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8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7/31/2024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7/31/2024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953196" y="-3577"/>
            <a:ext cx="2952554" cy="477054"/>
          </a:xfrm>
          <a:prstGeom prst="rect">
            <a:avLst/>
          </a:prstGeom>
          <a:noFill/>
        </p:spPr>
        <p:txBody>
          <a:bodyPr wrap="square" rtlCol="0">
            <a:spAutoFit/>
          </a:bodyPr>
          <a:lstStyle/>
          <a:p>
            <a:pPr algn="ctr"/>
            <a:r>
              <a:rPr lang="en-GB" sz="2500" b="1" dirty="0"/>
              <a:t>Basic Digital</a:t>
            </a:r>
            <a:r>
              <a:rPr lang="en-GB" b="1" dirty="0"/>
              <a:t> </a:t>
            </a:r>
            <a:r>
              <a:rPr lang="en-GB" sz="2500" b="1" dirty="0"/>
              <a:t>Safety</a:t>
            </a:r>
          </a:p>
        </p:txBody>
      </p:sp>
      <p:sp>
        <p:nvSpPr>
          <p:cNvPr id="7" name="TextBox 6"/>
          <p:cNvSpPr txBox="1"/>
          <p:nvPr/>
        </p:nvSpPr>
        <p:spPr>
          <a:xfrm>
            <a:off x="3699071" y="649552"/>
            <a:ext cx="7258050" cy="553998"/>
          </a:xfrm>
          <a:prstGeom prst="rect">
            <a:avLst/>
          </a:prstGeom>
          <a:noFill/>
        </p:spPr>
        <p:txBody>
          <a:bodyPr wrap="square" rtlCol="0">
            <a:spAutoFit/>
          </a:bodyPr>
          <a:lstStyle/>
          <a:p>
            <a:pPr algn="ctr"/>
            <a:r>
              <a:rPr lang="en-GB" sz="1000" u="sng" dirty="0"/>
              <a:t>Digital Safety: Protecting Yourself And Data Online</a:t>
            </a:r>
          </a:p>
          <a:p>
            <a:pPr algn="ctr"/>
            <a:r>
              <a:rPr lang="en-GB" sz="1000" dirty="0"/>
              <a:t>within today's digital age, maintaining online safety is crucial. Here are some key practices to ensure you stay secure while navigating the digital landscape:</a:t>
            </a:r>
          </a:p>
        </p:txBody>
      </p:sp>
      <p:sp>
        <p:nvSpPr>
          <p:cNvPr id="8" name="TextBox 7"/>
          <p:cNvSpPr txBox="1"/>
          <p:nvPr/>
        </p:nvSpPr>
        <p:spPr>
          <a:xfrm>
            <a:off x="2570196" y="1758744"/>
            <a:ext cx="2552635" cy="830997"/>
          </a:xfrm>
          <a:prstGeom prst="rect">
            <a:avLst/>
          </a:prstGeom>
          <a:noFill/>
        </p:spPr>
        <p:txBody>
          <a:bodyPr wrap="square" rtlCol="0">
            <a:spAutoFit/>
          </a:bodyPr>
          <a:lstStyle/>
          <a:p>
            <a:r>
              <a:rPr lang="en-GB" sz="800" b="1" dirty="0"/>
              <a:t>Use Strong Passwords</a:t>
            </a:r>
            <a:r>
              <a:rPr lang="en-GB" sz="800" dirty="0"/>
              <a:t>: using strong passwords is your </a:t>
            </a:r>
            <a:r>
              <a:rPr lang="en-GB" sz="800" dirty="0" err="1"/>
              <a:t>inital</a:t>
            </a:r>
            <a:r>
              <a:rPr lang="en-GB" sz="800" dirty="0"/>
              <a:t> safety precaution. Combine letters (both upper case letters and lower case letter), </a:t>
            </a:r>
            <a:r>
              <a:rPr lang="en-GB" sz="800" dirty="0" err="1"/>
              <a:t>numerics</a:t>
            </a:r>
            <a:r>
              <a:rPr lang="en-GB" sz="800" dirty="0"/>
              <a:t>, and </a:t>
            </a:r>
            <a:r>
              <a:rPr lang="en-GB" sz="800" dirty="0" err="1"/>
              <a:t>specialcase</a:t>
            </a:r>
            <a:r>
              <a:rPr lang="en-GB" sz="800" dirty="0"/>
              <a:t>  characters to create a robust password. Try to prevent using easily guessed information like dates of birth or common words</a:t>
            </a:r>
          </a:p>
        </p:txBody>
      </p:sp>
      <p:sp>
        <p:nvSpPr>
          <p:cNvPr id="9" name="TextBox 8"/>
          <p:cNvSpPr txBox="1"/>
          <p:nvPr/>
        </p:nvSpPr>
        <p:spPr>
          <a:xfrm>
            <a:off x="9632950" y="1947408"/>
            <a:ext cx="1930400" cy="1077218"/>
          </a:xfrm>
          <a:prstGeom prst="rect">
            <a:avLst/>
          </a:prstGeom>
          <a:noFill/>
        </p:spPr>
        <p:txBody>
          <a:bodyPr wrap="square" rtlCol="0">
            <a:spAutoFit/>
          </a:bodyPr>
          <a:lstStyle/>
          <a:p>
            <a:r>
              <a:rPr lang="en-GB" sz="800" b="1" dirty="0"/>
              <a:t>Using Enabled Two-Factor Authentication (2FA)</a:t>
            </a:r>
            <a:r>
              <a:rPr lang="en-GB" sz="800" dirty="0"/>
              <a:t>: This provides an secondary layer of security. In addition to your password, this will request a second form of identification which could be in the form of a code sent to your phone, to access your account.</a:t>
            </a:r>
          </a:p>
          <a:p>
            <a:endParaRPr lang="en-GB" sz="800" dirty="0"/>
          </a:p>
        </p:txBody>
      </p:sp>
      <p:sp>
        <p:nvSpPr>
          <p:cNvPr id="10" name="TextBox 9"/>
          <p:cNvSpPr txBox="1"/>
          <p:nvPr/>
        </p:nvSpPr>
        <p:spPr>
          <a:xfrm>
            <a:off x="2514469" y="67186"/>
            <a:ext cx="2497579" cy="738664"/>
          </a:xfrm>
          <a:prstGeom prst="rect">
            <a:avLst/>
          </a:prstGeom>
          <a:noFill/>
        </p:spPr>
        <p:txBody>
          <a:bodyPr wrap="square" rtlCol="0">
            <a:spAutoFit/>
          </a:bodyPr>
          <a:lstStyle/>
          <a:p>
            <a:r>
              <a:rPr lang="en-GB" sz="600" dirty="0"/>
              <a:t>MODULE NAME: DIGITAL SKILLS</a:t>
            </a:r>
          </a:p>
          <a:p>
            <a:r>
              <a:rPr lang="en-GB" sz="600" dirty="0"/>
              <a:t>MODULE CODE:LCLM 4002</a:t>
            </a:r>
          </a:p>
          <a:p>
            <a:r>
              <a:rPr lang="en-GB" sz="600" dirty="0"/>
              <a:t>STUDENTS NAME: </a:t>
            </a:r>
            <a:r>
              <a:rPr lang="en-GB" sz="600" dirty="0" err="1"/>
              <a:t>Naomie</a:t>
            </a:r>
            <a:r>
              <a:rPr lang="en-GB" sz="600" dirty="0"/>
              <a:t> </a:t>
            </a:r>
            <a:r>
              <a:rPr lang="en-GB" sz="600" dirty="0" err="1"/>
              <a:t>Mankenda</a:t>
            </a:r>
            <a:r>
              <a:rPr lang="en-GB" sz="600" dirty="0"/>
              <a:t>- </a:t>
            </a:r>
            <a:r>
              <a:rPr lang="en-GB" sz="600" dirty="0" err="1"/>
              <a:t>Ntula</a:t>
            </a:r>
            <a:endParaRPr lang="en-GB" sz="600" dirty="0"/>
          </a:p>
          <a:p>
            <a:r>
              <a:rPr lang="en-GB" sz="600" dirty="0"/>
              <a:t>STUDENT NUMBER: 2335255</a:t>
            </a:r>
          </a:p>
          <a:p>
            <a:r>
              <a:rPr lang="en-GB" sz="600" dirty="0"/>
              <a:t>GROUP: 5</a:t>
            </a:r>
          </a:p>
          <a:p>
            <a:r>
              <a:rPr lang="en-GB" sz="600" dirty="0"/>
              <a:t>LECTURER’S NAME: </a:t>
            </a:r>
            <a:r>
              <a:rPr lang="en-GB" sz="600" dirty="0" err="1"/>
              <a:t>Koushik</a:t>
            </a:r>
            <a:r>
              <a:rPr lang="en-GB" sz="600" dirty="0"/>
              <a:t> </a:t>
            </a:r>
            <a:r>
              <a:rPr lang="en-GB" sz="600" dirty="0" err="1"/>
              <a:t>Modak</a:t>
            </a:r>
            <a:endParaRPr lang="en-GB" sz="600" dirty="0"/>
          </a:p>
          <a:p>
            <a:endParaRPr lang="en-GB" sz="600" dirty="0"/>
          </a:p>
        </p:txBody>
      </p:sp>
      <p:sp>
        <p:nvSpPr>
          <p:cNvPr id="11" name="TextBox 10"/>
          <p:cNvSpPr txBox="1"/>
          <p:nvPr/>
        </p:nvSpPr>
        <p:spPr>
          <a:xfrm>
            <a:off x="2416077" y="3373304"/>
            <a:ext cx="2368550" cy="954107"/>
          </a:xfrm>
          <a:prstGeom prst="rect">
            <a:avLst/>
          </a:prstGeom>
          <a:noFill/>
        </p:spPr>
        <p:txBody>
          <a:bodyPr wrap="square" rtlCol="0">
            <a:spAutoFit/>
          </a:bodyPr>
          <a:lstStyle/>
          <a:p>
            <a:r>
              <a:rPr lang="en-GB" sz="800" b="1" dirty="0"/>
              <a:t>Be Wary of Phishing Scams</a:t>
            </a:r>
            <a:r>
              <a:rPr lang="en-GB" sz="800" dirty="0"/>
              <a:t>: Phishing involves tricking people into providing personal information. Be mindful of emails or messages from unknown people asking for sensitive information. You can check the senders email address and look for spelling mistakes as red flags.</a:t>
            </a:r>
          </a:p>
          <a:p>
            <a:endParaRPr lang="en-GB" sz="800" dirty="0"/>
          </a:p>
        </p:txBody>
      </p:sp>
      <p:sp>
        <p:nvSpPr>
          <p:cNvPr id="12" name="TextBox 11"/>
          <p:cNvSpPr txBox="1"/>
          <p:nvPr/>
        </p:nvSpPr>
        <p:spPr>
          <a:xfrm>
            <a:off x="6048571" y="2275070"/>
            <a:ext cx="2559050" cy="707886"/>
          </a:xfrm>
          <a:prstGeom prst="rect">
            <a:avLst/>
          </a:prstGeom>
          <a:noFill/>
        </p:spPr>
        <p:txBody>
          <a:bodyPr wrap="square" rtlCol="0">
            <a:spAutoFit/>
          </a:bodyPr>
          <a:lstStyle/>
          <a:p>
            <a:r>
              <a:rPr lang="en-GB" sz="800" b="1" dirty="0"/>
              <a:t>Keep Software Updated</a:t>
            </a:r>
            <a:r>
              <a:rPr lang="en-GB" sz="800" dirty="0"/>
              <a:t>: Regular updates often include security patches. Ensure operating system you use is updated, internet browser upto date, and other critical software are up-to-date to protect against vulnerabilities.</a:t>
            </a:r>
          </a:p>
          <a:p>
            <a:endParaRPr lang="en-GB" sz="800" dirty="0"/>
          </a:p>
        </p:txBody>
      </p:sp>
      <p:sp>
        <p:nvSpPr>
          <p:cNvPr id="13" name="TextBox 12"/>
          <p:cNvSpPr txBox="1"/>
          <p:nvPr/>
        </p:nvSpPr>
        <p:spPr>
          <a:xfrm>
            <a:off x="9632950" y="3523588"/>
            <a:ext cx="2241550" cy="584775"/>
          </a:xfrm>
          <a:prstGeom prst="rect">
            <a:avLst/>
          </a:prstGeom>
          <a:noFill/>
        </p:spPr>
        <p:txBody>
          <a:bodyPr wrap="square" rtlCol="0">
            <a:spAutoFit/>
          </a:bodyPr>
          <a:lstStyle/>
          <a:p>
            <a:r>
              <a:rPr lang="en-GB" sz="800" b="1" dirty="0"/>
              <a:t>Antivirus Software</a:t>
            </a:r>
            <a:r>
              <a:rPr lang="en-GB" sz="800" dirty="0"/>
              <a:t>: Reliable antivirus software can detect and prevent malware from infecting your device. Regular scans help keep your system clean.</a:t>
            </a:r>
          </a:p>
        </p:txBody>
      </p:sp>
      <p:sp>
        <p:nvSpPr>
          <p:cNvPr id="15" name="TextBox 14"/>
          <p:cNvSpPr txBox="1"/>
          <p:nvPr/>
        </p:nvSpPr>
        <p:spPr>
          <a:xfrm>
            <a:off x="2514469" y="5227540"/>
            <a:ext cx="2171765" cy="830997"/>
          </a:xfrm>
          <a:prstGeom prst="rect">
            <a:avLst/>
          </a:prstGeom>
          <a:noFill/>
        </p:spPr>
        <p:txBody>
          <a:bodyPr wrap="square" rtlCol="0">
            <a:spAutoFit/>
          </a:bodyPr>
          <a:lstStyle/>
          <a:p>
            <a:r>
              <a:rPr lang="en-GB" sz="800" b="1" dirty="0"/>
              <a:t>Be Cautious with Public Wi-Fi</a:t>
            </a:r>
            <a:r>
              <a:rPr lang="en-GB" sz="800" dirty="0"/>
              <a:t>: Public Wi-Fi networks can be a hotbed for hackers. Avoid accessing sensitive information or conducting financial transactions on public networks. Use a Virtual Private Network (VPN) for a secure connection</a:t>
            </a:r>
          </a:p>
        </p:txBody>
      </p:sp>
      <p:sp>
        <p:nvSpPr>
          <p:cNvPr id="16" name="TextBox 15"/>
          <p:cNvSpPr txBox="1"/>
          <p:nvPr/>
        </p:nvSpPr>
        <p:spPr>
          <a:xfrm>
            <a:off x="6048571" y="3742636"/>
            <a:ext cx="2661894" cy="584775"/>
          </a:xfrm>
          <a:prstGeom prst="rect">
            <a:avLst/>
          </a:prstGeom>
          <a:noFill/>
        </p:spPr>
        <p:txBody>
          <a:bodyPr wrap="square" rtlCol="0">
            <a:spAutoFit/>
          </a:bodyPr>
          <a:lstStyle/>
          <a:p>
            <a:r>
              <a:rPr lang="en-GB" sz="800" b="1" dirty="0"/>
              <a:t>Limit Sharing Personal Information</a:t>
            </a:r>
            <a:r>
              <a:rPr lang="en-GB" sz="800" dirty="0"/>
              <a:t>: Be mindful of the data you share online. Try not to post details like your full name, home address, mobile number, and financial information on social media and publicly viewed forums.</a:t>
            </a:r>
          </a:p>
        </p:txBody>
      </p:sp>
      <p:sp>
        <p:nvSpPr>
          <p:cNvPr id="17" name="TextBox 16"/>
          <p:cNvSpPr txBox="1"/>
          <p:nvPr/>
        </p:nvSpPr>
        <p:spPr>
          <a:xfrm>
            <a:off x="9683750" y="5101325"/>
            <a:ext cx="2190750" cy="830997"/>
          </a:xfrm>
          <a:prstGeom prst="rect">
            <a:avLst/>
          </a:prstGeom>
          <a:noFill/>
        </p:spPr>
        <p:txBody>
          <a:bodyPr wrap="square" rtlCol="0">
            <a:spAutoFit/>
          </a:bodyPr>
          <a:lstStyle/>
          <a:p>
            <a:r>
              <a:rPr lang="en-GB" sz="800" b="1" dirty="0"/>
              <a:t>Regularly Backup Your Data</a:t>
            </a:r>
            <a:r>
              <a:rPr lang="en-GB" sz="800" dirty="0"/>
              <a:t>: In case of a cyber attack or hardware failure, having a backup ensures you don’t lose important information. Use cloud services or external hard drives for backups.</a:t>
            </a:r>
          </a:p>
          <a:p>
            <a:endParaRPr lang="en-GB" sz="800" dirty="0"/>
          </a:p>
        </p:txBody>
      </p:sp>
      <p:sp>
        <p:nvSpPr>
          <p:cNvPr id="18" name="TextBox 17"/>
          <p:cNvSpPr txBox="1"/>
          <p:nvPr/>
        </p:nvSpPr>
        <p:spPr>
          <a:xfrm>
            <a:off x="5835748" y="4856054"/>
            <a:ext cx="3295650" cy="954107"/>
          </a:xfrm>
          <a:prstGeom prst="rect">
            <a:avLst/>
          </a:prstGeom>
          <a:noFill/>
        </p:spPr>
        <p:txBody>
          <a:bodyPr wrap="square" rtlCol="0">
            <a:spAutoFit/>
          </a:bodyPr>
          <a:lstStyle/>
          <a:p>
            <a:r>
              <a:rPr lang="en-GB" sz="800" b="1" dirty="0"/>
              <a:t>Educate Yourself</a:t>
            </a:r>
            <a:r>
              <a:rPr lang="en-GB" sz="800" dirty="0"/>
              <a:t>: Keep yourself informed about current online threats and safety practices. information is power when it comes to digital safety.</a:t>
            </a:r>
          </a:p>
          <a:p>
            <a:r>
              <a:rPr lang="en-GB" sz="800" dirty="0"/>
              <a:t>By following these practices, you can </a:t>
            </a:r>
            <a:r>
              <a:rPr lang="en-GB" sz="800" dirty="0" err="1"/>
              <a:t>masivley</a:t>
            </a:r>
            <a:r>
              <a:rPr lang="en-GB" sz="800" dirty="0"/>
              <a:t> reduce the risk of falling victim to cyber threats and enjoy a safer online experience. Remember, digital safety is an ongoing process that requires vigilance and proactive measures.</a:t>
            </a:r>
          </a:p>
          <a:p>
            <a:endParaRPr lang="en-GB" sz="800" dirty="0"/>
          </a:p>
        </p:txBody>
      </p:sp>
      <p:pic>
        <p:nvPicPr>
          <p:cNvPr id="19" name="Picture 18"/>
          <p:cNvPicPr>
            <a:picLocks noChangeAspect="1"/>
          </p:cNvPicPr>
          <p:nvPr/>
        </p:nvPicPr>
        <p:blipFill>
          <a:blip r:embed="rId2"/>
          <a:stretch>
            <a:fillRect/>
          </a:stretch>
        </p:blipFill>
        <p:spPr>
          <a:xfrm>
            <a:off x="9490879" y="2481328"/>
            <a:ext cx="2072471" cy="1042260"/>
          </a:xfrm>
          <a:prstGeom prst="rect">
            <a:avLst/>
          </a:prstGeom>
        </p:spPr>
      </p:pic>
      <p:pic>
        <p:nvPicPr>
          <p:cNvPr id="20" name="Picture 19"/>
          <p:cNvPicPr>
            <a:picLocks noChangeAspect="1"/>
          </p:cNvPicPr>
          <p:nvPr/>
        </p:nvPicPr>
        <p:blipFill>
          <a:blip r:embed="rId3"/>
          <a:stretch>
            <a:fillRect/>
          </a:stretch>
        </p:blipFill>
        <p:spPr>
          <a:xfrm>
            <a:off x="3048194" y="1115142"/>
            <a:ext cx="1276251" cy="649623"/>
          </a:xfrm>
          <a:prstGeom prst="rect">
            <a:avLst/>
          </a:prstGeom>
        </p:spPr>
      </p:pic>
      <p:pic>
        <p:nvPicPr>
          <p:cNvPr id="21" name="Picture 20"/>
          <p:cNvPicPr>
            <a:picLocks noChangeAspect="1"/>
          </p:cNvPicPr>
          <p:nvPr/>
        </p:nvPicPr>
        <p:blipFill>
          <a:blip r:embed="rId4"/>
          <a:stretch>
            <a:fillRect/>
          </a:stretch>
        </p:blipFill>
        <p:spPr>
          <a:xfrm>
            <a:off x="2766899" y="2605927"/>
            <a:ext cx="1557546" cy="793062"/>
          </a:xfrm>
          <a:prstGeom prst="rect">
            <a:avLst/>
          </a:prstGeom>
        </p:spPr>
      </p:pic>
      <p:pic>
        <p:nvPicPr>
          <p:cNvPr id="22" name="Picture 21"/>
          <p:cNvPicPr>
            <a:picLocks noChangeAspect="1"/>
          </p:cNvPicPr>
          <p:nvPr/>
        </p:nvPicPr>
        <p:blipFill>
          <a:blip r:embed="rId5"/>
          <a:stretch>
            <a:fillRect/>
          </a:stretch>
        </p:blipFill>
        <p:spPr>
          <a:xfrm>
            <a:off x="2702504" y="4315368"/>
            <a:ext cx="1555821" cy="924215"/>
          </a:xfrm>
          <a:prstGeom prst="rect">
            <a:avLst/>
          </a:prstGeom>
        </p:spPr>
      </p:pic>
      <p:pic>
        <p:nvPicPr>
          <p:cNvPr id="23" name="Picture 22"/>
          <p:cNvPicPr>
            <a:picLocks noChangeAspect="1"/>
          </p:cNvPicPr>
          <p:nvPr/>
        </p:nvPicPr>
        <p:blipFill>
          <a:blip r:embed="rId6"/>
          <a:stretch>
            <a:fillRect/>
          </a:stretch>
        </p:blipFill>
        <p:spPr>
          <a:xfrm>
            <a:off x="6668430" y="1560723"/>
            <a:ext cx="1070036" cy="753305"/>
          </a:xfrm>
          <a:prstGeom prst="rect">
            <a:avLst/>
          </a:prstGeom>
        </p:spPr>
      </p:pic>
      <p:pic>
        <p:nvPicPr>
          <p:cNvPr id="24" name="Picture 23"/>
          <p:cNvPicPr>
            <a:picLocks noChangeAspect="1"/>
          </p:cNvPicPr>
          <p:nvPr/>
        </p:nvPicPr>
        <p:blipFill>
          <a:blip r:embed="rId7"/>
          <a:stretch>
            <a:fillRect/>
          </a:stretch>
        </p:blipFill>
        <p:spPr>
          <a:xfrm>
            <a:off x="10162911" y="1179086"/>
            <a:ext cx="797098" cy="768322"/>
          </a:xfrm>
          <a:prstGeom prst="rect">
            <a:avLst/>
          </a:prstGeom>
        </p:spPr>
      </p:pic>
      <p:pic>
        <p:nvPicPr>
          <p:cNvPr id="25" name="Picture 24"/>
          <p:cNvPicPr>
            <a:picLocks noChangeAspect="1"/>
          </p:cNvPicPr>
          <p:nvPr/>
        </p:nvPicPr>
        <p:blipFill>
          <a:blip r:embed="rId8"/>
          <a:stretch>
            <a:fillRect/>
          </a:stretch>
        </p:blipFill>
        <p:spPr>
          <a:xfrm>
            <a:off x="10062447" y="4214617"/>
            <a:ext cx="1292748" cy="936006"/>
          </a:xfrm>
          <a:prstGeom prst="rect">
            <a:avLst/>
          </a:prstGeom>
        </p:spPr>
      </p:pic>
    </p:spTree>
    <p:extLst>
      <p:ext uri="{BB962C8B-B14F-4D97-AF65-F5344CB8AC3E}">
        <p14:creationId xmlns:p14="http://schemas.microsoft.com/office/powerpoint/2010/main" val="15053395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54</TotalTime>
  <Words>447</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Tw Cen MT</vt:lpstr>
      <vt:lpstr>Circuit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Jason Tucker</dc:creator>
  <cp:lastModifiedBy>Jason Tucker</cp:lastModifiedBy>
  <cp:revision>10</cp:revision>
  <dcterms:created xsi:type="dcterms:W3CDTF">2024-07-30T20:07:29Z</dcterms:created>
  <dcterms:modified xsi:type="dcterms:W3CDTF">2024-07-31T14:46:19Z</dcterms:modified>
</cp:coreProperties>
</file>