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8"/>
  </p:notesMasterIdLst>
  <p:handoutMasterIdLst>
    <p:handoutMasterId r:id="rId29"/>
  </p:handoutMasterIdLst>
  <p:sldIdLst>
    <p:sldId id="256" r:id="rId5"/>
    <p:sldId id="283" r:id="rId6"/>
    <p:sldId id="292" r:id="rId7"/>
    <p:sldId id="293" r:id="rId8"/>
    <p:sldId id="295" r:id="rId9"/>
    <p:sldId id="298" r:id="rId10"/>
    <p:sldId id="324" r:id="rId11"/>
    <p:sldId id="296" r:id="rId12"/>
    <p:sldId id="326" r:id="rId13"/>
    <p:sldId id="303" r:id="rId14"/>
    <p:sldId id="299" r:id="rId15"/>
    <p:sldId id="318" r:id="rId16"/>
    <p:sldId id="313" r:id="rId17"/>
    <p:sldId id="314" r:id="rId18"/>
    <p:sldId id="315" r:id="rId19"/>
    <p:sldId id="320" r:id="rId20"/>
    <p:sldId id="316" r:id="rId21"/>
    <p:sldId id="317" r:id="rId22"/>
    <p:sldId id="319" r:id="rId23"/>
    <p:sldId id="321" r:id="rId24"/>
    <p:sldId id="312" r:id="rId25"/>
    <p:sldId id="275" r:id="rId26"/>
    <p:sldId id="291" r:id="rId2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B0F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8FD4443E-F989-4FC4-A0C8-D5A2AF1F390B}" styleName="Dark Style 1 - Accent 5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wholeTbl>
    <a:band1H>
      <a:tcStyle>
        <a:tcBdr/>
        <a:fill>
          <a:solidFill>
            <a:schemeClr val="accent5">
              <a:shade val="60000"/>
            </a:schemeClr>
          </a:solidFill>
        </a:fill>
      </a:tcStyle>
    </a:band1H>
    <a:band1V>
      <a:tcStyle>
        <a:tcBdr/>
        <a:fill>
          <a:solidFill>
            <a:schemeClr val="accent5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5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5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5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08"/>
    <p:restoredTop sz="94595"/>
  </p:normalViewPr>
  <p:slideViewPr>
    <p:cSldViewPr>
      <p:cViewPr varScale="1">
        <p:scale>
          <a:sx n="76" d="100"/>
          <a:sy n="76" d="100"/>
        </p:scale>
        <p:origin x="1642" y="67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handoutMaster" Target="handoutMasters/handout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F63CA31-A192-4880-AFB8-77D2F8BE627F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F9F61F2D-7B31-4399-B716-A14C72EE14A1}">
      <dgm:prSet phldrT="[Text]"/>
      <dgm:spPr/>
      <dgm:t>
        <a:bodyPr/>
        <a:lstStyle/>
        <a:p>
          <a:r>
            <a:rPr lang="en-GB" dirty="0"/>
            <a:t>Lecture notes/Textbooks</a:t>
          </a:r>
        </a:p>
      </dgm:t>
    </dgm:pt>
    <dgm:pt modelId="{86DAC495-E2B2-4335-A6A9-674206141C34}" type="parTrans" cxnId="{CF9AC0F1-8EDD-44D1-B6B3-5F9926789E0F}">
      <dgm:prSet/>
      <dgm:spPr/>
      <dgm:t>
        <a:bodyPr/>
        <a:lstStyle/>
        <a:p>
          <a:endParaRPr lang="en-GB"/>
        </a:p>
      </dgm:t>
    </dgm:pt>
    <dgm:pt modelId="{9558066A-86F1-4BCD-BBBF-CF53EC606BE4}" type="sibTrans" cxnId="{CF9AC0F1-8EDD-44D1-B6B3-5F9926789E0F}">
      <dgm:prSet/>
      <dgm:spPr/>
      <dgm:t>
        <a:bodyPr/>
        <a:lstStyle/>
        <a:p>
          <a:endParaRPr lang="en-GB"/>
        </a:p>
      </dgm:t>
    </dgm:pt>
    <dgm:pt modelId="{2BDB1392-7DD1-4CF4-868E-FCB381C98185}">
      <dgm:prSet phldrT="[Text]"/>
      <dgm:spPr/>
      <dgm:t>
        <a:bodyPr/>
        <a:lstStyle/>
        <a:p>
          <a:r>
            <a:rPr lang="en-GB" dirty="0"/>
            <a:t>Moodle quizzes</a:t>
          </a:r>
        </a:p>
      </dgm:t>
    </dgm:pt>
    <dgm:pt modelId="{BFDE9001-B534-4F7E-8773-868D55BC6A97}" type="parTrans" cxnId="{56A0B1C9-2963-4259-87FB-3A4CCC6DEEF2}">
      <dgm:prSet/>
      <dgm:spPr/>
      <dgm:t>
        <a:bodyPr/>
        <a:lstStyle/>
        <a:p>
          <a:endParaRPr lang="en-GB"/>
        </a:p>
      </dgm:t>
    </dgm:pt>
    <dgm:pt modelId="{1102D975-8236-4433-8C00-4FCDD578EA67}" type="sibTrans" cxnId="{56A0B1C9-2963-4259-87FB-3A4CCC6DEEF2}">
      <dgm:prSet/>
      <dgm:spPr/>
      <dgm:t>
        <a:bodyPr/>
        <a:lstStyle/>
        <a:p>
          <a:endParaRPr lang="en-GB"/>
        </a:p>
      </dgm:t>
    </dgm:pt>
    <dgm:pt modelId="{FE85433A-D5E1-4CF2-A4FE-284A8792CA9E}">
      <dgm:prSet phldrT="[Text]"/>
      <dgm:spPr/>
      <dgm:t>
        <a:bodyPr/>
        <a:lstStyle/>
        <a:p>
          <a:r>
            <a:rPr lang="en-GB" dirty="0"/>
            <a:t>Case studies</a:t>
          </a:r>
          <a:r>
            <a:rPr lang="en-GB"/>
            <a:t>/Discussion</a:t>
          </a:r>
          <a:endParaRPr lang="en-GB" dirty="0"/>
        </a:p>
      </dgm:t>
    </dgm:pt>
    <dgm:pt modelId="{715FA57A-D453-40A0-90E6-A51729E6EB07}" type="parTrans" cxnId="{80CDB754-34A8-4915-B641-130ECFA1D4AB}">
      <dgm:prSet/>
      <dgm:spPr/>
      <dgm:t>
        <a:bodyPr/>
        <a:lstStyle/>
        <a:p>
          <a:endParaRPr lang="en-GB"/>
        </a:p>
      </dgm:t>
    </dgm:pt>
    <dgm:pt modelId="{04A89664-56A4-4B74-92F0-3EB66141FB93}" type="sibTrans" cxnId="{80CDB754-34A8-4915-B641-130ECFA1D4AB}">
      <dgm:prSet/>
      <dgm:spPr/>
      <dgm:t>
        <a:bodyPr/>
        <a:lstStyle/>
        <a:p>
          <a:endParaRPr lang="en-GB"/>
        </a:p>
      </dgm:t>
    </dgm:pt>
    <dgm:pt modelId="{5B01C419-7E19-4A8E-8494-3B2DF3E1DB2E}">
      <dgm:prSet phldrT="[Text]"/>
      <dgm:spPr/>
      <dgm:t>
        <a:bodyPr/>
        <a:lstStyle/>
        <a:p>
          <a:r>
            <a:rPr lang="en-GB" dirty="0"/>
            <a:t>Video</a:t>
          </a:r>
        </a:p>
      </dgm:t>
    </dgm:pt>
    <dgm:pt modelId="{E1460784-FEC0-43EB-8825-352C15A88EDC}" type="parTrans" cxnId="{45FB9C0E-D852-4BF7-8394-2E8A31597477}">
      <dgm:prSet/>
      <dgm:spPr/>
      <dgm:t>
        <a:bodyPr/>
        <a:lstStyle/>
        <a:p>
          <a:endParaRPr lang="en-GB"/>
        </a:p>
      </dgm:t>
    </dgm:pt>
    <dgm:pt modelId="{3797C8EA-4CD4-44BC-A2A9-E5415CAFAB09}" type="sibTrans" cxnId="{45FB9C0E-D852-4BF7-8394-2E8A31597477}">
      <dgm:prSet/>
      <dgm:spPr/>
      <dgm:t>
        <a:bodyPr/>
        <a:lstStyle/>
        <a:p>
          <a:endParaRPr lang="en-GB"/>
        </a:p>
      </dgm:t>
    </dgm:pt>
    <dgm:pt modelId="{0913AA81-7DA0-4247-B3D1-7E852828295E}">
      <dgm:prSet phldrT="[Text]"/>
      <dgm:spPr/>
      <dgm:t>
        <a:bodyPr/>
        <a:lstStyle/>
        <a:p>
          <a:r>
            <a:rPr lang="en-GB" dirty="0"/>
            <a:t>Workshop</a:t>
          </a:r>
        </a:p>
      </dgm:t>
    </dgm:pt>
    <dgm:pt modelId="{69C99DF3-103B-4420-9F2B-CAEACE7C4377}" type="parTrans" cxnId="{B4231096-1A00-4920-906E-38D2A694F70A}">
      <dgm:prSet/>
      <dgm:spPr/>
      <dgm:t>
        <a:bodyPr/>
        <a:lstStyle/>
        <a:p>
          <a:endParaRPr lang="en-GB"/>
        </a:p>
      </dgm:t>
    </dgm:pt>
    <dgm:pt modelId="{AEAB958E-ADE5-4CB7-974B-F961CA057513}" type="sibTrans" cxnId="{B4231096-1A00-4920-906E-38D2A694F70A}">
      <dgm:prSet/>
      <dgm:spPr/>
      <dgm:t>
        <a:bodyPr/>
        <a:lstStyle/>
        <a:p>
          <a:endParaRPr lang="en-GB"/>
        </a:p>
      </dgm:t>
    </dgm:pt>
    <dgm:pt modelId="{D3412F8A-9FD3-4BE4-9CF3-F54034651017}" type="pres">
      <dgm:prSet presAssocID="{5F63CA31-A192-4880-AFB8-77D2F8BE627F}" presName="linear" presStyleCnt="0">
        <dgm:presLayoutVars>
          <dgm:animLvl val="lvl"/>
          <dgm:resizeHandles val="exact"/>
        </dgm:presLayoutVars>
      </dgm:prSet>
      <dgm:spPr/>
    </dgm:pt>
    <dgm:pt modelId="{15DC6A57-A861-4300-AADA-07B8CFA7B43F}" type="pres">
      <dgm:prSet presAssocID="{F9F61F2D-7B31-4399-B716-A14C72EE14A1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C2ED3D40-8F96-4E72-B838-76182A82C4F8}" type="pres">
      <dgm:prSet presAssocID="{9558066A-86F1-4BCD-BBBF-CF53EC606BE4}" presName="spacer" presStyleCnt="0"/>
      <dgm:spPr/>
    </dgm:pt>
    <dgm:pt modelId="{14860D25-6318-4FF3-9FEC-54DF988AC5A2}" type="pres">
      <dgm:prSet presAssocID="{2BDB1392-7DD1-4CF4-868E-FCB381C98185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FC793C7B-20C8-48C6-B52B-424F3D357E9E}" type="pres">
      <dgm:prSet presAssocID="{1102D975-8236-4433-8C00-4FCDD578EA67}" presName="spacer" presStyleCnt="0"/>
      <dgm:spPr/>
    </dgm:pt>
    <dgm:pt modelId="{7A9DAA62-70E4-4509-9910-069A4C2E065C}" type="pres">
      <dgm:prSet presAssocID="{FE85433A-D5E1-4CF2-A4FE-284A8792CA9E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E9BDEAEF-8599-4DE9-98ED-FC5A21EB2711}" type="pres">
      <dgm:prSet presAssocID="{04A89664-56A4-4B74-92F0-3EB66141FB93}" presName="spacer" presStyleCnt="0"/>
      <dgm:spPr/>
    </dgm:pt>
    <dgm:pt modelId="{9A52B716-E86F-4FAC-8FCF-BD9F56621FCC}" type="pres">
      <dgm:prSet presAssocID="{5B01C419-7E19-4A8E-8494-3B2DF3E1DB2E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FD607574-4B5B-46B7-80B8-7F536D0A4F46}" type="pres">
      <dgm:prSet presAssocID="{3797C8EA-4CD4-44BC-A2A9-E5415CAFAB09}" presName="spacer" presStyleCnt="0"/>
      <dgm:spPr/>
    </dgm:pt>
    <dgm:pt modelId="{970CA9DC-3CCE-49CC-8D52-4EEE6752BCAA}" type="pres">
      <dgm:prSet presAssocID="{0913AA81-7DA0-4247-B3D1-7E852828295E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45FB9C0E-D852-4BF7-8394-2E8A31597477}" srcId="{5F63CA31-A192-4880-AFB8-77D2F8BE627F}" destId="{5B01C419-7E19-4A8E-8494-3B2DF3E1DB2E}" srcOrd="3" destOrd="0" parTransId="{E1460784-FEC0-43EB-8825-352C15A88EDC}" sibTransId="{3797C8EA-4CD4-44BC-A2A9-E5415CAFAB09}"/>
    <dgm:cxn modelId="{80CDB754-34A8-4915-B641-130ECFA1D4AB}" srcId="{5F63CA31-A192-4880-AFB8-77D2F8BE627F}" destId="{FE85433A-D5E1-4CF2-A4FE-284A8792CA9E}" srcOrd="2" destOrd="0" parTransId="{715FA57A-D453-40A0-90E6-A51729E6EB07}" sibTransId="{04A89664-56A4-4B74-92F0-3EB66141FB93}"/>
    <dgm:cxn modelId="{3D90AC78-FA5A-44DF-9551-316B68415872}" type="presOf" srcId="{5B01C419-7E19-4A8E-8494-3B2DF3E1DB2E}" destId="{9A52B716-E86F-4FAC-8FCF-BD9F56621FCC}" srcOrd="0" destOrd="0" presId="urn:microsoft.com/office/officeart/2005/8/layout/vList2"/>
    <dgm:cxn modelId="{8F985384-0BF0-4FCC-93D0-D731040028F7}" type="presOf" srcId="{0913AA81-7DA0-4247-B3D1-7E852828295E}" destId="{970CA9DC-3CCE-49CC-8D52-4EEE6752BCAA}" srcOrd="0" destOrd="0" presId="urn:microsoft.com/office/officeart/2005/8/layout/vList2"/>
    <dgm:cxn modelId="{E8935189-CE4C-46A2-81F5-9340A8D4442E}" type="presOf" srcId="{5F63CA31-A192-4880-AFB8-77D2F8BE627F}" destId="{D3412F8A-9FD3-4BE4-9CF3-F54034651017}" srcOrd="0" destOrd="0" presId="urn:microsoft.com/office/officeart/2005/8/layout/vList2"/>
    <dgm:cxn modelId="{B4231096-1A00-4920-906E-38D2A694F70A}" srcId="{5F63CA31-A192-4880-AFB8-77D2F8BE627F}" destId="{0913AA81-7DA0-4247-B3D1-7E852828295E}" srcOrd="4" destOrd="0" parTransId="{69C99DF3-103B-4420-9F2B-CAEACE7C4377}" sibTransId="{AEAB958E-ADE5-4CB7-974B-F961CA057513}"/>
    <dgm:cxn modelId="{511670AC-DBD2-4EEF-8E97-C297AB19CBEB}" type="presOf" srcId="{2BDB1392-7DD1-4CF4-868E-FCB381C98185}" destId="{14860D25-6318-4FF3-9FEC-54DF988AC5A2}" srcOrd="0" destOrd="0" presId="urn:microsoft.com/office/officeart/2005/8/layout/vList2"/>
    <dgm:cxn modelId="{56A0B1C9-2963-4259-87FB-3A4CCC6DEEF2}" srcId="{5F63CA31-A192-4880-AFB8-77D2F8BE627F}" destId="{2BDB1392-7DD1-4CF4-868E-FCB381C98185}" srcOrd="1" destOrd="0" parTransId="{BFDE9001-B534-4F7E-8773-868D55BC6A97}" sibTransId="{1102D975-8236-4433-8C00-4FCDD578EA67}"/>
    <dgm:cxn modelId="{134C0FDB-CEDA-467F-95D8-D0EA0CB11CBB}" type="presOf" srcId="{F9F61F2D-7B31-4399-B716-A14C72EE14A1}" destId="{15DC6A57-A861-4300-AADA-07B8CFA7B43F}" srcOrd="0" destOrd="0" presId="urn:microsoft.com/office/officeart/2005/8/layout/vList2"/>
    <dgm:cxn modelId="{CF9AC0F1-8EDD-44D1-B6B3-5F9926789E0F}" srcId="{5F63CA31-A192-4880-AFB8-77D2F8BE627F}" destId="{F9F61F2D-7B31-4399-B716-A14C72EE14A1}" srcOrd="0" destOrd="0" parTransId="{86DAC495-E2B2-4335-A6A9-674206141C34}" sibTransId="{9558066A-86F1-4BCD-BBBF-CF53EC606BE4}"/>
    <dgm:cxn modelId="{DF26F0F2-70E0-4877-89EE-B15AE7D54A4E}" type="presOf" srcId="{FE85433A-D5E1-4CF2-A4FE-284A8792CA9E}" destId="{7A9DAA62-70E4-4509-9910-069A4C2E065C}" srcOrd="0" destOrd="0" presId="urn:microsoft.com/office/officeart/2005/8/layout/vList2"/>
    <dgm:cxn modelId="{F1B780CB-652E-42ED-9ECC-29D7EA612BF3}" type="presParOf" srcId="{D3412F8A-9FD3-4BE4-9CF3-F54034651017}" destId="{15DC6A57-A861-4300-AADA-07B8CFA7B43F}" srcOrd="0" destOrd="0" presId="urn:microsoft.com/office/officeart/2005/8/layout/vList2"/>
    <dgm:cxn modelId="{F7360E2C-5CAC-47DC-9871-BEDC62422968}" type="presParOf" srcId="{D3412F8A-9FD3-4BE4-9CF3-F54034651017}" destId="{C2ED3D40-8F96-4E72-B838-76182A82C4F8}" srcOrd="1" destOrd="0" presId="urn:microsoft.com/office/officeart/2005/8/layout/vList2"/>
    <dgm:cxn modelId="{E6F2259C-F70A-4B13-BF53-5CDD788BB951}" type="presParOf" srcId="{D3412F8A-9FD3-4BE4-9CF3-F54034651017}" destId="{14860D25-6318-4FF3-9FEC-54DF988AC5A2}" srcOrd="2" destOrd="0" presId="urn:microsoft.com/office/officeart/2005/8/layout/vList2"/>
    <dgm:cxn modelId="{6B935043-7830-4026-B2BF-407FD0923EC2}" type="presParOf" srcId="{D3412F8A-9FD3-4BE4-9CF3-F54034651017}" destId="{FC793C7B-20C8-48C6-B52B-424F3D357E9E}" srcOrd="3" destOrd="0" presId="urn:microsoft.com/office/officeart/2005/8/layout/vList2"/>
    <dgm:cxn modelId="{ADBAEB5F-BBDF-47FE-A018-4425928A6ECB}" type="presParOf" srcId="{D3412F8A-9FD3-4BE4-9CF3-F54034651017}" destId="{7A9DAA62-70E4-4509-9910-069A4C2E065C}" srcOrd="4" destOrd="0" presId="urn:microsoft.com/office/officeart/2005/8/layout/vList2"/>
    <dgm:cxn modelId="{835E6147-52EE-4FD5-BE4E-A884056AE3E4}" type="presParOf" srcId="{D3412F8A-9FD3-4BE4-9CF3-F54034651017}" destId="{E9BDEAEF-8599-4DE9-98ED-FC5A21EB2711}" srcOrd="5" destOrd="0" presId="urn:microsoft.com/office/officeart/2005/8/layout/vList2"/>
    <dgm:cxn modelId="{3D603C2F-F617-4628-A80D-1DD88E307258}" type="presParOf" srcId="{D3412F8A-9FD3-4BE4-9CF3-F54034651017}" destId="{9A52B716-E86F-4FAC-8FCF-BD9F56621FCC}" srcOrd="6" destOrd="0" presId="urn:microsoft.com/office/officeart/2005/8/layout/vList2"/>
    <dgm:cxn modelId="{523EFA2E-68C6-4E93-A4AD-C547198518E8}" type="presParOf" srcId="{D3412F8A-9FD3-4BE4-9CF3-F54034651017}" destId="{FD607574-4B5B-46B7-80B8-7F536D0A4F46}" srcOrd="7" destOrd="0" presId="urn:microsoft.com/office/officeart/2005/8/layout/vList2"/>
    <dgm:cxn modelId="{ECCF165E-22BC-453F-9079-0A2C01D59066}" type="presParOf" srcId="{D3412F8A-9FD3-4BE4-9CF3-F54034651017}" destId="{970CA9DC-3CCE-49CC-8D52-4EEE6752BCAA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5DC6A57-A861-4300-AADA-07B8CFA7B43F}">
      <dsp:nvSpPr>
        <dsp:cNvPr id="0" name=""/>
        <dsp:cNvSpPr/>
      </dsp:nvSpPr>
      <dsp:spPr>
        <a:xfrm>
          <a:off x="0" y="65211"/>
          <a:ext cx="8229600" cy="6949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/>
            <a:t>Lecture notes/Textbooks</a:t>
          </a:r>
        </a:p>
      </dsp:txBody>
      <dsp:txXfrm>
        <a:off x="33926" y="99137"/>
        <a:ext cx="8161748" cy="627128"/>
      </dsp:txXfrm>
    </dsp:sp>
    <dsp:sp modelId="{14860D25-6318-4FF3-9FEC-54DF988AC5A2}">
      <dsp:nvSpPr>
        <dsp:cNvPr id="0" name=""/>
        <dsp:cNvSpPr/>
      </dsp:nvSpPr>
      <dsp:spPr>
        <a:xfrm>
          <a:off x="0" y="837951"/>
          <a:ext cx="8229600" cy="6949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/>
            <a:t>Moodle quizzes</a:t>
          </a:r>
        </a:p>
      </dsp:txBody>
      <dsp:txXfrm>
        <a:off x="33926" y="871877"/>
        <a:ext cx="8161748" cy="627128"/>
      </dsp:txXfrm>
    </dsp:sp>
    <dsp:sp modelId="{7A9DAA62-70E4-4509-9910-069A4C2E065C}">
      <dsp:nvSpPr>
        <dsp:cNvPr id="0" name=""/>
        <dsp:cNvSpPr/>
      </dsp:nvSpPr>
      <dsp:spPr>
        <a:xfrm>
          <a:off x="0" y="1610691"/>
          <a:ext cx="8229600" cy="6949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/>
            <a:t>Case studies</a:t>
          </a:r>
          <a:r>
            <a:rPr lang="en-GB" sz="2700" kern="1200"/>
            <a:t>/Discussion</a:t>
          </a:r>
          <a:endParaRPr lang="en-GB" sz="2700" kern="1200" dirty="0"/>
        </a:p>
      </dsp:txBody>
      <dsp:txXfrm>
        <a:off x="33926" y="1644617"/>
        <a:ext cx="8161748" cy="627128"/>
      </dsp:txXfrm>
    </dsp:sp>
    <dsp:sp modelId="{9A52B716-E86F-4FAC-8FCF-BD9F56621FCC}">
      <dsp:nvSpPr>
        <dsp:cNvPr id="0" name=""/>
        <dsp:cNvSpPr/>
      </dsp:nvSpPr>
      <dsp:spPr>
        <a:xfrm>
          <a:off x="0" y="2383431"/>
          <a:ext cx="8229600" cy="6949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/>
            <a:t>Video</a:t>
          </a:r>
        </a:p>
      </dsp:txBody>
      <dsp:txXfrm>
        <a:off x="33926" y="2417357"/>
        <a:ext cx="8161748" cy="627128"/>
      </dsp:txXfrm>
    </dsp:sp>
    <dsp:sp modelId="{970CA9DC-3CCE-49CC-8D52-4EEE6752BCAA}">
      <dsp:nvSpPr>
        <dsp:cNvPr id="0" name=""/>
        <dsp:cNvSpPr/>
      </dsp:nvSpPr>
      <dsp:spPr>
        <a:xfrm>
          <a:off x="0" y="3156171"/>
          <a:ext cx="8229600" cy="6949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/>
            <a:t>Workshop</a:t>
          </a:r>
        </a:p>
      </dsp:txBody>
      <dsp:txXfrm>
        <a:off x="33926" y="3190097"/>
        <a:ext cx="8161748" cy="62712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14/01/2023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C52AA0-F73F-F045-97A6-855AB18EE645}" type="datetimeFigureOut">
              <a:rPr lang="en-US" smtClean="0"/>
              <a:t>1/14/2023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36E1E2-17D2-5E4C-B96D-EEDAC0EF77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02480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 lecturer/s will introduce</a:t>
            </a:r>
            <a:r>
              <a:rPr lang="en-GB" baseline="0" dirty="0"/>
              <a:t> them self/</a:t>
            </a:r>
            <a:r>
              <a:rPr lang="en-GB" baseline="0" dirty="0" err="1"/>
              <a:t>ves</a:t>
            </a:r>
            <a:r>
              <a:rPr lang="en-GB" baseline="0" dirty="0"/>
              <a:t> first. Then each student will take the opportunity to introduce themselves.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438972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175251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Get the students to prepare their list and discuss them.</a:t>
            </a:r>
          </a:p>
          <a:p>
            <a:r>
              <a:rPr lang="en-GB" dirty="0"/>
              <a:t>Then synchronise the points from each group to prepare a master list of class rules.</a:t>
            </a:r>
          </a:p>
          <a:p>
            <a:r>
              <a:rPr lang="en-GB" dirty="0"/>
              <a:t>Generalise the expectations as mentioned in the key points of the slide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389207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You</a:t>
            </a:r>
            <a:r>
              <a:rPr lang="en-GB" baseline="0" dirty="0"/>
              <a:t> can see an Example of a PDP on page 41 of Morgan, P. (2017)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1171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14/01/2023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14/01/2023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14/01/2023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14/01/2023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14/01/2023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14/01/2023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14/01/2023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14/01/2023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14/01/2023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14/01/2023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14/01/2023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14/01/2023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https://help.open.ac.uk/pdp" TargetMode="Externa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75556" y="908720"/>
            <a:ext cx="7992888" cy="4824536"/>
          </a:xfrm>
        </p:spPr>
        <p:txBody>
          <a:bodyPr>
            <a:normAutofit fontScale="90000"/>
          </a:bodyPr>
          <a:lstStyle/>
          <a:p>
            <a:br>
              <a:rPr lang="en-GB" altLang="en-US" sz="2400"/>
            </a:br>
            <a:r>
              <a:rPr lang="en-GB" altLang="en-US" sz="2400"/>
              <a:t>Certificate </a:t>
            </a:r>
            <a:r>
              <a:rPr lang="en-GB" altLang="en-US" sz="2400" dirty="0"/>
              <a:t>of Higher Education in Skills for the Workplace</a:t>
            </a:r>
            <a:br>
              <a:rPr lang="en-GB" altLang="en-US" sz="2400" dirty="0"/>
            </a:br>
            <a:br>
              <a:rPr lang="en-GB" altLang="en-US" dirty="0"/>
            </a:br>
            <a:r>
              <a:rPr lang="en-GB" dirty="0"/>
              <a:t> </a:t>
            </a:r>
            <a:r>
              <a:rPr lang="en-GB" sz="31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Professional Career Development</a:t>
            </a:r>
            <a:br>
              <a:rPr lang="en-GB" sz="40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31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(BMSW 4005)</a:t>
            </a:r>
            <a:br>
              <a:rPr lang="en-GB" sz="31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3100" b="1" dirty="0">
                <a:solidFill>
                  <a:srgbClr val="002060"/>
                </a:solidFill>
              </a:rPr>
              <a:t>Session 1</a:t>
            </a:r>
            <a:br>
              <a:rPr lang="en-GB" sz="32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73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Induction </a:t>
            </a:r>
            <a:br>
              <a:rPr lang="en-GB" sz="73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73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&amp; </a:t>
            </a:r>
            <a:br>
              <a:rPr lang="en-GB" sz="73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53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Personal Development Plans</a:t>
            </a:r>
            <a:endParaRPr lang="en-GB" altLang="en-US" sz="3100" dirty="0">
              <a:solidFill>
                <a:schemeClr val="accent2">
                  <a:lumMod val="20000"/>
                  <a:lumOff val="8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C0228ED1-D6E1-4732-B000-4F89824775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 </a:t>
            </a:r>
            <a:r>
              <a:rPr lang="en-GB"/>
              <a:t>this session we </a:t>
            </a:r>
            <a:r>
              <a:rPr lang="en-GB" dirty="0"/>
              <a:t>will…..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E94382-DACE-4E00-9EDA-0779A57F51D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Set class rules</a:t>
            </a:r>
          </a:p>
          <a:p>
            <a:pPr marL="0" indent="0">
              <a:buNone/>
            </a:pPr>
            <a:endParaRPr lang="en-US" dirty="0"/>
          </a:p>
          <a:p>
            <a:r>
              <a:rPr lang="en-US" dirty="0"/>
              <a:t>Overview the module</a:t>
            </a:r>
          </a:p>
          <a:p>
            <a:endParaRPr lang="en-US" dirty="0"/>
          </a:p>
          <a:p>
            <a:r>
              <a:rPr lang="en-US" dirty="0"/>
              <a:t>Discuss Personal Development Plans (PDPs)</a:t>
            </a:r>
          </a:p>
        </p:txBody>
      </p:sp>
    </p:spTree>
    <p:extLst>
      <p:ext uri="{BB962C8B-B14F-4D97-AF65-F5344CB8AC3E}">
        <p14:creationId xmlns:p14="http://schemas.microsoft.com/office/powerpoint/2010/main" val="6730456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>
          <a:blip r:embed="rId3">
            <a:lum bright="70000" contrast="-70000"/>
          </a:blip>
          <a:stretch>
            <a:fillRect/>
          </a:stretch>
        </p:blipFill>
        <p:spPr>
          <a:xfrm>
            <a:off x="755576" y="1404136"/>
            <a:ext cx="7344816" cy="4113097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EF4740C-BB08-47F2-9AD5-33E8430124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Getting to know each other?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3634F5-8395-47E3-9378-A52F792BA0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sz="4400" b="1" dirty="0"/>
              <a:t>Can you do an ‘elevator pitch’?</a:t>
            </a:r>
          </a:p>
        </p:txBody>
      </p:sp>
    </p:spTree>
    <p:extLst>
      <p:ext uri="{BB962C8B-B14F-4D97-AF65-F5344CB8AC3E}">
        <p14:creationId xmlns:p14="http://schemas.microsoft.com/office/powerpoint/2010/main" val="20779864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27D03D-E6DC-4EC9-9B19-0B9F116ED9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800" dirty="0"/>
              <a:t>Classroom code of conduct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1FACEC-A270-42AF-8D4F-A45788F62D3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345631"/>
            <a:ext cx="8229600" cy="4171602"/>
          </a:xfrm>
        </p:spPr>
        <p:txBody>
          <a:bodyPr/>
          <a:lstStyle/>
          <a:p>
            <a:pPr marL="0" indent="0">
              <a:buNone/>
            </a:pP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41DDE5A-46B2-4FC2-8685-2BE3CA2E7AA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6602" y="1325035"/>
            <a:ext cx="8394810" cy="41873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354278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FAA660-862B-4B99-A8FE-06377F94D1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Module overview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D99C50-F222-4041-9CDA-7D06D0C8C8C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Title -	Professional Career Development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Module - BMSW4005</a:t>
            </a:r>
          </a:p>
          <a:p>
            <a:pPr marL="0" indent="0">
              <a:buNone/>
            </a:pPr>
            <a:r>
              <a:rPr lang="en-GB" dirty="0"/>
              <a:t>Code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Credits - 	20 (Level 4)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EF8648E-DE72-4C60-90AC-B45C226693E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96136" y="2132856"/>
            <a:ext cx="2890664" cy="35456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1935515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A98431-D3DE-4F0D-9D42-DE8674856C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2BBC10-B05A-449E-B8F6-AAFEC7505B23}"/>
              </a:ext>
            </a:extLst>
          </p:cNvPr>
          <p:cNvSpPr>
            <a:spLocks noGrp="1"/>
          </p:cNvSpPr>
          <p:nvPr>
            <p:ph idx="1"/>
          </p:nvPr>
        </p:nvSpPr>
        <p:spPr>
          <a:solidFill>
            <a:schemeClr val="accent4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sz="3600" dirty="0"/>
              <a:t>Prepare a list of topics that you would expect to learn from this module.</a:t>
            </a:r>
          </a:p>
          <a:p>
            <a:pPr marL="0" indent="0" algn="ctr">
              <a:buNone/>
            </a:pPr>
            <a:endParaRPr lang="en-GB" sz="3600" dirty="0"/>
          </a:p>
          <a:p>
            <a:pPr marL="0" indent="0" algn="ctr">
              <a:buNone/>
            </a:pPr>
            <a:r>
              <a:rPr lang="en-GB" sz="3600" dirty="0"/>
              <a:t>Share it with the class and see what others came up with</a:t>
            </a:r>
          </a:p>
        </p:txBody>
      </p:sp>
    </p:spTree>
    <p:extLst>
      <p:ext uri="{BB962C8B-B14F-4D97-AF65-F5344CB8AC3E}">
        <p14:creationId xmlns:p14="http://schemas.microsoft.com/office/powerpoint/2010/main" val="23676112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652B06-1698-472D-AFF5-028CF115E9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Aims and Learning Outcomes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6E1D30-00E1-4516-A13E-6BA10AC38DC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0" indent="0">
              <a:buNone/>
            </a:pPr>
            <a:r>
              <a:rPr lang="en-GB" sz="2000" b="1" dirty="0"/>
              <a:t>Aims - </a:t>
            </a:r>
          </a:p>
          <a:p>
            <a:pPr marL="900113" indent="-900113">
              <a:buNone/>
            </a:pPr>
            <a:r>
              <a:rPr lang="en-GB" sz="1800" dirty="0"/>
              <a:t>1.	To introduce students to strategies for personal reflection and career development planning.</a:t>
            </a:r>
          </a:p>
          <a:p>
            <a:pPr marL="0" indent="0">
              <a:buNone/>
            </a:pPr>
            <a:r>
              <a:rPr lang="en-GB" sz="1800" dirty="0"/>
              <a:t>2.	To gain confidence and competence as effective employees.</a:t>
            </a:r>
          </a:p>
          <a:p>
            <a:pPr marL="0" indent="0">
              <a:buNone/>
            </a:pPr>
            <a:endParaRPr lang="en-GB" sz="2000" b="1" dirty="0"/>
          </a:p>
          <a:p>
            <a:pPr marL="0" indent="0">
              <a:buNone/>
            </a:pPr>
            <a:r>
              <a:rPr lang="en-GB" sz="2000" b="1" dirty="0"/>
              <a:t>Learning Outcomes –</a:t>
            </a:r>
          </a:p>
          <a:p>
            <a:pPr marL="0" indent="0">
              <a:buNone/>
            </a:pPr>
            <a:r>
              <a:rPr lang="en-GB" sz="1800" dirty="0"/>
              <a:t>1.	Understand the skills and knowledge needed for working effectively.</a:t>
            </a:r>
          </a:p>
          <a:p>
            <a:pPr marL="900113" indent="-900113">
              <a:buNone/>
            </a:pPr>
            <a:r>
              <a:rPr lang="en-GB" sz="1800" dirty="0"/>
              <a:t>2.	Demonstrate readiness for employability and personal advancement through an understanding of personal strengths and areas for further development.</a:t>
            </a:r>
          </a:p>
          <a:p>
            <a:pPr marL="0" indent="0">
              <a:buNone/>
            </a:pPr>
            <a:r>
              <a:rPr lang="en-GB" sz="1800" dirty="0"/>
              <a:t>3.	Establish employment goals and develop a personal action plan.</a:t>
            </a:r>
          </a:p>
        </p:txBody>
      </p:sp>
    </p:spTree>
    <p:extLst>
      <p:ext uri="{BB962C8B-B14F-4D97-AF65-F5344CB8AC3E}">
        <p14:creationId xmlns:p14="http://schemas.microsoft.com/office/powerpoint/2010/main" val="33913992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652B06-1698-472D-AFF5-028CF115E9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 fontScale="90000"/>
          </a:bodyPr>
          <a:lstStyle/>
          <a:p>
            <a:r>
              <a:rPr lang="en-GB" dirty="0"/>
              <a:t>Scheme of Work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FEF4A9C4-AE2B-4EDB-9102-C98FF0E924D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61758398"/>
              </p:ext>
            </p:extLst>
          </p:nvPr>
        </p:nvGraphicFramePr>
        <p:xfrm>
          <a:off x="539552" y="980728"/>
          <a:ext cx="8147248" cy="44196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08265">
                  <a:extLst>
                    <a:ext uri="{9D8B030D-6E8A-4147-A177-3AD203B41FA5}">
                      <a16:colId xmlns:a16="http://schemas.microsoft.com/office/drawing/2014/main" val="2157944910"/>
                    </a:ext>
                  </a:extLst>
                </a:gridCol>
                <a:gridCol w="7138983">
                  <a:extLst>
                    <a:ext uri="{9D8B030D-6E8A-4147-A177-3AD203B41FA5}">
                      <a16:colId xmlns:a16="http://schemas.microsoft.com/office/drawing/2014/main" val="3161126396"/>
                    </a:ext>
                  </a:extLst>
                </a:gridCol>
              </a:tblGrid>
              <a:tr h="346739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Week</a:t>
                      </a: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Topics</a:t>
                      </a:r>
                    </a:p>
                  </a:txBody>
                  <a:tcPr>
                    <a:solidFill>
                      <a:srgbClr val="00B0F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3940999"/>
                  </a:ext>
                </a:extLst>
              </a:tr>
              <a:tr h="375634">
                <a:tc>
                  <a:txBody>
                    <a:bodyPr/>
                    <a:lstStyle/>
                    <a:p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>
                          <a:latin typeface="Arial Rounded MT Bold" panose="020F0704030504030204" pitchFamily="34" charset="0"/>
                          <a:cs typeface="Arial" panose="020B0604020202020204" pitchFamily="34" charset="0"/>
                        </a:rPr>
                        <a:t>Induction to the module/Personal Development Plan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07434448"/>
                  </a:ext>
                </a:extLst>
              </a:tr>
              <a:tr h="375634">
                <a:tc>
                  <a:txBody>
                    <a:bodyPr/>
                    <a:lstStyle/>
                    <a:p>
                      <a:r>
                        <a:rPr lang="en-GB" dirty="0"/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>
                          <a:latin typeface="Arial Rounded MT Bold" panose="020F0704030504030204" pitchFamily="34" charset="0"/>
                        </a:rPr>
                        <a:t>Self -Awareness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12833404"/>
                  </a:ext>
                </a:extLst>
              </a:tr>
              <a:tr h="664583">
                <a:tc>
                  <a:txBody>
                    <a:bodyPr/>
                    <a:lstStyle/>
                    <a:p>
                      <a:r>
                        <a:rPr lang="en-GB" dirty="0"/>
                        <a:t>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>
                          <a:latin typeface="Arial Rounded MT Bold" panose="020F0704030504030204" pitchFamily="34" charset="0"/>
                        </a:rPr>
                        <a:t>Exploring employment opportunities and hand out of case study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21681969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dirty="0"/>
                        <a:t>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 Rounded MT Bold" panose="020F0704030504030204" pitchFamily="34" charset="0"/>
                        </a:rPr>
                        <a:t>Task 1  Open Book Assessment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2644774"/>
                  </a:ext>
                </a:extLst>
              </a:tr>
              <a:tr h="346739">
                <a:tc>
                  <a:txBody>
                    <a:bodyPr/>
                    <a:lstStyle/>
                    <a:p>
                      <a:r>
                        <a:rPr lang="en-GB" dirty="0"/>
                        <a:t>5</a:t>
                      </a: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 Rounded MT Bold" panose="020F0704030504030204" pitchFamily="34" charset="0"/>
                        </a:rPr>
                        <a:t>Overview of the selection process</a:t>
                      </a:r>
                    </a:p>
                  </a:txBody>
                  <a:tcPr>
                    <a:solidFill>
                      <a:srgbClr val="00B0F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56164587"/>
                  </a:ext>
                </a:extLst>
              </a:tr>
              <a:tr h="346739">
                <a:tc>
                  <a:txBody>
                    <a:bodyPr/>
                    <a:lstStyle/>
                    <a:p>
                      <a:r>
                        <a:rPr lang="en-GB" dirty="0"/>
                        <a:t>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 Rounded MT Bold" panose="020F0704030504030204" pitchFamily="34" charset="0"/>
                        </a:rPr>
                        <a:t>CV’S and Interviews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79099138"/>
                  </a:ext>
                </a:extLst>
              </a:tr>
              <a:tr h="346739">
                <a:tc>
                  <a:txBody>
                    <a:bodyPr/>
                    <a:lstStyle/>
                    <a:p>
                      <a:r>
                        <a:rPr lang="en-GB" dirty="0"/>
                        <a:t>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 Rounded MT Bold" panose="020F0704030504030204" pitchFamily="34" charset="0"/>
                        </a:rPr>
                        <a:t>Mock Interviews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09838671"/>
                  </a:ext>
                </a:extLst>
              </a:tr>
              <a:tr h="346739">
                <a:tc>
                  <a:txBody>
                    <a:bodyPr/>
                    <a:lstStyle/>
                    <a:p>
                      <a:r>
                        <a:rPr lang="en-GB" dirty="0"/>
                        <a:t>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 Rounded MT Bold" panose="020F0704030504030204" pitchFamily="34" charset="0"/>
                        </a:rPr>
                        <a:t>Career Development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33272027"/>
                  </a:ext>
                </a:extLst>
              </a:tr>
              <a:tr h="346739">
                <a:tc>
                  <a:txBody>
                    <a:bodyPr/>
                    <a:lstStyle/>
                    <a:p>
                      <a:r>
                        <a:rPr lang="en-GB" dirty="0"/>
                        <a:t>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 Rounded MT Bold" panose="020F0704030504030204" pitchFamily="34" charset="0"/>
                        </a:rPr>
                        <a:t>Employment Legislation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11043786"/>
                  </a:ext>
                </a:extLst>
              </a:tr>
              <a:tr h="346739">
                <a:tc>
                  <a:txBody>
                    <a:bodyPr/>
                    <a:lstStyle/>
                    <a:p>
                      <a:r>
                        <a:rPr lang="en-GB" dirty="0"/>
                        <a:t>10</a:t>
                      </a: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 Rounded MT Bold" panose="020F0704030504030204" pitchFamily="34" charset="0"/>
                        </a:rPr>
                        <a:t>Alternative after Graduation and Revision</a:t>
                      </a:r>
                    </a:p>
                  </a:txBody>
                  <a:tcPr>
                    <a:solidFill>
                      <a:srgbClr val="00B0F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1520983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3776012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652B06-1698-472D-AFF5-028CF115E9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 fontScale="90000"/>
          </a:bodyPr>
          <a:lstStyle/>
          <a:p>
            <a:r>
              <a:rPr lang="en-GB" dirty="0"/>
              <a:t>Teaching and Learning Strategy</a:t>
            </a:r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A61D4D01-FCF3-4680-9C24-DDBE258EBA9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89655996"/>
              </p:ext>
            </p:extLst>
          </p:nvPr>
        </p:nvGraphicFramePr>
        <p:xfrm>
          <a:off x="457200" y="1600200"/>
          <a:ext cx="8229600" cy="39163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15241105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DAA5E4-3AE0-4B6F-9900-56EFC6416E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19672" y="188640"/>
            <a:ext cx="5760640" cy="936104"/>
          </a:xfrm>
        </p:spPr>
        <p:txBody>
          <a:bodyPr>
            <a:normAutofit/>
          </a:bodyPr>
          <a:lstStyle/>
          <a:p>
            <a:r>
              <a:rPr lang="en-GB" dirty="0"/>
              <a:t>Assessment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373B5E-8AA7-4514-9F5B-37724E5674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133055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1E565A78-0143-4443-B599-126F0D534E4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02914766"/>
              </p:ext>
            </p:extLst>
          </p:nvPr>
        </p:nvGraphicFramePr>
        <p:xfrm>
          <a:off x="1524000" y="1397000"/>
          <a:ext cx="6096000" cy="12801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32000">
                  <a:extLst>
                    <a:ext uri="{9D8B030D-6E8A-4147-A177-3AD203B41FA5}">
                      <a16:colId xmlns:a16="http://schemas.microsoft.com/office/drawing/2014/main" val="232218305"/>
                    </a:ext>
                  </a:extLst>
                </a:gridCol>
                <a:gridCol w="2032000">
                  <a:extLst>
                    <a:ext uri="{9D8B030D-6E8A-4147-A177-3AD203B41FA5}">
                      <a16:colId xmlns:a16="http://schemas.microsoft.com/office/drawing/2014/main" val="3048527733"/>
                    </a:ext>
                  </a:extLst>
                </a:gridCol>
                <a:gridCol w="2032000">
                  <a:extLst>
                    <a:ext uri="{9D8B030D-6E8A-4147-A177-3AD203B41FA5}">
                      <a16:colId xmlns:a16="http://schemas.microsoft.com/office/drawing/2014/main" val="120137699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Mode of Assessment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Volume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Weighting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5451291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Open Book Assessment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2hrs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10%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2383862"/>
                  </a:ext>
                </a:extLst>
              </a:tr>
            </a:tbl>
          </a:graphicData>
        </a:graphic>
      </p:graphicFrame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41F2412F-D2F5-4ADF-87A9-6C9801245ED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80522111"/>
              </p:ext>
            </p:extLst>
          </p:nvPr>
        </p:nvGraphicFramePr>
        <p:xfrm>
          <a:off x="1524000" y="2765837"/>
          <a:ext cx="6096000" cy="12801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32000">
                  <a:extLst>
                    <a:ext uri="{9D8B030D-6E8A-4147-A177-3AD203B41FA5}">
                      <a16:colId xmlns:a16="http://schemas.microsoft.com/office/drawing/2014/main" val="1608743605"/>
                    </a:ext>
                  </a:extLst>
                </a:gridCol>
                <a:gridCol w="2032000">
                  <a:extLst>
                    <a:ext uri="{9D8B030D-6E8A-4147-A177-3AD203B41FA5}">
                      <a16:colId xmlns:a16="http://schemas.microsoft.com/office/drawing/2014/main" val="1322161441"/>
                    </a:ext>
                  </a:extLst>
                </a:gridCol>
                <a:gridCol w="2032000">
                  <a:extLst>
                    <a:ext uri="{9D8B030D-6E8A-4147-A177-3AD203B41FA5}">
                      <a16:colId xmlns:a16="http://schemas.microsoft.com/office/drawing/2014/main" val="1582418456"/>
                    </a:ext>
                  </a:extLst>
                </a:gridCol>
              </a:tblGrid>
              <a:tr h="492226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Mode of Assessment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Volume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Weighting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7799111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Mock Interview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10-15min per student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15%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52622238"/>
                  </a:ext>
                </a:extLst>
              </a:tr>
            </a:tbl>
          </a:graphicData>
        </a:graphic>
      </p:graphicFrame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3750FBB7-5361-4AD0-B5E3-9E81553FB78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66622672"/>
              </p:ext>
            </p:extLst>
          </p:nvPr>
        </p:nvGraphicFramePr>
        <p:xfrm>
          <a:off x="1506840" y="4214728"/>
          <a:ext cx="6096000" cy="12801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32000">
                  <a:extLst>
                    <a:ext uri="{9D8B030D-6E8A-4147-A177-3AD203B41FA5}">
                      <a16:colId xmlns:a16="http://schemas.microsoft.com/office/drawing/2014/main" val="3193956687"/>
                    </a:ext>
                  </a:extLst>
                </a:gridCol>
                <a:gridCol w="2078176">
                  <a:extLst>
                    <a:ext uri="{9D8B030D-6E8A-4147-A177-3AD203B41FA5}">
                      <a16:colId xmlns:a16="http://schemas.microsoft.com/office/drawing/2014/main" val="1352876684"/>
                    </a:ext>
                  </a:extLst>
                </a:gridCol>
                <a:gridCol w="1985824">
                  <a:extLst>
                    <a:ext uri="{9D8B030D-6E8A-4147-A177-3AD203B41FA5}">
                      <a16:colId xmlns:a16="http://schemas.microsoft.com/office/drawing/2014/main" val="3081561029"/>
                    </a:ext>
                  </a:extLst>
                </a:gridCol>
              </a:tblGrid>
              <a:tr h="404613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Mode</a:t>
                      </a:r>
                      <a:r>
                        <a:rPr lang="en-GB" dirty="0"/>
                        <a:t> </a:t>
                      </a:r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of Assessment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Volume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Weighting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2908646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Reflective report( Individual)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2000 words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75%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4371011"/>
                  </a:ext>
                </a:extLst>
              </a:tr>
            </a:tbl>
          </a:graphicData>
        </a:graphic>
      </p:graphicFrame>
      <p:sp>
        <p:nvSpPr>
          <p:cNvPr id="10" name="TextBox 9">
            <a:extLst>
              <a:ext uri="{FF2B5EF4-FFF2-40B4-BE49-F238E27FC236}">
                <a16:creationId xmlns:a16="http://schemas.microsoft.com/office/drawing/2014/main" id="{86BBDA1C-6E4B-481A-8B7A-A9DFD4CF5B9B}"/>
              </a:ext>
            </a:extLst>
          </p:cNvPr>
          <p:cNvSpPr txBox="1"/>
          <p:nvPr/>
        </p:nvSpPr>
        <p:spPr>
          <a:xfrm>
            <a:off x="323528" y="3030220"/>
            <a:ext cx="88222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TASK 2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F275FA0-4053-4696-B903-0DC525054048}"/>
              </a:ext>
            </a:extLst>
          </p:cNvPr>
          <p:cNvSpPr txBox="1"/>
          <p:nvPr/>
        </p:nvSpPr>
        <p:spPr>
          <a:xfrm>
            <a:off x="323527" y="1479312"/>
            <a:ext cx="88222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TASK 1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857B2B0F-FC2D-41F2-90D1-AE2EC61FE1E3}"/>
              </a:ext>
            </a:extLst>
          </p:cNvPr>
          <p:cNvSpPr txBox="1"/>
          <p:nvPr/>
        </p:nvSpPr>
        <p:spPr>
          <a:xfrm>
            <a:off x="323528" y="4581128"/>
            <a:ext cx="88222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TASK 3</a:t>
            </a:r>
          </a:p>
        </p:txBody>
      </p:sp>
    </p:spTree>
    <p:extLst>
      <p:ext uri="{BB962C8B-B14F-4D97-AF65-F5344CB8AC3E}">
        <p14:creationId xmlns:p14="http://schemas.microsoft.com/office/powerpoint/2010/main" val="324101300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F24C4818-9A4F-4A28-9471-84993D779662}"/>
              </a:ext>
            </a:extLst>
          </p:cNvPr>
          <p:cNvSpPr/>
          <p:nvPr/>
        </p:nvSpPr>
        <p:spPr>
          <a:xfrm>
            <a:off x="575556" y="2276872"/>
            <a:ext cx="7992888" cy="1152128"/>
          </a:xfrm>
          <a:prstGeom prst="roundRect">
            <a:avLst/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4400" b="1" dirty="0">
                <a:solidFill>
                  <a:schemeClr val="tx1"/>
                </a:solidFill>
              </a:rPr>
              <a:t>Complete Activity 1.1 on Moodle</a:t>
            </a:r>
          </a:p>
        </p:txBody>
      </p:sp>
    </p:spTree>
    <p:extLst>
      <p:ext uri="{BB962C8B-B14F-4D97-AF65-F5344CB8AC3E}">
        <p14:creationId xmlns:p14="http://schemas.microsoft.com/office/powerpoint/2010/main" val="1111458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112569"/>
          </a:xfr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sz="8600" b="1" spc="50" dirty="0">
                <a:ln w="0"/>
                <a:solidFill>
                  <a:schemeClr val="bg2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</a:rPr>
              <a:t>Personal Development Plans</a:t>
            </a:r>
          </a:p>
        </p:txBody>
      </p:sp>
    </p:spTree>
    <p:extLst>
      <p:ext uri="{BB962C8B-B14F-4D97-AF65-F5344CB8AC3E}">
        <p14:creationId xmlns:p14="http://schemas.microsoft.com/office/powerpoint/2010/main" val="207993399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What is a Personal Development Plan (PDP)?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“A Plan intended to develop skills that are important to the work life” </a:t>
            </a:r>
          </a:p>
          <a:p>
            <a:pPr marL="0" indent="0" algn="r">
              <a:buNone/>
            </a:pPr>
            <a:r>
              <a:rPr lang="en-GB" sz="1800" dirty="0"/>
              <a:t>Morgan (2017)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282118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Activity 1.2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Read the article available on Moodle (Activity 1.2) on Personal Development Planning.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Make notes of the key points.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(30 Minutes)</a:t>
            </a:r>
          </a:p>
        </p:txBody>
      </p:sp>
    </p:spTree>
    <p:extLst>
      <p:ext uri="{BB962C8B-B14F-4D97-AF65-F5344CB8AC3E}">
        <p14:creationId xmlns:p14="http://schemas.microsoft.com/office/powerpoint/2010/main" val="397967504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Activity 1.3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Complete the quiz on Moodle in relation to the article that you read.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15 Minutes</a:t>
            </a:r>
          </a:p>
        </p:txBody>
      </p:sp>
    </p:spTree>
    <p:extLst>
      <p:ext uri="{BB962C8B-B14F-4D97-AF65-F5344CB8AC3E}">
        <p14:creationId xmlns:p14="http://schemas.microsoft.com/office/powerpoint/2010/main" val="227786132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How to create a PDP?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Watch the video created by the Open University which explains the process of personal development planning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>
                <a:hlinkClick r:id="rId2"/>
              </a:rPr>
              <a:t>https://help.open.ac.uk/pdp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6417029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What to include in a PDP?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3568" y="1556792"/>
            <a:ext cx="3362325" cy="1362075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97905" y="3356992"/>
            <a:ext cx="2533650" cy="180975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92080" y="1530540"/>
            <a:ext cx="3028950" cy="151447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076056" y="3562211"/>
            <a:ext cx="3028950" cy="15144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788953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87625" y="188640"/>
            <a:ext cx="6696743" cy="864096"/>
          </a:xfrm>
        </p:spPr>
        <p:txBody>
          <a:bodyPr>
            <a:normAutofit fontScale="90000"/>
          </a:bodyPr>
          <a:lstStyle/>
          <a:p>
            <a:r>
              <a:rPr lang="en-GB" sz="3600" b="1" dirty="0"/>
              <a:t>Personal Development Plan </a:t>
            </a:r>
            <a:br>
              <a:rPr lang="en-GB" sz="3600" dirty="0">
                <a:solidFill>
                  <a:schemeClr val="accent1"/>
                </a:solidFill>
              </a:rPr>
            </a:br>
            <a:endParaRPr lang="en-GB" sz="3600" dirty="0">
              <a:solidFill>
                <a:schemeClr val="accent1"/>
              </a:solidFill>
            </a:endParaRP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56D3DDD7-4BFC-4317-9150-69C21CB45AC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51155898"/>
              </p:ext>
            </p:extLst>
          </p:nvPr>
        </p:nvGraphicFramePr>
        <p:xfrm>
          <a:off x="539552" y="908720"/>
          <a:ext cx="7776865" cy="462676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26813">
                  <a:extLst>
                    <a:ext uri="{9D8B030D-6E8A-4147-A177-3AD203B41FA5}">
                      <a16:colId xmlns:a16="http://schemas.microsoft.com/office/drawing/2014/main" val="2769193755"/>
                    </a:ext>
                  </a:extLst>
                </a:gridCol>
                <a:gridCol w="1562513">
                  <a:extLst>
                    <a:ext uri="{9D8B030D-6E8A-4147-A177-3AD203B41FA5}">
                      <a16:colId xmlns:a16="http://schemas.microsoft.com/office/drawing/2014/main" val="1532766151"/>
                    </a:ext>
                  </a:extLst>
                </a:gridCol>
                <a:gridCol w="1562513">
                  <a:extLst>
                    <a:ext uri="{9D8B030D-6E8A-4147-A177-3AD203B41FA5}">
                      <a16:colId xmlns:a16="http://schemas.microsoft.com/office/drawing/2014/main" val="207827566"/>
                    </a:ext>
                  </a:extLst>
                </a:gridCol>
                <a:gridCol w="1562513">
                  <a:extLst>
                    <a:ext uri="{9D8B030D-6E8A-4147-A177-3AD203B41FA5}">
                      <a16:colId xmlns:a16="http://schemas.microsoft.com/office/drawing/2014/main" val="2276468128"/>
                    </a:ext>
                  </a:extLst>
                </a:gridCol>
                <a:gridCol w="1562513">
                  <a:extLst>
                    <a:ext uri="{9D8B030D-6E8A-4147-A177-3AD203B41FA5}">
                      <a16:colId xmlns:a16="http://schemas.microsoft.com/office/drawing/2014/main" val="348342913"/>
                    </a:ext>
                  </a:extLst>
                </a:gridCol>
              </a:tblGrid>
              <a:tr h="1197523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Objective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Time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chemeClr val="tx1"/>
                          </a:solidFill>
                        </a:rPr>
                        <a:t>Activities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Success Criteria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Resources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18385489"/>
                  </a:ext>
                </a:extLst>
              </a:tr>
              <a:tr h="685848">
                <a:tc>
                  <a:txBody>
                    <a:bodyPr/>
                    <a:lstStyle/>
                    <a:p>
                      <a:r>
                        <a:rPr lang="en-GB" b="1" dirty="0"/>
                        <a:t>Short -Term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76636209"/>
                  </a:ext>
                </a:extLst>
              </a:tr>
              <a:tr h="685848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16711122"/>
                  </a:ext>
                </a:extLst>
              </a:tr>
              <a:tr h="685848">
                <a:tc>
                  <a:txBody>
                    <a:bodyPr/>
                    <a:lstStyle/>
                    <a:p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58138762"/>
                  </a:ext>
                </a:extLst>
              </a:tr>
              <a:tr h="685848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80716425"/>
                  </a:ext>
                </a:extLst>
              </a:tr>
              <a:tr h="685848">
                <a:tc>
                  <a:txBody>
                    <a:bodyPr/>
                    <a:lstStyle/>
                    <a:p>
                      <a:r>
                        <a:rPr lang="en-GB" b="1" dirty="0"/>
                        <a:t>Long -Term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6998175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4841261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dirty="0"/>
            </a:br>
            <a:r>
              <a:rPr lang="en-GB" dirty="0"/>
              <a:t> Learning Log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3000" dirty="0"/>
              <a:t>Throughout the duration of this module you are expected to maintain an electronic learning log on Moodle.</a:t>
            </a:r>
          </a:p>
          <a:p>
            <a:pPr marL="0" indent="0">
              <a:buNone/>
            </a:pPr>
            <a:r>
              <a:rPr lang="en-GB" sz="3000" dirty="0"/>
              <a:t>You can access this log by clicking the link named</a:t>
            </a:r>
          </a:p>
          <a:p>
            <a:pPr marL="0" indent="0">
              <a:buNone/>
            </a:pPr>
            <a:endParaRPr lang="en-GB" sz="3000" dirty="0"/>
          </a:p>
          <a:p>
            <a:pPr marL="0" indent="0">
              <a:buNone/>
            </a:pPr>
            <a:r>
              <a:rPr lang="en-GB" sz="3000" dirty="0"/>
              <a:t> </a:t>
            </a:r>
          </a:p>
          <a:p>
            <a:pPr marL="0" indent="0">
              <a:buNone/>
            </a:pPr>
            <a:r>
              <a:rPr lang="en-GB" sz="3000" dirty="0"/>
              <a:t>on the top section of the Moodle Page.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>
              <a:solidFill>
                <a:srgbClr val="0070C0"/>
              </a:solidFill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2807092"/>
            <a:ext cx="8003232" cy="7200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9683628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Activity 1.4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>
                <a:solidFill>
                  <a:srgbClr val="0070C0"/>
                </a:solidFill>
              </a:rPr>
              <a:t>As the first entry on your log, </a:t>
            </a:r>
            <a:r>
              <a:rPr lang="en-GB" dirty="0"/>
              <a:t>prepare a Personal Development plan and list 5 importance of it. </a:t>
            </a:r>
          </a:p>
          <a:p>
            <a:pPr marL="0" indent="0">
              <a:buNone/>
            </a:pPr>
            <a:r>
              <a:rPr lang="en-GB" dirty="0">
                <a:solidFill>
                  <a:srgbClr val="0070C0"/>
                </a:solidFill>
              </a:rPr>
              <a:t>(Approximately 250 words)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(Approximately 15 Minutes)</a:t>
            </a:r>
          </a:p>
        </p:txBody>
      </p:sp>
    </p:spTree>
    <p:extLst>
      <p:ext uri="{BB962C8B-B14F-4D97-AF65-F5344CB8AC3E}">
        <p14:creationId xmlns:p14="http://schemas.microsoft.com/office/powerpoint/2010/main" val="263785461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0C6567-3F04-4688-B79C-53F37FEA37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Homework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F6257B-DAF4-4B4C-8D8C-E792DDC565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417638"/>
            <a:ext cx="9144000" cy="4243610"/>
          </a:xfrm>
          <a:solidFill>
            <a:schemeClr val="bg1">
              <a:lumMod val="85000"/>
            </a:schemeClr>
          </a:solidFill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Find a job vacancy that you would like to apply and </a:t>
            </a:r>
            <a:r>
              <a:rPr lang="en-GB" dirty="0">
                <a:solidFill>
                  <a:srgbClr val="FF0000"/>
                </a:solidFill>
              </a:rPr>
              <a:t>prepare for the interviews to be held </a:t>
            </a:r>
            <a:r>
              <a:rPr lang="en-GB" dirty="0"/>
              <a:t>in week 6</a:t>
            </a:r>
            <a:endParaRPr lang="en-GB" dirty="0">
              <a:solidFill>
                <a:srgbClr val="FF0000"/>
              </a:solidFill>
            </a:endParaRPr>
          </a:p>
          <a:p>
            <a:pPr marL="571500" indent="-571500">
              <a:buAutoNum type="romanLcParenR"/>
            </a:pPr>
            <a:r>
              <a:rPr lang="en-GB" dirty="0"/>
              <a:t>The job advertisement</a:t>
            </a:r>
          </a:p>
          <a:p>
            <a:pPr marL="571500" indent="-571500">
              <a:buAutoNum type="romanLcParenR"/>
            </a:pPr>
            <a:r>
              <a:rPr lang="en-GB" dirty="0"/>
              <a:t>The job description and person specification</a:t>
            </a:r>
          </a:p>
          <a:p>
            <a:pPr marL="571500" indent="-571500">
              <a:buAutoNum type="romanLcParenR"/>
            </a:pPr>
            <a:r>
              <a:rPr lang="en-GB" dirty="0"/>
              <a:t>Your application for the job</a:t>
            </a:r>
          </a:p>
        </p:txBody>
      </p:sp>
    </p:spTree>
    <p:extLst>
      <p:ext uri="{BB962C8B-B14F-4D97-AF65-F5344CB8AC3E}">
        <p14:creationId xmlns:p14="http://schemas.microsoft.com/office/powerpoint/2010/main" val="427334020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F814B7-F6C6-4252-976F-D8EBC8EF2D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Summary</a:t>
            </a:r>
          </a:p>
        </p:txBody>
      </p:sp>
      <p:pic>
        <p:nvPicPr>
          <p:cNvPr id="4" name="Picture 1">
            <a:extLst>
              <a:ext uri="{FF2B5EF4-FFF2-40B4-BE49-F238E27FC236}">
                <a16:creationId xmlns:a16="http://schemas.microsoft.com/office/drawing/2014/main" id="{57A2770E-33FC-4834-AD2A-DCC61B82EAF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907704" y="1417638"/>
            <a:ext cx="5791324" cy="42229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0117876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1136744A-5AEF-4FD9-9A39-2278C0990D5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8968"/>
            <a:ext cx="9144000" cy="5704288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74E0CAD-031F-41F6-9066-4BE7738046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Next Session…..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B85099-8DAC-4D3D-B6B9-5D49079273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1"/>
            <a:ext cx="3250704" cy="391703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/>
              <a:t>We will look at;</a:t>
            </a:r>
          </a:p>
          <a:p>
            <a:pPr marL="0" indent="0">
              <a:buNone/>
            </a:pPr>
            <a:endParaRPr lang="en-GB" sz="2800" b="1" dirty="0"/>
          </a:p>
          <a:p>
            <a:pPr marL="0" indent="0">
              <a:buNone/>
            </a:pPr>
            <a:r>
              <a:rPr lang="en-GB" b="1" dirty="0">
                <a:solidFill>
                  <a:srgbClr val="FF0000"/>
                </a:solidFill>
              </a:rPr>
              <a:t>Improving self-awareness</a:t>
            </a:r>
          </a:p>
        </p:txBody>
      </p:sp>
    </p:spTree>
    <p:extLst>
      <p:ext uri="{BB962C8B-B14F-4D97-AF65-F5344CB8AC3E}">
        <p14:creationId xmlns:p14="http://schemas.microsoft.com/office/powerpoint/2010/main" val="3155882856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</SharedWithUsers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a99b5ab61f45874ac4021837dd475404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c4d360f611fb76bcade101f689d84229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5FC5585-51CA-4C4C-9028-AEC8FAD67B8B}">
  <ds:schemaRefs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http://schemas.microsoft.com/office/2006/metadata/properties"/>
    <ds:schemaRef ds:uri="303dbf9b-b85b-46a0-94f1-894078c07ecd"/>
    <ds:schemaRef ds:uri="http://purl.org/dc/terms/"/>
    <ds:schemaRef ds:uri="http://schemas.openxmlformats.org/package/2006/metadata/core-properties"/>
    <ds:schemaRef ds:uri="http://www.w3.org/XML/1998/namespace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F5B0EF21-CA5D-4A60-A3B8-014B6353052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44117</TotalTime>
  <Words>665</Words>
  <Application>Microsoft Office PowerPoint</Application>
  <PresentationFormat>On-screen Show (4:3)</PresentationFormat>
  <Paragraphs>146</Paragraphs>
  <Slides>23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8" baseType="lpstr">
      <vt:lpstr>Arial</vt:lpstr>
      <vt:lpstr>Arial Rounded MT Bold</vt:lpstr>
      <vt:lpstr>Calibri</vt:lpstr>
      <vt:lpstr>Myriad Pro</vt:lpstr>
      <vt:lpstr>20140311PresentationUWTSDTemplate</vt:lpstr>
      <vt:lpstr> Certificate of Higher Education in Skills for the Workplace   Professional Career Development (BMSW 4005) Session 1 Induction  &amp;  Personal Development Plans</vt:lpstr>
      <vt:lpstr>In this session we will…..</vt:lpstr>
      <vt:lpstr>Getting to know each other?</vt:lpstr>
      <vt:lpstr>Classroom code of conduct</vt:lpstr>
      <vt:lpstr>Module overview</vt:lpstr>
      <vt:lpstr>Activity</vt:lpstr>
      <vt:lpstr>Aims and Learning Outcomes</vt:lpstr>
      <vt:lpstr>Scheme of Work</vt:lpstr>
      <vt:lpstr>Teaching and Learning Strategy</vt:lpstr>
      <vt:lpstr>Assessment</vt:lpstr>
      <vt:lpstr>PowerPoint Presentation</vt:lpstr>
      <vt:lpstr>PowerPoint Presentation</vt:lpstr>
      <vt:lpstr>What is a Personal Development Plan (PDP)?</vt:lpstr>
      <vt:lpstr>Activity 1.2</vt:lpstr>
      <vt:lpstr>Activity 1.3</vt:lpstr>
      <vt:lpstr>How to create a PDP?</vt:lpstr>
      <vt:lpstr>What to include in a PDP?</vt:lpstr>
      <vt:lpstr>Personal Development Plan  </vt:lpstr>
      <vt:lpstr>  Learning Log</vt:lpstr>
      <vt:lpstr>Activity 1.4</vt:lpstr>
      <vt:lpstr>Homework</vt:lpstr>
      <vt:lpstr>Summary</vt:lpstr>
      <vt:lpstr>Next Session…..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Olubukola Adegbite</cp:lastModifiedBy>
  <cp:revision>186</cp:revision>
  <dcterms:created xsi:type="dcterms:W3CDTF">2015-04-14T15:21:28Z</dcterms:created>
  <dcterms:modified xsi:type="dcterms:W3CDTF">2023-01-14T19:34:13Z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