
<file path=[Content_Types].xml><?xml version="1.0" encoding="utf-8"?>
<Types xmlns="http://schemas.openxmlformats.org/package/2006/content-types">
  <Default Extension="jpeg" ContentType="image/jpeg"/>
  <Default Extension="jpg" ContentType="image/jpeg"/>
  <Default Extension="jpg&amp;ehk=9VCXDcIEXxPdHd" ContentType="image/jpeg"/>
  <Default Extension="jpg&amp;ehk=vaofB3uQyAi60KoSVslIgg&amp;r=0&amp;pid=OfficeInsert"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handoutMasterIdLst>
    <p:handoutMasterId r:id="rId20"/>
  </p:handoutMasterIdLst>
  <p:sldIdLst>
    <p:sldId id="256" r:id="rId5"/>
    <p:sldId id="257" r:id="rId6"/>
    <p:sldId id="259" r:id="rId7"/>
    <p:sldId id="260" r:id="rId8"/>
    <p:sldId id="261" r:id="rId9"/>
    <p:sldId id="262" r:id="rId10"/>
    <p:sldId id="264" r:id="rId11"/>
    <p:sldId id="265" r:id="rId12"/>
    <p:sldId id="266" r:id="rId13"/>
    <p:sldId id="267" r:id="rId14"/>
    <p:sldId id="268" r:id="rId15"/>
    <p:sldId id="271" r:id="rId16"/>
    <p:sldId id="276" r:id="rId17"/>
    <p:sldId id="27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4C684E-3461-467B-8609-3FF57207315A}" type="datetimeFigureOut">
              <a:rPr lang="en-GB" smtClean="0"/>
              <a:t>02/09/2020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DE4F6-9D65-4426-9206-40294B1853A6}" type="slidenum">
              <a:rPr lang="en-GB" smtClean="0"/>
              <a:t>‹#›</a:t>
            </a:fld>
            <a:endParaRPr lang="en-GB"/>
          </a:p>
        </p:txBody>
      </p:sp>
    </p:spTree>
    <p:extLst>
      <p:ext uri="{BB962C8B-B14F-4D97-AF65-F5344CB8AC3E}">
        <p14:creationId xmlns:p14="http://schemas.microsoft.com/office/powerpoint/2010/main" val="3538701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input from the group – how could you go about doing this?  Facilitate a discussion, before explaining the key components we expect to see.</a:t>
            </a:r>
          </a:p>
        </p:txBody>
      </p:sp>
      <p:sp>
        <p:nvSpPr>
          <p:cNvPr id="4" name="Slide Number Placeholder 3"/>
          <p:cNvSpPr>
            <a:spLocks noGrp="1"/>
          </p:cNvSpPr>
          <p:nvPr>
            <p:ph type="sldNum" sz="quarter" idx="10"/>
          </p:nvPr>
        </p:nvSpPr>
        <p:spPr/>
        <p:txBody>
          <a:bodyPr/>
          <a:lstStyle/>
          <a:p>
            <a:fld id="{6E2DE4F6-9D65-4426-9206-40294B1853A6}" type="slidenum">
              <a:rPr lang="en-GB" smtClean="0"/>
              <a:t>10</a:t>
            </a:fld>
            <a:endParaRPr lang="en-GB"/>
          </a:p>
        </p:txBody>
      </p:sp>
    </p:spTree>
    <p:extLst>
      <p:ext uri="{BB962C8B-B14F-4D97-AF65-F5344CB8AC3E}">
        <p14:creationId xmlns:p14="http://schemas.microsoft.com/office/powerpoint/2010/main" val="26276528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79494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2106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0573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668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899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9279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76506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8326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7963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3732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47123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92224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photo.stackexchange.com/questions/11274/what-is-one-single-point-perspective-photography" TargetMode="External"/><Relationship Id="rId2" Type="http://schemas.openxmlformats.org/officeDocument/2006/relationships/image" Target="../media/image7.jpg&amp;ehk=vaofB3uQyAi60KoSVslIgg&amp;r=0&amp;pid=OfficeInsert"/><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flickr.com/photos/27346873@N04/14381643043" TargetMode="External"/><Relationship Id="rId2" Type="http://schemas.openxmlformats.org/officeDocument/2006/relationships/image" Target="../media/image8.jpg&amp;ehk=9VCXDcIEXxPdHd"/><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Online Session 10</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047651"/>
          </a:xfrm>
        </p:spPr>
        <p:txBody>
          <a:bodyPr/>
          <a:lstStyle/>
          <a:p>
            <a:r>
              <a:rPr lang="en-GB" dirty="0"/>
              <a:t>Overview of Workshop</a:t>
            </a:r>
          </a:p>
        </p:txBody>
      </p:sp>
      <p:sp>
        <p:nvSpPr>
          <p:cNvPr id="3" name="Content Placeholder 2"/>
          <p:cNvSpPr>
            <a:spLocks noGrp="1"/>
          </p:cNvSpPr>
          <p:nvPr>
            <p:ph idx="1"/>
          </p:nvPr>
        </p:nvSpPr>
        <p:spPr>
          <a:xfrm>
            <a:off x="628650" y="1552949"/>
            <a:ext cx="7886700" cy="4351338"/>
          </a:xfrm>
        </p:spPr>
        <p:txBody>
          <a:bodyPr>
            <a:normAutofit/>
          </a:bodyPr>
          <a:lstStyle/>
          <a:p>
            <a:pPr marL="0" indent="0">
              <a:buNone/>
            </a:pPr>
            <a:r>
              <a:rPr lang="en-GB" sz="3600" b="1" dirty="0"/>
              <a:t>Reflection</a:t>
            </a:r>
          </a:p>
          <a:p>
            <a:endParaRPr lang="en-GB" sz="3600" dirty="0"/>
          </a:p>
        </p:txBody>
      </p:sp>
      <p:sp>
        <p:nvSpPr>
          <p:cNvPr id="7" name="TextBox 6">
            <a:extLst>
              <a:ext uri="{FF2B5EF4-FFF2-40B4-BE49-F238E27FC236}">
                <a16:creationId xmlns:a16="http://schemas.microsoft.com/office/drawing/2014/main" id="{985BD5E3-216A-49FE-AE1C-6DEE192F828C}"/>
              </a:ext>
            </a:extLst>
          </p:cNvPr>
          <p:cNvSpPr txBox="1"/>
          <p:nvPr/>
        </p:nvSpPr>
        <p:spPr>
          <a:xfrm>
            <a:off x="5351923" y="1556771"/>
            <a:ext cx="3353083" cy="646331"/>
          </a:xfrm>
          <a:prstGeom prst="rect">
            <a:avLst/>
          </a:prstGeom>
          <a:noFill/>
        </p:spPr>
        <p:txBody>
          <a:bodyPr wrap="square" rtlCol="0">
            <a:spAutoFit/>
          </a:bodyPr>
          <a:lstStyle/>
          <a:p>
            <a:r>
              <a:rPr lang="en-GB" sz="3600" b="1" dirty="0"/>
              <a:t>Assignment</a:t>
            </a:r>
          </a:p>
        </p:txBody>
      </p:sp>
      <p:pic>
        <p:nvPicPr>
          <p:cNvPr id="4" name="Picture 3">
            <a:extLst>
              <a:ext uri="{FF2B5EF4-FFF2-40B4-BE49-F238E27FC236}">
                <a16:creationId xmlns:a16="http://schemas.microsoft.com/office/drawing/2014/main" id="{B7829FDD-1828-4AD3-95B5-132D8974AF11}"/>
              </a:ext>
            </a:extLst>
          </p:cNvPr>
          <p:cNvPicPr>
            <a:picLocks noChangeAspect="1"/>
          </p:cNvPicPr>
          <p:nvPr/>
        </p:nvPicPr>
        <p:blipFill>
          <a:blip r:embed="rId2"/>
          <a:stretch>
            <a:fillRect/>
          </a:stretch>
        </p:blipFill>
        <p:spPr>
          <a:xfrm>
            <a:off x="4572000" y="2637903"/>
            <a:ext cx="4322662" cy="2699422"/>
          </a:xfrm>
          <a:prstGeom prst="rect">
            <a:avLst/>
          </a:prstGeom>
        </p:spPr>
      </p:pic>
      <p:pic>
        <p:nvPicPr>
          <p:cNvPr id="6" name="Picture 5">
            <a:extLst>
              <a:ext uri="{FF2B5EF4-FFF2-40B4-BE49-F238E27FC236}">
                <a16:creationId xmlns:a16="http://schemas.microsoft.com/office/drawing/2014/main" id="{98902C77-BFBB-4D8D-A025-A7F477E6712D}"/>
              </a:ext>
            </a:extLst>
          </p:cNvPr>
          <p:cNvPicPr>
            <a:picLocks noChangeAspect="1"/>
          </p:cNvPicPr>
          <p:nvPr/>
        </p:nvPicPr>
        <p:blipFill>
          <a:blip r:embed="rId3"/>
          <a:stretch>
            <a:fillRect/>
          </a:stretch>
        </p:blipFill>
        <p:spPr>
          <a:xfrm>
            <a:off x="249338" y="2637904"/>
            <a:ext cx="4023769" cy="2690330"/>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D85CB-4EC6-430E-BCE9-279D91C90E88}"/>
              </a:ext>
            </a:extLst>
          </p:cNvPr>
          <p:cNvSpPr>
            <a:spLocks noGrp="1"/>
          </p:cNvSpPr>
          <p:nvPr>
            <p:ph type="title"/>
          </p:nvPr>
        </p:nvSpPr>
        <p:spPr/>
        <p:txBody>
          <a:bodyPr/>
          <a:lstStyle/>
          <a:p>
            <a:r>
              <a:rPr lang="en-GB" dirty="0">
                <a:ea typeface="ＭＳ Ｐゴシック" pitchFamily="34" charset="-128"/>
              </a:rPr>
              <a:t>A Definition</a:t>
            </a:r>
            <a:endParaRPr lang="en-GB" dirty="0"/>
          </a:p>
        </p:txBody>
      </p:sp>
      <p:sp>
        <p:nvSpPr>
          <p:cNvPr id="3" name="Content Placeholder 2">
            <a:extLst>
              <a:ext uri="{FF2B5EF4-FFF2-40B4-BE49-F238E27FC236}">
                <a16:creationId xmlns:a16="http://schemas.microsoft.com/office/drawing/2014/main" id="{A1C1D285-4AD6-4DFD-86DA-C394FE87A39E}"/>
              </a:ext>
            </a:extLst>
          </p:cNvPr>
          <p:cNvSpPr>
            <a:spLocks noGrp="1"/>
          </p:cNvSpPr>
          <p:nvPr>
            <p:ph idx="1"/>
          </p:nvPr>
        </p:nvSpPr>
        <p:spPr/>
        <p:txBody>
          <a:bodyPr>
            <a:normAutofit/>
          </a:bodyPr>
          <a:lstStyle/>
          <a:p>
            <a:pPr marL="0" indent="0">
              <a:buNone/>
            </a:pPr>
            <a:r>
              <a:rPr lang="en-GB" dirty="0">
                <a:ea typeface="ＭＳ Ｐゴシック" pitchFamily="34" charset="-128"/>
              </a:rPr>
              <a:t>Reid (1993) noted that reflection is an active, rather than passive, process, claiming that:</a:t>
            </a:r>
          </a:p>
          <a:p>
            <a:pPr marL="0" indent="0">
              <a:buNone/>
            </a:pPr>
            <a:r>
              <a:rPr lang="en-GB" i="1" dirty="0">
                <a:solidFill>
                  <a:srgbClr val="0070C0"/>
                </a:solidFill>
                <a:ea typeface="ＭＳ Ｐゴシック" pitchFamily="34" charset="-128"/>
              </a:rPr>
              <a:t>Reflection is a process of reviewing an experience of practice in order to describe, analyse, evaluate, and so inform learning about practice.</a:t>
            </a:r>
          </a:p>
          <a:p>
            <a:pPr marL="0" indent="0">
              <a:buNone/>
            </a:pPr>
            <a:r>
              <a:rPr lang="en-GB" sz="2000" dirty="0">
                <a:ea typeface="ＭＳ Ｐゴシック" pitchFamily="34" charset="-128"/>
              </a:rPr>
              <a:t>Reid, B. (1993) </a:t>
            </a:r>
            <a:r>
              <a:rPr lang="en-GB" altLang="en-US" sz="2000" dirty="0">
                <a:ea typeface="ＭＳ Ｐゴシック" pitchFamily="34" charset="-128"/>
              </a:rPr>
              <a:t>‘</a:t>
            </a:r>
            <a:r>
              <a:rPr lang="en-GB" sz="2000" dirty="0">
                <a:ea typeface="ＭＳ Ｐゴシック" pitchFamily="34" charset="-128"/>
              </a:rPr>
              <a:t>But we</a:t>
            </a:r>
            <a:r>
              <a:rPr lang="en-GB" altLang="en-US" sz="2000" dirty="0">
                <a:ea typeface="ＭＳ Ｐゴシック" pitchFamily="34" charset="-128"/>
              </a:rPr>
              <a:t>’</a:t>
            </a:r>
            <a:r>
              <a:rPr lang="en-GB" sz="2000" dirty="0">
                <a:ea typeface="ＭＳ Ｐゴシック" pitchFamily="34" charset="-128"/>
              </a:rPr>
              <a:t>re doing it already</a:t>
            </a:r>
            <a:r>
              <a:rPr lang="en-GB" altLang="en-US" sz="2000" dirty="0">
                <a:ea typeface="ＭＳ Ｐゴシック" pitchFamily="34" charset="-128"/>
              </a:rPr>
              <a:t>’</a:t>
            </a:r>
            <a:r>
              <a:rPr lang="en-GB" sz="2000" dirty="0">
                <a:ea typeface="ＭＳ Ｐゴシック" pitchFamily="34" charset="-128"/>
              </a:rPr>
              <a:t> Exploring a response the concept of reflective practice in order to improve its facilitation.</a:t>
            </a:r>
            <a:r>
              <a:rPr lang="en-GB" altLang="en-US" sz="2000" dirty="0">
                <a:ea typeface="ＭＳ Ｐゴシック" pitchFamily="34" charset="-128"/>
              </a:rPr>
              <a:t>’</a:t>
            </a:r>
            <a:r>
              <a:rPr lang="en-GB" sz="2000" dirty="0">
                <a:ea typeface="ＭＳ Ｐゴシック" pitchFamily="34" charset="-128"/>
              </a:rPr>
              <a:t> </a:t>
            </a:r>
            <a:r>
              <a:rPr lang="en-GB" sz="2000" i="1" dirty="0">
                <a:ea typeface="ＭＳ Ｐゴシック" pitchFamily="34" charset="-128"/>
              </a:rPr>
              <a:t>Nurse Education Today </a:t>
            </a:r>
            <a:r>
              <a:rPr lang="en-GB" sz="2000" dirty="0">
                <a:ea typeface="ＭＳ Ｐゴシック" pitchFamily="34" charset="-128"/>
              </a:rPr>
              <a:t>13:  305-309.</a:t>
            </a:r>
          </a:p>
          <a:p>
            <a:endParaRPr lang="en-GB" dirty="0"/>
          </a:p>
        </p:txBody>
      </p:sp>
    </p:spTree>
    <p:extLst>
      <p:ext uri="{BB962C8B-B14F-4D97-AF65-F5344CB8AC3E}">
        <p14:creationId xmlns:p14="http://schemas.microsoft.com/office/powerpoint/2010/main" val="735213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BA08-B528-4AC8-AD75-E64723551FF7}"/>
              </a:ext>
            </a:extLst>
          </p:cNvPr>
          <p:cNvSpPr>
            <a:spLocks noGrp="1"/>
          </p:cNvSpPr>
          <p:nvPr>
            <p:ph type="title"/>
          </p:nvPr>
        </p:nvSpPr>
        <p:spPr/>
        <p:txBody>
          <a:bodyPr/>
          <a:lstStyle/>
          <a:p>
            <a:r>
              <a:rPr lang="en-GB" dirty="0">
                <a:ea typeface="ＭＳ Ｐゴシック" pitchFamily="34" charset="-128"/>
              </a:rPr>
              <a:t>Why Reflect?</a:t>
            </a:r>
            <a:endParaRPr lang="en-GB" dirty="0"/>
          </a:p>
        </p:txBody>
      </p:sp>
      <p:sp>
        <p:nvSpPr>
          <p:cNvPr id="3" name="Content Placeholder 2">
            <a:extLst>
              <a:ext uri="{FF2B5EF4-FFF2-40B4-BE49-F238E27FC236}">
                <a16:creationId xmlns:a16="http://schemas.microsoft.com/office/drawing/2014/main" id="{179EC28F-64D1-4ED9-9401-A046C63CCE2C}"/>
              </a:ext>
            </a:extLst>
          </p:cNvPr>
          <p:cNvSpPr>
            <a:spLocks noGrp="1"/>
          </p:cNvSpPr>
          <p:nvPr>
            <p:ph idx="1"/>
          </p:nvPr>
        </p:nvSpPr>
        <p:spPr>
          <a:xfrm>
            <a:off x="395536" y="1484784"/>
            <a:ext cx="7886700" cy="4351338"/>
          </a:xfrm>
        </p:spPr>
        <p:txBody>
          <a:bodyPr>
            <a:normAutofit lnSpcReduction="10000"/>
          </a:bodyPr>
          <a:lstStyle/>
          <a:p>
            <a:pPr marL="0" indent="0">
              <a:lnSpc>
                <a:spcPct val="110000"/>
              </a:lnSpc>
              <a:spcBef>
                <a:spcPts val="600"/>
              </a:spcBef>
              <a:buNone/>
            </a:pPr>
            <a:r>
              <a:rPr lang="ja-JP" altLang="en-US" dirty="0">
                <a:ea typeface="ＭＳ Ｐゴシック" pitchFamily="34" charset="-128"/>
                <a:cs typeface="Arial" pitchFamily="34" charset="0"/>
              </a:rPr>
              <a:t>‘</a:t>
            </a:r>
            <a:r>
              <a:rPr lang="en-US" altLang="ja-JP" i="1" dirty="0">
                <a:ea typeface="ＭＳ Ｐゴシック" pitchFamily="34" charset="-128"/>
                <a:cs typeface="Arial" pitchFamily="34" charset="0"/>
              </a:rPr>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a:t>
            </a:r>
          </a:p>
          <a:p>
            <a:pPr marL="0" indent="0">
              <a:lnSpc>
                <a:spcPct val="110000"/>
              </a:lnSpc>
              <a:spcBef>
                <a:spcPts val="600"/>
              </a:spcBef>
              <a:buNone/>
            </a:pPr>
            <a:r>
              <a:rPr lang="en-US" i="1" dirty="0">
                <a:ea typeface="ＭＳ Ｐゴシック" pitchFamily="34" charset="-128"/>
                <a:cs typeface="Arial" pitchFamily="34" charset="0"/>
              </a:rPr>
              <a:t>And it is generalisations that allow new situations to be tackled effectively.</a:t>
            </a:r>
            <a:r>
              <a:rPr lang="ja-JP" altLang="en-US" i="1" dirty="0">
                <a:ea typeface="ＭＳ Ｐゴシック" pitchFamily="34" charset="-128"/>
                <a:cs typeface="Arial" pitchFamily="34" charset="0"/>
              </a:rPr>
              <a:t>’</a:t>
            </a:r>
            <a:endParaRPr lang="en-US" altLang="ja-JP" i="1" dirty="0">
              <a:ea typeface="ＭＳ Ｐゴシック" pitchFamily="34" charset="-128"/>
              <a:cs typeface="Arial" pitchFamily="34" charset="0"/>
            </a:endParaRPr>
          </a:p>
          <a:p>
            <a:pPr marL="0" indent="0">
              <a:lnSpc>
                <a:spcPct val="110000"/>
              </a:lnSpc>
              <a:spcBef>
                <a:spcPts val="600"/>
              </a:spcBef>
              <a:buNone/>
            </a:pPr>
            <a:r>
              <a:rPr lang="en-US" i="1" dirty="0">
                <a:ea typeface="ＭＳ Ｐゴシック" pitchFamily="34" charset="-128"/>
                <a:cs typeface="Arial" pitchFamily="34" charset="0"/>
              </a:rPr>
              <a:t>(Gibbs, 1988)</a:t>
            </a:r>
            <a:endParaRPr lang="en-US" dirty="0">
              <a:ea typeface="ＭＳ Ｐゴシック" pitchFamily="34" charset="-128"/>
              <a:cs typeface="Arial" pitchFamily="34" charset="0"/>
            </a:endParaRPr>
          </a:p>
          <a:p>
            <a:pPr>
              <a:lnSpc>
                <a:spcPct val="110000"/>
              </a:lnSpc>
              <a:spcBef>
                <a:spcPts val="600"/>
              </a:spcBef>
            </a:pPr>
            <a:endParaRPr lang="en-GB" dirty="0"/>
          </a:p>
        </p:txBody>
      </p:sp>
    </p:spTree>
    <p:extLst>
      <p:ext uri="{BB962C8B-B14F-4D97-AF65-F5344CB8AC3E}">
        <p14:creationId xmlns:p14="http://schemas.microsoft.com/office/powerpoint/2010/main" val="2636110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EC3E2-F41C-4147-9B45-7FD6121CA3A6}"/>
              </a:ext>
            </a:extLst>
          </p:cNvPr>
          <p:cNvSpPr>
            <a:spLocks noGrp="1"/>
          </p:cNvSpPr>
          <p:nvPr>
            <p:ph type="title"/>
          </p:nvPr>
        </p:nvSpPr>
        <p:spPr/>
        <p:txBody>
          <a:bodyPr/>
          <a:lstStyle/>
          <a:p>
            <a:r>
              <a:rPr lang="en-GB" dirty="0">
                <a:ea typeface="ＭＳ Ｐゴシック" pitchFamily="34" charset="-128"/>
              </a:rPr>
              <a:t>Some Names in This Field</a:t>
            </a:r>
            <a:endParaRPr lang="en-GB" dirty="0"/>
          </a:p>
        </p:txBody>
      </p:sp>
      <p:sp>
        <p:nvSpPr>
          <p:cNvPr id="4" name="Content Placeholder 2">
            <a:extLst>
              <a:ext uri="{FF2B5EF4-FFF2-40B4-BE49-F238E27FC236}">
                <a16:creationId xmlns:a16="http://schemas.microsoft.com/office/drawing/2014/main" id="{EB7CC8E6-F833-4B59-8F05-4AD164B9383E}"/>
              </a:ext>
            </a:extLst>
          </p:cNvPr>
          <p:cNvSpPr>
            <a:spLocks noGrp="1"/>
          </p:cNvSpPr>
          <p:nvPr>
            <p:ph idx="1"/>
          </p:nvPr>
        </p:nvSpPr>
        <p:spPr>
          <a:xfrm>
            <a:off x="457200" y="1268761"/>
            <a:ext cx="8229600" cy="4320480"/>
          </a:xfrm>
        </p:spPr>
        <p:txBody>
          <a:bodyPr>
            <a:normAutofit/>
          </a:bodyPr>
          <a:lstStyle/>
          <a:p>
            <a:endParaRPr lang="en-GB" sz="1900" dirty="0">
              <a:ea typeface="ＭＳ Ｐゴシック" pitchFamily="34" charset="-128"/>
            </a:endParaRPr>
          </a:p>
          <a:p>
            <a:r>
              <a:rPr lang="en-US" sz="2800" dirty="0">
                <a:ea typeface="ＭＳ Ｐゴシック" pitchFamily="34" charset="-128"/>
              </a:rPr>
              <a:t>John Dewey - Experience and Reflective Thinking </a:t>
            </a:r>
          </a:p>
          <a:p>
            <a:r>
              <a:rPr lang="en-US" sz="2800" dirty="0">
                <a:ea typeface="ＭＳ Ｐゴシック" pitchFamily="34" charset="-128"/>
              </a:rPr>
              <a:t>David A Kolb - Theory of Experiential Learning</a:t>
            </a:r>
          </a:p>
          <a:p>
            <a:r>
              <a:rPr lang="en-GB" sz="2800" dirty="0">
                <a:ea typeface="ＭＳ Ｐゴシック" pitchFamily="34" charset="-128"/>
              </a:rPr>
              <a:t>David </a:t>
            </a:r>
            <a:r>
              <a:rPr lang="en-GB" sz="2800" dirty="0" err="1">
                <a:ea typeface="ＭＳ Ｐゴシック" pitchFamily="34" charset="-128"/>
              </a:rPr>
              <a:t>Boud</a:t>
            </a:r>
            <a:r>
              <a:rPr lang="en-GB" sz="2800" dirty="0">
                <a:ea typeface="ＭＳ Ｐゴシック" pitchFamily="34" charset="-128"/>
              </a:rPr>
              <a:t> – Importance of attending to feelings</a:t>
            </a:r>
          </a:p>
          <a:p>
            <a:r>
              <a:rPr lang="en-GB" sz="2800" dirty="0">
                <a:ea typeface="ＭＳ Ｐゴシック" pitchFamily="34" charset="-128"/>
              </a:rPr>
              <a:t>Donald Schon – Reflection on action and in action</a:t>
            </a:r>
            <a:endParaRPr lang="en-US" sz="2800" dirty="0">
              <a:ea typeface="ＭＳ Ｐゴシック" pitchFamily="34" charset="-128"/>
            </a:endParaRPr>
          </a:p>
          <a:p>
            <a:r>
              <a:rPr lang="en-US" sz="2800" dirty="0">
                <a:ea typeface="ＭＳ Ｐゴシック" pitchFamily="34" charset="-128"/>
              </a:rPr>
              <a:t>Jack </a:t>
            </a:r>
            <a:r>
              <a:rPr lang="en-US" sz="2800" dirty="0" err="1">
                <a:ea typeface="ＭＳ Ｐゴシック" pitchFamily="34" charset="-128"/>
              </a:rPr>
              <a:t>Mezirow</a:t>
            </a:r>
            <a:r>
              <a:rPr lang="en-US" sz="2800" dirty="0">
                <a:ea typeface="ＭＳ Ｐゴシック" pitchFamily="34" charset="-128"/>
              </a:rPr>
              <a:t> – Commitment to questioning taken for granted assumptions </a:t>
            </a:r>
          </a:p>
          <a:p>
            <a:r>
              <a:rPr lang="en-US" sz="2800" dirty="0">
                <a:ea typeface="ＭＳ Ｐゴシック" pitchFamily="34" charset="-128"/>
              </a:rPr>
              <a:t>Marianne von </a:t>
            </a:r>
            <a:r>
              <a:rPr lang="en-US" sz="2800" dirty="0" err="1">
                <a:ea typeface="ＭＳ Ｐゴシック" pitchFamily="34" charset="-128"/>
              </a:rPr>
              <a:t>Woerkom</a:t>
            </a:r>
            <a:r>
              <a:rPr lang="en-US" sz="2800" dirty="0">
                <a:ea typeface="ＭＳ Ｐゴシック" pitchFamily="34" charset="-128"/>
              </a:rPr>
              <a:t> – Critical reflection at work</a:t>
            </a:r>
          </a:p>
        </p:txBody>
      </p:sp>
    </p:spTree>
    <p:extLst>
      <p:ext uri="{BB962C8B-B14F-4D97-AF65-F5344CB8AC3E}">
        <p14:creationId xmlns:p14="http://schemas.microsoft.com/office/powerpoint/2010/main" val="250882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7745E-FF5A-4E48-8DF4-274EC3FC1AF8}"/>
              </a:ext>
            </a:extLst>
          </p:cNvPr>
          <p:cNvSpPr>
            <a:spLocks noGrp="1"/>
          </p:cNvSpPr>
          <p:nvPr>
            <p:ph type="title"/>
          </p:nvPr>
        </p:nvSpPr>
        <p:spPr/>
        <p:txBody>
          <a:bodyPr>
            <a:normAutofit/>
          </a:bodyPr>
          <a:lstStyle/>
          <a:p>
            <a:r>
              <a:rPr lang="en-US" dirty="0">
                <a:ea typeface="ＭＳ Ｐゴシック" pitchFamily="34" charset="-128"/>
              </a:rPr>
              <a:t>Kolb</a:t>
            </a:r>
            <a:r>
              <a:rPr lang="ja-JP" altLang="en-US" dirty="0">
                <a:ea typeface="ＭＳ Ｐゴシック" pitchFamily="34" charset="-128"/>
              </a:rPr>
              <a:t>’</a:t>
            </a:r>
            <a:r>
              <a:rPr lang="en-US" altLang="ja-JP" dirty="0">
                <a:ea typeface="ＭＳ Ｐゴシック" pitchFamily="34" charset="-128"/>
              </a:rPr>
              <a:t>s Learning Cycle - Revisited</a:t>
            </a:r>
            <a:endParaRPr lang="en-GB" dirty="0"/>
          </a:p>
        </p:txBody>
      </p:sp>
      <p:pic>
        <p:nvPicPr>
          <p:cNvPr id="4" name="Content Placeholder 3">
            <a:extLst>
              <a:ext uri="{FF2B5EF4-FFF2-40B4-BE49-F238E27FC236}">
                <a16:creationId xmlns:a16="http://schemas.microsoft.com/office/drawing/2014/main" id="{2AD79330-DAC6-44A2-8291-5736B207159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48374" y="1340767"/>
            <a:ext cx="6391978" cy="4327261"/>
          </a:xfrm>
        </p:spPr>
      </p:pic>
    </p:spTree>
    <p:extLst>
      <p:ext uri="{BB962C8B-B14F-4D97-AF65-F5344CB8AC3E}">
        <p14:creationId xmlns:p14="http://schemas.microsoft.com/office/powerpoint/2010/main" val="339800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3B6A-1B22-486A-9B22-D6E669EFDC9B}"/>
              </a:ext>
            </a:extLst>
          </p:cNvPr>
          <p:cNvSpPr>
            <a:spLocks noGrp="1"/>
          </p:cNvSpPr>
          <p:nvPr>
            <p:ph type="title"/>
          </p:nvPr>
        </p:nvSpPr>
        <p:spPr/>
        <p:txBody>
          <a:bodyPr/>
          <a:lstStyle/>
          <a:p>
            <a:r>
              <a:rPr lang="en-GB" dirty="0">
                <a:ea typeface="ＭＳ Ｐゴシック" pitchFamily="34" charset="-128"/>
              </a:rPr>
              <a:t>Gibbs Cycle of Reflection (1988)</a:t>
            </a:r>
            <a:endParaRPr lang="en-GB" dirty="0"/>
          </a:p>
        </p:txBody>
      </p:sp>
      <p:pic>
        <p:nvPicPr>
          <p:cNvPr id="4" name="Content Placeholder 3">
            <a:extLst>
              <a:ext uri="{FF2B5EF4-FFF2-40B4-BE49-F238E27FC236}">
                <a16:creationId xmlns:a16="http://schemas.microsoft.com/office/drawing/2014/main" id="{010A1EA0-7C17-4DEA-854B-7E0CC5CB2FE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87624" y="1268760"/>
            <a:ext cx="7066815" cy="4258044"/>
          </a:xfrm>
        </p:spPr>
      </p:pic>
    </p:spTree>
    <p:extLst>
      <p:ext uri="{BB962C8B-B14F-4D97-AF65-F5344CB8AC3E}">
        <p14:creationId xmlns:p14="http://schemas.microsoft.com/office/powerpoint/2010/main" val="2583946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BA40A-58ED-4BC0-A86D-A35B968D4BAB}"/>
              </a:ext>
            </a:extLst>
          </p:cNvPr>
          <p:cNvSpPr>
            <a:spLocks noGrp="1"/>
          </p:cNvSpPr>
          <p:nvPr>
            <p:ph type="title"/>
          </p:nvPr>
        </p:nvSpPr>
        <p:spPr/>
        <p:txBody>
          <a:bodyPr/>
          <a:lstStyle/>
          <a:p>
            <a:r>
              <a:rPr lang="en-GB" dirty="0">
                <a:ea typeface="ＭＳ Ｐゴシック" pitchFamily="34" charset="-128"/>
              </a:rPr>
              <a:t>Your Reflective Assignment</a:t>
            </a:r>
            <a:endParaRPr lang="en-GB" dirty="0"/>
          </a:p>
        </p:txBody>
      </p:sp>
      <p:sp>
        <p:nvSpPr>
          <p:cNvPr id="3" name="Content Placeholder 2">
            <a:extLst>
              <a:ext uri="{FF2B5EF4-FFF2-40B4-BE49-F238E27FC236}">
                <a16:creationId xmlns:a16="http://schemas.microsoft.com/office/drawing/2014/main" id="{594BD854-D5FE-482E-8F78-6B4B06B1D291}"/>
              </a:ext>
            </a:extLst>
          </p:cNvPr>
          <p:cNvSpPr>
            <a:spLocks noGrp="1"/>
          </p:cNvSpPr>
          <p:nvPr>
            <p:ph idx="1"/>
          </p:nvPr>
        </p:nvSpPr>
        <p:spPr>
          <a:xfrm>
            <a:off x="457200" y="1844823"/>
            <a:ext cx="8507288" cy="3672409"/>
          </a:xfrm>
        </p:spPr>
        <p:txBody>
          <a:bodyPr>
            <a:normAutofit/>
          </a:bodyPr>
          <a:lstStyle/>
          <a:p>
            <a:pPr marL="0" indent="0" algn="ctr">
              <a:buNone/>
            </a:pPr>
            <a:r>
              <a:rPr lang="en-GB" sz="4000" dirty="0">
                <a:solidFill>
                  <a:srgbClr val="0070C0"/>
                </a:solidFill>
                <a:ea typeface="ＭＳ Ｐゴシック" pitchFamily="34" charset="-128"/>
              </a:rPr>
              <a:t>Is specifically about </a:t>
            </a:r>
            <a:r>
              <a:rPr lang="en-GB" sz="4000" b="1" i="1" dirty="0">
                <a:solidFill>
                  <a:srgbClr val="0070C0"/>
                </a:solidFill>
                <a:ea typeface="ＭＳ Ｐゴシック" pitchFamily="34" charset="-128"/>
              </a:rPr>
              <a:t>what you have learned</a:t>
            </a:r>
            <a:r>
              <a:rPr lang="en-GB" sz="4000" dirty="0">
                <a:solidFill>
                  <a:srgbClr val="0070C0"/>
                </a:solidFill>
                <a:ea typeface="ＭＳ Ｐゴシック" pitchFamily="34" charset="-128"/>
              </a:rPr>
              <a:t> from the process of undertaking this module</a:t>
            </a:r>
          </a:p>
          <a:p>
            <a:pPr algn="ctr"/>
            <a:endParaRPr lang="en-GB" sz="4000" dirty="0"/>
          </a:p>
        </p:txBody>
      </p:sp>
    </p:spTree>
    <p:extLst>
      <p:ext uri="{BB962C8B-B14F-4D97-AF65-F5344CB8AC3E}">
        <p14:creationId xmlns:p14="http://schemas.microsoft.com/office/powerpoint/2010/main" val="3182511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2F3A01-AD41-438E-8370-0572D15E05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32040" y="476672"/>
            <a:ext cx="4211959" cy="5256584"/>
          </a:xfrm>
          <a:prstGeom prst="rect">
            <a:avLst/>
          </a:prstGeom>
        </p:spPr>
      </p:pic>
      <p:sp>
        <p:nvSpPr>
          <p:cNvPr id="2" name="Title 1">
            <a:extLst>
              <a:ext uri="{FF2B5EF4-FFF2-40B4-BE49-F238E27FC236}">
                <a16:creationId xmlns:a16="http://schemas.microsoft.com/office/drawing/2014/main" id="{16CAB6AF-1B15-4916-BA4F-7DF7B53D4A48}"/>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323F5096-716C-4F74-BA94-31C419363732}"/>
              </a:ext>
            </a:extLst>
          </p:cNvPr>
          <p:cNvSpPr>
            <a:spLocks noGrp="1"/>
          </p:cNvSpPr>
          <p:nvPr>
            <p:ph idx="1"/>
          </p:nvPr>
        </p:nvSpPr>
        <p:spPr>
          <a:xfrm>
            <a:off x="360041" y="1052736"/>
            <a:ext cx="4211959" cy="4551933"/>
          </a:xfrm>
        </p:spPr>
        <p:txBody>
          <a:bodyPr/>
          <a:lstStyle/>
          <a:p>
            <a:pPr marL="0" indent="0" algn="ctr">
              <a:buNone/>
            </a:pPr>
            <a:endParaRPr lang="en-GB" b="1" dirty="0"/>
          </a:p>
          <a:p>
            <a:pPr marL="0" indent="0" algn="ctr">
              <a:buNone/>
            </a:pPr>
            <a:r>
              <a:rPr lang="en-GB" b="1" dirty="0"/>
              <a:t>1 Written piece of work</a:t>
            </a:r>
          </a:p>
          <a:p>
            <a:pPr marL="0" indent="0" algn="ctr">
              <a:buNone/>
            </a:pPr>
            <a:r>
              <a:rPr lang="en-GB" b="1" dirty="0"/>
              <a:t>4000 words (+ or – 10%)</a:t>
            </a:r>
          </a:p>
          <a:p>
            <a:pPr marL="0" indent="0" algn="ctr">
              <a:buNone/>
            </a:pPr>
            <a:r>
              <a:rPr lang="en-GB" b="1" dirty="0"/>
              <a:t>Submitted on Turnitin</a:t>
            </a:r>
          </a:p>
          <a:p>
            <a:pPr marL="0" indent="0" algn="ctr">
              <a:buNone/>
            </a:pPr>
            <a:r>
              <a:rPr lang="en-GB" b="1" dirty="0"/>
              <a:t>2 parts:</a:t>
            </a:r>
          </a:p>
          <a:p>
            <a:pPr marL="0" indent="0" algn="ctr">
              <a:buNone/>
            </a:pPr>
            <a:r>
              <a:rPr lang="en-GB" b="1" dirty="0"/>
              <a:t>Part 1 – Development</a:t>
            </a:r>
          </a:p>
          <a:p>
            <a:pPr marL="0" indent="0" algn="ctr">
              <a:buNone/>
            </a:pPr>
            <a:r>
              <a:rPr lang="en-GB" b="1" dirty="0"/>
              <a:t>Part 2- Recruitment</a:t>
            </a:r>
          </a:p>
        </p:txBody>
      </p:sp>
    </p:spTree>
    <p:extLst>
      <p:ext uri="{BB962C8B-B14F-4D97-AF65-F5344CB8AC3E}">
        <p14:creationId xmlns:p14="http://schemas.microsoft.com/office/powerpoint/2010/main" val="2320399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p:txBody>
          <a:bodyPr/>
          <a:lstStyle/>
          <a:p>
            <a:r>
              <a:rPr lang="en-GB" dirty="0"/>
              <a:t>Assignment Part 1</a:t>
            </a:r>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457200" y="1340768"/>
            <a:ext cx="8507288" cy="4176465"/>
          </a:xfrm>
        </p:spPr>
        <p:txBody>
          <a:bodyPr>
            <a:normAutofit fontScale="92500" lnSpcReduction="20000"/>
          </a:bodyPr>
          <a:lstStyle/>
          <a:p>
            <a:pPr marL="0" indent="0">
              <a:buNone/>
            </a:pPr>
            <a:r>
              <a:rPr lang="en-GB" dirty="0"/>
              <a:t>This part of your assignment will be focused on how you would go about </a:t>
            </a:r>
            <a:r>
              <a:rPr lang="en-GB" b="1" dirty="0">
                <a:solidFill>
                  <a:srgbClr val="7030A0"/>
                </a:solidFill>
              </a:rPr>
              <a:t>developing yourself and another </a:t>
            </a:r>
            <a:r>
              <a:rPr lang="en-GB" dirty="0"/>
              <a:t>team member (colleague, friend, family member).</a:t>
            </a:r>
          </a:p>
          <a:p>
            <a:pPr marL="0" indent="0">
              <a:buNone/>
            </a:pPr>
            <a:endParaRPr lang="en-GB" dirty="0"/>
          </a:p>
          <a:p>
            <a:pPr lvl="0"/>
            <a:r>
              <a:rPr lang="en-GB" dirty="0"/>
              <a:t>Identify your own learning styles and the learning styles of another member of the team </a:t>
            </a:r>
          </a:p>
          <a:p>
            <a:pPr lvl="0"/>
            <a:r>
              <a:rPr lang="en-GB" dirty="0"/>
              <a:t>Use a simple technique for identifying own development needs and the development needs of another member of the team </a:t>
            </a:r>
          </a:p>
          <a:p>
            <a:pPr lvl="0"/>
            <a:r>
              <a:rPr lang="en-GB" dirty="0"/>
              <a:t>Identify potential barriers to learning </a:t>
            </a:r>
          </a:p>
          <a:p>
            <a:r>
              <a:rPr lang="en-GB" dirty="0"/>
              <a:t>Explain how barriers to learning can be overcome </a:t>
            </a:r>
          </a:p>
        </p:txBody>
      </p:sp>
    </p:spTree>
    <p:extLst>
      <p:ext uri="{BB962C8B-B14F-4D97-AF65-F5344CB8AC3E}">
        <p14:creationId xmlns:p14="http://schemas.microsoft.com/office/powerpoint/2010/main" val="1185383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42F7D-9ECE-4F5E-A7A0-84D010BE31B4}"/>
              </a:ext>
            </a:extLst>
          </p:cNvPr>
          <p:cNvSpPr>
            <a:spLocks noGrp="1"/>
          </p:cNvSpPr>
          <p:nvPr>
            <p:ph type="title"/>
          </p:nvPr>
        </p:nvSpPr>
        <p:spPr>
          <a:xfrm>
            <a:off x="628650" y="365125"/>
            <a:ext cx="7886700" cy="687611"/>
          </a:xfrm>
        </p:spPr>
        <p:txBody>
          <a:bodyPr/>
          <a:lstStyle/>
          <a:p>
            <a:r>
              <a:rPr lang="en-GB" dirty="0"/>
              <a:t>Assignment Part 1</a:t>
            </a:r>
          </a:p>
        </p:txBody>
      </p:sp>
      <p:sp>
        <p:nvSpPr>
          <p:cNvPr id="3" name="Content Placeholder 2">
            <a:extLst>
              <a:ext uri="{FF2B5EF4-FFF2-40B4-BE49-F238E27FC236}">
                <a16:creationId xmlns:a16="http://schemas.microsoft.com/office/drawing/2014/main" id="{B677B704-6FDB-4A9F-8F8B-50D054F7F585}"/>
              </a:ext>
            </a:extLst>
          </p:cNvPr>
          <p:cNvSpPr>
            <a:spLocks noGrp="1"/>
          </p:cNvSpPr>
          <p:nvPr>
            <p:ph idx="1"/>
          </p:nvPr>
        </p:nvSpPr>
        <p:spPr>
          <a:xfrm>
            <a:off x="457200" y="1124744"/>
            <a:ext cx="8229600" cy="4536504"/>
          </a:xfrm>
        </p:spPr>
        <p:txBody>
          <a:bodyPr/>
          <a:lstStyle/>
          <a:p>
            <a:pPr lvl="0"/>
            <a:r>
              <a:rPr lang="en-GB" sz="2600" dirty="0"/>
              <a:t>Briefly analyse learning/development options to meet needs of self and another member of the team </a:t>
            </a:r>
          </a:p>
          <a:p>
            <a:pPr lvl="0"/>
            <a:r>
              <a:rPr lang="en-GB" sz="2600" dirty="0"/>
              <a:t>Identify support mechanisms for the development of self and another member of the team </a:t>
            </a:r>
          </a:p>
          <a:p>
            <a:pPr lvl="0"/>
            <a:r>
              <a:rPr lang="en-GB" sz="2600" dirty="0"/>
              <a:t>Prepare a development plan to achieve a learning objective for self and another team member </a:t>
            </a:r>
          </a:p>
          <a:p>
            <a:r>
              <a:rPr lang="en-GB" sz="2600" dirty="0"/>
              <a:t>Describe a method that could be used to monitor the development of self and another member of the team </a:t>
            </a:r>
          </a:p>
          <a:p>
            <a:pPr marL="0" indent="0">
              <a:buNone/>
            </a:pPr>
            <a:endParaRPr lang="en-GB" sz="2600" i="1" dirty="0">
              <a:solidFill>
                <a:srgbClr val="7030A0"/>
              </a:solidFill>
            </a:endParaRPr>
          </a:p>
          <a:p>
            <a:pPr marL="0" indent="0">
              <a:buNone/>
            </a:pPr>
            <a:r>
              <a:rPr lang="en-GB" sz="2600" i="1" dirty="0">
                <a:solidFill>
                  <a:srgbClr val="7030A0"/>
                </a:solidFill>
              </a:rPr>
              <a:t>Reference your sources using the Harvard system. </a:t>
            </a:r>
          </a:p>
          <a:p>
            <a:pPr marL="0" indent="0">
              <a:buNone/>
            </a:pPr>
            <a:endParaRPr lang="en-GB" i="1" dirty="0">
              <a:solidFill>
                <a:srgbClr val="7030A0"/>
              </a:solidFill>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4610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a:xfrm>
            <a:off x="628650" y="365125"/>
            <a:ext cx="7886700" cy="759619"/>
          </a:xfrm>
        </p:spPr>
        <p:txBody>
          <a:bodyPr/>
          <a:lstStyle/>
          <a:p>
            <a:r>
              <a:rPr lang="en-GB" dirty="0"/>
              <a:t>Assignment Part 2</a:t>
            </a:r>
          </a:p>
        </p:txBody>
      </p:sp>
      <p:sp>
        <p:nvSpPr>
          <p:cNvPr id="3" name="Content Placeholder 2">
            <a:extLst>
              <a:ext uri="{FF2B5EF4-FFF2-40B4-BE49-F238E27FC236}">
                <a16:creationId xmlns:a16="http://schemas.microsoft.com/office/drawing/2014/main" id="{8C21678B-481E-4CB2-8F06-9413B0C80FEE}"/>
              </a:ext>
            </a:extLst>
          </p:cNvPr>
          <p:cNvSpPr>
            <a:spLocks noGrp="1"/>
          </p:cNvSpPr>
          <p:nvPr>
            <p:ph idx="1"/>
          </p:nvPr>
        </p:nvSpPr>
        <p:spPr>
          <a:xfrm>
            <a:off x="628650" y="1124744"/>
            <a:ext cx="7886700" cy="5052219"/>
          </a:xfrm>
        </p:spPr>
        <p:txBody>
          <a:bodyPr>
            <a:normAutofit lnSpcReduction="10000"/>
          </a:bodyPr>
          <a:lstStyle/>
          <a:p>
            <a:pPr marL="0" indent="0">
              <a:buNone/>
            </a:pPr>
            <a:r>
              <a:rPr lang="en-GB" sz="2600" dirty="0"/>
              <a:t>This part of your assignment will be focused on </a:t>
            </a:r>
            <a:r>
              <a:rPr lang="en-GB" sz="2600" b="1" dirty="0">
                <a:solidFill>
                  <a:srgbClr val="7030A0"/>
                </a:solidFill>
              </a:rPr>
              <a:t>recruitment</a:t>
            </a:r>
            <a:r>
              <a:rPr lang="en-GB" sz="2600" dirty="0"/>
              <a:t> - how you would go about selecting, preparing for, and applying for a job</a:t>
            </a:r>
          </a:p>
          <a:p>
            <a:pPr marL="0" indent="0">
              <a:buNone/>
            </a:pPr>
            <a:endParaRPr lang="en-GB" sz="2600" dirty="0"/>
          </a:p>
          <a:p>
            <a:pPr lvl="0"/>
            <a:r>
              <a:rPr lang="en-GB" sz="2600" dirty="0"/>
              <a:t>Complete a job application form with cover letter (email)</a:t>
            </a:r>
          </a:p>
          <a:p>
            <a:pPr lvl="0"/>
            <a:r>
              <a:rPr lang="en-GB" sz="2600" dirty="0"/>
              <a:t>Create a CV focused for the specific role you have chosen</a:t>
            </a:r>
          </a:p>
          <a:p>
            <a:r>
              <a:rPr lang="en-GB" sz="2600" dirty="0"/>
              <a:t>Reflect upon recruitment interview process and techniques</a:t>
            </a:r>
          </a:p>
          <a:p>
            <a:pPr marL="0" indent="0">
              <a:buNone/>
            </a:pPr>
            <a:r>
              <a:rPr lang="en-GB" sz="2600" i="1" dirty="0">
                <a:solidFill>
                  <a:srgbClr val="7030A0"/>
                </a:solidFill>
              </a:rPr>
              <a:t>Reference your sources using the Harvard system</a:t>
            </a:r>
            <a:r>
              <a:rPr lang="en-GB" i="1" dirty="0">
                <a:solidFill>
                  <a:srgbClr val="7030A0"/>
                </a:solidFill>
              </a:rPr>
              <a:t>. </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796507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a:xfrm>
            <a:off x="628650" y="365125"/>
            <a:ext cx="7886700" cy="759619"/>
          </a:xfrm>
        </p:spPr>
        <p:txBody>
          <a:bodyPr/>
          <a:lstStyle/>
          <a:p>
            <a:r>
              <a:rPr lang="en-GB" dirty="0"/>
              <a:t>Assignment Part 3</a:t>
            </a:r>
          </a:p>
        </p:txBody>
      </p:sp>
      <p:sp>
        <p:nvSpPr>
          <p:cNvPr id="3" name="Content Placeholder 2">
            <a:extLst>
              <a:ext uri="{FF2B5EF4-FFF2-40B4-BE49-F238E27FC236}">
                <a16:creationId xmlns:a16="http://schemas.microsoft.com/office/drawing/2014/main" id="{8C21678B-481E-4CB2-8F06-9413B0C80FEE}"/>
              </a:ext>
            </a:extLst>
          </p:cNvPr>
          <p:cNvSpPr>
            <a:spLocks noGrp="1"/>
          </p:cNvSpPr>
          <p:nvPr>
            <p:ph idx="1"/>
          </p:nvPr>
        </p:nvSpPr>
        <p:spPr>
          <a:xfrm>
            <a:off x="628650" y="1340768"/>
            <a:ext cx="7886700" cy="4836195"/>
          </a:xfrm>
        </p:spPr>
        <p:txBody>
          <a:bodyPr>
            <a:normAutofit/>
          </a:bodyPr>
          <a:lstStyle/>
          <a:p>
            <a:pPr marL="0" indent="0">
              <a:buNone/>
            </a:pPr>
            <a:r>
              <a:rPr lang="en-GB" b="1" i="1" dirty="0"/>
              <a:t>Don’t forget:</a:t>
            </a:r>
          </a:p>
          <a:p>
            <a:pPr marL="0" indent="0">
              <a:buNone/>
            </a:pPr>
            <a:endParaRPr lang="en-GB" i="1" dirty="0">
              <a:solidFill>
                <a:srgbClr val="7030A0"/>
              </a:solidFill>
            </a:endParaRPr>
          </a:p>
          <a:p>
            <a:pPr marL="0" indent="0">
              <a:buNone/>
            </a:pPr>
            <a:r>
              <a:rPr lang="en-GB" i="1" dirty="0">
                <a:solidFill>
                  <a:srgbClr val="7030A0"/>
                </a:solidFill>
              </a:rPr>
              <a:t>Cover page</a:t>
            </a:r>
          </a:p>
          <a:p>
            <a:pPr marL="0" indent="0">
              <a:buNone/>
            </a:pPr>
            <a:r>
              <a:rPr lang="en-GB" i="1" dirty="0">
                <a:solidFill>
                  <a:srgbClr val="7030A0"/>
                </a:solidFill>
              </a:rPr>
              <a:t>TOC</a:t>
            </a:r>
          </a:p>
          <a:p>
            <a:pPr marL="0" indent="0">
              <a:buNone/>
            </a:pPr>
            <a:r>
              <a:rPr lang="en-GB" i="1" dirty="0">
                <a:solidFill>
                  <a:srgbClr val="7030A0"/>
                </a:solidFill>
              </a:rPr>
              <a:t>Layout and Structure</a:t>
            </a:r>
          </a:p>
          <a:p>
            <a:pPr marL="0" indent="0">
              <a:buNone/>
            </a:pPr>
            <a:r>
              <a:rPr lang="en-GB" i="1" dirty="0">
                <a:solidFill>
                  <a:srgbClr val="7030A0"/>
                </a:solidFill>
              </a:rPr>
              <a:t>Grammar</a:t>
            </a:r>
          </a:p>
          <a:p>
            <a:pPr marL="0" indent="0">
              <a:buNone/>
            </a:pPr>
            <a:r>
              <a:rPr lang="en-GB" i="1" dirty="0">
                <a:solidFill>
                  <a:srgbClr val="7030A0"/>
                </a:solidFill>
              </a:rPr>
              <a:t>Citations</a:t>
            </a:r>
          </a:p>
          <a:p>
            <a:pPr marL="0" indent="0">
              <a:buNone/>
            </a:pPr>
            <a:r>
              <a:rPr lang="en-GB" i="1" dirty="0">
                <a:solidFill>
                  <a:srgbClr val="7030A0"/>
                </a:solidFill>
              </a:rPr>
              <a:t>References </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3101880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C695-BC3D-445F-9233-D16519CBF85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00B1D91-35FF-4907-BF9B-14C9ABF410E4}"/>
              </a:ext>
            </a:extLst>
          </p:cNvPr>
          <p:cNvSpPr>
            <a:spLocks noGrp="1"/>
          </p:cNvSpPr>
          <p:nvPr>
            <p:ph idx="1"/>
          </p:nvPr>
        </p:nvSpPr>
        <p:spPr/>
        <p:txBody>
          <a:bodyPr/>
          <a:lstStyle/>
          <a:p>
            <a:r>
              <a:rPr lang="en-GB" dirty="0"/>
              <a:t>Take 5 minutes to reflect on the day, </a:t>
            </a:r>
            <a:r>
              <a:rPr lang="en-GB" i="1" dirty="0">
                <a:solidFill>
                  <a:srgbClr val="7030A0"/>
                </a:solidFill>
              </a:rPr>
              <a:t>and the module</a:t>
            </a:r>
            <a:r>
              <a:rPr lang="en-GB" dirty="0"/>
              <a:t>, and summarise your key learning</a:t>
            </a:r>
          </a:p>
          <a:p>
            <a:endParaRPr lang="en-GB" dirty="0"/>
          </a:p>
          <a:p>
            <a:pPr marL="0" indent="0">
              <a:buNone/>
            </a:pPr>
            <a:endParaRPr lang="en-GB" dirty="0"/>
          </a:p>
          <a:p>
            <a:endParaRPr lang="en-GB" dirty="0"/>
          </a:p>
          <a:p>
            <a:endParaRPr lang="en-GB" dirty="0"/>
          </a:p>
        </p:txBody>
      </p:sp>
      <p:pic>
        <p:nvPicPr>
          <p:cNvPr id="5" name="Picture 4">
            <a:extLst>
              <a:ext uri="{FF2B5EF4-FFF2-40B4-BE49-F238E27FC236}">
                <a16:creationId xmlns:a16="http://schemas.microsoft.com/office/drawing/2014/main" id="{1996B65E-6266-4524-A562-2EA9AF67B8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3848" y="3212860"/>
            <a:ext cx="2880320" cy="2277756"/>
          </a:xfrm>
          <a:prstGeom prst="rect">
            <a:avLst/>
          </a:prstGeom>
        </p:spPr>
      </p:pic>
    </p:spTree>
    <p:extLst>
      <p:ext uri="{BB962C8B-B14F-4D97-AF65-F5344CB8AC3E}">
        <p14:creationId xmlns:p14="http://schemas.microsoft.com/office/powerpoint/2010/main" val="2503824107"/>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41697C6E-DA15-49CD-83AD-0A871BAEB7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 Template</Template>
  <TotalTime>489</TotalTime>
  <Words>575</Words>
  <Application>Microsoft Office PowerPoint</Application>
  <PresentationFormat>On-screen Show (4:3)</PresentationFormat>
  <Paragraphs>74</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Custom Design</vt:lpstr>
      <vt:lpstr>CertHE Skills for the Workplace Module: BMSK4005</vt:lpstr>
      <vt:lpstr>Overview of Workshop</vt:lpstr>
      <vt:lpstr>A Definition</vt:lpstr>
      <vt:lpstr>Why Reflect?</vt:lpstr>
      <vt:lpstr>Some Names in This Field</vt:lpstr>
      <vt:lpstr>Kolb’s Learning Cycle - Revisited</vt:lpstr>
      <vt:lpstr>Gibbs Cycle of Reflection (1988)</vt:lpstr>
      <vt:lpstr>Your Reflective Assignment</vt:lpstr>
      <vt:lpstr>Assignment</vt:lpstr>
      <vt:lpstr>Assignment Part 1</vt:lpstr>
      <vt:lpstr>Assignment Part 1</vt:lpstr>
      <vt:lpstr>Assignment Part 2</vt:lpstr>
      <vt:lpstr>Assignment Part 3</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7</cp:revision>
  <cp:lastPrinted>2017-09-08T07:40:08Z</cp:lastPrinted>
  <dcterms:created xsi:type="dcterms:W3CDTF">2015-04-14T15:21:28Z</dcterms:created>
  <dcterms:modified xsi:type="dcterms:W3CDTF">2020-09-02T11:35:55Z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