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57" r:id="rId4"/>
    <p:sldId id="258" r:id="rId5"/>
    <p:sldId id="259" r:id="rId6"/>
    <p:sldId id="260" r:id="rId7"/>
    <p:sldId id="261" r:id="rId8"/>
    <p:sldId id="263" r:id="rId9"/>
    <p:sldId id="264" r:id="rId10"/>
    <p:sldId id="262"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6" d="100"/>
          <a:sy n="76" d="100"/>
        </p:scale>
        <p:origin x="67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018EDF-FBB5-48DD-AC83-4DAFB60C95E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BC93FCB-2249-4F6E-852B-154D83DDB57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E3DC539-66BD-4077-B4B1-BDFF3334FE66}"/>
              </a:ext>
            </a:extLst>
          </p:cNvPr>
          <p:cNvSpPr>
            <a:spLocks noGrp="1"/>
          </p:cNvSpPr>
          <p:nvPr>
            <p:ph type="dt" sz="half" idx="10"/>
          </p:nvPr>
        </p:nvSpPr>
        <p:spPr/>
        <p:txBody>
          <a:bodyPr/>
          <a:lstStyle/>
          <a:p>
            <a:fld id="{BA70C075-4BAE-4DAD-9F89-26BDF5863A67}" type="datetimeFigureOut">
              <a:rPr lang="en-GB" smtClean="0"/>
              <a:t>10/02/2020</a:t>
            </a:fld>
            <a:endParaRPr lang="en-GB"/>
          </a:p>
        </p:txBody>
      </p:sp>
      <p:sp>
        <p:nvSpPr>
          <p:cNvPr id="5" name="Footer Placeholder 4">
            <a:extLst>
              <a:ext uri="{FF2B5EF4-FFF2-40B4-BE49-F238E27FC236}">
                <a16:creationId xmlns:a16="http://schemas.microsoft.com/office/drawing/2014/main" id="{39D8406F-5B9E-4498-9E0B-1AC9FA1DD4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C8E677F-1431-42AF-80AE-F01B9396F732}"/>
              </a:ext>
            </a:extLst>
          </p:cNvPr>
          <p:cNvSpPr>
            <a:spLocks noGrp="1"/>
          </p:cNvSpPr>
          <p:nvPr>
            <p:ph type="sldNum" sz="quarter" idx="12"/>
          </p:nvPr>
        </p:nvSpPr>
        <p:spPr/>
        <p:txBody>
          <a:bodyPr/>
          <a:lstStyle/>
          <a:p>
            <a:fld id="{D4E8AD90-BD18-4C11-BDD7-9310AF9B3CFE}" type="slidenum">
              <a:rPr lang="en-GB" smtClean="0"/>
              <a:t>‹#›</a:t>
            </a:fld>
            <a:endParaRPr lang="en-GB"/>
          </a:p>
        </p:txBody>
      </p:sp>
    </p:spTree>
    <p:extLst>
      <p:ext uri="{BB962C8B-B14F-4D97-AF65-F5344CB8AC3E}">
        <p14:creationId xmlns:p14="http://schemas.microsoft.com/office/powerpoint/2010/main" val="25828344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A3C9DA-C756-459B-BC63-DEDA204D3D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8872AB1-BBC3-432E-8699-3769C44338CB}"/>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62CB838-24D1-4F4F-936A-A3AFCD04481D}"/>
              </a:ext>
            </a:extLst>
          </p:cNvPr>
          <p:cNvSpPr>
            <a:spLocks noGrp="1"/>
          </p:cNvSpPr>
          <p:nvPr>
            <p:ph type="dt" sz="half" idx="10"/>
          </p:nvPr>
        </p:nvSpPr>
        <p:spPr/>
        <p:txBody>
          <a:bodyPr/>
          <a:lstStyle/>
          <a:p>
            <a:fld id="{BA70C075-4BAE-4DAD-9F89-26BDF5863A67}" type="datetimeFigureOut">
              <a:rPr lang="en-GB" smtClean="0"/>
              <a:t>10/02/2020</a:t>
            </a:fld>
            <a:endParaRPr lang="en-GB"/>
          </a:p>
        </p:txBody>
      </p:sp>
      <p:sp>
        <p:nvSpPr>
          <p:cNvPr id="5" name="Footer Placeholder 4">
            <a:extLst>
              <a:ext uri="{FF2B5EF4-FFF2-40B4-BE49-F238E27FC236}">
                <a16:creationId xmlns:a16="http://schemas.microsoft.com/office/drawing/2014/main" id="{66225EB9-CCB4-47A8-9A3E-7235EDE4A3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2D8878B-1FC1-4449-BE95-60819B757FC0}"/>
              </a:ext>
            </a:extLst>
          </p:cNvPr>
          <p:cNvSpPr>
            <a:spLocks noGrp="1"/>
          </p:cNvSpPr>
          <p:nvPr>
            <p:ph type="sldNum" sz="quarter" idx="12"/>
          </p:nvPr>
        </p:nvSpPr>
        <p:spPr/>
        <p:txBody>
          <a:bodyPr/>
          <a:lstStyle/>
          <a:p>
            <a:fld id="{D4E8AD90-BD18-4C11-BDD7-9310AF9B3CFE}" type="slidenum">
              <a:rPr lang="en-GB" smtClean="0"/>
              <a:t>‹#›</a:t>
            </a:fld>
            <a:endParaRPr lang="en-GB"/>
          </a:p>
        </p:txBody>
      </p:sp>
    </p:spTree>
    <p:extLst>
      <p:ext uri="{BB962C8B-B14F-4D97-AF65-F5344CB8AC3E}">
        <p14:creationId xmlns:p14="http://schemas.microsoft.com/office/powerpoint/2010/main" val="11444649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4083F-94D9-40BA-A0F3-B5A7E376FD9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F1781273-4C3C-423C-B246-D96F7A92ED4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3B5001AB-06F1-4C41-88EB-5FD186031F50}"/>
              </a:ext>
            </a:extLst>
          </p:cNvPr>
          <p:cNvSpPr>
            <a:spLocks noGrp="1"/>
          </p:cNvSpPr>
          <p:nvPr>
            <p:ph type="dt" sz="half" idx="10"/>
          </p:nvPr>
        </p:nvSpPr>
        <p:spPr/>
        <p:txBody>
          <a:bodyPr/>
          <a:lstStyle/>
          <a:p>
            <a:fld id="{BA70C075-4BAE-4DAD-9F89-26BDF5863A67}" type="datetimeFigureOut">
              <a:rPr lang="en-GB" smtClean="0"/>
              <a:t>10/02/2020</a:t>
            </a:fld>
            <a:endParaRPr lang="en-GB"/>
          </a:p>
        </p:txBody>
      </p:sp>
      <p:sp>
        <p:nvSpPr>
          <p:cNvPr id="5" name="Footer Placeholder 4">
            <a:extLst>
              <a:ext uri="{FF2B5EF4-FFF2-40B4-BE49-F238E27FC236}">
                <a16:creationId xmlns:a16="http://schemas.microsoft.com/office/drawing/2014/main" id="{0D62A68D-BB70-49FA-A79C-DB6F2BE7A79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EE6970-1E31-471E-98BF-27067B13E5DE}"/>
              </a:ext>
            </a:extLst>
          </p:cNvPr>
          <p:cNvSpPr>
            <a:spLocks noGrp="1"/>
          </p:cNvSpPr>
          <p:nvPr>
            <p:ph type="sldNum" sz="quarter" idx="12"/>
          </p:nvPr>
        </p:nvSpPr>
        <p:spPr/>
        <p:txBody>
          <a:bodyPr/>
          <a:lstStyle/>
          <a:p>
            <a:fld id="{D4E8AD90-BD18-4C11-BDD7-9310AF9B3CFE}" type="slidenum">
              <a:rPr lang="en-GB" smtClean="0"/>
              <a:t>‹#›</a:t>
            </a:fld>
            <a:endParaRPr lang="en-GB"/>
          </a:p>
        </p:txBody>
      </p:sp>
    </p:spTree>
    <p:extLst>
      <p:ext uri="{BB962C8B-B14F-4D97-AF65-F5344CB8AC3E}">
        <p14:creationId xmlns:p14="http://schemas.microsoft.com/office/powerpoint/2010/main" val="9790610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0B4C5C-A153-4507-BE81-9DEFC79FC8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04ACBE-E26B-4968-921C-7DE8365866C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BEA3E89-5764-4516-818E-AA253414CF3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38774FA-F936-40C3-B8DA-999F00E7AC9F}"/>
              </a:ext>
            </a:extLst>
          </p:cNvPr>
          <p:cNvSpPr>
            <a:spLocks noGrp="1"/>
          </p:cNvSpPr>
          <p:nvPr>
            <p:ph type="dt" sz="half" idx="10"/>
          </p:nvPr>
        </p:nvSpPr>
        <p:spPr/>
        <p:txBody>
          <a:bodyPr/>
          <a:lstStyle/>
          <a:p>
            <a:fld id="{BA70C075-4BAE-4DAD-9F89-26BDF5863A67}" type="datetimeFigureOut">
              <a:rPr lang="en-GB" smtClean="0"/>
              <a:t>10/02/2020</a:t>
            </a:fld>
            <a:endParaRPr lang="en-GB"/>
          </a:p>
        </p:txBody>
      </p:sp>
      <p:sp>
        <p:nvSpPr>
          <p:cNvPr id="6" name="Footer Placeholder 5">
            <a:extLst>
              <a:ext uri="{FF2B5EF4-FFF2-40B4-BE49-F238E27FC236}">
                <a16:creationId xmlns:a16="http://schemas.microsoft.com/office/drawing/2014/main" id="{3CE35F08-B0CA-49D6-9E70-A388C01D1EB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B8A4D0E-9959-4162-8BA8-A70723BE746E}"/>
              </a:ext>
            </a:extLst>
          </p:cNvPr>
          <p:cNvSpPr>
            <a:spLocks noGrp="1"/>
          </p:cNvSpPr>
          <p:nvPr>
            <p:ph type="sldNum" sz="quarter" idx="12"/>
          </p:nvPr>
        </p:nvSpPr>
        <p:spPr/>
        <p:txBody>
          <a:bodyPr/>
          <a:lstStyle/>
          <a:p>
            <a:fld id="{D4E8AD90-BD18-4C11-BDD7-9310AF9B3CFE}" type="slidenum">
              <a:rPr lang="en-GB" smtClean="0"/>
              <a:t>‹#›</a:t>
            </a:fld>
            <a:endParaRPr lang="en-GB"/>
          </a:p>
        </p:txBody>
      </p:sp>
    </p:spTree>
    <p:extLst>
      <p:ext uri="{BB962C8B-B14F-4D97-AF65-F5344CB8AC3E}">
        <p14:creationId xmlns:p14="http://schemas.microsoft.com/office/powerpoint/2010/main" val="725990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077E70-2F46-4D12-B284-D755AE886E7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4C4CE8-F883-4BB4-92BE-18DA7AC93BF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D09DE0E-5B75-4AF8-9375-C5A25ED3298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E9E2D49-DF5A-4106-8A98-A52955EF920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D079B02-3517-463B-999B-9B9858C87E2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13BD782-4889-4B16-A8FD-17632B30933E}"/>
              </a:ext>
            </a:extLst>
          </p:cNvPr>
          <p:cNvSpPr>
            <a:spLocks noGrp="1"/>
          </p:cNvSpPr>
          <p:nvPr>
            <p:ph type="dt" sz="half" idx="10"/>
          </p:nvPr>
        </p:nvSpPr>
        <p:spPr/>
        <p:txBody>
          <a:bodyPr/>
          <a:lstStyle/>
          <a:p>
            <a:fld id="{BA70C075-4BAE-4DAD-9F89-26BDF5863A67}" type="datetimeFigureOut">
              <a:rPr lang="en-GB" smtClean="0"/>
              <a:t>10/02/2020</a:t>
            </a:fld>
            <a:endParaRPr lang="en-GB"/>
          </a:p>
        </p:txBody>
      </p:sp>
      <p:sp>
        <p:nvSpPr>
          <p:cNvPr id="8" name="Footer Placeholder 7">
            <a:extLst>
              <a:ext uri="{FF2B5EF4-FFF2-40B4-BE49-F238E27FC236}">
                <a16:creationId xmlns:a16="http://schemas.microsoft.com/office/drawing/2014/main" id="{F67B04C8-3E65-4C95-8914-A68CBB7028F8}"/>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3B293A0A-072E-45AF-91A5-53F2F18C627A}"/>
              </a:ext>
            </a:extLst>
          </p:cNvPr>
          <p:cNvSpPr>
            <a:spLocks noGrp="1"/>
          </p:cNvSpPr>
          <p:nvPr>
            <p:ph type="sldNum" sz="quarter" idx="12"/>
          </p:nvPr>
        </p:nvSpPr>
        <p:spPr/>
        <p:txBody>
          <a:bodyPr/>
          <a:lstStyle/>
          <a:p>
            <a:fld id="{D4E8AD90-BD18-4C11-BDD7-9310AF9B3CFE}" type="slidenum">
              <a:rPr lang="en-GB" smtClean="0"/>
              <a:t>‹#›</a:t>
            </a:fld>
            <a:endParaRPr lang="en-GB"/>
          </a:p>
        </p:txBody>
      </p:sp>
    </p:spTree>
    <p:extLst>
      <p:ext uri="{BB962C8B-B14F-4D97-AF65-F5344CB8AC3E}">
        <p14:creationId xmlns:p14="http://schemas.microsoft.com/office/powerpoint/2010/main" val="1508602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DD341A-337E-49BC-BC9C-8446993C939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A93FA48-C0CD-4F48-8ED1-9094155786CE}"/>
              </a:ext>
            </a:extLst>
          </p:cNvPr>
          <p:cNvSpPr>
            <a:spLocks noGrp="1"/>
          </p:cNvSpPr>
          <p:nvPr>
            <p:ph type="dt" sz="half" idx="10"/>
          </p:nvPr>
        </p:nvSpPr>
        <p:spPr/>
        <p:txBody>
          <a:bodyPr/>
          <a:lstStyle/>
          <a:p>
            <a:fld id="{BA70C075-4BAE-4DAD-9F89-26BDF5863A67}" type="datetimeFigureOut">
              <a:rPr lang="en-GB" smtClean="0"/>
              <a:t>10/02/2020</a:t>
            </a:fld>
            <a:endParaRPr lang="en-GB"/>
          </a:p>
        </p:txBody>
      </p:sp>
      <p:sp>
        <p:nvSpPr>
          <p:cNvPr id="4" name="Footer Placeholder 3">
            <a:extLst>
              <a:ext uri="{FF2B5EF4-FFF2-40B4-BE49-F238E27FC236}">
                <a16:creationId xmlns:a16="http://schemas.microsoft.com/office/drawing/2014/main" id="{49234174-F203-4466-B4F2-B10BA1633C9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9DAF9F6-D245-46EA-B1B4-EC11EC2F5F96}"/>
              </a:ext>
            </a:extLst>
          </p:cNvPr>
          <p:cNvSpPr>
            <a:spLocks noGrp="1"/>
          </p:cNvSpPr>
          <p:nvPr>
            <p:ph type="sldNum" sz="quarter" idx="12"/>
          </p:nvPr>
        </p:nvSpPr>
        <p:spPr/>
        <p:txBody>
          <a:bodyPr/>
          <a:lstStyle/>
          <a:p>
            <a:fld id="{D4E8AD90-BD18-4C11-BDD7-9310AF9B3CFE}" type="slidenum">
              <a:rPr lang="en-GB" smtClean="0"/>
              <a:t>‹#›</a:t>
            </a:fld>
            <a:endParaRPr lang="en-GB"/>
          </a:p>
        </p:txBody>
      </p:sp>
    </p:spTree>
    <p:extLst>
      <p:ext uri="{BB962C8B-B14F-4D97-AF65-F5344CB8AC3E}">
        <p14:creationId xmlns:p14="http://schemas.microsoft.com/office/powerpoint/2010/main" val="229241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D1F931A-F2C1-4EB2-9BD2-6A08450C6649}"/>
              </a:ext>
            </a:extLst>
          </p:cNvPr>
          <p:cNvSpPr>
            <a:spLocks noGrp="1"/>
          </p:cNvSpPr>
          <p:nvPr>
            <p:ph type="dt" sz="half" idx="10"/>
          </p:nvPr>
        </p:nvSpPr>
        <p:spPr/>
        <p:txBody>
          <a:bodyPr/>
          <a:lstStyle/>
          <a:p>
            <a:fld id="{BA70C075-4BAE-4DAD-9F89-26BDF5863A67}" type="datetimeFigureOut">
              <a:rPr lang="en-GB" smtClean="0"/>
              <a:t>10/02/2020</a:t>
            </a:fld>
            <a:endParaRPr lang="en-GB"/>
          </a:p>
        </p:txBody>
      </p:sp>
      <p:sp>
        <p:nvSpPr>
          <p:cNvPr id="3" name="Footer Placeholder 2">
            <a:extLst>
              <a:ext uri="{FF2B5EF4-FFF2-40B4-BE49-F238E27FC236}">
                <a16:creationId xmlns:a16="http://schemas.microsoft.com/office/drawing/2014/main" id="{9CA0119B-54DF-4D4F-BF72-FCD23C3B1AA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84CC4F1-9C4E-4DEE-811B-2992755020B0}"/>
              </a:ext>
            </a:extLst>
          </p:cNvPr>
          <p:cNvSpPr>
            <a:spLocks noGrp="1"/>
          </p:cNvSpPr>
          <p:nvPr>
            <p:ph type="sldNum" sz="quarter" idx="12"/>
          </p:nvPr>
        </p:nvSpPr>
        <p:spPr/>
        <p:txBody>
          <a:bodyPr/>
          <a:lstStyle/>
          <a:p>
            <a:fld id="{D4E8AD90-BD18-4C11-BDD7-9310AF9B3CFE}" type="slidenum">
              <a:rPr lang="en-GB" smtClean="0"/>
              <a:t>‹#›</a:t>
            </a:fld>
            <a:endParaRPr lang="en-GB"/>
          </a:p>
        </p:txBody>
      </p:sp>
    </p:spTree>
    <p:extLst>
      <p:ext uri="{BB962C8B-B14F-4D97-AF65-F5344CB8AC3E}">
        <p14:creationId xmlns:p14="http://schemas.microsoft.com/office/powerpoint/2010/main" val="35182500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7F7316-86E3-450D-9E07-BD11A84E380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9FB6B4E-E472-428F-A51B-B71EB4D8279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13BA166-8863-4F05-BC82-28C58930EE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258729F-C674-4294-8A41-9C7252031049}"/>
              </a:ext>
            </a:extLst>
          </p:cNvPr>
          <p:cNvSpPr>
            <a:spLocks noGrp="1"/>
          </p:cNvSpPr>
          <p:nvPr>
            <p:ph type="dt" sz="half" idx="10"/>
          </p:nvPr>
        </p:nvSpPr>
        <p:spPr/>
        <p:txBody>
          <a:bodyPr/>
          <a:lstStyle/>
          <a:p>
            <a:fld id="{BA70C075-4BAE-4DAD-9F89-26BDF5863A67}" type="datetimeFigureOut">
              <a:rPr lang="en-GB" smtClean="0"/>
              <a:t>10/02/2020</a:t>
            </a:fld>
            <a:endParaRPr lang="en-GB"/>
          </a:p>
        </p:txBody>
      </p:sp>
      <p:sp>
        <p:nvSpPr>
          <p:cNvPr id="6" name="Footer Placeholder 5">
            <a:extLst>
              <a:ext uri="{FF2B5EF4-FFF2-40B4-BE49-F238E27FC236}">
                <a16:creationId xmlns:a16="http://schemas.microsoft.com/office/drawing/2014/main" id="{4F85199D-DB59-411A-A44E-9E5A2E3CA69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B4D58E-2D88-44B9-A21C-87F496C4B728}"/>
              </a:ext>
            </a:extLst>
          </p:cNvPr>
          <p:cNvSpPr>
            <a:spLocks noGrp="1"/>
          </p:cNvSpPr>
          <p:nvPr>
            <p:ph type="sldNum" sz="quarter" idx="12"/>
          </p:nvPr>
        </p:nvSpPr>
        <p:spPr/>
        <p:txBody>
          <a:bodyPr/>
          <a:lstStyle/>
          <a:p>
            <a:fld id="{D4E8AD90-BD18-4C11-BDD7-9310AF9B3CFE}" type="slidenum">
              <a:rPr lang="en-GB" smtClean="0"/>
              <a:t>‹#›</a:t>
            </a:fld>
            <a:endParaRPr lang="en-GB"/>
          </a:p>
        </p:txBody>
      </p:sp>
    </p:spTree>
    <p:extLst>
      <p:ext uri="{BB962C8B-B14F-4D97-AF65-F5344CB8AC3E}">
        <p14:creationId xmlns:p14="http://schemas.microsoft.com/office/powerpoint/2010/main" val="17338554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E738E-D838-4CBC-A0AB-6978919965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1268927-A2CA-4011-96CD-C8525DA2366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91BBF3E-D451-422A-8CCE-F82D842BA1F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CE59823-649E-434D-A94A-1E67F98596F7}"/>
              </a:ext>
            </a:extLst>
          </p:cNvPr>
          <p:cNvSpPr>
            <a:spLocks noGrp="1"/>
          </p:cNvSpPr>
          <p:nvPr>
            <p:ph type="dt" sz="half" idx="10"/>
          </p:nvPr>
        </p:nvSpPr>
        <p:spPr/>
        <p:txBody>
          <a:bodyPr/>
          <a:lstStyle/>
          <a:p>
            <a:fld id="{BA70C075-4BAE-4DAD-9F89-26BDF5863A67}" type="datetimeFigureOut">
              <a:rPr lang="en-GB" smtClean="0"/>
              <a:t>10/02/2020</a:t>
            </a:fld>
            <a:endParaRPr lang="en-GB"/>
          </a:p>
        </p:txBody>
      </p:sp>
      <p:sp>
        <p:nvSpPr>
          <p:cNvPr id="6" name="Footer Placeholder 5">
            <a:extLst>
              <a:ext uri="{FF2B5EF4-FFF2-40B4-BE49-F238E27FC236}">
                <a16:creationId xmlns:a16="http://schemas.microsoft.com/office/drawing/2014/main" id="{D81ABA7D-C52F-4401-A7B2-C2F0B9AFD45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D0C7E1B-71E9-4102-8ACF-361E53060B96}"/>
              </a:ext>
            </a:extLst>
          </p:cNvPr>
          <p:cNvSpPr>
            <a:spLocks noGrp="1"/>
          </p:cNvSpPr>
          <p:nvPr>
            <p:ph type="sldNum" sz="quarter" idx="12"/>
          </p:nvPr>
        </p:nvSpPr>
        <p:spPr/>
        <p:txBody>
          <a:bodyPr/>
          <a:lstStyle/>
          <a:p>
            <a:fld id="{D4E8AD90-BD18-4C11-BDD7-9310AF9B3CFE}" type="slidenum">
              <a:rPr lang="en-GB" smtClean="0"/>
              <a:t>‹#›</a:t>
            </a:fld>
            <a:endParaRPr lang="en-GB"/>
          </a:p>
        </p:txBody>
      </p:sp>
    </p:spTree>
    <p:extLst>
      <p:ext uri="{BB962C8B-B14F-4D97-AF65-F5344CB8AC3E}">
        <p14:creationId xmlns:p14="http://schemas.microsoft.com/office/powerpoint/2010/main" val="35757671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55299F-D634-4500-9ADE-A16108DC18A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8CC2134-E7BC-4A5B-A2DC-CA7FE64DF61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CA05D8-513A-4B20-9BED-3F9BA8BE51F9}"/>
              </a:ext>
            </a:extLst>
          </p:cNvPr>
          <p:cNvSpPr>
            <a:spLocks noGrp="1"/>
          </p:cNvSpPr>
          <p:nvPr>
            <p:ph type="dt" sz="half" idx="10"/>
          </p:nvPr>
        </p:nvSpPr>
        <p:spPr/>
        <p:txBody>
          <a:bodyPr/>
          <a:lstStyle/>
          <a:p>
            <a:fld id="{BA70C075-4BAE-4DAD-9F89-26BDF5863A67}" type="datetimeFigureOut">
              <a:rPr lang="en-GB" smtClean="0"/>
              <a:t>10/02/2020</a:t>
            </a:fld>
            <a:endParaRPr lang="en-GB"/>
          </a:p>
        </p:txBody>
      </p:sp>
      <p:sp>
        <p:nvSpPr>
          <p:cNvPr id="5" name="Footer Placeholder 4">
            <a:extLst>
              <a:ext uri="{FF2B5EF4-FFF2-40B4-BE49-F238E27FC236}">
                <a16:creationId xmlns:a16="http://schemas.microsoft.com/office/drawing/2014/main" id="{37717FCF-4B50-471B-B421-7B0CAA60BE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D760C4-2E25-4B5E-AE24-8BD7F350727A}"/>
              </a:ext>
            </a:extLst>
          </p:cNvPr>
          <p:cNvSpPr>
            <a:spLocks noGrp="1"/>
          </p:cNvSpPr>
          <p:nvPr>
            <p:ph type="sldNum" sz="quarter" idx="12"/>
          </p:nvPr>
        </p:nvSpPr>
        <p:spPr/>
        <p:txBody>
          <a:bodyPr/>
          <a:lstStyle/>
          <a:p>
            <a:fld id="{D4E8AD90-BD18-4C11-BDD7-9310AF9B3CFE}" type="slidenum">
              <a:rPr lang="en-GB" smtClean="0"/>
              <a:t>‹#›</a:t>
            </a:fld>
            <a:endParaRPr lang="en-GB"/>
          </a:p>
        </p:txBody>
      </p:sp>
    </p:spTree>
    <p:extLst>
      <p:ext uri="{BB962C8B-B14F-4D97-AF65-F5344CB8AC3E}">
        <p14:creationId xmlns:p14="http://schemas.microsoft.com/office/powerpoint/2010/main" val="22153976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460A804-21A5-4B04-90CB-0877171601A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FF9C9E0-43C4-4AF6-A6FE-FCCDF52BD5C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9E55E4-F127-4136-AD6D-A7686F7AE96F}"/>
              </a:ext>
            </a:extLst>
          </p:cNvPr>
          <p:cNvSpPr>
            <a:spLocks noGrp="1"/>
          </p:cNvSpPr>
          <p:nvPr>
            <p:ph type="dt" sz="half" idx="10"/>
          </p:nvPr>
        </p:nvSpPr>
        <p:spPr/>
        <p:txBody>
          <a:bodyPr/>
          <a:lstStyle/>
          <a:p>
            <a:fld id="{BA70C075-4BAE-4DAD-9F89-26BDF5863A67}" type="datetimeFigureOut">
              <a:rPr lang="en-GB" smtClean="0"/>
              <a:t>10/02/2020</a:t>
            </a:fld>
            <a:endParaRPr lang="en-GB"/>
          </a:p>
        </p:txBody>
      </p:sp>
      <p:sp>
        <p:nvSpPr>
          <p:cNvPr id="5" name="Footer Placeholder 4">
            <a:extLst>
              <a:ext uri="{FF2B5EF4-FFF2-40B4-BE49-F238E27FC236}">
                <a16:creationId xmlns:a16="http://schemas.microsoft.com/office/drawing/2014/main" id="{AA1B1D15-8F15-4506-B841-C9B16FCA7DC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615432-73A9-43FC-8EDA-538233108B69}"/>
              </a:ext>
            </a:extLst>
          </p:cNvPr>
          <p:cNvSpPr>
            <a:spLocks noGrp="1"/>
          </p:cNvSpPr>
          <p:nvPr>
            <p:ph type="sldNum" sz="quarter" idx="12"/>
          </p:nvPr>
        </p:nvSpPr>
        <p:spPr/>
        <p:txBody>
          <a:bodyPr/>
          <a:lstStyle/>
          <a:p>
            <a:fld id="{D4E8AD90-BD18-4C11-BDD7-9310AF9B3CFE}" type="slidenum">
              <a:rPr lang="en-GB" smtClean="0"/>
              <a:t>‹#›</a:t>
            </a:fld>
            <a:endParaRPr lang="en-GB"/>
          </a:p>
        </p:txBody>
      </p:sp>
    </p:spTree>
    <p:extLst>
      <p:ext uri="{BB962C8B-B14F-4D97-AF65-F5344CB8AC3E}">
        <p14:creationId xmlns:p14="http://schemas.microsoft.com/office/powerpoint/2010/main" val="5034624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0DD3E2F-DB8A-44B9-B1FB-083390C45C1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561F477-F083-46EA-BB8B-5F396676990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7CD16C-410C-4F40-A019-6A72692D97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70C075-4BAE-4DAD-9F89-26BDF5863A67}" type="datetimeFigureOut">
              <a:rPr lang="en-GB" smtClean="0"/>
              <a:t>10/02/2020</a:t>
            </a:fld>
            <a:endParaRPr lang="en-GB"/>
          </a:p>
        </p:txBody>
      </p:sp>
      <p:sp>
        <p:nvSpPr>
          <p:cNvPr id="5" name="Footer Placeholder 4">
            <a:extLst>
              <a:ext uri="{FF2B5EF4-FFF2-40B4-BE49-F238E27FC236}">
                <a16:creationId xmlns:a16="http://schemas.microsoft.com/office/drawing/2014/main" id="{807FB033-CE47-4B5B-B161-EC37EF4B93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FBE354A-EE01-4B90-9FD8-3FD972EDDD6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4E8AD90-BD18-4C11-BDD7-9310AF9B3CFE}" type="slidenum">
              <a:rPr lang="en-GB" smtClean="0"/>
              <a:t>‹#›</a:t>
            </a:fld>
            <a:endParaRPr lang="en-GB"/>
          </a:p>
        </p:txBody>
      </p:sp>
    </p:spTree>
    <p:extLst>
      <p:ext uri="{BB962C8B-B14F-4D97-AF65-F5344CB8AC3E}">
        <p14:creationId xmlns:p14="http://schemas.microsoft.com/office/powerpoint/2010/main" val="8206997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0CA751-3C64-4968-9B32-4DC1116BD1D1}"/>
              </a:ext>
            </a:extLst>
          </p:cNvPr>
          <p:cNvSpPr>
            <a:spLocks noGrp="1"/>
          </p:cNvSpPr>
          <p:nvPr>
            <p:ph type="ctrTitle"/>
          </p:nvPr>
        </p:nvSpPr>
        <p:spPr/>
        <p:txBody>
          <a:bodyPr/>
          <a:lstStyle/>
          <a:p>
            <a:r>
              <a:rPr lang="en-GB" dirty="0"/>
              <a:t>Authentic Leadership</a:t>
            </a:r>
          </a:p>
        </p:txBody>
      </p:sp>
    </p:spTree>
    <p:extLst>
      <p:ext uri="{BB962C8B-B14F-4D97-AF65-F5344CB8AC3E}">
        <p14:creationId xmlns:p14="http://schemas.microsoft.com/office/powerpoint/2010/main" val="15723359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E2B11D-6F62-485E-81C2-EFC7A371FE1B}"/>
              </a:ext>
            </a:extLst>
          </p:cNvPr>
          <p:cNvSpPr>
            <a:spLocks noGrp="1"/>
          </p:cNvSpPr>
          <p:nvPr>
            <p:ph type="title"/>
          </p:nvPr>
        </p:nvSpPr>
        <p:spPr/>
        <p:txBody>
          <a:bodyPr/>
          <a:lstStyle/>
          <a:p>
            <a:r>
              <a:rPr lang="en-GB" dirty="0"/>
              <a:t>Definition</a:t>
            </a:r>
          </a:p>
        </p:txBody>
      </p:sp>
      <p:sp>
        <p:nvSpPr>
          <p:cNvPr id="3" name="Content Placeholder 2">
            <a:extLst>
              <a:ext uri="{FF2B5EF4-FFF2-40B4-BE49-F238E27FC236}">
                <a16:creationId xmlns:a16="http://schemas.microsoft.com/office/drawing/2014/main" id="{3AB92E33-43A3-4A0B-9BAF-721DE95496D5}"/>
              </a:ext>
            </a:extLst>
          </p:cNvPr>
          <p:cNvSpPr>
            <a:spLocks noGrp="1"/>
          </p:cNvSpPr>
          <p:nvPr>
            <p:ph idx="1"/>
          </p:nvPr>
        </p:nvSpPr>
        <p:spPr>
          <a:xfrm>
            <a:off x="838200" y="1444625"/>
            <a:ext cx="10515600" cy="5048250"/>
          </a:xfrm>
        </p:spPr>
        <p:txBody>
          <a:bodyPr>
            <a:normAutofit lnSpcReduction="10000"/>
          </a:bodyPr>
          <a:lstStyle/>
          <a:p>
            <a:r>
              <a:rPr lang="en-GB" sz="1800" dirty="0"/>
              <a:t>Authentic leadership brings together the concept of authenticity with positive psychology. Luthans and Avolio (2003) defined authentic leadership as "a process that draws from both positive psychological capacities and a highly developed organizational context, which results in both greater self-awareness and self-regulated positive behaviours on the part of leaders and associates, fostering positive self-development" (p. 243). This definition, and the theory of authentic leadership were developed to define components (Walumbwa et al., 2008).</a:t>
            </a:r>
          </a:p>
          <a:p>
            <a:pPr marL="0" indent="0">
              <a:buNone/>
            </a:pPr>
            <a:endParaRPr lang="en-GB" sz="1800" dirty="0"/>
          </a:p>
          <a:p>
            <a:r>
              <a:rPr lang="en-GB" sz="1800" dirty="0"/>
              <a:t> </a:t>
            </a:r>
            <a:r>
              <a:rPr lang="en-GB" sz="1800" b="1" dirty="0"/>
              <a:t>Internalised moral perspective</a:t>
            </a:r>
            <a:r>
              <a:rPr lang="en-GB" sz="1800" dirty="0"/>
              <a:t>: self-regulation that is based on internalised moral values (as opposed to those imposed by a group organisation or society) this is expressed in ethical decision making and ethical behaviour.</a:t>
            </a:r>
            <a:br>
              <a:rPr lang="en-GB" sz="1800" dirty="0"/>
            </a:br>
            <a:br>
              <a:rPr lang="en-GB" sz="1800" dirty="0"/>
            </a:br>
            <a:r>
              <a:rPr lang="en-GB" sz="1800" b="1" dirty="0"/>
              <a:t>Balanced processing:</a:t>
            </a:r>
            <a:r>
              <a:rPr lang="en-GB" sz="1800" dirty="0"/>
              <a:t> objective evaluation of information before deciding, including encouraging others to question or challenge ones values</a:t>
            </a:r>
            <a:br>
              <a:rPr lang="en-GB" sz="1800" dirty="0"/>
            </a:br>
            <a:br>
              <a:rPr lang="en-GB" sz="1800" dirty="0"/>
            </a:br>
            <a:r>
              <a:rPr lang="en-GB" sz="1800" b="1" dirty="0"/>
              <a:t>Relational transparency:</a:t>
            </a:r>
            <a:r>
              <a:rPr lang="en-GB" sz="1800" dirty="0"/>
              <a:t> being true to one’s values and expressing this to others, this involves the open sharing of information about one’s thoughts and feelings.</a:t>
            </a:r>
            <a:br>
              <a:rPr lang="en-GB" sz="1800" dirty="0"/>
            </a:br>
            <a:br>
              <a:rPr lang="en-GB" sz="1800" dirty="0"/>
            </a:br>
            <a:r>
              <a:rPr lang="en-GB" sz="1800" dirty="0"/>
              <a:t>Authentic Leadership was set to inspire individuals to pull together, work hard and most importantly communicate with others in a group environment, but leading in the authentic way is hard to answer as authenticity can mean many different things and can involve a wide range of skills, actions and behaviours. Authentic leadership is about behaving with integrity and being consistent.</a:t>
            </a:r>
          </a:p>
          <a:p>
            <a:endParaRPr lang="en-GB" sz="1800" dirty="0"/>
          </a:p>
        </p:txBody>
      </p:sp>
    </p:spTree>
    <p:extLst>
      <p:ext uri="{BB962C8B-B14F-4D97-AF65-F5344CB8AC3E}">
        <p14:creationId xmlns:p14="http://schemas.microsoft.com/office/powerpoint/2010/main" val="23958503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D7E305-8B22-4D86-9845-7F019CBF718E}"/>
              </a:ext>
            </a:extLst>
          </p:cNvPr>
          <p:cNvSpPr>
            <a:spLocks noGrp="1"/>
          </p:cNvSpPr>
          <p:nvPr>
            <p:ph type="title"/>
          </p:nvPr>
        </p:nvSpPr>
        <p:spPr>
          <a:xfrm>
            <a:off x="947257" y="88289"/>
            <a:ext cx="10515600" cy="876446"/>
          </a:xfrm>
        </p:spPr>
        <p:txBody>
          <a:bodyPr/>
          <a:lstStyle/>
          <a:p>
            <a:r>
              <a:rPr lang="en-GB" dirty="0"/>
              <a:t>Research</a:t>
            </a:r>
          </a:p>
        </p:txBody>
      </p:sp>
      <p:sp>
        <p:nvSpPr>
          <p:cNvPr id="3" name="Content Placeholder 2">
            <a:extLst>
              <a:ext uri="{FF2B5EF4-FFF2-40B4-BE49-F238E27FC236}">
                <a16:creationId xmlns:a16="http://schemas.microsoft.com/office/drawing/2014/main" id="{2D48EAC5-AE3F-4513-83CE-16D3E8DE8D1C}"/>
              </a:ext>
            </a:extLst>
          </p:cNvPr>
          <p:cNvSpPr>
            <a:spLocks noGrp="1"/>
          </p:cNvSpPr>
          <p:nvPr>
            <p:ph idx="1"/>
          </p:nvPr>
        </p:nvSpPr>
        <p:spPr>
          <a:xfrm>
            <a:off x="242582" y="886058"/>
            <a:ext cx="10515600" cy="4351338"/>
          </a:xfrm>
        </p:spPr>
        <p:txBody>
          <a:bodyPr>
            <a:normAutofit fontScale="92500"/>
          </a:bodyPr>
          <a:lstStyle/>
          <a:p>
            <a:pPr marL="0" indent="0">
              <a:buNone/>
            </a:pPr>
            <a:r>
              <a:rPr lang="en-GB" sz="4000" dirty="0"/>
              <a:t>The concepts have been around for years but the </a:t>
            </a:r>
            <a:r>
              <a:rPr lang="en-GB" sz="4000" u="sng" dirty="0"/>
              <a:t>model</a:t>
            </a:r>
            <a:r>
              <a:rPr lang="en-GB" sz="4000" dirty="0"/>
              <a:t> was popularised in business first in:</a:t>
            </a:r>
          </a:p>
          <a:p>
            <a:r>
              <a:rPr lang="en-GB" sz="4000" dirty="0"/>
              <a:t>Beddoes-Jones 2015</a:t>
            </a:r>
          </a:p>
          <a:p>
            <a:r>
              <a:rPr lang="en-GB" sz="4000" dirty="0"/>
              <a:t>Bill George – “</a:t>
            </a:r>
            <a:r>
              <a:rPr lang="en-GB" sz="4000" b="1" dirty="0"/>
              <a:t>Authentic Leadership: Rediscovering the Secrets to Creating Lasting Value” 2003</a:t>
            </a:r>
          </a:p>
          <a:p>
            <a:r>
              <a:rPr lang="en-GB" sz="4000" b="1" dirty="0"/>
              <a:t>He identifies five qualities that authentic leaders demonstrate</a:t>
            </a:r>
          </a:p>
          <a:p>
            <a:pPr marL="0" indent="0">
              <a:buNone/>
            </a:pPr>
            <a:endParaRPr lang="en-GB" sz="4000" b="1" dirty="0"/>
          </a:p>
          <a:p>
            <a:pPr marL="0" indent="0">
              <a:buNone/>
            </a:pPr>
            <a:endParaRPr lang="en-GB" sz="4000" b="1" dirty="0"/>
          </a:p>
          <a:p>
            <a:pPr marL="0" indent="0">
              <a:buNone/>
            </a:pPr>
            <a:endParaRPr lang="en-GB" sz="4000" dirty="0"/>
          </a:p>
        </p:txBody>
      </p:sp>
    </p:spTree>
    <p:extLst>
      <p:ext uri="{BB962C8B-B14F-4D97-AF65-F5344CB8AC3E}">
        <p14:creationId xmlns:p14="http://schemas.microsoft.com/office/powerpoint/2010/main" val="37522014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05D117E-B72D-4299-96CB-2C30F2D882A0}"/>
              </a:ext>
            </a:extLst>
          </p:cNvPr>
          <p:cNvPicPr>
            <a:picLocks noChangeAspect="1"/>
          </p:cNvPicPr>
          <p:nvPr/>
        </p:nvPicPr>
        <p:blipFill rotWithShape="1">
          <a:blip r:embed="rId2"/>
          <a:srcRect l="38462" t="35107" r="17363" b="8134"/>
          <a:stretch/>
        </p:blipFill>
        <p:spPr>
          <a:xfrm>
            <a:off x="1174458" y="41689"/>
            <a:ext cx="9026554" cy="6523865"/>
          </a:xfrm>
          <a:prstGeom prst="rect">
            <a:avLst/>
          </a:prstGeom>
        </p:spPr>
      </p:pic>
      <p:sp>
        <p:nvSpPr>
          <p:cNvPr id="5" name="TextBox 4">
            <a:extLst>
              <a:ext uri="{FF2B5EF4-FFF2-40B4-BE49-F238E27FC236}">
                <a16:creationId xmlns:a16="http://schemas.microsoft.com/office/drawing/2014/main" id="{483B7551-B7E2-4605-94BB-D983A45724BA}"/>
              </a:ext>
            </a:extLst>
          </p:cNvPr>
          <p:cNvSpPr txBox="1"/>
          <p:nvPr/>
        </p:nvSpPr>
        <p:spPr>
          <a:xfrm>
            <a:off x="3229762" y="6446979"/>
            <a:ext cx="8900719" cy="369332"/>
          </a:xfrm>
          <a:prstGeom prst="rect">
            <a:avLst/>
          </a:prstGeom>
          <a:noFill/>
        </p:spPr>
        <p:txBody>
          <a:bodyPr wrap="square" rtlCol="0">
            <a:spAutoFit/>
          </a:bodyPr>
          <a:lstStyle/>
          <a:p>
            <a:r>
              <a:rPr lang="en-GB" dirty="0"/>
              <a:t>Reference: “</a:t>
            </a:r>
            <a:r>
              <a:rPr lang="en-GB" b="1" dirty="0"/>
              <a:t>Authentic Leadership: Rediscovering the Secrets to Creating Lasting Value” 2003</a:t>
            </a:r>
            <a:endParaRPr lang="en-GB" dirty="0"/>
          </a:p>
        </p:txBody>
      </p:sp>
    </p:spTree>
    <p:extLst>
      <p:ext uri="{BB962C8B-B14F-4D97-AF65-F5344CB8AC3E}">
        <p14:creationId xmlns:p14="http://schemas.microsoft.com/office/powerpoint/2010/main" val="1274495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74D8FA-D3E8-4AE8-94E2-39265BBB6075}"/>
              </a:ext>
            </a:extLst>
          </p:cNvPr>
          <p:cNvSpPr>
            <a:spLocks noGrp="1"/>
          </p:cNvSpPr>
          <p:nvPr>
            <p:ph type="title"/>
          </p:nvPr>
        </p:nvSpPr>
        <p:spPr/>
        <p:txBody>
          <a:bodyPr/>
          <a:lstStyle/>
          <a:p>
            <a:r>
              <a:rPr lang="en-GB" b="1" dirty="0"/>
              <a:t>1. Purpose</a:t>
            </a:r>
          </a:p>
        </p:txBody>
      </p:sp>
      <p:sp>
        <p:nvSpPr>
          <p:cNvPr id="3" name="Content Placeholder 2">
            <a:extLst>
              <a:ext uri="{FF2B5EF4-FFF2-40B4-BE49-F238E27FC236}">
                <a16:creationId xmlns:a16="http://schemas.microsoft.com/office/drawing/2014/main" id="{ACD0088C-9F06-4860-8FE1-79838894722B}"/>
              </a:ext>
            </a:extLst>
          </p:cNvPr>
          <p:cNvSpPr>
            <a:spLocks noGrp="1"/>
          </p:cNvSpPr>
          <p:nvPr>
            <p:ph idx="1"/>
          </p:nvPr>
        </p:nvSpPr>
        <p:spPr/>
        <p:txBody>
          <a:bodyPr>
            <a:normAutofit/>
          </a:bodyPr>
          <a:lstStyle/>
          <a:p>
            <a:r>
              <a:rPr lang="en-GB" sz="4000" dirty="0"/>
              <a:t>“If you lack purpose and direction in leadership, why would anyone want to follow you?”</a:t>
            </a:r>
          </a:p>
          <a:p>
            <a:r>
              <a:rPr lang="en-GB" sz="4000" dirty="0"/>
              <a:t>“There is no way you can adopt someone else’s purpose and still be an authentic leader</a:t>
            </a:r>
          </a:p>
          <a:p>
            <a:r>
              <a:rPr lang="en-GB" sz="4000" dirty="0"/>
              <a:t>Understand </a:t>
            </a:r>
            <a:r>
              <a:rPr lang="en-GB" sz="4000" b="1" dirty="0"/>
              <a:t>yourself</a:t>
            </a:r>
            <a:r>
              <a:rPr lang="en-GB" sz="4000" dirty="0"/>
              <a:t>, your </a:t>
            </a:r>
            <a:r>
              <a:rPr lang="en-GB" sz="4000" b="1" dirty="0"/>
              <a:t>passions</a:t>
            </a:r>
            <a:r>
              <a:rPr lang="en-GB" sz="4000" dirty="0"/>
              <a:t>, and your </a:t>
            </a:r>
            <a:r>
              <a:rPr lang="en-GB" sz="4000" b="1" dirty="0"/>
              <a:t>underlying motivations</a:t>
            </a:r>
          </a:p>
        </p:txBody>
      </p:sp>
    </p:spTree>
    <p:extLst>
      <p:ext uri="{BB962C8B-B14F-4D97-AF65-F5344CB8AC3E}">
        <p14:creationId xmlns:p14="http://schemas.microsoft.com/office/powerpoint/2010/main" val="9031487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0050D5-CB1D-44C1-AAFF-3F9D85EFE13C}"/>
              </a:ext>
            </a:extLst>
          </p:cNvPr>
          <p:cNvSpPr>
            <a:spLocks noGrp="1"/>
          </p:cNvSpPr>
          <p:nvPr>
            <p:ph type="title"/>
          </p:nvPr>
        </p:nvSpPr>
        <p:spPr/>
        <p:txBody>
          <a:bodyPr/>
          <a:lstStyle/>
          <a:p>
            <a:r>
              <a:rPr lang="en-GB" b="1" dirty="0"/>
              <a:t>2. Values</a:t>
            </a:r>
          </a:p>
        </p:txBody>
      </p:sp>
      <p:sp>
        <p:nvSpPr>
          <p:cNvPr id="3" name="Content Placeholder 2">
            <a:extLst>
              <a:ext uri="{FF2B5EF4-FFF2-40B4-BE49-F238E27FC236}">
                <a16:creationId xmlns:a16="http://schemas.microsoft.com/office/drawing/2014/main" id="{164010F3-4089-43DB-96D0-FF4E5CBEE1CA}"/>
              </a:ext>
            </a:extLst>
          </p:cNvPr>
          <p:cNvSpPr>
            <a:spLocks noGrp="1"/>
          </p:cNvSpPr>
          <p:nvPr>
            <p:ph idx="1"/>
          </p:nvPr>
        </p:nvSpPr>
        <p:spPr/>
        <p:txBody>
          <a:bodyPr>
            <a:normAutofit/>
          </a:bodyPr>
          <a:lstStyle/>
          <a:p>
            <a:r>
              <a:rPr lang="en-GB" sz="4400" dirty="0"/>
              <a:t>Moral compass</a:t>
            </a:r>
          </a:p>
          <a:p>
            <a:r>
              <a:rPr lang="en-GB" sz="4400" dirty="0"/>
              <a:t>Can’t necessarily be taught</a:t>
            </a:r>
          </a:p>
          <a:p>
            <a:r>
              <a:rPr lang="en-GB" sz="4400" dirty="0"/>
              <a:t>INTEGRITY is required in every authentic leader</a:t>
            </a:r>
          </a:p>
          <a:p>
            <a:r>
              <a:rPr lang="en-GB" sz="4400" dirty="0"/>
              <a:t>If people don’t trust you why would they follow you?</a:t>
            </a:r>
          </a:p>
          <a:p>
            <a:endParaRPr lang="en-GB" sz="4400" dirty="0"/>
          </a:p>
        </p:txBody>
      </p:sp>
    </p:spTree>
    <p:extLst>
      <p:ext uri="{BB962C8B-B14F-4D97-AF65-F5344CB8AC3E}">
        <p14:creationId xmlns:p14="http://schemas.microsoft.com/office/powerpoint/2010/main" val="2912281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C5CCF-211E-48AC-B024-8A67759B8C3E}"/>
              </a:ext>
            </a:extLst>
          </p:cNvPr>
          <p:cNvSpPr>
            <a:spLocks noGrp="1"/>
          </p:cNvSpPr>
          <p:nvPr>
            <p:ph type="title"/>
          </p:nvPr>
        </p:nvSpPr>
        <p:spPr>
          <a:xfrm>
            <a:off x="2463800" y="2587625"/>
            <a:ext cx="10515600" cy="1325563"/>
          </a:xfrm>
        </p:spPr>
        <p:txBody>
          <a:bodyPr>
            <a:normAutofit/>
          </a:bodyPr>
          <a:lstStyle/>
          <a:p>
            <a:r>
              <a:rPr lang="en-GB" sz="8800" dirty="0"/>
              <a:t>3. Relationships</a:t>
            </a:r>
          </a:p>
        </p:txBody>
      </p:sp>
    </p:spTree>
    <p:extLst>
      <p:ext uri="{BB962C8B-B14F-4D97-AF65-F5344CB8AC3E}">
        <p14:creationId xmlns:p14="http://schemas.microsoft.com/office/powerpoint/2010/main" val="12106366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C5CCF-211E-48AC-B024-8A67759B8C3E}"/>
              </a:ext>
            </a:extLst>
          </p:cNvPr>
          <p:cNvSpPr>
            <a:spLocks noGrp="1"/>
          </p:cNvSpPr>
          <p:nvPr>
            <p:ph type="title"/>
          </p:nvPr>
        </p:nvSpPr>
        <p:spPr>
          <a:xfrm>
            <a:off x="2463800" y="2587625"/>
            <a:ext cx="10515600" cy="1325563"/>
          </a:xfrm>
        </p:spPr>
        <p:txBody>
          <a:bodyPr>
            <a:normAutofit/>
          </a:bodyPr>
          <a:lstStyle/>
          <a:p>
            <a:r>
              <a:rPr lang="en-GB" sz="8800" dirty="0"/>
              <a:t>4. Self - discipline</a:t>
            </a:r>
          </a:p>
        </p:txBody>
      </p:sp>
    </p:spTree>
    <p:extLst>
      <p:ext uri="{BB962C8B-B14F-4D97-AF65-F5344CB8AC3E}">
        <p14:creationId xmlns:p14="http://schemas.microsoft.com/office/powerpoint/2010/main" val="33696756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FC5CCF-211E-48AC-B024-8A67759B8C3E}"/>
              </a:ext>
            </a:extLst>
          </p:cNvPr>
          <p:cNvSpPr>
            <a:spLocks noGrp="1"/>
          </p:cNvSpPr>
          <p:nvPr>
            <p:ph type="title"/>
          </p:nvPr>
        </p:nvSpPr>
        <p:spPr>
          <a:xfrm>
            <a:off x="2463800" y="2587625"/>
            <a:ext cx="10515600" cy="1325563"/>
          </a:xfrm>
        </p:spPr>
        <p:txBody>
          <a:bodyPr>
            <a:normAutofit/>
          </a:bodyPr>
          <a:lstStyle/>
          <a:p>
            <a:r>
              <a:rPr lang="en-GB" sz="8800" dirty="0"/>
              <a:t>5. Heart</a:t>
            </a:r>
          </a:p>
        </p:txBody>
      </p:sp>
    </p:spTree>
    <p:extLst>
      <p:ext uri="{BB962C8B-B14F-4D97-AF65-F5344CB8AC3E}">
        <p14:creationId xmlns:p14="http://schemas.microsoft.com/office/powerpoint/2010/main" val="33123752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469CC-0BF0-44A9-A2F5-FDE3FE2C5DEC}"/>
              </a:ext>
            </a:extLst>
          </p:cNvPr>
          <p:cNvSpPr>
            <a:spLocks noGrp="1"/>
          </p:cNvSpPr>
          <p:nvPr>
            <p:ph type="title"/>
          </p:nvPr>
        </p:nvSpPr>
        <p:spPr/>
        <p:txBody>
          <a:bodyPr/>
          <a:lstStyle/>
          <a:p>
            <a:r>
              <a:rPr lang="en-GB" dirty="0"/>
              <a:t>21</a:t>
            </a:r>
            <a:r>
              <a:rPr lang="en-GB" baseline="30000" dirty="0"/>
              <a:t>st</a:t>
            </a:r>
            <a:r>
              <a:rPr lang="en-GB" dirty="0"/>
              <a:t> Century</a:t>
            </a:r>
          </a:p>
        </p:txBody>
      </p:sp>
      <p:sp>
        <p:nvSpPr>
          <p:cNvPr id="4" name="Rectangle 3">
            <a:extLst>
              <a:ext uri="{FF2B5EF4-FFF2-40B4-BE49-F238E27FC236}">
                <a16:creationId xmlns:a16="http://schemas.microsoft.com/office/drawing/2014/main" id="{46C5E729-BD71-49FF-AAE0-302F43E766DA}"/>
              </a:ext>
            </a:extLst>
          </p:cNvPr>
          <p:cNvSpPr/>
          <p:nvPr/>
        </p:nvSpPr>
        <p:spPr>
          <a:xfrm>
            <a:off x="419100" y="1690688"/>
            <a:ext cx="11353800" cy="4801314"/>
          </a:xfrm>
          <a:prstGeom prst="rect">
            <a:avLst/>
          </a:prstGeom>
        </p:spPr>
        <p:txBody>
          <a:bodyPr wrap="square">
            <a:spAutoFit/>
          </a:bodyPr>
          <a:lstStyle/>
          <a:p>
            <a:r>
              <a:rPr lang="en-GB" b="0" i="0" dirty="0">
                <a:solidFill>
                  <a:srgbClr val="000000"/>
                </a:solidFill>
                <a:effectLst/>
                <a:latin typeface="Times New Roman" panose="02020603050405020304" pitchFamily="18" charset="0"/>
              </a:rPr>
              <a:t>Authentic leadership has to adapt to meet changing needs of this 21st century if it is to remain relevant. The 21st century world has changed from that of the previous century with the global financial crisis marking a point of inflection in this change (Walker, 2011).</a:t>
            </a:r>
          </a:p>
          <a:p>
            <a:r>
              <a:rPr lang="en-GB" b="0" i="0" dirty="0">
                <a:solidFill>
                  <a:srgbClr val="000000"/>
                </a:solidFill>
                <a:effectLst/>
                <a:latin typeface="Times New Roman" panose="02020603050405020304" pitchFamily="18" charset="0"/>
              </a:rPr>
              <a:t>Business leadership became an elite profession, dominated by managers who ruled their enterprises from the top down. A new generation of leaders is reshaping the best-led global companies. Authentic leaders focused on customers are replacing hierarchical leaders that focus on serving short-term shareholders. In the 21st century the most successful leaders will focus on sustaining superior performance by aligning people around mission and values and empowering leaders at all levels, while concentrating on serving customers and collaborating throughout the organization (George, 2010).</a:t>
            </a:r>
          </a:p>
          <a:p>
            <a:r>
              <a:rPr lang="en-GB" b="0" i="0" dirty="0">
                <a:solidFill>
                  <a:srgbClr val="000000"/>
                </a:solidFill>
                <a:effectLst/>
                <a:latin typeface="Times New Roman" panose="02020603050405020304" pitchFamily="18" charset="0"/>
              </a:rPr>
              <a:t>In the largest leadership development study ever undertaken, Harvard professor and former Medtronic chief executive Bill George concluded that you might drive short-term outcomes without being authentic, but authentic leadership is the only way to create long-term results (Masterson, 2018)</a:t>
            </a:r>
          </a:p>
          <a:p>
            <a:endParaRPr lang="en-GB" b="0" i="0" dirty="0">
              <a:solidFill>
                <a:srgbClr val="000000"/>
              </a:solidFill>
              <a:effectLst/>
              <a:latin typeface="Times New Roman" panose="02020603050405020304" pitchFamily="18" charset="0"/>
            </a:endParaRPr>
          </a:p>
          <a:p>
            <a:r>
              <a:rPr lang="en-GB" b="0" i="0" dirty="0">
                <a:solidFill>
                  <a:srgbClr val="000000"/>
                </a:solidFill>
                <a:effectLst/>
                <a:latin typeface="Times New Roman" panose="02020603050405020304" pitchFamily="18" charset="0"/>
              </a:rPr>
              <a:t>Lloyd-Walker, Beverley &amp; Walker, Derek. (2011). Authentic leadership for 21st century project delivery. International Journal of Project Management. 29. 383-395. 10.1016/j.ijproman.2011.02.004.</a:t>
            </a:r>
          </a:p>
          <a:p>
            <a:r>
              <a:rPr lang="en-GB" b="0" i="0" dirty="0">
                <a:solidFill>
                  <a:srgbClr val="000000"/>
                </a:solidFill>
                <a:effectLst/>
                <a:latin typeface="Times New Roman" panose="02020603050405020304" pitchFamily="18" charset="0"/>
              </a:rPr>
              <a:t>George, B. (2010). Harvard Business Review. The New 21st Century Leaders, 1.</a:t>
            </a:r>
          </a:p>
          <a:p>
            <a:r>
              <a:rPr lang="en-GB" b="0" i="0" dirty="0">
                <a:solidFill>
                  <a:srgbClr val="000000"/>
                </a:solidFill>
                <a:effectLst/>
                <a:latin typeface="Times New Roman" panose="02020603050405020304" pitchFamily="18" charset="0"/>
              </a:rPr>
              <a:t>Masterson, A. (2018). What it takes to be a great leader in the 21st century. The Irish Times, 1.</a:t>
            </a:r>
          </a:p>
        </p:txBody>
      </p:sp>
    </p:spTree>
    <p:extLst>
      <p:ext uri="{BB962C8B-B14F-4D97-AF65-F5344CB8AC3E}">
        <p14:creationId xmlns:p14="http://schemas.microsoft.com/office/powerpoint/2010/main" val="6002556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TotalTime>
  <Words>660</Words>
  <Application>Microsoft Office PowerPoint</Application>
  <PresentationFormat>Widescreen</PresentationFormat>
  <Paragraphs>32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Times New Roman</vt:lpstr>
      <vt:lpstr>Office Theme</vt:lpstr>
      <vt:lpstr>Authentic Leadership</vt:lpstr>
      <vt:lpstr>Definition</vt:lpstr>
      <vt:lpstr>Research</vt:lpstr>
      <vt:lpstr>PowerPoint Presentation</vt:lpstr>
      <vt:lpstr>1. Purpose</vt:lpstr>
      <vt:lpstr>2. Values</vt:lpstr>
      <vt:lpstr>3. Relationships</vt:lpstr>
      <vt:lpstr>4. Self - discipline</vt:lpstr>
      <vt:lpstr>5. Heart</vt:lpstr>
      <vt:lpstr>21st Century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Syed Rahman (1910098)</dc:creator>
  <cp:lastModifiedBy>Syed Rahman (1910098)</cp:lastModifiedBy>
  <cp:revision>5</cp:revision>
  <dcterms:created xsi:type="dcterms:W3CDTF">2020-02-10T13:10:36Z</dcterms:created>
  <dcterms:modified xsi:type="dcterms:W3CDTF">2020-02-10T13:44:12Z</dcterms:modified>
</cp:coreProperties>
</file>