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sldIdLst>
    <p:sldId id="736" r:id="rId5"/>
    <p:sldId id="896" r:id="rId6"/>
    <p:sldId id="860" r:id="rId7"/>
    <p:sldId id="757" r:id="rId8"/>
    <p:sldId id="786" r:id="rId9"/>
    <p:sldId id="932" r:id="rId10"/>
    <p:sldId id="381" r:id="rId11"/>
    <p:sldId id="598" r:id="rId12"/>
    <p:sldId id="596" r:id="rId13"/>
    <p:sldId id="597" r:id="rId14"/>
    <p:sldId id="600" r:id="rId15"/>
    <p:sldId id="498" r:id="rId16"/>
    <p:sldId id="772" r:id="rId17"/>
    <p:sldId id="789" r:id="rId18"/>
    <p:sldId id="802" r:id="rId19"/>
    <p:sldId id="773" r:id="rId20"/>
    <p:sldId id="777" r:id="rId21"/>
    <p:sldId id="797" r:id="rId22"/>
    <p:sldId id="778" r:id="rId23"/>
    <p:sldId id="779" r:id="rId24"/>
    <p:sldId id="516" r:id="rId25"/>
    <p:sldId id="897" r:id="rId26"/>
    <p:sldId id="798" r:id="rId27"/>
    <p:sldId id="528" r:id="rId28"/>
    <p:sldId id="799" r:id="rId29"/>
    <p:sldId id="781" r:id="rId30"/>
    <p:sldId id="538" r:id="rId31"/>
    <p:sldId id="553" r:id="rId32"/>
    <p:sldId id="898" r:id="rId33"/>
    <p:sldId id="981" r:id="rId34"/>
    <p:sldId id="990" r:id="rId35"/>
    <p:sldId id="500" r:id="rId36"/>
    <p:sldId id="501" r:id="rId37"/>
    <p:sldId id="983" r:id="rId38"/>
    <p:sldId id="933" r:id="rId39"/>
    <p:sldId id="935" r:id="rId40"/>
    <p:sldId id="790" r:id="rId41"/>
    <p:sldId id="892" r:id="rId42"/>
    <p:sldId id="368" r:id="rId43"/>
    <p:sldId id="376" r:id="rId44"/>
    <p:sldId id="339" r:id="rId45"/>
    <p:sldId id="758" r:id="rId46"/>
    <p:sldId id="525" r:id="rId47"/>
    <p:sldId id="527" r:id="rId48"/>
    <p:sldId id="510" r:id="rId49"/>
    <p:sldId id="508" r:id="rId50"/>
    <p:sldId id="513" r:id="rId51"/>
    <p:sldId id="506" r:id="rId52"/>
    <p:sldId id="770" r:id="rId53"/>
    <p:sldId id="48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736"/>
            <p14:sldId id="896"/>
            <p14:sldId id="860"/>
            <p14:sldId id="757"/>
            <p14:sldId id="786"/>
            <p14:sldId id="932"/>
            <p14:sldId id="381"/>
            <p14:sldId id="598"/>
            <p14:sldId id="596"/>
            <p14:sldId id="597"/>
            <p14:sldId id="600"/>
            <p14:sldId id="498"/>
            <p14:sldId id="772"/>
            <p14:sldId id="789"/>
            <p14:sldId id="802"/>
            <p14:sldId id="773"/>
            <p14:sldId id="777"/>
            <p14:sldId id="797"/>
            <p14:sldId id="778"/>
            <p14:sldId id="779"/>
            <p14:sldId id="516"/>
            <p14:sldId id="897"/>
            <p14:sldId id="798"/>
            <p14:sldId id="528"/>
            <p14:sldId id="799"/>
            <p14:sldId id="781"/>
            <p14:sldId id="538"/>
            <p14:sldId id="553"/>
            <p14:sldId id="898"/>
            <p14:sldId id="981"/>
            <p14:sldId id="990"/>
            <p14:sldId id="500"/>
            <p14:sldId id="501"/>
            <p14:sldId id="983"/>
            <p14:sldId id="933"/>
            <p14:sldId id="935"/>
            <p14:sldId id="790"/>
            <p14:sldId id="892"/>
            <p14:sldId id="368"/>
            <p14:sldId id="376"/>
            <p14:sldId id="339"/>
            <p14:sldId id="758"/>
            <p14:sldId id="525"/>
            <p14:sldId id="527"/>
            <p14:sldId id="510"/>
            <p14:sldId id="508"/>
            <p14:sldId id="513"/>
            <p14:sldId id="506"/>
            <p14:sldId id="770"/>
            <p14:sldId id="4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33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3342FA-F865-49FF-BBF3-2B191AA568FE}" v="17" dt="2026-03-09T12:37:07.9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78" autoAdjust="0"/>
    <p:restoredTop sz="92963" autoAdjust="0"/>
  </p:normalViewPr>
  <p:slideViewPr>
    <p:cSldViewPr snapToGrid="0">
      <p:cViewPr varScale="1">
        <p:scale>
          <a:sx n="68" d="100"/>
          <a:sy n="68" d="100"/>
        </p:scale>
        <p:origin x="45" y="120"/>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16455"/>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delMainMaster modSection">
      <pc:chgData name="James Williams" userId="c957a50b-491f-4d94-b4bc-52aca3e2340d" providerId="ADAL" clId="{24AD1EBB-B856-443B-9200-42FCDD6529A9}" dt="2026-03-09T14:54:09.247" v="848" actId="20577"/>
      <pc:docMkLst>
        <pc:docMk/>
      </pc:docMkLst>
      <pc:sldChg chg="modSp mod">
        <pc:chgData name="James Williams" userId="c957a50b-491f-4d94-b4bc-52aca3e2340d" providerId="ADAL" clId="{24AD1EBB-B856-443B-9200-42FCDD6529A9}" dt="2026-03-05T15:59:42.094" v="404" actId="20577"/>
        <pc:sldMkLst>
          <pc:docMk/>
          <pc:sldMk cId="2906118068" sldId="381"/>
        </pc:sldMkLst>
        <pc:spChg chg="mod">
          <ac:chgData name="James Williams" userId="c957a50b-491f-4d94-b4bc-52aca3e2340d" providerId="ADAL" clId="{24AD1EBB-B856-443B-9200-42FCDD6529A9}" dt="2026-03-05T15:57:57.444" v="380" actId="403"/>
          <ac:spMkLst>
            <pc:docMk/>
            <pc:sldMk cId="2906118068" sldId="381"/>
            <ac:spMk id="2" creationId="{61365102-6F14-4FB7-8C3C-AB618E6179A2}"/>
          </ac:spMkLst>
        </pc:spChg>
        <pc:spChg chg="mod">
          <ac:chgData name="James Williams" userId="c957a50b-491f-4d94-b4bc-52aca3e2340d" providerId="ADAL" clId="{24AD1EBB-B856-443B-9200-42FCDD6529A9}" dt="2026-03-05T15:59:42.094" v="404" actId="20577"/>
          <ac:spMkLst>
            <pc:docMk/>
            <pc:sldMk cId="2906118068" sldId="381"/>
            <ac:spMk id="9" creationId="{1907F43D-0AA3-4886-AF0D-843268D6CDBB}"/>
          </ac:spMkLst>
        </pc:spChg>
        <pc:picChg chg="mod">
          <ac:chgData name="James Williams" userId="c957a50b-491f-4d94-b4bc-52aca3e2340d" providerId="ADAL" clId="{24AD1EBB-B856-443B-9200-42FCDD6529A9}" dt="2026-03-05T15:58:30.533" v="382" actId="1076"/>
          <ac:picMkLst>
            <pc:docMk/>
            <pc:sldMk cId="2906118068" sldId="381"/>
            <ac:picMk id="11" creationId="{676CBE84-4CAB-4EDF-B368-44185B06620F}"/>
          </ac:picMkLst>
        </pc:picChg>
      </pc:sldChg>
      <pc:sldChg chg="modSp mod">
        <pc:chgData name="James Williams" userId="c957a50b-491f-4d94-b4bc-52aca3e2340d" providerId="ADAL" clId="{24AD1EBB-B856-443B-9200-42FCDD6529A9}" dt="2026-03-05T15:57:12.521" v="377" actId="20577"/>
        <pc:sldMkLst>
          <pc:docMk/>
          <pc:sldMk cId="1519012452" sldId="484"/>
        </pc:sldMkLst>
        <pc:spChg chg="mod">
          <ac:chgData name="James Williams" userId="c957a50b-491f-4d94-b4bc-52aca3e2340d" providerId="ADAL" clId="{24AD1EBB-B856-443B-9200-42FCDD6529A9}" dt="2026-03-05T15:57:12.521" v="377" actId="20577"/>
          <ac:spMkLst>
            <pc:docMk/>
            <pc:sldMk cId="1519012452" sldId="484"/>
            <ac:spMk id="15" creationId="{005CED6A-A5A7-4341-8E5F-61ACE04CC2A1}"/>
          </ac:spMkLst>
        </pc:spChg>
      </pc:sldChg>
      <pc:sldChg chg="modSp mod">
        <pc:chgData name="James Williams" userId="c957a50b-491f-4d94-b4bc-52aca3e2340d" providerId="ADAL" clId="{24AD1EBB-B856-443B-9200-42FCDD6529A9}" dt="2026-03-09T14:54:09.247" v="848" actId="20577"/>
        <pc:sldMkLst>
          <pc:docMk/>
          <pc:sldMk cId="2672539740" sldId="498"/>
        </pc:sldMkLst>
        <pc:spChg chg="mod">
          <ac:chgData name="James Williams" userId="c957a50b-491f-4d94-b4bc-52aca3e2340d" providerId="ADAL" clId="{24AD1EBB-B856-443B-9200-42FCDD6529A9}" dt="2026-03-05T18:25:22.651" v="552" actId="403"/>
          <ac:spMkLst>
            <pc:docMk/>
            <pc:sldMk cId="2672539740" sldId="498"/>
            <ac:spMk id="2" creationId="{61365102-6F14-4FB7-8C3C-AB618E6179A2}"/>
          </ac:spMkLst>
        </pc:spChg>
        <pc:spChg chg="mod">
          <ac:chgData name="James Williams" userId="c957a50b-491f-4d94-b4bc-52aca3e2340d" providerId="ADAL" clId="{24AD1EBB-B856-443B-9200-42FCDD6529A9}" dt="2026-03-09T14:54:09.247" v="848" actId="20577"/>
          <ac:spMkLst>
            <pc:docMk/>
            <pc:sldMk cId="2672539740" sldId="498"/>
            <ac:spMk id="15" creationId="{005CED6A-A5A7-4341-8E5F-61ACE04CC2A1}"/>
          </ac:spMkLst>
        </pc:spChg>
      </pc:sldChg>
      <pc:sldChg chg="modSp mod">
        <pc:chgData name="James Williams" userId="c957a50b-491f-4d94-b4bc-52aca3e2340d" providerId="ADAL" clId="{24AD1EBB-B856-443B-9200-42FCDD6529A9}" dt="2026-03-05T18:32:29.293" v="687" actId="207"/>
        <pc:sldMkLst>
          <pc:docMk/>
          <pc:sldMk cId="323277896" sldId="500"/>
        </pc:sldMkLst>
        <pc:spChg chg="mod">
          <ac:chgData name="James Williams" userId="c957a50b-491f-4d94-b4bc-52aca3e2340d" providerId="ADAL" clId="{24AD1EBB-B856-443B-9200-42FCDD6529A9}" dt="2026-03-05T18:32:29.293" v="687" actId="207"/>
          <ac:spMkLst>
            <pc:docMk/>
            <pc:sldMk cId="323277896" sldId="500"/>
            <ac:spMk id="2" creationId="{61365102-6F14-4FB7-8C3C-AB618E6179A2}"/>
          </ac:spMkLst>
        </pc:spChg>
        <pc:spChg chg="mod">
          <ac:chgData name="James Williams" userId="c957a50b-491f-4d94-b4bc-52aca3e2340d" providerId="ADAL" clId="{24AD1EBB-B856-443B-9200-42FCDD6529A9}" dt="2026-03-03T18:07:38.691" v="13" actId="20577"/>
          <ac:spMkLst>
            <pc:docMk/>
            <pc:sldMk cId="323277896" sldId="500"/>
            <ac:spMk id="5" creationId="{A6F7EB29-C678-4B7A-A165-77B4B287513C}"/>
          </ac:spMkLst>
        </pc:spChg>
        <pc:spChg chg="mod">
          <ac:chgData name="James Williams" userId="c957a50b-491f-4d94-b4bc-52aca3e2340d" providerId="ADAL" clId="{24AD1EBB-B856-443B-9200-42FCDD6529A9}" dt="2026-03-03T18:17:29.188" v="70" actId="14100"/>
          <ac:spMkLst>
            <pc:docMk/>
            <pc:sldMk cId="323277896" sldId="500"/>
            <ac:spMk id="6" creationId="{2E0482B8-BD06-4227-95E6-C0E3477D8D37}"/>
          </ac:spMkLst>
        </pc:spChg>
      </pc:sldChg>
      <pc:sldChg chg="modSp mod">
        <pc:chgData name="James Williams" userId="c957a50b-491f-4d94-b4bc-52aca3e2340d" providerId="ADAL" clId="{24AD1EBB-B856-443B-9200-42FCDD6529A9}" dt="2026-03-05T15:57:05.404" v="375" actId="20577"/>
        <pc:sldMkLst>
          <pc:docMk/>
          <pc:sldMk cId="3098359900" sldId="506"/>
        </pc:sldMkLst>
        <pc:spChg chg="mod">
          <ac:chgData name="James Williams" userId="c957a50b-491f-4d94-b4bc-52aca3e2340d" providerId="ADAL" clId="{24AD1EBB-B856-443B-9200-42FCDD6529A9}" dt="2026-03-05T15:57:05.404" v="375" actId="20577"/>
          <ac:spMkLst>
            <pc:docMk/>
            <pc:sldMk cId="3098359900" sldId="506"/>
            <ac:spMk id="2" creationId="{61365102-6F14-4FB7-8C3C-AB618E6179A2}"/>
          </ac:spMkLst>
        </pc:spChg>
      </pc:sldChg>
      <pc:sldChg chg="modSp add mod">
        <pc:chgData name="James Williams" userId="c957a50b-491f-4d94-b4bc-52aca3e2340d" providerId="ADAL" clId="{24AD1EBB-B856-443B-9200-42FCDD6529A9}" dt="2026-03-05T16:50:05.231" v="460" actId="20577"/>
        <pc:sldMkLst>
          <pc:docMk/>
          <pc:sldMk cId="68857153" sldId="528"/>
        </pc:sldMkLst>
        <pc:spChg chg="mod">
          <ac:chgData name="James Williams" userId="c957a50b-491f-4d94-b4bc-52aca3e2340d" providerId="ADAL" clId="{24AD1EBB-B856-443B-9200-42FCDD6529A9}" dt="2026-03-05T16:50:05.231" v="460" actId="20577"/>
          <ac:spMkLst>
            <pc:docMk/>
            <pc:sldMk cId="68857153" sldId="528"/>
            <ac:spMk id="2" creationId="{61365102-6F14-4FB7-8C3C-AB618E6179A2}"/>
          </ac:spMkLst>
        </pc:spChg>
      </pc:sldChg>
      <pc:sldChg chg="modSp mod">
        <pc:chgData name="James Williams" userId="c957a50b-491f-4d94-b4bc-52aca3e2340d" providerId="ADAL" clId="{24AD1EBB-B856-443B-9200-42FCDD6529A9}" dt="2026-03-05T18:31:12.484" v="644" actId="1076"/>
        <pc:sldMkLst>
          <pc:docMk/>
          <pc:sldMk cId="4264445676" sldId="538"/>
        </pc:sldMkLst>
        <pc:spChg chg="mod">
          <ac:chgData name="James Williams" userId="c957a50b-491f-4d94-b4bc-52aca3e2340d" providerId="ADAL" clId="{24AD1EBB-B856-443B-9200-42FCDD6529A9}" dt="2026-03-05T18:31:12.484" v="644" actId="1076"/>
          <ac:spMkLst>
            <pc:docMk/>
            <pc:sldMk cId="4264445676" sldId="538"/>
            <ac:spMk id="2" creationId="{61365102-6F14-4FB7-8C3C-AB618E6179A2}"/>
          </ac:spMkLst>
        </pc:spChg>
      </pc:sldChg>
      <pc:sldChg chg="modSp mod">
        <pc:chgData name="James Williams" userId="c957a50b-491f-4d94-b4bc-52aca3e2340d" providerId="ADAL" clId="{24AD1EBB-B856-443B-9200-42FCDD6529A9}" dt="2026-03-09T12:37:08.884" v="812" actId="27636"/>
        <pc:sldMkLst>
          <pc:docMk/>
          <pc:sldMk cId="1023672988" sldId="596"/>
        </pc:sldMkLst>
        <pc:spChg chg="mod ord">
          <ac:chgData name="James Williams" userId="c957a50b-491f-4d94-b4bc-52aca3e2340d" providerId="ADAL" clId="{24AD1EBB-B856-443B-9200-42FCDD6529A9}" dt="2026-03-05T16:02:01.227" v="440" actId="166"/>
          <ac:spMkLst>
            <pc:docMk/>
            <pc:sldMk cId="1023672988" sldId="596"/>
            <ac:spMk id="2" creationId="{61365102-6F14-4FB7-8C3C-AB618E6179A2}"/>
          </ac:spMkLst>
        </pc:spChg>
        <pc:spChg chg="mod">
          <ac:chgData name="James Williams" userId="c957a50b-491f-4d94-b4bc-52aca3e2340d" providerId="ADAL" clId="{24AD1EBB-B856-443B-9200-42FCDD6529A9}" dt="2026-03-09T12:37:08.884" v="812" actId="27636"/>
          <ac:spMkLst>
            <pc:docMk/>
            <pc:sldMk cId="1023672988" sldId="596"/>
            <ac:spMk id="15" creationId="{005CED6A-A5A7-4341-8E5F-61ACE04CC2A1}"/>
          </ac:spMkLst>
        </pc:spChg>
        <pc:picChg chg="mod">
          <ac:chgData name="James Williams" userId="c957a50b-491f-4d94-b4bc-52aca3e2340d" providerId="ADAL" clId="{24AD1EBB-B856-443B-9200-42FCDD6529A9}" dt="2026-03-05T16:02:06.630" v="444" actId="1076"/>
          <ac:picMkLst>
            <pc:docMk/>
            <pc:sldMk cId="1023672988" sldId="596"/>
            <ac:picMk id="9" creationId="{A88A3098-18D2-4DE6-BED4-65D4E1CB67F7}"/>
          </ac:picMkLst>
        </pc:picChg>
      </pc:sldChg>
      <pc:sldChg chg="modSp mod">
        <pc:chgData name="James Williams" userId="c957a50b-491f-4d94-b4bc-52aca3e2340d" providerId="ADAL" clId="{24AD1EBB-B856-443B-9200-42FCDD6529A9}" dt="2026-03-05T18:23:58.483" v="513" actId="20577"/>
        <pc:sldMkLst>
          <pc:docMk/>
          <pc:sldMk cId="3694179585" sldId="597"/>
        </pc:sldMkLst>
        <pc:spChg chg="mod">
          <ac:chgData name="James Williams" userId="c957a50b-491f-4d94-b4bc-52aca3e2340d" providerId="ADAL" clId="{24AD1EBB-B856-443B-9200-42FCDD6529A9}" dt="2026-03-05T18:23:58.483" v="513" actId="20577"/>
          <ac:spMkLst>
            <pc:docMk/>
            <pc:sldMk cId="3694179585" sldId="597"/>
            <ac:spMk id="15" creationId="{005CED6A-A5A7-4341-8E5F-61ACE04CC2A1}"/>
          </ac:spMkLst>
        </pc:spChg>
      </pc:sldChg>
      <pc:sldChg chg="addSp delSp modSp mod">
        <pc:chgData name="James Williams" userId="c957a50b-491f-4d94-b4bc-52aca3e2340d" providerId="ADAL" clId="{24AD1EBB-B856-443B-9200-42FCDD6529A9}" dt="2026-03-05T18:23:29.358" v="509" actId="20577"/>
        <pc:sldMkLst>
          <pc:docMk/>
          <pc:sldMk cId="716738301" sldId="598"/>
        </pc:sldMkLst>
        <pc:spChg chg="mod ord">
          <ac:chgData name="James Williams" userId="c957a50b-491f-4d94-b4bc-52aca3e2340d" providerId="ADAL" clId="{24AD1EBB-B856-443B-9200-42FCDD6529A9}" dt="2026-03-05T16:02:16.333" v="447" actId="166"/>
          <ac:spMkLst>
            <pc:docMk/>
            <pc:sldMk cId="716738301" sldId="598"/>
            <ac:spMk id="2" creationId="{61365102-6F14-4FB7-8C3C-AB618E6179A2}"/>
          </ac:spMkLst>
        </pc:spChg>
        <pc:spChg chg="mod">
          <ac:chgData name="James Williams" userId="c957a50b-491f-4d94-b4bc-52aca3e2340d" providerId="ADAL" clId="{24AD1EBB-B856-443B-9200-42FCDD6529A9}" dt="2026-03-05T18:23:29.358" v="509" actId="20577"/>
          <ac:spMkLst>
            <pc:docMk/>
            <pc:sldMk cId="716738301" sldId="598"/>
            <ac:spMk id="15" creationId="{005CED6A-A5A7-4341-8E5F-61ACE04CC2A1}"/>
          </ac:spMkLst>
        </pc:spChg>
        <pc:picChg chg="add mod">
          <ac:chgData name="James Williams" userId="c957a50b-491f-4d94-b4bc-52aca3e2340d" providerId="ADAL" clId="{24AD1EBB-B856-443B-9200-42FCDD6529A9}" dt="2026-03-05T16:02:23.214" v="450" actId="1076"/>
          <ac:picMkLst>
            <pc:docMk/>
            <pc:sldMk cId="716738301" sldId="598"/>
            <ac:picMk id="3" creationId="{14C704A4-E7F8-7926-624F-B2567FE7E6DE}"/>
          </ac:picMkLst>
        </pc:picChg>
      </pc:sldChg>
      <pc:sldChg chg="modSp mod">
        <pc:chgData name="James Williams" userId="c957a50b-491f-4d94-b4bc-52aca3e2340d" providerId="ADAL" clId="{24AD1EBB-B856-443B-9200-42FCDD6529A9}" dt="2026-03-05T18:25:05.349" v="548" actId="20577"/>
        <pc:sldMkLst>
          <pc:docMk/>
          <pc:sldMk cId="3387402285" sldId="600"/>
        </pc:sldMkLst>
        <pc:spChg chg="mod">
          <ac:chgData name="James Williams" userId="c957a50b-491f-4d94-b4bc-52aca3e2340d" providerId="ADAL" clId="{24AD1EBB-B856-443B-9200-42FCDD6529A9}" dt="2026-03-05T18:25:05.349" v="548" actId="20577"/>
          <ac:spMkLst>
            <pc:docMk/>
            <pc:sldMk cId="3387402285" sldId="600"/>
            <ac:spMk id="15" creationId="{005CED6A-A5A7-4341-8E5F-61ACE04CC2A1}"/>
          </ac:spMkLst>
        </pc:spChg>
      </pc:sldChg>
      <pc:sldChg chg="addSp delSp modSp mod">
        <pc:chgData name="James Williams" userId="c957a50b-491f-4d94-b4bc-52aca3e2340d" providerId="ADAL" clId="{24AD1EBB-B856-443B-9200-42FCDD6529A9}" dt="2026-02-09T08:59:02.018" v="7" actId="478"/>
        <pc:sldMkLst>
          <pc:docMk/>
          <pc:sldMk cId="411009942" sldId="736"/>
        </pc:sldMkLst>
      </pc:sldChg>
      <pc:sldChg chg="delSp modSp mod">
        <pc:chgData name="James Williams" userId="c957a50b-491f-4d94-b4bc-52aca3e2340d" providerId="ADAL" clId="{24AD1EBB-B856-443B-9200-42FCDD6529A9}" dt="2026-03-09T12:25:17.013" v="779" actId="13926"/>
        <pc:sldMkLst>
          <pc:docMk/>
          <pc:sldMk cId="1402174504" sldId="757"/>
        </pc:sldMkLst>
        <pc:spChg chg="del mod">
          <ac:chgData name="James Williams" userId="c957a50b-491f-4d94-b4bc-52aca3e2340d" providerId="ADAL" clId="{24AD1EBB-B856-443B-9200-42FCDD6529A9}" dt="2026-03-09T12:24:49.473" v="767" actId="478"/>
          <ac:spMkLst>
            <pc:docMk/>
            <pc:sldMk cId="1402174504" sldId="757"/>
            <ac:spMk id="3" creationId="{E009BC28-43DE-007D-A3FB-653A632E858B}"/>
          </ac:spMkLst>
        </pc:spChg>
        <pc:spChg chg="mod">
          <ac:chgData name="James Williams" userId="c957a50b-491f-4d94-b4bc-52aca3e2340d" providerId="ADAL" clId="{24AD1EBB-B856-443B-9200-42FCDD6529A9}" dt="2026-03-09T12:25:17.013" v="779" actId="13926"/>
          <ac:spMkLst>
            <pc:docMk/>
            <pc:sldMk cId="1402174504" sldId="757"/>
            <ac:spMk id="15" creationId="{3C22E9FF-1110-BAC0-3742-6B2DF7A08E90}"/>
          </ac:spMkLst>
        </pc:spChg>
      </pc:sldChg>
      <pc:sldChg chg="modSp mod">
        <pc:chgData name="James Williams" userId="c957a50b-491f-4d94-b4bc-52aca3e2340d" providerId="ADAL" clId="{24AD1EBB-B856-443B-9200-42FCDD6529A9}" dt="2026-03-05T18:28:25.274" v="605" actId="20577"/>
        <pc:sldMkLst>
          <pc:docMk/>
          <pc:sldMk cId="108516314" sldId="772"/>
        </pc:sldMkLst>
        <pc:spChg chg="mod ord">
          <ac:chgData name="James Williams" userId="c957a50b-491f-4d94-b4bc-52aca3e2340d" providerId="ADAL" clId="{24AD1EBB-B856-443B-9200-42FCDD6529A9}" dt="2026-03-05T18:27:09.959" v="593" actId="14100"/>
          <ac:spMkLst>
            <pc:docMk/>
            <pc:sldMk cId="108516314" sldId="772"/>
            <ac:spMk id="2" creationId="{61365102-6F14-4FB7-8C3C-AB618E6179A2}"/>
          </ac:spMkLst>
        </pc:spChg>
        <pc:spChg chg="mod">
          <ac:chgData name="James Williams" userId="c957a50b-491f-4d94-b4bc-52aca3e2340d" providerId="ADAL" clId="{24AD1EBB-B856-443B-9200-42FCDD6529A9}" dt="2026-03-05T18:28:25.274" v="605" actId="20577"/>
          <ac:spMkLst>
            <pc:docMk/>
            <pc:sldMk cId="108516314" sldId="772"/>
            <ac:spMk id="15" creationId="{005CED6A-A5A7-4341-8E5F-61ACE04CC2A1}"/>
          </ac:spMkLst>
        </pc:spChg>
      </pc:sldChg>
      <pc:sldChg chg="modSp mod">
        <pc:chgData name="James Williams" userId="c957a50b-491f-4d94-b4bc-52aca3e2340d" providerId="ADAL" clId="{24AD1EBB-B856-443B-9200-42FCDD6529A9}" dt="2026-03-05T18:29:57.595" v="621" actId="1076"/>
        <pc:sldMkLst>
          <pc:docMk/>
          <pc:sldMk cId="4259482598" sldId="779"/>
        </pc:sldMkLst>
        <pc:spChg chg="mod">
          <ac:chgData name="James Williams" userId="c957a50b-491f-4d94-b4bc-52aca3e2340d" providerId="ADAL" clId="{24AD1EBB-B856-443B-9200-42FCDD6529A9}" dt="2026-03-05T18:29:57.595" v="621" actId="1076"/>
          <ac:spMkLst>
            <pc:docMk/>
            <pc:sldMk cId="4259482598" sldId="779"/>
            <ac:spMk id="2" creationId="{61365102-6F14-4FB7-8C3C-AB618E6179A2}"/>
          </ac:spMkLst>
        </pc:spChg>
      </pc:sldChg>
      <pc:sldChg chg="modSp mod">
        <pc:chgData name="James Williams" userId="c957a50b-491f-4d94-b4bc-52aca3e2340d" providerId="ADAL" clId="{24AD1EBB-B856-443B-9200-42FCDD6529A9}" dt="2026-03-09T14:52:28.235" v="813" actId="13926"/>
        <pc:sldMkLst>
          <pc:docMk/>
          <pc:sldMk cId="3040052041" sldId="786"/>
        </pc:sldMkLst>
        <pc:spChg chg="mod">
          <ac:chgData name="James Williams" userId="c957a50b-491f-4d94-b4bc-52aca3e2340d" providerId="ADAL" clId="{24AD1EBB-B856-443B-9200-42FCDD6529A9}" dt="2026-03-09T14:52:28.235" v="813" actId="13926"/>
          <ac:spMkLst>
            <pc:docMk/>
            <pc:sldMk cId="3040052041" sldId="786"/>
            <ac:spMk id="9" creationId="{1907F43D-0AA3-4886-AF0D-843268D6CDBB}"/>
          </ac:spMkLst>
        </pc:spChg>
      </pc:sldChg>
      <pc:sldChg chg="delSp modSp mod">
        <pc:chgData name="James Williams" userId="c957a50b-491f-4d94-b4bc-52aca3e2340d" providerId="ADAL" clId="{24AD1EBB-B856-443B-9200-42FCDD6529A9}" dt="2026-03-05T18:28:45.855" v="609" actId="478"/>
        <pc:sldMkLst>
          <pc:docMk/>
          <pc:sldMk cId="2266822722" sldId="789"/>
        </pc:sldMkLst>
        <pc:spChg chg="ord">
          <ac:chgData name="James Williams" userId="c957a50b-491f-4d94-b4bc-52aca3e2340d" providerId="ADAL" clId="{24AD1EBB-B856-443B-9200-42FCDD6529A9}" dt="2026-03-05T18:28:38.824" v="607" actId="166"/>
          <ac:spMkLst>
            <pc:docMk/>
            <pc:sldMk cId="2266822722" sldId="789"/>
            <ac:spMk id="2" creationId="{61365102-6F14-4FB7-8C3C-AB618E6179A2}"/>
          </ac:spMkLst>
        </pc:spChg>
        <pc:picChg chg="mod">
          <ac:chgData name="James Williams" userId="c957a50b-491f-4d94-b4bc-52aca3e2340d" providerId="ADAL" clId="{24AD1EBB-B856-443B-9200-42FCDD6529A9}" dt="2026-03-05T18:28:41.593" v="608" actId="688"/>
          <ac:picMkLst>
            <pc:docMk/>
            <pc:sldMk cId="2266822722" sldId="789"/>
            <ac:picMk id="9" creationId="{A88A3098-18D2-4DE6-BED4-65D4E1CB67F7}"/>
          </ac:picMkLst>
        </pc:picChg>
      </pc:sldChg>
      <pc:sldChg chg="modSp mod">
        <pc:chgData name="James Williams" userId="c957a50b-491f-4d94-b4bc-52aca3e2340d" providerId="ADAL" clId="{24AD1EBB-B856-443B-9200-42FCDD6529A9}" dt="2026-03-05T18:34:08.774" v="703" actId="20577"/>
        <pc:sldMkLst>
          <pc:docMk/>
          <pc:sldMk cId="1644227027" sldId="790"/>
        </pc:sldMkLst>
        <pc:spChg chg="mod">
          <ac:chgData name="James Williams" userId="c957a50b-491f-4d94-b4bc-52aca3e2340d" providerId="ADAL" clId="{24AD1EBB-B856-443B-9200-42FCDD6529A9}" dt="2026-03-05T18:34:08.774" v="703" actId="20577"/>
          <ac:spMkLst>
            <pc:docMk/>
            <pc:sldMk cId="1644227027" sldId="790"/>
            <ac:spMk id="9" creationId="{1907F43D-0AA3-4886-AF0D-843268D6CDBB}"/>
          </ac:spMkLst>
        </pc:spChg>
      </pc:sldChg>
      <pc:sldChg chg="modSp mod">
        <pc:chgData name="James Williams" userId="c957a50b-491f-4d94-b4bc-52aca3e2340d" providerId="ADAL" clId="{24AD1EBB-B856-443B-9200-42FCDD6529A9}" dt="2026-03-05T18:30:22.506" v="635" actId="1076"/>
        <pc:sldMkLst>
          <pc:docMk/>
          <pc:sldMk cId="603259471" sldId="798"/>
        </pc:sldMkLst>
        <pc:spChg chg="mod">
          <ac:chgData name="James Williams" userId="c957a50b-491f-4d94-b4bc-52aca3e2340d" providerId="ADAL" clId="{24AD1EBB-B856-443B-9200-42FCDD6529A9}" dt="2026-03-05T18:30:22.506" v="635" actId="1076"/>
          <ac:spMkLst>
            <pc:docMk/>
            <pc:sldMk cId="603259471" sldId="798"/>
            <ac:spMk id="2" creationId="{61365102-6F14-4FB7-8C3C-AB618E6179A2}"/>
          </ac:spMkLst>
        </pc:spChg>
      </pc:sldChg>
      <pc:sldChg chg="modSp mod">
        <pc:chgData name="James Williams" userId="c957a50b-491f-4d94-b4bc-52aca3e2340d" providerId="ADAL" clId="{24AD1EBB-B856-443B-9200-42FCDD6529A9}" dt="2026-03-05T18:29:22.183" v="616" actId="207"/>
        <pc:sldMkLst>
          <pc:docMk/>
          <pc:sldMk cId="1644871017" sldId="802"/>
        </pc:sldMkLst>
        <pc:spChg chg="mod">
          <ac:chgData name="James Williams" userId="c957a50b-491f-4d94-b4bc-52aca3e2340d" providerId="ADAL" clId="{24AD1EBB-B856-443B-9200-42FCDD6529A9}" dt="2026-03-05T18:28:56.268" v="611" actId="403"/>
          <ac:spMkLst>
            <pc:docMk/>
            <pc:sldMk cId="1644871017" sldId="802"/>
            <ac:spMk id="2" creationId="{61365102-6F14-4FB7-8C3C-AB618E6179A2}"/>
          </ac:spMkLst>
        </pc:spChg>
        <pc:spChg chg="mod">
          <ac:chgData name="James Williams" userId="c957a50b-491f-4d94-b4bc-52aca3e2340d" providerId="ADAL" clId="{24AD1EBB-B856-443B-9200-42FCDD6529A9}" dt="2026-03-05T18:29:22.183" v="616" actId="207"/>
          <ac:spMkLst>
            <pc:docMk/>
            <pc:sldMk cId="1644871017" sldId="802"/>
            <ac:spMk id="15" creationId="{005CED6A-A5A7-4341-8E5F-61ACE04CC2A1}"/>
          </ac:spMkLst>
        </pc:spChg>
      </pc:sldChg>
      <pc:sldChg chg="ord">
        <pc:chgData name="James Williams" userId="c957a50b-491f-4d94-b4bc-52aca3e2340d" providerId="ADAL" clId="{24AD1EBB-B856-443B-9200-42FCDD6529A9}" dt="2026-03-05T15:54:22.531" v="324"/>
        <pc:sldMkLst>
          <pc:docMk/>
          <pc:sldMk cId="878951179" sldId="860"/>
        </pc:sldMkLst>
      </pc:sldChg>
      <pc:sldChg chg="modSp mod">
        <pc:chgData name="James Williams" userId="c957a50b-491f-4d94-b4bc-52aca3e2340d" providerId="ADAL" clId="{24AD1EBB-B856-443B-9200-42FCDD6529A9}" dt="2026-03-05T18:34:30.377" v="716" actId="20577"/>
        <pc:sldMkLst>
          <pc:docMk/>
          <pc:sldMk cId="1575811882" sldId="892"/>
        </pc:sldMkLst>
        <pc:spChg chg="mod">
          <ac:chgData name="James Williams" userId="c957a50b-491f-4d94-b4bc-52aca3e2340d" providerId="ADAL" clId="{24AD1EBB-B856-443B-9200-42FCDD6529A9}" dt="2026-03-05T18:34:30.377" v="716" actId="20577"/>
          <ac:spMkLst>
            <pc:docMk/>
            <pc:sldMk cId="1575811882" sldId="892"/>
            <ac:spMk id="3" creationId="{6624C785-6A0E-4F79-A004-25883BFC9942}"/>
          </ac:spMkLst>
        </pc:spChg>
      </pc:sldChg>
      <pc:sldChg chg="modSp add mod">
        <pc:chgData name="James Williams" userId="c957a50b-491f-4d94-b4bc-52aca3e2340d" providerId="ADAL" clId="{24AD1EBB-B856-443B-9200-42FCDD6529A9}" dt="2026-03-09T12:24:22.297" v="764" actId="14100"/>
        <pc:sldMkLst>
          <pc:docMk/>
          <pc:sldMk cId="3868510742" sldId="896"/>
        </pc:sldMkLst>
        <pc:spChg chg="mod">
          <ac:chgData name="James Williams" userId="c957a50b-491f-4d94-b4bc-52aca3e2340d" providerId="ADAL" clId="{24AD1EBB-B856-443B-9200-42FCDD6529A9}" dt="2026-03-09T12:23:46.941" v="755" actId="27636"/>
          <ac:spMkLst>
            <pc:docMk/>
            <pc:sldMk cId="3868510742" sldId="896"/>
            <ac:spMk id="2" creationId="{7D0C4313-F21F-465B-89E5-EC25D19FE8BB}"/>
          </ac:spMkLst>
        </pc:spChg>
        <pc:spChg chg="mod">
          <ac:chgData name="James Williams" userId="c957a50b-491f-4d94-b4bc-52aca3e2340d" providerId="ADAL" clId="{24AD1EBB-B856-443B-9200-42FCDD6529A9}" dt="2026-03-09T12:24:22.297" v="764" actId="14100"/>
          <ac:spMkLst>
            <pc:docMk/>
            <pc:sldMk cId="3868510742" sldId="896"/>
            <ac:spMk id="4" creationId="{25147AAE-7C10-A7D2-362A-DBB641DA1005}"/>
          </ac:spMkLst>
        </pc:spChg>
      </pc:sldChg>
      <pc:sldChg chg="modSp mod">
        <pc:chgData name="James Williams" userId="c957a50b-491f-4d94-b4bc-52aca3e2340d" providerId="ADAL" clId="{24AD1EBB-B856-443B-9200-42FCDD6529A9}" dt="2026-03-05T18:30:28.553" v="637" actId="13926"/>
        <pc:sldMkLst>
          <pc:docMk/>
          <pc:sldMk cId="3829551587" sldId="897"/>
        </pc:sldMkLst>
        <pc:spChg chg="mod">
          <ac:chgData name="James Williams" userId="c957a50b-491f-4d94-b4bc-52aca3e2340d" providerId="ADAL" clId="{24AD1EBB-B856-443B-9200-42FCDD6529A9}" dt="2026-03-05T18:30:28.553" v="637" actId="13926"/>
          <ac:spMkLst>
            <pc:docMk/>
            <pc:sldMk cId="3829551587" sldId="897"/>
            <ac:spMk id="2" creationId="{359BF770-F3E3-1EFC-A6DD-F7C69552FC49}"/>
          </ac:spMkLst>
        </pc:spChg>
      </pc:sldChg>
      <pc:sldChg chg="modSp mod">
        <pc:chgData name="James Williams" userId="c957a50b-491f-4d94-b4bc-52aca3e2340d" providerId="ADAL" clId="{24AD1EBB-B856-443B-9200-42FCDD6529A9}" dt="2026-03-05T18:31:31.868" v="646" actId="13926"/>
        <pc:sldMkLst>
          <pc:docMk/>
          <pc:sldMk cId="3024077485" sldId="898"/>
        </pc:sldMkLst>
        <pc:spChg chg="mod">
          <ac:chgData name="James Williams" userId="c957a50b-491f-4d94-b4bc-52aca3e2340d" providerId="ADAL" clId="{24AD1EBB-B856-443B-9200-42FCDD6529A9}" dt="2026-03-05T18:31:31.868" v="646" actId="13926"/>
          <ac:spMkLst>
            <pc:docMk/>
            <pc:sldMk cId="3024077485" sldId="898"/>
            <ac:spMk id="3" creationId="{D31A55C1-F7FC-8F79-54EF-BBE7063964B0}"/>
          </ac:spMkLst>
        </pc:spChg>
      </pc:sldChg>
      <pc:sldChg chg="modSp mod ord">
        <pc:chgData name="James Williams" userId="c957a50b-491f-4d94-b4bc-52aca3e2340d" providerId="ADAL" clId="{24AD1EBB-B856-443B-9200-42FCDD6529A9}" dt="2026-03-09T12:36:43.073" v="804" actId="20577"/>
        <pc:sldMkLst>
          <pc:docMk/>
          <pc:sldMk cId="3903367849" sldId="932"/>
        </pc:sldMkLst>
        <pc:spChg chg="mod">
          <ac:chgData name="James Williams" userId="c957a50b-491f-4d94-b4bc-52aca3e2340d" providerId="ADAL" clId="{24AD1EBB-B856-443B-9200-42FCDD6529A9}" dt="2026-03-09T12:36:43.073" v="804" actId="20577"/>
          <ac:spMkLst>
            <pc:docMk/>
            <pc:sldMk cId="3903367849" sldId="932"/>
            <ac:spMk id="15" creationId="{CD5FC0FC-DBFE-3905-8F73-E45946A132EE}"/>
          </ac:spMkLst>
        </pc:spChg>
      </pc:sldChg>
      <pc:sldChg chg="modSp mod">
        <pc:chgData name="James Williams" userId="c957a50b-491f-4d94-b4bc-52aca3e2340d" providerId="ADAL" clId="{24AD1EBB-B856-443B-9200-42FCDD6529A9}" dt="2026-03-05T18:33:28.425" v="691" actId="20577"/>
        <pc:sldMkLst>
          <pc:docMk/>
          <pc:sldMk cId="2086571844" sldId="933"/>
        </pc:sldMkLst>
        <pc:spChg chg="mod">
          <ac:chgData name="James Williams" userId="c957a50b-491f-4d94-b4bc-52aca3e2340d" providerId="ADAL" clId="{24AD1EBB-B856-443B-9200-42FCDD6529A9}" dt="2026-03-05T18:33:28.425" v="691" actId="20577"/>
          <ac:spMkLst>
            <pc:docMk/>
            <pc:sldMk cId="2086571844" sldId="933"/>
            <ac:spMk id="15" creationId="{5A0121CF-E30E-DFFB-3990-58A6B0274B90}"/>
          </ac:spMkLst>
        </pc:spChg>
      </pc:sldChg>
      <pc:sldChg chg="modSp add mod ord">
        <pc:chgData name="James Williams" userId="c957a50b-491f-4d94-b4bc-52aca3e2340d" providerId="ADAL" clId="{24AD1EBB-B856-443B-9200-42FCDD6529A9}" dt="2026-03-05T16:01:21.375" v="430" actId="14100"/>
        <pc:sldMkLst>
          <pc:docMk/>
          <pc:sldMk cId="1834792126" sldId="935"/>
        </pc:sldMkLst>
        <pc:spChg chg="mod ord">
          <ac:chgData name="James Williams" userId="c957a50b-491f-4d94-b4bc-52aca3e2340d" providerId="ADAL" clId="{24AD1EBB-B856-443B-9200-42FCDD6529A9}" dt="2026-03-05T16:01:09.234" v="426" actId="166"/>
          <ac:spMkLst>
            <pc:docMk/>
            <pc:sldMk cId="1834792126" sldId="935"/>
            <ac:spMk id="2" creationId="{09F3CA42-1DE8-7392-D620-3C0EBB124058}"/>
          </ac:spMkLst>
        </pc:spChg>
        <pc:picChg chg="mod">
          <ac:chgData name="James Williams" userId="c957a50b-491f-4d94-b4bc-52aca3e2340d" providerId="ADAL" clId="{24AD1EBB-B856-443B-9200-42FCDD6529A9}" dt="2026-03-05T16:00:47.542" v="420" actId="1076"/>
          <ac:picMkLst>
            <pc:docMk/>
            <pc:sldMk cId="1834792126" sldId="935"/>
            <ac:picMk id="6" creationId="{FB564A09-BC11-BA8A-548C-2C7CC329E8BA}"/>
          </ac:picMkLst>
        </pc:picChg>
        <pc:picChg chg="mod ord">
          <ac:chgData name="James Williams" userId="c957a50b-491f-4d94-b4bc-52aca3e2340d" providerId="ADAL" clId="{24AD1EBB-B856-443B-9200-42FCDD6529A9}" dt="2026-03-05T16:01:21.375" v="430" actId="14100"/>
          <ac:picMkLst>
            <pc:docMk/>
            <pc:sldMk cId="1834792126" sldId="935"/>
            <ac:picMk id="9" creationId="{C99B47A1-450B-19B3-CB2C-885EE981574B}"/>
          </ac:picMkLst>
        </pc:picChg>
      </pc:sldChg>
      <pc:sldChg chg="modSp add mod">
        <pc:chgData name="James Williams" userId="c957a50b-491f-4d94-b4bc-52aca3e2340d" providerId="ADAL" clId="{24AD1EBB-B856-443B-9200-42FCDD6529A9}" dt="2026-03-04T11:11:20.529" v="241"/>
        <pc:sldMkLst>
          <pc:docMk/>
          <pc:sldMk cId="3617542899" sldId="981"/>
        </pc:sldMkLst>
        <pc:spChg chg="mod">
          <ac:chgData name="James Williams" userId="c957a50b-491f-4d94-b4bc-52aca3e2340d" providerId="ADAL" clId="{24AD1EBB-B856-443B-9200-42FCDD6529A9}" dt="2026-03-04T11:11:20.529" v="241"/>
          <ac:spMkLst>
            <pc:docMk/>
            <pc:sldMk cId="3617542899" sldId="981"/>
            <ac:spMk id="2" creationId="{08E54BEA-A7A1-146B-DDC4-F4274ED513B0}"/>
          </ac:spMkLst>
        </pc:spChg>
        <pc:spChg chg="mod">
          <ac:chgData name="James Williams" userId="c957a50b-491f-4d94-b4bc-52aca3e2340d" providerId="ADAL" clId="{24AD1EBB-B856-443B-9200-42FCDD6529A9}" dt="2026-03-03T18:45:35.353" v="130" actId="1076"/>
          <ac:spMkLst>
            <pc:docMk/>
            <pc:sldMk cId="3617542899" sldId="981"/>
            <ac:spMk id="15" creationId="{6DE59975-7702-54A6-924C-5DB245036335}"/>
          </ac:spMkLst>
        </pc:spChg>
      </pc:sldChg>
      <pc:sldChg chg="modSp add mod">
        <pc:chgData name="James Williams" userId="c957a50b-491f-4d94-b4bc-52aca3e2340d" providerId="ADAL" clId="{24AD1EBB-B856-443B-9200-42FCDD6529A9}" dt="2026-03-04T10:50:41.291" v="240" actId="20577"/>
        <pc:sldMkLst>
          <pc:docMk/>
          <pc:sldMk cId="629507656" sldId="983"/>
        </pc:sldMkLst>
        <pc:spChg chg="mod">
          <ac:chgData name="James Williams" userId="c957a50b-491f-4d94-b4bc-52aca3e2340d" providerId="ADAL" clId="{24AD1EBB-B856-443B-9200-42FCDD6529A9}" dt="2026-03-04T10:50:41.291" v="240" actId="20577"/>
          <ac:spMkLst>
            <pc:docMk/>
            <pc:sldMk cId="629507656" sldId="983"/>
            <ac:spMk id="15" creationId="{DA1C5C2A-DEA3-9BD4-4054-EA6B2EF8189D}"/>
          </ac:spMkLst>
        </pc:spChg>
      </pc:sldChg>
      <pc:sldChg chg="add">
        <pc:chgData name="James Williams" userId="c957a50b-491f-4d94-b4bc-52aca3e2340d" providerId="ADAL" clId="{24AD1EBB-B856-443B-9200-42FCDD6529A9}" dt="2026-03-05T18:32:58.204" v="688"/>
        <pc:sldMkLst>
          <pc:docMk/>
          <pc:sldMk cId="1697749879" sldId="99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a:t>
            </a:fld>
            <a:endParaRPr lang="en-GB"/>
          </a:p>
        </p:txBody>
      </p:sp>
    </p:spTree>
    <p:extLst>
      <p:ext uri="{BB962C8B-B14F-4D97-AF65-F5344CB8AC3E}">
        <p14:creationId xmlns:p14="http://schemas.microsoft.com/office/powerpoint/2010/main" val="3333968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8274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4181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9402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E6CFE-B22D-2C69-186D-1C2E05F505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540D9A-66BF-6F28-7A06-CBF0616AED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9A3B9-6DE3-0390-2C96-A6FFAF07F9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E5A283-32BC-4726-1F5A-025948980E9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497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1244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61112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4741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243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09643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3802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130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53249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Courier New" panose="02070309020205020404" pitchFamily="49" charset="0"/>
                <a:cs typeface="Courier New" panose="02070309020205020404" pitchFamily="49" charset="0"/>
              </a:rPr>
              <a:t>@Echo off</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Title: Batting practice :o)</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 Code comment</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Echo “</a:t>
            </a:r>
            <a:r>
              <a:rPr lang="en-GB" b="0" dirty="0" err="1">
                <a:latin typeface="Courier New" panose="02070309020205020404" pitchFamily="49" charset="0"/>
                <a:cs typeface="Courier New" panose="02070309020205020404" pitchFamily="49" charset="0"/>
              </a:rPr>
              <a:t>Yo</a:t>
            </a:r>
            <a:r>
              <a:rPr lang="en-GB" b="0" dirty="0">
                <a:latin typeface="Courier New" panose="02070309020205020404" pitchFamily="49" charset="0"/>
                <a:cs typeface="Courier New" panose="02070309020205020404" pitchFamily="49" charset="0"/>
              </a:rPr>
              <a:t> World”</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Pause</a:t>
            </a: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4890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Courier New" panose="02070309020205020404" pitchFamily="49" charset="0"/>
                <a:cs typeface="Courier New" panose="02070309020205020404" pitchFamily="49" charset="0"/>
              </a:rPr>
              <a:t>@Echo off</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Title: Batting practice :o)</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 Code comment</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Echo “</a:t>
            </a:r>
            <a:r>
              <a:rPr lang="en-GB" b="0" dirty="0" err="1">
                <a:latin typeface="Courier New" panose="02070309020205020404" pitchFamily="49" charset="0"/>
                <a:cs typeface="Courier New" panose="02070309020205020404" pitchFamily="49" charset="0"/>
              </a:rPr>
              <a:t>Yo</a:t>
            </a:r>
            <a:r>
              <a:rPr lang="en-GB" b="0" dirty="0">
                <a:latin typeface="Courier New" panose="02070309020205020404" pitchFamily="49" charset="0"/>
                <a:cs typeface="Courier New" panose="02070309020205020404" pitchFamily="49" charset="0"/>
              </a:rPr>
              <a:t> World”</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Pause</a:t>
            </a: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95135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set name=Tom</a:t>
            </a:r>
          </a:p>
          <a:p>
            <a:r>
              <a:rPr lang="en-US" dirty="0"/>
              <a:t>set /A age=21 </a:t>
            </a:r>
          </a:p>
          <a:p>
            <a:r>
              <a:rPr lang="en-US" dirty="0"/>
              <a:t>echo %name%</a:t>
            </a:r>
          </a:p>
          <a:p>
            <a:r>
              <a:rPr lang="en-US" dirty="0"/>
              <a:t>echo %age%</a:t>
            </a:r>
          </a:p>
          <a:p>
            <a:r>
              <a:rPr lang="en-US" dirty="0"/>
              <a:t>set info=My Name is: %name%, Age: %age%, I am Young :o).</a:t>
            </a:r>
          </a:p>
          <a:p>
            <a:r>
              <a:rPr lang="en-US" dirty="0"/>
              <a:t>echo %info%</a:t>
            </a:r>
          </a:p>
          <a:p>
            <a:endParaRPr lang="en-US" dirty="0"/>
          </a:p>
          <a:p>
            <a:r>
              <a:rPr lang="en-US" dirty="0"/>
              <a:t>pause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21412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a:t>
            </a:r>
          </a:p>
          <a:p>
            <a:endParaRPr lang="en-GB" dirty="0"/>
          </a:p>
          <a:p>
            <a:r>
              <a:rPr lang="en-GB" dirty="0"/>
              <a:t>set /A </a:t>
            </a:r>
            <a:r>
              <a:rPr lang="en-GB" dirty="0" err="1"/>
              <a:t>a</a:t>
            </a:r>
            <a:r>
              <a:rPr lang="en-GB" dirty="0"/>
              <a:t> = 6</a:t>
            </a:r>
          </a:p>
          <a:p>
            <a:r>
              <a:rPr lang="en-GB" dirty="0"/>
              <a:t>set /A b = 6</a:t>
            </a:r>
          </a:p>
          <a:p>
            <a:endParaRPr lang="en-GB" dirty="0"/>
          </a:p>
          <a:p>
            <a:r>
              <a:rPr lang="en-GB" dirty="0"/>
              <a:t>echo a = %a%</a:t>
            </a:r>
          </a:p>
          <a:p>
            <a:r>
              <a:rPr lang="en-GB" dirty="0"/>
              <a:t>echo b = %b%</a:t>
            </a:r>
          </a:p>
          <a:p>
            <a:endParaRPr lang="en-GB" dirty="0"/>
          </a:p>
          <a:p>
            <a:r>
              <a:rPr lang="en-GB" dirty="0"/>
              <a:t>set /A sum = a + b</a:t>
            </a:r>
          </a:p>
          <a:p>
            <a:r>
              <a:rPr lang="en-GB" dirty="0"/>
              <a:t>echo Sum = %sum%</a:t>
            </a:r>
          </a:p>
          <a:p>
            <a:endParaRPr lang="en-GB" dirty="0"/>
          </a:p>
          <a:p>
            <a:r>
              <a:rPr lang="en-GB" dirty="0"/>
              <a:t>pause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92873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Goto </a:t>
            </a:r>
            <a:r>
              <a:rPr lang="en-US" dirty="0" err="1"/>
              <a:t>CodeJump</a:t>
            </a:r>
            <a:endParaRPr lang="en-US" dirty="0"/>
          </a:p>
          <a:p>
            <a:r>
              <a:rPr lang="en-US" dirty="0"/>
              <a:t>   Echo this is skipped over &amp; won't output.</a:t>
            </a:r>
          </a:p>
          <a:p>
            <a:r>
              <a:rPr lang="en-US" dirty="0"/>
              <a:t>:</a:t>
            </a:r>
            <a:r>
              <a:rPr lang="en-US" dirty="0" err="1"/>
              <a:t>CodeJump</a:t>
            </a:r>
            <a:endParaRPr lang="en-US" dirty="0"/>
          </a:p>
          <a:p>
            <a:r>
              <a:rPr lang="en-US" dirty="0"/>
              <a:t>   Echo Jump Success :-).</a:t>
            </a:r>
          </a:p>
          <a:p>
            <a:r>
              <a:rPr lang="en-US" dirty="0"/>
              <a:t> </a:t>
            </a:r>
          </a:p>
          <a:p>
            <a:r>
              <a:rPr lang="en-US" dirty="0"/>
              <a:t>Pause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4066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:Name</a:t>
            </a:r>
          </a:p>
          <a:p>
            <a:r>
              <a:rPr lang="en-US" dirty="0"/>
              <a:t>Echo What Is Your Name?</a:t>
            </a:r>
          </a:p>
          <a:p>
            <a:r>
              <a:rPr lang="en-US" dirty="0"/>
              <a:t>Set /p Input=Name:</a:t>
            </a:r>
          </a:p>
          <a:p>
            <a:r>
              <a:rPr lang="en-US" dirty="0"/>
              <a:t>Echo so %Input% Is Your Name?</a:t>
            </a:r>
          </a:p>
          <a:p>
            <a:r>
              <a:rPr lang="en-US" dirty="0"/>
              <a:t>Echo 1 For Yes</a:t>
            </a:r>
          </a:p>
          <a:p>
            <a:r>
              <a:rPr lang="en-US" dirty="0"/>
              <a:t>Echo 2 For No</a:t>
            </a:r>
          </a:p>
          <a:p>
            <a:r>
              <a:rPr lang="en-US" dirty="0"/>
              <a:t>Set /p Input=Answer:</a:t>
            </a:r>
          </a:p>
          <a:p>
            <a:r>
              <a:rPr lang="en-US" dirty="0"/>
              <a:t>if %Input%==1 (echo Thank you) else (</a:t>
            </a:r>
            <a:r>
              <a:rPr lang="en-US" dirty="0" err="1"/>
              <a:t>goto</a:t>
            </a:r>
            <a:r>
              <a:rPr lang="en-US" dirty="0"/>
              <a:t> Name)</a:t>
            </a:r>
          </a:p>
          <a:p>
            <a:endParaRPr lang="en-US" dirty="0"/>
          </a:p>
          <a:p>
            <a:r>
              <a:rPr lang="en-US" dirty="0"/>
              <a:t>Pause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16354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@Echo off</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For %%x in (1 2 3 4) do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Echo %%x</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Pause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99590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A6670-EFDA-7528-4276-2D216717FE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3AFF96-298F-F2DA-028B-F0D1799EF5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AB9574-1C56-FF06-84C5-72710C903AE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this example all the files are copied. The sub-folder structure and sub-folders are not. If you need this I recommend using the </a:t>
            </a:r>
            <a:r>
              <a:rPr lang="en-US" dirty="0" err="1"/>
              <a:t>xcopy</a:t>
            </a:r>
            <a:r>
              <a:rPr lang="en-US" dirty="0"/>
              <a:t> or robocopy commands instead.</a:t>
            </a:r>
          </a:p>
          <a:p>
            <a:endParaRPr lang="en-US" dirty="0"/>
          </a:p>
          <a:p>
            <a:r>
              <a:rPr lang="en-US" dirty="0"/>
              <a:t>@echo off</a:t>
            </a:r>
          </a:p>
          <a:p>
            <a:endParaRPr lang="en-US" dirty="0"/>
          </a:p>
          <a:p>
            <a:r>
              <a:rPr lang="en-US" dirty="0"/>
              <a:t>echo Run back-up script:</a:t>
            </a:r>
          </a:p>
          <a:p>
            <a:endParaRPr lang="en-US" dirty="0"/>
          </a:p>
          <a:p>
            <a:r>
              <a:rPr lang="en-US" dirty="0"/>
              <a:t>for /r C:\Users\sc-jw\Downloads\backup-test\Source %%a in (*) do copy %%a C:\Users\sc-jw\Downloads\backup-test\Back-up</a:t>
            </a:r>
          </a:p>
          <a:p>
            <a:endParaRPr lang="en-US" dirty="0"/>
          </a:p>
          <a:p>
            <a:r>
              <a:rPr lang="en-US" dirty="0"/>
              <a:t>if %</a:t>
            </a:r>
            <a:r>
              <a:rPr lang="en-US" dirty="0" err="1"/>
              <a:t>errorlevel</a:t>
            </a:r>
            <a:r>
              <a:rPr lang="en-US" dirty="0"/>
              <a:t>%==0 echo Backup Success!.</a:t>
            </a:r>
          </a:p>
          <a:p>
            <a:r>
              <a:rPr lang="en-US" dirty="0"/>
              <a:t>if %</a:t>
            </a:r>
            <a:r>
              <a:rPr lang="en-US" dirty="0" err="1"/>
              <a:t>errorlevel</a:t>
            </a:r>
            <a:r>
              <a:rPr lang="en-US" dirty="0"/>
              <a:t>% </a:t>
            </a:r>
            <a:r>
              <a:rPr lang="en-US" dirty="0" err="1"/>
              <a:t>neq</a:t>
            </a:r>
            <a:r>
              <a:rPr lang="en-US" dirty="0"/>
              <a:t> 0 echo Backup failed!.</a:t>
            </a:r>
          </a:p>
          <a:p>
            <a:endParaRPr lang="en-US" dirty="0"/>
          </a:p>
          <a:p>
            <a:r>
              <a:rPr lang="en-US" dirty="0"/>
              <a:t>echo End of program.</a:t>
            </a:r>
          </a:p>
          <a:p>
            <a:r>
              <a:rPr lang="en-US" dirty="0"/>
              <a:t>pause</a:t>
            </a:r>
            <a:endParaRPr lang="en-GB" dirty="0"/>
          </a:p>
        </p:txBody>
      </p:sp>
      <p:sp>
        <p:nvSpPr>
          <p:cNvPr id="4" name="Slide Number Placeholder 3">
            <a:extLst>
              <a:ext uri="{FF2B5EF4-FFF2-40B4-BE49-F238E27FC236}">
                <a16:creationId xmlns:a16="http://schemas.microsoft.com/office/drawing/2014/main" id="{ADED6C49-FD4C-7BFF-5658-D5483DE9A9A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11920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a:t>
            </a:r>
          </a:p>
          <a:p>
            <a:r>
              <a:rPr lang="en-GB" dirty="0"/>
              <a:t>Set </a:t>
            </a:r>
            <a:r>
              <a:rPr lang="en-GB" dirty="0" err="1"/>
              <a:t>NameArray</a:t>
            </a:r>
            <a:r>
              <a:rPr lang="en-GB" dirty="0"/>
              <a:t>[0]=Tony</a:t>
            </a:r>
          </a:p>
          <a:p>
            <a:r>
              <a:rPr lang="en-GB" dirty="0"/>
              <a:t>Set </a:t>
            </a:r>
            <a:r>
              <a:rPr lang="en-GB" dirty="0" err="1"/>
              <a:t>NameArray</a:t>
            </a:r>
            <a:r>
              <a:rPr lang="en-GB" dirty="0"/>
              <a:t>[1]=Charlie</a:t>
            </a:r>
          </a:p>
          <a:p>
            <a:r>
              <a:rPr lang="en-GB" dirty="0"/>
              <a:t>Set </a:t>
            </a:r>
            <a:r>
              <a:rPr lang="en-GB" dirty="0" err="1"/>
              <a:t>NameArray</a:t>
            </a:r>
            <a:r>
              <a:rPr lang="en-GB" dirty="0"/>
              <a:t>[2]=Sparkie</a:t>
            </a:r>
          </a:p>
          <a:p>
            <a:r>
              <a:rPr lang="en-GB" dirty="0"/>
              <a:t>Set </a:t>
            </a:r>
            <a:r>
              <a:rPr lang="en-GB" dirty="0" err="1"/>
              <a:t>NameArray</a:t>
            </a:r>
            <a:r>
              <a:rPr lang="en-GB" dirty="0"/>
              <a:t>[3]=Tango</a:t>
            </a:r>
          </a:p>
          <a:p>
            <a:endParaRPr lang="en-GB" dirty="0"/>
          </a:p>
          <a:p>
            <a:r>
              <a:rPr lang="en-GB" dirty="0"/>
              <a:t>	Echo </a:t>
            </a:r>
            <a:r>
              <a:rPr lang="en-GB" dirty="0" err="1"/>
              <a:t>NameArray</a:t>
            </a:r>
            <a:r>
              <a:rPr lang="en-GB" dirty="0"/>
              <a:t>[0]=%</a:t>
            </a:r>
            <a:r>
              <a:rPr lang="en-GB" dirty="0" err="1"/>
              <a:t>NameArray</a:t>
            </a:r>
            <a:r>
              <a:rPr lang="en-GB" dirty="0"/>
              <a:t>[0]%</a:t>
            </a:r>
          </a:p>
          <a:p>
            <a:r>
              <a:rPr lang="en-GB" dirty="0"/>
              <a:t>	Echo </a:t>
            </a:r>
            <a:r>
              <a:rPr lang="en-GB" dirty="0" err="1"/>
              <a:t>NameArray</a:t>
            </a:r>
            <a:r>
              <a:rPr lang="en-GB" dirty="0"/>
              <a:t>[3]=%</a:t>
            </a:r>
            <a:r>
              <a:rPr lang="en-GB" dirty="0" err="1"/>
              <a:t>NameArray</a:t>
            </a:r>
            <a:r>
              <a:rPr lang="en-GB" dirty="0"/>
              <a:t>[3]%</a:t>
            </a:r>
          </a:p>
          <a:p>
            <a:r>
              <a:rPr lang="en-GB" dirty="0"/>
              <a:t>@Rem </a:t>
            </a:r>
            <a:r>
              <a:rPr lang="en-GB" dirty="0" err="1"/>
              <a:t>NameArray</a:t>
            </a:r>
            <a:r>
              <a:rPr lang="en-GB" dirty="0"/>
              <a:t>[4] does not exist.</a:t>
            </a:r>
          </a:p>
          <a:p>
            <a:r>
              <a:rPr lang="en-GB" dirty="0"/>
              <a:t>	Echo </a:t>
            </a:r>
            <a:r>
              <a:rPr lang="en-GB" dirty="0" err="1"/>
              <a:t>NameArray</a:t>
            </a:r>
            <a:r>
              <a:rPr lang="en-GB" dirty="0"/>
              <a:t>[4]=%</a:t>
            </a:r>
            <a:r>
              <a:rPr lang="en-GB" dirty="0" err="1"/>
              <a:t>NameArray</a:t>
            </a:r>
            <a:r>
              <a:rPr lang="en-GB" dirty="0"/>
              <a:t>[4]%</a:t>
            </a:r>
          </a:p>
          <a:p>
            <a:r>
              <a:rPr lang="en-GB" dirty="0"/>
              <a:t>@Rem Assign new value</a:t>
            </a:r>
          </a:p>
          <a:p>
            <a:r>
              <a:rPr lang="en-GB" dirty="0"/>
              <a:t>Set </a:t>
            </a:r>
            <a:r>
              <a:rPr lang="en-GB" dirty="0" err="1"/>
              <a:t>NameArray</a:t>
            </a:r>
            <a:r>
              <a:rPr lang="en-GB" dirty="0"/>
              <a:t>[3]=Zulu</a:t>
            </a:r>
          </a:p>
          <a:p>
            <a:r>
              <a:rPr lang="en-GB" dirty="0"/>
              <a:t>	Echo Assign new value to </a:t>
            </a:r>
            <a:r>
              <a:rPr lang="en-GB" dirty="0" err="1"/>
              <a:t>NameArray</a:t>
            </a:r>
            <a:r>
              <a:rPr lang="en-GB" dirty="0"/>
              <a:t>[3]:</a:t>
            </a:r>
          </a:p>
          <a:p>
            <a:r>
              <a:rPr lang="en-GB" dirty="0"/>
              <a:t>	Echo </a:t>
            </a:r>
            <a:r>
              <a:rPr lang="en-GB" dirty="0" err="1"/>
              <a:t>NameArray</a:t>
            </a:r>
            <a:r>
              <a:rPr lang="en-GB" dirty="0"/>
              <a:t>[3]=%</a:t>
            </a:r>
            <a:r>
              <a:rPr lang="en-GB" dirty="0" err="1"/>
              <a:t>NameArray</a:t>
            </a:r>
            <a:r>
              <a:rPr lang="en-GB" dirty="0"/>
              <a:t>[3]%</a:t>
            </a:r>
          </a:p>
          <a:p>
            <a:r>
              <a:rPr lang="en-GB" dirty="0"/>
              <a:t>Pause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5979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ourier New" panose="02070309020205020404" pitchFamily="49" charset="0"/>
                <a:cs typeface="Courier New" panose="02070309020205020404" pitchFamily="49" charset="0"/>
              </a:rPr>
              <a:t>@Echo off</a:t>
            </a:r>
          </a:p>
          <a:p>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 Main Script</a:t>
            </a:r>
          </a:p>
          <a:p>
            <a:r>
              <a:rPr lang="en-US" dirty="0">
                <a:latin typeface="Courier New" panose="02070309020205020404" pitchFamily="49" charset="0"/>
                <a:cs typeface="Courier New" panose="02070309020205020404" pitchFamily="49" charset="0"/>
              </a:rPr>
              <a:t>Echo Function are you there?</a:t>
            </a:r>
          </a:p>
          <a:p>
            <a:r>
              <a:rPr lang="en-US" dirty="0">
                <a:latin typeface="Courier New" panose="02070309020205020404" pitchFamily="49" charset="0"/>
                <a:cs typeface="Courier New" panose="02070309020205020404" pitchFamily="49" charset="0"/>
              </a:rPr>
              <a:t>Call :</a:t>
            </a:r>
            <a:r>
              <a:rPr lang="en-US" dirty="0" err="1">
                <a:latin typeface="Courier New" panose="02070309020205020404" pitchFamily="49" charset="0"/>
                <a:cs typeface="Courier New" panose="02070309020205020404" pitchFamily="49" charset="0"/>
              </a:rPr>
              <a:t>function_echo</a:t>
            </a:r>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Exit /B</a:t>
            </a:r>
          </a:p>
          <a:p>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a:t>
            </a:r>
            <a:r>
              <a:rPr lang="en-US" dirty="0" err="1">
                <a:latin typeface="Courier New" panose="02070309020205020404" pitchFamily="49" charset="0"/>
                <a:cs typeface="Courier New" panose="02070309020205020404" pitchFamily="49" charset="0"/>
              </a:rPr>
              <a:t>function_echo</a:t>
            </a:r>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Echo Yes, Hello my friend</a:t>
            </a:r>
          </a:p>
          <a:p>
            <a:r>
              <a:rPr lang="en-US" dirty="0">
                <a:latin typeface="Courier New" panose="02070309020205020404" pitchFamily="49" charset="0"/>
                <a:cs typeface="Courier New" panose="02070309020205020404" pitchFamily="49" charset="0"/>
              </a:rPr>
              <a:t>Pause</a:t>
            </a:r>
          </a:p>
          <a:p>
            <a:r>
              <a:rPr lang="en-US" dirty="0">
                <a:latin typeface="Courier New" panose="02070309020205020404" pitchFamily="49" charset="0"/>
                <a:cs typeface="Courier New" panose="02070309020205020404" pitchFamily="49" charset="0"/>
              </a:rPr>
              <a:t>Exit /B</a:t>
            </a:r>
          </a:p>
          <a:p>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Pause</a:t>
            </a:r>
            <a:endParaRPr lang="en-GB" dirty="0">
              <a:latin typeface="Courier New" panose="02070309020205020404" pitchFamily="49" charset="0"/>
              <a:cs typeface="Courier New" panose="02070309020205020404" pitchFamily="49"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40723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ourier New" panose="02070309020205020404" pitchFamily="49" charset="0"/>
                <a:cs typeface="Courier New" panose="02070309020205020404" pitchFamily="49" charset="0"/>
              </a:rPr>
              <a:t>@Echo off</a:t>
            </a:r>
          </a:p>
          <a:p>
            <a:r>
              <a:rPr lang="en-GB" sz="1200" dirty="0">
                <a:latin typeface="Courier New" panose="02070309020205020404" pitchFamily="49" charset="0"/>
                <a:cs typeface="Courier New" panose="02070309020205020404" pitchFamily="49" charset="0"/>
              </a:rPr>
              <a:t>:: Main Script</a:t>
            </a:r>
          </a:p>
          <a:p>
            <a:r>
              <a:rPr lang="en-GB" sz="1200" b="1" dirty="0">
                <a:latin typeface="Courier New" panose="02070309020205020404" pitchFamily="49" charset="0"/>
                <a:cs typeface="Courier New" panose="02070309020205020404" pitchFamily="49" charset="0"/>
              </a:rPr>
              <a:t>Call :</a:t>
            </a:r>
            <a:r>
              <a:rPr lang="en-GB" sz="1200" b="1" dirty="0" err="1">
                <a:latin typeface="Courier New" panose="02070309020205020404" pitchFamily="49" charset="0"/>
                <a:cs typeface="Courier New" panose="02070309020205020404" pitchFamily="49" charset="0"/>
              </a:rPr>
              <a:t>return_function</a:t>
            </a:r>
            <a:r>
              <a:rPr lang="en-GB" sz="1200" b="1" dirty="0">
                <a:latin typeface="Courier New" panose="02070309020205020404" pitchFamily="49" charset="0"/>
                <a:cs typeface="Courier New" panose="02070309020205020404" pitchFamily="49" charset="0"/>
              </a:rPr>
              <a:t> return1,return2</a:t>
            </a:r>
          </a:p>
          <a:p>
            <a:r>
              <a:rPr lang="en-GB" sz="1200" dirty="0">
                <a:latin typeface="Courier New" panose="02070309020205020404" pitchFamily="49" charset="0"/>
                <a:cs typeface="Courier New" panose="02070309020205020404" pitchFamily="49" charset="0"/>
              </a:rPr>
              <a:t>Echo Function what have you got for me?</a:t>
            </a:r>
          </a:p>
          <a:p>
            <a:r>
              <a:rPr lang="en-GB" sz="1200" b="1" dirty="0">
                <a:latin typeface="Courier New" panose="02070309020205020404" pitchFamily="49" charset="0"/>
                <a:cs typeface="Courier New" panose="02070309020205020404" pitchFamily="49" charset="0"/>
              </a:rPr>
              <a:t>Echo %return1% Apples and %return2% </a:t>
            </a:r>
            <a:r>
              <a:rPr lang="en-GB" sz="1200" b="1" dirty="0" err="1">
                <a:latin typeface="Courier New" panose="02070309020205020404" pitchFamily="49" charset="0"/>
                <a:cs typeface="Courier New" panose="02070309020205020404" pitchFamily="49" charset="0"/>
              </a:rPr>
              <a:t>Oaty</a:t>
            </a:r>
            <a:r>
              <a:rPr lang="en-GB" sz="1200" b="1" dirty="0">
                <a:latin typeface="Courier New" panose="02070309020205020404" pitchFamily="49" charset="0"/>
                <a:cs typeface="Courier New" panose="02070309020205020404" pitchFamily="49" charset="0"/>
              </a:rPr>
              <a:t> bars.</a:t>
            </a:r>
          </a:p>
          <a:p>
            <a:r>
              <a:rPr lang="en-GB" sz="1200" dirty="0">
                <a:latin typeface="Courier New" panose="02070309020205020404" pitchFamily="49" charset="0"/>
                <a:cs typeface="Courier New" panose="02070309020205020404" pitchFamily="49" charset="0"/>
              </a:rPr>
              <a:t>Echo Yummy :), </a:t>
            </a:r>
            <a:r>
              <a:rPr lang="en-GB" sz="1200" dirty="0" err="1">
                <a:latin typeface="Courier New" panose="02070309020205020404" pitchFamily="49" charset="0"/>
                <a:cs typeface="Courier New" panose="02070309020205020404" pitchFamily="49" charset="0"/>
              </a:rPr>
              <a:t>Diolch</a:t>
            </a:r>
            <a:r>
              <a:rPr lang="en-GB" sz="1200" dirty="0">
                <a:latin typeface="Courier New" panose="02070309020205020404" pitchFamily="49" charset="0"/>
                <a:cs typeface="Courier New" panose="02070309020205020404" pitchFamily="49" charset="0"/>
              </a:rPr>
              <a:t> </a:t>
            </a:r>
            <a:r>
              <a:rPr lang="en-GB" sz="1200" dirty="0" err="1">
                <a:latin typeface="Courier New" panose="02070309020205020404" pitchFamily="49" charset="0"/>
                <a:cs typeface="Courier New" panose="02070309020205020404" pitchFamily="49" charset="0"/>
              </a:rPr>
              <a:t>yn</a:t>
            </a:r>
            <a:r>
              <a:rPr lang="en-GB" sz="1200" dirty="0">
                <a:latin typeface="Courier New" panose="02070309020205020404" pitchFamily="49" charset="0"/>
                <a:cs typeface="Courier New" panose="02070309020205020404" pitchFamily="49" charset="0"/>
              </a:rPr>
              <a:t> </a:t>
            </a:r>
            <a:r>
              <a:rPr lang="en-GB" sz="1200" dirty="0" err="1">
                <a:latin typeface="Courier New" panose="02070309020205020404" pitchFamily="49" charset="0"/>
                <a:cs typeface="Courier New" panose="02070309020205020404" pitchFamily="49" charset="0"/>
              </a:rPr>
              <a:t>fawr</a:t>
            </a:r>
            <a:r>
              <a:rPr lang="en-GB" sz="1200" dirty="0">
                <a:latin typeface="Courier New" panose="02070309020205020404" pitchFamily="49" charset="0"/>
                <a:cs typeface="Courier New" panose="02070309020205020404" pitchFamily="49" charset="0"/>
              </a:rPr>
              <a:t> </a:t>
            </a:r>
            <a:r>
              <a:rPr lang="en-GB" sz="1200" dirty="0" err="1">
                <a:latin typeface="Courier New" panose="02070309020205020404" pitchFamily="49" charset="0"/>
                <a:cs typeface="Courier New" panose="02070309020205020404" pitchFamily="49" charset="0"/>
              </a:rPr>
              <a:t>iawn</a:t>
            </a:r>
            <a:r>
              <a:rPr lang="en-GB" sz="1200" dirty="0">
                <a:latin typeface="Courier New" panose="02070309020205020404" pitchFamily="49" charset="0"/>
                <a:cs typeface="Courier New" panose="02070309020205020404" pitchFamily="49" charset="0"/>
              </a:rPr>
              <a:t>!.</a:t>
            </a:r>
          </a:p>
          <a:p>
            <a:r>
              <a:rPr lang="en-GB" sz="1200" dirty="0">
                <a:latin typeface="Courier New" panose="02070309020205020404" pitchFamily="49" charset="0"/>
                <a:cs typeface="Courier New" panose="02070309020205020404" pitchFamily="49" charset="0"/>
              </a:rPr>
              <a:t>Pause</a:t>
            </a:r>
          </a:p>
          <a:p>
            <a:r>
              <a:rPr lang="en-GB" sz="1200" dirty="0">
                <a:latin typeface="Courier New" panose="02070309020205020404" pitchFamily="49" charset="0"/>
                <a:cs typeface="Courier New" panose="02070309020205020404" pitchFamily="49" charset="0"/>
              </a:rPr>
              <a:t>Exit /B</a:t>
            </a:r>
          </a:p>
          <a:p>
            <a:endParaRPr lang="en-GB" sz="1200"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a:t>
            </a:r>
            <a:r>
              <a:rPr lang="en-GB" sz="1200" b="1" dirty="0" err="1">
                <a:latin typeface="Courier New" panose="02070309020205020404" pitchFamily="49" charset="0"/>
                <a:cs typeface="Courier New" panose="02070309020205020404" pitchFamily="49" charset="0"/>
              </a:rPr>
              <a:t>return_function</a:t>
            </a:r>
            <a:endParaRPr lang="en-GB" sz="12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Set %~1=20</a:t>
            </a:r>
          </a:p>
          <a:p>
            <a:r>
              <a:rPr lang="en-GB" sz="1200" b="1" dirty="0">
                <a:latin typeface="Courier New" panose="02070309020205020404" pitchFamily="49" charset="0"/>
                <a:cs typeface="Courier New" panose="02070309020205020404" pitchFamily="49" charset="0"/>
              </a:rPr>
              <a:t>Set %~2=10</a:t>
            </a:r>
          </a:p>
          <a:p>
            <a:r>
              <a:rPr lang="en-GB" sz="1200" dirty="0">
                <a:latin typeface="Courier New" panose="02070309020205020404" pitchFamily="49" charset="0"/>
                <a:cs typeface="Courier New" panose="02070309020205020404" pitchFamily="49" charset="0"/>
              </a:rPr>
              <a:t>Exit /B 0</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04160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@Echo off</a:t>
            </a:r>
            <a:br>
              <a:rPr lang="en-US" dirty="0"/>
            </a:br>
            <a:r>
              <a:rPr lang="en-US" sz="1200" dirty="0"/>
              <a:t>Color 4e</a:t>
            </a:r>
            <a:endParaRPr lang="en-US" dirty="0"/>
          </a:p>
          <a:p>
            <a:r>
              <a:rPr lang="en-US" dirty="0"/>
              <a:t>Title Text Adventure Game v0.1</a:t>
            </a:r>
          </a:p>
          <a:p>
            <a:endParaRPr lang="en-US" dirty="0"/>
          </a:p>
          <a:p>
            <a:r>
              <a:rPr lang="en-US" dirty="0"/>
              <a:t>:Start</a:t>
            </a:r>
          </a:p>
          <a:p>
            <a:r>
              <a:rPr lang="en-US" dirty="0"/>
              <a:t>Echo Press 1 to walk up the mountain to visit the Wizard.</a:t>
            </a:r>
          </a:p>
          <a:p>
            <a:r>
              <a:rPr lang="en-US" dirty="0"/>
              <a:t>Echo Press 2 to walk down the river to visit the Witch.</a:t>
            </a:r>
          </a:p>
          <a:p>
            <a:r>
              <a:rPr lang="en-US" dirty="0"/>
              <a:t>Echo Press 3 to go home.</a:t>
            </a:r>
          </a:p>
          <a:p>
            <a:endParaRPr lang="en-US" dirty="0"/>
          </a:p>
          <a:p>
            <a:r>
              <a:rPr lang="en-US" dirty="0"/>
              <a:t>Set /p walk=</a:t>
            </a:r>
          </a:p>
          <a:p>
            <a:r>
              <a:rPr lang="en-US" dirty="0"/>
              <a:t>if %walk% == 1 </a:t>
            </a:r>
            <a:r>
              <a:rPr lang="en-US" dirty="0" err="1"/>
              <a:t>goto</a:t>
            </a:r>
            <a:r>
              <a:rPr lang="en-US" dirty="0"/>
              <a:t> Wizard</a:t>
            </a:r>
          </a:p>
          <a:p>
            <a:r>
              <a:rPr lang="en-US" dirty="0"/>
              <a:t>if %walk% == 2 </a:t>
            </a:r>
            <a:r>
              <a:rPr lang="en-US" dirty="0" err="1"/>
              <a:t>goto</a:t>
            </a:r>
            <a:r>
              <a:rPr lang="en-US" dirty="0"/>
              <a:t> Witch</a:t>
            </a:r>
          </a:p>
          <a:p>
            <a:r>
              <a:rPr lang="en-US" dirty="0"/>
              <a:t>if %walk% == 3 </a:t>
            </a:r>
            <a:r>
              <a:rPr lang="en-US" dirty="0" err="1"/>
              <a:t>goto</a:t>
            </a:r>
            <a:r>
              <a:rPr lang="en-US" dirty="0"/>
              <a:t> Home</a:t>
            </a:r>
          </a:p>
          <a:p>
            <a:endParaRPr lang="en-US" dirty="0"/>
          </a:p>
          <a:p>
            <a:r>
              <a:rPr lang="en-US" dirty="0"/>
              <a:t>:Wizard</a:t>
            </a:r>
          </a:p>
          <a:p>
            <a:r>
              <a:rPr lang="en-US" dirty="0"/>
              <a:t>Echo Wizard: "Happiness can be found, even in the darkest of times, if one only remembers to turn on the light."</a:t>
            </a:r>
          </a:p>
          <a:p>
            <a:r>
              <a:rPr lang="en-US" dirty="0"/>
              <a:t>Pause</a:t>
            </a:r>
          </a:p>
          <a:p>
            <a:r>
              <a:rPr lang="en-US" dirty="0" err="1"/>
              <a:t>goto</a:t>
            </a:r>
            <a:r>
              <a:rPr lang="en-US" dirty="0"/>
              <a:t> :Start</a:t>
            </a:r>
          </a:p>
          <a:p>
            <a:endParaRPr lang="en-US" dirty="0"/>
          </a:p>
          <a:p>
            <a:r>
              <a:rPr lang="en-US" dirty="0"/>
              <a:t>:Witch</a:t>
            </a:r>
          </a:p>
          <a:p>
            <a:r>
              <a:rPr lang="en-US" dirty="0"/>
              <a:t>Echo Witch: "Words are, in my not-so-humble opinion, our most inexhaustible source of magic. Capable of both inflicting injury, and remedying it."</a:t>
            </a:r>
          </a:p>
          <a:p>
            <a:r>
              <a:rPr lang="en-US" dirty="0"/>
              <a:t>Pause</a:t>
            </a:r>
          </a:p>
          <a:p>
            <a:r>
              <a:rPr lang="en-US" dirty="0" err="1"/>
              <a:t>goto</a:t>
            </a:r>
            <a:r>
              <a:rPr lang="en-US" dirty="0"/>
              <a:t> :Start</a:t>
            </a:r>
          </a:p>
          <a:p>
            <a:endParaRPr lang="en-US" dirty="0"/>
          </a:p>
          <a:p>
            <a:r>
              <a:rPr lang="en-US" dirty="0"/>
              <a:t>:Home</a:t>
            </a:r>
          </a:p>
          <a:p>
            <a:r>
              <a:rPr lang="en-US" dirty="0"/>
              <a:t>Echo That was fun. Time to go home for Tea and biscuits :-).</a:t>
            </a:r>
          </a:p>
          <a:p>
            <a:r>
              <a:rPr lang="en-US" dirty="0"/>
              <a:t>Pause &gt;</a:t>
            </a:r>
            <a:r>
              <a:rPr lang="en-US" dirty="0" err="1"/>
              <a:t>nul</a:t>
            </a:r>
            <a:endParaRPr lang="en-US" dirty="0"/>
          </a:p>
          <a:p>
            <a:r>
              <a:rPr lang="en-US" dirty="0"/>
              <a:t>Exit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95364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off</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Color 4e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Title Text Adventure Game v0.1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:Start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Press 1 to walk up the mountain to visit the Wizard.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Press 2 to walk down the river to visit the Witch.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Press 3 to go home.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Set /p walk=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%walk% == 1 </a:t>
            </a:r>
            <a:r>
              <a:rPr lang="en-US" sz="1200" dirty="0" err="1"/>
              <a:t>goto</a:t>
            </a:r>
            <a:r>
              <a:rPr lang="en-US" sz="1200" dirty="0"/>
              <a:t> Wizard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%walk% == 2 </a:t>
            </a:r>
            <a:r>
              <a:rPr lang="en-US" sz="1200" dirty="0" err="1"/>
              <a:t>goto</a:t>
            </a:r>
            <a:r>
              <a:rPr lang="en-US" sz="1200" dirty="0"/>
              <a:t> Witch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%walk% == 3 </a:t>
            </a:r>
            <a:r>
              <a:rPr lang="en-US" sz="1200" dirty="0" err="1"/>
              <a:t>goto</a:t>
            </a:r>
            <a:r>
              <a:rPr lang="en-US" sz="1200" dirty="0"/>
              <a:t> Home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:Wizard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Wizard: "Happiness can be found, even in the darkest of times, if one only remembers to turn on the light."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t>Cls</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t>goto</a:t>
            </a:r>
            <a:r>
              <a:rPr lang="en-US" sz="1200" dirty="0"/>
              <a:t> :Start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:Witch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Witch: "Words are, in my not-so-humble opinion, our most inexhaustible source of magic. Capable of both inflicting injury, and remedying it."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t>Cls</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t>goto</a:t>
            </a:r>
            <a:r>
              <a:rPr lang="en-US" sz="1200" dirty="0"/>
              <a:t> :Start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:Home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That was fun. Time to go home for Tea and biscuits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Pause &gt;</a:t>
            </a:r>
            <a:r>
              <a:rPr lang="en-US" sz="1200" dirty="0" err="1"/>
              <a:t>nul</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Exit</a:t>
            </a: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77554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off</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Title Number Guessing Game v0.1</a:t>
            </a:r>
          </a:p>
          <a:p>
            <a:pPr marL="0" indent="0">
              <a:lnSpc>
                <a:spcPct val="120000"/>
              </a:lnSpc>
              <a:spcBef>
                <a:spcPts val="0"/>
              </a:spcBef>
              <a:buNone/>
            </a:pPr>
            <a:r>
              <a:rPr lang="en-GB" sz="1200" dirty="0" err="1">
                <a:latin typeface="Courier New" panose="02070309020205020404" pitchFamily="49" charset="0"/>
                <a:cs typeface="Courier New" panose="02070309020205020404" pitchFamily="49" charset="0"/>
              </a:rPr>
              <a:t>Color</a:t>
            </a:r>
            <a:r>
              <a:rPr lang="en-GB" sz="1200" dirty="0">
                <a:latin typeface="Courier New" panose="02070309020205020404" pitchFamily="49" charset="0"/>
                <a:cs typeface="Courier New" panose="02070309020205020404" pitchFamily="49" charset="0"/>
              </a:rPr>
              <a:t> 1f</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/a </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=0</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/a answer=%Random%</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a:t>
            </a:r>
            <a:r>
              <a:rPr lang="en-GB" sz="1200" dirty="0" err="1">
                <a:latin typeface="Courier New" panose="02070309020205020404" pitchFamily="49" charset="0"/>
                <a:cs typeface="Courier New" panose="02070309020205020404" pitchFamily="49" charset="0"/>
              </a:rPr>
              <a:t>Croeso</a:t>
            </a:r>
            <a:r>
              <a:rPr lang="en-GB" sz="1200" dirty="0">
                <a:latin typeface="Courier New" panose="02070309020205020404" pitchFamily="49" charset="0"/>
                <a:cs typeface="Courier New" panose="02070309020205020404" pitchFamily="49" charset="0"/>
              </a:rPr>
              <a:t>. Welcome to the Number Guessing Game.</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Try and Guess the Number.</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:Top</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/p guess=</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if %guess% </a:t>
            </a:r>
            <a:r>
              <a:rPr lang="en-GB" sz="1500" b="1" dirty="0">
                <a:latin typeface="Courier New" panose="02070309020205020404" pitchFamily="49" charset="0"/>
                <a:cs typeface="Courier New" panose="02070309020205020404" pitchFamily="49" charset="0"/>
              </a:rPr>
              <a:t>GTR</a:t>
            </a:r>
            <a:r>
              <a:rPr lang="en-GB" sz="1200" dirty="0">
                <a:latin typeface="Courier New" panose="02070309020205020404" pitchFamily="49" charset="0"/>
                <a:cs typeface="Courier New" panose="02070309020205020404" pitchFamily="49" charset="0"/>
              </a:rPr>
              <a:t> %answer% Echo Lower!</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if %guess% </a:t>
            </a:r>
            <a:r>
              <a:rPr lang="en-GB" sz="1500" b="1" dirty="0">
                <a:latin typeface="Courier New" panose="02070309020205020404" pitchFamily="49" charset="0"/>
                <a:cs typeface="Courier New" panose="02070309020205020404" pitchFamily="49" charset="0"/>
              </a:rPr>
              <a:t>LSS</a:t>
            </a:r>
            <a:r>
              <a:rPr lang="en-GB" sz="1200" dirty="0">
                <a:latin typeface="Courier New" panose="02070309020205020404" pitchFamily="49" charset="0"/>
                <a:cs typeface="Courier New" panose="02070309020205020404" pitchFamily="49" charset="0"/>
              </a:rPr>
              <a:t> %answer% Echo Higher!</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if %guess%==%answer% </a:t>
            </a:r>
            <a:r>
              <a:rPr lang="en-GB" sz="1200" dirty="0" err="1">
                <a:latin typeface="Courier New" panose="02070309020205020404" pitchFamily="49" charset="0"/>
                <a:cs typeface="Courier New" panose="02070309020205020404" pitchFamily="49" charset="0"/>
              </a:rPr>
              <a:t>Goto</a:t>
            </a:r>
            <a:r>
              <a:rPr lang="en-GB" sz="1200" dirty="0">
                <a:latin typeface="Courier New" panose="02070309020205020404" pitchFamily="49" charset="0"/>
                <a:cs typeface="Courier New" panose="02070309020205020404" pitchFamily="49" charset="0"/>
              </a:rPr>
              <a:t> Equal</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/a </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 +1</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err="1">
                <a:latin typeface="Courier New" panose="02070309020205020404" pitchFamily="49" charset="0"/>
                <a:cs typeface="Courier New" panose="02070309020205020404" pitchFamily="49" charset="0"/>
              </a:rPr>
              <a:t>Goto</a:t>
            </a:r>
            <a:r>
              <a:rPr lang="en-GB" sz="1200" dirty="0">
                <a:latin typeface="Courier New" panose="02070309020205020404" pitchFamily="49" charset="0"/>
                <a:cs typeface="Courier New" panose="02070309020205020404" pitchFamily="49" charset="0"/>
              </a:rPr>
              <a:t> Top</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:Equal</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Congratulations, You guessed the right number :o).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It took you %</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 number of guesses.</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Pause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9868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dirty="0" err="1"/>
              <a:t>Rigtt</a:t>
            </a:r>
            <a:r>
              <a:rPr lang="en-GB" dirty="0"/>
              <a:t>-click the file in File Explorer &amp; 'Run as Administrator'</a:t>
            </a:r>
          </a:p>
          <a:p>
            <a:endParaRPr lang="en-GB" dirty="0"/>
          </a:p>
          <a:p>
            <a:r>
              <a:rPr lang="en-GB" dirty="0"/>
              <a:t>@echo off</a:t>
            </a:r>
          </a:p>
          <a:p>
            <a:r>
              <a:rPr lang="en-GB" dirty="0"/>
              <a:t>:menu</a:t>
            </a:r>
          </a:p>
          <a:p>
            <a:r>
              <a:rPr lang="en-GB" dirty="0" err="1"/>
              <a:t>cls</a:t>
            </a:r>
            <a:endParaRPr lang="en-GB" dirty="0"/>
          </a:p>
          <a:p>
            <a:r>
              <a:rPr lang="en-GB" dirty="0"/>
              <a:t>echo ============================</a:t>
            </a:r>
          </a:p>
          <a:p>
            <a:r>
              <a:rPr lang="en-GB" dirty="0"/>
              <a:t>echo       User Management</a:t>
            </a:r>
          </a:p>
          <a:p>
            <a:r>
              <a:rPr lang="en-GB" dirty="0"/>
              <a:t>echo ============================</a:t>
            </a:r>
          </a:p>
          <a:p>
            <a:r>
              <a:rPr lang="en-GB" dirty="0"/>
              <a:t>echo 1. Add User</a:t>
            </a:r>
          </a:p>
          <a:p>
            <a:r>
              <a:rPr lang="en-GB" dirty="0"/>
              <a:t>echo 2. View Users</a:t>
            </a:r>
          </a:p>
          <a:p>
            <a:r>
              <a:rPr lang="en-GB" dirty="0"/>
              <a:t>echo 3. Delete User</a:t>
            </a:r>
          </a:p>
          <a:p>
            <a:r>
              <a:rPr lang="en-GB" dirty="0"/>
              <a:t>echo 4. Exit</a:t>
            </a:r>
          </a:p>
          <a:p>
            <a:r>
              <a:rPr lang="en-GB" dirty="0"/>
              <a:t>echo ============================</a:t>
            </a:r>
          </a:p>
          <a:p>
            <a:r>
              <a:rPr lang="en-GB" dirty="0"/>
              <a:t>set /p choice=Enter your choice (1-4): </a:t>
            </a:r>
          </a:p>
          <a:p>
            <a:endParaRPr lang="en-GB" dirty="0"/>
          </a:p>
          <a:p>
            <a:r>
              <a:rPr lang="en-GB" dirty="0"/>
              <a:t>if %choice%==1 </a:t>
            </a:r>
            <a:r>
              <a:rPr lang="en-GB" dirty="0" err="1"/>
              <a:t>goto</a:t>
            </a:r>
            <a:r>
              <a:rPr lang="en-GB" dirty="0"/>
              <a:t> </a:t>
            </a:r>
            <a:r>
              <a:rPr lang="en-GB" dirty="0" err="1"/>
              <a:t>add_user</a:t>
            </a:r>
            <a:endParaRPr lang="en-GB" dirty="0"/>
          </a:p>
          <a:p>
            <a:r>
              <a:rPr lang="en-GB" dirty="0"/>
              <a:t>if %choice%==2 </a:t>
            </a:r>
            <a:r>
              <a:rPr lang="en-GB" dirty="0" err="1"/>
              <a:t>goto</a:t>
            </a:r>
            <a:r>
              <a:rPr lang="en-GB" dirty="0"/>
              <a:t> </a:t>
            </a:r>
            <a:r>
              <a:rPr lang="en-GB" dirty="0" err="1"/>
              <a:t>view_users</a:t>
            </a:r>
            <a:endParaRPr lang="en-GB" dirty="0"/>
          </a:p>
          <a:p>
            <a:r>
              <a:rPr lang="en-GB" dirty="0"/>
              <a:t>if %choice%==3 </a:t>
            </a:r>
            <a:r>
              <a:rPr lang="en-GB" dirty="0" err="1"/>
              <a:t>goto</a:t>
            </a:r>
            <a:r>
              <a:rPr lang="en-GB" dirty="0"/>
              <a:t> </a:t>
            </a:r>
            <a:r>
              <a:rPr lang="en-GB" dirty="0" err="1"/>
              <a:t>delete_user</a:t>
            </a:r>
            <a:endParaRPr lang="en-GB" dirty="0"/>
          </a:p>
          <a:p>
            <a:r>
              <a:rPr lang="en-GB" dirty="0"/>
              <a:t>if %choice%==4 </a:t>
            </a:r>
            <a:r>
              <a:rPr lang="en-GB" dirty="0" err="1"/>
              <a:t>goto</a:t>
            </a:r>
            <a:r>
              <a:rPr lang="en-GB" dirty="0"/>
              <a:t> exit</a:t>
            </a:r>
          </a:p>
          <a:p>
            <a:endParaRPr lang="en-GB" dirty="0"/>
          </a:p>
          <a:p>
            <a:r>
              <a:rPr lang="en-GB" dirty="0"/>
              <a:t>:</a:t>
            </a:r>
            <a:r>
              <a:rPr lang="en-GB" dirty="0" err="1"/>
              <a:t>add_user</a:t>
            </a:r>
            <a:endParaRPr lang="en-GB" dirty="0"/>
          </a:p>
          <a:p>
            <a:r>
              <a:rPr lang="en-GB" dirty="0" err="1"/>
              <a:t>cls</a:t>
            </a:r>
            <a:endParaRPr lang="en-GB" dirty="0"/>
          </a:p>
          <a:p>
            <a:r>
              <a:rPr lang="en-GB" dirty="0"/>
              <a:t>set /p username=Enter the username to add: </a:t>
            </a:r>
          </a:p>
          <a:p>
            <a:r>
              <a:rPr lang="en-GB" dirty="0"/>
              <a:t>net user %username% /add</a:t>
            </a:r>
          </a:p>
          <a:p>
            <a:r>
              <a:rPr lang="en-GB" dirty="0"/>
              <a:t>echo User %username% added successfully!</a:t>
            </a:r>
          </a:p>
          <a:p>
            <a:r>
              <a:rPr lang="en-GB" dirty="0"/>
              <a:t>pause</a:t>
            </a:r>
          </a:p>
          <a:p>
            <a:r>
              <a:rPr lang="en-GB" dirty="0" err="1"/>
              <a:t>goto</a:t>
            </a:r>
            <a:r>
              <a:rPr lang="en-GB" dirty="0"/>
              <a:t> menu</a:t>
            </a:r>
          </a:p>
          <a:p>
            <a:endParaRPr lang="en-GB" dirty="0"/>
          </a:p>
          <a:p>
            <a:r>
              <a:rPr lang="en-GB" dirty="0"/>
              <a:t>:</a:t>
            </a:r>
            <a:r>
              <a:rPr lang="en-GB" dirty="0" err="1"/>
              <a:t>view_users</a:t>
            </a:r>
            <a:endParaRPr lang="en-GB" dirty="0"/>
          </a:p>
          <a:p>
            <a:r>
              <a:rPr lang="en-GB" dirty="0" err="1"/>
              <a:t>cls</a:t>
            </a:r>
            <a:endParaRPr lang="en-GB" dirty="0"/>
          </a:p>
          <a:p>
            <a:r>
              <a:rPr lang="en-GB" dirty="0"/>
              <a:t>net user</a:t>
            </a:r>
          </a:p>
          <a:p>
            <a:r>
              <a:rPr lang="en-GB" dirty="0"/>
              <a:t>pause</a:t>
            </a:r>
          </a:p>
          <a:p>
            <a:r>
              <a:rPr lang="en-GB" dirty="0" err="1"/>
              <a:t>goto</a:t>
            </a:r>
            <a:r>
              <a:rPr lang="en-GB" dirty="0"/>
              <a:t> menu</a:t>
            </a:r>
          </a:p>
          <a:p>
            <a:endParaRPr lang="en-GB" dirty="0"/>
          </a:p>
          <a:p>
            <a:r>
              <a:rPr lang="en-GB" dirty="0"/>
              <a:t>:</a:t>
            </a:r>
            <a:r>
              <a:rPr lang="en-GB" dirty="0" err="1"/>
              <a:t>delete_user</a:t>
            </a:r>
            <a:endParaRPr lang="en-GB" dirty="0"/>
          </a:p>
          <a:p>
            <a:r>
              <a:rPr lang="en-GB" dirty="0" err="1"/>
              <a:t>cls</a:t>
            </a:r>
            <a:endParaRPr lang="en-GB" dirty="0"/>
          </a:p>
          <a:p>
            <a:r>
              <a:rPr lang="en-GB" dirty="0"/>
              <a:t>set /p username=Enter the username to delete: </a:t>
            </a:r>
          </a:p>
          <a:p>
            <a:r>
              <a:rPr lang="en-GB" dirty="0"/>
              <a:t>net user %username% /delete</a:t>
            </a:r>
          </a:p>
          <a:p>
            <a:r>
              <a:rPr lang="en-GB" dirty="0"/>
              <a:t>echo User %username% deleted successfully!</a:t>
            </a:r>
          </a:p>
          <a:p>
            <a:r>
              <a:rPr lang="en-GB" dirty="0"/>
              <a:t>pause</a:t>
            </a:r>
          </a:p>
          <a:p>
            <a:r>
              <a:rPr lang="en-GB" dirty="0" err="1"/>
              <a:t>goto</a:t>
            </a:r>
            <a:r>
              <a:rPr lang="en-GB" dirty="0"/>
              <a:t> menu</a:t>
            </a:r>
          </a:p>
          <a:p>
            <a:endParaRPr lang="en-GB" dirty="0"/>
          </a:p>
          <a:p>
            <a:r>
              <a:rPr lang="en-GB" dirty="0"/>
              <a:t>:exit</a:t>
            </a:r>
          </a:p>
          <a:p>
            <a:r>
              <a:rPr lang="en-GB" dirty="0"/>
              <a:t>exit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63351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452F1-0314-2693-D0C9-D0D67DDBB7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419246-C55E-C020-E1B0-B4DABE60DFB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A44ED15-A9F5-4D08-D23C-44D8B2684D68}"/>
              </a:ext>
            </a:extLst>
          </p:cNvPr>
          <p:cNvSpPr>
            <a:spLocks noGrp="1"/>
          </p:cNvSpPr>
          <p:nvPr>
            <p:ph type="body" idx="1"/>
          </p:nvPr>
        </p:nvSpPr>
        <p:spPr/>
        <p:txBody>
          <a:bodyPr/>
          <a:lstStyle/>
          <a:p>
            <a:r>
              <a:rPr lang="en-US" dirty="0"/>
              <a:t>:: Right click on .bat file and Run as Administrator.</a:t>
            </a:r>
          </a:p>
          <a:p>
            <a:r>
              <a:rPr lang="en-US" dirty="0"/>
              <a:t>:: /E - Copies all the folders and subfolders, including empty ones.</a:t>
            </a:r>
          </a:p>
          <a:p>
            <a:endParaRPr lang="en-US" dirty="0"/>
          </a:p>
          <a:p>
            <a:r>
              <a:rPr lang="en-US" dirty="0" err="1"/>
              <a:t>xcopy</a:t>
            </a:r>
            <a:r>
              <a:rPr lang="en-US" dirty="0"/>
              <a:t> C:\Source\* C:\backup\* /E</a:t>
            </a:r>
          </a:p>
          <a:p>
            <a:endParaRPr lang="en-US" dirty="0"/>
          </a:p>
          <a:p>
            <a:r>
              <a:rPr lang="en-US" dirty="0"/>
              <a:t>:: robocopy "C:\Source" "C:\backup" /E</a:t>
            </a:r>
            <a:endParaRPr lang="en-GB" dirty="0"/>
          </a:p>
        </p:txBody>
      </p:sp>
      <p:sp>
        <p:nvSpPr>
          <p:cNvPr id="4" name="Slide Number Placeholder 3">
            <a:extLst>
              <a:ext uri="{FF2B5EF4-FFF2-40B4-BE49-F238E27FC236}">
                <a16:creationId xmlns:a16="http://schemas.microsoft.com/office/drawing/2014/main" id="{FCD24D47-5DFF-2CA4-FCC6-05E0E1375C0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44602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46525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45919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D6B43-A608-45A6-B028-BECD752094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0AB557-82C2-9122-98C0-54B78CC6B26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AF0C5B5-13A2-B6DD-71F3-0947294B1327}"/>
              </a:ext>
            </a:extLst>
          </p:cNvPr>
          <p:cNvSpPr>
            <a:spLocks noGrp="1"/>
          </p:cNvSpPr>
          <p:nvPr>
            <p:ph type="body" idx="1"/>
          </p:nvPr>
        </p:nvSpPr>
        <p:spPr/>
        <p:txBody>
          <a:bodyPr/>
          <a:lstStyle/>
          <a:p>
            <a:r>
              <a:rPr lang="en-US" dirty="0"/>
              <a:t>:: Right click on .bat file and Run as Administrator.</a:t>
            </a:r>
          </a:p>
          <a:p>
            <a:r>
              <a:rPr lang="en-US" dirty="0"/>
              <a:t>:: /E - Copies all the folders and subfolders, including empty ones.</a:t>
            </a:r>
          </a:p>
          <a:p>
            <a:endParaRPr lang="en-US" dirty="0"/>
          </a:p>
          <a:p>
            <a:r>
              <a:rPr lang="en-US" dirty="0" err="1"/>
              <a:t>xcopy</a:t>
            </a:r>
            <a:r>
              <a:rPr lang="en-US" dirty="0"/>
              <a:t> C:\Source\* C:\backup\* /E</a:t>
            </a:r>
          </a:p>
          <a:p>
            <a:endParaRPr lang="en-US" dirty="0"/>
          </a:p>
          <a:p>
            <a:r>
              <a:rPr lang="en-US" dirty="0"/>
              <a:t>:: robocopy "C:\Source" "C:\backup" /E</a:t>
            </a:r>
            <a:endParaRPr lang="en-GB" dirty="0"/>
          </a:p>
        </p:txBody>
      </p:sp>
      <p:sp>
        <p:nvSpPr>
          <p:cNvPr id="4" name="Slide Number Placeholder 3">
            <a:extLst>
              <a:ext uri="{FF2B5EF4-FFF2-40B4-BE49-F238E27FC236}">
                <a16:creationId xmlns:a16="http://schemas.microsoft.com/office/drawing/2014/main" id="{7B03B035-9A5B-CF05-87B8-53214B887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46198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52735-0FFF-E1D8-2AC9-BF42222EF7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124EB1-CF77-2BD9-0E94-F3681BCDC4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C432E7-9581-4956-7E71-1BFC0C58418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9E9EDB-EEC8-A570-AF15-7076A7B7D4D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013487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CA469-3044-1E5C-02AC-63D8694043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B85AC6-36AE-4628-4780-7CE83F1F4D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199F42-BD90-20C0-F4F9-2376FE1C387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565153-7ECC-41C5-2AD4-7376BD2A14C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60094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49095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34387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21599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Functions and subroutines are generally considered the same thing and the words are often used interchangeably.. To be specific and technically correct, a </a:t>
            </a:r>
            <a:r>
              <a:rPr lang="en-GB" b="1" i="0" dirty="0">
                <a:solidFill>
                  <a:srgbClr val="767676"/>
                </a:solidFill>
                <a:effectLst/>
                <a:latin typeface="Roboto" panose="02000000000000000000" pitchFamily="2" charset="0"/>
              </a:rPr>
              <a:t>subroutine</a:t>
            </a:r>
            <a:r>
              <a:rPr lang="en-GB" b="0" i="0" dirty="0">
                <a:solidFill>
                  <a:srgbClr val="666666"/>
                </a:solidFill>
                <a:effectLst/>
                <a:latin typeface="Roboto" panose="02000000000000000000" pitchFamily="2" charset="0"/>
              </a:rPr>
              <a:t> is a</a:t>
            </a:r>
            <a:r>
              <a:rPr lang="en-GB" b="1" i="0" dirty="0">
                <a:solidFill>
                  <a:srgbClr val="767676"/>
                </a:solidFill>
                <a:effectLst/>
                <a:latin typeface="Roboto" panose="02000000000000000000" pitchFamily="2" charset="0"/>
              </a:rPr>
              <a:t> function</a:t>
            </a:r>
            <a:r>
              <a:rPr lang="en-GB" b="0" i="0" dirty="0">
                <a:solidFill>
                  <a:srgbClr val="666666"/>
                </a:solidFill>
                <a:effectLst/>
                <a:latin typeface="Roboto" panose="02000000000000000000" pitchFamily="2" charset="0"/>
              </a:rPr>
              <a:t> but does not return anything and does not accept anything.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66115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command </a:t>
            </a:r>
            <a:r>
              <a:rPr lang="en-GB" b="1" dirty="0"/>
              <a:t>schedules</a:t>
            </a:r>
            <a:r>
              <a:rPr lang="en-GB" dirty="0"/>
              <a:t> commands and programs to run.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95452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01915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531932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47</a:t>
            </a:fld>
            <a:endParaRPr lang="en-GB"/>
          </a:p>
        </p:txBody>
      </p:sp>
    </p:spTree>
    <p:extLst>
      <p:ext uri="{BB962C8B-B14F-4D97-AF65-F5344CB8AC3E}">
        <p14:creationId xmlns:p14="http://schemas.microsoft.com/office/powerpoint/2010/main" val="20056677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48</a:t>
            </a:fld>
            <a:endParaRPr lang="en-GB"/>
          </a:p>
        </p:txBody>
      </p:sp>
    </p:spTree>
    <p:extLst>
      <p:ext uri="{BB962C8B-B14F-4D97-AF65-F5344CB8AC3E}">
        <p14:creationId xmlns:p14="http://schemas.microsoft.com/office/powerpoint/2010/main" val="313156904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49</a:t>
            </a:fld>
            <a:endParaRPr lang="en-GB"/>
          </a:p>
        </p:txBody>
      </p:sp>
    </p:spTree>
    <p:extLst>
      <p:ext uri="{BB962C8B-B14F-4D97-AF65-F5344CB8AC3E}">
        <p14:creationId xmlns:p14="http://schemas.microsoft.com/office/powerpoint/2010/main" val="287588451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223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09/03/2026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09/03/2026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s://www.virtualbox.org/" TargetMode="External"/><Relationship Id="rId7" Type="http://schemas.openxmlformats.org/officeDocument/2006/relationships/hyperlink" Target="https://www.pcjs.org/software/pcx86/sys/windows/win95/4.00.95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bellard.org/jslinux/" TargetMode="External"/><Relationship Id="rId5" Type="http://schemas.openxmlformats.org/officeDocument/2006/relationships/hyperlink" Target="https://digitalservices.uwtsd.ac.uk/itsd/student-technology-offers/" TargetMode="External"/><Relationship Id="rId4" Type="http://schemas.openxmlformats.org/officeDocument/2006/relationships/hyperlink" Target="https://www.google.com/search?q=how+to+use+VirtualBox+to+create+my+own+Windows+OS+instance" TargetMode="External"/><Relationship Id="rId9" Type="http://schemas.openxmlformats.org/officeDocument/2006/relationships/image" Target="../media/image9.sv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picpedia.org/highway-signs/a/assignment.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icsehelpline101.wordpress.com/2013/05/13/tip-of-the-day-3/"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icsehelpline101.wordpress.com/2013/05/13/tip-of-the-day-3/"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hyperlink" Target="https://www.teacherspayteachers.com/Product/IT-room-Computer-Lab-Decor-Kit-1756837"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hyperlink" Target="https://creativecommons.org/licenses/by-sa/3.0/" TargetMode="External"/><Relationship Id="rId4" Type="http://schemas.openxmlformats.org/officeDocument/2006/relationships/hyperlink" Target="http://smirshekari.wikidot.com/courses"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askapache.com/windows/advanced-batch-scripti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icsehelpline101.wordpress.com/2013/05/13/tip-of-the-day-3/"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freesvg.org/cartoon-bat"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educba.com/batch-scripting-commands/"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www.robvanderwoude.com/batexamples.php"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docs.microsoft.com/en-us/windows-server/administration/windows-commands/ipconfig"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www.youtube.com/watch?v=c8HIe3bKSfA" TargetMode="External"/><Relationship Id="rId4" Type="http://schemas.openxmlformats.org/officeDocument/2006/relationships/hyperlink" Target="https://afteracademy.com/blog/difference-between-ipconfig-and-ifconfig"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hyperlink" Target="https://icsehelpline101.wordpress.com/2013/05/13/tip-of-the-day-3/"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ss64.com/nt/call.html"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hyperlink" Target="https://www.youtube.com/watch?v=0tQWzxxufgg"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tutorialspoint.com/batch_script/batch_script_variables.htm"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hyperlink" Target="https://o7planning.org/11591/batch-variable#a12987915"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ss64.com/nt/dir.html"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codemag.com/article/0001061/The-Windows-Scripting-Host"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s://en.wikipedia.org/wiki/Windows_Script_Host" TargetMode="External"/><Relationship Id="rId5" Type="http://schemas.openxmlformats.org/officeDocument/2006/relationships/hyperlink" Target="https://learn.microsoft.com/en-us/windows-server/administration/windows-commands/wscript" TargetMode="External"/><Relationship Id="rId4" Type="http://schemas.openxmlformats.org/officeDocument/2006/relationships/hyperlink" Target="https://www.makeuseof.com/tag/batch-windows-scripting-host-tutorial/"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youtube.com/watch?v=kboexp3QiUg" TargetMode="External"/><Relationship Id="rId7" Type="http://schemas.openxmlformats.org/officeDocument/2006/relationships/hyperlink" Target="https://creativecommons.org/licenses/by-nc-sa/3.0/" TargetMode="External"/><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hyperlink" Target="http://azharreflections.blogspot.com/2012/02/m4t-tutorials-wiziq-live-classes.html" TargetMode="External"/><Relationship Id="rId5" Type="http://schemas.openxmlformats.org/officeDocument/2006/relationships/image" Target="../media/image51.jpg"/><Relationship Id="rId4" Type="http://schemas.openxmlformats.org/officeDocument/2006/relationships/hyperlink" Target="https://www.tutorialspoint.com/batch_script/index.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u="sng" dirty="0">
                <a:solidFill>
                  <a:srgbClr val="FFFFFF"/>
                </a:solidFill>
              </a:rPr>
              <a:t>OS Tutorial 4:</a:t>
            </a:r>
            <a:br>
              <a:rPr lang="en-GB" u="sng" dirty="0">
                <a:solidFill>
                  <a:srgbClr val="FFFFFF"/>
                </a:solidFill>
              </a:rPr>
            </a:br>
            <a:r>
              <a:rPr lang="en-GB" b="1" dirty="0">
                <a:solidFill>
                  <a:srgbClr val="FFFFFF"/>
                </a:solidFill>
              </a:rPr>
              <a:t>Bat scripting</a:t>
            </a:r>
          </a:p>
        </p:txBody>
      </p:sp>
      <p:sp>
        <p:nvSpPr>
          <p:cNvPr id="4" name="TextBox 3">
            <a:extLst>
              <a:ext uri="{FF2B5EF4-FFF2-40B4-BE49-F238E27FC236}">
                <a16:creationId xmlns:a16="http://schemas.microsoft.com/office/drawing/2014/main" id="{E600CAE1-DD13-429D-42E8-F2F6F983C442}"/>
              </a:ext>
            </a:extLst>
          </p:cNvPr>
          <p:cNvSpPr txBox="1"/>
          <p:nvPr/>
        </p:nvSpPr>
        <p:spPr>
          <a:xfrm>
            <a:off x="0" y="5759446"/>
            <a:ext cx="9424393" cy="505972"/>
          </a:xfrm>
          <a:prstGeom prst="rect">
            <a:avLst/>
          </a:prstGeom>
          <a:solidFill>
            <a:schemeClr val="bg1"/>
          </a:solidFill>
        </p:spPr>
        <p:txBody>
          <a:bodyPr wrap="square">
            <a:spAutoFit/>
          </a:bodyPr>
          <a:lstStyle/>
          <a:p>
            <a:pPr marL="0" indent="0" fontAlgn="base">
              <a:lnSpc>
                <a:spcPct val="120000"/>
              </a:lnSpc>
              <a:spcBef>
                <a:spcPts val="600"/>
              </a:spcBef>
              <a:spcAft>
                <a:spcPts val="600"/>
              </a:spcAft>
              <a:buNone/>
              <a:tabLst>
                <a:tab pos="457200" algn="l"/>
              </a:tabLst>
            </a:pPr>
            <a:r>
              <a:rPr lang="en-GB" sz="2400" dirty="0"/>
              <a:t>Download the slides from Moodle: </a:t>
            </a:r>
            <a:r>
              <a:rPr lang="en-GB" sz="2400" dirty="0">
                <a:highlight>
                  <a:srgbClr val="FFFF00"/>
                </a:highlight>
              </a:rPr>
              <a:t>OS 5 – Tutorial - Intro. to Bat Scripting. </a:t>
            </a:r>
          </a:p>
        </p:txBody>
      </p:sp>
    </p:spTree>
    <p:extLst>
      <p:ext uri="{BB962C8B-B14F-4D97-AF65-F5344CB8AC3E}">
        <p14:creationId xmlns:p14="http://schemas.microsoft.com/office/powerpoint/2010/main" val="411009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602706" y="1222151"/>
            <a:ext cx="11085711" cy="3694508"/>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Ask Questions</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Request &amp; receive feedback</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Collaborate with others</a:t>
            </a:r>
          </a:p>
          <a:p>
            <a:pPr lvl="2">
              <a:lnSpc>
                <a:spcPct val="100000"/>
              </a:lnSpc>
              <a:spcBef>
                <a:spcPts val="0"/>
              </a:spcBef>
              <a:spcAft>
                <a:spcPts val="300"/>
              </a:spcAft>
              <a:buFont typeface="Arial" panose="020B0604020202020204" pitchFamily="34" charset="0"/>
              <a:buChar char="•"/>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Share resources</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Optional: Bring Headphones for 1-2-1 voice call.</a:t>
            </a:r>
          </a:p>
        </p:txBody>
      </p:sp>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11266" y="159154"/>
            <a:ext cx="7121986" cy="902512"/>
          </a:xfrm>
        </p:spPr>
        <p:txBody>
          <a:bodyPr>
            <a:normAutofit/>
          </a:bodyPr>
          <a:lstStyle/>
          <a:p>
            <a:r>
              <a:rPr lang="en-GB" sz="5400" b="1" u="sng" dirty="0"/>
              <a:t>Open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7633252" y="1126435"/>
            <a:ext cx="3811313" cy="2812428"/>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pic>
        <p:nvPicPr>
          <p:cNvPr id="3" name="Picture 2">
            <a:extLst>
              <a:ext uri="{FF2B5EF4-FFF2-40B4-BE49-F238E27FC236}">
                <a16:creationId xmlns:a16="http://schemas.microsoft.com/office/drawing/2014/main" id="{C1321F17-6701-9D21-67D6-7EE3831FB1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Tree>
    <p:extLst>
      <p:ext uri="{BB962C8B-B14F-4D97-AF65-F5344CB8AC3E}">
        <p14:creationId xmlns:p14="http://schemas.microsoft.com/office/powerpoint/2010/main" val="3868510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5" name="Straight Connector 1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40572" y="569297"/>
            <a:ext cx="5608830" cy="5608830"/>
          </a:xfrm>
          <a:prstGeom prst="rect">
            <a:avLst/>
          </a:prstGeom>
        </p:spPr>
      </p:pic>
      <p:pic>
        <p:nvPicPr>
          <p:cNvPr id="2" name="Picture 1">
            <a:extLst>
              <a:ext uri="{FF2B5EF4-FFF2-40B4-BE49-F238E27FC236}">
                <a16:creationId xmlns:a16="http://schemas.microsoft.com/office/drawing/2014/main" id="{0C8A9C87-7EF2-DC8D-0FF7-8C6076F9A9B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283583" y="379900"/>
            <a:ext cx="6286224" cy="1035781"/>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Calibri Light" panose="020F0302020204030204"/>
                <a:ea typeface="+mj-ea"/>
                <a:cs typeface="+mj-cs"/>
              </a:rPr>
              <a:t>Tutorial Activity answers:</a:t>
            </a:r>
            <a:endParaRPr kumimoji="0" lang="en-US" sz="48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372512" y="1605078"/>
            <a:ext cx="5268059" cy="1505248"/>
          </a:xfrm>
        </p:spPr>
        <p:txBody>
          <a:bodyPr vert="horz" lIns="91440" tIns="45720" rIns="91440" bIns="45720" rtlCol="0">
            <a:normAutofit/>
          </a:bodyPr>
          <a:lstStyle/>
          <a:p>
            <a:r>
              <a:rPr lang="en-US" kern="1200" dirty="0">
                <a:solidFill>
                  <a:schemeClr val="tx1"/>
                </a:solidFill>
                <a:latin typeface="+mn-lt"/>
                <a:ea typeface="+mn-ea"/>
                <a:cs typeface="+mn-cs"/>
              </a:rPr>
              <a:t>Open your ‘</a:t>
            </a:r>
            <a:r>
              <a:rPr lang="en-US" b="1" kern="1200" dirty="0">
                <a:solidFill>
                  <a:schemeClr val="tx1"/>
                </a:solidFill>
                <a:latin typeface="+mn-lt"/>
                <a:ea typeface="+mn-ea"/>
                <a:cs typeface="+mn-cs"/>
              </a:rPr>
              <a:t>Tutorial Activity</a:t>
            </a:r>
            <a:r>
              <a:rPr lang="en-US" kern="1200" dirty="0">
                <a:solidFill>
                  <a:schemeClr val="tx1"/>
                </a:solidFill>
                <a:latin typeface="+mn-lt"/>
                <a:ea typeface="+mn-ea"/>
                <a:cs typeface="+mn-cs"/>
              </a:rPr>
              <a:t> </a:t>
            </a:r>
            <a:r>
              <a:rPr lang="en-US" b="1" kern="1200" dirty="0">
                <a:solidFill>
                  <a:schemeClr val="tx1"/>
                </a:solidFill>
                <a:latin typeface="+mn-lt"/>
                <a:ea typeface="+mn-ea"/>
                <a:cs typeface="+mn-cs"/>
              </a:rPr>
              <a:t>document’</a:t>
            </a:r>
            <a:r>
              <a:rPr lang="en-US" kern="1200" dirty="0">
                <a:solidFill>
                  <a:schemeClr val="tx1"/>
                </a:solidFill>
                <a:latin typeface="+mn-lt"/>
                <a:ea typeface="+mn-ea"/>
                <a:cs typeface="+mn-cs"/>
              </a:rPr>
              <a:t>, to save Activity answers.</a:t>
            </a:r>
          </a:p>
        </p:txBody>
      </p:sp>
    </p:spTree>
    <p:extLst>
      <p:ext uri="{BB962C8B-B14F-4D97-AF65-F5344CB8AC3E}">
        <p14:creationId xmlns:p14="http://schemas.microsoft.com/office/powerpoint/2010/main" val="878951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37277" y="250614"/>
            <a:ext cx="11517440" cy="1033669"/>
          </a:xfrm>
        </p:spPr>
        <p:txBody>
          <a:bodyPr>
            <a:normAutofit/>
          </a:bodyPr>
          <a:lstStyle/>
          <a:p>
            <a:r>
              <a:rPr lang="en-GB" sz="4800" dirty="0">
                <a:solidFill>
                  <a:srgbClr val="FFFFFF"/>
                </a:solidFill>
              </a:rPr>
              <a:t>Azure Cloud VM: For Batch scripting.</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395823" y="2004190"/>
            <a:ext cx="11287807" cy="3970318"/>
          </a:xfrm>
          <a:prstGeom prst="rect">
            <a:avLst/>
          </a:prstGeom>
          <a:solidFill>
            <a:schemeClr val="bg1">
              <a:alpha val="70000"/>
            </a:schemeClr>
          </a:solid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800" b="0" i="0" u="none" strike="noStrike" kern="1200" cap="none" spc="0" normalizeH="0" baseline="0" noProof="0" dirty="0">
                <a:ln>
                  <a:noFill/>
                </a:ln>
                <a:solidFill>
                  <a:prstClr val="black"/>
                </a:solidFill>
                <a:effectLst/>
                <a:uLnTx/>
                <a:uFillTx/>
                <a:ea typeface="+mn-ea"/>
                <a:cs typeface="+mn-cs"/>
              </a:rPr>
              <a:t>To create and experiment with </a:t>
            </a:r>
            <a:r>
              <a:rPr kumimoji="0" lang="en-GB" sz="2800" b="0" i="0" u="none" strike="noStrike" kern="1200" cap="none" spc="0" normalizeH="0" baseline="0" noProof="0" dirty="0" err="1">
                <a:ln>
                  <a:noFill/>
                </a:ln>
                <a:solidFill>
                  <a:prstClr val="black"/>
                </a:solidFill>
                <a:effectLst/>
                <a:uLnTx/>
                <a:uFillTx/>
                <a:ea typeface="+mn-ea"/>
                <a:cs typeface="+mn-cs"/>
              </a:rPr>
              <a:t>cmd</a:t>
            </a:r>
            <a:r>
              <a:rPr kumimoji="0" lang="en-GB" sz="2800" b="0" i="0" u="none" strike="noStrike" kern="1200" cap="none" spc="0" normalizeH="0" baseline="0" noProof="0" dirty="0">
                <a:ln>
                  <a:noFill/>
                </a:ln>
                <a:solidFill>
                  <a:prstClr val="black"/>
                </a:solidFill>
                <a:effectLst/>
                <a:uLnTx/>
                <a:uFillTx/>
                <a:ea typeface="+mn-ea"/>
                <a:cs typeface="+mn-cs"/>
              </a:rPr>
              <a:t> Batch scripts open your Azure Cloud VM:</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ea typeface="+mn-ea"/>
                <a:cs typeface="+mn-cs"/>
                <a:hlinkClick r:id="rId3"/>
              </a:rPr>
              <a:t>https://labs.azure.com/virtualmachines</a:t>
            </a:r>
            <a:r>
              <a:rPr kumimoji="0" lang="en-GB" sz="2800" b="0" i="0" u="none" strike="noStrike" kern="1200" cap="none" spc="0" normalizeH="0" baseline="0" noProof="0" dirty="0">
                <a:ln>
                  <a:noFill/>
                </a:ln>
                <a:solidFill>
                  <a:prstClr val="black"/>
                </a:solidFill>
                <a:effectLst/>
                <a:uLnTx/>
                <a:uFillTx/>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highlight>
                  <a:srgbClr val="FFFF00"/>
                </a:highlight>
                <a:uLnTx/>
                <a:uFillTx/>
                <a:ea typeface="+mn-ea"/>
                <a:cs typeface="+mn-cs"/>
              </a:rPr>
              <a:t>Please remember to ‘</a:t>
            </a:r>
            <a:r>
              <a:rPr kumimoji="0" lang="en-GB" sz="2800" b="1" i="0" u="none" strike="noStrike" kern="1200" cap="none" spc="0" normalizeH="0" baseline="0" noProof="0" dirty="0">
                <a:ln>
                  <a:noFill/>
                </a:ln>
                <a:solidFill>
                  <a:prstClr val="black"/>
                </a:solidFill>
                <a:effectLst/>
                <a:highlight>
                  <a:srgbClr val="FFFF00"/>
                </a:highlight>
                <a:uLnTx/>
                <a:uFillTx/>
                <a:ea typeface="+mn-ea"/>
                <a:cs typeface="+mn-cs"/>
              </a:rPr>
              <a:t>SHUTDOWN &amp; STOP</a:t>
            </a:r>
            <a:r>
              <a:rPr kumimoji="0" lang="en-GB" sz="2800" b="0" i="0" u="none" strike="noStrike" kern="1200" cap="none" spc="0" normalizeH="0" baseline="0" noProof="0" dirty="0">
                <a:ln>
                  <a:noFill/>
                </a:ln>
                <a:solidFill>
                  <a:prstClr val="black"/>
                </a:solidFill>
                <a:effectLst/>
                <a:highlight>
                  <a:srgbClr val="FFFF00"/>
                </a:highlight>
                <a:uLnTx/>
                <a:uFillTx/>
                <a:ea typeface="+mn-ea"/>
                <a:cs typeface="+mn-cs"/>
              </a:rPr>
              <a:t>’ the VM after to save your hours.</a:t>
            </a:r>
          </a:p>
          <a:p>
            <a:pPr marL="914400" lvl="1" indent="-457200">
              <a:buFont typeface="Arial" panose="020B0604020202020204" pitchFamily="34" charset="0"/>
              <a:buChar char="•"/>
              <a:defRPr/>
            </a:pPr>
            <a:r>
              <a:rPr kumimoji="0" lang="en-GB" sz="2800" b="0" i="0" u="none" strike="noStrike" kern="1200" cap="none" spc="0" normalizeH="0" baseline="0" noProof="0" dirty="0">
                <a:ln>
                  <a:noFill/>
                </a:ln>
                <a:solidFill>
                  <a:prstClr val="black"/>
                </a:solidFill>
                <a:effectLst/>
                <a:uLnTx/>
                <a:uFillTx/>
                <a:ea typeface="+mn-ea"/>
                <a:cs typeface="+mn-cs"/>
              </a:rPr>
              <a:t>Email Lee if more hours </a:t>
            </a:r>
            <a:r>
              <a:rPr lang="en-GB" sz="2800" dirty="0">
                <a:solidFill>
                  <a:prstClr val="black"/>
                </a:solidFill>
              </a:rPr>
              <a:t>are needed: </a:t>
            </a:r>
            <a:r>
              <a:rPr lang="en-GB" sz="2800" b="1" dirty="0">
                <a:solidFill>
                  <a:prstClr val="black"/>
                </a:solidFill>
              </a:rPr>
              <a:t>Lee.cobley@uwtsd.ac.uk</a:t>
            </a:r>
            <a:endParaRPr kumimoji="0" lang="en-GB" sz="2800" b="1"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ea typeface="+mn-ea"/>
                <a:cs typeface="+mn-cs"/>
              </a:rPr>
              <a:t>The </a:t>
            </a:r>
            <a:r>
              <a:rPr kumimoji="0" lang="en-US" sz="2800" b="0" i="0" u="none" strike="noStrike" kern="1200" cap="none" spc="0" normalizeH="0" baseline="0" noProof="0" dirty="0">
                <a:ln>
                  <a:noFill/>
                </a:ln>
                <a:solidFill>
                  <a:srgbClr val="000000"/>
                </a:solidFill>
                <a:effectLst/>
                <a:highlight>
                  <a:srgbClr val="FFFF00"/>
                </a:highlight>
                <a:uLnTx/>
                <a:uFillTx/>
                <a:ea typeface="+mn-ea"/>
                <a:cs typeface="+mn-cs"/>
              </a:rPr>
              <a:t>Windows</a:t>
            </a:r>
            <a:r>
              <a:rPr kumimoji="0" lang="en-US" sz="2800" b="0" i="0" u="none" strike="noStrike" kern="1200" cap="none" spc="0" normalizeH="0" baseline="0" noProof="0" dirty="0">
                <a:ln>
                  <a:noFill/>
                </a:ln>
                <a:solidFill>
                  <a:srgbClr val="000000"/>
                </a:solidFill>
                <a:effectLst/>
                <a:uLnTx/>
                <a:uFillTx/>
                <a:ea typeface="+mn-ea"/>
                <a:cs typeface="+mn-cs"/>
              </a:rPr>
              <a:t> login details for every machine:</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ea typeface="+mn-ea"/>
                <a:cs typeface="+mn-cs"/>
              </a:rPr>
              <a:t>Username:  </a:t>
            </a:r>
            <a:r>
              <a:rPr kumimoji="0" lang="en-US" sz="2800" b="0" i="0" u="none" strike="noStrike" kern="1200" cap="none" spc="0" normalizeH="0" baseline="0" noProof="0" dirty="0" err="1">
                <a:ln>
                  <a:noFill/>
                </a:ln>
                <a:solidFill>
                  <a:srgbClr val="000000"/>
                </a:solidFill>
                <a:effectLst/>
                <a:uLnTx/>
                <a:uFillTx/>
                <a:ea typeface="+mn-ea"/>
                <a:cs typeface="+mn-cs"/>
              </a:rPr>
              <a:t>soac</a:t>
            </a:r>
            <a:r>
              <a:rPr kumimoji="0" lang="en-US" sz="2800" b="0" i="0" u="none" strike="noStrike" kern="1200" cap="none" spc="0" normalizeH="0" baseline="0" noProof="0" dirty="0">
                <a:ln>
                  <a:noFill/>
                </a:ln>
                <a:solidFill>
                  <a:srgbClr val="000000"/>
                </a:solidFill>
                <a:effectLst/>
                <a:uLnTx/>
                <a:uFillTx/>
                <a:ea typeface="+mn-ea"/>
                <a:cs typeface="+mn-cs"/>
              </a:rPr>
              <a:t>-azure</a:t>
            </a:r>
            <a:endParaRPr kumimoji="0" lang="en-US" sz="2800" b="0" i="0" u="none" strike="noStrike" kern="1200" cap="none" spc="0" normalizeH="0" baseline="0" noProof="0" dirty="0">
              <a:ln>
                <a:noFill/>
              </a:ln>
              <a:solidFill>
                <a:srgbClr val="242424"/>
              </a:solidFill>
              <a:effectLst/>
              <a:uLnTx/>
              <a:uFillTx/>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ea typeface="+mn-ea"/>
                <a:cs typeface="+mn-cs"/>
              </a:rPr>
              <a:t>Password:    </a:t>
            </a:r>
            <a:r>
              <a:rPr kumimoji="0" lang="en-US" sz="2800" b="0" i="0" u="none" strike="noStrike" kern="1200" cap="none" spc="0" normalizeH="0" baseline="0" noProof="0" dirty="0">
                <a:ln>
                  <a:noFill/>
                </a:ln>
                <a:solidFill>
                  <a:srgbClr val="000000"/>
                </a:solidFill>
                <a:effectLst/>
                <a:uLnTx/>
                <a:uFillTx/>
                <a:ea typeface="+mn-ea"/>
                <a:cs typeface="+mn-cs"/>
              </a:rPr>
              <a:t>AzuR3L@85ErviCe5</a:t>
            </a:r>
            <a:endParaRPr kumimoji="0" lang="en-US" sz="2800" b="0" i="0" u="none" strike="noStrike" kern="1200" cap="none" spc="0" normalizeH="0" baseline="0" noProof="0" dirty="0">
              <a:ln>
                <a:noFill/>
              </a:ln>
              <a:solidFill>
                <a:srgbClr val="242424"/>
              </a:solidFill>
              <a:effectLst/>
              <a:uLnTx/>
              <a:uFillTx/>
              <a:ea typeface="+mn-ea"/>
              <a:cs typeface="+mn-cs"/>
            </a:endParaRPr>
          </a:p>
        </p:txBody>
      </p:sp>
    </p:spTree>
    <p:extLst>
      <p:ext uri="{BB962C8B-B14F-4D97-AF65-F5344CB8AC3E}">
        <p14:creationId xmlns:p14="http://schemas.microsoft.com/office/powerpoint/2010/main" val="1402174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42453" y="278535"/>
            <a:ext cx="9895951" cy="1033669"/>
          </a:xfrm>
        </p:spPr>
        <p:txBody>
          <a:bodyPr>
            <a:normAutofit/>
          </a:bodyPr>
          <a:lstStyle/>
          <a:p>
            <a:r>
              <a:rPr lang="en-GB" sz="4800" b="1" dirty="0">
                <a:solidFill>
                  <a:srgbClr val="FFFFFF"/>
                </a:solidFill>
              </a:rPr>
              <a:t>Tutorial: Overview</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754536" y="1712687"/>
            <a:ext cx="10427268" cy="4812650"/>
          </a:xfrm>
        </p:spPr>
        <p:txBody>
          <a:bodyPr>
            <a:normAutofit/>
          </a:bodyPr>
          <a:lstStyle/>
          <a:p>
            <a:pPr marL="597535" indent="-514350">
              <a:lnSpc>
                <a:spcPct val="100000"/>
              </a:lnSpc>
              <a:spcBef>
                <a:spcPts val="0"/>
              </a:spcBef>
              <a:spcAft>
                <a:spcPts val="600"/>
              </a:spcAft>
              <a:buFont typeface="+mj-lt"/>
              <a:buAutoNum type="arabicPeriod"/>
            </a:pPr>
            <a:r>
              <a:rPr lang="en-GB" sz="3200" b="1" dirty="0">
                <a:effectLst/>
                <a:ea typeface="Calibri" panose="020F0502020204030204" pitchFamily="34" charset="0"/>
                <a:cs typeface="Times New Roman" panose="02020603050405020304" pitchFamily="18" charset="0"/>
              </a:rPr>
              <a:t>Assignment task 4</a:t>
            </a:r>
          </a:p>
          <a:p>
            <a:pPr marL="597535" indent="-514350">
              <a:lnSpc>
                <a:spcPct val="100000"/>
              </a:lnSpc>
              <a:spcBef>
                <a:spcPts val="0"/>
              </a:spcBef>
              <a:spcAft>
                <a:spcPts val="600"/>
              </a:spcAft>
              <a:buFont typeface="+mj-lt"/>
              <a:buAutoNum type="arabicPeriod"/>
            </a:pPr>
            <a:r>
              <a:rPr lang="en-GB" sz="3200" dirty="0">
                <a:ea typeface="Calibri" panose="020F0502020204030204" pitchFamily="34" charset="0"/>
                <a:cs typeface="Times New Roman" panose="02020603050405020304" pitchFamily="18" charset="0"/>
              </a:rPr>
              <a:t>How to use Batch </a:t>
            </a:r>
          </a:p>
          <a:p>
            <a:pPr marL="597535" indent="-514350">
              <a:lnSpc>
                <a:spcPct val="100000"/>
              </a:lnSpc>
              <a:spcBef>
                <a:spcPts val="0"/>
              </a:spcBef>
              <a:spcAft>
                <a:spcPts val="600"/>
              </a:spcAft>
              <a:buFont typeface="+mj-lt"/>
              <a:buAutoNum type="arabicPeriod"/>
            </a:pPr>
            <a:r>
              <a:rPr lang="en-GB" sz="3200" dirty="0">
                <a:ea typeface="Calibri" panose="020F0502020204030204" pitchFamily="34" charset="0"/>
                <a:cs typeface="Times New Roman" panose="02020603050405020304" pitchFamily="18" charset="0"/>
              </a:rPr>
              <a:t>Bat Caution</a:t>
            </a:r>
          </a:p>
          <a:p>
            <a:pPr marL="597535" indent="-514350">
              <a:lnSpc>
                <a:spcPct val="100000"/>
              </a:lnSpc>
              <a:spcBef>
                <a:spcPts val="0"/>
              </a:spcBef>
              <a:spcAft>
                <a:spcPts val="600"/>
              </a:spcAft>
              <a:buFont typeface="+mj-lt"/>
              <a:buAutoNum type="arabicPeriod"/>
            </a:pPr>
            <a:r>
              <a:rPr lang="en-GB" sz="3200" dirty="0">
                <a:ea typeface="Calibri" panose="020F0502020204030204" pitchFamily="34" charset="0"/>
                <a:cs typeface="Times New Roman" panose="02020603050405020304" pitchFamily="18" charset="0"/>
              </a:rPr>
              <a:t>Assignment tips</a:t>
            </a:r>
          </a:p>
          <a:p>
            <a:pPr marL="597535" indent="-514350">
              <a:lnSpc>
                <a:spcPct val="100000"/>
              </a:lnSpc>
              <a:spcBef>
                <a:spcPts val="0"/>
              </a:spcBef>
              <a:spcAft>
                <a:spcPts val="600"/>
              </a:spcAft>
              <a:buFont typeface="+mj-lt"/>
              <a:buAutoNum type="arabicPeriod"/>
            </a:pPr>
            <a:r>
              <a:rPr lang="en-GB" sz="3200" dirty="0">
                <a:ea typeface="Calibri" panose="020F0502020204030204" pitchFamily="34" charset="0"/>
                <a:cs typeface="Times New Roman" panose="02020603050405020304" pitchFamily="18" charset="0"/>
              </a:rPr>
              <a:t>Pair/peer programming &amp; AI debugging</a:t>
            </a:r>
          </a:p>
          <a:p>
            <a:pPr marL="597535" indent="-514350">
              <a:lnSpc>
                <a:spcPct val="100000"/>
              </a:lnSpc>
              <a:spcBef>
                <a:spcPts val="0"/>
              </a:spcBef>
              <a:spcAft>
                <a:spcPts val="600"/>
              </a:spcAft>
              <a:buFont typeface="+mj-lt"/>
              <a:buAutoNum type="arabicPeriod"/>
            </a:pPr>
            <a:r>
              <a:rPr lang="en-GB" sz="3200" b="1" dirty="0">
                <a:ea typeface="Calibri" panose="020F0502020204030204" pitchFamily="34" charset="0"/>
                <a:cs typeface="Times New Roman" panose="02020603050405020304" pitchFamily="18" charset="0"/>
              </a:rPr>
              <a:t>Tutorial Activity: Bat Scripting</a:t>
            </a:r>
          </a:p>
          <a:p>
            <a:pPr marL="1054735" lvl="1" indent="-514350">
              <a:lnSpc>
                <a:spcPct val="100000"/>
              </a:lnSpc>
              <a:spcBef>
                <a:spcPts val="0"/>
              </a:spcBef>
              <a:spcAft>
                <a:spcPts val="600"/>
              </a:spcAft>
            </a:pPr>
            <a:r>
              <a:rPr lang="en-GB" sz="3200" dirty="0">
                <a:ea typeface="Calibri" panose="020F0502020204030204" pitchFamily="34" charset="0"/>
                <a:cs typeface="Times New Roman" panose="02020603050405020304" pitchFamily="18" charset="0"/>
              </a:rPr>
              <a:t>Creating a Bat file</a:t>
            </a:r>
          </a:p>
          <a:p>
            <a:pPr marL="1054735" lvl="1" indent="-514350">
              <a:lnSpc>
                <a:spcPct val="100000"/>
              </a:lnSpc>
              <a:spcBef>
                <a:spcPts val="0"/>
              </a:spcBef>
              <a:spcAft>
                <a:spcPts val="600"/>
              </a:spcAft>
            </a:pPr>
            <a:r>
              <a:rPr lang="en-GB" sz="3200" dirty="0">
                <a:highlight>
                  <a:srgbClr val="FFFF00"/>
                </a:highlight>
                <a:ea typeface="Calibri" panose="020F0502020204030204" pitchFamily="34" charset="0"/>
                <a:cs typeface="Times New Roman" panose="02020603050405020304" pitchFamily="18" charset="0"/>
              </a:rPr>
              <a:t>Try:</a:t>
            </a:r>
            <a:r>
              <a:rPr lang="en-GB" sz="3200" dirty="0">
                <a:ea typeface="Calibri" panose="020F0502020204030204" pitchFamily="34" charset="0"/>
                <a:cs typeface="Times New Roman" panose="02020603050405020304" pitchFamily="18" charset="0"/>
              </a:rPr>
              <a:t> Edit &amp; Experiment creating Bat scripts</a:t>
            </a:r>
          </a:p>
        </p:txBody>
      </p:sp>
    </p:spTree>
    <p:extLst>
      <p:ext uri="{BB962C8B-B14F-4D97-AF65-F5344CB8AC3E}">
        <p14:creationId xmlns:p14="http://schemas.microsoft.com/office/powerpoint/2010/main" val="3040052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3792A1-7DE8-EDD0-2219-8BD2B2F690B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92A74D-6443-984F-DF85-4D810B57C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F765547-6027-5D64-9B7D-907F082EF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978A3DB-65DF-2464-21D3-EB3C6576E6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A216337-4901-1C95-D5A9-D76FE877E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9D6F337-6E3E-FF03-0F2F-960C83DF1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4F1567-D691-731B-D464-09A57C305900}"/>
              </a:ext>
            </a:extLst>
          </p:cNvPr>
          <p:cNvSpPr>
            <a:spLocks noGrp="1"/>
          </p:cNvSpPr>
          <p:nvPr>
            <p:ph type="title"/>
          </p:nvPr>
        </p:nvSpPr>
        <p:spPr>
          <a:xfrm>
            <a:off x="345047" y="339508"/>
            <a:ext cx="9599054" cy="1033669"/>
          </a:xfrm>
        </p:spPr>
        <p:txBody>
          <a:bodyPr>
            <a:normAutofit/>
          </a:bodyPr>
          <a:lstStyle/>
          <a:p>
            <a:r>
              <a:rPr lang="en-GB" b="1" dirty="0">
                <a:solidFill>
                  <a:schemeClr val="bg1"/>
                </a:solidFill>
              </a:rPr>
              <a:t>Other ways of Batch scripting on-campus</a:t>
            </a:r>
            <a:endParaRPr lang="en-GB" b="1" dirty="0">
              <a:solidFill>
                <a:srgbClr val="FFFFFF"/>
              </a:solidFill>
            </a:endParaRPr>
          </a:p>
        </p:txBody>
      </p:sp>
      <p:sp>
        <p:nvSpPr>
          <p:cNvPr id="15" name="Content Placeholder 2">
            <a:extLst>
              <a:ext uri="{FF2B5EF4-FFF2-40B4-BE49-F238E27FC236}">
                <a16:creationId xmlns:a16="http://schemas.microsoft.com/office/drawing/2014/main" id="{CD5FC0FC-DBFE-3905-8F73-E45946A132EE}"/>
              </a:ext>
            </a:extLst>
          </p:cNvPr>
          <p:cNvSpPr>
            <a:spLocks noGrp="1"/>
          </p:cNvSpPr>
          <p:nvPr>
            <p:ph idx="1"/>
          </p:nvPr>
        </p:nvSpPr>
        <p:spPr>
          <a:xfrm>
            <a:off x="345047" y="1791266"/>
            <a:ext cx="11668524" cy="4460514"/>
          </a:xfrm>
        </p:spPr>
        <p:txBody>
          <a:bodyPr>
            <a:noAutofit/>
          </a:bodyPr>
          <a:lstStyle/>
          <a:p>
            <a:pPr marL="0" indent="0">
              <a:lnSpc>
                <a:spcPct val="100000"/>
              </a:lnSpc>
              <a:spcBef>
                <a:spcPts val="0"/>
              </a:spcBef>
              <a:spcAft>
                <a:spcPts val="600"/>
              </a:spcAft>
              <a:buNone/>
            </a:pPr>
            <a:r>
              <a:rPr lang="en-US" sz="3600" dirty="0"/>
              <a:t>Batch can be used on:</a:t>
            </a:r>
          </a:p>
          <a:p>
            <a:pPr>
              <a:lnSpc>
                <a:spcPct val="100000"/>
              </a:lnSpc>
              <a:spcBef>
                <a:spcPts val="0"/>
              </a:spcBef>
              <a:spcAft>
                <a:spcPts val="600"/>
              </a:spcAft>
            </a:pPr>
            <a:r>
              <a:rPr lang="en-US" sz="3600" b="1" dirty="0" err="1">
                <a:highlight>
                  <a:srgbClr val="FFFF00"/>
                </a:highlight>
              </a:rPr>
              <a:t>Uwtsd</a:t>
            </a:r>
            <a:r>
              <a:rPr lang="en-US" sz="3600" b="1" dirty="0">
                <a:highlight>
                  <a:srgbClr val="FFFF00"/>
                </a:highlight>
              </a:rPr>
              <a:t> Azure VM:</a:t>
            </a:r>
            <a:r>
              <a:rPr lang="en-US" sz="3600" b="1" dirty="0"/>
              <a:t> </a:t>
            </a:r>
            <a:r>
              <a:rPr lang="en-US" sz="3600" dirty="0"/>
              <a:t>includes </a:t>
            </a:r>
            <a:r>
              <a:rPr lang="en-US" sz="3600" dirty="0" err="1"/>
              <a:t>Cmd</a:t>
            </a:r>
            <a:r>
              <a:rPr lang="en-US" sz="3600" dirty="0"/>
              <a:t> / Command Prompt)</a:t>
            </a:r>
          </a:p>
          <a:p>
            <a:pPr>
              <a:lnSpc>
                <a:spcPct val="100000"/>
              </a:lnSpc>
              <a:spcBef>
                <a:spcPts val="0"/>
              </a:spcBef>
              <a:spcAft>
                <a:spcPts val="600"/>
              </a:spcAft>
            </a:pPr>
            <a:r>
              <a:rPr lang="en-US" sz="3600" dirty="0"/>
              <a:t>Use </a:t>
            </a:r>
            <a:r>
              <a:rPr lang="en-US" sz="3600" dirty="0">
                <a:hlinkClick r:id="rId3"/>
              </a:rPr>
              <a:t>VirtualBox</a:t>
            </a:r>
            <a:r>
              <a:rPr lang="en-US" sz="3600" dirty="0"/>
              <a:t> to </a:t>
            </a:r>
            <a:r>
              <a:rPr lang="en-US" sz="3600" dirty="0">
                <a:hlinkClick r:id="rId4"/>
              </a:rPr>
              <a:t>create</a:t>
            </a:r>
            <a:r>
              <a:rPr lang="en-US" sz="3600" dirty="0"/>
              <a:t> your own </a:t>
            </a:r>
            <a:r>
              <a:rPr lang="en-US" sz="3600" dirty="0">
                <a:hlinkClick r:id="rId5"/>
              </a:rPr>
              <a:t>Windows</a:t>
            </a:r>
            <a:r>
              <a:rPr lang="en-US" sz="3600" dirty="0"/>
              <a:t> VM</a:t>
            </a:r>
          </a:p>
          <a:p>
            <a:pPr>
              <a:lnSpc>
                <a:spcPct val="100000"/>
              </a:lnSpc>
              <a:spcBef>
                <a:spcPts val="0"/>
              </a:spcBef>
              <a:spcAft>
                <a:spcPts val="600"/>
              </a:spcAft>
            </a:pPr>
            <a:r>
              <a:rPr lang="en-US" sz="3200" b="1" dirty="0"/>
              <a:t>PCs in the tutorial lab to create batch files</a:t>
            </a:r>
            <a:endParaRPr lang="en-US" sz="3200" dirty="0"/>
          </a:p>
          <a:p>
            <a:pPr>
              <a:lnSpc>
                <a:spcPct val="100000"/>
              </a:lnSpc>
              <a:spcBef>
                <a:spcPts val="0"/>
              </a:spcBef>
              <a:spcAft>
                <a:spcPts val="600"/>
              </a:spcAft>
            </a:pPr>
            <a:r>
              <a:rPr lang="en-GB" sz="3200" b="1" kern="100" dirty="0">
                <a:effectLst/>
                <a:ea typeface="DengXian" panose="02010600030101010101" pitchFamily="2" charset="-122"/>
                <a:cs typeface="Times New Roman" panose="02020603050405020304" pitchFamily="18" charset="0"/>
              </a:rPr>
              <a:t>Use </a:t>
            </a:r>
            <a:r>
              <a:rPr lang="en-GB" sz="3200" b="1" kern="100" dirty="0" err="1">
                <a:effectLst/>
                <a:ea typeface="DengXian" panose="02010600030101010101" pitchFamily="2" charset="-122"/>
                <a:cs typeface="Times New Roman" panose="02020603050405020304" pitchFamily="18" charset="0"/>
              </a:rPr>
              <a:t>cmd</a:t>
            </a:r>
            <a:r>
              <a:rPr lang="en-GB" sz="3200" b="1" kern="100" dirty="0">
                <a:effectLst/>
                <a:ea typeface="DengXian" panose="02010600030101010101" pitchFamily="2" charset="-122"/>
                <a:cs typeface="Times New Roman" panose="02020603050405020304" pitchFamily="18" charset="0"/>
              </a:rPr>
              <a:t> on Windows 2000 online: </a:t>
            </a:r>
            <a:r>
              <a:rPr lang="en-GB" sz="3200" u="sng" kern="100" dirty="0">
                <a:solidFill>
                  <a:srgbClr val="467886"/>
                </a:solidFill>
                <a:effectLst/>
                <a:ea typeface="DengXian" panose="02010600030101010101" pitchFamily="2" charset="-122"/>
                <a:cs typeface="Times New Roman" panose="02020603050405020304" pitchFamily="18" charset="0"/>
                <a:hlinkClick r:id="rId6"/>
              </a:rPr>
              <a:t>https://bellard.org/jslinux/</a:t>
            </a:r>
            <a:endParaRPr lang="en-GB" sz="3200" kern="100" dirty="0">
              <a:effectLst/>
              <a:ea typeface="DengXian" panose="02010600030101010101" pitchFamily="2" charset="-122"/>
              <a:cs typeface="Times New Roman" panose="02020603050405020304" pitchFamily="18" charset="0"/>
            </a:endParaRPr>
          </a:p>
          <a:p>
            <a:pPr>
              <a:lnSpc>
                <a:spcPct val="100000"/>
              </a:lnSpc>
              <a:spcBef>
                <a:spcPts val="0"/>
              </a:spcBef>
              <a:spcAft>
                <a:spcPts val="600"/>
              </a:spcAft>
            </a:pPr>
            <a:r>
              <a:rPr lang="en-GB" sz="3200" b="1" kern="100" dirty="0">
                <a:effectLst/>
                <a:ea typeface="DengXian" panose="02010600030101010101" pitchFamily="2" charset="-122"/>
                <a:cs typeface="Times New Roman" panose="02020603050405020304" pitchFamily="18" charset="0"/>
              </a:rPr>
              <a:t>Use </a:t>
            </a:r>
            <a:r>
              <a:rPr lang="en-GB" sz="3200" b="1" kern="100" dirty="0" err="1">
                <a:effectLst/>
                <a:ea typeface="DengXian" panose="02010600030101010101" pitchFamily="2" charset="-122"/>
                <a:cs typeface="Times New Roman" panose="02020603050405020304" pitchFamily="18" charset="0"/>
              </a:rPr>
              <a:t>cmd</a:t>
            </a:r>
            <a:r>
              <a:rPr lang="en-GB" sz="3200" b="1" kern="100" dirty="0">
                <a:effectLst/>
                <a:ea typeface="DengXian" panose="02010600030101010101" pitchFamily="2" charset="-122"/>
                <a:cs typeface="Times New Roman" panose="02020603050405020304" pitchFamily="18" charset="0"/>
              </a:rPr>
              <a:t> on Windows 95 online: </a:t>
            </a:r>
            <a:r>
              <a:rPr lang="en-GB" sz="3200" u="sng" kern="100" dirty="0">
                <a:solidFill>
                  <a:srgbClr val="467886"/>
                </a:solidFill>
                <a:effectLst/>
                <a:ea typeface="DengXian" panose="02010600030101010101" pitchFamily="2" charset="-122"/>
                <a:cs typeface="Times New Roman" panose="02020603050405020304" pitchFamily="18" charset="0"/>
                <a:hlinkClick r:id="rId7"/>
              </a:rPr>
              <a:t>Microsoft Windows 95: First Retail Release | </a:t>
            </a:r>
            <a:r>
              <a:rPr lang="en-GB" sz="3200" u="sng" kern="100" dirty="0" err="1">
                <a:solidFill>
                  <a:srgbClr val="467886"/>
                </a:solidFill>
                <a:effectLst/>
                <a:ea typeface="DengXian" panose="02010600030101010101" pitchFamily="2" charset="-122"/>
                <a:cs typeface="Times New Roman" panose="02020603050405020304" pitchFamily="18" charset="0"/>
                <a:hlinkClick r:id="rId7"/>
              </a:rPr>
              <a:t>PCjs</a:t>
            </a:r>
            <a:r>
              <a:rPr lang="en-GB" sz="3200" u="sng" kern="100" dirty="0">
                <a:solidFill>
                  <a:srgbClr val="467886"/>
                </a:solidFill>
                <a:effectLst/>
                <a:ea typeface="DengXian" panose="02010600030101010101" pitchFamily="2" charset="-122"/>
                <a:cs typeface="Times New Roman" panose="02020603050405020304" pitchFamily="18" charset="0"/>
                <a:hlinkClick r:id="rId7"/>
              </a:rPr>
              <a:t> Machines</a:t>
            </a:r>
            <a:endParaRPr lang="en-GB" sz="3200" u="sng" kern="100" dirty="0">
              <a:solidFill>
                <a:srgbClr val="467886"/>
              </a:solidFill>
              <a:effectLst/>
              <a:ea typeface="DengXian" panose="02010600030101010101" pitchFamily="2" charset="-122"/>
              <a:cs typeface="Times New Roman" panose="02020603050405020304" pitchFamily="18" charset="0"/>
            </a:endParaRPr>
          </a:p>
          <a:p>
            <a:pPr>
              <a:lnSpc>
                <a:spcPct val="100000"/>
              </a:lnSpc>
              <a:spcBef>
                <a:spcPts val="0"/>
              </a:spcBef>
              <a:spcAft>
                <a:spcPts val="600"/>
              </a:spcAft>
            </a:pPr>
            <a:r>
              <a:rPr lang="en-GB" sz="3200" b="1" kern="100" dirty="0">
                <a:ea typeface="DengXian" panose="02010600030101010101" pitchFamily="2" charset="-122"/>
                <a:cs typeface="Times New Roman" panose="02020603050405020304" pitchFamily="18" charset="0"/>
              </a:rPr>
              <a:t>BYOD</a:t>
            </a:r>
            <a:r>
              <a:rPr lang="en-GB" sz="3200" kern="100" dirty="0">
                <a:ea typeface="DengXian" panose="02010600030101010101" pitchFamily="2" charset="-122"/>
                <a:cs typeface="Times New Roman" panose="02020603050405020304" pitchFamily="18" charset="0"/>
              </a:rPr>
              <a:t>: Or if preferred, use </a:t>
            </a:r>
            <a:r>
              <a:rPr lang="en-GB" sz="3200" kern="100" dirty="0" err="1">
                <a:ea typeface="DengXian" panose="02010600030101010101" pitchFamily="2" charset="-122"/>
                <a:cs typeface="Times New Roman" panose="02020603050405020304" pitchFamily="18" charset="0"/>
              </a:rPr>
              <a:t>cmd</a:t>
            </a:r>
            <a:r>
              <a:rPr lang="en-GB" sz="3200" kern="100" dirty="0">
                <a:ea typeface="DengXian" panose="02010600030101010101" pitchFamily="2" charset="-122"/>
                <a:cs typeface="Times New Roman" panose="02020603050405020304" pitchFamily="18" charset="0"/>
              </a:rPr>
              <a:t> on your own device.</a:t>
            </a:r>
            <a:endParaRPr lang="en-GB" sz="3200" kern="100" dirty="0">
              <a:effectLst/>
              <a:ea typeface="DengXian" panose="02010600030101010101" pitchFamily="2" charset="-122"/>
              <a:cs typeface="Times New Roman" panose="02020603050405020304" pitchFamily="18" charset="0"/>
            </a:endParaRPr>
          </a:p>
          <a:p>
            <a:pPr>
              <a:lnSpc>
                <a:spcPct val="100000"/>
              </a:lnSpc>
              <a:spcBef>
                <a:spcPts val="0"/>
              </a:spcBef>
              <a:spcAft>
                <a:spcPts val="600"/>
              </a:spcAft>
            </a:pPr>
            <a:endParaRPr lang="en-US" sz="3600" dirty="0"/>
          </a:p>
          <a:p>
            <a:pPr>
              <a:lnSpc>
                <a:spcPct val="100000"/>
              </a:lnSpc>
              <a:spcBef>
                <a:spcPts val="0"/>
              </a:spcBef>
              <a:spcAft>
                <a:spcPts val="600"/>
              </a:spcAft>
            </a:pPr>
            <a:endParaRPr lang="en-US" sz="2800" dirty="0"/>
          </a:p>
        </p:txBody>
      </p:sp>
      <p:sp>
        <p:nvSpPr>
          <p:cNvPr id="3" name="Rectangle 2" descr="Programmer">
            <a:extLst>
              <a:ext uri="{FF2B5EF4-FFF2-40B4-BE49-F238E27FC236}">
                <a16:creationId xmlns:a16="http://schemas.microsoft.com/office/drawing/2014/main" id="{D62A1AD2-035C-9981-D784-6F9007138C57}"/>
              </a:ext>
            </a:extLst>
          </p:cNvPr>
          <p:cNvSpPr/>
          <p:nvPr/>
        </p:nvSpPr>
        <p:spPr>
          <a:xfrm>
            <a:off x="10540277" y="50708"/>
            <a:ext cx="1602071" cy="1517242"/>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3367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OS Assignment: </a:t>
            </a:r>
            <a:r>
              <a:rPr lang="en-GB" sz="4800" b="1" dirty="0">
                <a:solidFill>
                  <a:schemeClr val="bg1"/>
                </a:solidFill>
              </a:rPr>
              <a:t>Task 4</a:t>
            </a:r>
            <a:endParaRPr lang="en-GB" sz="48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83185" indent="0">
              <a:lnSpc>
                <a:spcPct val="100000"/>
              </a:lnSpc>
              <a:spcBef>
                <a:spcPts val="0"/>
              </a:spcBef>
              <a:spcAft>
                <a:spcPts val="600"/>
              </a:spcAft>
              <a:buNone/>
            </a:pPr>
            <a:r>
              <a:rPr lang="en-GB" sz="3400" b="1" dirty="0">
                <a:solidFill>
                  <a:srgbClr val="201F1E"/>
                </a:solidFill>
                <a:ea typeface="Calibri" panose="020F0502020204030204" pitchFamily="34" charset="0"/>
                <a:cs typeface="Times New Roman" panose="02020603050405020304" pitchFamily="18" charset="0"/>
              </a:rPr>
              <a:t>Task 4</a:t>
            </a:r>
            <a:r>
              <a:rPr lang="en-GB" sz="3400" b="1" dirty="0">
                <a:solidFill>
                  <a:srgbClr val="201F1E"/>
                </a:solidFill>
                <a:effectLst/>
                <a:ea typeface="Calibri" panose="020F0502020204030204" pitchFamily="34" charset="0"/>
                <a:cs typeface="Times New Roman" panose="02020603050405020304" pitchFamily="18" charset="0"/>
              </a:rPr>
              <a:t>. </a:t>
            </a:r>
            <a:r>
              <a:rPr lang="en-GB" sz="3400" b="1" dirty="0">
                <a:solidFill>
                  <a:srgbClr val="201F1E"/>
                </a:solidFill>
                <a:effectLst/>
                <a:ea typeface="Calibri" panose="020F0502020204030204" pitchFamily="34" charset="0"/>
              </a:rPr>
              <a:t>Use of Windows OS Scripts:</a:t>
            </a:r>
          </a:p>
          <a:p>
            <a:pPr marL="540385" indent="-457200">
              <a:lnSpc>
                <a:spcPct val="100000"/>
              </a:lnSpc>
              <a:spcBef>
                <a:spcPts val="0"/>
              </a:spcBef>
              <a:spcAft>
                <a:spcPts val="600"/>
              </a:spcAft>
            </a:pPr>
            <a:r>
              <a:rPr lang="en-GB" sz="3200" dirty="0"/>
              <a:t>Demonstrate key features of a Win. OS scripting language by documenting the use of Batch or PowerShell scripts.</a:t>
            </a:r>
          </a:p>
          <a:p>
            <a:pPr marL="540385" indent="-457200">
              <a:lnSpc>
                <a:spcPct val="100000"/>
              </a:lnSpc>
              <a:spcBef>
                <a:spcPts val="0"/>
              </a:spcBef>
              <a:spcAft>
                <a:spcPts val="600"/>
              </a:spcAft>
            </a:pPr>
            <a:r>
              <a:rPr lang="en-GB" sz="3200" dirty="0"/>
              <a:t>With screenshots and brief </a:t>
            </a:r>
            <a:r>
              <a:rPr lang="en-GB" sz="3200" b="1" dirty="0"/>
              <a:t>code syntax explanation</a:t>
            </a:r>
            <a:r>
              <a:rPr lang="en-GB" sz="3200" dirty="0"/>
              <a:t>.</a:t>
            </a:r>
          </a:p>
          <a:p>
            <a:pPr marL="540385" indent="-457200">
              <a:lnSpc>
                <a:spcPct val="100000"/>
              </a:lnSpc>
              <a:spcBef>
                <a:spcPts val="0"/>
              </a:spcBef>
              <a:spcAft>
                <a:spcPts val="600"/>
              </a:spcAft>
            </a:pPr>
            <a:r>
              <a:rPr lang="en-GB" sz="3200" dirty="0"/>
              <a:t>Approx. 350 words.</a:t>
            </a:r>
          </a:p>
          <a:p>
            <a:pPr marL="540385" indent="-457200">
              <a:lnSpc>
                <a:spcPct val="100000"/>
              </a:lnSpc>
              <a:spcBef>
                <a:spcPts val="0"/>
              </a:spcBef>
              <a:spcAft>
                <a:spcPts val="600"/>
              </a:spcAft>
            </a:pPr>
            <a:r>
              <a:rPr lang="en-GB" sz="3200" dirty="0"/>
              <a:t>Cite several reference sources.</a:t>
            </a:r>
          </a:p>
          <a:p>
            <a:pPr marL="311785">
              <a:lnSpc>
                <a:spcPct val="100000"/>
              </a:lnSpc>
              <a:spcBef>
                <a:spcPts val="0"/>
              </a:spcBef>
              <a:spcAft>
                <a:spcPts val="600"/>
              </a:spcAft>
            </a:pPr>
            <a:endParaRPr lang="en-GB" sz="3200" dirty="0">
              <a:effectLst/>
              <a:ea typeface="Calibri" panose="020F0502020204030204" pitchFamily="34" charset="0"/>
              <a:cs typeface="Times New Roman" panose="02020603050405020304" pitchFamily="18" charset="0"/>
            </a:endParaRPr>
          </a:p>
        </p:txBody>
      </p:sp>
      <p:pic>
        <p:nvPicPr>
          <p:cNvPr id="11" name="Picture 10">
            <a:extLst>
              <a:ext uri="{FF2B5EF4-FFF2-40B4-BE49-F238E27FC236}">
                <a16:creationId xmlns:a16="http://schemas.microsoft.com/office/drawing/2014/main" id="{676CBE84-4CAB-4EDF-B368-44185B06620F}"/>
              </a:ext>
            </a:extLst>
          </p:cNvPr>
          <p:cNvPicPr>
            <a:picLocks noChangeAspect="1"/>
          </p:cNvPicPr>
          <p:nvPr/>
        </p:nvPicPr>
        <p:blipFill rotWithShape="1">
          <a:blip r:embed="rId3">
            <a:alphaModFix amt="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091" r="23585"/>
          <a:stretch/>
        </p:blipFill>
        <p:spPr>
          <a:xfrm>
            <a:off x="5907881" y="1460985"/>
            <a:ext cx="6284119" cy="5397015"/>
          </a:xfrm>
          <a:prstGeom prst="rect">
            <a:avLst/>
          </a:prstGeom>
        </p:spPr>
      </p:pic>
    </p:spTree>
    <p:extLst>
      <p:ext uri="{BB962C8B-B14F-4D97-AF65-F5344CB8AC3E}">
        <p14:creationId xmlns:p14="http://schemas.microsoft.com/office/powerpoint/2010/main" val="2906118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92105" y="1221334"/>
            <a:ext cx="8476965" cy="5357063"/>
          </a:xfrm>
        </p:spPr>
        <p:txBody>
          <a:bodyPr>
            <a:normAutofit fontScale="85000" lnSpcReduction="20000"/>
          </a:bodyPr>
          <a:lstStyle/>
          <a:p>
            <a:pPr marL="0" indent="0">
              <a:buNone/>
            </a:pPr>
            <a:r>
              <a:rPr lang="en-GB" sz="3800" dirty="0"/>
              <a:t>Assignment task checklist:</a:t>
            </a:r>
          </a:p>
          <a:p>
            <a:r>
              <a:rPr lang="en-GB" sz="3300" dirty="0"/>
              <a:t>Demonstrate the use of each key aspect of the language e.g. Use of </a:t>
            </a:r>
            <a:r>
              <a:rPr lang="en-GB" sz="3300" b="1" dirty="0"/>
              <a:t>Variables</a:t>
            </a:r>
            <a:r>
              <a:rPr lang="en-GB" sz="3300" dirty="0"/>
              <a:t>, </a:t>
            </a:r>
            <a:r>
              <a:rPr lang="en-GB" sz="3300" b="1" dirty="0" err="1"/>
              <a:t>Goto</a:t>
            </a:r>
            <a:r>
              <a:rPr lang="en-GB" sz="3300" dirty="0"/>
              <a:t> command, </a:t>
            </a:r>
            <a:r>
              <a:rPr lang="en-GB" sz="3300" b="1" i="0" dirty="0">
                <a:solidFill>
                  <a:srgbClr val="333333"/>
                </a:solidFill>
                <a:effectLst/>
              </a:rPr>
              <a:t>if</a:t>
            </a:r>
            <a:r>
              <a:rPr lang="en-GB" sz="3300" b="0" i="0" dirty="0">
                <a:solidFill>
                  <a:srgbClr val="333333"/>
                </a:solidFill>
                <a:effectLst/>
              </a:rPr>
              <a:t> </a:t>
            </a:r>
            <a:r>
              <a:rPr lang="en-GB" sz="3300" b="1" i="0" dirty="0">
                <a:solidFill>
                  <a:srgbClr val="333333"/>
                </a:solidFill>
                <a:effectLst/>
              </a:rPr>
              <a:t>statement, </a:t>
            </a:r>
            <a:r>
              <a:rPr lang="en-GB" sz="3300" b="1" dirty="0">
                <a:solidFill>
                  <a:srgbClr val="333333"/>
                </a:solidFill>
              </a:rPr>
              <a:t>f</a:t>
            </a:r>
            <a:r>
              <a:rPr lang="en-GB" sz="3300" b="1" i="0" dirty="0">
                <a:solidFill>
                  <a:srgbClr val="333333"/>
                </a:solidFill>
                <a:effectLst/>
              </a:rPr>
              <a:t>or Loop, Array, Function </a:t>
            </a:r>
            <a:r>
              <a:rPr lang="en-GB" sz="3300" i="0" dirty="0">
                <a:solidFill>
                  <a:srgbClr val="333333"/>
                </a:solidFill>
                <a:effectLst/>
              </a:rPr>
              <a:t>and</a:t>
            </a:r>
            <a:r>
              <a:rPr lang="en-GB" sz="3300" b="1" i="0" dirty="0">
                <a:solidFill>
                  <a:srgbClr val="333333"/>
                </a:solidFill>
                <a:effectLst/>
              </a:rPr>
              <a:t> </a:t>
            </a:r>
            <a:r>
              <a:rPr lang="en-GB" sz="3300" b="1" i="0" dirty="0">
                <a:solidFill>
                  <a:srgbClr val="202124"/>
                </a:solidFill>
                <a:effectLst/>
              </a:rPr>
              <a:t>User</a:t>
            </a:r>
            <a:r>
              <a:rPr lang="en-GB" sz="3300" i="0" dirty="0">
                <a:solidFill>
                  <a:srgbClr val="202124"/>
                </a:solidFill>
                <a:effectLst/>
              </a:rPr>
              <a:t> </a:t>
            </a:r>
            <a:r>
              <a:rPr lang="en-GB" sz="3300" b="1" i="0" dirty="0">
                <a:solidFill>
                  <a:srgbClr val="202124"/>
                </a:solidFill>
                <a:effectLst/>
              </a:rPr>
              <a:t>Input</a:t>
            </a:r>
            <a:r>
              <a:rPr lang="en-GB" sz="3300" i="0" dirty="0">
                <a:solidFill>
                  <a:srgbClr val="202124"/>
                </a:solidFill>
                <a:effectLst/>
              </a:rPr>
              <a:t> </a:t>
            </a:r>
            <a:r>
              <a:rPr lang="en-GB" sz="3300" b="0" i="0" dirty="0">
                <a:solidFill>
                  <a:srgbClr val="202124"/>
                </a:solidFill>
                <a:effectLst/>
              </a:rPr>
              <a:t>/</a:t>
            </a:r>
            <a:r>
              <a:rPr lang="en-GB" sz="3300" b="1" i="0" dirty="0">
                <a:solidFill>
                  <a:srgbClr val="202124"/>
                </a:solidFill>
                <a:effectLst/>
              </a:rPr>
              <a:t>p </a:t>
            </a:r>
            <a:r>
              <a:rPr lang="en-GB" sz="3300" i="0" dirty="0">
                <a:solidFill>
                  <a:srgbClr val="202124"/>
                </a:solidFill>
                <a:effectLst/>
              </a:rPr>
              <a:t>switch</a:t>
            </a:r>
            <a:r>
              <a:rPr lang="en-GB" sz="3300" b="1" dirty="0">
                <a:solidFill>
                  <a:srgbClr val="202124"/>
                </a:solidFill>
              </a:rPr>
              <a:t>.</a:t>
            </a:r>
            <a:endParaRPr lang="en-GB" sz="3300" dirty="0"/>
          </a:p>
          <a:p>
            <a:r>
              <a:rPr lang="en-GB" sz="3300" dirty="0">
                <a:highlight>
                  <a:srgbClr val="FFFF00"/>
                </a:highlight>
              </a:rPr>
              <a:t>The type of scripts you write for the Assignment will depend on your ability. </a:t>
            </a:r>
          </a:p>
          <a:p>
            <a:r>
              <a:rPr lang="en-GB" sz="3300" dirty="0"/>
              <a:t>There is flexibility here. </a:t>
            </a:r>
          </a:p>
          <a:p>
            <a:r>
              <a:rPr lang="en-GB" sz="3300" dirty="0"/>
              <a:t>Students who are new to coding might create 7 small test scripts to demonstrate they understand the core constructs of the language. </a:t>
            </a:r>
          </a:p>
          <a:p>
            <a:r>
              <a:rPr lang="en-GB" sz="3300" dirty="0"/>
              <a:t>Students who are more experienced coders may create only 1 or 1/2 larger scripts to demonstrate the core elements of the language.</a:t>
            </a:r>
          </a:p>
          <a:p>
            <a:endParaRPr lang="en-GB" sz="3200" dirty="0"/>
          </a:p>
        </p:txBody>
      </p:sp>
      <p:pic>
        <p:nvPicPr>
          <p:cNvPr id="3" name="Picture 2" descr="A picture containing text, businesscard, envelope&#10;&#10;Description automatically generated">
            <a:extLst>
              <a:ext uri="{FF2B5EF4-FFF2-40B4-BE49-F238E27FC236}">
                <a16:creationId xmlns:a16="http://schemas.microsoft.com/office/drawing/2014/main" id="{14C704A4-E7F8-7926-624F-B2567FE7E6D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0813291">
            <a:off x="8718326" y="577986"/>
            <a:ext cx="2976080" cy="3005841"/>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0" y="-38992"/>
            <a:ext cx="12192000" cy="1033669"/>
          </a:xfrm>
          <a:solidFill>
            <a:srgbClr val="002060"/>
          </a:solidFill>
        </p:spPr>
        <p:txBody>
          <a:bodyPr>
            <a:normAutofit/>
          </a:bodyPr>
          <a:lstStyle/>
          <a:p>
            <a:r>
              <a:rPr lang="en-GB" b="1" dirty="0">
                <a:solidFill>
                  <a:schemeClr val="bg1"/>
                </a:solidFill>
              </a:rPr>
              <a:t>Ta</a:t>
            </a:r>
            <a:r>
              <a:rPr lang="en-GB" sz="4800" b="1" dirty="0">
                <a:solidFill>
                  <a:schemeClr val="bg1"/>
                </a:solidFill>
              </a:rPr>
              <a:t>sk 4: Assignment tips</a:t>
            </a:r>
          </a:p>
        </p:txBody>
      </p:sp>
    </p:spTree>
    <p:extLst>
      <p:ext uri="{BB962C8B-B14F-4D97-AF65-F5344CB8AC3E}">
        <p14:creationId xmlns:p14="http://schemas.microsoft.com/office/powerpoint/2010/main" val="716738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7279" y="1354083"/>
            <a:ext cx="7473867" cy="4866936"/>
          </a:xfrm>
        </p:spPr>
        <p:txBody>
          <a:bodyPr>
            <a:normAutofit/>
          </a:bodyPr>
          <a:lstStyle/>
          <a:p>
            <a:pPr marL="0" indent="0">
              <a:buNone/>
            </a:pPr>
            <a:r>
              <a:rPr lang="en-GB" sz="3200" dirty="0"/>
              <a:t>Demonstrate the use of each key aspect of the language:</a:t>
            </a:r>
          </a:p>
          <a:p>
            <a:pPr marL="971550" lvl="1" indent="-514350">
              <a:buFont typeface="+mj-lt"/>
              <a:buAutoNum type="arabicPeriod"/>
            </a:pPr>
            <a:r>
              <a:rPr lang="en-GB" sz="3200" b="1" dirty="0"/>
              <a:t>Variables</a:t>
            </a:r>
          </a:p>
          <a:p>
            <a:pPr marL="971550" lvl="1" indent="-514350">
              <a:buFont typeface="+mj-lt"/>
              <a:buAutoNum type="arabicPeriod"/>
            </a:pPr>
            <a:r>
              <a:rPr lang="en-GB" sz="3200" b="1" dirty="0"/>
              <a:t>Goto</a:t>
            </a:r>
            <a:r>
              <a:rPr lang="en-GB" sz="3200" dirty="0"/>
              <a:t> command</a:t>
            </a:r>
          </a:p>
          <a:p>
            <a:pPr marL="971550" lvl="1" indent="-514350">
              <a:buFont typeface="+mj-lt"/>
              <a:buAutoNum type="arabicPeriod"/>
            </a:pPr>
            <a:r>
              <a:rPr lang="en-GB" sz="3200" b="1" dirty="0">
                <a:solidFill>
                  <a:srgbClr val="202124"/>
                </a:solidFill>
              </a:rPr>
              <a:t>User</a:t>
            </a:r>
            <a:r>
              <a:rPr lang="en-GB" sz="3200" dirty="0">
                <a:solidFill>
                  <a:srgbClr val="202124"/>
                </a:solidFill>
              </a:rPr>
              <a:t> </a:t>
            </a:r>
            <a:r>
              <a:rPr lang="en-GB" sz="3200" b="1" dirty="0">
                <a:solidFill>
                  <a:srgbClr val="202124"/>
                </a:solidFill>
              </a:rPr>
              <a:t>Input</a:t>
            </a:r>
            <a:r>
              <a:rPr lang="en-GB" sz="3200" dirty="0">
                <a:solidFill>
                  <a:srgbClr val="202124"/>
                </a:solidFill>
              </a:rPr>
              <a:t> /</a:t>
            </a:r>
            <a:r>
              <a:rPr lang="en-GB" sz="3200" b="1" dirty="0">
                <a:solidFill>
                  <a:srgbClr val="202124"/>
                </a:solidFill>
              </a:rPr>
              <a:t>p </a:t>
            </a:r>
            <a:r>
              <a:rPr lang="en-GB" sz="3200" dirty="0">
                <a:solidFill>
                  <a:srgbClr val="202124"/>
                </a:solidFill>
              </a:rPr>
              <a:t>switch</a:t>
            </a:r>
            <a:r>
              <a:rPr lang="en-GB" sz="3200" b="1" dirty="0">
                <a:solidFill>
                  <a:srgbClr val="202124"/>
                </a:solidFill>
              </a:rPr>
              <a:t>.</a:t>
            </a:r>
            <a:endParaRPr lang="en-GB" sz="3200" dirty="0"/>
          </a:p>
          <a:p>
            <a:pPr marL="971550" lvl="1" indent="-514350">
              <a:buFont typeface="+mj-lt"/>
              <a:buAutoNum type="arabicPeriod"/>
            </a:pPr>
            <a:r>
              <a:rPr lang="en-GB" sz="3200" b="1" i="0" dirty="0">
                <a:solidFill>
                  <a:srgbClr val="333333"/>
                </a:solidFill>
                <a:effectLst/>
              </a:rPr>
              <a:t>if</a:t>
            </a:r>
            <a:r>
              <a:rPr lang="en-GB" sz="3200" b="0" i="0" dirty="0">
                <a:solidFill>
                  <a:srgbClr val="333333"/>
                </a:solidFill>
                <a:effectLst/>
              </a:rPr>
              <a:t> </a:t>
            </a:r>
            <a:r>
              <a:rPr lang="en-GB" sz="3200" b="1" i="0" dirty="0">
                <a:solidFill>
                  <a:srgbClr val="333333"/>
                </a:solidFill>
                <a:effectLst/>
              </a:rPr>
              <a:t>statement</a:t>
            </a:r>
            <a:endParaRPr lang="en-GB" sz="3200" b="1" dirty="0">
              <a:solidFill>
                <a:srgbClr val="333333"/>
              </a:solidFill>
            </a:endParaRPr>
          </a:p>
          <a:p>
            <a:pPr marL="971550" lvl="1" indent="-514350">
              <a:buFont typeface="+mj-lt"/>
              <a:buAutoNum type="arabicPeriod"/>
            </a:pPr>
            <a:r>
              <a:rPr lang="en-GB" sz="3200" b="1" dirty="0">
                <a:solidFill>
                  <a:srgbClr val="333333"/>
                </a:solidFill>
              </a:rPr>
              <a:t>f</a:t>
            </a:r>
            <a:r>
              <a:rPr lang="en-GB" sz="3200" b="1" i="0" dirty="0">
                <a:solidFill>
                  <a:srgbClr val="333333"/>
                </a:solidFill>
                <a:effectLst/>
              </a:rPr>
              <a:t>or Loop</a:t>
            </a:r>
            <a:endParaRPr lang="en-GB" sz="3200" b="1" dirty="0">
              <a:solidFill>
                <a:srgbClr val="333333"/>
              </a:solidFill>
            </a:endParaRPr>
          </a:p>
          <a:p>
            <a:pPr marL="971550" lvl="1" indent="-514350">
              <a:buFont typeface="+mj-lt"/>
              <a:buAutoNum type="arabicPeriod"/>
            </a:pPr>
            <a:r>
              <a:rPr lang="en-GB" sz="3200" b="1" i="0" dirty="0">
                <a:solidFill>
                  <a:srgbClr val="333333"/>
                </a:solidFill>
                <a:effectLst/>
              </a:rPr>
              <a:t>Array</a:t>
            </a:r>
          </a:p>
          <a:p>
            <a:pPr marL="971550" lvl="1" indent="-514350">
              <a:buFont typeface="+mj-lt"/>
              <a:buAutoNum type="arabicPeriod"/>
            </a:pPr>
            <a:r>
              <a:rPr lang="en-GB" sz="3200" b="1" i="0" dirty="0">
                <a:solidFill>
                  <a:srgbClr val="333333"/>
                </a:solidFill>
                <a:effectLst/>
              </a:rPr>
              <a:t>Function</a:t>
            </a:r>
          </a:p>
          <a:p>
            <a:endParaRPr lang="en-GB" sz="3200" dirty="0"/>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0813291">
            <a:off x="8279960" y="842410"/>
            <a:ext cx="3551476" cy="3586991"/>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7968" y="2617"/>
            <a:ext cx="12134032" cy="1205981"/>
          </a:xfrm>
          <a:solidFill>
            <a:srgbClr val="002060"/>
          </a:solidFill>
        </p:spPr>
        <p:txBody>
          <a:bodyPr>
            <a:normAutofit/>
          </a:bodyPr>
          <a:lstStyle/>
          <a:p>
            <a:r>
              <a:rPr lang="en-GB" sz="4800" b="1" dirty="0">
                <a:solidFill>
                  <a:schemeClr val="bg1"/>
                </a:solidFill>
              </a:rPr>
              <a:t>Task 4: </a:t>
            </a:r>
            <a:r>
              <a:rPr lang="en-GB" sz="4800" dirty="0">
                <a:solidFill>
                  <a:schemeClr val="bg1"/>
                </a:solidFill>
              </a:rPr>
              <a:t>Assignment task 4 checklist</a:t>
            </a:r>
            <a:endParaRPr lang="en-GB" sz="4800" b="1" dirty="0">
              <a:solidFill>
                <a:schemeClr val="bg1"/>
              </a:solidFill>
            </a:endParaRPr>
          </a:p>
        </p:txBody>
      </p:sp>
    </p:spTree>
    <p:extLst>
      <p:ext uri="{BB962C8B-B14F-4D97-AF65-F5344CB8AC3E}">
        <p14:creationId xmlns:p14="http://schemas.microsoft.com/office/powerpoint/2010/main" val="1023672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4000" b="1" dirty="0">
                <a:solidFill>
                  <a:srgbClr val="FFFFFF"/>
                </a:solidFill>
              </a:rPr>
              <a:t>Be careful when Scripting with Bat</a:t>
            </a:r>
            <a:br>
              <a:rPr lang="en-GB" sz="4000" b="1" dirty="0">
                <a:solidFill>
                  <a:srgbClr val="FFFFFF"/>
                </a:solidFill>
              </a:rPr>
            </a:br>
            <a:r>
              <a:rPr lang="en-GB" sz="4000" b="1" dirty="0">
                <a:solidFill>
                  <a:srgbClr val="FFFFFF"/>
                </a:solidFill>
              </a:rPr>
              <a:t>	Knowledge is Powerful.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0274" y="1744573"/>
            <a:ext cx="11370216" cy="4532243"/>
          </a:xfrm>
        </p:spPr>
        <p:txBody>
          <a:bodyPr>
            <a:noAutofit/>
          </a:bodyPr>
          <a:lstStyle/>
          <a:p>
            <a:pPr>
              <a:lnSpc>
                <a:spcPct val="100000"/>
              </a:lnSpc>
              <a:spcBef>
                <a:spcPts val="600"/>
              </a:spcBef>
            </a:pPr>
            <a:r>
              <a:rPr lang="en-GB" sz="2400" dirty="0"/>
              <a:t>Please be careful how you use Bat scripts. </a:t>
            </a:r>
          </a:p>
          <a:p>
            <a:pPr>
              <a:lnSpc>
                <a:spcPct val="100000"/>
              </a:lnSpc>
              <a:spcBef>
                <a:spcPts val="600"/>
              </a:spcBef>
            </a:pPr>
            <a:r>
              <a:rPr lang="en-GB" sz="2400" dirty="0"/>
              <a:t>Especially when using your own device or in the University’s Computer Labs.</a:t>
            </a:r>
          </a:p>
          <a:p>
            <a:pPr>
              <a:lnSpc>
                <a:spcPct val="100000"/>
              </a:lnSpc>
              <a:spcBef>
                <a:spcPts val="600"/>
              </a:spcBef>
            </a:pPr>
            <a:r>
              <a:rPr lang="en-GB" sz="2400" dirty="0"/>
              <a:t>Use the VM provided to safeguard your machine and the University’s systems.</a:t>
            </a:r>
          </a:p>
          <a:p>
            <a:pPr>
              <a:lnSpc>
                <a:spcPct val="100000"/>
              </a:lnSpc>
              <a:spcBef>
                <a:spcPts val="600"/>
              </a:spcBef>
            </a:pPr>
            <a:r>
              <a:rPr lang="en-GB" sz="2400" dirty="0"/>
              <a:t>Until you are more experienced be careful with the commands and scripts you use. </a:t>
            </a:r>
          </a:p>
          <a:p>
            <a:pPr>
              <a:lnSpc>
                <a:spcPct val="100000"/>
              </a:lnSpc>
              <a:spcBef>
                <a:spcPts val="600"/>
              </a:spcBef>
            </a:pPr>
            <a:r>
              <a:rPr lang="en-GB" sz="2400" dirty="0">
                <a:highlight>
                  <a:srgbClr val="FFFF00"/>
                </a:highlight>
              </a:rPr>
              <a:t>Batch is a simple but powerful language.</a:t>
            </a:r>
          </a:p>
          <a:p>
            <a:pPr>
              <a:lnSpc>
                <a:spcPct val="100000"/>
              </a:lnSpc>
              <a:spcBef>
                <a:spcPts val="600"/>
              </a:spcBef>
            </a:pPr>
            <a:r>
              <a:rPr lang="en-GB" sz="2400" dirty="0"/>
              <a:t>It can damage your and others’ systems, network or websites. </a:t>
            </a:r>
          </a:p>
          <a:p>
            <a:pPr>
              <a:lnSpc>
                <a:spcPct val="100000"/>
              </a:lnSpc>
              <a:spcBef>
                <a:spcPts val="600"/>
              </a:spcBef>
            </a:pPr>
            <a:r>
              <a:rPr lang="en-GB" sz="2400" dirty="0"/>
              <a:t>Batch is used for white and black hat hacking. </a:t>
            </a:r>
          </a:p>
          <a:p>
            <a:pPr>
              <a:lnSpc>
                <a:spcPct val="100000"/>
              </a:lnSpc>
              <a:spcBef>
                <a:spcPts val="600"/>
              </a:spcBef>
            </a:pPr>
            <a:r>
              <a:rPr lang="en-GB" sz="2400" dirty="0"/>
              <a:t>As a mature Higher Education student, please use your growing knowledge safely, ethically &amp; responsibly, with careful consideration for your system and that of others.</a:t>
            </a:r>
          </a:p>
          <a:p>
            <a:pPr marL="0" indent="0">
              <a:lnSpc>
                <a:spcPct val="100000"/>
              </a:lnSpc>
              <a:spcBef>
                <a:spcPts val="600"/>
              </a:spcBef>
              <a:buNone/>
            </a:pPr>
            <a:r>
              <a:rPr lang="en-GB" sz="2000" dirty="0"/>
              <a:t>Note: All script examples in this deck are safe to use, + on many online sources. But be careful if using scripts from system administration/security/hacking sites. Do not use these if you are new to the subject area and wait until you are more experienced.</a:t>
            </a:r>
          </a:p>
        </p:txBody>
      </p:sp>
      <p:pic>
        <p:nvPicPr>
          <p:cNvPr id="13" name="Picture 12">
            <a:extLst>
              <a:ext uri="{FF2B5EF4-FFF2-40B4-BE49-F238E27FC236}">
                <a16:creationId xmlns:a16="http://schemas.microsoft.com/office/drawing/2014/main" id="{FBD5ECD3-8471-4CB2-AD38-A0AACE459C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606" y="623367"/>
            <a:ext cx="1428750" cy="952500"/>
          </a:xfrm>
          <a:prstGeom prst="rect">
            <a:avLst/>
          </a:prstGeom>
        </p:spPr>
      </p:pic>
      <p:sp>
        <p:nvSpPr>
          <p:cNvPr id="17" name="TextBox 16">
            <a:extLst>
              <a:ext uri="{FF2B5EF4-FFF2-40B4-BE49-F238E27FC236}">
                <a16:creationId xmlns:a16="http://schemas.microsoft.com/office/drawing/2014/main" id="{E0816844-DA23-40E5-A267-355DA243C118}"/>
              </a:ext>
            </a:extLst>
          </p:cNvPr>
          <p:cNvSpPr txBox="1"/>
          <p:nvPr/>
        </p:nvSpPr>
        <p:spPr>
          <a:xfrm>
            <a:off x="121066" y="1497320"/>
            <a:ext cx="1428750" cy="1231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mirshekari.wikidot.com/courses"/>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8" name="Picture 17" descr="A picture containing text, container&#10;&#10;Description automatically generated">
            <a:extLst>
              <a:ext uri="{FF2B5EF4-FFF2-40B4-BE49-F238E27FC236}">
                <a16:creationId xmlns:a16="http://schemas.microsoft.com/office/drawing/2014/main" id="{F39DD75A-B219-4EC4-AA85-9355AACA6CEC}"/>
              </a:ext>
            </a:extLst>
          </p:cNvPr>
          <p:cNvPicPr>
            <a:picLocks noChangeAspect="1"/>
          </p:cNvPicPr>
          <p:nvPr/>
        </p:nvPicPr>
        <p:blipFill>
          <a:blip r:embed="rId6">
            <a:alphaModFix/>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790396" y="339509"/>
            <a:ext cx="2631878" cy="1819756"/>
          </a:xfrm>
          <a:prstGeom prst="rect">
            <a:avLst/>
          </a:prstGeom>
        </p:spPr>
      </p:pic>
    </p:spTree>
    <p:extLst>
      <p:ext uri="{BB962C8B-B14F-4D97-AF65-F5344CB8AC3E}">
        <p14:creationId xmlns:p14="http://schemas.microsoft.com/office/powerpoint/2010/main" val="3694179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chemeClr val="bg1"/>
                </a:solidFill>
              </a:rPr>
              <a:t>Peer / pair programming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6368" y="1712687"/>
            <a:ext cx="11550831" cy="5036456"/>
          </a:xfrm>
        </p:spPr>
        <p:txBody>
          <a:bodyPr>
            <a:normAutofit fontScale="62500" lnSpcReduction="20000"/>
          </a:bodyPr>
          <a:lstStyle/>
          <a:p>
            <a:r>
              <a:rPr lang="en-US" sz="4500" b="0" i="0" dirty="0">
                <a:solidFill>
                  <a:srgbClr val="212529"/>
                </a:solidFill>
                <a:effectLst/>
              </a:rPr>
              <a:t>We encourage students to work together in pairs to help each other to debug and solve any code problems.</a:t>
            </a:r>
          </a:p>
          <a:p>
            <a:r>
              <a:rPr lang="en-US" sz="4500" b="0" i="0" dirty="0">
                <a:solidFill>
                  <a:srgbClr val="212529"/>
                </a:solidFill>
                <a:effectLst/>
              </a:rPr>
              <a:t>This is called Pair / Peer programming </a:t>
            </a:r>
            <a:r>
              <a:rPr lang="en-US" sz="4500" dirty="0">
                <a:solidFill>
                  <a:srgbClr val="212529"/>
                </a:solidFill>
              </a:rPr>
              <a:t>to support</a:t>
            </a:r>
            <a:r>
              <a:rPr lang="en-US" sz="4500" b="0" i="0" dirty="0">
                <a:solidFill>
                  <a:srgbClr val="212529"/>
                </a:solidFill>
                <a:effectLst/>
              </a:rPr>
              <a:t> professional learning and is used in industry environments, where the code of a program is written in pairs.*</a:t>
            </a:r>
          </a:p>
          <a:p>
            <a:r>
              <a:rPr lang="en-US" sz="4500" dirty="0"/>
              <a:t>In </a:t>
            </a:r>
            <a:r>
              <a:rPr lang="en-US" sz="4500" b="1" dirty="0"/>
              <a:t>tutorials</a:t>
            </a:r>
            <a:r>
              <a:rPr lang="en-US" sz="4500" dirty="0"/>
              <a:t>, you can work on your own PCs, but you can also </a:t>
            </a:r>
            <a:r>
              <a:rPr lang="en-US" sz="4500" dirty="0">
                <a:highlight>
                  <a:srgbClr val="FFFF00"/>
                </a:highlight>
              </a:rPr>
              <a:t>help each other </a:t>
            </a:r>
            <a:r>
              <a:rPr lang="en-US" sz="4500" dirty="0"/>
              <a:t>to solve any problems and debug your code.</a:t>
            </a:r>
          </a:p>
          <a:p>
            <a:r>
              <a:rPr lang="en-US" sz="4500" dirty="0">
                <a:highlight>
                  <a:srgbClr val="FFFF00"/>
                </a:highlight>
              </a:rPr>
              <a:t>Use AI tools </a:t>
            </a:r>
            <a:r>
              <a:rPr lang="en-US" sz="4500" dirty="0"/>
              <a:t>to assist you to </a:t>
            </a:r>
            <a:r>
              <a:rPr lang="en-US" sz="4500" dirty="0" err="1"/>
              <a:t>to</a:t>
            </a:r>
            <a:r>
              <a:rPr lang="en-US" sz="4500" dirty="0"/>
              <a:t> identify coding errors.</a:t>
            </a:r>
          </a:p>
          <a:p>
            <a:endParaRPr lang="en-US" sz="3200" b="0" i="0" dirty="0">
              <a:solidFill>
                <a:srgbClr val="212529"/>
              </a:solidFill>
              <a:effectLst/>
            </a:endParaRPr>
          </a:p>
          <a:p>
            <a:pPr marL="0" indent="0">
              <a:buNone/>
            </a:pPr>
            <a:r>
              <a:rPr lang="en-US" sz="3200" b="0" i="0" dirty="0">
                <a:solidFill>
                  <a:srgbClr val="212529"/>
                </a:solidFill>
                <a:effectLst/>
              </a:rPr>
              <a:t>* Bg.</a:t>
            </a:r>
          </a:p>
          <a:p>
            <a:pPr lvl="1"/>
            <a:r>
              <a:rPr lang="en-US" sz="2800" b="0" i="0" dirty="0">
                <a:solidFill>
                  <a:srgbClr val="212529"/>
                </a:solidFill>
                <a:effectLst/>
              </a:rPr>
              <a:t>Each person looks at the code the other member is writing / written and they help each other debug the code.</a:t>
            </a:r>
          </a:p>
          <a:p>
            <a:pPr lvl="1"/>
            <a:r>
              <a:rPr lang="en-US" sz="2800" b="1" i="0" dirty="0">
                <a:solidFill>
                  <a:srgbClr val="202122"/>
                </a:solidFill>
                <a:effectLst/>
              </a:rPr>
              <a:t>In industry, pair / peer programming</a:t>
            </a:r>
            <a:r>
              <a:rPr lang="en-US" sz="2800" b="0" i="0" dirty="0">
                <a:solidFill>
                  <a:srgbClr val="202122"/>
                </a:solidFill>
                <a:effectLst/>
              </a:rPr>
              <a:t> is a </a:t>
            </a:r>
            <a:r>
              <a:rPr lang="en-US" sz="2800" b="0" i="0" u="none" strike="noStrike" dirty="0">
                <a:effectLst/>
              </a:rPr>
              <a:t>software development</a:t>
            </a:r>
            <a:r>
              <a:rPr lang="en-US" sz="2800" b="0" i="0" dirty="0">
                <a:effectLst/>
              </a:rPr>
              <a:t> technique where two </a:t>
            </a:r>
            <a:r>
              <a:rPr lang="en-US" sz="2800" b="0" i="0" u="none" strike="noStrike" dirty="0">
                <a:effectLst/>
              </a:rPr>
              <a:t>programmers</a:t>
            </a:r>
            <a:r>
              <a:rPr lang="en-US" sz="2800" b="0" i="0" dirty="0">
                <a:effectLst/>
              </a:rPr>
              <a:t> work together on one device. One person </a:t>
            </a:r>
            <a:r>
              <a:rPr lang="en-US" sz="2800" dirty="0"/>
              <a:t>who</a:t>
            </a:r>
            <a:r>
              <a:rPr lang="en-US" sz="2800" b="0" i="0" dirty="0">
                <a:effectLst/>
              </a:rPr>
              <a:t> writes the </a:t>
            </a:r>
            <a:r>
              <a:rPr lang="en-US" sz="2800" b="0" i="0" u="none" strike="noStrike" dirty="0">
                <a:effectLst/>
              </a:rPr>
              <a:t>code</a:t>
            </a:r>
            <a:r>
              <a:rPr lang="en-US" sz="2800" b="0" i="0" dirty="0">
                <a:effectLst/>
              </a:rPr>
              <a:t> is called the </a:t>
            </a:r>
            <a:r>
              <a:rPr lang="en-US" sz="2800" b="1" dirty="0">
                <a:effectLst/>
              </a:rPr>
              <a:t>driver</a:t>
            </a:r>
            <a:r>
              <a:rPr lang="en-US" sz="2800" b="0" dirty="0">
                <a:effectLst/>
              </a:rPr>
              <a:t>,</a:t>
            </a:r>
            <a:r>
              <a:rPr lang="en-US" sz="2800" dirty="0"/>
              <a:t> </a:t>
            </a:r>
            <a:r>
              <a:rPr lang="en-US" sz="2800" b="0" i="0" dirty="0">
                <a:effectLst/>
              </a:rPr>
              <a:t>while the other person is called the </a:t>
            </a:r>
            <a:r>
              <a:rPr lang="en-US" sz="2800" b="1" dirty="0">
                <a:effectLst/>
              </a:rPr>
              <a:t>observer</a:t>
            </a:r>
            <a:r>
              <a:rPr lang="en-US" sz="2800" b="0" i="0" dirty="0">
                <a:effectLst/>
              </a:rPr>
              <a:t> </a:t>
            </a:r>
            <a:r>
              <a:rPr lang="en-US" sz="2800" dirty="0"/>
              <a:t>who </a:t>
            </a:r>
            <a:r>
              <a:rPr lang="en-US" sz="2800" b="0" i="0" u="none" strike="noStrike" dirty="0">
                <a:effectLst/>
              </a:rPr>
              <a:t>reviews</a:t>
            </a:r>
            <a:r>
              <a:rPr lang="en-US" sz="2800" b="0" i="0" dirty="0">
                <a:effectLst/>
              </a:rPr>
              <a:t> each the code being typed. Both review the code for errors after and help each other to solve problems. They can switch roles intermittently when needed.</a:t>
            </a:r>
          </a:p>
        </p:txBody>
      </p:sp>
    </p:spTree>
    <p:extLst>
      <p:ext uri="{BB962C8B-B14F-4D97-AF65-F5344CB8AC3E}">
        <p14:creationId xmlns:p14="http://schemas.microsoft.com/office/powerpoint/2010/main" val="338740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17322" y="278535"/>
            <a:ext cx="9895951" cy="1033669"/>
          </a:xfrm>
        </p:spPr>
        <p:txBody>
          <a:bodyPr>
            <a:normAutofit/>
          </a:bodyPr>
          <a:lstStyle/>
          <a:p>
            <a:r>
              <a:rPr lang="en-GB" sz="5400" b="1" dirty="0">
                <a:solidFill>
                  <a:srgbClr val="002060"/>
                </a:solidFill>
                <a:highlight>
                  <a:srgbClr val="FFFF00"/>
                </a:highlight>
              </a:rPr>
              <a:t>Tutorial Activity: </a:t>
            </a:r>
            <a:r>
              <a:rPr lang="en-GB" sz="5400" b="1" dirty="0">
                <a:solidFill>
                  <a:srgbClr val="FFFFFF"/>
                </a:solidFill>
              </a:rPr>
              <a:t>Bat Scripting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98333" y="1712687"/>
            <a:ext cx="11271891" cy="4397415"/>
          </a:xfrm>
        </p:spPr>
        <p:txBody>
          <a:bodyPr>
            <a:noAutofit/>
          </a:bodyPr>
          <a:lstStyle/>
          <a:p>
            <a:pPr marL="514350" indent="-514350">
              <a:lnSpc>
                <a:spcPct val="100000"/>
              </a:lnSpc>
              <a:spcBef>
                <a:spcPts val="600"/>
              </a:spcBef>
              <a:buFont typeface="+mj-lt"/>
              <a:buAutoNum type="arabicPeriod"/>
            </a:pPr>
            <a:r>
              <a:rPr lang="en-GB" sz="2400" b="1" dirty="0"/>
              <a:t>Open your VM and experiment with the following </a:t>
            </a:r>
            <a:r>
              <a:rPr lang="en-GB" sz="2400" b="1" dirty="0">
                <a:highlight>
                  <a:srgbClr val="FFFF00"/>
                </a:highlight>
              </a:rPr>
              <a:t>Bat scripts</a:t>
            </a:r>
            <a:r>
              <a:rPr lang="en-GB" sz="2400" b="1" dirty="0"/>
              <a:t> to familiarise yourself with the syntax, customise the code and create your own scripts.</a:t>
            </a:r>
          </a:p>
          <a:p>
            <a:pPr marL="514350" indent="-514350">
              <a:lnSpc>
                <a:spcPct val="100000"/>
              </a:lnSpc>
              <a:spcBef>
                <a:spcPts val="600"/>
              </a:spcBef>
              <a:buFont typeface="+mj-lt"/>
              <a:buAutoNum type="arabicPeriod"/>
            </a:pPr>
            <a:r>
              <a:rPr lang="en-GB" sz="2400" b="1" dirty="0"/>
              <a:t>Research and discover </a:t>
            </a:r>
            <a:r>
              <a:rPr lang="en-GB" sz="2400" dirty="0"/>
              <a:t>some additional </a:t>
            </a:r>
            <a:r>
              <a:rPr lang="en-GB" sz="2400" b="1" dirty="0"/>
              <a:t>Batch scripting</a:t>
            </a:r>
            <a:r>
              <a:rPr lang="en-GB" sz="2400" dirty="0"/>
              <a:t> </a:t>
            </a:r>
            <a:r>
              <a:rPr lang="en-GB" sz="2400" b="1" dirty="0"/>
              <a:t>reference sources </a:t>
            </a:r>
            <a:r>
              <a:rPr lang="en-GB" sz="2400" dirty="0"/>
              <a:t>to help you to create or further customise the scripts, and cite them in your Assignment task answer. </a:t>
            </a:r>
            <a:endParaRPr lang="en-GB" sz="2400" b="1" dirty="0"/>
          </a:p>
          <a:p>
            <a:pPr marL="514350" indent="-514350">
              <a:lnSpc>
                <a:spcPct val="100000"/>
              </a:lnSpc>
              <a:spcBef>
                <a:spcPts val="600"/>
              </a:spcBef>
              <a:buFont typeface="+mj-lt"/>
              <a:buAutoNum type="arabicPeriod"/>
            </a:pPr>
            <a:r>
              <a:rPr lang="en-GB" sz="2400" b="1" dirty="0">
                <a:highlight>
                  <a:srgbClr val="FFFF00"/>
                </a:highlight>
              </a:rPr>
              <a:t>Either create some small Bat scripts </a:t>
            </a:r>
            <a:r>
              <a:rPr lang="en-GB" sz="2400" dirty="0">
                <a:highlight>
                  <a:srgbClr val="FFFF00"/>
                </a:highlight>
              </a:rPr>
              <a:t>or </a:t>
            </a:r>
            <a:r>
              <a:rPr lang="en-GB" sz="2400" b="1" dirty="0">
                <a:highlight>
                  <a:srgbClr val="FFFF00"/>
                </a:highlight>
              </a:rPr>
              <a:t>1/2 larger scripts </a:t>
            </a:r>
            <a:r>
              <a:rPr lang="en-GB" sz="2400" dirty="0">
                <a:highlight>
                  <a:srgbClr val="FFFF00"/>
                </a:highlight>
              </a:rPr>
              <a:t>to</a:t>
            </a:r>
            <a:r>
              <a:rPr lang="en-GB" sz="2400" b="1" dirty="0">
                <a:highlight>
                  <a:srgbClr val="FFFF00"/>
                </a:highlight>
              </a:rPr>
              <a:t> demonstrate understanding of the key constructs of the language.</a:t>
            </a:r>
          </a:p>
          <a:p>
            <a:pPr lvl="1">
              <a:lnSpc>
                <a:spcPct val="100000"/>
              </a:lnSpc>
              <a:spcBef>
                <a:spcPts val="600"/>
              </a:spcBef>
            </a:pPr>
            <a:r>
              <a:rPr lang="en-GB" b="1" dirty="0"/>
              <a:t>Research </a:t>
            </a:r>
            <a:r>
              <a:rPr lang="en-GB" dirty="0"/>
              <a:t>to discover additional example batch scripts related to your programme area / area of interest. E.g. System/Network diagnostics using Batch scripts, Automation using Batch scripts, How to create a game using Batch, how to create an Animation using Batch. </a:t>
            </a:r>
          </a:p>
          <a:p>
            <a:pPr marL="514350" indent="-514350">
              <a:lnSpc>
                <a:spcPct val="100000"/>
              </a:lnSpc>
              <a:spcBef>
                <a:spcPts val="600"/>
              </a:spcBef>
              <a:buFont typeface="+mj-lt"/>
              <a:buAutoNum type="arabicPeriod"/>
            </a:pPr>
            <a:r>
              <a:rPr lang="en-GB" sz="2400" b="1" dirty="0"/>
              <a:t>Save your experiments </a:t>
            </a:r>
            <a:r>
              <a:rPr lang="en-GB" sz="2400" dirty="0"/>
              <a:t>with</a:t>
            </a:r>
            <a:r>
              <a:rPr lang="en-GB" sz="2400" b="1" dirty="0"/>
              <a:t> </a:t>
            </a:r>
            <a:r>
              <a:rPr lang="en-GB" sz="2400" dirty="0"/>
              <a:t>screenshots of both </a:t>
            </a:r>
            <a:r>
              <a:rPr lang="en-GB" sz="2400" b="1" dirty="0"/>
              <a:t>code and output </a:t>
            </a:r>
            <a:r>
              <a:rPr lang="en-GB" sz="2400" dirty="0"/>
              <a:t>with brief text description to include in your Assignment for task 4. Next slide &gt;</a:t>
            </a:r>
          </a:p>
        </p:txBody>
      </p:sp>
    </p:spTree>
    <p:extLst>
      <p:ext uri="{BB962C8B-B14F-4D97-AF65-F5344CB8AC3E}">
        <p14:creationId xmlns:p14="http://schemas.microsoft.com/office/powerpoint/2010/main" val="2672539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1854" y="1803049"/>
            <a:ext cx="11361951" cy="5035596"/>
          </a:xfrm>
        </p:spPr>
        <p:txBody>
          <a:bodyPr>
            <a:normAutofit fontScale="92500" lnSpcReduction="20000"/>
          </a:bodyPr>
          <a:lstStyle/>
          <a:p>
            <a:pPr marL="0" indent="0" fontAlgn="base">
              <a:lnSpc>
                <a:spcPct val="120000"/>
              </a:lnSpc>
              <a:spcBef>
                <a:spcPts val="600"/>
              </a:spcBef>
              <a:spcAft>
                <a:spcPts val="600"/>
              </a:spcAft>
              <a:buNone/>
              <a:tabLst>
                <a:tab pos="457200" algn="l"/>
              </a:tabLst>
            </a:pPr>
            <a:r>
              <a:rPr lang="en-GB" dirty="0"/>
              <a:t>Download the slides from Moodle: </a:t>
            </a:r>
            <a:r>
              <a:rPr lang="en-GB" dirty="0">
                <a:highlight>
                  <a:srgbClr val="FFFF00"/>
                </a:highlight>
              </a:rPr>
              <a:t>OS 5 – Tutorial - Intro. to Bat Scripting.</a:t>
            </a:r>
          </a:p>
          <a:p>
            <a:pPr marL="514350" indent="-514350" fontAlgn="base">
              <a:lnSpc>
                <a:spcPct val="120000"/>
              </a:lnSpc>
              <a:spcBef>
                <a:spcPts val="600"/>
              </a:spcBef>
              <a:spcAft>
                <a:spcPts val="600"/>
              </a:spcAft>
              <a:buFont typeface="+mj-lt"/>
              <a:buAutoNum type="arabicPeriod"/>
              <a:tabLst>
                <a:tab pos="457200" algn="l"/>
              </a:tabLst>
            </a:pPr>
            <a:r>
              <a:rPr lang="en-GB" b="1" dirty="0"/>
              <a:t>Open a text/code editor </a:t>
            </a:r>
            <a:r>
              <a:rPr lang="en-GB" dirty="0"/>
              <a:t>of your choice such as: Notepad, Notepad++ or VSC Visual Studio Code and save the text file with a </a:t>
            </a:r>
            <a:r>
              <a:rPr lang="en-GB" b="1" dirty="0"/>
              <a:t>.bat</a:t>
            </a:r>
            <a:r>
              <a:rPr lang="en-GB" dirty="0"/>
              <a:t> file extension.</a:t>
            </a:r>
          </a:p>
          <a:p>
            <a:pPr marL="514350" indent="-514350">
              <a:lnSpc>
                <a:spcPct val="120000"/>
              </a:lnSpc>
              <a:spcBef>
                <a:spcPts val="600"/>
              </a:spcBef>
              <a:spcAft>
                <a:spcPts val="600"/>
              </a:spcAft>
              <a:buFont typeface="+mj-lt"/>
              <a:buAutoNum type="arabicPeriod"/>
            </a:pPr>
            <a:r>
              <a:rPr lang="en-GB" b="1" dirty="0"/>
              <a:t>Experiment with the following Bat scripts on the ‘</a:t>
            </a:r>
            <a:r>
              <a:rPr lang="en-GB" b="1" dirty="0">
                <a:highlight>
                  <a:srgbClr val="FFFF00"/>
                </a:highlight>
              </a:rPr>
              <a:t>Try:</a:t>
            </a:r>
            <a:r>
              <a:rPr lang="en-GB" b="1" dirty="0"/>
              <a:t>’ slides to familiarise yourself with the syntax and start to create your own scripts.</a:t>
            </a:r>
          </a:p>
          <a:p>
            <a:pPr marL="514350" indent="-514350">
              <a:lnSpc>
                <a:spcPct val="120000"/>
              </a:lnSpc>
              <a:spcBef>
                <a:spcPts val="600"/>
              </a:spcBef>
              <a:spcAft>
                <a:spcPts val="600"/>
              </a:spcAft>
              <a:buFont typeface="+mj-lt"/>
              <a:buAutoNum type="arabicPeriod"/>
            </a:pPr>
            <a:r>
              <a:rPr lang="en-GB" dirty="0"/>
              <a:t>The code is also located in the Notes section of the slides.</a:t>
            </a:r>
          </a:p>
          <a:p>
            <a:pPr marL="514350" indent="-514350">
              <a:lnSpc>
                <a:spcPct val="120000"/>
              </a:lnSpc>
              <a:spcBef>
                <a:spcPts val="600"/>
              </a:spcBef>
              <a:spcAft>
                <a:spcPts val="600"/>
              </a:spcAft>
              <a:buFont typeface="+mj-lt"/>
              <a:buAutoNum type="arabicPeriod"/>
            </a:pPr>
            <a:r>
              <a:rPr lang="en-GB" b="1" dirty="0"/>
              <a:t>Use the following slide as a checklist to practice using each key area of the syntax.</a:t>
            </a:r>
          </a:p>
          <a:p>
            <a:pPr marL="514350" indent="-514350">
              <a:lnSpc>
                <a:spcPct val="120000"/>
              </a:lnSpc>
              <a:spcBef>
                <a:spcPts val="600"/>
              </a:spcBef>
              <a:spcAft>
                <a:spcPts val="600"/>
              </a:spcAft>
              <a:buFont typeface="+mj-lt"/>
              <a:buAutoNum type="arabicPeriod"/>
            </a:pPr>
            <a:r>
              <a:rPr lang="en-GB" b="1" dirty="0"/>
              <a:t>Save your experiments </a:t>
            </a:r>
            <a:r>
              <a:rPr lang="en-GB" dirty="0"/>
              <a:t>with</a:t>
            </a:r>
            <a:r>
              <a:rPr lang="en-GB" b="1" dirty="0"/>
              <a:t> </a:t>
            </a:r>
            <a:r>
              <a:rPr lang="en-GB" dirty="0"/>
              <a:t>screenshots of both </a:t>
            </a:r>
            <a:r>
              <a:rPr lang="en-GB" b="1" dirty="0"/>
              <a:t>code and output </a:t>
            </a:r>
            <a:r>
              <a:rPr lang="en-GB" dirty="0"/>
              <a:t>with brief text description to include in your Assignment for task 4.</a:t>
            </a:r>
          </a:p>
          <a:p>
            <a:pPr fontAlgn="base">
              <a:lnSpc>
                <a:spcPct val="120000"/>
              </a:lnSpc>
              <a:spcBef>
                <a:spcPts val="600"/>
              </a:spcBef>
              <a:spcAft>
                <a:spcPts val="600"/>
              </a:spcAft>
              <a:tabLst>
                <a:tab pos="457200" algn="l"/>
              </a:tabLst>
            </a:pPr>
            <a:endParaRPr lang="en-GB" dirty="0"/>
          </a:p>
        </p:txBody>
      </p:sp>
      <p:pic>
        <p:nvPicPr>
          <p:cNvPr id="9" name="Picture 8" descr="Graphical user interface, text, application, email&#10;&#10;Description automatically generated">
            <a:extLst>
              <a:ext uri="{FF2B5EF4-FFF2-40B4-BE49-F238E27FC236}">
                <a16:creationId xmlns:a16="http://schemas.microsoft.com/office/drawing/2014/main" id="{F02C30D3-1CA8-4BD7-97D2-AD3031B6DB8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3236"/>
          <a:stretch/>
        </p:blipFill>
        <p:spPr>
          <a:xfrm>
            <a:off x="7606657" y="19355"/>
            <a:ext cx="4489350" cy="187885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7" y="337110"/>
            <a:ext cx="8353728" cy="1033669"/>
          </a:xfrm>
          <a:solidFill>
            <a:srgbClr val="002060">
              <a:alpha val="70000"/>
            </a:srgbClr>
          </a:solidFill>
        </p:spPr>
        <p:txBody>
          <a:bodyPr>
            <a:normAutofit/>
          </a:bodyPr>
          <a:lstStyle/>
          <a:p>
            <a:r>
              <a:rPr lang="en-GB" b="1" dirty="0">
                <a:solidFill>
                  <a:srgbClr val="FFFFFF"/>
                </a:solidFill>
              </a:rPr>
              <a:t>Getting stared: Creating a Batch file</a:t>
            </a:r>
          </a:p>
        </p:txBody>
      </p:sp>
    </p:spTree>
    <p:extLst>
      <p:ext uri="{BB962C8B-B14F-4D97-AF65-F5344CB8AC3E}">
        <p14:creationId xmlns:p14="http://schemas.microsoft.com/office/powerpoint/2010/main" val="1085163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7279" y="1664184"/>
            <a:ext cx="7473867" cy="4866936"/>
          </a:xfrm>
        </p:spPr>
        <p:txBody>
          <a:bodyPr>
            <a:normAutofit/>
          </a:bodyPr>
          <a:lstStyle/>
          <a:p>
            <a:pPr marL="0" indent="0">
              <a:buNone/>
            </a:pPr>
            <a:r>
              <a:rPr lang="en-GB" sz="3200" dirty="0"/>
              <a:t>Demonstrate the use of each key aspect of the language:</a:t>
            </a:r>
          </a:p>
          <a:p>
            <a:pPr lvl="1"/>
            <a:r>
              <a:rPr lang="en-GB" sz="3200" b="1" dirty="0"/>
              <a:t>Variables</a:t>
            </a:r>
          </a:p>
          <a:p>
            <a:pPr lvl="1"/>
            <a:r>
              <a:rPr lang="en-GB" sz="3200" b="1" dirty="0"/>
              <a:t>Goto</a:t>
            </a:r>
            <a:r>
              <a:rPr lang="en-GB" sz="3200" dirty="0"/>
              <a:t> command</a:t>
            </a:r>
          </a:p>
          <a:p>
            <a:pPr lvl="1"/>
            <a:r>
              <a:rPr lang="en-GB" sz="3200" b="1" i="0" dirty="0">
                <a:solidFill>
                  <a:srgbClr val="202124"/>
                </a:solidFill>
                <a:effectLst/>
              </a:rPr>
              <a:t>User</a:t>
            </a:r>
            <a:r>
              <a:rPr lang="en-GB" sz="3200" i="0" dirty="0">
                <a:solidFill>
                  <a:srgbClr val="202124"/>
                </a:solidFill>
                <a:effectLst/>
              </a:rPr>
              <a:t> </a:t>
            </a:r>
            <a:r>
              <a:rPr lang="en-GB" sz="3200" b="1" i="0" dirty="0">
                <a:solidFill>
                  <a:srgbClr val="202124"/>
                </a:solidFill>
                <a:effectLst/>
              </a:rPr>
              <a:t>Input</a:t>
            </a:r>
            <a:r>
              <a:rPr lang="en-GB" sz="3200" i="0" dirty="0">
                <a:solidFill>
                  <a:srgbClr val="202124"/>
                </a:solidFill>
                <a:effectLst/>
              </a:rPr>
              <a:t> </a:t>
            </a:r>
            <a:r>
              <a:rPr lang="en-GB" sz="3200" b="0" i="0" dirty="0">
                <a:solidFill>
                  <a:srgbClr val="202124"/>
                </a:solidFill>
                <a:effectLst/>
              </a:rPr>
              <a:t>/</a:t>
            </a:r>
            <a:r>
              <a:rPr lang="en-GB" sz="3200" b="1" i="0" dirty="0">
                <a:solidFill>
                  <a:srgbClr val="202124"/>
                </a:solidFill>
                <a:effectLst/>
              </a:rPr>
              <a:t>p </a:t>
            </a:r>
            <a:r>
              <a:rPr lang="en-GB" sz="3200" i="0" dirty="0">
                <a:solidFill>
                  <a:srgbClr val="202124"/>
                </a:solidFill>
                <a:effectLst/>
              </a:rPr>
              <a:t>switch</a:t>
            </a:r>
          </a:p>
          <a:p>
            <a:pPr lvl="1"/>
            <a:r>
              <a:rPr lang="en-GB" sz="3200" b="1" i="0" dirty="0">
                <a:solidFill>
                  <a:srgbClr val="333333"/>
                </a:solidFill>
                <a:effectLst/>
              </a:rPr>
              <a:t>Array</a:t>
            </a:r>
            <a:endParaRPr lang="en-GB" sz="3200" dirty="0"/>
          </a:p>
          <a:p>
            <a:pPr lvl="1"/>
            <a:r>
              <a:rPr lang="en-GB" sz="3200" b="1" i="0" dirty="0">
                <a:solidFill>
                  <a:srgbClr val="333333"/>
                </a:solidFill>
                <a:effectLst/>
              </a:rPr>
              <a:t>if</a:t>
            </a:r>
            <a:r>
              <a:rPr lang="en-GB" sz="3200" b="0" i="0" dirty="0">
                <a:solidFill>
                  <a:srgbClr val="333333"/>
                </a:solidFill>
                <a:effectLst/>
              </a:rPr>
              <a:t> </a:t>
            </a:r>
            <a:r>
              <a:rPr lang="en-GB" sz="3200" b="1" i="0" dirty="0">
                <a:solidFill>
                  <a:srgbClr val="333333"/>
                </a:solidFill>
                <a:effectLst/>
              </a:rPr>
              <a:t>statement</a:t>
            </a:r>
            <a:endParaRPr lang="en-GB" sz="3200" b="1" dirty="0">
              <a:solidFill>
                <a:srgbClr val="333333"/>
              </a:solidFill>
            </a:endParaRPr>
          </a:p>
          <a:p>
            <a:pPr lvl="1"/>
            <a:r>
              <a:rPr lang="en-GB" sz="3200" b="1" dirty="0">
                <a:solidFill>
                  <a:srgbClr val="333333"/>
                </a:solidFill>
              </a:rPr>
              <a:t>f</a:t>
            </a:r>
            <a:r>
              <a:rPr lang="en-GB" sz="3200" b="1" i="0" dirty="0">
                <a:solidFill>
                  <a:srgbClr val="333333"/>
                </a:solidFill>
                <a:effectLst/>
              </a:rPr>
              <a:t>or Loop</a:t>
            </a:r>
            <a:endParaRPr lang="en-GB" sz="3200" b="1" dirty="0">
              <a:solidFill>
                <a:srgbClr val="333333"/>
              </a:solidFill>
            </a:endParaRPr>
          </a:p>
          <a:p>
            <a:pPr lvl="1"/>
            <a:r>
              <a:rPr lang="en-GB" sz="3200" b="1" i="0" dirty="0">
                <a:solidFill>
                  <a:srgbClr val="333333"/>
                </a:solidFill>
                <a:effectLst/>
              </a:rPr>
              <a:t>Function</a:t>
            </a:r>
          </a:p>
          <a:p>
            <a:endParaRPr lang="en-GB" sz="3200" dirty="0"/>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1178276">
            <a:off x="8141152" y="1011611"/>
            <a:ext cx="3810000" cy="384810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8" y="394144"/>
            <a:ext cx="9310494" cy="1033669"/>
          </a:xfrm>
          <a:solidFill>
            <a:srgbClr val="002060"/>
          </a:solidFill>
        </p:spPr>
        <p:txBody>
          <a:bodyPr>
            <a:normAutofit/>
          </a:bodyPr>
          <a:lstStyle/>
          <a:p>
            <a:r>
              <a:rPr lang="en-GB" b="1" dirty="0">
                <a:solidFill>
                  <a:schemeClr val="bg1"/>
                </a:solidFill>
              </a:rPr>
              <a:t>Task 4: </a:t>
            </a:r>
            <a:r>
              <a:rPr lang="en-GB" sz="4400" dirty="0">
                <a:solidFill>
                  <a:schemeClr val="bg1"/>
                </a:solidFill>
              </a:rPr>
              <a:t>Assignment task 4 checklist</a:t>
            </a:r>
            <a:endParaRPr lang="en-GB" b="1" dirty="0">
              <a:solidFill>
                <a:schemeClr val="bg1"/>
              </a:solidFill>
            </a:endParaRPr>
          </a:p>
        </p:txBody>
      </p:sp>
    </p:spTree>
    <p:extLst>
      <p:ext uri="{BB962C8B-B14F-4D97-AF65-F5344CB8AC3E}">
        <p14:creationId xmlns:p14="http://schemas.microsoft.com/office/powerpoint/2010/main" val="2266822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8615" y="278535"/>
            <a:ext cx="10861320" cy="1138373"/>
          </a:xfrm>
        </p:spPr>
        <p:txBody>
          <a:bodyPr>
            <a:normAutofit/>
          </a:bodyPr>
          <a:lstStyle/>
          <a:p>
            <a:r>
              <a:rPr lang="en-GB" sz="5400" b="1" dirty="0">
                <a:solidFill>
                  <a:srgbClr val="FFFFFF"/>
                </a:solidFill>
              </a:rPr>
              <a:t>Bg. </a:t>
            </a:r>
            <a:r>
              <a:rPr lang="en-GB" b="1" dirty="0">
                <a:solidFill>
                  <a:srgbClr val="FFFFFF"/>
                </a:solidFill>
              </a:rPr>
              <a:t>Key reminders: Bat Scripting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4478" y="1647231"/>
            <a:ext cx="11447082" cy="5147587"/>
          </a:xfrm>
        </p:spPr>
        <p:txBody>
          <a:bodyPr>
            <a:noAutofit/>
          </a:bodyPr>
          <a:lstStyle/>
          <a:p>
            <a:pPr fontAlgn="base">
              <a:lnSpc>
                <a:spcPct val="100000"/>
              </a:lnSpc>
              <a:spcBef>
                <a:spcPts val="0"/>
              </a:spcBef>
              <a:tabLst>
                <a:tab pos="457200" algn="l"/>
              </a:tabLst>
            </a:pPr>
            <a:r>
              <a:rPr lang="en-GB" sz="2400" dirty="0"/>
              <a:t>We can type our Bat code in </a:t>
            </a:r>
            <a:r>
              <a:rPr lang="en-GB" sz="2400" b="1" dirty="0"/>
              <a:t>any text/code editor such as </a:t>
            </a:r>
            <a:r>
              <a:rPr lang="en-GB" sz="2400" dirty="0"/>
              <a:t>notepad++ / VS Code.</a:t>
            </a:r>
          </a:p>
          <a:p>
            <a:pPr fontAlgn="base">
              <a:lnSpc>
                <a:spcPct val="100000"/>
              </a:lnSpc>
              <a:spcBef>
                <a:spcPts val="0"/>
              </a:spcBef>
              <a:tabLst>
                <a:tab pos="457200" algn="l"/>
              </a:tabLst>
            </a:pPr>
            <a:r>
              <a:rPr lang="en-GB" sz="2400" dirty="0"/>
              <a:t>We save our script files with a </a:t>
            </a:r>
            <a:r>
              <a:rPr lang="en-GB" sz="2400" b="1" dirty="0"/>
              <a:t>.bat extension</a:t>
            </a:r>
            <a:r>
              <a:rPr lang="en-GB" sz="2400" dirty="0"/>
              <a:t>.</a:t>
            </a:r>
          </a:p>
          <a:p>
            <a:pPr fontAlgn="base">
              <a:lnSpc>
                <a:spcPct val="100000"/>
              </a:lnSpc>
              <a:spcBef>
                <a:spcPts val="0"/>
              </a:spcBef>
              <a:tabLst>
                <a:tab pos="457200" algn="l"/>
              </a:tabLst>
            </a:pPr>
            <a:r>
              <a:rPr lang="en-GB" sz="2400" b="1" dirty="0"/>
              <a:t>Double click the file to run the script. </a:t>
            </a:r>
          </a:p>
          <a:p>
            <a:pPr fontAlgn="base">
              <a:lnSpc>
                <a:spcPct val="100000"/>
              </a:lnSpc>
              <a:spcBef>
                <a:spcPts val="0"/>
              </a:spcBef>
              <a:tabLst>
                <a:tab pos="457200" algn="l"/>
              </a:tabLst>
            </a:pPr>
            <a:r>
              <a:rPr lang="en-GB" sz="2400" b="1" i="0" dirty="0">
                <a:effectLst/>
              </a:rPr>
              <a:t>We start </a:t>
            </a:r>
            <a:r>
              <a:rPr lang="en-GB" sz="2400" i="0" dirty="0">
                <a:effectLst/>
              </a:rPr>
              <a:t>our Bat files with: </a:t>
            </a:r>
            <a:r>
              <a:rPr lang="en-GB" sz="2400" b="1" i="0" dirty="0">
                <a:effectLst/>
              </a:rPr>
              <a:t>Echo off: </a:t>
            </a:r>
            <a:r>
              <a:rPr lang="en-GB" sz="2400" i="0" dirty="0">
                <a:effectLst/>
              </a:rPr>
              <a:t>Turning Echo off </a:t>
            </a:r>
            <a:r>
              <a:rPr lang="en-GB" sz="2400" b="0" i="0" dirty="0">
                <a:effectLst/>
              </a:rPr>
              <a:t>stops the code from being printed out in the prompt. </a:t>
            </a:r>
            <a:endParaRPr lang="en-GB" sz="2400" dirty="0"/>
          </a:p>
          <a:p>
            <a:pPr fontAlgn="base">
              <a:lnSpc>
                <a:spcPct val="100000"/>
              </a:lnSpc>
              <a:spcBef>
                <a:spcPts val="0"/>
              </a:spcBef>
              <a:tabLst>
                <a:tab pos="457200" algn="l"/>
              </a:tabLst>
            </a:pPr>
            <a:r>
              <a:rPr lang="en-GB" sz="2400" b="1" dirty="0"/>
              <a:t>We end </a:t>
            </a:r>
            <a:r>
              <a:rPr lang="en-GB" sz="2400" dirty="0"/>
              <a:t>our Bat files with the </a:t>
            </a:r>
            <a:r>
              <a:rPr lang="en-GB" sz="2400" b="1" dirty="0"/>
              <a:t>Pause </a:t>
            </a:r>
            <a:r>
              <a:rPr lang="en-GB" sz="2400" dirty="0"/>
              <a:t>command.</a:t>
            </a:r>
            <a:r>
              <a:rPr lang="en-GB" sz="2400" b="1" dirty="0"/>
              <a:t> </a:t>
            </a:r>
            <a:r>
              <a:rPr lang="en-GB" sz="2400" dirty="0"/>
              <a:t>This stops the command prompt from automatically closing.</a:t>
            </a:r>
          </a:p>
          <a:p>
            <a:pPr marL="342900" indent="-342900" fontAlgn="base">
              <a:lnSpc>
                <a:spcPct val="100000"/>
              </a:lnSpc>
              <a:spcBef>
                <a:spcPts val="0"/>
              </a:spcBef>
              <a:buFont typeface="Symbol" panose="05050102010706020507" pitchFamily="18" charset="2"/>
              <a:buChar char=""/>
            </a:pPr>
            <a:r>
              <a:rPr lang="en-GB" sz="2400" dirty="0"/>
              <a:t>We use the ‘</a:t>
            </a:r>
            <a:r>
              <a:rPr lang="en-GB" sz="2400" b="1" dirty="0"/>
              <a:t>Set’</a:t>
            </a:r>
            <a:r>
              <a:rPr lang="en-GB" sz="2400" dirty="0"/>
              <a:t> command to create variables in bat: </a:t>
            </a:r>
            <a:r>
              <a:rPr lang="en-GB" sz="2400" dirty="0">
                <a:solidFill>
                  <a:srgbClr val="002060"/>
                </a:solidFill>
                <a:highlight>
                  <a:srgbClr val="FFFF00"/>
                </a:highlight>
                <a:latin typeface="Courier New" panose="02070309020205020404" pitchFamily="49" charset="0"/>
                <a:cs typeface="Courier New" panose="02070309020205020404" pitchFamily="49" charset="0"/>
              </a:rPr>
              <a:t>Set name=</a:t>
            </a:r>
            <a:r>
              <a:rPr lang="en-GB" sz="2400" dirty="0" err="1">
                <a:solidFill>
                  <a:srgbClr val="002060"/>
                </a:solidFill>
                <a:highlight>
                  <a:srgbClr val="FFFF00"/>
                </a:highlight>
                <a:latin typeface="Courier New" panose="02070309020205020404" pitchFamily="49" charset="0"/>
                <a:cs typeface="Courier New" panose="02070309020205020404" pitchFamily="49" charset="0"/>
              </a:rPr>
              <a:t>Yourname</a:t>
            </a:r>
            <a:endParaRPr lang="en-GB" sz="2400" dirty="0">
              <a:solidFill>
                <a:srgbClr val="002060"/>
              </a:solidFill>
              <a:highlight>
                <a:srgbClr val="FFFF00"/>
              </a:highlight>
              <a:latin typeface="Courier New" panose="02070309020205020404" pitchFamily="49" charset="0"/>
              <a:cs typeface="Courier New" panose="02070309020205020404" pitchFamily="49" charset="0"/>
            </a:endParaRPr>
          </a:p>
          <a:p>
            <a:pPr marL="342900" indent="-342900" fontAlgn="base">
              <a:lnSpc>
                <a:spcPct val="100000"/>
              </a:lnSpc>
              <a:spcBef>
                <a:spcPts val="0"/>
              </a:spcBef>
              <a:buFont typeface="Symbol" panose="05050102010706020507" pitchFamily="18" charset="2"/>
              <a:buChar char=""/>
            </a:pPr>
            <a:r>
              <a:rPr lang="en-GB" sz="2400" dirty="0"/>
              <a:t>To </a:t>
            </a:r>
            <a:r>
              <a:rPr lang="en-GB" sz="2400" b="1" dirty="0"/>
              <a:t>display the value of a variable</a:t>
            </a:r>
            <a:r>
              <a:rPr lang="en-GB" sz="2400" dirty="0"/>
              <a:t>, </a:t>
            </a:r>
            <a:r>
              <a:rPr lang="en-GB" sz="2400" b="1" dirty="0"/>
              <a:t>it needs to be enclosed </a:t>
            </a:r>
            <a:r>
              <a:rPr lang="en-GB" sz="2400" dirty="0"/>
              <a:t>in percent </a:t>
            </a:r>
            <a:r>
              <a:rPr lang="en-GB" sz="2400" b="1" dirty="0"/>
              <a:t>% </a:t>
            </a:r>
            <a:r>
              <a:rPr lang="en-GB" sz="2400" dirty="0"/>
              <a:t>symbols: </a:t>
            </a:r>
            <a:br>
              <a:rPr lang="en-GB" sz="2400" dirty="0"/>
            </a:br>
            <a:r>
              <a:rPr lang="en-GB" sz="2400" dirty="0">
                <a:solidFill>
                  <a:srgbClr val="002060"/>
                </a:solidFill>
                <a:highlight>
                  <a:srgbClr val="FFFF00"/>
                </a:highlight>
                <a:latin typeface="Courier New" panose="02070309020205020404" pitchFamily="49" charset="0"/>
                <a:cs typeface="Courier New" panose="02070309020205020404" pitchFamily="49" charset="0"/>
              </a:rPr>
              <a:t>Echo %name%</a:t>
            </a:r>
          </a:p>
          <a:p>
            <a:pPr marL="342900" indent="-342900" fontAlgn="base">
              <a:lnSpc>
                <a:spcPct val="100000"/>
              </a:lnSpc>
              <a:spcBef>
                <a:spcPts val="0"/>
              </a:spcBef>
              <a:buFont typeface="Symbol" panose="05050102010706020507" pitchFamily="18" charset="2"/>
              <a:buChar char=""/>
            </a:pPr>
            <a:r>
              <a:rPr lang="en-GB" sz="2400" b="0" i="0" dirty="0">
                <a:solidFill>
                  <a:srgbClr val="000000"/>
                </a:solidFill>
                <a:effectLst/>
              </a:rPr>
              <a:t>For a </a:t>
            </a:r>
            <a:r>
              <a:rPr lang="en-GB" sz="2400" b="1" i="0" dirty="0">
                <a:solidFill>
                  <a:srgbClr val="000000"/>
                </a:solidFill>
                <a:effectLst/>
              </a:rPr>
              <a:t>variable</a:t>
            </a:r>
            <a:r>
              <a:rPr lang="en-GB" sz="2400" b="0" i="0" dirty="0">
                <a:solidFill>
                  <a:srgbClr val="000000"/>
                </a:solidFill>
                <a:effectLst/>
              </a:rPr>
              <a:t> to hold a </a:t>
            </a:r>
            <a:r>
              <a:rPr lang="en-GB" sz="2400" b="1" i="0" dirty="0">
                <a:solidFill>
                  <a:srgbClr val="000000"/>
                </a:solidFill>
                <a:effectLst/>
              </a:rPr>
              <a:t>numeric value </a:t>
            </a:r>
            <a:r>
              <a:rPr lang="en-GB" sz="2400" b="0" i="0" dirty="0">
                <a:solidFill>
                  <a:srgbClr val="000000"/>
                </a:solidFill>
                <a:effectLst/>
              </a:rPr>
              <a:t>in bat we set it with a forward slash /A: </a:t>
            </a:r>
            <a:br>
              <a:rPr lang="en-GB" sz="2400" b="0" i="0" dirty="0">
                <a:solidFill>
                  <a:srgbClr val="000000"/>
                </a:solidFill>
                <a:effectLst/>
              </a:rPr>
            </a:br>
            <a:r>
              <a:rPr lang="en-GB" sz="2400" dirty="0">
                <a:solidFill>
                  <a:srgbClr val="002060"/>
                </a:solidFill>
                <a:highlight>
                  <a:srgbClr val="FFFF00"/>
                </a:highlight>
                <a:latin typeface="Courier New" panose="02070309020205020404" pitchFamily="49" charset="0"/>
                <a:cs typeface="Courier New" panose="02070309020205020404" pitchFamily="49" charset="0"/>
              </a:rPr>
              <a:t>Set /A age=21</a:t>
            </a:r>
          </a:p>
          <a:p>
            <a:pPr marL="342900" indent="-342900" fontAlgn="base">
              <a:lnSpc>
                <a:spcPct val="100000"/>
              </a:lnSpc>
              <a:spcBef>
                <a:spcPts val="0"/>
              </a:spcBef>
              <a:buFont typeface="Symbol" panose="05050102010706020507" pitchFamily="18" charset="2"/>
              <a:buChar char=""/>
            </a:pPr>
            <a:r>
              <a:rPr lang="en-GB" sz="2400" dirty="0"/>
              <a:t>The </a:t>
            </a:r>
            <a:r>
              <a:rPr lang="en-GB" sz="2400" b="1" dirty="0"/>
              <a:t>Echo</a:t>
            </a:r>
            <a:r>
              <a:rPr lang="en-GB" sz="2400" dirty="0"/>
              <a:t> command is used to output variable values</a:t>
            </a:r>
            <a:r>
              <a:rPr lang="en-GB" sz="2400" b="1" dirty="0"/>
              <a:t>: </a:t>
            </a:r>
            <a:r>
              <a:rPr lang="en-GB" sz="2400" dirty="0">
                <a:solidFill>
                  <a:srgbClr val="002060"/>
                </a:solidFill>
                <a:highlight>
                  <a:srgbClr val="FFFF00"/>
                </a:highlight>
                <a:latin typeface="Courier New" panose="02070309020205020404" pitchFamily="49" charset="0"/>
                <a:cs typeface="Courier New" panose="02070309020205020404" pitchFamily="49" charset="0"/>
              </a:rPr>
              <a:t>Echo %age%</a:t>
            </a:r>
            <a:br>
              <a:rPr lang="en-GB" sz="2400" dirty="0"/>
            </a:br>
            <a:endParaRPr lang="en-GB" sz="2400" b="1" dirty="0">
              <a:cs typeface="Courier New" panose="02070309020205020404" pitchFamily="49" charset="0"/>
            </a:endParaRPr>
          </a:p>
        </p:txBody>
      </p:sp>
      <p:pic>
        <p:nvPicPr>
          <p:cNvPr id="4" name="Picture 3" descr="Logo, icon&#10;&#10;Description automatically generated">
            <a:extLst>
              <a:ext uri="{FF2B5EF4-FFF2-40B4-BE49-F238E27FC236}">
                <a16:creationId xmlns:a16="http://schemas.microsoft.com/office/drawing/2014/main" id="{92FFEC03-0869-FBB1-0DAF-E9368EA077D4}"/>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8966322" y="-428663"/>
            <a:ext cx="2867063" cy="2867063"/>
          </a:xfrm>
          <a:prstGeom prst="rect">
            <a:avLst/>
          </a:prstGeom>
        </p:spPr>
      </p:pic>
    </p:spTree>
    <p:extLst>
      <p:ext uri="{BB962C8B-B14F-4D97-AF65-F5344CB8AC3E}">
        <p14:creationId xmlns:p14="http://schemas.microsoft.com/office/powerpoint/2010/main" val="1644871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8614" y="278535"/>
            <a:ext cx="11374035" cy="1138373"/>
          </a:xfrm>
        </p:spPr>
        <p:txBody>
          <a:bodyPr>
            <a:normAutofit/>
          </a:bodyPr>
          <a:lstStyle/>
          <a:p>
            <a:r>
              <a:rPr lang="en-GB" sz="4000" b="1" dirty="0">
                <a:highlight>
                  <a:srgbClr val="FFFF00"/>
                </a:highlight>
              </a:rPr>
              <a:t>Try Edit &amp; Experiment:</a:t>
            </a:r>
            <a:r>
              <a:rPr lang="en-GB" sz="4000" b="1" dirty="0"/>
              <a:t> </a:t>
            </a:r>
            <a:r>
              <a:rPr lang="en-GB" sz="4000" b="1" dirty="0">
                <a:solidFill>
                  <a:srgbClr val="FFFFFF"/>
                </a:solidFill>
              </a:rPr>
              <a:t>Hello World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4478" y="1647231"/>
            <a:ext cx="11447082" cy="5147587"/>
          </a:xfrm>
        </p:spPr>
        <p:txBody>
          <a:bodyPr>
            <a:noAutofit/>
          </a:bodyPr>
          <a:lstStyle/>
          <a:p>
            <a:pPr marL="0" indent="0" fontAlgn="base">
              <a:lnSpc>
                <a:spcPct val="107000"/>
              </a:lnSpc>
              <a:buNone/>
              <a:tabLst>
                <a:tab pos="457200" algn="l"/>
              </a:tabLst>
            </a:pPr>
            <a:r>
              <a:rPr lang="en-GB" sz="2400" dirty="0"/>
              <a:t>A bat file can be created with just a few simple commands.</a:t>
            </a:r>
          </a:p>
          <a:p>
            <a:pPr marL="914400" lvl="1" indent="-457200" fontAlgn="base">
              <a:lnSpc>
                <a:spcPct val="107000"/>
              </a:lnSpc>
              <a:buFont typeface="+mj-lt"/>
              <a:buAutoNum type="arabicPeriod"/>
              <a:tabLst>
                <a:tab pos="457200" algn="l"/>
              </a:tabLst>
            </a:pPr>
            <a:r>
              <a:rPr lang="en-GB" b="1" dirty="0"/>
              <a:t>Type the following code in notepad </a:t>
            </a:r>
            <a:r>
              <a:rPr lang="en-GB" dirty="0"/>
              <a:t>/ notepad++ / VS Code or other code editor.</a:t>
            </a:r>
          </a:p>
          <a:p>
            <a:pPr marL="914400" lvl="1" indent="-457200" fontAlgn="base">
              <a:lnSpc>
                <a:spcPct val="107000"/>
              </a:lnSpc>
              <a:buFont typeface="+mj-lt"/>
              <a:buAutoNum type="arabicPeriod"/>
              <a:tabLst>
                <a:tab pos="457200" algn="l"/>
              </a:tabLst>
            </a:pPr>
            <a:r>
              <a:rPr lang="en-GB" b="1" dirty="0"/>
              <a:t>Save with a .bat extension</a:t>
            </a:r>
            <a:r>
              <a:rPr lang="en-GB" dirty="0"/>
              <a:t>.</a:t>
            </a:r>
          </a:p>
          <a:p>
            <a:pPr marL="914400" lvl="1" indent="-457200" fontAlgn="base">
              <a:lnSpc>
                <a:spcPct val="107000"/>
              </a:lnSpc>
              <a:buFont typeface="+mj-lt"/>
              <a:buAutoNum type="arabicPeriod"/>
              <a:tabLst>
                <a:tab pos="457200" algn="l"/>
              </a:tabLst>
            </a:pPr>
            <a:r>
              <a:rPr lang="en-GB" b="1" dirty="0"/>
              <a:t>Double click the file to run the script. </a:t>
            </a:r>
            <a:r>
              <a:rPr lang="en-GB" dirty="0"/>
              <a:t>The </a:t>
            </a:r>
            <a:r>
              <a:rPr lang="en-GB" dirty="0" err="1"/>
              <a:t>cmd</a:t>
            </a:r>
            <a:r>
              <a:rPr lang="en-GB" dirty="0"/>
              <a:t> prompt should appear and display ‘Hello World!.’ And press any key to continue, which will close the </a:t>
            </a:r>
            <a:r>
              <a:rPr lang="en-GB" dirty="0" err="1"/>
              <a:t>cmd</a:t>
            </a:r>
            <a:r>
              <a:rPr lang="en-GB" dirty="0"/>
              <a:t> window.</a:t>
            </a:r>
            <a:br>
              <a:rPr lang="en-GB" dirty="0"/>
            </a:br>
            <a:endParaRPr lang="en-GB" b="1" dirty="0">
              <a:latin typeface="Courier New" panose="02070309020205020404" pitchFamily="49" charset="0"/>
              <a:cs typeface="Courier New" panose="02070309020205020404" pitchFamily="49" charset="0"/>
            </a:endParaRPr>
          </a:p>
        </p:txBody>
      </p:sp>
      <p:sp>
        <p:nvSpPr>
          <p:cNvPr id="3" name="TextBox 2">
            <a:extLst>
              <a:ext uri="{FF2B5EF4-FFF2-40B4-BE49-F238E27FC236}">
                <a16:creationId xmlns:a16="http://schemas.microsoft.com/office/drawing/2014/main" id="{98524AD4-EE35-47A7-AD0C-542B7EE3CE0D}"/>
              </a:ext>
            </a:extLst>
          </p:cNvPr>
          <p:cNvSpPr txBox="1"/>
          <p:nvPr/>
        </p:nvSpPr>
        <p:spPr>
          <a:xfrm>
            <a:off x="6380187" y="3916641"/>
            <a:ext cx="5547335" cy="2246769"/>
          </a:xfrm>
          <a:prstGeom prst="rect">
            <a:avLst/>
          </a:prstGeom>
          <a:noFill/>
          <a:ln w="19050">
            <a:solidFill>
              <a:schemeClr val="accent1"/>
            </a:solidFill>
          </a:ln>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urw-din"/>
                <a:ea typeface="+mn-ea"/>
                <a:cs typeface="+mn-cs"/>
              </a:rPr>
              <a:t>Echo off: </a:t>
            </a:r>
            <a:r>
              <a:rPr kumimoji="0" lang="en-GB" sz="2000" b="0" i="0" u="none" strike="noStrike" kern="1200" cap="none" spc="0" normalizeH="0" baseline="0" noProof="0" dirty="0">
                <a:ln>
                  <a:noFill/>
                </a:ln>
                <a:solidFill>
                  <a:prstClr val="black"/>
                </a:solidFill>
                <a:effectLst/>
                <a:uLnTx/>
                <a:uFillTx/>
                <a:latin typeface="urw-din"/>
                <a:ea typeface="+mn-ea"/>
                <a:cs typeface="+mn-cs"/>
              </a:rPr>
              <a:t>Turning Echo off stops the Bat code from being printed out in the prompt. You can turn it on to see the difference.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urw-din"/>
                <a:ea typeface="+mn-ea"/>
                <a:cs typeface="+mn-cs"/>
              </a:rPr>
              <a:t>Echo: </a:t>
            </a:r>
            <a:r>
              <a:rPr kumimoji="0" lang="en-GB" sz="2000" b="0" i="0" u="none" strike="noStrike" kern="1200" cap="none" spc="0" normalizeH="0" baseline="0" noProof="0" dirty="0">
                <a:ln>
                  <a:noFill/>
                </a:ln>
                <a:solidFill>
                  <a:prstClr val="black"/>
                </a:solidFill>
                <a:effectLst/>
                <a:uLnTx/>
                <a:uFillTx/>
                <a:latin typeface="urw-din"/>
                <a:ea typeface="+mn-ea"/>
                <a:cs typeface="+mn-cs"/>
              </a:rPr>
              <a:t>outputs the string of characters e.g. ‘Hello World’.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urw-din"/>
                <a:ea typeface="+mn-ea"/>
                <a:cs typeface="+mn-cs"/>
              </a:rPr>
              <a:t>Pause: </a:t>
            </a:r>
            <a:r>
              <a:rPr kumimoji="0" lang="en-GB" sz="2000" b="0" i="0" u="none" strike="noStrike" kern="1200" cap="none" spc="0" normalizeH="0" baseline="0" noProof="0" dirty="0">
                <a:ln>
                  <a:noFill/>
                </a:ln>
                <a:solidFill>
                  <a:prstClr val="black"/>
                </a:solidFill>
                <a:effectLst/>
                <a:uLnTx/>
                <a:uFillTx/>
                <a:latin typeface="urw-din"/>
                <a:ea typeface="+mn-ea"/>
                <a:cs typeface="+mn-cs"/>
              </a:rPr>
              <a:t>pauses and stops the command prompt from automatically closing.</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73CF0E7-4C99-7689-4E81-585225341028}"/>
              </a:ext>
            </a:extLst>
          </p:cNvPr>
          <p:cNvPicPr>
            <a:picLocks noChangeAspect="1"/>
          </p:cNvPicPr>
          <p:nvPr/>
        </p:nvPicPr>
        <p:blipFill>
          <a:blip r:embed="rId3"/>
          <a:stretch>
            <a:fillRect/>
          </a:stretch>
        </p:blipFill>
        <p:spPr>
          <a:xfrm>
            <a:off x="358615" y="3916641"/>
            <a:ext cx="5297837" cy="2588256"/>
          </a:xfrm>
          <a:prstGeom prst="rect">
            <a:avLst/>
          </a:prstGeom>
        </p:spPr>
      </p:pic>
    </p:spTree>
    <p:extLst>
      <p:ext uri="{BB962C8B-B14F-4D97-AF65-F5344CB8AC3E}">
        <p14:creationId xmlns:p14="http://schemas.microsoft.com/office/powerpoint/2010/main" val="2010287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3931" y="412895"/>
            <a:ext cx="9895951" cy="1033669"/>
          </a:xfrm>
        </p:spPr>
        <p:txBody>
          <a:bodyPr>
            <a:normAutofit/>
          </a:bodyPr>
          <a:lstStyle/>
          <a:p>
            <a:r>
              <a:rPr lang="en-GB" sz="4400" b="1" dirty="0">
                <a:highlight>
                  <a:srgbClr val="FFFF00"/>
                </a:highlight>
              </a:rPr>
              <a:t>Try Edit &amp; Experiment:</a:t>
            </a:r>
            <a:r>
              <a:rPr lang="en-GB" b="1" dirty="0"/>
              <a:t> </a:t>
            </a:r>
            <a:r>
              <a:rPr lang="en-GB" b="1" dirty="0">
                <a:solidFill>
                  <a:schemeClr val="bg1"/>
                </a:solidFill>
              </a:rPr>
              <a:t>Variables in Batch</a:t>
            </a:r>
          </a:p>
        </p:txBody>
      </p:sp>
      <p:pic>
        <p:nvPicPr>
          <p:cNvPr id="5" name="Picture 4">
            <a:extLst>
              <a:ext uri="{FF2B5EF4-FFF2-40B4-BE49-F238E27FC236}">
                <a16:creationId xmlns:a16="http://schemas.microsoft.com/office/drawing/2014/main" id="{9AF11B1A-A2B7-725E-52F2-3A85FABC015D}"/>
              </a:ext>
            </a:extLst>
          </p:cNvPr>
          <p:cNvPicPr>
            <a:picLocks noChangeAspect="1"/>
          </p:cNvPicPr>
          <p:nvPr/>
        </p:nvPicPr>
        <p:blipFill>
          <a:blip r:embed="rId3"/>
          <a:stretch>
            <a:fillRect/>
          </a:stretch>
        </p:blipFill>
        <p:spPr>
          <a:xfrm>
            <a:off x="383931" y="1964801"/>
            <a:ext cx="11424133" cy="4006972"/>
          </a:xfrm>
          <a:prstGeom prst="rect">
            <a:avLst/>
          </a:prstGeom>
        </p:spPr>
      </p:pic>
      <p:pic>
        <p:nvPicPr>
          <p:cNvPr id="3" name="Picture 2">
            <a:extLst>
              <a:ext uri="{FF2B5EF4-FFF2-40B4-BE49-F238E27FC236}">
                <a16:creationId xmlns:a16="http://schemas.microsoft.com/office/drawing/2014/main" id="{9869ED25-F636-97DA-C806-D67D2DC4F604}"/>
              </a:ext>
            </a:extLst>
          </p:cNvPr>
          <p:cNvPicPr>
            <a:picLocks noChangeAspect="1"/>
          </p:cNvPicPr>
          <p:nvPr/>
        </p:nvPicPr>
        <p:blipFill>
          <a:blip r:embed="rId4"/>
          <a:stretch>
            <a:fillRect/>
          </a:stretch>
        </p:blipFill>
        <p:spPr>
          <a:xfrm>
            <a:off x="3667745" y="2103649"/>
            <a:ext cx="8332287" cy="1773382"/>
          </a:xfrm>
          <a:prstGeom prst="rect">
            <a:avLst/>
          </a:prstGeom>
        </p:spPr>
      </p:pic>
    </p:spTree>
    <p:extLst>
      <p:ext uri="{BB962C8B-B14F-4D97-AF65-F5344CB8AC3E}">
        <p14:creationId xmlns:p14="http://schemas.microsoft.com/office/powerpoint/2010/main" val="3560778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02180" y="364099"/>
            <a:ext cx="9895951" cy="1033669"/>
          </a:xfrm>
        </p:spPr>
        <p:txBody>
          <a:bodyPr>
            <a:normAutofit/>
          </a:bodyPr>
          <a:lstStyle/>
          <a:p>
            <a:r>
              <a:rPr lang="en-GB" b="1" dirty="0">
                <a:highlight>
                  <a:srgbClr val="FFFF00"/>
                </a:highlight>
              </a:rPr>
              <a:t>Try:</a:t>
            </a:r>
            <a:r>
              <a:rPr lang="en-GB" b="1" dirty="0"/>
              <a:t> </a:t>
            </a:r>
            <a:r>
              <a:rPr lang="en-GB" b="1" dirty="0">
                <a:solidFill>
                  <a:schemeClr val="bg1"/>
                </a:solidFill>
              </a:rPr>
              <a:t>Number variables &amp; + operator</a:t>
            </a:r>
          </a:p>
        </p:txBody>
      </p:sp>
      <p:pic>
        <p:nvPicPr>
          <p:cNvPr id="4" name="Picture 3">
            <a:extLst>
              <a:ext uri="{FF2B5EF4-FFF2-40B4-BE49-F238E27FC236}">
                <a16:creationId xmlns:a16="http://schemas.microsoft.com/office/drawing/2014/main" id="{3B98AB38-93E7-4C50-B92B-0C585B58E826}"/>
              </a:ext>
            </a:extLst>
          </p:cNvPr>
          <p:cNvPicPr>
            <a:picLocks noChangeAspect="1"/>
          </p:cNvPicPr>
          <p:nvPr/>
        </p:nvPicPr>
        <p:blipFill>
          <a:blip r:embed="rId3"/>
          <a:stretch>
            <a:fillRect/>
          </a:stretch>
        </p:blipFill>
        <p:spPr>
          <a:xfrm>
            <a:off x="4574093" y="1914603"/>
            <a:ext cx="6806742" cy="1976600"/>
          </a:xfrm>
          <a:prstGeom prst="rect">
            <a:avLst/>
          </a:prstGeom>
        </p:spPr>
      </p:pic>
      <p:pic>
        <p:nvPicPr>
          <p:cNvPr id="5" name="Picture 4">
            <a:extLst>
              <a:ext uri="{FF2B5EF4-FFF2-40B4-BE49-F238E27FC236}">
                <a16:creationId xmlns:a16="http://schemas.microsoft.com/office/drawing/2014/main" id="{2AFA1962-07F5-0E5C-7235-89CE79BB2105}"/>
              </a:ext>
            </a:extLst>
          </p:cNvPr>
          <p:cNvPicPr>
            <a:picLocks noChangeAspect="1"/>
          </p:cNvPicPr>
          <p:nvPr/>
        </p:nvPicPr>
        <p:blipFill>
          <a:blip r:embed="rId4"/>
          <a:stretch>
            <a:fillRect/>
          </a:stretch>
        </p:blipFill>
        <p:spPr>
          <a:xfrm>
            <a:off x="702180" y="1914603"/>
            <a:ext cx="3580802" cy="4603888"/>
          </a:xfrm>
          <a:prstGeom prst="rect">
            <a:avLst/>
          </a:prstGeom>
        </p:spPr>
      </p:pic>
    </p:spTree>
    <p:extLst>
      <p:ext uri="{BB962C8B-B14F-4D97-AF65-F5344CB8AC3E}">
        <p14:creationId xmlns:p14="http://schemas.microsoft.com/office/powerpoint/2010/main" val="1350837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2400" y="346923"/>
            <a:ext cx="9895951" cy="1033669"/>
          </a:xfrm>
        </p:spPr>
        <p:txBody>
          <a:bodyPr>
            <a:normAutofit/>
          </a:bodyPr>
          <a:lstStyle/>
          <a:p>
            <a:r>
              <a:rPr lang="en-GB" sz="4800" b="1" dirty="0">
                <a:highlight>
                  <a:srgbClr val="FFFF00"/>
                </a:highlight>
              </a:rPr>
              <a:t>Try:</a:t>
            </a:r>
            <a:r>
              <a:rPr lang="en-GB" sz="4800" b="1" dirty="0">
                <a:solidFill>
                  <a:schemeClr val="bg1"/>
                </a:solidFill>
              </a:rPr>
              <a:t> </a:t>
            </a:r>
            <a:r>
              <a:rPr lang="en-GB" sz="4800" b="1" dirty="0" err="1">
                <a:solidFill>
                  <a:srgbClr val="FFFFFF"/>
                </a:solidFill>
              </a:rPr>
              <a:t>Goto</a:t>
            </a:r>
            <a:r>
              <a:rPr lang="en-GB" sz="4800" b="1" dirty="0">
                <a:solidFill>
                  <a:srgbClr val="FFFFFF"/>
                </a:solidFill>
              </a:rPr>
              <a:t>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pPr marL="0" indent="0">
              <a:buNone/>
            </a:pPr>
            <a:br>
              <a:rPr lang="en-GB" dirty="0"/>
            </a:br>
            <a:endParaRPr lang="en-GB" dirty="0"/>
          </a:p>
        </p:txBody>
      </p:sp>
      <p:pic>
        <p:nvPicPr>
          <p:cNvPr id="6" name="Picture 5">
            <a:extLst>
              <a:ext uri="{FF2B5EF4-FFF2-40B4-BE49-F238E27FC236}">
                <a16:creationId xmlns:a16="http://schemas.microsoft.com/office/drawing/2014/main" id="{5EE54001-088F-CBA5-A0EB-97FC63DACCAD}"/>
              </a:ext>
            </a:extLst>
          </p:cNvPr>
          <p:cNvPicPr>
            <a:picLocks noChangeAspect="1"/>
          </p:cNvPicPr>
          <p:nvPr/>
        </p:nvPicPr>
        <p:blipFill>
          <a:blip r:embed="rId3"/>
          <a:stretch>
            <a:fillRect/>
          </a:stretch>
        </p:blipFill>
        <p:spPr>
          <a:xfrm>
            <a:off x="542400" y="1775145"/>
            <a:ext cx="9409091" cy="3307709"/>
          </a:xfrm>
          <a:prstGeom prst="rect">
            <a:avLst/>
          </a:prstGeom>
        </p:spPr>
      </p:pic>
      <p:pic>
        <p:nvPicPr>
          <p:cNvPr id="5" name="Picture 4">
            <a:extLst>
              <a:ext uri="{FF2B5EF4-FFF2-40B4-BE49-F238E27FC236}">
                <a16:creationId xmlns:a16="http://schemas.microsoft.com/office/drawing/2014/main" id="{534F65AB-33C3-4E99-82E7-F931EFA215A2}"/>
              </a:ext>
            </a:extLst>
          </p:cNvPr>
          <p:cNvPicPr>
            <a:picLocks noChangeAspect="1"/>
          </p:cNvPicPr>
          <p:nvPr/>
        </p:nvPicPr>
        <p:blipFill rotWithShape="1">
          <a:blip r:embed="rId4"/>
          <a:srcRect t="33640"/>
          <a:stretch/>
        </p:blipFill>
        <p:spPr>
          <a:xfrm>
            <a:off x="4140253" y="4659123"/>
            <a:ext cx="7754094" cy="1691343"/>
          </a:xfrm>
          <a:prstGeom prst="rect">
            <a:avLst/>
          </a:prstGeom>
        </p:spPr>
      </p:pic>
    </p:spTree>
    <p:extLst>
      <p:ext uri="{BB962C8B-B14F-4D97-AF65-F5344CB8AC3E}">
        <p14:creationId xmlns:p14="http://schemas.microsoft.com/office/powerpoint/2010/main" val="911276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12865" y="250286"/>
            <a:ext cx="11732645" cy="1033669"/>
          </a:xfrm>
        </p:spPr>
        <p:txBody>
          <a:bodyPr>
            <a:normAutofit/>
          </a:bodyPr>
          <a:lstStyle/>
          <a:p>
            <a:r>
              <a:rPr lang="en-GB" b="1" dirty="0">
                <a:highlight>
                  <a:srgbClr val="FFFF00"/>
                </a:highlight>
              </a:rPr>
              <a:t>Try:</a:t>
            </a:r>
            <a:r>
              <a:rPr lang="en-GB" b="1" dirty="0">
                <a:solidFill>
                  <a:schemeClr val="bg1"/>
                </a:solidFill>
              </a:rPr>
              <a:t> </a:t>
            </a:r>
            <a:r>
              <a:rPr lang="en-GB" b="1" dirty="0">
                <a:solidFill>
                  <a:srgbClr val="FFFFFF"/>
                </a:solidFill>
              </a:rPr>
              <a:t>User input, if else statement &amp; Goto command</a:t>
            </a:r>
          </a:p>
        </p:txBody>
      </p:sp>
      <p:sp>
        <p:nvSpPr>
          <p:cNvPr id="11" name="TextBox 10">
            <a:extLst>
              <a:ext uri="{FF2B5EF4-FFF2-40B4-BE49-F238E27FC236}">
                <a16:creationId xmlns:a16="http://schemas.microsoft.com/office/drawing/2014/main" id="{76A9CF96-B3C7-860A-CCC9-8ABCB7C6BE53}"/>
              </a:ext>
            </a:extLst>
          </p:cNvPr>
          <p:cNvSpPr txBox="1"/>
          <p:nvPr/>
        </p:nvSpPr>
        <p:spPr>
          <a:xfrm>
            <a:off x="-3" y="1597432"/>
            <a:ext cx="6096000" cy="115416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In this example we use a ‘/</a:t>
            </a:r>
            <a:r>
              <a:rPr kumimoji="0" lang="en-GB" sz="2300" b="1" i="0" u="none" strike="noStrike" kern="1200" cap="none" spc="0" normalizeH="0" baseline="0" noProof="0" dirty="0">
                <a:ln>
                  <a:noFill/>
                </a:ln>
                <a:solidFill>
                  <a:srgbClr val="202124"/>
                </a:solidFill>
                <a:effectLst/>
                <a:uLnTx/>
                <a:uFillTx/>
                <a:latin typeface="Calibri" panose="020F0502020204030204"/>
                <a:ea typeface="+mn-ea"/>
                <a:cs typeface="+mn-cs"/>
              </a:rPr>
              <a:t>p switch’ </a:t>
            </a: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after the </a:t>
            </a:r>
            <a:r>
              <a:rPr kumimoji="0" lang="en-GB" sz="2300" b="1" i="0" u="none" strike="noStrike" kern="1200" cap="none" spc="0" normalizeH="0" baseline="0" noProof="0" dirty="0">
                <a:ln>
                  <a:noFill/>
                </a:ln>
                <a:solidFill>
                  <a:srgbClr val="202124"/>
                </a:solidFill>
                <a:effectLst/>
                <a:uLnTx/>
                <a:uFillTx/>
                <a:latin typeface="Calibri" panose="020F0502020204030204"/>
                <a:ea typeface="+mn-ea"/>
                <a:cs typeface="+mn-cs"/>
              </a:rPr>
              <a:t>set command </a:t>
            </a: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to ask for and </a:t>
            </a:r>
            <a:r>
              <a:rPr kumimoji="0" lang="en-GB" sz="2300" b="1" i="0" u="none" strike="noStrike" kern="1200" cap="none" spc="0" normalizeH="0" baseline="0" noProof="0" dirty="0">
                <a:ln>
                  <a:noFill/>
                </a:ln>
                <a:solidFill>
                  <a:srgbClr val="202124"/>
                </a:solidFill>
                <a:effectLst/>
                <a:uLnTx/>
                <a:uFillTx/>
                <a:latin typeface="Calibri" panose="020F0502020204030204"/>
                <a:ea typeface="+mn-ea"/>
                <a:cs typeface="+mn-cs"/>
              </a:rPr>
              <a:t>accept user input </a:t>
            </a: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as the value to the </a:t>
            </a:r>
            <a:r>
              <a:rPr kumimoji="0" lang="en-GB" sz="2300" b="1" i="0" u="none" strike="noStrike" kern="1200" cap="none" spc="0" normalizeH="0" baseline="0" noProof="0" dirty="0">
                <a:ln>
                  <a:noFill/>
                </a:ln>
                <a:solidFill>
                  <a:srgbClr val="202124"/>
                </a:solidFill>
                <a:effectLst/>
                <a:uLnTx/>
                <a:uFillTx/>
                <a:latin typeface="Calibri" panose="020F0502020204030204"/>
                <a:ea typeface="+mn-ea"/>
                <a:cs typeface="+mn-cs"/>
              </a:rPr>
              <a:t>Input</a:t>
            </a: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 variable.</a:t>
            </a:r>
          </a:p>
        </p:txBody>
      </p:sp>
      <p:pic>
        <p:nvPicPr>
          <p:cNvPr id="17" name="Picture 16">
            <a:extLst>
              <a:ext uri="{FF2B5EF4-FFF2-40B4-BE49-F238E27FC236}">
                <a16:creationId xmlns:a16="http://schemas.microsoft.com/office/drawing/2014/main" id="{5625DDD5-5D78-35F8-C00E-8F26148D6596}"/>
              </a:ext>
            </a:extLst>
          </p:cNvPr>
          <p:cNvPicPr>
            <a:picLocks noChangeAspect="1"/>
          </p:cNvPicPr>
          <p:nvPr/>
        </p:nvPicPr>
        <p:blipFill rotWithShape="1">
          <a:blip r:embed="rId3"/>
          <a:srcRect t="1324"/>
          <a:stretch/>
        </p:blipFill>
        <p:spPr>
          <a:xfrm>
            <a:off x="104771" y="2751594"/>
            <a:ext cx="9039225" cy="3853543"/>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179188" y="1620656"/>
            <a:ext cx="5662918" cy="4987058"/>
          </a:xfrm>
        </p:spPr>
        <p:txBody>
          <a:bodyPr>
            <a:normAutofit/>
          </a:bodyPr>
          <a:lstStyle/>
          <a:p>
            <a:pPr>
              <a:lnSpc>
                <a:spcPct val="100000"/>
              </a:lnSpc>
              <a:spcBef>
                <a:spcPts val="600"/>
              </a:spcBef>
            </a:pPr>
            <a:r>
              <a:rPr lang="en-GB" sz="2300" dirty="0">
                <a:solidFill>
                  <a:srgbClr val="202124"/>
                </a:solidFill>
              </a:rPr>
              <a:t>This script will</a:t>
            </a:r>
            <a:r>
              <a:rPr lang="en-GB" sz="2300" b="0" i="0" dirty="0">
                <a:solidFill>
                  <a:srgbClr val="202124"/>
                </a:solidFill>
                <a:effectLst/>
              </a:rPr>
              <a:t> </a:t>
            </a:r>
            <a:r>
              <a:rPr lang="en-GB" sz="2300" b="1" i="0" dirty="0">
                <a:solidFill>
                  <a:srgbClr val="202124"/>
                </a:solidFill>
                <a:effectLst/>
              </a:rPr>
              <a:t>wait for the user to a value </a:t>
            </a:r>
            <a:r>
              <a:rPr lang="en-GB" sz="2300" b="0" i="0" dirty="0">
                <a:solidFill>
                  <a:srgbClr val="202124"/>
                </a:solidFill>
                <a:effectLst/>
              </a:rPr>
              <a:t>before the script will continue. </a:t>
            </a:r>
          </a:p>
          <a:p>
            <a:pPr>
              <a:lnSpc>
                <a:spcPct val="100000"/>
              </a:lnSpc>
              <a:spcBef>
                <a:spcPts val="600"/>
              </a:spcBef>
            </a:pPr>
            <a:r>
              <a:rPr lang="en-GB" sz="2300" dirty="0">
                <a:solidFill>
                  <a:srgbClr val="202124"/>
                </a:solidFill>
              </a:rPr>
              <a:t>In this example we also use an </a:t>
            </a:r>
            <a:r>
              <a:rPr lang="en-GB" sz="2300" b="1" dirty="0">
                <a:solidFill>
                  <a:srgbClr val="202124"/>
                </a:solidFill>
              </a:rPr>
              <a:t>if else statement </a:t>
            </a:r>
            <a:r>
              <a:rPr lang="en-GB" sz="2300" dirty="0">
                <a:solidFill>
                  <a:srgbClr val="202124"/>
                </a:solidFill>
              </a:rPr>
              <a:t>and </a:t>
            </a:r>
            <a:r>
              <a:rPr lang="en-GB" sz="2300" b="1" dirty="0">
                <a:solidFill>
                  <a:srgbClr val="202124"/>
                </a:solidFill>
              </a:rPr>
              <a:t>Goto command </a:t>
            </a:r>
            <a:r>
              <a:rPr lang="en-GB" sz="2300" dirty="0">
                <a:solidFill>
                  <a:srgbClr val="202124"/>
                </a:solidFill>
              </a:rPr>
              <a:t>to go to back to the </a:t>
            </a:r>
            <a:r>
              <a:rPr lang="en-GB" sz="2300" b="1" dirty="0">
                <a:solidFill>
                  <a:srgbClr val="202124"/>
                </a:solidFill>
              </a:rPr>
              <a:t>:Name label </a:t>
            </a:r>
            <a:r>
              <a:rPr lang="en-GB" sz="2300" dirty="0">
                <a:solidFill>
                  <a:srgbClr val="202124"/>
                </a:solidFill>
              </a:rPr>
              <a:t>to allow the user to enter the correct name, if the number 2 is input. </a:t>
            </a:r>
          </a:p>
          <a:p>
            <a:pPr>
              <a:lnSpc>
                <a:spcPct val="100000"/>
              </a:lnSpc>
              <a:spcBef>
                <a:spcPts val="600"/>
              </a:spcBef>
            </a:pPr>
            <a:r>
              <a:rPr lang="en-GB" sz="2300" dirty="0">
                <a:solidFill>
                  <a:srgbClr val="202124"/>
                </a:solidFill>
              </a:rPr>
              <a:t>If the user types 1 the program will continue to the ‘pause’ command. If the user enters 2 the program will Goto to the :Name label.</a:t>
            </a:r>
            <a:endParaRPr lang="en-GB" sz="2300" b="0" i="0" dirty="0">
              <a:solidFill>
                <a:srgbClr val="202124"/>
              </a:solidFill>
              <a:effectLst/>
            </a:endParaRPr>
          </a:p>
          <a:p>
            <a:pPr marL="0" indent="0">
              <a:lnSpc>
                <a:spcPct val="100000"/>
              </a:lnSpc>
              <a:spcBef>
                <a:spcPts val="600"/>
              </a:spcBef>
              <a:buNone/>
            </a:pPr>
            <a:endParaRPr lang="en-GB" sz="2300" dirty="0"/>
          </a:p>
        </p:txBody>
      </p:sp>
    </p:spTree>
    <p:extLst>
      <p:ext uri="{BB962C8B-B14F-4D97-AF65-F5344CB8AC3E}">
        <p14:creationId xmlns:p14="http://schemas.microsoft.com/office/powerpoint/2010/main" val="4259482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4434" y="383052"/>
            <a:ext cx="9895951" cy="1033669"/>
          </a:xfrm>
        </p:spPr>
        <p:txBody>
          <a:bodyPr>
            <a:normAutofit/>
          </a:bodyPr>
          <a:lstStyle/>
          <a:p>
            <a:r>
              <a:rPr lang="en-GB" sz="4800" b="1" dirty="0">
                <a:highlight>
                  <a:srgbClr val="FFFF00"/>
                </a:highlight>
              </a:rPr>
              <a:t>Try:</a:t>
            </a:r>
            <a:r>
              <a:rPr lang="en-GB" sz="4800" b="1" dirty="0"/>
              <a:t> </a:t>
            </a:r>
            <a:r>
              <a:rPr lang="en-GB" sz="4800" b="1" dirty="0">
                <a:solidFill>
                  <a:srgbClr val="FFFFFF"/>
                </a:solidFill>
              </a:rPr>
              <a:t>For Loop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r>
              <a:rPr lang="en-GB" dirty="0"/>
              <a:t>In the script below, we have numbers </a:t>
            </a:r>
            <a:r>
              <a:rPr lang="en-GB" b="1" dirty="0"/>
              <a:t>1, 2, 3, 4 in the list</a:t>
            </a:r>
            <a:r>
              <a:rPr lang="en-GB" dirty="0"/>
              <a:t>, and the For loop will echo out each value.</a:t>
            </a:r>
          </a:p>
          <a:p>
            <a:pPr marL="0" indent="0" fontAlgn="base">
              <a:lnSpc>
                <a:spcPct val="100000"/>
              </a:lnSpc>
              <a:spcBef>
                <a:spcPts val="0"/>
              </a:spcBef>
              <a:buNone/>
              <a:tabLst>
                <a:tab pos="457200" algn="l"/>
              </a:tabLst>
            </a:pPr>
            <a:endParaRPr lang="en-GB" b="1" dirty="0">
              <a:latin typeface="Courier New" panose="02070309020205020404" pitchFamily="49" charset="0"/>
              <a:cs typeface="Courier New" panose="02070309020205020404" pitchFamily="49" charset="0"/>
            </a:endParaRPr>
          </a:p>
        </p:txBody>
      </p:sp>
      <p:pic>
        <p:nvPicPr>
          <p:cNvPr id="5" name="Picture 4">
            <a:extLst>
              <a:ext uri="{FF2B5EF4-FFF2-40B4-BE49-F238E27FC236}">
                <a16:creationId xmlns:a16="http://schemas.microsoft.com/office/drawing/2014/main" id="{C0701246-0AF1-F02F-D2C0-E83297605A1B}"/>
              </a:ext>
            </a:extLst>
          </p:cNvPr>
          <p:cNvPicPr>
            <a:picLocks noChangeAspect="1"/>
          </p:cNvPicPr>
          <p:nvPr/>
        </p:nvPicPr>
        <p:blipFill>
          <a:blip r:embed="rId3"/>
          <a:stretch>
            <a:fillRect/>
          </a:stretch>
        </p:blipFill>
        <p:spPr>
          <a:xfrm>
            <a:off x="459350" y="2571560"/>
            <a:ext cx="5306679" cy="2866701"/>
          </a:xfrm>
          <a:prstGeom prst="rect">
            <a:avLst/>
          </a:prstGeom>
        </p:spPr>
      </p:pic>
      <p:pic>
        <p:nvPicPr>
          <p:cNvPr id="4" name="Picture 3">
            <a:extLst>
              <a:ext uri="{FF2B5EF4-FFF2-40B4-BE49-F238E27FC236}">
                <a16:creationId xmlns:a16="http://schemas.microsoft.com/office/drawing/2014/main" id="{080C6BD3-F0FE-4E7A-A8E5-4C50C2A3F4FF}"/>
              </a:ext>
            </a:extLst>
          </p:cNvPr>
          <p:cNvPicPr>
            <a:picLocks noChangeAspect="1"/>
          </p:cNvPicPr>
          <p:nvPr/>
        </p:nvPicPr>
        <p:blipFill>
          <a:blip r:embed="rId4"/>
          <a:stretch>
            <a:fillRect/>
          </a:stretch>
        </p:blipFill>
        <p:spPr>
          <a:xfrm>
            <a:off x="4575457" y="4004910"/>
            <a:ext cx="5979499" cy="2131931"/>
          </a:xfrm>
          <a:prstGeom prst="rect">
            <a:avLst/>
          </a:prstGeom>
        </p:spPr>
      </p:pic>
    </p:spTree>
    <p:extLst>
      <p:ext uri="{BB962C8B-B14F-4D97-AF65-F5344CB8AC3E}">
        <p14:creationId xmlns:p14="http://schemas.microsoft.com/office/powerpoint/2010/main" val="16380922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CD7FD2-0564-43BB-6F28-C3201A80E07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84FB4C-CABE-E3D0-BC2A-95209874A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D96B3C56-01B2-E185-F78C-C688A84A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50B02FE-69A8-B8C9-63E9-E62F4F2E4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496966-152E-F2AD-8D0A-20A67303A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6120A75-2B76-38FF-76AD-678911C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9BF770-F3E3-1EFC-A6DD-F7C69552FC49}"/>
              </a:ext>
            </a:extLst>
          </p:cNvPr>
          <p:cNvSpPr>
            <a:spLocks noGrp="1"/>
          </p:cNvSpPr>
          <p:nvPr>
            <p:ph type="title"/>
          </p:nvPr>
        </p:nvSpPr>
        <p:spPr>
          <a:xfrm>
            <a:off x="209534" y="258023"/>
            <a:ext cx="9895951" cy="1033669"/>
          </a:xfrm>
        </p:spPr>
        <p:txBody>
          <a:bodyPr>
            <a:normAutofit/>
          </a:bodyPr>
          <a:lstStyle/>
          <a:p>
            <a:r>
              <a:rPr lang="en-GB" sz="4800" b="1" dirty="0">
                <a:solidFill>
                  <a:schemeClr val="bg1"/>
                </a:solidFill>
              </a:rPr>
              <a:t>Optional try: </a:t>
            </a:r>
            <a:r>
              <a:rPr lang="en-GB" sz="4800" b="1" dirty="0">
                <a:solidFill>
                  <a:srgbClr val="FFFFFF"/>
                </a:solidFill>
              </a:rPr>
              <a:t>for Loop back-up</a:t>
            </a:r>
          </a:p>
        </p:txBody>
      </p:sp>
      <p:sp>
        <p:nvSpPr>
          <p:cNvPr id="15" name="Content Placeholder 2">
            <a:extLst>
              <a:ext uri="{FF2B5EF4-FFF2-40B4-BE49-F238E27FC236}">
                <a16:creationId xmlns:a16="http://schemas.microsoft.com/office/drawing/2014/main" id="{87A5BDD7-2969-9DFA-432D-FE4B8EC99C46}"/>
              </a:ext>
            </a:extLst>
          </p:cNvPr>
          <p:cNvSpPr>
            <a:spLocks noGrp="1"/>
          </p:cNvSpPr>
          <p:nvPr>
            <p:ph idx="1"/>
          </p:nvPr>
        </p:nvSpPr>
        <p:spPr>
          <a:xfrm>
            <a:off x="209534" y="1608759"/>
            <a:ext cx="11655201" cy="3833137"/>
          </a:xfrm>
        </p:spPr>
        <p:txBody>
          <a:bodyPr>
            <a:normAutofit/>
          </a:bodyPr>
          <a:lstStyle/>
          <a:p>
            <a:pPr marL="0" indent="0">
              <a:buNone/>
            </a:pPr>
            <a:r>
              <a:rPr lang="en-GB" dirty="0"/>
              <a:t>Use a ‘</a:t>
            </a:r>
            <a:r>
              <a:rPr lang="en-GB" b="1" dirty="0"/>
              <a:t>For loop</a:t>
            </a:r>
            <a:r>
              <a:rPr lang="en-GB" dirty="0"/>
              <a:t>’ to iterate through all files in a folder and the </a:t>
            </a:r>
            <a:r>
              <a:rPr lang="en-GB" b="1" dirty="0"/>
              <a:t>copy command </a:t>
            </a:r>
            <a:r>
              <a:rPr lang="en-GB" dirty="0"/>
              <a:t>to copy the </a:t>
            </a:r>
            <a:r>
              <a:rPr lang="en-US" b="0" i="0" dirty="0">
                <a:solidFill>
                  <a:srgbClr val="161616"/>
                </a:solidFill>
                <a:effectLst/>
              </a:rPr>
              <a:t>files from one location to another.</a:t>
            </a:r>
            <a:endParaRPr lang="en-GB" b="1" dirty="0"/>
          </a:p>
        </p:txBody>
      </p:sp>
      <p:sp>
        <p:nvSpPr>
          <p:cNvPr id="4" name="TextBox 3">
            <a:extLst>
              <a:ext uri="{FF2B5EF4-FFF2-40B4-BE49-F238E27FC236}">
                <a16:creationId xmlns:a16="http://schemas.microsoft.com/office/drawing/2014/main" id="{F6B3EF96-6B31-A63D-B3BF-2FD2EBB79D8C}"/>
              </a:ext>
            </a:extLst>
          </p:cNvPr>
          <p:cNvSpPr txBox="1"/>
          <p:nvPr/>
        </p:nvSpPr>
        <p:spPr>
          <a:xfrm>
            <a:off x="143070" y="5580561"/>
            <a:ext cx="11894149" cy="113877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00"/>
                </a:solidFill>
                <a:effectLst/>
                <a:highlight>
                  <a:srgbClr val="FF0000"/>
                </a:highlight>
                <a:uLnTx/>
                <a:uFillTx/>
                <a:latin typeface="Calibri" panose="020F0502020204030204"/>
                <a:ea typeface="+mn-ea"/>
                <a:cs typeface="+mn-cs"/>
              </a:rPr>
              <a:t>IMPORTANT NOTE: </a:t>
            </a:r>
            <a:r>
              <a:rPr kumimoji="0" lang="en-GB"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the ‘do copy’ command on line 5 should be appended on the end of the code line 4 for the script to work properly.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The code on line 5 is brought down from line 4 to 5 to show the full script on the slide. Tip: </a:t>
            </a: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xcopy</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&amp; robocopy commands can be used instead of the for loop. See deck 3.</a:t>
            </a:r>
            <a:endPar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42B81E05-701D-6D57-7670-4BAF8A87DCE9}"/>
              </a:ext>
            </a:extLst>
          </p:cNvPr>
          <p:cNvPicPr>
            <a:picLocks noChangeAspect="1"/>
          </p:cNvPicPr>
          <p:nvPr/>
        </p:nvPicPr>
        <p:blipFill>
          <a:blip r:embed="rId3"/>
          <a:stretch>
            <a:fillRect/>
          </a:stretch>
        </p:blipFill>
        <p:spPr>
          <a:xfrm>
            <a:off x="143070" y="2499732"/>
            <a:ext cx="11697089" cy="2851221"/>
          </a:xfrm>
          <a:prstGeom prst="rect">
            <a:avLst/>
          </a:prstGeom>
        </p:spPr>
      </p:pic>
    </p:spTree>
    <p:extLst>
      <p:ext uri="{BB962C8B-B14F-4D97-AF65-F5344CB8AC3E}">
        <p14:creationId xmlns:p14="http://schemas.microsoft.com/office/powerpoint/2010/main" val="3829551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9267" y="278535"/>
            <a:ext cx="9895951" cy="1033669"/>
          </a:xfrm>
        </p:spPr>
        <p:txBody>
          <a:bodyPr>
            <a:normAutofit/>
          </a:bodyPr>
          <a:lstStyle/>
          <a:p>
            <a:r>
              <a:rPr lang="en-GB" sz="4800" b="1" dirty="0">
                <a:highlight>
                  <a:srgbClr val="FFFF00"/>
                </a:highlight>
              </a:rPr>
              <a:t>Try:</a:t>
            </a:r>
            <a:r>
              <a:rPr lang="en-GB" sz="4800" b="1" dirty="0">
                <a:solidFill>
                  <a:schemeClr val="bg1"/>
                </a:solidFill>
              </a:rPr>
              <a:t> An </a:t>
            </a:r>
            <a:r>
              <a:rPr lang="en-GB" sz="4800" b="1" dirty="0">
                <a:solidFill>
                  <a:srgbClr val="FFFFFF"/>
                </a:solidFill>
              </a:rPr>
              <a:t>Array</a:t>
            </a:r>
          </a:p>
        </p:txBody>
      </p:sp>
      <p:pic>
        <p:nvPicPr>
          <p:cNvPr id="5" name="Picture 4">
            <a:extLst>
              <a:ext uri="{FF2B5EF4-FFF2-40B4-BE49-F238E27FC236}">
                <a16:creationId xmlns:a16="http://schemas.microsoft.com/office/drawing/2014/main" id="{9BB3855F-500B-4509-B3CC-1D37E2987101}"/>
              </a:ext>
            </a:extLst>
          </p:cNvPr>
          <p:cNvPicPr>
            <a:picLocks noChangeAspect="1"/>
          </p:cNvPicPr>
          <p:nvPr/>
        </p:nvPicPr>
        <p:blipFill rotWithShape="1">
          <a:blip r:embed="rId3"/>
          <a:srcRect l="6476" t="1348"/>
          <a:stretch/>
        </p:blipFill>
        <p:spPr>
          <a:xfrm>
            <a:off x="88520" y="1788447"/>
            <a:ext cx="7938259" cy="4878538"/>
          </a:xfrm>
          <a:prstGeom prst="rect">
            <a:avLst/>
          </a:prstGeom>
        </p:spPr>
      </p:pic>
      <p:sp>
        <p:nvSpPr>
          <p:cNvPr id="11" name="TextBox 10">
            <a:extLst>
              <a:ext uri="{FF2B5EF4-FFF2-40B4-BE49-F238E27FC236}">
                <a16:creationId xmlns:a16="http://schemas.microsoft.com/office/drawing/2014/main" id="{C82D7AE6-7422-4CFE-8262-F5532388282D}"/>
              </a:ext>
            </a:extLst>
          </p:cNvPr>
          <p:cNvSpPr txBox="1"/>
          <p:nvPr/>
        </p:nvSpPr>
        <p:spPr>
          <a:xfrm>
            <a:off x="4704860" y="1712687"/>
            <a:ext cx="7487140" cy="1569660"/>
          </a:xfrm>
          <a:prstGeom prst="rect">
            <a:avLst/>
          </a:prstGeom>
          <a:solidFill>
            <a:schemeClr val="bg1"/>
          </a:solidFill>
          <a:ln>
            <a:solidFill>
              <a:schemeClr val="accent1"/>
            </a:solidFill>
          </a:ln>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element value of the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NameArray</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index 0 is ‘Tony’.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Array index 3 is originally ‘Tango’. Which we change later to Zulu.</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Element [4] has not been declared and is not output.</a:t>
            </a:r>
          </a:p>
        </p:txBody>
      </p:sp>
      <p:pic>
        <p:nvPicPr>
          <p:cNvPr id="9" name="Picture 8">
            <a:extLst>
              <a:ext uri="{FF2B5EF4-FFF2-40B4-BE49-F238E27FC236}">
                <a16:creationId xmlns:a16="http://schemas.microsoft.com/office/drawing/2014/main" id="{23C1DD4F-03D2-4B54-92E8-CE0E87590136}"/>
              </a:ext>
            </a:extLst>
          </p:cNvPr>
          <p:cNvPicPr>
            <a:picLocks noChangeAspect="1"/>
          </p:cNvPicPr>
          <p:nvPr/>
        </p:nvPicPr>
        <p:blipFill>
          <a:blip r:embed="rId4"/>
          <a:stretch>
            <a:fillRect/>
          </a:stretch>
        </p:blipFill>
        <p:spPr>
          <a:xfrm>
            <a:off x="6965859" y="3429000"/>
            <a:ext cx="5226137" cy="2061305"/>
          </a:xfrm>
          <a:prstGeom prst="rect">
            <a:avLst/>
          </a:prstGeom>
        </p:spPr>
      </p:pic>
    </p:spTree>
    <p:extLst>
      <p:ext uri="{BB962C8B-B14F-4D97-AF65-F5344CB8AC3E}">
        <p14:creationId xmlns:p14="http://schemas.microsoft.com/office/powerpoint/2010/main" val="603259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3987" y="337801"/>
            <a:ext cx="9895951" cy="1033669"/>
          </a:xfrm>
        </p:spPr>
        <p:txBody>
          <a:bodyPr>
            <a:normAutofit/>
          </a:bodyPr>
          <a:lstStyle/>
          <a:p>
            <a:r>
              <a:rPr lang="en-GB" sz="5400" b="1" dirty="0">
                <a:highlight>
                  <a:srgbClr val="FFFF00"/>
                </a:highlight>
              </a:rPr>
              <a:t>Try:</a:t>
            </a:r>
            <a:r>
              <a:rPr lang="en-GB" sz="5400" b="1" dirty="0">
                <a:solidFill>
                  <a:srgbClr val="FFFFFF"/>
                </a:solidFill>
              </a:rPr>
              <a:t> Functions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5" y="1556652"/>
            <a:ext cx="11732646" cy="4922767"/>
          </a:xfrm>
        </p:spPr>
        <p:txBody>
          <a:bodyPr>
            <a:normAutofit/>
          </a:bodyPr>
          <a:lstStyle/>
          <a:p>
            <a:pPr fontAlgn="base">
              <a:lnSpc>
                <a:spcPct val="107000"/>
              </a:lnSpc>
              <a:tabLst>
                <a:tab pos="457200" algn="l"/>
              </a:tabLst>
            </a:pPr>
            <a:r>
              <a:rPr lang="en-GB" dirty="0"/>
              <a:t>Here, we use the </a:t>
            </a:r>
            <a:r>
              <a:rPr lang="en-GB" b="1" dirty="0"/>
              <a:t>Call</a:t>
            </a:r>
            <a:r>
              <a:rPr lang="en-GB" dirty="0"/>
              <a:t> command to call the function named </a:t>
            </a:r>
            <a:r>
              <a:rPr lang="en-GB" b="1" dirty="0"/>
              <a:t>:</a:t>
            </a:r>
            <a:r>
              <a:rPr lang="en-GB" b="1" dirty="0" err="1"/>
              <a:t>function_echo</a:t>
            </a:r>
            <a:r>
              <a:rPr lang="en-GB" dirty="0"/>
              <a:t>. Which echo’s a string ‘</a:t>
            </a:r>
            <a:r>
              <a:rPr lang="en-GB" b="1" dirty="0"/>
              <a:t>Yes, Hello my friend</a:t>
            </a:r>
            <a:r>
              <a:rPr lang="en-GB" dirty="0"/>
              <a:t>’ in the console.</a:t>
            </a:r>
          </a:p>
        </p:txBody>
      </p:sp>
      <p:pic>
        <p:nvPicPr>
          <p:cNvPr id="4" name="Picture 3">
            <a:extLst>
              <a:ext uri="{FF2B5EF4-FFF2-40B4-BE49-F238E27FC236}">
                <a16:creationId xmlns:a16="http://schemas.microsoft.com/office/drawing/2014/main" id="{0B24818B-1DAE-565F-9FA8-1848C77F719A}"/>
              </a:ext>
            </a:extLst>
          </p:cNvPr>
          <p:cNvPicPr>
            <a:picLocks noChangeAspect="1"/>
          </p:cNvPicPr>
          <p:nvPr/>
        </p:nvPicPr>
        <p:blipFill>
          <a:blip r:embed="rId3"/>
          <a:stretch>
            <a:fillRect/>
          </a:stretch>
        </p:blipFill>
        <p:spPr>
          <a:xfrm>
            <a:off x="395628" y="2536218"/>
            <a:ext cx="5383159" cy="4414373"/>
          </a:xfrm>
          <a:prstGeom prst="rect">
            <a:avLst/>
          </a:prstGeom>
        </p:spPr>
      </p:pic>
      <p:pic>
        <p:nvPicPr>
          <p:cNvPr id="6" name="Picture 5">
            <a:extLst>
              <a:ext uri="{FF2B5EF4-FFF2-40B4-BE49-F238E27FC236}">
                <a16:creationId xmlns:a16="http://schemas.microsoft.com/office/drawing/2014/main" id="{2BB3472D-50CD-BC36-DF70-2FB361E74816}"/>
              </a:ext>
            </a:extLst>
          </p:cNvPr>
          <p:cNvPicPr>
            <a:picLocks noChangeAspect="1"/>
          </p:cNvPicPr>
          <p:nvPr/>
        </p:nvPicPr>
        <p:blipFill>
          <a:blip r:embed="rId4"/>
          <a:stretch>
            <a:fillRect/>
          </a:stretch>
        </p:blipFill>
        <p:spPr>
          <a:xfrm>
            <a:off x="6095998" y="2479982"/>
            <a:ext cx="5700374" cy="1903948"/>
          </a:xfrm>
          <a:prstGeom prst="rect">
            <a:avLst/>
          </a:prstGeom>
        </p:spPr>
      </p:pic>
      <p:sp>
        <p:nvSpPr>
          <p:cNvPr id="5" name="TextBox 4">
            <a:extLst>
              <a:ext uri="{FF2B5EF4-FFF2-40B4-BE49-F238E27FC236}">
                <a16:creationId xmlns:a16="http://schemas.microsoft.com/office/drawing/2014/main" id="{BFDAD549-6F0E-95FD-E622-C7BC016883E8}"/>
              </a:ext>
            </a:extLst>
          </p:cNvPr>
          <p:cNvSpPr txBox="1"/>
          <p:nvPr/>
        </p:nvSpPr>
        <p:spPr>
          <a:xfrm>
            <a:off x="6139767" y="4523733"/>
            <a:ext cx="6096000" cy="181588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When using functions in Batch, we also put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EXIT /B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after the main program script to separate the code of the main program from the function.</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8571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15520" y="339509"/>
            <a:ext cx="9895951" cy="1033669"/>
          </a:xfrm>
        </p:spPr>
        <p:txBody>
          <a:bodyPr>
            <a:normAutofit/>
          </a:bodyPr>
          <a:lstStyle/>
          <a:p>
            <a:r>
              <a:rPr lang="en-GB" b="1" dirty="0">
                <a:highlight>
                  <a:srgbClr val="FFFF00"/>
                </a:highlight>
              </a:rPr>
              <a:t>Try:</a:t>
            </a:r>
            <a:r>
              <a:rPr lang="en-GB" b="1" dirty="0">
                <a:solidFill>
                  <a:srgbClr val="FFFFFF"/>
                </a:solidFill>
              </a:rPr>
              <a:t> Function with return values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590741"/>
            <a:ext cx="12072427" cy="5034606"/>
          </a:xfrm>
        </p:spPr>
        <p:txBody>
          <a:bodyPr>
            <a:normAutofit/>
          </a:bodyPr>
          <a:lstStyle/>
          <a:p>
            <a:pPr fontAlgn="base">
              <a:lnSpc>
                <a:spcPct val="100000"/>
              </a:lnSpc>
              <a:spcBef>
                <a:spcPts val="0"/>
              </a:spcBef>
              <a:spcAft>
                <a:spcPts val="600"/>
              </a:spcAft>
              <a:tabLst>
                <a:tab pos="457200" algn="l"/>
              </a:tabLst>
            </a:pPr>
            <a:r>
              <a:rPr lang="en-GB" sz="2400" dirty="0"/>
              <a:t>In this example, we use the </a:t>
            </a:r>
            <a:r>
              <a:rPr lang="en-GB" sz="2400" b="1" dirty="0"/>
              <a:t>Call</a:t>
            </a:r>
            <a:r>
              <a:rPr lang="en-GB" sz="2400" dirty="0"/>
              <a:t> command on line 4 in the main script, to call the ‘</a:t>
            </a:r>
            <a:r>
              <a:rPr lang="en-GB" sz="2400" b="1" dirty="0" err="1"/>
              <a:t>return_function</a:t>
            </a:r>
            <a:r>
              <a:rPr lang="en-GB" sz="2400" dirty="0"/>
              <a:t>’. We use the </a:t>
            </a:r>
            <a:r>
              <a:rPr lang="en-GB" sz="2400" b="1" dirty="0"/>
              <a:t>Set command, % &amp; tilde ~ symbol </a:t>
            </a:r>
            <a:r>
              <a:rPr lang="en-GB" sz="2400" dirty="0"/>
              <a:t>in the function to set </a:t>
            </a:r>
            <a:r>
              <a:rPr lang="en-GB" sz="2400" b="1" dirty="0"/>
              <a:t>return values, </a:t>
            </a:r>
            <a:r>
              <a:rPr lang="en-GB" sz="2400" dirty="0"/>
              <a:t>to send back to the main script on line 4.</a:t>
            </a:r>
          </a:p>
        </p:txBody>
      </p:sp>
      <p:pic>
        <p:nvPicPr>
          <p:cNvPr id="6" name="Picture 5">
            <a:extLst>
              <a:ext uri="{FF2B5EF4-FFF2-40B4-BE49-F238E27FC236}">
                <a16:creationId xmlns:a16="http://schemas.microsoft.com/office/drawing/2014/main" id="{ACAC85F6-B088-4119-8A22-AC4CE4BCC1F9}"/>
              </a:ext>
            </a:extLst>
          </p:cNvPr>
          <p:cNvPicPr>
            <a:picLocks noChangeAspect="1"/>
          </p:cNvPicPr>
          <p:nvPr/>
        </p:nvPicPr>
        <p:blipFill>
          <a:blip r:embed="rId3"/>
          <a:stretch>
            <a:fillRect/>
          </a:stretch>
        </p:blipFill>
        <p:spPr>
          <a:xfrm>
            <a:off x="119573" y="2703153"/>
            <a:ext cx="7786875" cy="4139757"/>
          </a:xfrm>
          <a:prstGeom prst="rect">
            <a:avLst/>
          </a:prstGeom>
        </p:spPr>
      </p:pic>
      <p:pic>
        <p:nvPicPr>
          <p:cNvPr id="9" name="Picture 8">
            <a:extLst>
              <a:ext uri="{FF2B5EF4-FFF2-40B4-BE49-F238E27FC236}">
                <a16:creationId xmlns:a16="http://schemas.microsoft.com/office/drawing/2014/main" id="{DD037EF5-7E57-452B-A8E6-B6AC9301FF46}"/>
              </a:ext>
            </a:extLst>
          </p:cNvPr>
          <p:cNvPicPr>
            <a:picLocks noChangeAspect="1"/>
          </p:cNvPicPr>
          <p:nvPr/>
        </p:nvPicPr>
        <p:blipFill>
          <a:blip r:embed="rId4"/>
          <a:stretch>
            <a:fillRect/>
          </a:stretch>
        </p:blipFill>
        <p:spPr>
          <a:xfrm>
            <a:off x="6452677" y="4510797"/>
            <a:ext cx="5619750" cy="2114550"/>
          </a:xfrm>
          <a:prstGeom prst="rect">
            <a:avLst/>
          </a:prstGeom>
        </p:spPr>
      </p:pic>
    </p:spTree>
    <p:extLst>
      <p:ext uri="{BB962C8B-B14F-4D97-AF65-F5344CB8AC3E}">
        <p14:creationId xmlns:p14="http://schemas.microsoft.com/office/powerpoint/2010/main" val="38016181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33119-9779-86B3-B23D-C6E77E66AC1D}"/>
              </a:ext>
            </a:extLst>
          </p:cNvPr>
          <p:cNvSpPr>
            <a:spLocks noGrp="1"/>
          </p:cNvSpPr>
          <p:nvPr>
            <p:ph type="title"/>
          </p:nvPr>
        </p:nvSpPr>
        <p:spPr>
          <a:xfrm>
            <a:off x="-1" y="0"/>
            <a:ext cx="10997967" cy="843080"/>
          </a:xfrm>
        </p:spPr>
        <p:txBody>
          <a:bodyPr>
            <a:normAutofit/>
          </a:bodyPr>
          <a:lstStyle/>
          <a:p>
            <a:r>
              <a:rPr lang="en-GB" b="1" dirty="0">
                <a:highlight>
                  <a:srgbClr val="FFFF00"/>
                </a:highlight>
              </a:rPr>
              <a:t>Try: </a:t>
            </a:r>
            <a:r>
              <a:rPr lang="en-GB" b="1" dirty="0"/>
              <a:t>Basic Syntax for a Text Adventure Game</a:t>
            </a:r>
            <a:endParaRPr lang="en-GB" b="1" dirty="0">
              <a:solidFill>
                <a:srgbClr val="FFFFFF"/>
              </a:solidFill>
            </a:endParaRPr>
          </a:p>
        </p:txBody>
      </p:sp>
      <p:pic>
        <p:nvPicPr>
          <p:cNvPr id="8" name="Picture 7">
            <a:extLst>
              <a:ext uri="{FF2B5EF4-FFF2-40B4-BE49-F238E27FC236}">
                <a16:creationId xmlns:a16="http://schemas.microsoft.com/office/drawing/2014/main" id="{DF4DFB30-90D1-0311-8D63-5667405C182A}"/>
              </a:ext>
            </a:extLst>
          </p:cNvPr>
          <p:cNvPicPr>
            <a:picLocks noChangeAspect="1"/>
          </p:cNvPicPr>
          <p:nvPr/>
        </p:nvPicPr>
        <p:blipFill rotWithShape="1">
          <a:blip r:embed="rId3"/>
          <a:srcRect t="-106" r="35184"/>
          <a:stretch/>
        </p:blipFill>
        <p:spPr>
          <a:xfrm>
            <a:off x="0" y="645952"/>
            <a:ext cx="8831033" cy="6212047"/>
          </a:xfrm>
          <a:prstGeom prst="rect">
            <a:avLst/>
          </a:prstGeom>
        </p:spPr>
      </p:pic>
      <p:sp>
        <p:nvSpPr>
          <p:cNvPr id="9" name="TextBox 8">
            <a:extLst>
              <a:ext uri="{FF2B5EF4-FFF2-40B4-BE49-F238E27FC236}">
                <a16:creationId xmlns:a16="http://schemas.microsoft.com/office/drawing/2014/main" id="{4F9CFA73-9189-D4FB-DBFD-05CCBD6486EE}"/>
              </a:ext>
            </a:extLst>
          </p:cNvPr>
          <p:cNvSpPr txBox="1"/>
          <p:nvPr/>
        </p:nvSpPr>
        <p:spPr>
          <a:xfrm>
            <a:off x="4244829" y="645952"/>
            <a:ext cx="7551052" cy="6124754"/>
          </a:xfrm>
          <a:prstGeom prst="rect">
            <a:avLst/>
          </a:prstGeom>
          <a:solidFill>
            <a:schemeClr val="bg1"/>
          </a:solidFill>
          <a:ln w="19050">
            <a:solidFill>
              <a:schemeClr val="accent1"/>
            </a:solidFill>
          </a:ln>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 this example we give the user 3 options.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/p switch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pauses the script to allow the user to input 1, 2 or 3.</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variable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walk</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is then assigned a number value from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user input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and 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if statement, </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goto</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command</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and :label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will take the user to the corresponding part of the code</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So if the User types in the number 1 the script will take the user to 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:Wizard label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echo out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Wizard’s wise words.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Note: This syntax could be to create a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System Admin menu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that runs your favourite commands or functions.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Code in Notes below.</a:t>
            </a:r>
          </a:p>
        </p:txBody>
      </p:sp>
    </p:spTree>
    <p:extLst>
      <p:ext uri="{BB962C8B-B14F-4D97-AF65-F5344CB8AC3E}">
        <p14:creationId xmlns:p14="http://schemas.microsoft.com/office/powerpoint/2010/main" val="3814469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2701" y="278535"/>
            <a:ext cx="11250660" cy="1033669"/>
          </a:xfrm>
        </p:spPr>
        <p:txBody>
          <a:bodyPr>
            <a:normAutofit/>
          </a:bodyPr>
          <a:lstStyle/>
          <a:p>
            <a:r>
              <a:rPr lang="en-GB" sz="6000" b="1" dirty="0">
                <a:solidFill>
                  <a:schemeClr val="bg1"/>
                </a:solidFill>
              </a:rPr>
              <a:t>Bg. </a:t>
            </a:r>
            <a:r>
              <a:rPr lang="en-GB" b="1" dirty="0">
                <a:solidFill>
                  <a:srgbClr val="FFFFFF"/>
                </a:solidFill>
              </a:rPr>
              <a:t>Tips: Add the following to enhance the game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2549" y="1590741"/>
            <a:ext cx="11886897" cy="5034606"/>
          </a:xfrm>
        </p:spPr>
        <p:txBody>
          <a:bodyPr>
            <a:normAutofit lnSpcReduction="10000"/>
          </a:bodyPr>
          <a:lstStyle/>
          <a:p>
            <a:pPr marL="0" indent="0">
              <a:lnSpc>
                <a:spcPct val="120000"/>
              </a:lnSpc>
              <a:spcBef>
                <a:spcPts val="0"/>
              </a:spcBef>
              <a:buNone/>
            </a:pPr>
            <a:r>
              <a:rPr lang="en-GB" dirty="0"/>
              <a:t>The following code was removed to fit the script on the previous slide. Add and customise to enhance the program.</a:t>
            </a:r>
          </a:p>
          <a:p>
            <a:pPr>
              <a:lnSpc>
                <a:spcPct val="120000"/>
              </a:lnSpc>
              <a:spcBef>
                <a:spcPts val="0"/>
              </a:spcBef>
            </a:pPr>
            <a:r>
              <a:rPr lang="en-GB" sz="2400" b="1" dirty="0" err="1"/>
              <a:t>Color</a:t>
            </a:r>
            <a:r>
              <a:rPr lang="en-GB" sz="2400" b="1" dirty="0"/>
              <a:t> 4e </a:t>
            </a:r>
            <a:r>
              <a:rPr lang="en-GB" sz="2400" dirty="0"/>
              <a:t>– include this in the line after @Echo off, to set the </a:t>
            </a:r>
            <a:r>
              <a:rPr lang="en-GB" sz="2400" dirty="0" err="1"/>
              <a:t>cmd</a:t>
            </a:r>
            <a:r>
              <a:rPr lang="en-GB" sz="2400" dirty="0"/>
              <a:t> colour scheme.</a:t>
            </a:r>
          </a:p>
          <a:p>
            <a:pPr>
              <a:lnSpc>
                <a:spcPct val="120000"/>
              </a:lnSpc>
              <a:spcBef>
                <a:spcPts val="0"/>
              </a:spcBef>
            </a:pPr>
            <a:r>
              <a:rPr lang="en-GB" sz="2400" b="1" dirty="0"/>
              <a:t>Pause &gt;</a:t>
            </a:r>
            <a:r>
              <a:rPr lang="en-GB" sz="2400" b="1" dirty="0" err="1"/>
              <a:t>nul</a:t>
            </a:r>
            <a:r>
              <a:rPr lang="en-GB" sz="2400" b="1" dirty="0"/>
              <a:t> </a:t>
            </a:r>
            <a:r>
              <a:rPr lang="en-GB" sz="2400" dirty="0"/>
              <a:t>– will pause the program without displaying ‘Press any key to continue’.</a:t>
            </a:r>
          </a:p>
          <a:p>
            <a:pPr>
              <a:lnSpc>
                <a:spcPct val="120000"/>
              </a:lnSpc>
              <a:spcBef>
                <a:spcPts val="0"/>
              </a:spcBef>
            </a:pPr>
            <a:r>
              <a:rPr lang="en-GB" sz="2400" b="1" dirty="0"/>
              <a:t>Echo. </a:t>
            </a:r>
            <a:r>
              <a:rPr lang="en-GB" sz="2400" dirty="0"/>
              <a:t>– Echo followed by a period . Creates a blank line in your script. These were removed from above and below the Wizard and Witch Echo quotes.</a:t>
            </a:r>
          </a:p>
          <a:p>
            <a:pPr>
              <a:lnSpc>
                <a:spcPct val="120000"/>
              </a:lnSpc>
              <a:spcBef>
                <a:spcPts val="0"/>
              </a:spcBef>
            </a:pPr>
            <a:r>
              <a:rPr lang="en-GB" sz="2400" b="1" dirty="0" err="1"/>
              <a:t>Cls</a:t>
            </a:r>
            <a:r>
              <a:rPr lang="en-GB" sz="2400" dirty="0"/>
              <a:t> – to clear the screen, was also removed </a:t>
            </a:r>
            <a:br>
              <a:rPr lang="en-GB" sz="2400" dirty="0"/>
            </a:br>
            <a:r>
              <a:rPr lang="en-GB" sz="2400" dirty="0"/>
              <a:t>from after the Pause command in the Wizard </a:t>
            </a:r>
            <a:br>
              <a:rPr lang="en-GB" sz="2400" dirty="0"/>
            </a:br>
            <a:r>
              <a:rPr lang="en-GB" sz="2400" dirty="0"/>
              <a:t>and Witch’s label.</a:t>
            </a:r>
          </a:p>
          <a:p>
            <a:pPr>
              <a:lnSpc>
                <a:spcPct val="120000"/>
              </a:lnSpc>
              <a:spcBef>
                <a:spcPts val="0"/>
              </a:spcBef>
            </a:pPr>
            <a:endParaRPr lang="en-GB" sz="2400" dirty="0"/>
          </a:p>
          <a:p>
            <a:pPr>
              <a:lnSpc>
                <a:spcPct val="120000"/>
              </a:lnSpc>
              <a:spcBef>
                <a:spcPts val="0"/>
              </a:spcBef>
            </a:pPr>
            <a:r>
              <a:rPr lang="en-GB" sz="2400" dirty="0"/>
              <a:t>Source code in notes below.</a:t>
            </a:r>
          </a:p>
        </p:txBody>
      </p:sp>
      <p:sp>
        <p:nvSpPr>
          <p:cNvPr id="3" name="TextBox 2">
            <a:extLst>
              <a:ext uri="{FF2B5EF4-FFF2-40B4-BE49-F238E27FC236}">
                <a16:creationId xmlns:a16="http://schemas.microsoft.com/office/drawing/2014/main" id="{182E72E4-B869-4626-8DFA-53BD30B78DAF}"/>
              </a:ext>
            </a:extLst>
          </p:cNvPr>
          <p:cNvSpPr txBox="1"/>
          <p:nvPr/>
        </p:nvSpPr>
        <p:spPr>
          <a:xfrm>
            <a:off x="6863688" y="4433350"/>
            <a:ext cx="5175758" cy="2308324"/>
          </a:xfrm>
          <a:prstGeom prst="rect">
            <a:avLst/>
          </a:prstGeom>
          <a:noFill/>
          <a:ln w="19050">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Wizard: "Happiness can be found, even in the darkest of times, if one only remembers to turn on the light."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Pause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err="1">
                <a:ln>
                  <a:noFill/>
                </a:ln>
                <a:solidFill>
                  <a:prstClr val="black"/>
                </a:solidFill>
                <a:effectLst/>
                <a:uLnTx/>
                <a:uFillTx/>
                <a:latin typeface="Courier New" panose="02070309020205020404" pitchFamily="49" charset="0"/>
                <a:ea typeface="+mn-ea"/>
                <a:cs typeface="Courier New" panose="02070309020205020404" pitchFamily="49" charset="0"/>
              </a:rPr>
              <a:t>Cls</a:t>
            </a:r>
            <a:endPar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ourier New" panose="02070309020205020404" pitchFamily="49" charset="0"/>
                <a:ea typeface="+mn-ea"/>
                <a:cs typeface="Courier New" panose="02070309020205020404" pitchFamily="49" charset="0"/>
              </a:rPr>
              <a:t>goto</a:t>
            </a: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:start</a:t>
            </a:r>
          </a:p>
        </p:txBody>
      </p:sp>
    </p:spTree>
    <p:extLst>
      <p:ext uri="{BB962C8B-B14F-4D97-AF65-F5344CB8AC3E}">
        <p14:creationId xmlns:p14="http://schemas.microsoft.com/office/powerpoint/2010/main" val="42644456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3432" y="226700"/>
            <a:ext cx="10989088" cy="1033669"/>
          </a:xfrm>
        </p:spPr>
        <p:txBody>
          <a:bodyPr>
            <a:noAutofit/>
          </a:bodyPr>
          <a:lstStyle/>
          <a:p>
            <a:r>
              <a:rPr lang="en-GB" sz="5400" dirty="0">
                <a:solidFill>
                  <a:schemeClr val="bg1">
                    <a:lumMod val="95000"/>
                  </a:schemeClr>
                </a:solidFill>
              </a:rPr>
              <a:t>Bg. </a:t>
            </a:r>
            <a:r>
              <a:rPr lang="en-GB" dirty="0">
                <a:solidFill>
                  <a:schemeClr val="bg1">
                    <a:lumMod val="95000"/>
                  </a:schemeClr>
                </a:solidFill>
              </a:rPr>
              <a:t>Example</a:t>
            </a:r>
            <a:r>
              <a:rPr lang="en-GB" sz="5400" dirty="0">
                <a:solidFill>
                  <a:schemeClr val="bg1">
                    <a:lumMod val="95000"/>
                  </a:schemeClr>
                </a:solidFill>
              </a:rPr>
              <a:t> </a:t>
            </a:r>
            <a:r>
              <a:rPr lang="en-GB" dirty="0">
                <a:solidFill>
                  <a:schemeClr val="bg1">
                    <a:lumMod val="95000"/>
                  </a:schemeClr>
                </a:solidFill>
              </a:rPr>
              <a:t>Number Guessing Game using equivalency operators.</a:t>
            </a:r>
          </a:p>
        </p:txBody>
      </p:sp>
      <p:pic>
        <p:nvPicPr>
          <p:cNvPr id="19" name="Picture 18">
            <a:extLst>
              <a:ext uri="{FF2B5EF4-FFF2-40B4-BE49-F238E27FC236}">
                <a16:creationId xmlns:a16="http://schemas.microsoft.com/office/drawing/2014/main" id="{483E1B4B-A717-4E2E-B159-093776356A4D}"/>
              </a:ext>
            </a:extLst>
          </p:cNvPr>
          <p:cNvPicPr>
            <a:picLocks noChangeAspect="1"/>
          </p:cNvPicPr>
          <p:nvPr/>
        </p:nvPicPr>
        <p:blipFill>
          <a:blip r:embed="rId3"/>
          <a:stretch>
            <a:fillRect/>
          </a:stretch>
        </p:blipFill>
        <p:spPr>
          <a:xfrm>
            <a:off x="62245" y="1597432"/>
            <a:ext cx="5815760" cy="5143561"/>
          </a:xfrm>
          <a:prstGeom prst="rect">
            <a:avLst/>
          </a:prstGeom>
        </p:spPr>
      </p:pic>
      <p:pic>
        <p:nvPicPr>
          <p:cNvPr id="6" name="Picture 5">
            <a:extLst>
              <a:ext uri="{FF2B5EF4-FFF2-40B4-BE49-F238E27FC236}">
                <a16:creationId xmlns:a16="http://schemas.microsoft.com/office/drawing/2014/main" id="{15A2599A-1F49-4DA7-92AB-A7400378121A}"/>
              </a:ext>
            </a:extLst>
          </p:cNvPr>
          <p:cNvPicPr>
            <a:picLocks noChangeAspect="1"/>
          </p:cNvPicPr>
          <p:nvPr/>
        </p:nvPicPr>
        <p:blipFill>
          <a:blip r:embed="rId4"/>
          <a:stretch>
            <a:fillRect/>
          </a:stretch>
        </p:blipFill>
        <p:spPr>
          <a:xfrm>
            <a:off x="5977232" y="743534"/>
            <a:ext cx="5070352" cy="3669846"/>
          </a:xfrm>
          <a:prstGeom prst="rect">
            <a:avLst/>
          </a:prstGeom>
        </p:spPr>
      </p:pic>
      <p:pic>
        <p:nvPicPr>
          <p:cNvPr id="9" name="Picture 8">
            <a:extLst>
              <a:ext uri="{FF2B5EF4-FFF2-40B4-BE49-F238E27FC236}">
                <a16:creationId xmlns:a16="http://schemas.microsoft.com/office/drawing/2014/main" id="{3CA597D8-9D67-4B68-BADB-102EA26F2D49}"/>
              </a:ext>
            </a:extLst>
          </p:cNvPr>
          <p:cNvPicPr>
            <a:picLocks noChangeAspect="1"/>
          </p:cNvPicPr>
          <p:nvPr/>
        </p:nvPicPr>
        <p:blipFill>
          <a:blip r:embed="rId5"/>
          <a:stretch>
            <a:fillRect/>
          </a:stretch>
        </p:blipFill>
        <p:spPr>
          <a:xfrm>
            <a:off x="5990128" y="4488683"/>
            <a:ext cx="5767037" cy="2177006"/>
          </a:xfrm>
          <a:prstGeom prst="rect">
            <a:avLst/>
          </a:prstGeom>
        </p:spPr>
      </p:pic>
    </p:spTree>
    <p:extLst>
      <p:ext uri="{BB962C8B-B14F-4D97-AF65-F5344CB8AC3E}">
        <p14:creationId xmlns:p14="http://schemas.microsoft.com/office/powerpoint/2010/main" val="36243208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A4689-D7D4-FAA4-AC1B-ED3ED2B65295}"/>
              </a:ext>
            </a:extLst>
          </p:cNvPr>
          <p:cNvSpPr>
            <a:spLocks noGrp="1"/>
          </p:cNvSpPr>
          <p:nvPr>
            <p:ph type="title"/>
          </p:nvPr>
        </p:nvSpPr>
        <p:spPr>
          <a:xfrm>
            <a:off x="0" y="0"/>
            <a:ext cx="6700838" cy="757881"/>
          </a:xfrm>
          <a:solidFill>
            <a:srgbClr val="002060"/>
          </a:solidFill>
        </p:spPr>
        <p:txBody>
          <a:bodyPr/>
          <a:lstStyle/>
          <a:p>
            <a:r>
              <a:rPr lang="en-GB" sz="4400" b="1" dirty="0">
                <a:highlight>
                  <a:srgbClr val="FFFF00"/>
                </a:highlight>
              </a:rPr>
              <a:t>Try: </a:t>
            </a:r>
            <a:r>
              <a:rPr lang="en-GB" sz="4200" dirty="0">
                <a:solidFill>
                  <a:schemeClr val="bg1"/>
                </a:solidFill>
              </a:rPr>
              <a:t>User Management Menu</a:t>
            </a:r>
          </a:p>
        </p:txBody>
      </p:sp>
      <p:sp>
        <p:nvSpPr>
          <p:cNvPr id="3" name="Content Placeholder 2">
            <a:extLst>
              <a:ext uri="{FF2B5EF4-FFF2-40B4-BE49-F238E27FC236}">
                <a16:creationId xmlns:a16="http://schemas.microsoft.com/office/drawing/2014/main" id="{D31A55C1-F7FC-8F79-54EF-BBE7063964B0}"/>
              </a:ext>
            </a:extLst>
          </p:cNvPr>
          <p:cNvSpPr>
            <a:spLocks noGrp="1"/>
          </p:cNvSpPr>
          <p:nvPr>
            <p:ph idx="1"/>
          </p:nvPr>
        </p:nvSpPr>
        <p:spPr>
          <a:xfrm>
            <a:off x="0" y="757881"/>
            <a:ext cx="6466703" cy="5898292"/>
          </a:xfrm>
        </p:spPr>
        <p:txBody>
          <a:bodyPr>
            <a:normAutofit lnSpcReduction="10000"/>
          </a:bodyPr>
          <a:lstStyle/>
          <a:p>
            <a:pPr marL="285750" indent="-285750">
              <a:buFont typeface="Arial" panose="020B0604020202020204" pitchFamily="34" charset="0"/>
              <a:buChar char="•"/>
            </a:pPr>
            <a:r>
              <a:rPr lang="en-GB" dirty="0"/>
              <a:t>In this script we use the </a:t>
            </a:r>
            <a:r>
              <a:rPr lang="en-GB" b="1" dirty="0"/>
              <a:t>/p switch </a:t>
            </a:r>
            <a:r>
              <a:rPr lang="en-GB" dirty="0"/>
              <a:t>to accept user input 1, 2, 3 or 4, an </a:t>
            </a:r>
            <a:r>
              <a:rPr lang="en-GB" b="1" dirty="0"/>
              <a:t>if statement, </a:t>
            </a:r>
            <a:r>
              <a:rPr lang="en-GB" b="1" dirty="0" err="1"/>
              <a:t>goto</a:t>
            </a:r>
            <a:r>
              <a:rPr lang="en-GB" b="1" dirty="0"/>
              <a:t> command</a:t>
            </a:r>
            <a:r>
              <a:rPr lang="en-GB" dirty="0"/>
              <a:t> </a:t>
            </a:r>
            <a:r>
              <a:rPr lang="en-GB" b="1" dirty="0"/>
              <a:t>and :label </a:t>
            </a:r>
            <a:r>
              <a:rPr lang="en-GB" dirty="0"/>
              <a:t>will take the user to the corresponding part of the code</a:t>
            </a:r>
            <a:r>
              <a:rPr lang="en-GB" b="1" dirty="0"/>
              <a:t>. </a:t>
            </a:r>
          </a:p>
          <a:p>
            <a:pPr marL="285750" indent="-285750">
              <a:buFont typeface="Arial" panose="020B0604020202020204" pitchFamily="34" charset="0"/>
              <a:buChar char="•"/>
            </a:pPr>
            <a:r>
              <a:rPr lang="en-GB" dirty="0"/>
              <a:t>This time however we create a </a:t>
            </a:r>
            <a:r>
              <a:rPr lang="en-GB" b="1" dirty="0"/>
              <a:t>User Management System.</a:t>
            </a:r>
          </a:p>
          <a:p>
            <a:pPr marL="285750" indent="-285750">
              <a:buFont typeface="Arial" panose="020B0604020202020204" pitchFamily="34" charset="0"/>
              <a:buChar char="•"/>
            </a:pPr>
            <a:r>
              <a:rPr lang="en-US" b="0" i="0" dirty="0">
                <a:solidFill>
                  <a:srgbClr val="242424"/>
                </a:solidFill>
                <a:effectLst/>
              </a:rPr>
              <a:t>The script provides a simple menu with options to add, view, or delete users. </a:t>
            </a:r>
          </a:p>
          <a:p>
            <a:pPr marL="285750" indent="-285750">
              <a:buFont typeface="Arial" panose="020B0604020202020204" pitchFamily="34" charset="0"/>
              <a:buChar char="•"/>
            </a:pPr>
            <a:r>
              <a:rPr lang="en-US" dirty="0">
                <a:solidFill>
                  <a:srgbClr val="242424"/>
                </a:solidFill>
              </a:rPr>
              <a:t>We use </a:t>
            </a:r>
            <a:r>
              <a:rPr lang="en-US" b="1" dirty="0">
                <a:solidFill>
                  <a:srgbClr val="3333FF"/>
                </a:solidFill>
                <a:highlight>
                  <a:srgbClr val="FFFF00"/>
                </a:highlight>
              </a:rPr>
              <a:t>net user</a:t>
            </a:r>
            <a:r>
              <a:rPr lang="en-US" b="1" dirty="0">
                <a:solidFill>
                  <a:srgbClr val="3333FF"/>
                </a:solidFill>
              </a:rPr>
              <a:t> </a:t>
            </a:r>
            <a:r>
              <a:rPr lang="en-US" dirty="0">
                <a:solidFill>
                  <a:srgbClr val="242424"/>
                </a:solidFill>
              </a:rPr>
              <a:t>command to display users on the system and the </a:t>
            </a:r>
            <a:r>
              <a:rPr lang="en-US" b="1" dirty="0">
                <a:solidFill>
                  <a:srgbClr val="3333FF"/>
                </a:solidFill>
              </a:rPr>
              <a:t>/add</a:t>
            </a:r>
            <a:r>
              <a:rPr lang="en-US" b="1" dirty="0">
                <a:solidFill>
                  <a:srgbClr val="242424"/>
                </a:solidFill>
              </a:rPr>
              <a:t> </a:t>
            </a:r>
            <a:r>
              <a:rPr lang="en-US" dirty="0">
                <a:solidFill>
                  <a:srgbClr val="242424"/>
                </a:solidFill>
              </a:rPr>
              <a:t>&amp;</a:t>
            </a:r>
            <a:r>
              <a:rPr lang="en-US" b="1" dirty="0">
                <a:solidFill>
                  <a:srgbClr val="242424"/>
                </a:solidFill>
              </a:rPr>
              <a:t> </a:t>
            </a:r>
            <a:r>
              <a:rPr lang="en-US" b="1" dirty="0">
                <a:solidFill>
                  <a:srgbClr val="3333FF"/>
                </a:solidFill>
              </a:rPr>
              <a:t>/delete</a:t>
            </a:r>
            <a:r>
              <a:rPr lang="en-US" b="1" dirty="0">
                <a:solidFill>
                  <a:srgbClr val="242424"/>
                </a:solidFill>
              </a:rPr>
              <a:t> </a:t>
            </a:r>
            <a:r>
              <a:rPr lang="en-US" dirty="0">
                <a:solidFill>
                  <a:srgbClr val="242424"/>
                </a:solidFill>
              </a:rPr>
              <a:t>switches to add or remove a user from the system.</a:t>
            </a:r>
          </a:p>
          <a:p>
            <a:pPr marL="285750" indent="-285750">
              <a:buFont typeface="Arial" panose="020B0604020202020204" pitchFamily="34" charset="0"/>
              <a:buChar char="•"/>
            </a:pPr>
            <a:r>
              <a:rPr lang="en-US" dirty="0">
                <a:solidFill>
                  <a:srgbClr val="242424"/>
                </a:solidFill>
              </a:rPr>
              <a:t>Script in the Notes below.</a:t>
            </a:r>
            <a:endParaRPr lang="en-GB" dirty="0"/>
          </a:p>
        </p:txBody>
      </p:sp>
      <p:pic>
        <p:nvPicPr>
          <p:cNvPr id="5" name="Picture 4">
            <a:extLst>
              <a:ext uri="{FF2B5EF4-FFF2-40B4-BE49-F238E27FC236}">
                <a16:creationId xmlns:a16="http://schemas.microsoft.com/office/drawing/2014/main" id="{11610925-1B44-A89C-7EB5-9ABFD946BD59}"/>
              </a:ext>
            </a:extLst>
          </p:cNvPr>
          <p:cNvPicPr>
            <a:picLocks noChangeAspect="1"/>
          </p:cNvPicPr>
          <p:nvPr/>
        </p:nvPicPr>
        <p:blipFill>
          <a:blip r:embed="rId3"/>
          <a:srcRect l="5474"/>
          <a:stretch/>
        </p:blipFill>
        <p:spPr>
          <a:xfrm>
            <a:off x="6700838" y="0"/>
            <a:ext cx="5334000" cy="6858000"/>
          </a:xfrm>
          <a:prstGeom prst="rect">
            <a:avLst/>
          </a:prstGeom>
        </p:spPr>
      </p:pic>
    </p:spTree>
    <p:extLst>
      <p:ext uri="{BB962C8B-B14F-4D97-AF65-F5344CB8AC3E}">
        <p14:creationId xmlns:p14="http://schemas.microsoft.com/office/powerpoint/2010/main" val="30240774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D2AD4-D41D-A876-5AD9-117B18AB841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CC2F21C-5C5A-0698-E0F6-BCD02CF24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945B81D-0BE9-E43C-BC43-69367643D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4D2020B-3F63-D968-075E-C9459B650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1A38424-BBBA-05EB-6535-4823F14D3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1FE8171-D9D6-338F-8DA4-7E1D2D63D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E54BEA-A7A1-146B-DDC4-F4274ED513B0}"/>
              </a:ext>
            </a:extLst>
          </p:cNvPr>
          <p:cNvSpPr>
            <a:spLocks noGrp="1"/>
          </p:cNvSpPr>
          <p:nvPr>
            <p:ph type="title"/>
          </p:nvPr>
        </p:nvSpPr>
        <p:spPr>
          <a:xfrm>
            <a:off x="193169" y="303781"/>
            <a:ext cx="11858337" cy="1033669"/>
          </a:xfrm>
        </p:spPr>
        <p:txBody>
          <a:bodyPr>
            <a:normAutofit fontScale="90000"/>
          </a:bodyPr>
          <a:lstStyle/>
          <a:p>
            <a:r>
              <a:rPr lang="en-GB" sz="4800" b="1" dirty="0">
                <a:solidFill>
                  <a:srgbClr val="002060"/>
                </a:solidFill>
                <a:highlight>
                  <a:srgbClr val="FFFF00"/>
                </a:highlight>
              </a:rPr>
              <a:t>Try &amp; review:</a:t>
            </a:r>
            <a:r>
              <a:rPr lang="en-GB" sz="4800" b="1" dirty="0">
                <a:solidFill>
                  <a:srgbClr val="002060"/>
                </a:solidFill>
              </a:rPr>
              <a:t> </a:t>
            </a:r>
            <a:r>
              <a:rPr lang="en-GB" sz="4800" b="1" dirty="0">
                <a:solidFill>
                  <a:schemeClr val="bg1"/>
                </a:solidFill>
              </a:rPr>
              <a:t>WMIC</a:t>
            </a:r>
            <a:r>
              <a:rPr lang="en-GB" sz="4800" dirty="0">
                <a:solidFill>
                  <a:schemeClr val="bg1"/>
                </a:solidFill>
              </a:rPr>
              <a:t>: </a:t>
            </a:r>
            <a:r>
              <a:rPr lang="en-GB" b="1" dirty="0">
                <a:solidFill>
                  <a:schemeClr val="bg1"/>
                </a:solidFill>
              </a:rPr>
              <a:t>Windows Management Instrumentation Command‑line tool</a:t>
            </a:r>
          </a:p>
        </p:txBody>
      </p:sp>
      <p:sp>
        <p:nvSpPr>
          <p:cNvPr id="15" name="Content Placeholder 2">
            <a:extLst>
              <a:ext uri="{FF2B5EF4-FFF2-40B4-BE49-F238E27FC236}">
                <a16:creationId xmlns:a16="http://schemas.microsoft.com/office/drawing/2014/main" id="{6DE59975-7702-54A6-924C-5DB245036335}"/>
              </a:ext>
            </a:extLst>
          </p:cNvPr>
          <p:cNvSpPr>
            <a:spLocks noGrp="1"/>
          </p:cNvSpPr>
          <p:nvPr>
            <p:ph idx="1"/>
          </p:nvPr>
        </p:nvSpPr>
        <p:spPr>
          <a:xfrm>
            <a:off x="193169" y="1704680"/>
            <a:ext cx="11877676" cy="4905470"/>
          </a:xfrm>
        </p:spPr>
        <p:txBody>
          <a:bodyPr>
            <a:noAutofit/>
          </a:bodyPr>
          <a:lstStyle/>
          <a:p>
            <a:pPr marL="0" indent="0">
              <a:lnSpc>
                <a:spcPct val="100000"/>
              </a:lnSpc>
              <a:spcBef>
                <a:spcPts val="0"/>
              </a:spcBef>
              <a:spcAft>
                <a:spcPts val="600"/>
              </a:spcAft>
              <a:buNone/>
            </a:pPr>
            <a:r>
              <a:rPr lang="en-GB" sz="2400" dirty="0"/>
              <a:t>WMIC (</a:t>
            </a:r>
            <a:r>
              <a:rPr lang="en-GB" sz="2400" b="1" dirty="0"/>
              <a:t>Windows Management Instrumentation Command‑line</a:t>
            </a:r>
            <a:r>
              <a:rPr lang="en-GB" sz="2400" dirty="0"/>
              <a:t>) is a command line tool that lets us query hardware, OS, and system information from the Windows command prompt. It provides </a:t>
            </a:r>
            <a:r>
              <a:rPr lang="en-GB" sz="2400" b="1" dirty="0"/>
              <a:t>fast, scriptable, admin‑level diagnostics</a:t>
            </a:r>
            <a:r>
              <a:rPr lang="en-GB" sz="2400" dirty="0"/>
              <a:t> without opening any GUI tools. Some useful commands include:</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cpu</a:t>
            </a:r>
            <a:r>
              <a:rPr lang="en-US" sz="2200" b="1" dirty="0">
                <a:highlight>
                  <a:srgbClr val="FFFF00"/>
                </a:highlight>
              </a:rPr>
              <a:t> get name </a:t>
            </a:r>
            <a:r>
              <a:rPr lang="en-US" sz="2200" b="1" dirty="0"/>
              <a:t>- </a:t>
            </a:r>
            <a:r>
              <a:rPr lang="en-US" sz="2200" dirty="0"/>
              <a:t>Retrieves the name/model of the system’s CPU.</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os</a:t>
            </a:r>
            <a:r>
              <a:rPr lang="en-US" sz="2200" b="1" dirty="0">
                <a:highlight>
                  <a:srgbClr val="FFFF00"/>
                </a:highlight>
              </a:rPr>
              <a:t> get caption </a:t>
            </a:r>
            <a:r>
              <a:rPr lang="en-US" sz="2200" b="1" dirty="0"/>
              <a:t>– </a:t>
            </a:r>
            <a:r>
              <a:rPr lang="en-US" sz="2200" dirty="0"/>
              <a:t>Shows &amp; confirms the name of the installed OS e.g. Microsoft Windows 11 Pro</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logicaldisk</a:t>
            </a:r>
            <a:r>
              <a:rPr lang="en-US" sz="2200" b="1" dirty="0">
                <a:highlight>
                  <a:srgbClr val="FFFF00"/>
                </a:highlight>
              </a:rPr>
              <a:t> get caption </a:t>
            </a:r>
            <a:r>
              <a:rPr lang="en-US" sz="2200" b="1" dirty="0"/>
              <a:t>- </a:t>
            </a:r>
            <a:r>
              <a:rPr lang="en-US" sz="2200" dirty="0"/>
              <a:t>Lists all logical drives e.g. C:, D:. Good for identifying available drives.</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nic</a:t>
            </a:r>
            <a:r>
              <a:rPr lang="en-US" sz="2200" b="1" dirty="0">
                <a:highlight>
                  <a:srgbClr val="FFFF00"/>
                </a:highlight>
              </a:rPr>
              <a:t> get name </a:t>
            </a:r>
            <a:r>
              <a:rPr lang="en-US" sz="2200" b="1" dirty="0"/>
              <a:t>- </a:t>
            </a:r>
            <a:r>
              <a:rPr lang="en-US" sz="2200" dirty="0"/>
              <a:t>Displays the names of network interfaces (wired/wireless adapters). Useful for identifying installed network hardware.</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diskdrive</a:t>
            </a:r>
            <a:r>
              <a:rPr lang="en-US" sz="2200" b="1" dirty="0">
                <a:highlight>
                  <a:srgbClr val="FFFF00"/>
                </a:highlight>
              </a:rPr>
              <a:t> get status </a:t>
            </a:r>
            <a:r>
              <a:rPr lang="en-US" sz="2200" b="1" dirty="0"/>
              <a:t>- </a:t>
            </a:r>
            <a:r>
              <a:rPr lang="en-US" sz="2200" dirty="0"/>
              <a:t>Reports basic SMART health status of physical disks (“OK” or “Pred Fail”). A quick check for potential disk issues.</a:t>
            </a:r>
          </a:p>
          <a:p>
            <a:pPr marL="0" indent="0">
              <a:lnSpc>
                <a:spcPct val="100000"/>
              </a:lnSpc>
              <a:spcBef>
                <a:spcPts val="0"/>
              </a:spcBef>
              <a:spcAft>
                <a:spcPts val="600"/>
              </a:spcAft>
              <a:buNone/>
            </a:pPr>
            <a:r>
              <a:rPr lang="en-US" sz="2000" dirty="0">
                <a:highlight>
                  <a:srgbClr val="FFFF00"/>
                </a:highlight>
              </a:rPr>
              <a:t>For more information &amp; System Diagnostic Script example </a:t>
            </a:r>
            <a:r>
              <a:rPr lang="en-US" sz="2000" dirty="0"/>
              <a:t>please see: OS 5 – Handout – WMIC. </a:t>
            </a:r>
            <a:r>
              <a:rPr lang="en-US" sz="2000" dirty="0">
                <a:highlight>
                  <a:srgbClr val="FFFF00"/>
                </a:highlight>
              </a:rPr>
              <a:t>You could create your own system diagnostic script.</a:t>
            </a:r>
          </a:p>
          <a:p>
            <a:pPr marL="0" indent="0">
              <a:lnSpc>
                <a:spcPct val="100000"/>
              </a:lnSpc>
              <a:spcBef>
                <a:spcPts val="0"/>
              </a:spcBef>
              <a:spcAft>
                <a:spcPts val="600"/>
              </a:spcAft>
              <a:buNone/>
            </a:pPr>
            <a:endParaRPr lang="en-US" sz="2000" dirty="0"/>
          </a:p>
        </p:txBody>
      </p:sp>
    </p:spTree>
    <p:extLst>
      <p:ext uri="{BB962C8B-B14F-4D97-AF65-F5344CB8AC3E}">
        <p14:creationId xmlns:p14="http://schemas.microsoft.com/office/powerpoint/2010/main" val="36175428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6D9E5-ABAA-7D25-DDA8-40F68C7FDE25}"/>
              </a:ext>
            </a:extLst>
          </p:cNvPr>
          <p:cNvSpPr txBox="1">
            <a:spLocks/>
          </p:cNvSpPr>
          <p:nvPr/>
        </p:nvSpPr>
        <p:spPr>
          <a:xfrm>
            <a:off x="0" y="0"/>
            <a:ext cx="11858337"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WMIC System Diagnostic Script</a:t>
            </a:r>
            <a:endPar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15" name="Content Placeholder 2">
            <a:extLst>
              <a:ext uri="{FF2B5EF4-FFF2-40B4-BE49-F238E27FC236}">
                <a16:creationId xmlns:a16="http://schemas.microsoft.com/office/drawing/2014/main" id="{285F53CF-5645-BE25-1049-AB5E9AC66EAF}"/>
              </a:ext>
            </a:extLst>
          </p:cNvPr>
          <p:cNvSpPr txBox="1">
            <a:spLocks/>
          </p:cNvSpPr>
          <p:nvPr/>
        </p:nvSpPr>
        <p:spPr>
          <a:xfrm>
            <a:off x="157162" y="1105824"/>
            <a:ext cx="11877676" cy="490547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 System Diagnostic Script example in handout: </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OS 5 – Handout – WMIC</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Provides a Diagnostic HTML report showing important system information in the browser:</a:t>
            </a: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235B05E-620C-CD11-0FAE-79D1443EF04E}"/>
              </a:ext>
            </a:extLst>
          </p:cNvPr>
          <p:cNvPicPr>
            <a:picLocks noChangeAspect="1"/>
          </p:cNvPicPr>
          <p:nvPr/>
        </p:nvPicPr>
        <p:blipFill>
          <a:blip r:embed="rId2"/>
          <a:stretch>
            <a:fillRect/>
          </a:stretch>
        </p:blipFill>
        <p:spPr>
          <a:xfrm>
            <a:off x="2046692" y="2148200"/>
            <a:ext cx="8796793" cy="4531298"/>
          </a:xfrm>
          <a:prstGeom prst="rect">
            <a:avLst/>
          </a:prstGeom>
        </p:spPr>
      </p:pic>
    </p:spTree>
    <p:extLst>
      <p:ext uri="{BB962C8B-B14F-4D97-AF65-F5344CB8AC3E}">
        <p14:creationId xmlns:p14="http://schemas.microsoft.com/office/powerpoint/2010/main" val="16977498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9809" y="296366"/>
            <a:ext cx="11404842" cy="1033669"/>
          </a:xfrm>
        </p:spPr>
        <p:txBody>
          <a:bodyPr>
            <a:normAutofit/>
          </a:bodyPr>
          <a:lstStyle/>
          <a:p>
            <a:r>
              <a:rPr lang="en-GB" b="1" dirty="0">
                <a:highlight>
                  <a:srgbClr val="FFFF00"/>
                </a:highlight>
              </a:rPr>
              <a:t>Try:</a:t>
            </a:r>
            <a:r>
              <a:rPr lang="en-GB" b="1" dirty="0"/>
              <a:t> </a:t>
            </a:r>
            <a:r>
              <a:rPr lang="en-GB" b="1" dirty="0">
                <a:solidFill>
                  <a:schemeClr val="bg1"/>
                </a:solidFill>
              </a:rPr>
              <a:t>Creating a </a:t>
            </a:r>
            <a:r>
              <a:rPr lang="en-GB" b="1" dirty="0">
                <a:solidFill>
                  <a:srgbClr val="FFFFFF"/>
                </a:solidFill>
              </a:rPr>
              <a:t>Network diagnostic script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626400"/>
            <a:ext cx="12072427" cy="5034606"/>
          </a:xfrm>
          <a:noFill/>
        </p:spPr>
        <p:txBody>
          <a:bodyPr>
            <a:normAutofit/>
          </a:bodyPr>
          <a:lstStyle/>
          <a:p>
            <a:pPr marL="0" indent="0" fontAlgn="base">
              <a:lnSpc>
                <a:spcPct val="100000"/>
              </a:lnSpc>
              <a:spcBef>
                <a:spcPts val="600"/>
              </a:spcBef>
              <a:buNone/>
              <a:tabLst>
                <a:tab pos="457200" algn="l"/>
              </a:tabLst>
            </a:pPr>
            <a:r>
              <a:rPr lang="en-GB" sz="2200" dirty="0"/>
              <a:t>To diagnose network connection problems, we can use </a:t>
            </a:r>
            <a:r>
              <a:rPr lang="en-GB" sz="2200" b="1" dirty="0"/>
              <a:t>ipconfig</a:t>
            </a:r>
            <a:r>
              <a:rPr lang="en-GB" sz="2200" dirty="0"/>
              <a:t>, </a:t>
            </a:r>
            <a:r>
              <a:rPr lang="en-GB" sz="2200" b="1" dirty="0"/>
              <a:t>ping</a:t>
            </a:r>
            <a:r>
              <a:rPr lang="en-GB" sz="2200" dirty="0"/>
              <a:t> and </a:t>
            </a:r>
            <a:r>
              <a:rPr lang="en-GB" sz="2200" b="1" dirty="0"/>
              <a:t>tracert</a:t>
            </a:r>
            <a:r>
              <a:rPr lang="en-GB" sz="2200" dirty="0"/>
              <a:t>.</a:t>
            </a:r>
          </a:p>
          <a:p>
            <a:pPr fontAlgn="base">
              <a:lnSpc>
                <a:spcPct val="100000"/>
              </a:lnSpc>
              <a:spcBef>
                <a:spcPts val="600"/>
              </a:spcBef>
              <a:tabLst>
                <a:tab pos="457200" algn="l"/>
              </a:tabLst>
            </a:pPr>
            <a:r>
              <a:rPr lang="en-GB" sz="2200" b="1" dirty="0"/>
              <a:t>ipconfig</a:t>
            </a:r>
            <a:r>
              <a:rPr lang="en-GB" sz="2200" dirty="0"/>
              <a:t>: show us the </a:t>
            </a:r>
            <a:r>
              <a:rPr lang="en-GB" sz="2200" i="0" dirty="0">
                <a:solidFill>
                  <a:srgbClr val="333333"/>
                </a:solidFill>
                <a:effectLst/>
              </a:rPr>
              <a:t>IP/TCP addresses and network adapters/interfaces of the computer. Add: ‘</a:t>
            </a:r>
            <a:r>
              <a:rPr lang="en-GB" sz="2200" dirty="0"/>
              <a:t>/all’ to show more detailed information.</a:t>
            </a:r>
          </a:p>
          <a:p>
            <a:pPr fontAlgn="base">
              <a:lnSpc>
                <a:spcPct val="100000"/>
              </a:lnSpc>
              <a:spcBef>
                <a:spcPts val="600"/>
              </a:spcBef>
              <a:tabLst>
                <a:tab pos="457200" algn="l"/>
              </a:tabLst>
            </a:pPr>
            <a:r>
              <a:rPr lang="en-GB" sz="2200" b="1" dirty="0"/>
              <a:t>ping</a:t>
            </a:r>
            <a:r>
              <a:rPr lang="en-GB" sz="2200" dirty="0"/>
              <a:t>: is used to test the connection of a host / web address is reachable / alive on the network.</a:t>
            </a:r>
          </a:p>
          <a:p>
            <a:pPr fontAlgn="base">
              <a:lnSpc>
                <a:spcPct val="100000"/>
              </a:lnSpc>
              <a:spcBef>
                <a:spcPts val="600"/>
              </a:spcBef>
              <a:tabLst>
                <a:tab pos="457200" algn="l"/>
              </a:tabLst>
            </a:pPr>
            <a:r>
              <a:rPr lang="en-GB" sz="2200" b="1" dirty="0"/>
              <a:t>tracert</a:t>
            </a:r>
            <a:r>
              <a:rPr lang="en-GB" sz="2200" dirty="0"/>
              <a:t>: aka Traceroute is used to check the number of steps/hops and the time each takes between your computer and a host/client/server.</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a:t>
            </a:r>
            <a:r>
              <a:rPr lang="en-GB" sz="2200" b="1" dirty="0">
                <a:solidFill>
                  <a:srgbClr val="3333FF"/>
                </a:solidFill>
                <a:latin typeface="Courier New" panose="02070309020205020404" pitchFamily="49" charset="0"/>
                <a:cs typeface="Courier New" panose="02070309020205020404" pitchFamily="49" charset="0"/>
              </a:rPr>
              <a:t>@echo off</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a:t>
            </a:r>
            <a:r>
              <a:rPr lang="en-GB" sz="2200" b="1" dirty="0">
                <a:solidFill>
                  <a:srgbClr val="3333FF"/>
                </a:solidFill>
                <a:latin typeface="Courier New" panose="02070309020205020404" pitchFamily="49" charset="0"/>
                <a:cs typeface="Courier New" panose="02070309020205020404" pitchFamily="49" charset="0"/>
              </a:rPr>
              <a:t>ipconfig</a:t>
            </a:r>
            <a:r>
              <a:rPr lang="en-GB" sz="2200" b="1" dirty="0">
                <a:latin typeface="Courier New" panose="02070309020205020404" pitchFamily="49" charset="0"/>
                <a:cs typeface="Courier New" panose="02070309020205020404" pitchFamily="49" charset="0"/>
              </a:rPr>
              <a:t> /all</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a:t>
            </a:r>
            <a:r>
              <a:rPr lang="en-GB" sz="2200" b="1" dirty="0">
                <a:solidFill>
                  <a:srgbClr val="3333FF"/>
                </a:solidFill>
                <a:latin typeface="Courier New" panose="02070309020205020404" pitchFamily="49" charset="0"/>
                <a:cs typeface="Courier New" panose="02070309020205020404" pitchFamily="49" charset="0"/>
              </a:rPr>
              <a:t>ping</a:t>
            </a:r>
            <a:r>
              <a:rPr lang="en-GB" sz="2200" b="1" dirty="0">
                <a:latin typeface="Courier New" panose="02070309020205020404" pitchFamily="49" charset="0"/>
                <a:cs typeface="Courier New" panose="02070309020205020404" pitchFamily="49" charset="0"/>
              </a:rPr>
              <a:t> google.com</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a:t>
            </a:r>
            <a:r>
              <a:rPr lang="en-GB" sz="2200" b="1" dirty="0" err="1">
                <a:solidFill>
                  <a:srgbClr val="3333FF"/>
                </a:solidFill>
                <a:latin typeface="Courier New" panose="02070309020205020404" pitchFamily="49" charset="0"/>
                <a:cs typeface="Courier New" panose="02070309020205020404" pitchFamily="49" charset="0"/>
              </a:rPr>
              <a:t>tracert</a:t>
            </a:r>
            <a:r>
              <a:rPr lang="en-GB" sz="2200" b="1" dirty="0">
                <a:latin typeface="Courier New" panose="02070309020205020404" pitchFamily="49" charset="0"/>
                <a:cs typeface="Courier New" panose="02070309020205020404" pitchFamily="49" charset="0"/>
              </a:rPr>
              <a:t> google.com</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a:t>
            </a:r>
            <a:r>
              <a:rPr lang="en-GB" sz="2200" b="1" dirty="0">
                <a:solidFill>
                  <a:srgbClr val="3333FF"/>
                </a:solidFill>
                <a:latin typeface="Courier New" panose="02070309020205020404" pitchFamily="49" charset="0"/>
                <a:cs typeface="Courier New" panose="02070309020205020404" pitchFamily="49" charset="0"/>
              </a:rPr>
              <a:t>pause</a:t>
            </a:r>
          </a:p>
        </p:txBody>
      </p:sp>
      <p:sp>
        <p:nvSpPr>
          <p:cNvPr id="5" name="TextBox 4">
            <a:extLst>
              <a:ext uri="{FF2B5EF4-FFF2-40B4-BE49-F238E27FC236}">
                <a16:creationId xmlns:a16="http://schemas.microsoft.com/office/drawing/2014/main" id="{A6F7EB29-C678-4B7A-A165-77B4B287513C}"/>
              </a:ext>
            </a:extLst>
          </p:cNvPr>
          <p:cNvSpPr txBox="1"/>
          <p:nvPr/>
        </p:nvSpPr>
        <p:spPr>
          <a:xfrm>
            <a:off x="5177785" y="3660328"/>
            <a:ext cx="6894642" cy="2677656"/>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This script will print the IP information of the system on which the bat file is running.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Test a connection with google.com.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Trace the number of hops/steps/devices it takes to reach google and the time it takes between each step/device.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2E0482B8-BD06-4227-95E6-C0E3477D8D37}"/>
              </a:ext>
            </a:extLst>
          </p:cNvPr>
          <p:cNvSpPr txBox="1"/>
          <p:nvPr/>
        </p:nvSpPr>
        <p:spPr>
          <a:xfrm>
            <a:off x="119573" y="5927702"/>
            <a:ext cx="11799432" cy="1138773"/>
          </a:xfrm>
          <a:prstGeom prst="rect">
            <a:avLst/>
          </a:prstGeom>
          <a:noFill/>
        </p:spPr>
        <p:txBody>
          <a:bodyPr wrap="square" rtlCol="0">
            <a:spAutoFit/>
          </a:bodyPr>
          <a:lstStyle/>
          <a:p>
            <a:pPr marL="457200" marR="0" lvl="0" indent="-4572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Useful </a:t>
            </a:r>
            <a:r>
              <a:rPr kumimoji="0" lang="en-GB" sz="2000" b="0"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SystemBatch</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scripts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Useful List of Batch Scripting Network Commands (educba.com)</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System Admin. example scripts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by Rob Van Der </a:t>
            </a:r>
            <a:r>
              <a:rPr kumimoji="0" lang="en-GB" sz="2000" b="0" i="0" u="none" strike="noStrike" kern="1200" cap="none" spc="0" normalizeH="0" baseline="0" noProof="0" dirty="0" err="1">
                <a:ln>
                  <a:noFill/>
                </a:ln>
                <a:solidFill>
                  <a:prstClr val="black"/>
                </a:solidFill>
                <a:effectLst/>
                <a:uLnTx/>
                <a:uFillTx/>
                <a:latin typeface="Calibri" panose="020F0502020204030204"/>
                <a:ea typeface="+mn-ea"/>
                <a:cs typeface="+mn-cs"/>
              </a:rPr>
              <a:t>Woude</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Batch Files: Examples (All) (robvanderwoude.com)</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2778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7601" y="443841"/>
            <a:ext cx="9895951" cy="1033669"/>
          </a:xfrm>
          <a:noFill/>
        </p:spPr>
        <p:txBody>
          <a:bodyPr>
            <a:normAutofit/>
          </a:bodyPr>
          <a:lstStyle/>
          <a:p>
            <a:r>
              <a:rPr lang="en-GB" sz="5400" b="1" dirty="0">
                <a:solidFill>
                  <a:schemeClr val="bg1">
                    <a:lumMod val="85000"/>
                  </a:schemeClr>
                </a:solidFill>
              </a:rPr>
              <a:t>Bg. </a:t>
            </a:r>
            <a:r>
              <a:rPr lang="en-GB" sz="4000" b="1" dirty="0">
                <a:solidFill>
                  <a:schemeClr val="bg1"/>
                </a:solidFill>
              </a:rPr>
              <a:t>ipconfig, ping, tracert and NET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0981" y="1650452"/>
            <a:ext cx="11910034" cy="5034606"/>
          </a:xfrm>
          <a:solidFill>
            <a:schemeClr val="bg1">
              <a:lumMod val="95000"/>
            </a:schemeClr>
          </a:solidFill>
        </p:spPr>
        <p:txBody>
          <a:bodyPr>
            <a:normAutofit fontScale="85000" lnSpcReduction="20000"/>
          </a:bodyPr>
          <a:lstStyle/>
          <a:p>
            <a:pPr fontAlgn="base">
              <a:lnSpc>
                <a:spcPct val="110000"/>
              </a:lnSpc>
              <a:spcBef>
                <a:spcPts val="600"/>
              </a:spcBef>
              <a:tabLst>
                <a:tab pos="457200" algn="l"/>
              </a:tabLst>
            </a:pPr>
            <a:r>
              <a:rPr lang="en-GB" sz="2100" b="1" i="0" dirty="0">
                <a:effectLst/>
              </a:rPr>
              <a:t>ipconfig</a:t>
            </a:r>
            <a:r>
              <a:rPr lang="en-GB" sz="2100" b="0" i="0" dirty="0">
                <a:effectLst/>
              </a:rPr>
              <a:t> </a:t>
            </a:r>
            <a:r>
              <a:rPr lang="en-GB" sz="2100" dirty="0"/>
              <a:t>=</a:t>
            </a:r>
            <a:r>
              <a:rPr lang="en-GB" sz="2100" b="1" i="0" dirty="0">
                <a:effectLst/>
              </a:rPr>
              <a:t> Internet Protocol Configuration</a:t>
            </a:r>
            <a:r>
              <a:rPr lang="en-GB" sz="2100" dirty="0"/>
              <a:t>, </a:t>
            </a:r>
            <a:r>
              <a:rPr lang="en-GB" sz="2100" i="0" dirty="0">
                <a:effectLst/>
              </a:rPr>
              <a:t>is used to view all the current TCP/IP addresses and network adapters/interfaces of the computer. It is a powerful command and can be used to </a:t>
            </a:r>
            <a:r>
              <a:rPr lang="en-GB" sz="2100" b="0" i="0" dirty="0">
                <a:effectLst/>
              </a:rPr>
              <a:t>release and renew IP addresses for any adapter, refresh DHCP dynamic adapters, clear DNS cache, and more. If you ‘</a:t>
            </a:r>
            <a:r>
              <a:rPr lang="en-GB" sz="2100" b="1" i="0" dirty="0">
                <a:effectLst/>
              </a:rPr>
              <a:t>ipconfig /?</a:t>
            </a:r>
            <a:r>
              <a:rPr lang="en-GB" sz="2100" b="0" i="0" dirty="0">
                <a:effectLst/>
              </a:rPr>
              <a:t>’ you will see a list of the Ipconfig parameters/options you can use.</a:t>
            </a:r>
          </a:p>
          <a:p>
            <a:pPr lvl="1" fontAlgn="base">
              <a:lnSpc>
                <a:spcPct val="110000"/>
              </a:lnSpc>
              <a:spcBef>
                <a:spcPts val="600"/>
              </a:spcBef>
              <a:tabLst>
                <a:tab pos="457200" algn="l"/>
              </a:tabLst>
            </a:pPr>
            <a:r>
              <a:rPr lang="en-GB" sz="1300" i="0" dirty="0">
                <a:solidFill>
                  <a:srgbClr val="333333"/>
                </a:solidFill>
                <a:effectLst/>
              </a:rPr>
              <a:t>For more information about how these commands and their additional options are used for network diagnostics and problem solving </a:t>
            </a:r>
            <a:r>
              <a:rPr lang="en-GB" sz="1300" i="0" dirty="0">
                <a:solidFill>
                  <a:srgbClr val="333333"/>
                </a:solidFill>
                <a:effectLst/>
                <a:hlinkClick r:id="rId3"/>
              </a:rPr>
              <a:t>click-here</a:t>
            </a:r>
            <a:r>
              <a:rPr lang="en-GB" sz="1300" i="0" dirty="0">
                <a:solidFill>
                  <a:srgbClr val="333333"/>
                </a:solidFill>
                <a:effectLst/>
              </a:rPr>
              <a:t> and </a:t>
            </a:r>
            <a:r>
              <a:rPr lang="en-GB" sz="1300" i="0" dirty="0">
                <a:solidFill>
                  <a:srgbClr val="333333"/>
                </a:solidFill>
                <a:effectLst/>
                <a:hlinkClick r:id="rId4"/>
              </a:rPr>
              <a:t>here</a:t>
            </a:r>
            <a:r>
              <a:rPr lang="en-GB" sz="1300" i="0" dirty="0">
                <a:solidFill>
                  <a:srgbClr val="333333"/>
                </a:solidFill>
                <a:effectLst/>
              </a:rPr>
              <a:t>.</a:t>
            </a:r>
            <a:endParaRPr lang="en-GB" sz="1300" i="0" dirty="0">
              <a:solidFill>
                <a:srgbClr val="1D1D1D"/>
              </a:solidFill>
              <a:effectLst/>
            </a:endParaRPr>
          </a:p>
          <a:p>
            <a:pPr lvl="1" fontAlgn="base">
              <a:lnSpc>
                <a:spcPct val="110000"/>
              </a:lnSpc>
              <a:spcBef>
                <a:spcPts val="600"/>
              </a:spcBef>
              <a:tabLst>
                <a:tab pos="457200" algn="l"/>
              </a:tabLst>
            </a:pPr>
            <a:r>
              <a:rPr lang="en-GB" sz="1200" b="1" i="0" dirty="0">
                <a:solidFill>
                  <a:srgbClr val="333333"/>
                </a:solidFill>
                <a:effectLst/>
              </a:rPr>
              <a:t>ifconfig = Interface Configuration</a:t>
            </a:r>
            <a:r>
              <a:rPr lang="en-GB" sz="1200" dirty="0">
                <a:solidFill>
                  <a:srgbClr val="333333"/>
                </a:solidFill>
              </a:rPr>
              <a:t>, it</a:t>
            </a:r>
            <a:r>
              <a:rPr lang="en-GB" sz="1200" i="0" dirty="0">
                <a:solidFill>
                  <a:srgbClr val="333333"/>
                </a:solidFill>
                <a:effectLst/>
              </a:rPr>
              <a:t> is the same as ipconfig, and is used on </a:t>
            </a:r>
            <a:r>
              <a:rPr lang="en-GB" sz="1200" i="0" dirty="0">
                <a:solidFill>
                  <a:srgbClr val="202124"/>
                </a:solidFill>
                <a:effectLst/>
              </a:rPr>
              <a:t>Unix-like Linux OSs </a:t>
            </a:r>
            <a:r>
              <a:rPr lang="en-GB" sz="1200" i="0" dirty="0">
                <a:solidFill>
                  <a:srgbClr val="333333"/>
                </a:solidFill>
                <a:effectLst/>
              </a:rPr>
              <a:t>to view all the current TCP/IP network configurations values of the computer.</a:t>
            </a:r>
          </a:p>
          <a:p>
            <a:pPr fontAlgn="base">
              <a:lnSpc>
                <a:spcPct val="110000"/>
              </a:lnSpc>
              <a:spcBef>
                <a:spcPts val="600"/>
              </a:spcBef>
              <a:tabLst>
                <a:tab pos="457200" algn="l"/>
              </a:tabLst>
            </a:pPr>
            <a:r>
              <a:rPr lang="en-GB" sz="2100" b="1" dirty="0"/>
              <a:t>Ping</a:t>
            </a:r>
            <a:r>
              <a:rPr lang="en-GB" sz="2100" dirty="0"/>
              <a:t> - is </a:t>
            </a:r>
            <a:r>
              <a:rPr lang="en-GB" sz="2100" b="1" spc="10" dirty="0">
                <a:effectLst/>
                <a:ea typeface="Times New Roman" panose="02020603050405020304" pitchFamily="18" charset="0"/>
                <a:cs typeface="Times New Roman" panose="02020603050405020304" pitchFamily="18" charset="0"/>
              </a:rPr>
              <a:t>followed by an IP/web address and </a:t>
            </a:r>
            <a:r>
              <a:rPr lang="en-GB" sz="2100" dirty="0"/>
              <a:t>is used to check if an IP address is accessible or not. It works by sending a packet to a specified address and waits for a reply. Ping also measures round trip time, reports errors, and checks if the computers on a network are active. E.g. Open command prompt and type: ping 172.217.169.46.</a:t>
            </a:r>
          </a:p>
          <a:p>
            <a:pPr fontAlgn="base">
              <a:lnSpc>
                <a:spcPct val="110000"/>
              </a:lnSpc>
              <a:spcBef>
                <a:spcPts val="600"/>
              </a:spcBef>
              <a:tabLst>
                <a:tab pos="457200" algn="l"/>
              </a:tabLst>
            </a:pPr>
            <a:r>
              <a:rPr lang="en-GB" sz="2100" b="1" spc="10" dirty="0">
                <a:effectLst/>
                <a:ea typeface="Times New Roman" panose="02020603050405020304" pitchFamily="18" charset="0"/>
                <a:cs typeface="Times New Roman" panose="02020603050405020304" pitchFamily="18" charset="0"/>
              </a:rPr>
              <a:t>tracert – is followed by an IP/web address and</a:t>
            </a:r>
            <a:r>
              <a:rPr lang="en-GB" sz="2100" spc="10" dirty="0">
                <a:effectLst/>
                <a:ea typeface="Times New Roman" panose="02020603050405020304" pitchFamily="18" charset="0"/>
                <a:cs typeface="Times New Roman" panose="02020603050405020304" pitchFamily="18" charset="0"/>
              </a:rPr>
              <a:t> is the Traceroute command which traces a packet from your computer to the host, and shows the number of hops/steps needed to get there with the time for each step. If any of the hops come back with ‘Request timed out’, it means network congestion that could be a reason for slow loading Web pages and dropped connections. Ping is a quick and easy tool to tell if for example a server is reachable and how long will it take to send and receive data, whereas Traceroute finds the exact route taken to reach the server and the time taken by each step/hop.</a:t>
            </a:r>
          </a:p>
          <a:p>
            <a:pPr fontAlgn="base">
              <a:lnSpc>
                <a:spcPct val="110000"/>
              </a:lnSpc>
              <a:spcBef>
                <a:spcPts val="600"/>
              </a:spcBef>
              <a:tabLst>
                <a:tab pos="457200" algn="l"/>
              </a:tabLst>
            </a:pPr>
            <a:r>
              <a:rPr lang="en-GB" sz="2100" spc="10" dirty="0">
                <a:cs typeface="Times New Roman" panose="02020603050405020304" pitchFamily="18" charset="0"/>
              </a:rPr>
              <a:t>The </a:t>
            </a:r>
            <a:r>
              <a:rPr lang="en-GB" sz="2100" b="1" spc="10" dirty="0">
                <a:cs typeface="Times New Roman" panose="02020603050405020304" pitchFamily="18" charset="0"/>
              </a:rPr>
              <a:t>NET command </a:t>
            </a:r>
            <a:r>
              <a:rPr lang="en-GB" sz="2100" spc="10" dirty="0">
                <a:cs typeface="Times New Roman" panose="02020603050405020304" pitchFamily="18" charset="0"/>
              </a:rPr>
              <a:t>and it’s many options is used to manage user accounts on the Network (e.g. manage their usernames &amp; passwords, privileges &amp; permissions etc.. This command is covered in more detail in other modules and is not covered here to avoid duplication.</a:t>
            </a:r>
          </a:p>
          <a:p>
            <a:pPr fontAlgn="base">
              <a:lnSpc>
                <a:spcPct val="110000"/>
              </a:lnSpc>
              <a:spcBef>
                <a:spcPts val="600"/>
              </a:spcBef>
              <a:tabLst>
                <a:tab pos="457200" algn="l"/>
              </a:tabLst>
            </a:pPr>
            <a:r>
              <a:rPr lang="en-GB" sz="2100" spc="10" dirty="0">
                <a:cs typeface="Times New Roman" panose="02020603050405020304" pitchFamily="18" charset="0"/>
              </a:rPr>
              <a:t>For an </a:t>
            </a:r>
            <a:r>
              <a:rPr lang="en-GB" sz="2100" b="1" spc="10" dirty="0">
                <a:cs typeface="Times New Roman" panose="02020603050405020304" pitchFamily="18" charset="0"/>
              </a:rPr>
              <a:t>Encryption/decryption batch example </a:t>
            </a:r>
            <a:r>
              <a:rPr lang="en-GB" sz="2100" spc="10" dirty="0">
                <a:cs typeface="Times New Roman" panose="02020603050405020304" pitchFamily="18" charset="0"/>
              </a:rPr>
              <a:t>and tutorial </a:t>
            </a:r>
            <a:r>
              <a:rPr lang="en-GB" sz="2100" spc="10" dirty="0">
                <a:cs typeface="Times New Roman" panose="02020603050405020304" pitchFamily="18" charset="0"/>
                <a:hlinkClick r:id="rId5"/>
              </a:rPr>
              <a:t>click-here</a:t>
            </a:r>
            <a:r>
              <a:rPr lang="en-GB" sz="2100" spc="10" dirty="0">
                <a:cs typeface="Times New Roman" panose="02020603050405020304" pitchFamily="18" charset="0"/>
              </a:rPr>
              <a:t>.</a:t>
            </a:r>
            <a:endParaRPr lang="en-GB" sz="2100" dirty="0"/>
          </a:p>
          <a:p>
            <a:pPr fontAlgn="base">
              <a:lnSpc>
                <a:spcPct val="110000"/>
              </a:lnSpc>
              <a:spcBef>
                <a:spcPts val="600"/>
              </a:spcBef>
              <a:tabLst>
                <a:tab pos="457200" algn="l"/>
              </a:tabLst>
            </a:pPr>
            <a:endParaRPr lang="en-GB" sz="2000" i="0" dirty="0">
              <a:solidFill>
                <a:srgbClr val="333333"/>
              </a:solidFill>
              <a:effectLst/>
            </a:endParaRPr>
          </a:p>
        </p:txBody>
      </p:sp>
      <p:sp>
        <p:nvSpPr>
          <p:cNvPr id="9" name="TextBox 8">
            <a:extLst>
              <a:ext uri="{FF2B5EF4-FFF2-40B4-BE49-F238E27FC236}">
                <a16:creationId xmlns:a16="http://schemas.microsoft.com/office/drawing/2014/main" id="{FAAD0183-F8FD-445F-94BC-007134CD67D3}"/>
              </a:ext>
            </a:extLst>
          </p:cNvPr>
          <p:cNvSpPr txBox="1"/>
          <p:nvPr/>
        </p:nvSpPr>
        <p:spPr>
          <a:xfrm>
            <a:off x="169859" y="196994"/>
            <a:ext cx="11562791" cy="470000"/>
          </a:xfrm>
          <a:prstGeom prst="rect">
            <a:avLst/>
          </a:prstGeom>
          <a:noFill/>
        </p:spPr>
        <p:txBody>
          <a:bodyPr wrap="square">
            <a:spAutoFit/>
          </a:bodyPr>
          <a:lstStyle/>
          <a:p>
            <a:pPr marL="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For more information about the network commands please see below.</a:t>
            </a:r>
          </a:p>
        </p:txBody>
      </p:sp>
    </p:spTree>
    <p:extLst>
      <p:ext uri="{BB962C8B-B14F-4D97-AF65-F5344CB8AC3E}">
        <p14:creationId xmlns:p14="http://schemas.microsoft.com/office/powerpoint/2010/main" val="32191625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588BA9-7405-C641-DC99-0E85329557E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98ACC6-6C35-D2C5-8164-ED1CD23BE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A67AAE9-B78F-4250-6968-71749B001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6EFA447-1639-7B45-729F-E568FD78E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72C2B24-AF93-F9A5-63A8-8ED897F1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D8B441-69DF-49BD-7AC8-B888610AA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4B9C06-1068-2669-27D2-BC8575150427}"/>
              </a:ext>
            </a:extLst>
          </p:cNvPr>
          <p:cNvSpPr>
            <a:spLocks noGrp="1"/>
          </p:cNvSpPr>
          <p:nvPr>
            <p:ph type="title"/>
          </p:nvPr>
        </p:nvSpPr>
        <p:spPr>
          <a:xfrm>
            <a:off x="193169" y="303781"/>
            <a:ext cx="11858337" cy="1033669"/>
          </a:xfrm>
        </p:spPr>
        <p:txBody>
          <a:bodyPr>
            <a:normAutofit fontScale="90000"/>
          </a:bodyPr>
          <a:lstStyle/>
          <a:p>
            <a:r>
              <a:rPr lang="en-GB" b="1" dirty="0">
                <a:solidFill>
                  <a:schemeClr val="bg1"/>
                </a:solidFill>
              </a:rPr>
              <a:t>Net. &amp; </a:t>
            </a:r>
            <a:r>
              <a:rPr lang="en-GB" b="1" dirty="0" err="1">
                <a:solidFill>
                  <a:schemeClr val="bg1"/>
                </a:solidFill>
              </a:rPr>
              <a:t>CyberSec</a:t>
            </a:r>
            <a:r>
              <a:rPr lang="en-GB" b="1" dirty="0">
                <a:solidFill>
                  <a:schemeClr val="bg1"/>
                </a:solidFill>
              </a:rPr>
              <a:t>. Script ideas: System diagnosis &amp; hardening or Pen testing</a:t>
            </a:r>
          </a:p>
        </p:txBody>
      </p:sp>
      <p:sp>
        <p:nvSpPr>
          <p:cNvPr id="15" name="Content Placeholder 2">
            <a:extLst>
              <a:ext uri="{FF2B5EF4-FFF2-40B4-BE49-F238E27FC236}">
                <a16:creationId xmlns:a16="http://schemas.microsoft.com/office/drawing/2014/main" id="{DA1C5C2A-DEA3-9BD4-4054-EA6B2EF8189D}"/>
              </a:ext>
            </a:extLst>
          </p:cNvPr>
          <p:cNvSpPr>
            <a:spLocks noGrp="1"/>
          </p:cNvSpPr>
          <p:nvPr>
            <p:ph idx="1"/>
          </p:nvPr>
        </p:nvSpPr>
        <p:spPr>
          <a:xfrm>
            <a:off x="80551" y="1648749"/>
            <a:ext cx="10073097" cy="4905470"/>
          </a:xfrm>
        </p:spPr>
        <p:txBody>
          <a:bodyPr>
            <a:noAutofit/>
          </a:bodyPr>
          <a:lstStyle/>
          <a:p>
            <a:pPr>
              <a:lnSpc>
                <a:spcPct val="100000"/>
              </a:lnSpc>
              <a:spcBef>
                <a:spcPts val="0"/>
              </a:spcBef>
              <a:spcAft>
                <a:spcPts val="600"/>
              </a:spcAft>
            </a:pPr>
            <a:r>
              <a:rPr lang="en-US" sz="2400" dirty="0"/>
              <a:t>For those interested in and on the Networks &amp; Cybersecurity </a:t>
            </a:r>
            <a:r>
              <a:rPr lang="en-US" sz="2400" dirty="0" err="1"/>
              <a:t>programme</a:t>
            </a:r>
            <a:r>
              <a:rPr lang="en-US" sz="2400" dirty="0"/>
              <a:t>, you could create a </a:t>
            </a:r>
            <a:r>
              <a:rPr lang="en-US" sz="2400" dirty="0">
                <a:highlight>
                  <a:srgbClr val="FFFF00"/>
                </a:highlight>
              </a:rPr>
              <a:t>Batch script to analyse the system to support system hardening or a Pen testing batch script</a:t>
            </a:r>
            <a:r>
              <a:rPr lang="en-US" sz="2400" dirty="0"/>
              <a:t>.</a:t>
            </a:r>
          </a:p>
          <a:p>
            <a:pPr>
              <a:lnSpc>
                <a:spcPct val="100000"/>
              </a:lnSpc>
              <a:spcBef>
                <a:spcPts val="0"/>
              </a:spcBef>
              <a:spcAft>
                <a:spcPts val="600"/>
              </a:spcAft>
            </a:pPr>
            <a:r>
              <a:rPr lang="en-US" sz="2400" dirty="0"/>
              <a:t>Please ensure you use a VM for testing purposes such as VirtualBox. Any misuse of such skills is unethical </a:t>
            </a:r>
            <a:r>
              <a:rPr lang="en-US" sz="2400"/>
              <a:t>and illegal. </a:t>
            </a:r>
            <a:r>
              <a:rPr lang="en-US" sz="2400" dirty="0"/>
              <a:t>The Computer Misuse Act (1990) applies. You can be expelled from the University from misuse of these skills you are learning. DO NOT try to gain unauthorized access to other people/Organisations systems and data.</a:t>
            </a:r>
          </a:p>
          <a:p>
            <a:pPr>
              <a:lnSpc>
                <a:spcPct val="100000"/>
              </a:lnSpc>
              <a:spcBef>
                <a:spcPts val="0"/>
              </a:spcBef>
              <a:spcAft>
                <a:spcPts val="600"/>
              </a:spcAft>
            </a:pPr>
            <a:r>
              <a:rPr lang="en-US" sz="2400" dirty="0"/>
              <a:t>The </a:t>
            </a:r>
            <a:r>
              <a:rPr lang="en-US" sz="2400" dirty="0">
                <a:highlight>
                  <a:srgbClr val="FFFF00"/>
                </a:highlight>
              </a:rPr>
              <a:t>Computer Misuse Act 1990 (CMA)</a:t>
            </a:r>
            <a:r>
              <a:rPr lang="en-US" sz="2400" dirty="0"/>
              <a:t> is the UK’s principal legislation addressing unauthorized access to computer systems and data. It safeguards the integrity of digital systems by outlawing activities such as hacking, the deployment of malware, and the theft of information. Offences under the Act carry penalties ranging from fines to life imprisonment.</a:t>
            </a:r>
          </a:p>
          <a:p>
            <a:pPr marL="0" indent="0">
              <a:lnSpc>
                <a:spcPct val="100000"/>
              </a:lnSpc>
              <a:spcBef>
                <a:spcPts val="0"/>
              </a:spcBef>
              <a:spcAft>
                <a:spcPts val="600"/>
              </a:spcAft>
              <a:buNone/>
            </a:pPr>
            <a:endParaRPr lang="en-US" sz="2000" dirty="0"/>
          </a:p>
        </p:txBody>
      </p:sp>
      <p:pic>
        <p:nvPicPr>
          <p:cNvPr id="6" name="Graphic 5" descr="Shield Tick with solid fill">
            <a:extLst>
              <a:ext uri="{FF2B5EF4-FFF2-40B4-BE49-F238E27FC236}">
                <a16:creationId xmlns:a16="http://schemas.microsoft.com/office/drawing/2014/main" id="{539CBD1E-2064-FCEF-D351-2763E17EE6C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53648" y="2047751"/>
            <a:ext cx="1796042" cy="1796042"/>
          </a:xfrm>
          <a:prstGeom prst="rect">
            <a:avLst/>
          </a:prstGeom>
        </p:spPr>
      </p:pic>
      <p:pic>
        <p:nvPicPr>
          <p:cNvPr id="9" name="Graphic 8" descr="Lock with solid fill">
            <a:extLst>
              <a:ext uri="{FF2B5EF4-FFF2-40B4-BE49-F238E27FC236}">
                <a16:creationId xmlns:a16="http://schemas.microsoft.com/office/drawing/2014/main" id="{0B97915E-1B77-1134-FA63-12B8F1B22A0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153648" y="3872796"/>
            <a:ext cx="1796043" cy="1796043"/>
          </a:xfrm>
          <a:prstGeom prst="rect">
            <a:avLst/>
          </a:prstGeom>
        </p:spPr>
      </p:pic>
    </p:spTree>
    <p:extLst>
      <p:ext uri="{BB962C8B-B14F-4D97-AF65-F5344CB8AC3E}">
        <p14:creationId xmlns:p14="http://schemas.microsoft.com/office/powerpoint/2010/main" val="6295076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695023-7E2E-4149-5DFD-27F92FDBBF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F5D8F5-8361-CDD5-1794-870CF06D9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87B6819-3D68-CDF3-BF0A-61CD284DA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91FA783-D0DA-4B2C-2460-C660A2EAE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A3D73EC-ECAF-965B-647A-CABA2A06D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5CA4CB7-9FF6-3EAB-7044-52F74741B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736A74C-ABB9-B0C4-45CE-F610A69EB606}"/>
              </a:ext>
            </a:extLst>
          </p:cNvPr>
          <p:cNvSpPr>
            <a:spLocks noGrp="1"/>
          </p:cNvSpPr>
          <p:nvPr>
            <p:ph type="title"/>
          </p:nvPr>
        </p:nvSpPr>
        <p:spPr>
          <a:xfrm>
            <a:off x="517322" y="278535"/>
            <a:ext cx="9895951" cy="1033669"/>
          </a:xfrm>
        </p:spPr>
        <p:txBody>
          <a:bodyPr>
            <a:normAutofit/>
          </a:bodyPr>
          <a:lstStyle/>
          <a:p>
            <a:r>
              <a:rPr lang="en-GB" b="1" dirty="0">
                <a:solidFill>
                  <a:srgbClr val="FFFFFF"/>
                </a:solidFill>
              </a:rPr>
              <a:t>Research: Bat Scripting</a:t>
            </a:r>
          </a:p>
        </p:txBody>
      </p:sp>
      <p:sp>
        <p:nvSpPr>
          <p:cNvPr id="15" name="Content Placeholder 2">
            <a:extLst>
              <a:ext uri="{FF2B5EF4-FFF2-40B4-BE49-F238E27FC236}">
                <a16:creationId xmlns:a16="http://schemas.microsoft.com/office/drawing/2014/main" id="{5A0121CF-E30E-DFFB-3990-58A6B0274B90}"/>
              </a:ext>
            </a:extLst>
          </p:cNvPr>
          <p:cNvSpPr>
            <a:spLocks noGrp="1"/>
          </p:cNvSpPr>
          <p:nvPr>
            <p:ph idx="1"/>
          </p:nvPr>
        </p:nvSpPr>
        <p:spPr>
          <a:xfrm>
            <a:off x="398333" y="1712687"/>
            <a:ext cx="11271891" cy="4397415"/>
          </a:xfrm>
        </p:spPr>
        <p:txBody>
          <a:bodyPr>
            <a:noAutofit/>
          </a:bodyPr>
          <a:lstStyle/>
          <a:p>
            <a:pPr marL="514350" indent="-514350">
              <a:lnSpc>
                <a:spcPct val="100000"/>
              </a:lnSpc>
              <a:spcBef>
                <a:spcPts val="600"/>
              </a:spcBef>
              <a:buFont typeface="+mj-lt"/>
              <a:buAutoNum type="arabicPeriod"/>
            </a:pPr>
            <a:r>
              <a:rPr lang="en-GB" b="1" dirty="0"/>
              <a:t>Research and discover </a:t>
            </a:r>
            <a:r>
              <a:rPr lang="en-GB" dirty="0"/>
              <a:t>some additional </a:t>
            </a:r>
            <a:r>
              <a:rPr lang="en-GB" b="1" dirty="0"/>
              <a:t>Batch scripting</a:t>
            </a:r>
            <a:r>
              <a:rPr lang="en-GB" dirty="0"/>
              <a:t> </a:t>
            </a:r>
            <a:r>
              <a:rPr lang="en-GB" b="1" dirty="0"/>
              <a:t>reference sources online, </a:t>
            </a:r>
            <a:r>
              <a:rPr lang="en-GB" dirty="0"/>
              <a:t>to create or further customise your scripts, and cite them in your Assignment task answer. </a:t>
            </a:r>
            <a:endParaRPr lang="en-GB" b="1" dirty="0"/>
          </a:p>
          <a:p>
            <a:pPr marL="514350" indent="-514350">
              <a:lnSpc>
                <a:spcPct val="100000"/>
              </a:lnSpc>
              <a:spcBef>
                <a:spcPts val="600"/>
              </a:spcBef>
              <a:buFont typeface="+mj-lt"/>
              <a:buAutoNum type="arabicPeriod"/>
            </a:pPr>
            <a:r>
              <a:rPr lang="en-GB" b="1" dirty="0"/>
              <a:t>Do some research &amp; use AI tools </a:t>
            </a:r>
            <a:r>
              <a:rPr lang="en-GB" dirty="0"/>
              <a:t>to discover and create Batch scripts related to your programme area / area of interest. </a:t>
            </a:r>
          </a:p>
          <a:p>
            <a:pPr lvl="1">
              <a:lnSpc>
                <a:spcPct val="100000"/>
              </a:lnSpc>
              <a:spcBef>
                <a:spcPts val="600"/>
              </a:spcBef>
            </a:pPr>
            <a:r>
              <a:rPr lang="en-GB" dirty="0"/>
              <a:t>E.g. System/Network diagnostics using Batch scripts, Automation using Batch scripts, How to create a game using Batch, how to create an Animation using Batch. </a:t>
            </a:r>
          </a:p>
          <a:p>
            <a:pPr marL="514350" indent="-514350">
              <a:lnSpc>
                <a:spcPct val="100000"/>
              </a:lnSpc>
              <a:spcBef>
                <a:spcPts val="600"/>
              </a:spcBef>
              <a:buFont typeface="+mj-lt"/>
              <a:buAutoNum type="arabicPeriod"/>
            </a:pPr>
            <a:r>
              <a:rPr lang="en-GB" b="1" dirty="0"/>
              <a:t>Save your experiments </a:t>
            </a:r>
            <a:r>
              <a:rPr lang="en-GB" dirty="0"/>
              <a:t>with</a:t>
            </a:r>
            <a:r>
              <a:rPr lang="en-GB" b="1" dirty="0"/>
              <a:t> </a:t>
            </a:r>
            <a:r>
              <a:rPr lang="en-GB" dirty="0"/>
              <a:t>screenshots of both </a:t>
            </a:r>
            <a:r>
              <a:rPr lang="en-GB" b="1" dirty="0"/>
              <a:t>code and output </a:t>
            </a:r>
            <a:r>
              <a:rPr lang="en-GB" dirty="0"/>
              <a:t>with brief text description to include in your Assignment for task 4.</a:t>
            </a:r>
          </a:p>
        </p:txBody>
      </p:sp>
    </p:spTree>
    <p:extLst>
      <p:ext uri="{BB962C8B-B14F-4D97-AF65-F5344CB8AC3E}">
        <p14:creationId xmlns:p14="http://schemas.microsoft.com/office/powerpoint/2010/main" val="20865718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412E8-1875-3E9E-0B86-D9FB781A18BF}"/>
            </a:ext>
          </a:extLst>
        </p:cNvPr>
        <p:cNvGrpSpPr/>
        <p:nvPr/>
      </p:nvGrpSpPr>
      <p:grpSpPr>
        <a:xfrm>
          <a:off x="0" y="0"/>
          <a:ext cx="0" cy="0"/>
          <a:chOff x="0" y="0"/>
          <a:chExt cx="0" cy="0"/>
        </a:xfrm>
      </p:grpSpPr>
      <p:pic>
        <p:nvPicPr>
          <p:cNvPr id="9" name="Picture 8" descr="A picture containing text, businesscard, envelope&#10;&#10;Description automatically generated">
            <a:extLst>
              <a:ext uri="{FF2B5EF4-FFF2-40B4-BE49-F238E27FC236}">
                <a16:creationId xmlns:a16="http://schemas.microsoft.com/office/drawing/2014/main" id="{C99B47A1-450B-19B3-CB2C-885EE98157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0866700">
            <a:off x="6282229" y="872551"/>
            <a:ext cx="3815779" cy="3853937"/>
          </a:xfrm>
          <a:prstGeom prst="rect">
            <a:avLst/>
          </a:prstGeom>
        </p:spPr>
      </p:pic>
      <p:pic>
        <p:nvPicPr>
          <p:cNvPr id="6" name="Graphic 5" descr="Document with solid fill">
            <a:extLst>
              <a:ext uri="{FF2B5EF4-FFF2-40B4-BE49-F238E27FC236}">
                <a16:creationId xmlns:a16="http://schemas.microsoft.com/office/drawing/2014/main" id="{FB564A09-BC11-BA8A-548C-2C7CC329E8B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154804" y="1261990"/>
            <a:ext cx="4214192" cy="4334020"/>
          </a:xfrm>
          <a:prstGeom prst="rect">
            <a:avLst/>
          </a:prstGeom>
        </p:spPr>
      </p:pic>
      <p:sp>
        <p:nvSpPr>
          <p:cNvPr id="2" name="Title 1">
            <a:extLst>
              <a:ext uri="{FF2B5EF4-FFF2-40B4-BE49-F238E27FC236}">
                <a16:creationId xmlns:a16="http://schemas.microsoft.com/office/drawing/2014/main" id="{09F3CA42-1DE8-7392-D620-3C0EBB124058}"/>
              </a:ext>
            </a:extLst>
          </p:cNvPr>
          <p:cNvSpPr>
            <a:spLocks noGrp="1"/>
          </p:cNvSpPr>
          <p:nvPr>
            <p:ph type="title"/>
          </p:nvPr>
        </p:nvSpPr>
        <p:spPr>
          <a:xfrm>
            <a:off x="0" y="33923"/>
            <a:ext cx="12192000" cy="1206480"/>
          </a:xfrm>
          <a:solidFill>
            <a:srgbClr val="002060"/>
          </a:solidFill>
        </p:spPr>
        <p:txBody>
          <a:bodyPr>
            <a:normAutofit/>
          </a:bodyPr>
          <a:lstStyle/>
          <a:p>
            <a:r>
              <a:rPr lang="en-GB" sz="4800" b="1" dirty="0">
                <a:highlight>
                  <a:srgbClr val="FFFF00"/>
                </a:highlight>
              </a:rPr>
              <a:t>Tutor show:</a:t>
            </a:r>
            <a:r>
              <a:rPr lang="en-GB" sz="4800" b="1" dirty="0"/>
              <a:t> </a:t>
            </a:r>
            <a:r>
              <a:rPr lang="en-GB" sz="4800" b="1" dirty="0">
                <a:solidFill>
                  <a:schemeClr val="bg1"/>
                </a:solidFill>
              </a:rPr>
              <a:t>1/2 Example </a:t>
            </a:r>
            <a:r>
              <a:rPr lang="en-GB" sz="4800" dirty="0">
                <a:solidFill>
                  <a:schemeClr val="bg1"/>
                </a:solidFill>
              </a:rPr>
              <a:t>Assignments</a:t>
            </a:r>
            <a:endParaRPr lang="en-GB" sz="4800" b="1" dirty="0">
              <a:solidFill>
                <a:schemeClr val="bg1"/>
              </a:solidFill>
            </a:endParaRPr>
          </a:p>
        </p:txBody>
      </p:sp>
    </p:spTree>
    <p:extLst>
      <p:ext uri="{BB962C8B-B14F-4D97-AF65-F5344CB8AC3E}">
        <p14:creationId xmlns:p14="http://schemas.microsoft.com/office/powerpoint/2010/main" val="18347921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2170" y="301257"/>
            <a:ext cx="11399280" cy="1033669"/>
          </a:xfrm>
        </p:spPr>
        <p:txBody>
          <a:bodyPr>
            <a:normAutofit fontScale="90000"/>
          </a:bodyPr>
          <a:lstStyle/>
          <a:p>
            <a:r>
              <a:rPr lang="en-GB" b="1" dirty="0">
                <a:solidFill>
                  <a:srgbClr val="FFFFFF"/>
                </a:solidFill>
              </a:rPr>
              <a:t>Student Activity: Finish off </a:t>
            </a:r>
            <a:r>
              <a:rPr lang="en-GB" b="1" dirty="0">
                <a:solidFill>
                  <a:schemeClr val="bg1"/>
                </a:solidFill>
              </a:rPr>
              <a:t>Task 4 of the </a:t>
            </a:r>
            <a:r>
              <a:rPr lang="en-GB" b="1" dirty="0">
                <a:solidFill>
                  <a:srgbClr val="FFFFFF"/>
                </a:solidFill>
              </a:rPr>
              <a:t>OS Assignment</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83185" indent="0">
              <a:lnSpc>
                <a:spcPct val="110000"/>
              </a:lnSpc>
              <a:spcBef>
                <a:spcPts val="600"/>
              </a:spcBef>
              <a:buNone/>
            </a:pPr>
            <a:r>
              <a:rPr lang="en-GB" sz="3200" b="1" dirty="0">
                <a:solidFill>
                  <a:srgbClr val="201F1E"/>
                </a:solidFill>
                <a:ea typeface="Calibri" panose="020F0502020204030204" pitchFamily="34" charset="0"/>
                <a:cs typeface="Times New Roman" panose="02020603050405020304" pitchFamily="18" charset="0"/>
              </a:rPr>
              <a:t>Task 4</a:t>
            </a:r>
            <a:r>
              <a:rPr lang="en-GB" sz="3200" b="1" dirty="0">
                <a:solidFill>
                  <a:srgbClr val="201F1E"/>
                </a:solidFill>
                <a:effectLst/>
                <a:ea typeface="Calibri" panose="020F0502020204030204" pitchFamily="34" charset="0"/>
                <a:cs typeface="Times New Roman" panose="02020603050405020304" pitchFamily="18" charset="0"/>
              </a:rPr>
              <a:t>. </a:t>
            </a:r>
            <a:r>
              <a:rPr lang="en-GB" b="1" dirty="0">
                <a:solidFill>
                  <a:srgbClr val="201F1E"/>
                </a:solidFill>
                <a:effectLst/>
                <a:latin typeface="Arial" panose="020B0604020202020204" pitchFamily="34" charset="0"/>
                <a:ea typeface="Calibri" panose="020F0502020204030204" pitchFamily="34" charset="0"/>
              </a:rPr>
              <a:t>Use of Windows OS scripts.</a:t>
            </a:r>
          </a:p>
          <a:p>
            <a:pPr marL="540385" indent="-457200">
              <a:lnSpc>
                <a:spcPct val="110000"/>
              </a:lnSpc>
              <a:spcBef>
                <a:spcPts val="600"/>
              </a:spcBef>
            </a:pPr>
            <a:r>
              <a:rPr lang="en-GB" dirty="0"/>
              <a:t>Demonstrate key features of a Win. OS scripting language by documenting the use of Batch or PowerShell scripts.</a:t>
            </a:r>
          </a:p>
          <a:p>
            <a:pPr marL="540385" indent="-457200">
              <a:lnSpc>
                <a:spcPct val="110000"/>
              </a:lnSpc>
              <a:spcBef>
                <a:spcPts val="600"/>
              </a:spcBef>
            </a:pPr>
            <a:r>
              <a:rPr lang="en-GB" dirty="0"/>
              <a:t>With screenshots and brief syntax description.</a:t>
            </a:r>
          </a:p>
          <a:p>
            <a:pPr marL="540385" indent="-457200">
              <a:lnSpc>
                <a:spcPct val="110000"/>
              </a:lnSpc>
              <a:spcBef>
                <a:spcPts val="600"/>
              </a:spcBef>
            </a:pPr>
            <a:r>
              <a:rPr lang="en-GB" dirty="0"/>
              <a:t>Approx. 350 words.</a:t>
            </a:r>
          </a:p>
          <a:p>
            <a:pPr marL="540385" indent="-457200">
              <a:lnSpc>
                <a:spcPct val="110000"/>
              </a:lnSpc>
              <a:spcBef>
                <a:spcPts val="600"/>
              </a:spcBef>
            </a:pPr>
            <a:r>
              <a:rPr lang="en-GB" dirty="0"/>
              <a:t>Cite several reference sources.</a:t>
            </a:r>
          </a:p>
          <a:p>
            <a:pPr marL="311785">
              <a:lnSpc>
                <a:spcPct val="110000"/>
              </a:lnSpc>
              <a:spcBef>
                <a:spcPts val="600"/>
              </a:spcBef>
            </a:pPr>
            <a:endParaRPr lang="en-GB" sz="32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442270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Q&amp;A &amp; Register reminder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200" b="1" dirty="0">
                <a:solidFill>
                  <a:prstClr val="black"/>
                </a:solidFill>
                <a:latin typeface="Calibri" panose="020F0502020204030204"/>
              </a:rPr>
              <a:t>Any Qs</a:t>
            </a:r>
            <a:endPar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Register reminder </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81401" y="453282"/>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27856" y="2829630"/>
            <a:ext cx="1330413" cy="1330413"/>
          </a:xfrm>
          <a:prstGeom prst="rect">
            <a:avLst/>
          </a:prstGeom>
        </p:spPr>
      </p:pic>
    </p:spTree>
    <p:extLst>
      <p:ext uri="{BB962C8B-B14F-4D97-AF65-F5344CB8AC3E}">
        <p14:creationId xmlns:p14="http://schemas.microsoft.com/office/powerpoint/2010/main" val="15758118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
        <p:nvSpPr>
          <p:cNvPr id="3" name="Content Placeholder 2">
            <a:extLst>
              <a:ext uri="{FF2B5EF4-FFF2-40B4-BE49-F238E27FC236}">
                <a16:creationId xmlns:a16="http://schemas.microsoft.com/office/drawing/2014/main" id="{255E1A10-FDF6-4A72-B1AE-50D87F7FDF7C}"/>
              </a:ext>
            </a:extLst>
          </p:cNvPr>
          <p:cNvSpPr>
            <a:spLocks noGrp="1"/>
          </p:cNvSpPr>
          <p:nvPr>
            <p:ph idx="1"/>
          </p:nvPr>
        </p:nvSpPr>
        <p:spPr>
          <a:xfrm>
            <a:off x="627910" y="1851761"/>
            <a:ext cx="10515600" cy="4351338"/>
          </a:xfrm>
        </p:spPr>
        <p:txBody>
          <a:bodyPr>
            <a:normAutofit/>
          </a:bodyPr>
          <a:lstStyle/>
          <a:p>
            <a:pPr marL="0" indent="0">
              <a:lnSpc>
                <a:spcPct val="120000"/>
              </a:lnSpc>
              <a:spcBef>
                <a:spcPts val="0"/>
              </a:spcBef>
              <a:buNone/>
            </a:pPr>
            <a:endParaRPr lang="en-GB" sz="1800" dirty="0"/>
          </a:p>
        </p:txBody>
      </p:sp>
    </p:spTree>
    <p:extLst>
      <p:ext uri="{BB962C8B-B14F-4D97-AF65-F5344CB8AC3E}">
        <p14:creationId xmlns:p14="http://schemas.microsoft.com/office/powerpoint/2010/main" val="27223689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dirty="0">
                <a:solidFill>
                  <a:schemeClr val="bg1"/>
                </a:solidFill>
              </a:rPr>
              <a:t>Study &amp; learning time</a:t>
            </a:r>
          </a:p>
        </p:txBody>
      </p:sp>
      <p:sp>
        <p:nvSpPr>
          <p:cNvPr id="3" name="TextBox 2">
            <a:extLst>
              <a:ext uri="{FF2B5EF4-FFF2-40B4-BE49-F238E27FC236}">
                <a16:creationId xmlns:a16="http://schemas.microsoft.com/office/drawing/2014/main" id="{2FD8FA0A-BEC7-4BE6-AADB-138B1CDBBC60}"/>
              </a:ext>
            </a:extLst>
          </p:cNvPr>
          <p:cNvSpPr txBox="1"/>
          <p:nvPr/>
        </p:nvSpPr>
        <p:spPr>
          <a:xfrm>
            <a:off x="459346" y="1629145"/>
            <a:ext cx="10846664"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Study time typical for a University 20c module, where three quarters of the learning is done independently outside of the scheduled lecture/tutorial time.</a:t>
            </a:r>
          </a:p>
        </p:txBody>
      </p:sp>
      <p:graphicFrame>
        <p:nvGraphicFramePr>
          <p:cNvPr id="11" name="Table 10">
            <a:extLst>
              <a:ext uri="{FF2B5EF4-FFF2-40B4-BE49-F238E27FC236}">
                <a16:creationId xmlns:a16="http://schemas.microsoft.com/office/drawing/2014/main" id="{D47B7B7E-3B9F-431E-9750-68D6EF596A05}"/>
              </a:ext>
            </a:extLst>
          </p:cNvPr>
          <p:cNvGraphicFramePr>
            <a:graphicFrameLocks noGrp="1"/>
          </p:cNvGraphicFramePr>
          <p:nvPr/>
        </p:nvGraphicFramePr>
        <p:xfrm>
          <a:off x="1828801" y="3045853"/>
          <a:ext cx="7368208" cy="3533612"/>
        </p:xfrm>
        <a:graphic>
          <a:graphicData uri="http://schemas.openxmlformats.org/drawingml/2006/table">
            <a:tbl>
              <a:tblPr firstRow="1" firstCol="1" bandRow="1">
                <a:tableStyleId>{5C22544A-7EE6-4342-B048-85BDC9FD1C3A}</a:tableStyleId>
              </a:tblPr>
              <a:tblGrid>
                <a:gridCol w="3606196">
                  <a:extLst>
                    <a:ext uri="{9D8B030D-6E8A-4147-A177-3AD203B41FA5}">
                      <a16:colId xmlns:a16="http://schemas.microsoft.com/office/drawing/2014/main" val="3640470972"/>
                    </a:ext>
                  </a:extLst>
                </a:gridCol>
                <a:gridCol w="3762012">
                  <a:extLst>
                    <a:ext uri="{9D8B030D-6E8A-4147-A177-3AD203B41FA5}">
                      <a16:colId xmlns:a16="http://schemas.microsoft.com/office/drawing/2014/main" val="769931126"/>
                    </a:ext>
                  </a:extLst>
                </a:gridCol>
              </a:tblGrid>
              <a:tr h="785247">
                <a:tc>
                  <a:txBody>
                    <a:bodyPr/>
                    <a:lstStyle/>
                    <a:p>
                      <a:pPr algn="just" fontAlgn="base" hangingPunct="0"/>
                      <a:r>
                        <a:rPr lang="en-GB" sz="2400" dirty="0">
                          <a:effectLst/>
                        </a:rPr>
                        <a:t>Activity type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Percentage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58386305"/>
                  </a:ext>
                </a:extLst>
              </a:tr>
              <a:tr h="785247">
                <a:tc>
                  <a:txBody>
                    <a:bodyPr/>
                    <a:lstStyle/>
                    <a:p>
                      <a:pPr algn="just" fontAlgn="base" hangingPunct="0"/>
                      <a:r>
                        <a:rPr lang="en-GB" sz="2400">
                          <a:effectLst/>
                        </a:rPr>
                        <a:t>Scheduled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24%</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8493420"/>
                  </a:ext>
                </a:extLst>
              </a:tr>
              <a:tr h="785247">
                <a:tc>
                  <a:txBody>
                    <a:bodyPr/>
                    <a:lstStyle/>
                    <a:p>
                      <a:pPr algn="just" fontAlgn="base" hangingPunct="0"/>
                      <a:r>
                        <a:rPr lang="en-GB" sz="2400">
                          <a:effectLst/>
                        </a:rPr>
                        <a:t>Independent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highlight>
                            <a:srgbClr val="FFFF00"/>
                          </a:highlight>
                        </a:rPr>
                        <a:t>76%</a:t>
                      </a:r>
                      <a:endParaRPr lang="en-GB" sz="24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07779189"/>
                  </a:ext>
                </a:extLst>
              </a:tr>
              <a:tr h="785247">
                <a:tc>
                  <a:txBody>
                    <a:bodyPr/>
                    <a:lstStyle/>
                    <a:p>
                      <a:pPr algn="just" fontAlgn="base" hangingPunct="0"/>
                      <a:r>
                        <a:rPr lang="en-GB" sz="2400">
                          <a:effectLst/>
                        </a:rPr>
                        <a:t>Placement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65106948"/>
                  </a:ext>
                </a:extLst>
              </a:tr>
              <a:tr h="392624">
                <a:tc>
                  <a:txBody>
                    <a:bodyPr/>
                    <a:lstStyle/>
                    <a:p>
                      <a:pPr algn="just" fontAlgn="base" hangingPunct="0"/>
                      <a:r>
                        <a:rPr lang="en-GB" sz="2400">
                          <a:effectLst/>
                        </a:rPr>
                        <a:t>TOTAL</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100%</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0360736"/>
                  </a:ext>
                </a:extLst>
              </a:tr>
            </a:tbl>
          </a:graphicData>
        </a:graphic>
      </p:graphicFrame>
    </p:spTree>
    <p:extLst>
      <p:ext uri="{BB962C8B-B14F-4D97-AF65-F5344CB8AC3E}">
        <p14:creationId xmlns:p14="http://schemas.microsoft.com/office/powerpoint/2010/main" val="9851249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DBF4-1D54-4B21-8CFC-2442A1CB246C}"/>
              </a:ext>
            </a:extLst>
          </p:cNvPr>
          <p:cNvSpPr>
            <a:spLocks noGrp="1"/>
          </p:cNvSpPr>
          <p:nvPr>
            <p:ph type="title"/>
          </p:nvPr>
        </p:nvSpPr>
        <p:spPr/>
        <p:txBody>
          <a:bodyPr/>
          <a:lstStyle/>
          <a:p>
            <a:r>
              <a:rPr lang="en-GB" dirty="0"/>
              <a:t>Bg. and Archive slides.</a:t>
            </a:r>
          </a:p>
        </p:txBody>
      </p:sp>
    </p:spTree>
    <p:extLst>
      <p:ext uri="{BB962C8B-B14F-4D97-AF65-F5344CB8AC3E}">
        <p14:creationId xmlns:p14="http://schemas.microsoft.com/office/powerpoint/2010/main" val="37193705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3610"/>
            <a:ext cx="10792510" cy="1033669"/>
          </a:xfrm>
        </p:spPr>
        <p:txBody>
          <a:bodyPr>
            <a:normAutofit/>
          </a:bodyPr>
          <a:lstStyle/>
          <a:p>
            <a:r>
              <a:rPr lang="en-GB" sz="4800" b="1" dirty="0">
                <a:solidFill>
                  <a:srgbClr val="FFFFFF"/>
                </a:solidFill>
              </a:rPr>
              <a:t>Bg. </a:t>
            </a:r>
            <a:r>
              <a:rPr lang="en-GB" dirty="0">
                <a:solidFill>
                  <a:srgbClr val="FFFFFF"/>
                </a:solidFill>
              </a:rPr>
              <a:t>Azure Cloud VM instructions</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174672" y="1681255"/>
            <a:ext cx="11732646" cy="5016758"/>
          </a:xfrm>
          <a:prstGeom prst="rect">
            <a:avLst/>
          </a:prstGeom>
          <a:solidFill>
            <a:schemeClr val="bg1">
              <a:alpha val="70000"/>
            </a:schemeClr>
          </a:solidFill>
        </p:spPr>
        <p:txBody>
          <a:bodyPr wrap="square" rtlCol="0">
            <a:spAutoFit/>
          </a:bodyPr>
          <a:lstStyle/>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You will receive an invitation to open your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Virtual Machine (VM)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via your student email from the UWTSD Computing technician ‘</a:t>
            </a:r>
            <a:r>
              <a:rPr kumimoji="0" lang="en-GB" sz="2000" b="0" i="0" u="sng"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Lee.Cobley@uwtsd.ac.uk</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from Microsoft Azure.</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Click the button/link to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Sign in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when you receive the email(you may need to enter your student email address and Moodle password).</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You will see a splash screen with a PC, you'll notice a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little slider button</a:t>
            </a:r>
            <a:r>
              <a:rPr kumimoji="0" lang="en-GB" sz="2000" b="0"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(bottom left) just next to a small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PC icon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(which at first will be greyed out). Slide the button and give it 1-3 mins while the VM powers on. </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It should now show a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little blue PC icon</a:t>
            </a:r>
            <a:r>
              <a:rPr kumimoji="0" lang="en-GB" sz="2000" b="0"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(if not, Refresh the webpage, and try again).</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If you click on the</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little blue PC icon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it should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download a RDP file</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If it doesn't work first time give it another go, it will put the .</a:t>
            </a:r>
            <a:r>
              <a:rPr kumimoji="0" lang="en-GB" sz="2000" b="0" i="0" u="none" strike="noStrike" kern="0" cap="none" spc="0" normalizeH="0" baseline="0" noProof="0" dirty="0" err="1">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rdp</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file in the Downloads folder or, it may attempt to open it directly, at which point you'll be prompted for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logon details</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9144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Username:  </a:t>
            </a:r>
            <a:r>
              <a:rPr kumimoji="0" lang="en-GB" sz="2000" b="0" i="0" u="none" strike="noStrike" kern="0" cap="none" spc="0" normalizeH="0" baseline="0" noProof="0" dirty="0" err="1">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soac</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-azure</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9144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Password: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AzuR3L@85ErviCe5</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Linux Ubuntu (through WSL) is installed. And can be used via the CMD prompt. If it asks for the Ubuntu login, use: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Username: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l4soac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Password: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5o@cUser</a:t>
            </a: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This link to access the VM will work after initial sign-in: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My virtual machines - Azure Lab Services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Usage time: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VM</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time is limited. </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STOP</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use.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Email Lee for more hours if needed.</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4523895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0493" y="278535"/>
            <a:ext cx="5834362" cy="1033669"/>
          </a:xfrm>
        </p:spPr>
        <p:txBody>
          <a:bodyPr>
            <a:normAutofit/>
          </a:bodyPr>
          <a:lstStyle/>
          <a:p>
            <a:r>
              <a:rPr lang="en-GB" b="1" dirty="0">
                <a:solidFill>
                  <a:srgbClr val="FFFFFF"/>
                </a:solidFill>
              </a:rPr>
              <a:t>Call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6531" y="1712687"/>
            <a:ext cx="11798934" cy="4704412"/>
          </a:xfrm>
        </p:spPr>
        <p:txBody>
          <a:bodyPr>
            <a:normAutofit fontScale="92500"/>
          </a:bodyPr>
          <a:lstStyle/>
          <a:p>
            <a:pPr fontAlgn="base">
              <a:lnSpc>
                <a:spcPct val="107000"/>
              </a:lnSpc>
              <a:tabLst>
                <a:tab pos="457200" algn="l"/>
              </a:tabLst>
            </a:pPr>
            <a:r>
              <a:rPr lang="en-GB" dirty="0"/>
              <a:t>The </a:t>
            </a:r>
            <a:r>
              <a:rPr lang="en-GB" b="1" dirty="0"/>
              <a:t>Call command </a:t>
            </a:r>
            <a:r>
              <a:rPr lang="en-GB" dirty="0"/>
              <a:t>is usually used to either call a function or another bat script file. </a:t>
            </a:r>
          </a:p>
          <a:p>
            <a:pPr fontAlgn="base">
              <a:lnSpc>
                <a:spcPct val="107000"/>
              </a:lnSpc>
              <a:tabLst>
                <a:tab pos="457200" algn="l"/>
              </a:tabLst>
            </a:pPr>
            <a:r>
              <a:rPr lang="en-GB" dirty="0"/>
              <a:t>It can be used by multiple bat files to pass values between them, when called in the same session.</a:t>
            </a:r>
          </a:p>
          <a:p>
            <a:pPr fontAlgn="base">
              <a:lnSpc>
                <a:spcPct val="107000"/>
              </a:lnSpc>
              <a:tabLst>
                <a:tab pos="457200" algn="l"/>
              </a:tabLst>
            </a:pPr>
            <a:r>
              <a:rPr lang="en-GB" dirty="0"/>
              <a:t>Since </a:t>
            </a:r>
            <a:r>
              <a:rPr lang="en-GB" b="1" dirty="0"/>
              <a:t>Windows NT 4/Windows 2000</a:t>
            </a:r>
            <a:r>
              <a:rPr lang="en-GB" dirty="0"/>
              <a:t>, the </a:t>
            </a:r>
            <a:r>
              <a:rPr lang="en-GB" b="1" dirty="0"/>
              <a:t>Call</a:t>
            </a:r>
            <a:r>
              <a:rPr lang="en-GB" dirty="0"/>
              <a:t> command can be used </a:t>
            </a:r>
            <a:r>
              <a:rPr lang="en-GB" b="1" dirty="0"/>
              <a:t>within the same script </a:t>
            </a:r>
            <a:r>
              <a:rPr lang="en-GB" dirty="0"/>
              <a:t>to call functions within the same bat file by simply using a colon ‘:’ before the function’s name e.g. </a:t>
            </a:r>
            <a:r>
              <a:rPr lang="en-GB" dirty="0" err="1"/>
              <a:t>Call:Name</a:t>
            </a:r>
            <a:r>
              <a:rPr lang="en-GB" dirty="0"/>
              <a:t>.</a:t>
            </a:r>
          </a:p>
          <a:p>
            <a:pPr fontAlgn="base">
              <a:lnSpc>
                <a:spcPct val="107000"/>
              </a:lnSpc>
              <a:tabLst>
                <a:tab pos="457200" algn="l"/>
              </a:tabLst>
            </a:pPr>
            <a:r>
              <a:rPr lang="en-GB" dirty="0"/>
              <a:t>In the following example on the next slide, </a:t>
            </a:r>
            <a:r>
              <a:rPr lang="en-GB" b="1" dirty="0"/>
              <a:t>Call is used </a:t>
            </a:r>
            <a:r>
              <a:rPr lang="en-GB" dirty="0"/>
              <a:t>to call the </a:t>
            </a:r>
            <a:r>
              <a:rPr lang="en-GB" b="1" dirty="0"/>
              <a:t>echo function</a:t>
            </a:r>
            <a:r>
              <a:rPr lang="en-GB" dirty="0"/>
              <a:t>, and is commonly used for this purpose within ‘for loops’.</a:t>
            </a:r>
          </a:p>
          <a:p>
            <a:pPr marL="0" indent="0" fontAlgn="base">
              <a:lnSpc>
                <a:spcPct val="107000"/>
              </a:lnSpc>
              <a:buNone/>
              <a:tabLst>
                <a:tab pos="457200" algn="l"/>
              </a:tabLst>
            </a:pPr>
            <a:r>
              <a:rPr lang="en-GB" sz="1900" b="1" dirty="0"/>
              <a:t>Bg. </a:t>
            </a:r>
            <a:r>
              <a:rPr lang="en-GB" sz="1900" dirty="0"/>
              <a:t>For more information about ‘Call’ </a:t>
            </a:r>
            <a:r>
              <a:rPr lang="en-GB" sz="1900" dirty="0">
                <a:hlinkClick r:id="rId3"/>
              </a:rPr>
              <a:t>click-here</a:t>
            </a:r>
            <a:r>
              <a:rPr lang="en-GB" sz="1900" dirty="0"/>
              <a:t>. For a simple video tutorial on passing variables between files using Call </a:t>
            </a:r>
            <a:r>
              <a:rPr lang="en-GB" sz="1900" dirty="0">
                <a:hlinkClick r:id="rId4"/>
              </a:rPr>
              <a:t>click-here</a:t>
            </a:r>
            <a:r>
              <a:rPr lang="en-GB" sz="1900" dirty="0"/>
              <a:t>.</a:t>
            </a:r>
          </a:p>
        </p:txBody>
      </p:sp>
    </p:spTree>
    <p:extLst>
      <p:ext uri="{BB962C8B-B14F-4D97-AF65-F5344CB8AC3E}">
        <p14:creationId xmlns:p14="http://schemas.microsoft.com/office/powerpoint/2010/main" val="39794101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4000" b="1" dirty="0">
                <a:solidFill>
                  <a:srgbClr val="FFFFFF"/>
                </a:solidFill>
              </a:rPr>
              <a:t>Example: Array element structure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7685" y="1710413"/>
            <a:ext cx="11687090" cy="5034606"/>
          </a:xfrm>
        </p:spPr>
        <p:txBody>
          <a:bodyPr>
            <a:normAutofit fontScale="92500" lnSpcReduction="20000"/>
          </a:bodyPr>
          <a:lstStyle/>
          <a:p>
            <a:pPr fontAlgn="base">
              <a:lnSpc>
                <a:spcPct val="100000"/>
              </a:lnSpc>
              <a:spcBef>
                <a:spcPts val="600"/>
              </a:spcBef>
              <a:tabLst>
                <a:tab pos="457200" algn="l"/>
              </a:tabLst>
            </a:pPr>
            <a:r>
              <a:rPr lang="en-GB" dirty="0">
                <a:highlight>
                  <a:srgbClr val="FFFF00"/>
                </a:highlight>
              </a:rPr>
              <a:t>In this example each array element has a </a:t>
            </a:r>
            <a:r>
              <a:rPr lang="en-GB" b="1" dirty="0">
                <a:highlight>
                  <a:srgbClr val="FFFF00"/>
                </a:highlight>
              </a:rPr>
              <a:t>two attribute structure FirstName and </a:t>
            </a:r>
            <a:r>
              <a:rPr lang="en-GB" b="1" dirty="0" err="1">
                <a:highlight>
                  <a:srgbClr val="FFFF00"/>
                </a:highlight>
              </a:rPr>
              <a:t>LastName</a:t>
            </a:r>
            <a:r>
              <a:rPr lang="en-GB" dirty="0">
                <a:highlight>
                  <a:srgbClr val="FFFF00"/>
                </a:highlight>
              </a:rPr>
              <a:t>. We echo out each element of the array using the </a:t>
            </a:r>
            <a:r>
              <a:rPr lang="en-GB" b="1" dirty="0">
                <a:highlight>
                  <a:srgbClr val="FFFF00"/>
                </a:highlight>
              </a:rPr>
              <a:t>call command </a:t>
            </a:r>
            <a:r>
              <a:rPr lang="en-GB" dirty="0">
                <a:highlight>
                  <a:srgbClr val="FFFF00"/>
                </a:highlight>
              </a:rPr>
              <a:t>and a </a:t>
            </a:r>
            <a:r>
              <a:rPr lang="en-GB" b="1" dirty="0">
                <a:highlight>
                  <a:srgbClr val="FFFF00"/>
                </a:highlight>
              </a:rPr>
              <a:t>For loop /L </a:t>
            </a:r>
            <a:r>
              <a:rPr lang="en-GB" b="1" dirty="0" err="1">
                <a:highlight>
                  <a:srgbClr val="FFFF00"/>
                </a:highlight>
              </a:rPr>
              <a:t>swtich</a:t>
            </a:r>
            <a:r>
              <a:rPr lang="en-GB" dirty="0">
                <a:highlight>
                  <a:srgbClr val="FFFF00"/>
                </a:highlight>
              </a:rPr>
              <a:t>.</a:t>
            </a:r>
          </a:p>
          <a:p>
            <a:pPr marL="0" indent="0" fontAlgn="base">
              <a:lnSpc>
                <a:spcPct val="100000"/>
              </a:lnSpc>
              <a:spcBef>
                <a:spcPts val="600"/>
              </a:spcBef>
              <a:buNone/>
              <a:tabLst>
                <a:tab pos="457200" algn="l"/>
              </a:tabLst>
            </a:pPr>
            <a:r>
              <a:rPr lang="en-GB" sz="1400" dirty="0">
                <a:latin typeface="Courier New" panose="02070309020205020404" pitchFamily="49" charset="0"/>
                <a:cs typeface="Courier New" panose="02070309020205020404" pitchFamily="49" charset="0"/>
              </a:rPr>
              <a:t>@Echo off</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User[0].FirstName=Tommy</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User[0].</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a:t>
            </a:r>
            <a:r>
              <a:rPr lang="en-GB" sz="2000" b="1" dirty="0" err="1">
                <a:latin typeface="Courier New" panose="02070309020205020404" pitchFamily="49" charset="0"/>
                <a:cs typeface="Courier New" panose="02070309020205020404" pitchFamily="49" charset="0"/>
              </a:rPr>
              <a:t>Gynn</a:t>
            </a:r>
            <a:endParaRPr lang="en-GB" sz="2000" b="1" dirty="0">
              <a:latin typeface="Courier New" panose="02070309020205020404" pitchFamily="49" charset="0"/>
              <a:cs typeface="Courier New" panose="02070309020205020404" pitchFamily="49" charset="0"/>
            </a:endParaRP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User[1].FirstName=Charlie</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User[1].</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=Sparks</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User[2].FirstName=Tony</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User[2].</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=Toledo</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User[3].FirstName=Sundance</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User[3].</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=Kid</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For /L %%</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 In (0 1 3) Do (</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   call echo Person At %%</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 = %%User[%%</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].FirstName%% %%User[%%</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a:t>
            </a:r>
          </a:p>
          <a:p>
            <a:pPr marL="0" indent="0" fontAlgn="base">
              <a:lnSpc>
                <a:spcPct val="100000"/>
              </a:lnSpc>
              <a:spcBef>
                <a:spcPts val="600"/>
              </a:spcBef>
              <a:buNone/>
              <a:tabLst>
                <a:tab pos="457200" algn="l"/>
              </a:tabLst>
            </a:pPr>
            <a:r>
              <a:rPr lang="en-GB" sz="1400" dirty="0">
                <a:latin typeface="Courier New" panose="02070309020205020404" pitchFamily="49" charset="0"/>
                <a:cs typeface="Courier New" panose="02070309020205020404" pitchFamily="49" charset="0"/>
              </a:rPr>
              <a:t>Pause </a:t>
            </a:r>
          </a:p>
        </p:txBody>
      </p:sp>
      <p:pic>
        <p:nvPicPr>
          <p:cNvPr id="4" name="Picture 3">
            <a:extLst>
              <a:ext uri="{FF2B5EF4-FFF2-40B4-BE49-F238E27FC236}">
                <a16:creationId xmlns:a16="http://schemas.microsoft.com/office/drawing/2014/main" id="{2B89B4A5-8DAE-44FC-83BB-855FAED8F345}"/>
              </a:ext>
            </a:extLst>
          </p:cNvPr>
          <p:cNvPicPr>
            <a:picLocks noChangeAspect="1"/>
          </p:cNvPicPr>
          <p:nvPr/>
        </p:nvPicPr>
        <p:blipFill>
          <a:blip r:embed="rId3"/>
          <a:stretch>
            <a:fillRect/>
          </a:stretch>
        </p:blipFill>
        <p:spPr>
          <a:xfrm>
            <a:off x="5005144" y="2965622"/>
            <a:ext cx="6349910" cy="2181965"/>
          </a:xfrm>
          <a:prstGeom prst="rect">
            <a:avLst/>
          </a:prstGeom>
        </p:spPr>
      </p:pic>
    </p:spTree>
    <p:extLst>
      <p:ext uri="{BB962C8B-B14F-4D97-AF65-F5344CB8AC3E}">
        <p14:creationId xmlns:p14="http://schemas.microsoft.com/office/powerpoint/2010/main" val="11135484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8372"/>
            <a:ext cx="9895951" cy="1033669"/>
          </a:xfrm>
        </p:spPr>
        <p:txBody>
          <a:bodyPr>
            <a:normAutofit/>
          </a:bodyPr>
          <a:lstStyle/>
          <a:p>
            <a:r>
              <a:rPr lang="en-GB" sz="5400" b="1" dirty="0">
                <a:solidFill>
                  <a:srgbClr val="FFFFFF"/>
                </a:solidFill>
              </a:rPr>
              <a:t>Bg. </a:t>
            </a:r>
            <a:r>
              <a:rPr lang="en-GB" b="1" dirty="0">
                <a:solidFill>
                  <a:srgbClr val="FFFFFF"/>
                </a:solidFill>
              </a:rPr>
              <a:t>Bat Sessions: </a:t>
            </a:r>
            <a:r>
              <a:rPr lang="en-GB" b="1" dirty="0">
                <a:solidFill>
                  <a:schemeClr val="bg1"/>
                </a:solidFill>
              </a:rPr>
              <a:t>Local </a:t>
            </a:r>
            <a:r>
              <a:rPr lang="en-GB" dirty="0">
                <a:solidFill>
                  <a:schemeClr val="bg1"/>
                </a:solidFill>
              </a:rPr>
              <a:t>and G</a:t>
            </a:r>
            <a:r>
              <a:rPr lang="en-GB" b="1" dirty="0">
                <a:solidFill>
                  <a:schemeClr val="bg1"/>
                </a:solidFill>
              </a:rPr>
              <a:t>lobal variables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p:spPr>
        <p:txBody>
          <a:bodyPr>
            <a:normAutofit fontScale="92500" lnSpcReduction="10000"/>
          </a:bodyPr>
          <a:lstStyle/>
          <a:p>
            <a:pPr fontAlgn="base">
              <a:lnSpc>
                <a:spcPct val="107000"/>
              </a:lnSpc>
              <a:tabLst>
                <a:tab pos="457200" algn="l"/>
              </a:tabLst>
            </a:pPr>
            <a:r>
              <a:rPr lang="en-GB" sz="3000" dirty="0"/>
              <a:t>When we open a Command prompt it starts a </a:t>
            </a:r>
            <a:r>
              <a:rPr lang="en-GB" sz="3000" b="1" dirty="0"/>
              <a:t>session</a:t>
            </a:r>
            <a:r>
              <a:rPr lang="en-GB" sz="3000" dirty="0"/>
              <a:t>.</a:t>
            </a:r>
          </a:p>
          <a:p>
            <a:pPr fontAlgn="base">
              <a:lnSpc>
                <a:spcPct val="107000"/>
              </a:lnSpc>
              <a:tabLst>
                <a:tab pos="457200" algn="l"/>
              </a:tabLst>
            </a:pPr>
            <a:r>
              <a:rPr lang="en-GB" sz="3000" dirty="0"/>
              <a:t>Our variable values are available during the session i.e. while the window is open.</a:t>
            </a:r>
          </a:p>
          <a:p>
            <a:pPr fontAlgn="base">
              <a:lnSpc>
                <a:spcPct val="107000"/>
              </a:lnSpc>
              <a:tabLst>
                <a:tab pos="457200" algn="l"/>
              </a:tabLst>
            </a:pPr>
            <a:r>
              <a:rPr lang="en-GB" sz="3000" dirty="0"/>
              <a:t>The </a:t>
            </a:r>
            <a:r>
              <a:rPr lang="en-GB" sz="3000" b="1" dirty="0"/>
              <a:t>session</a:t>
            </a:r>
            <a:r>
              <a:rPr lang="en-GB" sz="3000" dirty="0"/>
              <a:t> will finish when we close the Command prompt. </a:t>
            </a:r>
          </a:p>
          <a:p>
            <a:pPr fontAlgn="base">
              <a:lnSpc>
                <a:spcPct val="107000"/>
              </a:lnSpc>
              <a:tabLst>
                <a:tab pos="457200" algn="l"/>
              </a:tabLst>
            </a:pPr>
            <a:r>
              <a:rPr lang="en-GB" sz="3000" dirty="0"/>
              <a:t>During a session we can create </a:t>
            </a:r>
            <a:r>
              <a:rPr lang="en-GB" sz="3000" b="1" dirty="0"/>
              <a:t>global </a:t>
            </a:r>
            <a:r>
              <a:rPr lang="en-GB" sz="3000" dirty="0"/>
              <a:t>and</a:t>
            </a:r>
            <a:r>
              <a:rPr lang="en-GB" sz="3000" b="1" dirty="0"/>
              <a:t> local variables</a:t>
            </a:r>
            <a:r>
              <a:rPr lang="en-GB" sz="3000" dirty="0"/>
              <a:t>. </a:t>
            </a:r>
          </a:p>
          <a:p>
            <a:pPr fontAlgn="base">
              <a:lnSpc>
                <a:spcPct val="107000"/>
              </a:lnSpc>
              <a:tabLst>
                <a:tab pos="457200" algn="l"/>
              </a:tabLst>
            </a:pPr>
            <a:r>
              <a:rPr lang="en-GB" sz="3000" dirty="0"/>
              <a:t>A local variable only exists within a bat file that defines it or in a section of that file.</a:t>
            </a:r>
          </a:p>
          <a:p>
            <a:pPr fontAlgn="base">
              <a:lnSpc>
                <a:spcPct val="107000"/>
              </a:lnSpc>
              <a:tabLst>
                <a:tab pos="457200" algn="l"/>
              </a:tabLst>
            </a:pPr>
            <a:r>
              <a:rPr lang="en-GB" sz="3000" b="1" i="0" dirty="0">
                <a:solidFill>
                  <a:srgbClr val="000000"/>
                </a:solidFill>
                <a:effectLst/>
              </a:rPr>
              <a:t>Global Variables </a:t>
            </a:r>
            <a:r>
              <a:rPr lang="en-GB" sz="3000" b="0" i="0" dirty="0">
                <a:solidFill>
                  <a:srgbClr val="000000"/>
                </a:solidFill>
                <a:effectLst/>
              </a:rPr>
              <a:t>created in one file can be accessed and used in another script file. </a:t>
            </a:r>
            <a:r>
              <a:rPr lang="en-GB" sz="3000" i="0" dirty="0">
                <a:solidFill>
                  <a:srgbClr val="000000"/>
                </a:solidFill>
                <a:effectLst/>
              </a:rPr>
              <a:t>Global variables </a:t>
            </a:r>
            <a:r>
              <a:rPr lang="en-GB" sz="3000" b="0" i="0" dirty="0">
                <a:solidFill>
                  <a:srgbClr val="000000"/>
                </a:solidFill>
                <a:effectLst/>
              </a:rPr>
              <a:t>can be accessed by multiple bat </a:t>
            </a:r>
            <a:r>
              <a:rPr lang="en-GB" sz="3000" dirty="0">
                <a:solidFill>
                  <a:srgbClr val="000000"/>
                </a:solidFill>
              </a:rPr>
              <a:t>script files d</a:t>
            </a:r>
            <a:r>
              <a:rPr lang="en-GB" sz="3000" b="0" i="0" dirty="0">
                <a:solidFill>
                  <a:srgbClr val="000000"/>
                </a:solidFill>
                <a:effectLst/>
              </a:rPr>
              <a:t>uring a session.</a:t>
            </a:r>
          </a:p>
          <a:p>
            <a:pPr lvl="1" fontAlgn="base">
              <a:lnSpc>
                <a:spcPct val="107000"/>
              </a:lnSpc>
              <a:tabLst>
                <a:tab pos="457200" algn="l"/>
              </a:tabLst>
            </a:pPr>
            <a:r>
              <a:rPr lang="en-GB" sz="1400" b="0" i="0" dirty="0">
                <a:solidFill>
                  <a:srgbClr val="000000"/>
                </a:solidFill>
                <a:effectLst/>
              </a:rPr>
              <a:t>Bg. For more information on how to set global and environment variables </a:t>
            </a:r>
            <a:r>
              <a:rPr lang="en-GB" sz="1400" dirty="0">
                <a:solidFill>
                  <a:srgbClr val="000000"/>
                </a:solidFill>
                <a:hlinkClick r:id="rId3"/>
              </a:rPr>
              <a:t>click-here</a:t>
            </a:r>
            <a:r>
              <a:rPr lang="en-GB" sz="1400" b="0" i="0" dirty="0">
                <a:solidFill>
                  <a:srgbClr val="000000"/>
                </a:solidFill>
                <a:effectLst/>
              </a:rPr>
              <a:t> and </a:t>
            </a:r>
            <a:r>
              <a:rPr lang="en-GB" sz="1400" b="0" i="0" dirty="0">
                <a:solidFill>
                  <a:srgbClr val="000000"/>
                </a:solidFill>
                <a:effectLst/>
                <a:hlinkClick r:id="rId4"/>
              </a:rPr>
              <a:t>here</a:t>
            </a:r>
            <a:r>
              <a:rPr lang="en-GB" sz="1400" b="0" i="0" dirty="0">
                <a:solidFill>
                  <a:srgbClr val="000000"/>
                </a:solidFill>
                <a:effectLst/>
              </a:rPr>
              <a:t>.</a:t>
            </a:r>
            <a:endParaRPr lang="en-GB" dirty="0"/>
          </a:p>
        </p:txBody>
      </p:sp>
    </p:spTree>
    <p:extLst>
      <p:ext uri="{BB962C8B-B14F-4D97-AF65-F5344CB8AC3E}">
        <p14:creationId xmlns:p14="http://schemas.microsoft.com/office/powerpoint/2010/main" val="3226026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3282"/>
            <a:ext cx="9895951" cy="1033669"/>
          </a:xfrm>
        </p:spPr>
        <p:txBody>
          <a:bodyPr>
            <a:normAutofit/>
          </a:bodyPr>
          <a:lstStyle/>
          <a:p>
            <a:r>
              <a:rPr lang="en-GB" sz="5400" b="1" dirty="0">
                <a:solidFill>
                  <a:srgbClr val="FFFFFF"/>
                </a:solidFill>
              </a:rPr>
              <a:t>Bg. </a:t>
            </a:r>
            <a:r>
              <a:rPr lang="en-GB" b="1" dirty="0">
                <a:solidFill>
                  <a:srgbClr val="FFFFFF"/>
                </a:solidFill>
              </a:rPr>
              <a:t>Variable Scope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784" y="1574340"/>
            <a:ext cx="12072427" cy="5034606"/>
          </a:xfrm>
        </p:spPr>
        <p:txBody>
          <a:bodyPr>
            <a:normAutofit/>
          </a:bodyPr>
          <a:lstStyle/>
          <a:p>
            <a:pPr fontAlgn="base">
              <a:lnSpc>
                <a:spcPct val="107000"/>
              </a:lnSpc>
              <a:tabLst>
                <a:tab pos="457200" algn="l"/>
              </a:tabLst>
            </a:pPr>
            <a:r>
              <a:rPr lang="en-GB" sz="2400" dirty="0"/>
              <a:t>Local variables are declared in a block by using </a:t>
            </a:r>
            <a:r>
              <a:rPr lang="en-GB" sz="2400" b="1" dirty="0"/>
              <a:t>setlocal</a:t>
            </a:r>
            <a:r>
              <a:rPr lang="en-GB" sz="2400" dirty="0"/>
              <a:t> and </a:t>
            </a:r>
            <a:r>
              <a:rPr lang="en-GB" sz="2400" b="1" dirty="0"/>
              <a:t>endlocal</a:t>
            </a:r>
            <a:r>
              <a:rPr lang="en-GB" sz="2400" dirty="0"/>
              <a:t>.</a:t>
            </a:r>
          </a:p>
        </p:txBody>
      </p:sp>
      <p:sp>
        <p:nvSpPr>
          <p:cNvPr id="3" name="TextBox 2">
            <a:extLst>
              <a:ext uri="{FF2B5EF4-FFF2-40B4-BE49-F238E27FC236}">
                <a16:creationId xmlns:a16="http://schemas.microsoft.com/office/drawing/2014/main" id="{769189F2-7FE0-4FAB-B83D-5052D7217071}"/>
              </a:ext>
            </a:extLst>
          </p:cNvPr>
          <p:cNvSpPr txBox="1"/>
          <p:nvPr/>
        </p:nvSpPr>
        <p:spPr>
          <a:xfrm>
            <a:off x="-968346" y="1985519"/>
            <a:ext cx="11732646" cy="5125699"/>
          </a:xfrm>
          <a:prstGeom prst="rect">
            <a:avLst/>
          </a:prstGeom>
          <a:noFill/>
        </p:spPr>
        <p:txBody>
          <a:bodyPr wrap="square" rtlCol="0">
            <a:spAutoFit/>
          </a:bodyPr>
          <a:lstStyle/>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2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off</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set Globalvar1=Global var1</a:t>
            </a:r>
            <a:b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br>
            <a:endPar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endParaRP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setlocal</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set Localvar1=Local 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set Localvar2=Local var2 </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a:t>
            </a: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In block: Local Vars will print out.</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echo Globalvar1=%Globalvar1%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echo Localvar1=%Localvar1%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echo Localvar2=%Localvar2%</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1" i="0" u="none" strike="noStrike" kern="1200" cap="none" spc="0" normalizeH="0" baseline="0" noProof="0" dirty="0" err="1">
                <a:ln>
                  <a:noFill/>
                </a:ln>
                <a:solidFill>
                  <a:prstClr val="black"/>
                </a:solidFill>
                <a:effectLst/>
                <a:uLnTx/>
                <a:uFillTx/>
                <a:latin typeface="Courier New" panose="02070309020205020404" pitchFamily="49" charset="0"/>
                <a:ea typeface="+mn-ea"/>
                <a:cs typeface="Courier New" panose="02070309020205020404" pitchFamily="49" charset="0"/>
              </a:rPr>
              <a:t>Endlocal</a:t>
            </a:r>
            <a:b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br>
            <a:endPar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endParaRP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Out of block: Global vars will print but Local Vars will NOT print out.</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Globalvar1=%Globalvar1%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Localvar1=%Localvar1%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Localvar2=%Localvar2%</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2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pause</a:t>
            </a:r>
          </a:p>
        </p:txBody>
      </p:sp>
      <p:pic>
        <p:nvPicPr>
          <p:cNvPr id="7" name="Picture 6">
            <a:extLst>
              <a:ext uri="{FF2B5EF4-FFF2-40B4-BE49-F238E27FC236}">
                <a16:creationId xmlns:a16="http://schemas.microsoft.com/office/drawing/2014/main" id="{B42CDDC3-3456-4AF8-AF08-4754F971B67A}"/>
              </a:ext>
            </a:extLst>
          </p:cNvPr>
          <p:cNvPicPr>
            <a:picLocks noChangeAspect="1"/>
          </p:cNvPicPr>
          <p:nvPr/>
        </p:nvPicPr>
        <p:blipFill rotWithShape="1">
          <a:blip r:embed="rId3"/>
          <a:srcRect r="12963" b="3737"/>
          <a:stretch/>
        </p:blipFill>
        <p:spPr>
          <a:xfrm>
            <a:off x="6205161" y="1985517"/>
            <a:ext cx="5844672" cy="3420051"/>
          </a:xfrm>
          <a:prstGeom prst="rect">
            <a:avLst/>
          </a:prstGeom>
        </p:spPr>
      </p:pic>
    </p:spTree>
    <p:extLst>
      <p:ext uri="{BB962C8B-B14F-4D97-AF65-F5344CB8AC3E}">
        <p14:creationId xmlns:p14="http://schemas.microsoft.com/office/powerpoint/2010/main" val="23689919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4948" y="311759"/>
            <a:ext cx="11817243" cy="1033669"/>
          </a:xfrm>
          <a:solidFill>
            <a:schemeClr val="bg1">
              <a:lumMod val="95000"/>
            </a:schemeClr>
          </a:solidFill>
        </p:spPr>
        <p:txBody>
          <a:bodyPr>
            <a:normAutofit/>
          </a:bodyPr>
          <a:lstStyle/>
          <a:p>
            <a:r>
              <a:rPr lang="en-GB" sz="5300" b="1" dirty="0"/>
              <a:t>Bg. </a:t>
            </a:r>
            <a:r>
              <a:rPr lang="en-GB" dirty="0"/>
              <a:t>Example to check if a variable is defined or not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37370" y="1903502"/>
            <a:ext cx="9003279" cy="3423574"/>
          </a:xfrm>
          <a:solidFill>
            <a:schemeClr val="bg1">
              <a:lumMod val="75000"/>
            </a:schemeClr>
          </a:solidFill>
        </p:spPr>
        <p:txBody>
          <a:bodyPr>
            <a:noAutofit/>
          </a:bodyPr>
          <a:lstStyle/>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@Echo Off</a:t>
            </a:r>
          </a:p>
          <a:p>
            <a:pPr marL="0" indent="0" fontAlgn="base">
              <a:lnSpc>
                <a:spcPct val="107000"/>
              </a:lnSpc>
              <a:buNone/>
              <a:tabLst>
                <a:tab pos="457200" algn="l"/>
              </a:tabLst>
            </a:pPr>
            <a:r>
              <a:rPr lang="en-GB" dirty="0">
                <a:latin typeface="Courier New" panose="02070309020205020404" pitchFamily="49" charset="0"/>
                <a:cs typeface="Courier New" panose="02070309020205020404" pitchFamily="49" charset="0"/>
              </a:rPr>
              <a:t>::If var is not defined Set var to hello</a:t>
            </a:r>
          </a:p>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if "%var%"=="" (Set var=hello)</a:t>
            </a:r>
          </a:p>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Echo %var%</a:t>
            </a:r>
          </a:p>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Pause</a:t>
            </a:r>
          </a:p>
        </p:txBody>
      </p:sp>
    </p:spTree>
    <p:extLst>
      <p:ext uri="{BB962C8B-B14F-4D97-AF65-F5344CB8AC3E}">
        <p14:creationId xmlns:p14="http://schemas.microsoft.com/office/powerpoint/2010/main" val="37617994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85000"/>
            </a:schemeClr>
          </a:solidFill>
        </p:spPr>
        <p:txBody>
          <a:bodyPr>
            <a:normAutofit/>
          </a:bodyPr>
          <a:lstStyle/>
          <a:p>
            <a:r>
              <a:rPr lang="en-GB" sz="4800" b="1" dirty="0"/>
              <a:t>Bg. </a:t>
            </a:r>
            <a:r>
              <a:rPr lang="en-GB" sz="4000" b="1" dirty="0"/>
              <a:t>Redirect: Dir output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a:solidFill>
            <a:schemeClr val="bg1">
              <a:lumMod val="85000"/>
            </a:schemeClr>
          </a:solidFill>
        </p:spPr>
        <p:txBody>
          <a:bodyPr>
            <a:normAutofit/>
          </a:bodyPr>
          <a:lstStyle/>
          <a:p>
            <a:pPr fontAlgn="base">
              <a:lnSpc>
                <a:spcPct val="107000"/>
              </a:lnSpc>
              <a:tabLst>
                <a:tab pos="457200" algn="l"/>
              </a:tabLst>
            </a:pPr>
            <a:r>
              <a:rPr lang="en-GB" sz="2400" dirty="0"/>
              <a:t>T</a:t>
            </a:r>
            <a:r>
              <a:rPr lang="en-GB" sz="2400" b="0" i="0" dirty="0">
                <a:effectLst/>
              </a:rPr>
              <a:t>o list the files in a directory and save it into a text file.</a:t>
            </a:r>
          </a:p>
          <a:p>
            <a:pPr fontAlgn="base">
              <a:lnSpc>
                <a:spcPct val="107000"/>
              </a:lnSpc>
              <a:tabLst>
                <a:tab pos="457200" algn="l"/>
              </a:tabLst>
            </a:pPr>
            <a:r>
              <a:rPr lang="en-GB" sz="2400" b="1" dirty="0"/>
              <a:t>&gt;</a:t>
            </a:r>
            <a:r>
              <a:rPr lang="en-GB" sz="2400" dirty="0"/>
              <a:t> - We use the greater than &gt; symbol to redirect output to a file. E.g.</a:t>
            </a:r>
          </a:p>
          <a:p>
            <a:pPr marL="457200" lvl="1" indent="0" fontAlgn="base">
              <a:lnSpc>
                <a:spcPct val="107000"/>
              </a:lnSpc>
              <a:buNone/>
              <a:tabLst>
                <a:tab pos="457200" algn="l"/>
              </a:tabLst>
            </a:pPr>
            <a:r>
              <a:rPr lang="en-GB" dirty="0">
                <a:latin typeface="Courier New" panose="02070309020205020404" pitchFamily="49" charset="0"/>
                <a:cs typeface="Courier New" panose="02070309020205020404" pitchFamily="49" charset="0"/>
              </a:rPr>
              <a:t>			</a:t>
            </a:r>
            <a:r>
              <a:rPr lang="en-GB" b="1" dirty="0" err="1">
                <a:latin typeface="Courier New" panose="02070309020205020404" pitchFamily="49" charset="0"/>
                <a:cs typeface="Courier New" panose="02070309020205020404" pitchFamily="49" charset="0"/>
              </a:rPr>
              <a:t>dir</a:t>
            </a:r>
            <a:r>
              <a:rPr lang="en-GB" b="1" dirty="0">
                <a:latin typeface="Courier New" panose="02070309020205020404" pitchFamily="49" charset="0"/>
                <a:cs typeface="Courier New" panose="02070309020205020404" pitchFamily="49" charset="0"/>
              </a:rPr>
              <a:t> *.bat &gt; </a:t>
            </a:r>
            <a:r>
              <a:rPr lang="en-GB" b="1" dirty="0" err="1">
                <a:latin typeface="Courier New" panose="02070309020205020404" pitchFamily="49" charset="0"/>
                <a:cs typeface="Courier New" panose="02070309020205020404" pitchFamily="49" charset="0"/>
              </a:rPr>
              <a:t>bat.lst</a:t>
            </a:r>
            <a:endParaRPr lang="en-GB" b="1" dirty="0">
              <a:latin typeface="Courier New" panose="02070309020205020404" pitchFamily="49" charset="0"/>
              <a:cs typeface="Courier New" panose="02070309020205020404" pitchFamily="49" charset="0"/>
            </a:endParaRPr>
          </a:p>
          <a:p>
            <a:pPr lvl="1" fontAlgn="base">
              <a:lnSpc>
                <a:spcPct val="107000"/>
              </a:lnSpc>
              <a:tabLst>
                <a:tab pos="457200" algn="l"/>
              </a:tabLst>
            </a:pPr>
            <a:r>
              <a:rPr lang="en-GB" b="0" i="0" dirty="0">
                <a:effectLst/>
              </a:rPr>
              <a:t>This script will list </a:t>
            </a:r>
            <a:r>
              <a:rPr lang="en-GB" dirty="0"/>
              <a:t>all .bat files in the current directory in a newly created file called </a:t>
            </a:r>
            <a:r>
              <a:rPr lang="en-GB" dirty="0" err="1"/>
              <a:t>b</a:t>
            </a:r>
            <a:r>
              <a:rPr lang="en-GB" b="0" i="0" dirty="0" err="1">
                <a:effectLst/>
              </a:rPr>
              <a:t>at.lst</a:t>
            </a:r>
            <a:r>
              <a:rPr lang="en-GB" dirty="0"/>
              <a:t>. </a:t>
            </a:r>
            <a:br>
              <a:rPr lang="en-GB" dirty="0"/>
            </a:br>
            <a:r>
              <a:rPr lang="en-GB" dirty="0"/>
              <a:t>Bg. </a:t>
            </a:r>
            <a:r>
              <a:rPr lang="en-GB" sz="1600" dirty="0"/>
              <a:t>For additional options to use with </a:t>
            </a:r>
            <a:r>
              <a:rPr lang="en-GB" sz="1600" dirty="0" err="1"/>
              <a:t>dir</a:t>
            </a:r>
            <a:r>
              <a:rPr lang="en-GB" sz="1600" dirty="0"/>
              <a:t> </a:t>
            </a:r>
            <a:r>
              <a:rPr lang="en-GB" sz="1600" dirty="0">
                <a:solidFill>
                  <a:srgbClr val="000000"/>
                </a:solidFill>
                <a:hlinkClick r:id="rId3"/>
              </a:rPr>
              <a:t>click-here</a:t>
            </a:r>
            <a:r>
              <a:rPr lang="en-GB" sz="1600" dirty="0">
                <a:solidFill>
                  <a:srgbClr val="000000"/>
                </a:solidFill>
              </a:rPr>
              <a:t>.</a:t>
            </a:r>
            <a:endParaRPr lang="en-GB" dirty="0">
              <a:solidFill>
                <a:srgbClr val="000000"/>
              </a:solidFill>
            </a:endParaRPr>
          </a:p>
          <a:p>
            <a:pPr fontAlgn="base">
              <a:lnSpc>
                <a:spcPct val="107000"/>
              </a:lnSpc>
              <a:tabLst>
                <a:tab pos="457200" algn="l"/>
              </a:tabLst>
            </a:pPr>
            <a:r>
              <a:rPr lang="en-GB" sz="2400" dirty="0"/>
              <a:t>We can use the following script to list all the files in the ‘Program Files’ directory and save them in a file called ‘Program_list.txt’.</a:t>
            </a:r>
          </a:p>
          <a:p>
            <a:pPr marL="0" lvl="0" indent="0" fontAlgn="base">
              <a:lnSpc>
                <a:spcPct val="107000"/>
              </a:lnSpc>
              <a:spcAft>
                <a:spcPts val="0"/>
              </a:spcAft>
              <a:buNone/>
              <a:tabLst>
                <a:tab pos="457200" algn="l"/>
              </a:tabLst>
            </a:pPr>
            <a:r>
              <a:rPr lang="en-GB" sz="2000" dirty="0">
                <a:latin typeface="OCR A Extended" panose="02010509020102010303" pitchFamily="50" charset="0"/>
              </a:rPr>
              <a:t>	</a:t>
            </a:r>
            <a:r>
              <a:rPr lang="en-GB" sz="2000" b="1" dirty="0">
                <a:latin typeface="Courier New" panose="02070309020205020404" pitchFamily="49" charset="0"/>
                <a:cs typeface="Courier New" panose="02070309020205020404" pitchFamily="49" charset="0"/>
              </a:rPr>
              <a:t>@Echo off </a:t>
            </a:r>
            <a:br>
              <a:rPr lang="en-GB" sz="2000" b="1" dirty="0">
                <a:latin typeface="Courier New" panose="02070309020205020404" pitchFamily="49" charset="0"/>
                <a:cs typeface="Courier New" panose="02070309020205020404" pitchFamily="49" charset="0"/>
              </a:rPr>
            </a:br>
            <a:r>
              <a:rPr lang="en-GB" sz="2000" b="1" dirty="0">
                <a:latin typeface="Courier New" panose="02070309020205020404" pitchFamily="49" charset="0"/>
                <a:cs typeface="Courier New" panose="02070309020205020404" pitchFamily="49" charset="0"/>
              </a:rPr>
              <a:t>	Rem Listing directory files in another file.</a:t>
            </a:r>
            <a:br>
              <a:rPr lang="en-GB" sz="2000" b="1" dirty="0">
                <a:latin typeface="Courier New" panose="02070309020205020404" pitchFamily="49" charset="0"/>
                <a:cs typeface="Courier New" panose="02070309020205020404" pitchFamily="49" charset="0"/>
              </a:rPr>
            </a:br>
            <a:r>
              <a:rPr lang="en-GB" sz="2000" b="1" dirty="0">
                <a:latin typeface="Courier New" panose="02070309020205020404" pitchFamily="49" charset="0"/>
                <a:cs typeface="Courier New" panose="02070309020205020404" pitchFamily="49" charset="0"/>
              </a:rPr>
              <a:t>	</a:t>
            </a:r>
            <a:r>
              <a:rPr lang="en-GB" sz="2000" b="1" dirty="0" err="1">
                <a:latin typeface="Courier New" panose="02070309020205020404" pitchFamily="49" charset="0"/>
                <a:cs typeface="Courier New" panose="02070309020205020404" pitchFamily="49" charset="0"/>
              </a:rPr>
              <a:t>dir</a:t>
            </a:r>
            <a:r>
              <a:rPr lang="en-GB" sz="2000" b="1" dirty="0">
                <a:latin typeface="Courier New" panose="02070309020205020404" pitchFamily="49" charset="0"/>
                <a:cs typeface="Courier New" panose="02070309020205020404" pitchFamily="49" charset="0"/>
              </a:rPr>
              <a:t> "C:\Program Files“ &gt; C:\Program_list.txt </a:t>
            </a:r>
            <a:br>
              <a:rPr lang="en-GB" sz="2000" b="1" dirty="0">
                <a:latin typeface="Courier New" panose="02070309020205020404" pitchFamily="49" charset="0"/>
                <a:cs typeface="Courier New" panose="02070309020205020404" pitchFamily="49" charset="0"/>
              </a:rPr>
            </a:br>
            <a:r>
              <a:rPr lang="en-GB" sz="2000" b="1" dirty="0">
                <a:latin typeface="Courier New" panose="02070309020205020404" pitchFamily="49" charset="0"/>
                <a:cs typeface="Courier New" panose="02070309020205020404" pitchFamily="49" charset="0"/>
              </a:rPr>
              <a:t>	Echo “Operation Complete."</a:t>
            </a:r>
          </a:p>
        </p:txBody>
      </p:sp>
      <p:sp>
        <p:nvSpPr>
          <p:cNvPr id="3" name="TextBox 2">
            <a:extLst>
              <a:ext uri="{FF2B5EF4-FFF2-40B4-BE49-F238E27FC236}">
                <a16:creationId xmlns:a16="http://schemas.microsoft.com/office/drawing/2014/main" id="{98524AD4-EE35-47A7-AD0C-542B7EE3CE0D}"/>
              </a:ext>
            </a:extLst>
          </p:cNvPr>
          <p:cNvSpPr txBox="1"/>
          <p:nvPr/>
        </p:nvSpPr>
        <p:spPr>
          <a:xfrm>
            <a:off x="7877331" y="4583496"/>
            <a:ext cx="3838106" cy="2031325"/>
          </a:xfrm>
          <a:prstGeom prst="rect">
            <a:avLst/>
          </a:prstGeom>
          <a:noFill/>
          <a:ln w="19050">
            <a:solidFill>
              <a:schemeClr val="accent1"/>
            </a:solidFill>
          </a:ln>
        </p:spPr>
        <p:txBody>
          <a:bodyPr wrap="square" rtlCol="0">
            <a:spAutoFit/>
          </a:bodyPr>
          <a:lstStyle/>
          <a:p>
            <a:pPr marL="285750" indent="-285750">
              <a:buFont typeface="Arial" panose="020B0604020202020204" pitchFamily="34" charset="0"/>
              <a:buChar char="•"/>
            </a:pPr>
            <a:r>
              <a:rPr lang="en-GB" b="1" dirty="0"/>
              <a:t>@</a:t>
            </a:r>
            <a:r>
              <a:rPr lang="en-GB" dirty="0"/>
              <a:t> - We use the @ symbol before a command to stop the command from being printed out.</a:t>
            </a:r>
          </a:p>
          <a:p>
            <a:pPr marL="285750" indent="-285750">
              <a:buFont typeface="Arial" panose="020B0604020202020204" pitchFamily="34" charset="0"/>
              <a:buChar char="•"/>
            </a:pPr>
            <a:r>
              <a:rPr lang="en-GB" b="1" dirty="0"/>
              <a:t>Rem</a:t>
            </a:r>
            <a:r>
              <a:rPr lang="en-GB" dirty="0"/>
              <a:t> – is a command that allows you to include inline comments i.e.  comments until the end of the line.</a:t>
            </a:r>
          </a:p>
        </p:txBody>
      </p:sp>
    </p:spTree>
    <p:extLst>
      <p:ext uri="{BB962C8B-B14F-4D97-AF65-F5344CB8AC3E}">
        <p14:creationId xmlns:p14="http://schemas.microsoft.com/office/powerpoint/2010/main" val="30983599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4948" y="311759"/>
            <a:ext cx="11817243" cy="1033669"/>
          </a:xfrm>
          <a:solidFill>
            <a:schemeClr val="bg1">
              <a:lumMod val="95000"/>
            </a:schemeClr>
          </a:solidFill>
        </p:spPr>
        <p:txBody>
          <a:bodyPr>
            <a:normAutofit/>
          </a:bodyPr>
          <a:lstStyle/>
          <a:p>
            <a:r>
              <a:rPr lang="en-GB" sz="5300" b="1" dirty="0"/>
              <a:t>Bg. Windows Script Host (WSH)</a:t>
            </a:r>
            <a:endParaRPr lang="en-GB"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3336" y="1781581"/>
            <a:ext cx="11547110" cy="4297001"/>
          </a:xfrm>
          <a:solidFill>
            <a:schemeClr val="bg1">
              <a:lumMod val="75000"/>
            </a:schemeClr>
          </a:solidFill>
        </p:spPr>
        <p:txBody>
          <a:bodyPr>
            <a:noAutofit/>
          </a:bodyPr>
          <a:lstStyle/>
          <a:p>
            <a:pPr fontAlgn="base">
              <a:lnSpc>
                <a:spcPct val="107000"/>
              </a:lnSpc>
              <a:tabLst>
                <a:tab pos="457200" algn="l"/>
              </a:tabLst>
            </a:pPr>
            <a:r>
              <a:rPr lang="en-GB" sz="3200" b="1" dirty="0">
                <a:latin typeface="Courier New" panose="02070309020205020404" pitchFamily="49" charset="0"/>
                <a:cs typeface="Courier New" panose="02070309020205020404" pitchFamily="49" charset="0"/>
              </a:rPr>
              <a:t>WSH Tutorial: </a:t>
            </a:r>
            <a:br>
              <a:rPr lang="en-GB" sz="3200" b="1" dirty="0">
                <a:latin typeface="Courier New" panose="02070309020205020404" pitchFamily="49" charset="0"/>
                <a:cs typeface="Courier New" panose="02070309020205020404" pitchFamily="49" charset="0"/>
              </a:rPr>
            </a:br>
            <a:r>
              <a:rPr lang="en-US" sz="3200" dirty="0">
                <a:hlinkClick r:id="rId3"/>
              </a:rPr>
              <a:t>The Windows Scripting Host (codemag.com)</a:t>
            </a:r>
            <a:endParaRPr lang="en-US" sz="3200" dirty="0"/>
          </a:p>
          <a:p>
            <a:pPr fontAlgn="base">
              <a:lnSpc>
                <a:spcPct val="107000"/>
              </a:lnSpc>
              <a:tabLst>
                <a:tab pos="457200" algn="l"/>
              </a:tabLst>
            </a:pPr>
            <a:r>
              <a:rPr lang="en-US" sz="3200" dirty="0">
                <a:hlinkClick r:id="rId4"/>
              </a:rPr>
              <a:t>A Windows Scripting Host Tutorial</a:t>
            </a:r>
            <a:endParaRPr lang="en-US" sz="3200" dirty="0"/>
          </a:p>
          <a:p>
            <a:pPr fontAlgn="base">
              <a:lnSpc>
                <a:spcPct val="107000"/>
              </a:lnSpc>
              <a:tabLst>
                <a:tab pos="457200" algn="l"/>
              </a:tabLst>
            </a:pPr>
            <a:r>
              <a:rPr lang="en-US" sz="3200" b="1" dirty="0" err="1">
                <a:latin typeface="Courier New" panose="02070309020205020404" pitchFamily="49" charset="0"/>
                <a:cs typeface="Courier New" panose="02070309020205020404" pitchFamily="49" charset="0"/>
              </a:rPr>
              <a:t>Wscript</a:t>
            </a:r>
            <a:r>
              <a:rPr lang="en-US" sz="3200" b="1" dirty="0">
                <a:latin typeface="Courier New" panose="02070309020205020404" pitchFamily="49" charset="0"/>
                <a:cs typeface="Courier New" panose="02070309020205020404" pitchFamily="49" charset="0"/>
              </a:rPr>
              <a:t>: </a:t>
            </a:r>
            <a:br>
              <a:rPr lang="en-US" sz="3200" b="1" dirty="0">
                <a:latin typeface="Courier New" panose="02070309020205020404" pitchFamily="49" charset="0"/>
                <a:cs typeface="Courier New" panose="02070309020205020404" pitchFamily="49" charset="0"/>
              </a:rPr>
            </a:br>
            <a:r>
              <a:rPr lang="en-GB" sz="3200" dirty="0" err="1">
                <a:hlinkClick r:id="rId5"/>
              </a:rPr>
              <a:t>wscript</a:t>
            </a:r>
            <a:r>
              <a:rPr lang="en-GB" sz="3200" dirty="0">
                <a:hlinkClick r:id="rId5"/>
              </a:rPr>
              <a:t> | Microsoft Learn</a:t>
            </a:r>
            <a:endParaRPr lang="en-US" sz="3200" dirty="0"/>
          </a:p>
          <a:p>
            <a:pPr fontAlgn="base">
              <a:lnSpc>
                <a:spcPct val="107000"/>
              </a:lnSpc>
              <a:tabLst>
                <a:tab pos="457200" algn="l"/>
              </a:tabLst>
            </a:pPr>
            <a:r>
              <a:rPr lang="en-GB" sz="3200" b="1" dirty="0">
                <a:latin typeface="Courier New" panose="02070309020205020404" pitchFamily="49" charset="0"/>
                <a:cs typeface="Courier New" panose="02070309020205020404" pitchFamily="49" charset="0"/>
              </a:rPr>
              <a:t>Introduction &amp; Overview: </a:t>
            </a:r>
            <a:r>
              <a:rPr lang="en-GB" sz="3200" dirty="0">
                <a:hlinkClick r:id="rId6"/>
              </a:rPr>
              <a:t>Windows Script Host - Wikipedia</a:t>
            </a:r>
            <a:endParaRPr lang="en-GB" sz="3200"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2661914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4234" y="557784"/>
            <a:ext cx="3505495" cy="1622321"/>
          </a:xfrm>
        </p:spPr>
        <p:txBody>
          <a:bodyPr>
            <a:normAutofit/>
          </a:bodyPr>
          <a:lstStyle/>
          <a:p>
            <a:r>
              <a:rPr lang="en-GB" b="1" dirty="0"/>
              <a:t>For Reference.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62787" y="1838794"/>
            <a:ext cx="3821836" cy="3785419"/>
          </a:xfrm>
        </p:spPr>
        <p:txBody>
          <a:bodyPr>
            <a:normAutofit/>
          </a:bodyPr>
          <a:lstStyle/>
          <a:p>
            <a:pPr>
              <a:spcBef>
                <a:spcPts val="600"/>
              </a:spcBef>
            </a:pPr>
            <a:r>
              <a:rPr lang="en-GB" dirty="0"/>
              <a:t>For a basic Batch video tutorial on YouTube </a:t>
            </a:r>
            <a:r>
              <a:rPr lang="en-GB" dirty="0">
                <a:hlinkClick r:id="rId3"/>
              </a:rPr>
              <a:t>click-here</a:t>
            </a:r>
            <a:r>
              <a:rPr lang="en-GB" dirty="0"/>
              <a:t>.</a:t>
            </a:r>
          </a:p>
          <a:p>
            <a:pPr>
              <a:spcBef>
                <a:spcPts val="600"/>
              </a:spcBef>
            </a:pPr>
            <a:r>
              <a:rPr lang="en-GB" dirty="0"/>
              <a:t>For a bat script tutorial series </a:t>
            </a:r>
            <a:r>
              <a:rPr lang="en-GB" dirty="0">
                <a:hlinkClick r:id="rId4"/>
              </a:rPr>
              <a:t>click-here</a:t>
            </a:r>
            <a:r>
              <a:rPr lang="en-GB" dirty="0"/>
              <a:t>.</a:t>
            </a:r>
          </a:p>
        </p:txBody>
      </p:sp>
      <p:sp>
        <p:nvSpPr>
          <p:cNvPr id="21" name="Rectangle 2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text, electronics, indoor, white&#10;&#10;Description automatically generated">
            <a:extLst>
              <a:ext uri="{FF2B5EF4-FFF2-40B4-BE49-F238E27FC236}">
                <a16:creationId xmlns:a16="http://schemas.microsoft.com/office/drawing/2014/main" id="{7963F897-8F8B-4CC7-8BB4-A740DC875E8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65239" y="807593"/>
            <a:ext cx="4300577" cy="5239568"/>
          </a:xfrm>
          <a:prstGeom prst="rect">
            <a:avLst/>
          </a:prstGeom>
          <a:effectLst/>
        </p:spPr>
      </p:pic>
      <p:sp>
        <p:nvSpPr>
          <p:cNvPr id="5" name="TextBox 4">
            <a:extLst>
              <a:ext uri="{FF2B5EF4-FFF2-40B4-BE49-F238E27FC236}">
                <a16:creationId xmlns:a16="http://schemas.microsoft.com/office/drawing/2014/main" id="{388A3E8E-103C-45E0-9B45-4E987F70EC75}"/>
              </a:ext>
            </a:extLst>
          </p:cNvPr>
          <p:cNvSpPr txBox="1"/>
          <p:nvPr/>
        </p:nvSpPr>
        <p:spPr>
          <a:xfrm>
            <a:off x="8125724" y="5847106"/>
            <a:ext cx="244009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azharreflections.blogspot.com/2012/02/m4t-tutorials-wiziq-live-classes.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90124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F883747-013C-417A-897A-8BB758600F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3C00A6-67A7-4555-AA68-235BE879B373}">
  <ds:schemaRefs>
    <ds:schemaRef ds:uri="http://schemas.microsoft.com/sharepoint/v3/contenttype/forms"/>
  </ds:schemaRefs>
</ds:datastoreItem>
</file>

<file path=customXml/itemProps3.xml><?xml version="1.0" encoding="utf-8"?>
<ds:datastoreItem xmlns:ds="http://schemas.openxmlformats.org/officeDocument/2006/customXml" ds:itemID="{29BBEC2E-CBAC-4A98-8DE9-FBA018CE77B4}">
  <ds:schemaRefs>
    <ds:schemaRef ds:uri="http://purl.org/dc/terms/"/>
    <ds:schemaRef ds:uri="bf13d2f1-3fb4-4d24-806f-713eb38c1b0e"/>
    <ds:schemaRef ds:uri="http://www.w3.org/XML/1998/namespace"/>
    <ds:schemaRef ds:uri="http://purl.org/dc/dcmitype/"/>
    <ds:schemaRef ds:uri="http://schemas.openxmlformats.org/package/2006/metadata/core-properties"/>
    <ds:schemaRef ds:uri="http://schemas.microsoft.com/office/infopath/2007/PartnerControls"/>
    <ds:schemaRef ds:uri="http://schemas.microsoft.com/office/2006/documentManagement/types"/>
    <ds:schemaRef ds:uri="a3276f14-397d-4ed7-b8c7-ece791485ff1"/>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6218</TotalTime>
  <Words>6164</Words>
  <Application>Microsoft Office PowerPoint</Application>
  <PresentationFormat>Widescreen</PresentationFormat>
  <Paragraphs>618</Paragraphs>
  <Slides>50</Slides>
  <Notes>48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50</vt:i4>
      </vt:variant>
    </vt:vector>
  </HeadingPairs>
  <TitlesOfParts>
    <vt:vector size="61" baseType="lpstr">
      <vt:lpstr>DengXian</vt:lpstr>
      <vt:lpstr>urw-din</vt:lpstr>
      <vt:lpstr>Arial</vt:lpstr>
      <vt:lpstr>Calibri</vt:lpstr>
      <vt:lpstr>Calibri Light</vt:lpstr>
      <vt:lpstr>Courier New</vt:lpstr>
      <vt:lpstr>OCR A Extended</vt:lpstr>
      <vt:lpstr>Roboto</vt:lpstr>
      <vt:lpstr>Symbol</vt:lpstr>
      <vt:lpstr>Times New Roman</vt:lpstr>
      <vt:lpstr>Office Theme</vt:lpstr>
      <vt:lpstr>OS Tutorial 4: Bat scripting</vt:lpstr>
      <vt:lpstr>Open MS-Teams</vt:lpstr>
      <vt:lpstr>PowerPoint Presentation</vt:lpstr>
      <vt:lpstr>Azure Cloud VM: For Batch scripting.</vt:lpstr>
      <vt:lpstr>Tutorial: Overview</vt:lpstr>
      <vt:lpstr>Other ways of Batch scripting on-campus</vt:lpstr>
      <vt:lpstr>OS Assignment: Task 4</vt:lpstr>
      <vt:lpstr>Task 4: Assignment tips</vt:lpstr>
      <vt:lpstr>Task 4: Assignment task 4 checklist</vt:lpstr>
      <vt:lpstr>Be careful when Scripting with Bat  Knowledge is Powerful.</vt:lpstr>
      <vt:lpstr>Peer / pair programming</vt:lpstr>
      <vt:lpstr>Tutorial Activity: Bat Scripting</vt:lpstr>
      <vt:lpstr>Getting stared: Creating a Batch file</vt:lpstr>
      <vt:lpstr>Task 4: Assignment task 4 checklist</vt:lpstr>
      <vt:lpstr>Bg. Key reminders: Bat Scripting</vt:lpstr>
      <vt:lpstr>Try Edit &amp; Experiment: Hello World</vt:lpstr>
      <vt:lpstr>Try Edit &amp; Experiment: Variables in Batch</vt:lpstr>
      <vt:lpstr>Try: Number variables &amp; + operator</vt:lpstr>
      <vt:lpstr>Try: Goto command</vt:lpstr>
      <vt:lpstr>Try: User input, if else statement &amp; Goto command</vt:lpstr>
      <vt:lpstr>Try: For Loop</vt:lpstr>
      <vt:lpstr>Optional try: for Loop back-up</vt:lpstr>
      <vt:lpstr>Try: An Array</vt:lpstr>
      <vt:lpstr>Try: Functions</vt:lpstr>
      <vt:lpstr>Try: Function with return values</vt:lpstr>
      <vt:lpstr>Try: Basic Syntax for a Text Adventure Game</vt:lpstr>
      <vt:lpstr>Bg. Tips: Add the following to enhance the game</vt:lpstr>
      <vt:lpstr>Bg. Example Number Guessing Game using equivalency operators.</vt:lpstr>
      <vt:lpstr>Try: User Management Menu</vt:lpstr>
      <vt:lpstr>Try &amp; review: WMIC: Windows Management Instrumentation Command‑line tool</vt:lpstr>
      <vt:lpstr>PowerPoint Presentation</vt:lpstr>
      <vt:lpstr>Try: Creating a Network diagnostic script</vt:lpstr>
      <vt:lpstr>Bg. ipconfig, ping, tracert and NET command.</vt:lpstr>
      <vt:lpstr>Net. &amp; CyberSec. Script ideas: System diagnosis &amp; hardening or Pen testing</vt:lpstr>
      <vt:lpstr>Research: Bat Scripting</vt:lpstr>
      <vt:lpstr>Tutor show: 1/2 Example Assignments</vt:lpstr>
      <vt:lpstr>Student Activity: Finish off Task 4 of the OS Assignment</vt:lpstr>
      <vt:lpstr>Q&amp;A &amp; Register reminder</vt:lpstr>
      <vt:lpstr>The End.</vt:lpstr>
      <vt:lpstr>Study &amp; learning time</vt:lpstr>
      <vt:lpstr>Bg. and Archive slides.</vt:lpstr>
      <vt:lpstr>Bg. Azure Cloud VM instructions</vt:lpstr>
      <vt:lpstr>Call command</vt:lpstr>
      <vt:lpstr>Example: Array element structure</vt:lpstr>
      <vt:lpstr>Bg. Bat Sessions: Local and Global variables</vt:lpstr>
      <vt:lpstr>Bg. Variable Scope</vt:lpstr>
      <vt:lpstr>Bg. Example to check if a variable is defined or not</vt:lpstr>
      <vt:lpstr>Bg. Redirect: Dir output</vt:lpstr>
      <vt:lpstr>Bg. Windows Script Host (WSH)</vt:lpstr>
      <vt:lpstr>For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4: Batch Scripting  / Bat programming.</dc:title>
  <dc:creator>James Williams</dc:creator>
  <cp:lastModifiedBy>James Williams</cp:lastModifiedBy>
  <cp:revision>72</cp:revision>
  <dcterms:created xsi:type="dcterms:W3CDTF">2021-02-25T17:48:45Z</dcterms:created>
  <dcterms:modified xsi:type="dcterms:W3CDTF">2026-03-09T14:54:12Z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