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 lvl="0">
      <a:defRPr lang="en-US"/>
    </a:defPPr>
    <a:lvl1pPr marL="0" lv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lvl="1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lvl="2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lvl="3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lvl="4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lvl="5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lvl="6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lvl="7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lvl="8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0" d="100"/>
          <a:sy n="70" d="100"/>
        </p:scale>
        <p:origin x="1138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4B5CC2-7286-4949-885C-DD25192A9B6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38B065E-6B65-4FA0-91C4-2585A042F19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Consumer consciousness fuels demand for green practices in the hospitality sector.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72D454-C7DB-4405-8B78-75358A40F4C2}" type="parTrans" cxnId="{B102C58B-7C14-4CA2-A5D0-89B2B380E79B}">
      <dgm:prSet/>
      <dgm:spPr/>
      <dgm:t>
        <a:bodyPr/>
        <a:lstStyle/>
        <a:p>
          <a:endParaRPr lang="en-US"/>
        </a:p>
      </dgm:t>
    </dgm:pt>
    <dgm:pt modelId="{6402CA02-D28D-434D-B617-B723F4BF0B3C}" type="sibTrans" cxnId="{B102C58B-7C14-4CA2-A5D0-89B2B380E79B}">
      <dgm:prSet/>
      <dgm:spPr/>
      <dgm:t>
        <a:bodyPr/>
        <a:lstStyle/>
        <a:p>
          <a:endParaRPr lang="en-US"/>
        </a:p>
      </dgm:t>
    </dgm:pt>
    <dgm:pt modelId="{141E042F-090A-4DC2-A72E-0A7DC1C78CF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Travellers want green hotels with fewer plastics and food leftovers.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B6AC9D-CFEE-41C3-9A62-3530059013D1}" type="parTrans" cxnId="{67A0C7FA-A54E-4E3A-8831-BD34273581FE}">
      <dgm:prSet/>
      <dgm:spPr/>
      <dgm:t>
        <a:bodyPr/>
        <a:lstStyle/>
        <a:p>
          <a:endParaRPr lang="en-US"/>
        </a:p>
      </dgm:t>
    </dgm:pt>
    <dgm:pt modelId="{CDA99CCD-8489-472F-8FE6-3D7B01E967EF}" type="sibTrans" cxnId="{67A0C7FA-A54E-4E3A-8831-BD34273581FE}">
      <dgm:prSet/>
      <dgm:spPr/>
      <dgm:t>
        <a:bodyPr/>
        <a:lstStyle/>
        <a:p>
          <a:endParaRPr lang="en-US"/>
        </a:p>
      </dgm:t>
    </dgm:pt>
    <dgm:pt modelId="{8ECBC577-E76F-48A7-A66B-032856843F5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Social media amplifies good feedback on green hotel developments globally.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886833-6289-4FB7-B29F-AB672EDA7C36}" type="parTrans" cxnId="{3CEB317C-5A1D-4079-9F0E-BA5D8240D439}">
      <dgm:prSet/>
      <dgm:spPr/>
      <dgm:t>
        <a:bodyPr/>
        <a:lstStyle/>
        <a:p>
          <a:endParaRPr lang="en-US"/>
        </a:p>
      </dgm:t>
    </dgm:pt>
    <dgm:pt modelId="{8CAF3D37-BF4F-44FC-8032-EE982B0D22A6}" type="sibTrans" cxnId="{3CEB317C-5A1D-4079-9F0E-BA5D8240D439}">
      <dgm:prSet/>
      <dgm:spPr/>
      <dgm:t>
        <a:bodyPr/>
        <a:lstStyle/>
        <a:p>
          <a:endParaRPr lang="en-US"/>
        </a:p>
      </dgm:t>
    </dgm:pt>
    <dgm:pt modelId="{54D8124C-BA48-4E8A-AED5-5B70969C6D8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Staff motivation is heightened when personal values and sustainability values are aligned.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5AD8E1-B2F6-4C71-95BD-CEA790F6F0D2}" type="parTrans" cxnId="{78225158-E060-4484-AE38-7611A5FF0DA1}">
      <dgm:prSet/>
      <dgm:spPr/>
      <dgm:t>
        <a:bodyPr/>
        <a:lstStyle/>
        <a:p>
          <a:endParaRPr lang="en-US"/>
        </a:p>
      </dgm:t>
    </dgm:pt>
    <dgm:pt modelId="{087E920D-5AB8-49E4-839B-892A1A06974F}" type="sibTrans" cxnId="{78225158-E060-4484-AE38-7611A5FF0DA1}">
      <dgm:prSet/>
      <dgm:spPr/>
      <dgm:t>
        <a:bodyPr/>
        <a:lstStyle/>
        <a:p>
          <a:endParaRPr lang="en-US"/>
        </a:p>
      </dgm:t>
    </dgm:pt>
    <dgm:pt modelId="{5D412100-A78E-4B0B-AA71-A63DDAA5E17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76% of international travellers desire to travel more sustainably, with increasing social pressure to be sustainable (McMillan, 2024).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783DA6-CB0F-432C-A1A5-91C0C0BAC8B7}" type="parTrans" cxnId="{B53EC2D9-00A0-4193-B706-DEC2BC39EAB0}">
      <dgm:prSet/>
      <dgm:spPr/>
      <dgm:t>
        <a:bodyPr/>
        <a:lstStyle/>
        <a:p>
          <a:endParaRPr lang="en-US"/>
        </a:p>
      </dgm:t>
    </dgm:pt>
    <dgm:pt modelId="{57DF1445-B18F-4AE9-8777-05293C975EA4}" type="sibTrans" cxnId="{B53EC2D9-00A0-4193-B706-DEC2BC39EAB0}">
      <dgm:prSet/>
      <dgm:spPr/>
      <dgm:t>
        <a:bodyPr/>
        <a:lstStyle/>
        <a:p>
          <a:endParaRPr lang="en-US"/>
        </a:p>
      </dgm:t>
    </dgm:pt>
    <dgm:pt modelId="{367E3B93-B45A-4A42-AE0B-2ABA3755171C}" type="pres">
      <dgm:prSet presAssocID="{D84B5CC2-7286-4949-885C-DD25192A9B6C}" presName="outerComposite" presStyleCnt="0">
        <dgm:presLayoutVars>
          <dgm:chMax val="5"/>
          <dgm:dir/>
          <dgm:resizeHandles val="exact"/>
        </dgm:presLayoutVars>
      </dgm:prSet>
      <dgm:spPr/>
    </dgm:pt>
    <dgm:pt modelId="{8E278945-BCA9-4BEE-AD32-983B16C215AD}" type="pres">
      <dgm:prSet presAssocID="{D84B5CC2-7286-4949-885C-DD25192A9B6C}" presName="dummyMaxCanvas" presStyleCnt="0">
        <dgm:presLayoutVars/>
      </dgm:prSet>
      <dgm:spPr/>
    </dgm:pt>
    <dgm:pt modelId="{2A78A70A-1529-4159-B4B8-C972F4C225E8}" type="pres">
      <dgm:prSet presAssocID="{D84B5CC2-7286-4949-885C-DD25192A9B6C}" presName="FiveNodes_1" presStyleLbl="node1" presStyleIdx="0" presStyleCnt="5" custLinFactNeighborY="-4001">
        <dgm:presLayoutVars>
          <dgm:bulletEnabled val="1"/>
        </dgm:presLayoutVars>
      </dgm:prSet>
      <dgm:spPr/>
    </dgm:pt>
    <dgm:pt modelId="{39546391-1689-44B1-A96E-BBBE7EF8711A}" type="pres">
      <dgm:prSet presAssocID="{D84B5CC2-7286-4949-885C-DD25192A9B6C}" presName="FiveNodes_2" presStyleLbl="node1" presStyleIdx="1" presStyleCnt="5">
        <dgm:presLayoutVars>
          <dgm:bulletEnabled val="1"/>
        </dgm:presLayoutVars>
      </dgm:prSet>
      <dgm:spPr/>
    </dgm:pt>
    <dgm:pt modelId="{47AC3E3B-42B2-4519-A555-F6EF044FAC5A}" type="pres">
      <dgm:prSet presAssocID="{D84B5CC2-7286-4949-885C-DD25192A9B6C}" presName="FiveNodes_3" presStyleLbl="node1" presStyleIdx="2" presStyleCnt="5">
        <dgm:presLayoutVars>
          <dgm:bulletEnabled val="1"/>
        </dgm:presLayoutVars>
      </dgm:prSet>
      <dgm:spPr/>
    </dgm:pt>
    <dgm:pt modelId="{AF5FACF8-0FEA-46E0-A509-A2ECDAF0E467}" type="pres">
      <dgm:prSet presAssocID="{D84B5CC2-7286-4949-885C-DD25192A9B6C}" presName="FiveNodes_4" presStyleLbl="node1" presStyleIdx="3" presStyleCnt="5">
        <dgm:presLayoutVars>
          <dgm:bulletEnabled val="1"/>
        </dgm:presLayoutVars>
      </dgm:prSet>
      <dgm:spPr/>
    </dgm:pt>
    <dgm:pt modelId="{287BD4F0-935B-4F29-97E7-76A813E8BBB6}" type="pres">
      <dgm:prSet presAssocID="{D84B5CC2-7286-4949-885C-DD25192A9B6C}" presName="FiveNodes_5" presStyleLbl="node1" presStyleIdx="4" presStyleCnt="5">
        <dgm:presLayoutVars>
          <dgm:bulletEnabled val="1"/>
        </dgm:presLayoutVars>
      </dgm:prSet>
      <dgm:spPr/>
    </dgm:pt>
    <dgm:pt modelId="{AAF9C8C5-E4BF-4127-AF93-44489FD14A05}" type="pres">
      <dgm:prSet presAssocID="{D84B5CC2-7286-4949-885C-DD25192A9B6C}" presName="FiveConn_1-2" presStyleLbl="fgAccFollowNode1" presStyleIdx="0" presStyleCnt="4">
        <dgm:presLayoutVars>
          <dgm:bulletEnabled val="1"/>
        </dgm:presLayoutVars>
      </dgm:prSet>
      <dgm:spPr/>
    </dgm:pt>
    <dgm:pt modelId="{29677090-58D8-4572-99E6-D778C2E0FB09}" type="pres">
      <dgm:prSet presAssocID="{D84B5CC2-7286-4949-885C-DD25192A9B6C}" presName="FiveConn_2-3" presStyleLbl="fgAccFollowNode1" presStyleIdx="1" presStyleCnt="4">
        <dgm:presLayoutVars>
          <dgm:bulletEnabled val="1"/>
        </dgm:presLayoutVars>
      </dgm:prSet>
      <dgm:spPr/>
    </dgm:pt>
    <dgm:pt modelId="{A5438634-03DE-4342-A1C7-8809D681FABC}" type="pres">
      <dgm:prSet presAssocID="{D84B5CC2-7286-4949-885C-DD25192A9B6C}" presName="FiveConn_3-4" presStyleLbl="fgAccFollowNode1" presStyleIdx="2" presStyleCnt="4">
        <dgm:presLayoutVars>
          <dgm:bulletEnabled val="1"/>
        </dgm:presLayoutVars>
      </dgm:prSet>
      <dgm:spPr/>
    </dgm:pt>
    <dgm:pt modelId="{3B73C31D-5131-4C3D-BEF2-FB41563DCABE}" type="pres">
      <dgm:prSet presAssocID="{D84B5CC2-7286-4949-885C-DD25192A9B6C}" presName="FiveConn_4-5" presStyleLbl="fgAccFollowNode1" presStyleIdx="3" presStyleCnt="4">
        <dgm:presLayoutVars>
          <dgm:bulletEnabled val="1"/>
        </dgm:presLayoutVars>
      </dgm:prSet>
      <dgm:spPr/>
    </dgm:pt>
    <dgm:pt modelId="{673A0DF7-D873-45AE-9EB0-0AE58BCD2881}" type="pres">
      <dgm:prSet presAssocID="{D84B5CC2-7286-4949-885C-DD25192A9B6C}" presName="FiveNodes_1_text" presStyleLbl="node1" presStyleIdx="4" presStyleCnt="5">
        <dgm:presLayoutVars>
          <dgm:bulletEnabled val="1"/>
        </dgm:presLayoutVars>
      </dgm:prSet>
      <dgm:spPr/>
    </dgm:pt>
    <dgm:pt modelId="{0C910535-8D53-49D3-83C9-BABCBBB24294}" type="pres">
      <dgm:prSet presAssocID="{D84B5CC2-7286-4949-885C-DD25192A9B6C}" presName="FiveNodes_2_text" presStyleLbl="node1" presStyleIdx="4" presStyleCnt="5">
        <dgm:presLayoutVars>
          <dgm:bulletEnabled val="1"/>
        </dgm:presLayoutVars>
      </dgm:prSet>
      <dgm:spPr/>
    </dgm:pt>
    <dgm:pt modelId="{15A9A52D-7548-4109-8F56-4E3BB9B7A7A4}" type="pres">
      <dgm:prSet presAssocID="{D84B5CC2-7286-4949-885C-DD25192A9B6C}" presName="FiveNodes_3_text" presStyleLbl="node1" presStyleIdx="4" presStyleCnt="5">
        <dgm:presLayoutVars>
          <dgm:bulletEnabled val="1"/>
        </dgm:presLayoutVars>
      </dgm:prSet>
      <dgm:spPr/>
    </dgm:pt>
    <dgm:pt modelId="{ED822C13-0AEE-4BED-B1C4-140437A1ECCD}" type="pres">
      <dgm:prSet presAssocID="{D84B5CC2-7286-4949-885C-DD25192A9B6C}" presName="FiveNodes_4_text" presStyleLbl="node1" presStyleIdx="4" presStyleCnt="5">
        <dgm:presLayoutVars>
          <dgm:bulletEnabled val="1"/>
        </dgm:presLayoutVars>
      </dgm:prSet>
      <dgm:spPr/>
    </dgm:pt>
    <dgm:pt modelId="{F806D921-CF10-4794-96B4-087ADF3E002E}" type="pres">
      <dgm:prSet presAssocID="{D84B5CC2-7286-4949-885C-DD25192A9B6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825E704-3599-4CA8-9696-84E565AB75D3}" type="presOf" srcId="{54D8124C-BA48-4E8A-AED5-5B70969C6D8E}" destId="{ED822C13-0AEE-4BED-B1C4-140437A1ECCD}" srcOrd="1" destOrd="0" presId="urn:microsoft.com/office/officeart/2005/8/layout/vProcess5"/>
    <dgm:cxn modelId="{19320606-DAEE-4EF7-B72E-E9277563DD02}" type="presOf" srcId="{6402CA02-D28D-434D-B617-B723F4BF0B3C}" destId="{AAF9C8C5-E4BF-4127-AF93-44489FD14A05}" srcOrd="0" destOrd="0" presId="urn:microsoft.com/office/officeart/2005/8/layout/vProcess5"/>
    <dgm:cxn modelId="{8D30902B-6A0F-4310-BE1A-A134331CF729}" type="presOf" srcId="{738B065E-6B65-4FA0-91C4-2585A042F19D}" destId="{2A78A70A-1529-4159-B4B8-C972F4C225E8}" srcOrd="0" destOrd="0" presId="urn:microsoft.com/office/officeart/2005/8/layout/vProcess5"/>
    <dgm:cxn modelId="{86C89B44-B5BB-4BE7-BDCD-8B42D011D290}" type="presOf" srcId="{D84B5CC2-7286-4949-885C-DD25192A9B6C}" destId="{367E3B93-B45A-4A42-AE0B-2ABA3755171C}" srcOrd="0" destOrd="0" presId="urn:microsoft.com/office/officeart/2005/8/layout/vProcess5"/>
    <dgm:cxn modelId="{FBAC5770-C756-4024-9D41-57FDA2BD2CE0}" type="presOf" srcId="{087E920D-5AB8-49E4-839B-892A1A06974F}" destId="{3B73C31D-5131-4C3D-BEF2-FB41563DCABE}" srcOrd="0" destOrd="0" presId="urn:microsoft.com/office/officeart/2005/8/layout/vProcess5"/>
    <dgm:cxn modelId="{A9317354-3B20-498A-8CA0-3206EC9ABD9D}" type="presOf" srcId="{8ECBC577-E76F-48A7-A66B-032856843F52}" destId="{15A9A52D-7548-4109-8F56-4E3BB9B7A7A4}" srcOrd="1" destOrd="0" presId="urn:microsoft.com/office/officeart/2005/8/layout/vProcess5"/>
    <dgm:cxn modelId="{E91EEE54-38DE-426A-9424-121E5F0C4B18}" type="presOf" srcId="{5D412100-A78E-4B0B-AA71-A63DDAA5E173}" destId="{287BD4F0-935B-4F29-97E7-76A813E8BBB6}" srcOrd="0" destOrd="0" presId="urn:microsoft.com/office/officeart/2005/8/layout/vProcess5"/>
    <dgm:cxn modelId="{7E2E8556-C405-4F29-85DF-5448E5D89278}" type="presOf" srcId="{141E042F-090A-4DC2-A72E-0A7DC1C78CF4}" destId="{0C910535-8D53-49D3-83C9-BABCBBB24294}" srcOrd="1" destOrd="0" presId="urn:microsoft.com/office/officeart/2005/8/layout/vProcess5"/>
    <dgm:cxn modelId="{78225158-E060-4484-AE38-7611A5FF0DA1}" srcId="{D84B5CC2-7286-4949-885C-DD25192A9B6C}" destId="{54D8124C-BA48-4E8A-AED5-5B70969C6D8E}" srcOrd="3" destOrd="0" parTransId="{6F5AD8E1-B2F6-4C71-95BD-CEA790F6F0D2}" sibTransId="{087E920D-5AB8-49E4-839B-892A1A06974F}"/>
    <dgm:cxn modelId="{3CEB317C-5A1D-4079-9F0E-BA5D8240D439}" srcId="{D84B5CC2-7286-4949-885C-DD25192A9B6C}" destId="{8ECBC577-E76F-48A7-A66B-032856843F52}" srcOrd="2" destOrd="0" parTransId="{42886833-6289-4FB7-B29F-AB672EDA7C36}" sibTransId="{8CAF3D37-BF4F-44FC-8032-EE982B0D22A6}"/>
    <dgm:cxn modelId="{B102C58B-7C14-4CA2-A5D0-89B2B380E79B}" srcId="{D84B5CC2-7286-4949-885C-DD25192A9B6C}" destId="{738B065E-6B65-4FA0-91C4-2585A042F19D}" srcOrd="0" destOrd="0" parTransId="{8E72D454-C7DB-4405-8B78-75358A40F4C2}" sibTransId="{6402CA02-D28D-434D-B617-B723F4BF0B3C}"/>
    <dgm:cxn modelId="{CE0AFFA3-C7EA-43AD-9F74-F7437BA32E4A}" type="presOf" srcId="{8CAF3D37-BF4F-44FC-8032-EE982B0D22A6}" destId="{A5438634-03DE-4342-A1C7-8809D681FABC}" srcOrd="0" destOrd="0" presId="urn:microsoft.com/office/officeart/2005/8/layout/vProcess5"/>
    <dgm:cxn modelId="{2FB41DA7-88EA-494F-A3EA-BAEFB33DA4DE}" type="presOf" srcId="{54D8124C-BA48-4E8A-AED5-5B70969C6D8E}" destId="{AF5FACF8-0FEA-46E0-A509-A2ECDAF0E467}" srcOrd="0" destOrd="0" presId="urn:microsoft.com/office/officeart/2005/8/layout/vProcess5"/>
    <dgm:cxn modelId="{2CB296B0-1C0D-43CA-B18A-E372FDAA4663}" type="presOf" srcId="{CDA99CCD-8489-472F-8FE6-3D7B01E967EF}" destId="{29677090-58D8-4572-99E6-D778C2E0FB09}" srcOrd="0" destOrd="0" presId="urn:microsoft.com/office/officeart/2005/8/layout/vProcess5"/>
    <dgm:cxn modelId="{2DDA4CC5-C72E-4C5B-A937-0624263E03F1}" type="presOf" srcId="{738B065E-6B65-4FA0-91C4-2585A042F19D}" destId="{673A0DF7-D873-45AE-9EB0-0AE58BCD2881}" srcOrd="1" destOrd="0" presId="urn:microsoft.com/office/officeart/2005/8/layout/vProcess5"/>
    <dgm:cxn modelId="{B31600D7-46CE-49A7-9321-ED37C904B8B1}" type="presOf" srcId="{5D412100-A78E-4B0B-AA71-A63DDAA5E173}" destId="{F806D921-CF10-4794-96B4-087ADF3E002E}" srcOrd="1" destOrd="0" presId="urn:microsoft.com/office/officeart/2005/8/layout/vProcess5"/>
    <dgm:cxn modelId="{8725D4D7-DE3E-44B7-AF49-73EDC3DC7BD8}" type="presOf" srcId="{8ECBC577-E76F-48A7-A66B-032856843F52}" destId="{47AC3E3B-42B2-4519-A555-F6EF044FAC5A}" srcOrd="0" destOrd="0" presId="urn:microsoft.com/office/officeart/2005/8/layout/vProcess5"/>
    <dgm:cxn modelId="{B53EC2D9-00A0-4193-B706-DEC2BC39EAB0}" srcId="{D84B5CC2-7286-4949-885C-DD25192A9B6C}" destId="{5D412100-A78E-4B0B-AA71-A63DDAA5E173}" srcOrd="4" destOrd="0" parTransId="{C2783DA6-CB0F-432C-A1A5-91C0C0BAC8B7}" sibTransId="{57DF1445-B18F-4AE9-8777-05293C975EA4}"/>
    <dgm:cxn modelId="{8B8BD0F4-8FE1-43C3-A0F2-BF08B487A78C}" type="presOf" srcId="{141E042F-090A-4DC2-A72E-0A7DC1C78CF4}" destId="{39546391-1689-44B1-A96E-BBBE7EF8711A}" srcOrd="0" destOrd="0" presId="urn:microsoft.com/office/officeart/2005/8/layout/vProcess5"/>
    <dgm:cxn modelId="{67A0C7FA-A54E-4E3A-8831-BD34273581FE}" srcId="{D84B5CC2-7286-4949-885C-DD25192A9B6C}" destId="{141E042F-090A-4DC2-A72E-0A7DC1C78CF4}" srcOrd="1" destOrd="0" parTransId="{72B6AC9D-CFEE-41C3-9A62-3530059013D1}" sibTransId="{CDA99CCD-8489-472F-8FE6-3D7B01E967EF}"/>
    <dgm:cxn modelId="{69A1365D-E1EB-4132-A7D3-1569429C55CE}" type="presParOf" srcId="{367E3B93-B45A-4A42-AE0B-2ABA3755171C}" destId="{8E278945-BCA9-4BEE-AD32-983B16C215AD}" srcOrd="0" destOrd="0" presId="urn:microsoft.com/office/officeart/2005/8/layout/vProcess5"/>
    <dgm:cxn modelId="{88A8774C-37D6-4CB8-B346-BEFCBA172A8B}" type="presParOf" srcId="{367E3B93-B45A-4A42-AE0B-2ABA3755171C}" destId="{2A78A70A-1529-4159-B4B8-C972F4C225E8}" srcOrd="1" destOrd="0" presId="urn:microsoft.com/office/officeart/2005/8/layout/vProcess5"/>
    <dgm:cxn modelId="{4E2FAFED-C139-4762-B3AD-BA062005F3EC}" type="presParOf" srcId="{367E3B93-B45A-4A42-AE0B-2ABA3755171C}" destId="{39546391-1689-44B1-A96E-BBBE7EF8711A}" srcOrd="2" destOrd="0" presId="urn:microsoft.com/office/officeart/2005/8/layout/vProcess5"/>
    <dgm:cxn modelId="{4B35F3F6-272C-4CF9-91C9-A5FC77727F95}" type="presParOf" srcId="{367E3B93-B45A-4A42-AE0B-2ABA3755171C}" destId="{47AC3E3B-42B2-4519-A555-F6EF044FAC5A}" srcOrd="3" destOrd="0" presId="urn:microsoft.com/office/officeart/2005/8/layout/vProcess5"/>
    <dgm:cxn modelId="{F6BF2A7C-C9AA-43DA-957E-D78CF24F9406}" type="presParOf" srcId="{367E3B93-B45A-4A42-AE0B-2ABA3755171C}" destId="{AF5FACF8-0FEA-46E0-A509-A2ECDAF0E467}" srcOrd="4" destOrd="0" presId="urn:microsoft.com/office/officeart/2005/8/layout/vProcess5"/>
    <dgm:cxn modelId="{EA43C39B-B8C8-43BE-A79E-1E2051637101}" type="presParOf" srcId="{367E3B93-B45A-4A42-AE0B-2ABA3755171C}" destId="{287BD4F0-935B-4F29-97E7-76A813E8BBB6}" srcOrd="5" destOrd="0" presId="urn:microsoft.com/office/officeart/2005/8/layout/vProcess5"/>
    <dgm:cxn modelId="{284AC55D-4BD7-4127-840C-D4268C45D155}" type="presParOf" srcId="{367E3B93-B45A-4A42-AE0B-2ABA3755171C}" destId="{AAF9C8C5-E4BF-4127-AF93-44489FD14A05}" srcOrd="6" destOrd="0" presId="urn:microsoft.com/office/officeart/2005/8/layout/vProcess5"/>
    <dgm:cxn modelId="{BF53D7AF-98FC-4B8B-B62B-5B701ABBE0F9}" type="presParOf" srcId="{367E3B93-B45A-4A42-AE0B-2ABA3755171C}" destId="{29677090-58D8-4572-99E6-D778C2E0FB09}" srcOrd="7" destOrd="0" presId="urn:microsoft.com/office/officeart/2005/8/layout/vProcess5"/>
    <dgm:cxn modelId="{3B237E49-FE39-4597-BA17-EB69D445AF6D}" type="presParOf" srcId="{367E3B93-B45A-4A42-AE0B-2ABA3755171C}" destId="{A5438634-03DE-4342-A1C7-8809D681FABC}" srcOrd="8" destOrd="0" presId="urn:microsoft.com/office/officeart/2005/8/layout/vProcess5"/>
    <dgm:cxn modelId="{3AF89F42-F59D-4BF1-AE5F-09F106F8A40B}" type="presParOf" srcId="{367E3B93-B45A-4A42-AE0B-2ABA3755171C}" destId="{3B73C31D-5131-4C3D-BEF2-FB41563DCABE}" srcOrd="9" destOrd="0" presId="urn:microsoft.com/office/officeart/2005/8/layout/vProcess5"/>
    <dgm:cxn modelId="{0E23B37C-76D8-493D-9CEA-899536AB90BD}" type="presParOf" srcId="{367E3B93-B45A-4A42-AE0B-2ABA3755171C}" destId="{673A0DF7-D873-45AE-9EB0-0AE58BCD2881}" srcOrd="10" destOrd="0" presId="urn:microsoft.com/office/officeart/2005/8/layout/vProcess5"/>
    <dgm:cxn modelId="{C1CE9DEC-EB49-43F2-98CF-0F01316DC20D}" type="presParOf" srcId="{367E3B93-B45A-4A42-AE0B-2ABA3755171C}" destId="{0C910535-8D53-49D3-83C9-BABCBBB24294}" srcOrd="11" destOrd="0" presId="urn:microsoft.com/office/officeart/2005/8/layout/vProcess5"/>
    <dgm:cxn modelId="{861C6CF0-D8D3-4C76-91E0-8D3F67DB76C0}" type="presParOf" srcId="{367E3B93-B45A-4A42-AE0B-2ABA3755171C}" destId="{15A9A52D-7548-4109-8F56-4E3BB9B7A7A4}" srcOrd="12" destOrd="0" presId="urn:microsoft.com/office/officeart/2005/8/layout/vProcess5"/>
    <dgm:cxn modelId="{15D824F0-F6E8-423A-A1A8-51A4C80D0E7F}" type="presParOf" srcId="{367E3B93-B45A-4A42-AE0B-2ABA3755171C}" destId="{ED822C13-0AEE-4BED-B1C4-140437A1ECCD}" srcOrd="13" destOrd="0" presId="urn:microsoft.com/office/officeart/2005/8/layout/vProcess5"/>
    <dgm:cxn modelId="{1BA06570-D1BD-4ADC-8781-DF368FC648CF}" type="presParOf" srcId="{367E3B93-B45A-4A42-AE0B-2ABA3755171C}" destId="{F806D921-CF10-4794-96B4-087ADF3E002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724269-9555-4D09-94CA-083FC25EE2B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E043B9-FEE3-40B5-B5D5-62404B83FEEE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Technology can facilitate proper tracing and reduction of food loss.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D747E0-F243-4148-9FDE-B048958E0186}" type="parTrans" cxnId="{39D2BA48-EEB7-44B9-8E4C-E11056C937F9}">
      <dgm:prSet/>
      <dgm:spPr/>
      <dgm:t>
        <a:bodyPr/>
        <a:lstStyle/>
        <a:p>
          <a:endParaRPr lang="en-US"/>
        </a:p>
      </dgm:t>
    </dgm:pt>
    <dgm:pt modelId="{96D4418F-81B0-43B6-A1D5-E37C16D9EE5A}" type="sibTrans" cxnId="{39D2BA48-EEB7-44B9-8E4C-E11056C937F9}">
      <dgm:prSet/>
      <dgm:spPr/>
      <dgm:t>
        <a:bodyPr/>
        <a:lstStyle/>
        <a:p>
          <a:endParaRPr lang="en-US"/>
        </a:p>
      </dgm:t>
    </dgm:pt>
    <dgm:pt modelId="{A52B8818-41C0-42E9-914E-27EDF7BFFD21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Adoption of technology is expensive but increases the long-term efficiency of operations.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F9BAA3-EA14-4657-8536-A221E396E440}" type="parTrans" cxnId="{2CECA75B-E3C3-496F-B9B5-4043A94EE4F4}">
      <dgm:prSet/>
      <dgm:spPr/>
      <dgm:t>
        <a:bodyPr/>
        <a:lstStyle/>
        <a:p>
          <a:endParaRPr lang="en-US"/>
        </a:p>
      </dgm:t>
    </dgm:pt>
    <dgm:pt modelId="{8EE36BAB-5FB0-44BF-A5DD-4905A39C04D9}" type="sibTrans" cxnId="{2CECA75B-E3C3-496F-B9B5-4043A94EE4F4}">
      <dgm:prSet/>
      <dgm:spPr/>
      <dgm:t>
        <a:bodyPr/>
        <a:lstStyle/>
        <a:p>
          <a:endParaRPr lang="en-US"/>
        </a:p>
      </dgm:t>
    </dgm:pt>
    <dgm:pt modelId="{F2F6C67F-9E61-4855-87B8-77372F7725F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Marriott Hotels reduced food waste by 25% in six months after using artificial intelligence-powered waste monitoring technology (Marriott International, 2023).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AD2059-86A6-4469-9641-C9AAA45D2431}" type="parTrans" cxnId="{C4A15EF6-191E-491A-87E4-EFFB601F4811}">
      <dgm:prSet/>
      <dgm:spPr/>
      <dgm:t>
        <a:bodyPr/>
        <a:lstStyle/>
        <a:p>
          <a:endParaRPr lang="en-US"/>
        </a:p>
      </dgm:t>
    </dgm:pt>
    <dgm:pt modelId="{10517B2C-1844-4221-8CF4-DB03E7178457}" type="sibTrans" cxnId="{C4A15EF6-191E-491A-87E4-EFFB601F4811}">
      <dgm:prSet/>
      <dgm:spPr/>
      <dgm:t>
        <a:bodyPr/>
        <a:lstStyle/>
        <a:p>
          <a:endParaRPr lang="en-US"/>
        </a:p>
      </dgm:t>
    </dgm:pt>
    <dgm:pt modelId="{4120FBD6-A1F2-49E7-85A0-9B6EDB5D9D62}" type="pres">
      <dgm:prSet presAssocID="{44724269-9555-4D09-94CA-083FC25EE2B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E2A07F5-6B5B-4035-BE29-9F2BB8B7EF5C}" type="pres">
      <dgm:prSet presAssocID="{7EE043B9-FEE3-40B5-B5D5-62404B83FEEE}" presName="hierRoot1" presStyleCnt="0"/>
      <dgm:spPr/>
    </dgm:pt>
    <dgm:pt modelId="{3DE4F25D-81AA-4CA8-9F38-9645ED50D4F1}" type="pres">
      <dgm:prSet presAssocID="{7EE043B9-FEE3-40B5-B5D5-62404B83FEEE}" presName="composite" presStyleCnt="0"/>
      <dgm:spPr/>
    </dgm:pt>
    <dgm:pt modelId="{99694342-D541-407D-9BC4-9235EC4DCC18}" type="pres">
      <dgm:prSet presAssocID="{7EE043B9-FEE3-40B5-B5D5-62404B83FEEE}" presName="background" presStyleLbl="node0" presStyleIdx="0" presStyleCnt="3"/>
      <dgm:spPr/>
    </dgm:pt>
    <dgm:pt modelId="{5E169DB1-B6B7-4406-9B2D-F631289CBA51}" type="pres">
      <dgm:prSet presAssocID="{7EE043B9-FEE3-40B5-B5D5-62404B83FEEE}" presName="text" presStyleLbl="fgAcc0" presStyleIdx="0" presStyleCnt="3" custScaleY="298302">
        <dgm:presLayoutVars>
          <dgm:chPref val="3"/>
        </dgm:presLayoutVars>
      </dgm:prSet>
      <dgm:spPr/>
    </dgm:pt>
    <dgm:pt modelId="{8ABEA909-F923-4FB0-8261-A4230FE23AF7}" type="pres">
      <dgm:prSet presAssocID="{7EE043B9-FEE3-40B5-B5D5-62404B83FEEE}" presName="hierChild2" presStyleCnt="0"/>
      <dgm:spPr/>
    </dgm:pt>
    <dgm:pt modelId="{FC0580C5-CB4F-49AB-B450-922FA2DF0516}" type="pres">
      <dgm:prSet presAssocID="{A52B8818-41C0-42E9-914E-27EDF7BFFD21}" presName="hierRoot1" presStyleCnt="0"/>
      <dgm:spPr/>
    </dgm:pt>
    <dgm:pt modelId="{805AA63E-CD02-4667-A181-03F865516D8C}" type="pres">
      <dgm:prSet presAssocID="{A52B8818-41C0-42E9-914E-27EDF7BFFD21}" presName="composite" presStyleCnt="0"/>
      <dgm:spPr/>
    </dgm:pt>
    <dgm:pt modelId="{8870C912-FCE6-4442-8279-D763B39A4E42}" type="pres">
      <dgm:prSet presAssocID="{A52B8818-41C0-42E9-914E-27EDF7BFFD21}" presName="background" presStyleLbl="node0" presStyleIdx="1" presStyleCnt="3"/>
      <dgm:spPr/>
    </dgm:pt>
    <dgm:pt modelId="{14773147-47C5-4043-9C81-0B24581D33B9}" type="pres">
      <dgm:prSet presAssocID="{A52B8818-41C0-42E9-914E-27EDF7BFFD21}" presName="text" presStyleLbl="fgAcc0" presStyleIdx="1" presStyleCnt="3" custScaleY="298302">
        <dgm:presLayoutVars>
          <dgm:chPref val="3"/>
        </dgm:presLayoutVars>
      </dgm:prSet>
      <dgm:spPr/>
    </dgm:pt>
    <dgm:pt modelId="{9AE00674-16A6-42E8-9330-0EF35E7A85B5}" type="pres">
      <dgm:prSet presAssocID="{A52B8818-41C0-42E9-914E-27EDF7BFFD21}" presName="hierChild2" presStyleCnt="0"/>
      <dgm:spPr/>
    </dgm:pt>
    <dgm:pt modelId="{F6E6EBA6-9DC8-4131-8F22-7E2282083214}" type="pres">
      <dgm:prSet presAssocID="{F2F6C67F-9E61-4855-87B8-77372F7725FB}" presName="hierRoot1" presStyleCnt="0"/>
      <dgm:spPr/>
    </dgm:pt>
    <dgm:pt modelId="{475B2714-27DD-4F4E-A33E-13E95FC0C0E3}" type="pres">
      <dgm:prSet presAssocID="{F2F6C67F-9E61-4855-87B8-77372F7725FB}" presName="composite" presStyleCnt="0"/>
      <dgm:spPr/>
    </dgm:pt>
    <dgm:pt modelId="{B8964EA1-752F-4AC1-8FC8-20416AE5E9B7}" type="pres">
      <dgm:prSet presAssocID="{F2F6C67F-9E61-4855-87B8-77372F7725FB}" presName="background" presStyleLbl="node0" presStyleIdx="2" presStyleCnt="3"/>
      <dgm:spPr/>
    </dgm:pt>
    <dgm:pt modelId="{D2047B6B-8BA5-48D4-A6BF-04CE219F360B}" type="pres">
      <dgm:prSet presAssocID="{F2F6C67F-9E61-4855-87B8-77372F7725FB}" presName="text" presStyleLbl="fgAcc0" presStyleIdx="2" presStyleCnt="3" custScaleY="298302">
        <dgm:presLayoutVars>
          <dgm:chPref val="3"/>
        </dgm:presLayoutVars>
      </dgm:prSet>
      <dgm:spPr/>
    </dgm:pt>
    <dgm:pt modelId="{9EF31166-D9FC-46FE-8CE9-E2927957F17D}" type="pres">
      <dgm:prSet presAssocID="{F2F6C67F-9E61-4855-87B8-77372F7725FB}" presName="hierChild2" presStyleCnt="0"/>
      <dgm:spPr/>
    </dgm:pt>
  </dgm:ptLst>
  <dgm:cxnLst>
    <dgm:cxn modelId="{BCE65837-384E-4A2F-A76E-D9D5A00D4932}" type="presOf" srcId="{7EE043B9-FEE3-40B5-B5D5-62404B83FEEE}" destId="{5E169DB1-B6B7-4406-9B2D-F631289CBA51}" srcOrd="0" destOrd="0" presId="urn:microsoft.com/office/officeart/2005/8/layout/hierarchy1"/>
    <dgm:cxn modelId="{2CECA75B-E3C3-496F-B9B5-4043A94EE4F4}" srcId="{44724269-9555-4D09-94CA-083FC25EE2B6}" destId="{A52B8818-41C0-42E9-914E-27EDF7BFFD21}" srcOrd="1" destOrd="0" parTransId="{01F9BAA3-EA14-4657-8536-A221E396E440}" sibTransId="{8EE36BAB-5FB0-44BF-A5DD-4905A39C04D9}"/>
    <dgm:cxn modelId="{39D2BA48-EEB7-44B9-8E4C-E11056C937F9}" srcId="{44724269-9555-4D09-94CA-083FC25EE2B6}" destId="{7EE043B9-FEE3-40B5-B5D5-62404B83FEEE}" srcOrd="0" destOrd="0" parTransId="{47D747E0-F243-4148-9FDE-B048958E0186}" sibTransId="{96D4418F-81B0-43B6-A1D5-E37C16D9EE5A}"/>
    <dgm:cxn modelId="{87C7026B-AA0E-403D-BB83-EAE6017AF519}" type="presOf" srcId="{A52B8818-41C0-42E9-914E-27EDF7BFFD21}" destId="{14773147-47C5-4043-9C81-0B24581D33B9}" srcOrd="0" destOrd="0" presId="urn:microsoft.com/office/officeart/2005/8/layout/hierarchy1"/>
    <dgm:cxn modelId="{20DA4251-9F54-4F17-B02E-9A4BE7E037CF}" type="presOf" srcId="{44724269-9555-4D09-94CA-083FC25EE2B6}" destId="{4120FBD6-A1F2-49E7-85A0-9B6EDB5D9D62}" srcOrd="0" destOrd="0" presId="urn:microsoft.com/office/officeart/2005/8/layout/hierarchy1"/>
    <dgm:cxn modelId="{45D97EEC-3859-46B5-96B6-DC8A5A8BC144}" type="presOf" srcId="{F2F6C67F-9E61-4855-87B8-77372F7725FB}" destId="{D2047B6B-8BA5-48D4-A6BF-04CE219F360B}" srcOrd="0" destOrd="0" presId="urn:microsoft.com/office/officeart/2005/8/layout/hierarchy1"/>
    <dgm:cxn modelId="{C4A15EF6-191E-491A-87E4-EFFB601F4811}" srcId="{44724269-9555-4D09-94CA-083FC25EE2B6}" destId="{F2F6C67F-9E61-4855-87B8-77372F7725FB}" srcOrd="2" destOrd="0" parTransId="{E9AD2059-86A6-4469-9641-C9AAA45D2431}" sibTransId="{10517B2C-1844-4221-8CF4-DB03E7178457}"/>
    <dgm:cxn modelId="{1762EF4D-AAC2-4616-86A9-F783309E0A35}" type="presParOf" srcId="{4120FBD6-A1F2-49E7-85A0-9B6EDB5D9D62}" destId="{EE2A07F5-6B5B-4035-BE29-9F2BB8B7EF5C}" srcOrd="0" destOrd="0" presId="urn:microsoft.com/office/officeart/2005/8/layout/hierarchy1"/>
    <dgm:cxn modelId="{DBF23EFD-8730-4028-8E5A-416E1A1DBC4B}" type="presParOf" srcId="{EE2A07F5-6B5B-4035-BE29-9F2BB8B7EF5C}" destId="{3DE4F25D-81AA-4CA8-9F38-9645ED50D4F1}" srcOrd="0" destOrd="0" presId="urn:microsoft.com/office/officeart/2005/8/layout/hierarchy1"/>
    <dgm:cxn modelId="{52E36B05-88CE-47E9-B214-6DC42610AD60}" type="presParOf" srcId="{3DE4F25D-81AA-4CA8-9F38-9645ED50D4F1}" destId="{99694342-D541-407D-9BC4-9235EC4DCC18}" srcOrd="0" destOrd="0" presId="urn:microsoft.com/office/officeart/2005/8/layout/hierarchy1"/>
    <dgm:cxn modelId="{C36EDADD-B908-4207-A0D1-BA568BE64BC3}" type="presParOf" srcId="{3DE4F25D-81AA-4CA8-9F38-9645ED50D4F1}" destId="{5E169DB1-B6B7-4406-9B2D-F631289CBA51}" srcOrd="1" destOrd="0" presId="urn:microsoft.com/office/officeart/2005/8/layout/hierarchy1"/>
    <dgm:cxn modelId="{D12B9B7A-60E8-4704-86D6-7EC9AFF572F4}" type="presParOf" srcId="{EE2A07F5-6B5B-4035-BE29-9F2BB8B7EF5C}" destId="{8ABEA909-F923-4FB0-8261-A4230FE23AF7}" srcOrd="1" destOrd="0" presId="urn:microsoft.com/office/officeart/2005/8/layout/hierarchy1"/>
    <dgm:cxn modelId="{EFE4BECF-5540-4F3F-A122-4FED2BCA30BC}" type="presParOf" srcId="{4120FBD6-A1F2-49E7-85A0-9B6EDB5D9D62}" destId="{FC0580C5-CB4F-49AB-B450-922FA2DF0516}" srcOrd="1" destOrd="0" presId="urn:microsoft.com/office/officeart/2005/8/layout/hierarchy1"/>
    <dgm:cxn modelId="{48D4E7FA-DC8F-4A89-99DD-2048A9AA166F}" type="presParOf" srcId="{FC0580C5-CB4F-49AB-B450-922FA2DF0516}" destId="{805AA63E-CD02-4667-A181-03F865516D8C}" srcOrd="0" destOrd="0" presId="urn:microsoft.com/office/officeart/2005/8/layout/hierarchy1"/>
    <dgm:cxn modelId="{CBAD906B-94DE-4B31-BDD0-ECE448B2356B}" type="presParOf" srcId="{805AA63E-CD02-4667-A181-03F865516D8C}" destId="{8870C912-FCE6-4442-8279-D763B39A4E42}" srcOrd="0" destOrd="0" presId="urn:microsoft.com/office/officeart/2005/8/layout/hierarchy1"/>
    <dgm:cxn modelId="{58ABF852-36C5-4B40-AD3D-97145F86476C}" type="presParOf" srcId="{805AA63E-CD02-4667-A181-03F865516D8C}" destId="{14773147-47C5-4043-9C81-0B24581D33B9}" srcOrd="1" destOrd="0" presId="urn:microsoft.com/office/officeart/2005/8/layout/hierarchy1"/>
    <dgm:cxn modelId="{88FAFB12-B50A-4BC2-9F22-9D96D6CD20F7}" type="presParOf" srcId="{FC0580C5-CB4F-49AB-B450-922FA2DF0516}" destId="{9AE00674-16A6-42E8-9330-0EF35E7A85B5}" srcOrd="1" destOrd="0" presId="urn:microsoft.com/office/officeart/2005/8/layout/hierarchy1"/>
    <dgm:cxn modelId="{2E4B6B47-7CD3-4C24-960B-6F2995561E1A}" type="presParOf" srcId="{4120FBD6-A1F2-49E7-85A0-9B6EDB5D9D62}" destId="{F6E6EBA6-9DC8-4131-8F22-7E2282083214}" srcOrd="2" destOrd="0" presId="urn:microsoft.com/office/officeart/2005/8/layout/hierarchy1"/>
    <dgm:cxn modelId="{11E216C6-B3A5-4811-9B57-0FFBC3021923}" type="presParOf" srcId="{F6E6EBA6-9DC8-4131-8F22-7E2282083214}" destId="{475B2714-27DD-4F4E-A33E-13E95FC0C0E3}" srcOrd="0" destOrd="0" presId="urn:microsoft.com/office/officeart/2005/8/layout/hierarchy1"/>
    <dgm:cxn modelId="{DDA4C0D3-826A-4872-841C-590CED0955A3}" type="presParOf" srcId="{475B2714-27DD-4F4E-A33E-13E95FC0C0E3}" destId="{B8964EA1-752F-4AC1-8FC8-20416AE5E9B7}" srcOrd="0" destOrd="0" presId="urn:microsoft.com/office/officeart/2005/8/layout/hierarchy1"/>
    <dgm:cxn modelId="{A2344504-435E-4B52-8BB5-45E48602956F}" type="presParOf" srcId="{475B2714-27DD-4F4E-A33E-13E95FC0C0E3}" destId="{D2047B6B-8BA5-48D4-A6BF-04CE219F360B}" srcOrd="1" destOrd="0" presId="urn:microsoft.com/office/officeart/2005/8/layout/hierarchy1"/>
    <dgm:cxn modelId="{2DA29AC5-4B3B-4A27-8D41-55A333028476}" type="presParOf" srcId="{F6E6EBA6-9DC8-4131-8F22-7E2282083214}" destId="{9EF31166-D9FC-46FE-8CE9-E2927957F17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8A70A-1529-4159-B4B8-C972F4C225E8}">
      <dsp:nvSpPr>
        <dsp:cNvPr id="0" name=""/>
        <dsp:cNvSpPr/>
      </dsp:nvSpPr>
      <dsp:spPr>
        <a:xfrm>
          <a:off x="0" y="0"/>
          <a:ext cx="4884807" cy="1016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Consumer consciousness fuels demand for green practices in the hospitality sector.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779" y="29779"/>
        <a:ext cx="3668710" cy="957179"/>
      </dsp:txXfrm>
    </dsp:sp>
    <dsp:sp modelId="{39546391-1689-44B1-A96E-BBBE7EF8711A}">
      <dsp:nvSpPr>
        <dsp:cNvPr id="0" name=""/>
        <dsp:cNvSpPr/>
      </dsp:nvSpPr>
      <dsp:spPr>
        <a:xfrm>
          <a:off x="364774" y="1157951"/>
          <a:ext cx="4884807" cy="1016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Travellers want green hotels with fewer plastics and food leftovers.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4553" y="1187730"/>
        <a:ext cx="3799595" cy="957179"/>
      </dsp:txXfrm>
    </dsp:sp>
    <dsp:sp modelId="{47AC3E3B-42B2-4519-A555-F6EF044FAC5A}">
      <dsp:nvSpPr>
        <dsp:cNvPr id="0" name=""/>
        <dsp:cNvSpPr/>
      </dsp:nvSpPr>
      <dsp:spPr>
        <a:xfrm>
          <a:off x="729549" y="2315902"/>
          <a:ext cx="4884807" cy="1016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Social media amplifies good feedback on green hotel developments globally.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9328" y="2345681"/>
        <a:ext cx="3799595" cy="957179"/>
      </dsp:txXfrm>
    </dsp:sp>
    <dsp:sp modelId="{AF5FACF8-0FEA-46E0-A509-A2ECDAF0E467}">
      <dsp:nvSpPr>
        <dsp:cNvPr id="0" name=""/>
        <dsp:cNvSpPr/>
      </dsp:nvSpPr>
      <dsp:spPr>
        <a:xfrm>
          <a:off x="1094323" y="3473853"/>
          <a:ext cx="4884807" cy="1016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Staff motivation is heightened when personal values and sustainability values are aligned.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4102" y="3503632"/>
        <a:ext cx="3799595" cy="957179"/>
      </dsp:txXfrm>
    </dsp:sp>
    <dsp:sp modelId="{287BD4F0-935B-4F29-97E7-76A813E8BBB6}">
      <dsp:nvSpPr>
        <dsp:cNvPr id="0" name=""/>
        <dsp:cNvSpPr/>
      </dsp:nvSpPr>
      <dsp:spPr>
        <a:xfrm>
          <a:off x="1459098" y="4631805"/>
          <a:ext cx="4884807" cy="10167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76% of international travellers desire to travel more sustainably, with increasing social pressure to be sustainable (McMillan, 2024).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8877" y="4661584"/>
        <a:ext cx="3799595" cy="957179"/>
      </dsp:txXfrm>
    </dsp:sp>
    <dsp:sp modelId="{AAF9C8C5-E4BF-4127-AF93-44489FD14A05}">
      <dsp:nvSpPr>
        <dsp:cNvPr id="0" name=""/>
        <dsp:cNvSpPr/>
      </dsp:nvSpPr>
      <dsp:spPr>
        <a:xfrm>
          <a:off x="4223928" y="742783"/>
          <a:ext cx="660879" cy="6608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372626" y="742783"/>
        <a:ext cx="363483" cy="497311"/>
      </dsp:txXfrm>
    </dsp:sp>
    <dsp:sp modelId="{29677090-58D8-4572-99E6-D778C2E0FB09}">
      <dsp:nvSpPr>
        <dsp:cNvPr id="0" name=""/>
        <dsp:cNvSpPr/>
      </dsp:nvSpPr>
      <dsp:spPr>
        <a:xfrm>
          <a:off x="4588702" y="1900734"/>
          <a:ext cx="660879" cy="6608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737400" y="1900734"/>
        <a:ext cx="363483" cy="497311"/>
      </dsp:txXfrm>
    </dsp:sp>
    <dsp:sp modelId="{A5438634-03DE-4342-A1C7-8809D681FABC}">
      <dsp:nvSpPr>
        <dsp:cNvPr id="0" name=""/>
        <dsp:cNvSpPr/>
      </dsp:nvSpPr>
      <dsp:spPr>
        <a:xfrm>
          <a:off x="4953477" y="3041740"/>
          <a:ext cx="660879" cy="6608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102175" y="3041740"/>
        <a:ext cx="363483" cy="497311"/>
      </dsp:txXfrm>
    </dsp:sp>
    <dsp:sp modelId="{3B73C31D-5131-4C3D-BEF2-FB41563DCABE}">
      <dsp:nvSpPr>
        <dsp:cNvPr id="0" name=""/>
        <dsp:cNvSpPr/>
      </dsp:nvSpPr>
      <dsp:spPr>
        <a:xfrm>
          <a:off x="5318251" y="4210988"/>
          <a:ext cx="660879" cy="66087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466949" y="4210988"/>
        <a:ext cx="363483" cy="4973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94342-D541-407D-9BC4-9235EC4DCC18}">
      <dsp:nvSpPr>
        <dsp:cNvPr id="0" name=""/>
        <dsp:cNvSpPr/>
      </dsp:nvSpPr>
      <dsp:spPr>
        <a:xfrm>
          <a:off x="0" y="47806"/>
          <a:ext cx="2321226" cy="43969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169DB1-B6B7-4406-9B2D-F631289CBA51}">
      <dsp:nvSpPr>
        <dsp:cNvPr id="0" name=""/>
        <dsp:cNvSpPr/>
      </dsp:nvSpPr>
      <dsp:spPr>
        <a:xfrm>
          <a:off x="257913" y="292824"/>
          <a:ext cx="2321226" cy="43969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Technology can facilitate proper tracing and reduction of food loss.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899" y="360810"/>
        <a:ext cx="2185254" cy="4260935"/>
      </dsp:txXfrm>
    </dsp:sp>
    <dsp:sp modelId="{8870C912-FCE6-4442-8279-D763B39A4E42}">
      <dsp:nvSpPr>
        <dsp:cNvPr id="0" name=""/>
        <dsp:cNvSpPr/>
      </dsp:nvSpPr>
      <dsp:spPr>
        <a:xfrm>
          <a:off x="2837053" y="47806"/>
          <a:ext cx="2321226" cy="43969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73147-47C5-4043-9C81-0B24581D33B9}">
      <dsp:nvSpPr>
        <dsp:cNvPr id="0" name=""/>
        <dsp:cNvSpPr/>
      </dsp:nvSpPr>
      <dsp:spPr>
        <a:xfrm>
          <a:off x="3094968" y="292824"/>
          <a:ext cx="2321226" cy="43969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Adoption of technology is expensive but increases the long-term efficiency of operations.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62954" y="360810"/>
        <a:ext cx="2185254" cy="4260935"/>
      </dsp:txXfrm>
    </dsp:sp>
    <dsp:sp modelId="{B8964EA1-752F-4AC1-8FC8-20416AE5E9B7}">
      <dsp:nvSpPr>
        <dsp:cNvPr id="0" name=""/>
        <dsp:cNvSpPr/>
      </dsp:nvSpPr>
      <dsp:spPr>
        <a:xfrm>
          <a:off x="5674108" y="47806"/>
          <a:ext cx="2321226" cy="43969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047B6B-8BA5-48D4-A6BF-04CE219F360B}">
      <dsp:nvSpPr>
        <dsp:cNvPr id="0" name=""/>
        <dsp:cNvSpPr/>
      </dsp:nvSpPr>
      <dsp:spPr>
        <a:xfrm>
          <a:off x="5932022" y="292824"/>
          <a:ext cx="2321226" cy="43969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Marriott Hotels reduced food waste by 25% in six months after using artificial intelligence-powered waste monitoring technology (Marriott International, 2023).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00008" y="360810"/>
        <a:ext cx="2185254" cy="4260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0AC9BF-875A-438A-9815-7765EB6DA699}" type="datetimeFigureOut">
              <a:t>6/9/2025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F628DE-8F19-4FDC-82C0-D0C0D27356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53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537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861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465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489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593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175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8617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917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1087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F628DE-8F19-4FDC-82C0-D0C0D273563C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233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forum.org/stories/2023/04/survey-of-travelers-finds-76-want-more-sustainable-options/" TargetMode="External"/><Relationship Id="rId3" Type="http://schemas.openxmlformats.org/officeDocument/2006/relationships/hyperlink" Target="https://cleantheworld.org/" TargetMode="External"/><Relationship Id="rId7" Type="http://schemas.openxmlformats.org/officeDocument/2006/relationships/hyperlink" Target="https://procurementmag.com/top10/top-10-digital-procurement-strategies" TargetMode="External"/><Relationship Id="rId2" Type="http://schemas.openxmlformats.org/officeDocument/2006/relationships/hyperlink" Target="https://www.sciencedirect.com/topics/social-sciences/thematic-analy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rve360.marriott.com/wp-content/uploads/2023/06/Marriott-2023-Serve-360-ESG-Report-accessible.pdf" TargetMode="External"/><Relationship Id="rId5" Type="http://schemas.openxmlformats.org/officeDocument/2006/relationships/hyperlink" Target="https://aru.figshare.com/articles/thesis/Corporate_social_responsibility_in_small_and_medium-sized_enterprises_a_study_of_small_hotels_in_London/23769645/1/files/42210582.pdf" TargetMode="External"/><Relationship Id="rId4" Type="http://schemas.openxmlformats.org/officeDocument/2006/relationships/hyperlink" Target="https://www.hills-waste.co.uk/news/managing-waste-costs-for-the-hospitality-sec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Keys to Competing in the Tourism and Hospitality Industry in 2023 -  Treat 'em Right">
            <a:extLst>
              <a:ext uri="{FF2B5EF4-FFF2-40B4-BE49-F238E27FC236}">
                <a16:creationId xmlns:a16="http://schemas.microsoft.com/office/drawing/2014/main" id="{3D3DD6CD-2AB3-782C-9A2F-E74769EF022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25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Arial Black" panose="020B0A04020102020204" pitchFamily="34" charset="0"/>
              </a:rPr>
              <a:t>SUSTAINABILITY AND NET-ZERO IN THE HOTEL</a:t>
            </a:r>
            <a:br>
              <a:rPr lang="en-GB" dirty="0">
                <a:latin typeface="Arial Black" panose="020B0A04020102020204" pitchFamily="34" charset="0"/>
              </a:rPr>
            </a:br>
            <a:endParaRPr lang="en-US" sz="66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Student's Name: Laurentiu Gelu Iftimoae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Student’s number: 2206170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3725488-1942-4500-0653-13188D6C2C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946" y="3385469"/>
            <a:ext cx="11285621" cy="289501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3795951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C5984-9C8A-124B-AB4B-2A4D7452A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714" y="515643"/>
            <a:ext cx="4622183" cy="1058065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218B6-3C87-F4F6-F163-0941DEA3F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786743"/>
            <a:ext cx="5310176" cy="3897086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UK hospitality sector is focusing on net-zero emissions and sustainability targets.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30% of visitors promote the importance of sustainability while fewer accept more expensive accommodations (WEF, 2023).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Mercure Daventry Hotel is a signatory to Accor's worldwide sustainability pledge.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he UK Hospitality Industry - Facts and Figures.">
            <a:extLst>
              <a:ext uri="{FF2B5EF4-FFF2-40B4-BE49-F238E27FC236}">
                <a16:creationId xmlns:a16="http://schemas.microsoft.com/office/drawing/2014/main" id="{8283AF36-5962-1DF6-90A8-80D0BF61C9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99" r="3089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9298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333DA-6ED8-3572-42DF-FCCDAFB2F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0190" y="122630"/>
            <a:ext cx="6353518" cy="707193"/>
          </a:xfrm>
        </p:spPr>
        <p:txBody>
          <a:bodyPr anchor="b"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hipFayda Plastic Minimalist Liquid Soap Dispenser For Bathroom&amp;Kitchen  300Ml,Reusable Multi Purpose,Refillable Empty Pump Bottle-Hand Wash-Dish ...">
            <a:extLst>
              <a:ext uri="{FF2B5EF4-FFF2-40B4-BE49-F238E27FC236}">
                <a16:creationId xmlns:a16="http://schemas.microsoft.com/office/drawing/2014/main" id="{C3C25CCD-0666-333E-11A2-033EDC067C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CB5EC-F48B-912A-A9E2-5421061F2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0572" y="1328056"/>
            <a:ext cx="4833136" cy="535137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Hotels are using refillable dispensers to reduce plastic waste generation.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For instance, Clean the World turns hotel soap into global hygiene relief (Clean the World, 2020).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Marriott employs AI to reduce food waste at a number of properties.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Orbisk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technology helps businesses halve food waste with data insights.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3141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4407B-D31A-E3BA-397E-E0941B932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952013"/>
          </a:xfrm>
        </p:spPr>
        <p:txBody>
          <a:bodyPr anchor="b"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5B430-715F-E941-1E29-30EF28798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1" y="1914344"/>
            <a:ext cx="7343605" cy="465428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New recycling regulations place additional pressure on greater hotel segregation of waste (Soares </a:t>
            </a:r>
            <a:r>
              <a:rPr lang="en-GB" sz="20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et al.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2020).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Hilton tracks food waste at its hotel restaurants using smart systems.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Stakeholder Theory stresses balancing customer needs and investor expectations (</a:t>
            </a:r>
            <a:r>
              <a:rPr lang="en-GB" sz="20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Buhalis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et al. 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2022).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Smaller hotels are less capable of implementing high-tech solutions to waste efficiently.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riple Bottom Line for Businesses — Sustainable Review">
            <a:extLst>
              <a:ext uri="{FF2B5EF4-FFF2-40B4-BE49-F238E27FC236}">
                <a16:creationId xmlns:a16="http://schemas.microsoft.com/office/drawing/2014/main" id="{75C624BF-4743-311A-3E5F-FED01A972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4836" y="2389218"/>
            <a:ext cx="4777163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028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41ACD-55D6-B397-1062-CF3ACEB5E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2857" y="121275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age Research Methods - Qualitative Secondary Research: A Step-By-Step  Guide - Designing Qualitative Secondary Research">
            <a:extLst>
              <a:ext uri="{FF2B5EF4-FFF2-40B4-BE49-F238E27FC236}">
                <a16:creationId xmlns:a16="http://schemas.microsoft.com/office/drawing/2014/main" id="{BB56F17A-A119-93DE-76CF-CAE86022C2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510" y="650494"/>
            <a:ext cx="5337485" cy="532414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40B60-8772-C918-19E9-97AD18500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207" y="1186543"/>
            <a:ext cx="5696792" cy="52462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Secondary qualitative research analysed sustainability practices in the UK hotel sector.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Data sources were reports, case studies, and literature reviews.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Thematic analysis revealed substantial trends in waste management practices.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Triple Bottom Line and Stakeholder theories informed the framework.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PEST analysis considered the external drivers of regulation and hotel sustainability (Chawla and Wood, 2023).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802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15F3DC-995A-B228-E2E6-D7F7DE919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142" y="238539"/>
            <a:ext cx="11318871" cy="1012285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Theme Impact Analysis: Political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FF3CC-C940-4776-1AB6-AA30D2A7F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42" y="1708423"/>
            <a:ext cx="7195457" cy="49110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UK law requires hotel chains to sort food and recyclables.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 simpler Recycling law impacts hotels with more than ten employees.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Political pressure compels compliance with national targets for sustainability and waste.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Mercure Daventry Hotel synchronises activities with UK environmental policy standards.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It has been observed that over 93% of hospitality companies are concerned about new waste legislation (</a:t>
            </a:r>
            <a:r>
              <a:rPr lang="en-GB" sz="20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Khodaviren</a:t>
            </a: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2021).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ll you need to understand about Service Excellence">
            <a:extLst>
              <a:ext uri="{FF2B5EF4-FFF2-40B4-BE49-F238E27FC236}">
                <a16:creationId xmlns:a16="http://schemas.microsoft.com/office/drawing/2014/main" id="{74CB8BB5-5732-977F-BBBD-6FCC6B7CBF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0" r="33254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447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rticle: Hiring trends for 2020 in the Indian hospitality sector — People  Matters">
            <a:extLst>
              <a:ext uri="{FF2B5EF4-FFF2-40B4-BE49-F238E27FC236}">
                <a16:creationId xmlns:a16="http://schemas.microsoft.com/office/drawing/2014/main" id="{161A0284-6F98-B327-91B6-FCB001B4F6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381" r="6308"/>
          <a:stretch>
            <a:fillRect/>
          </a:stretch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F98C2-BACB-F5DF-A6AE-238EBE5F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75" y="231494"/>
            <a:ext cx="5257799" cy="138828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Theme Impact Analysis: Economical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500D2-BC42-4A5C-64A1-C57580FB4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4981" y="1851271"/>
            <a:ext cx="6193970" cy="5001631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Food wastage incurs massive financial losses in the UK hospitality industry.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Investment in sustainable initiatives brings improved long-term profitability to hotels.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Financial limitations restrict small hotels from putting up waste facilities.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Food waste disposal costs around £3.2 billion each year for the UK hospitality sector (Hills Waste Solutions, 2019).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959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7857D-0F90-72DF-4CFE-9DB09BD3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545" y="157655"/>
            <a:ext cx="8060684" cy="73649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Theme Impact Analysis: Social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05FCE15-6788-BDD2-4368-5B29DA7D1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92544"/>
              </p:ext>
            </p:extLst>
          </p:nvPr>
        </p:nvGraphicFramePr>
        <p:xfrm>
          <a:off x="299545" y="1051802"/>
          <a:ext cx="6343906" cy="56485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Hospitality sector has some tempting job profiles for you | TJinsite">
            <a:extLst>
              <a:ext uri="{FF2B5EF4-FFF2-40B4-BE49-F238E27FC236}">
                <a16:creationId xmlns:a16="http://schemas.microsoft.com/office/drawing/2014/main" id="{0638F656-0D69-361A-0E2F-2748B318CF1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895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25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9CCFC-277E-500F-537F-1DE85914E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040" y="524961"/>
            <a:ext cx="12166958" cy="84871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Theme Impact Analysis: Technological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63E52F3-2876-E5AF-573D-288DC23F0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4877933"/>
              </p:ext>
            </p:extLst>
          </p:nvPr>
        </p:nvGraphicFramePr>
        <p:xfrm>
          <a:off x="25040" y="2091149"/>
          <a:ext cx="8253248" cy="4737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Hospitality industry: How is digital revolutionising the whole sector?">
            <a:extLst>
              <a:ext uri="{FF2B5EF4-FFF2-40B4-BE49-F238E27FC236}">
                <a16:creationId xmlns:a16="http://schemas.microsoft.com/office/drawing/2014/main" id="{1C8795BD-CE99-FAE0-183E-B37BE378BE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51097" y="741394"/>
            <a:ext cx="4165943" cy="318435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333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3E3FBD-FE4A-9EF7-77FF-E96A9EA9B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668" y="324481"/>
            <a:ext cx="7204271" cy="109473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Considering a Career in the Hospitality Industry | Brighton College">
            <a:extLst>
              <a:ext uri="{FF2B5EF4-FFF2-40B4-BE49-F238E27FC236}">
                <a16:creationId xmlns:a16="http://schemas.microsoft.com/office/drawing/2014/main" id="{0D1661A9-CAE7-E8C6-8701-79462F7537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16" r="6177" b="-2"/>
          <a:stretch>
            <a:fillRect/>
          </a:stretch>
        </p:blipFill>
        <p:spPr>
          <a:xfrm>
            <a:off x="299838" y="1869633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8E5A9-C26D-BDA0-51C5-42420F5CF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28859" y="2121359"/>
            <a:ext cx="4245054" cy="416043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It saves costs and promotes sustainability in hotels.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Training and technology are the fundamental for a successful waste management program.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Dynamic menu and donation programs significantly reduce food wastage.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163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48887-6A00-6775-ABD2-29758B583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91" y="710067"/>
            <a:ext cx="6305224" cy="109473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No photo description available.">
            <a:extLst>
              <a:ext uri="{FF2B5EF4-FFF2-40B4-BE49-F238E27FC236}">
                <a16:creationId xmlns:a16="http://schemas.microsoft.com/office/drawing/2014/main" id="{70CC84E3-7416-8D09-B291-264DA59B4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94114"/>
            <a:ext cx="7129183" cy="466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EBBAD-6B6C-436C-BA90-D577FD992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0291" y="425749"/>
            <a:ext cx="4800600" cy="620244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Use digital technologies to monitor and minimise food loss efficiently.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Offer staff training on sustainable practice and waste reduction skills.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Create open menus with portion sizes to reduce leftovers.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Collaborate with local charities for community and food donation support.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Communicate sustainability efforts successfully to visitors to get them involved.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686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86D62-F2DF-84F0-B98C-EC4DDC635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4FFA8-74C7-8C3D-4989-14C017BAB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4529" y="1766662"/>
            <a:ext cx="5536397" cy="42095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Chawla, T. and Wood, J. (2023).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Thematic analysis - an overview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/>
              </a:rPr>
              <a:t>https://www.sciencedirect.com/topics/social-sciences/thematic-analysis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[Accessed: on 17 May 2025].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Clean the World (2020).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Clean the World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https://cleantheworld.org/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 on: 16 May 2025].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Hills Waste Solutions (2019).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Hospitality Sector Waste - Managing the Costs | Hills Waste Solutions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https://www.hills-waste.co.uk/news/managing-waste-costs-for-the-hospitality-sector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 on: 16 May 2025].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Khodaviren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M. (2021).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Faculty of Business and Law, Cambridge Corporate Social Responsibility in Small and Medium-Sized Enterprises: A Study of Small Hotels in London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https://aru.figshare.com/articles/thesis/Corporate_social_responsibility_in_small_and_medium-sized_enterprises_a_study_of_small_hotels_in_London/23769645/1/files/42210582.pdf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 on: 17 May 2025].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Marriott International (2023).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2023 SERVE 360 REPORT: ENVIRONMENTAL, SOCIAL, AND GOVERNANCE PROGRESS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6"/>
              </a:rPr>
              <a:t>https://serve360.marriott.com/wp-content/uploads/2023/06/Marriott-2023-Serve-360-ESG-Report-accessible.pdf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 on: 15 May 2025].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McMillan, A. (2024).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Top 10 Digital Procurement Strategies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7"/>
              </a:rPr>
              <a:t>https://procurementmag.com/top10/top-10-digital-procurement-strategies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 on: 15 May 2025].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Soares, A.L.V., Mendes-Filho, L. and </a:t>
            </a:r>
            <a:r>
              <a:rPr lang="en-GB" sz="9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Gretzel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U. (2020). Technology adoption in hotels: applying institutional theory to tourism.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Tourism Review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, 76(3), pp.669–680.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WEF (2023). </a:t>
            </a:r>
            <a:r>
              <a:rPr lang="en-GB" sz="9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 survey of travellers finds that 76% want more sustainable options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/>
              </a:rPr>
              <a:t>https://www.weforum.org/stories/2023/04/survey-of-travelers-finds-76-want-more-sustainable-options/</a:t>
            </a:r>
            <a:r>
              <a:rPr lang="en-GB" sz="9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[Accessed on: 15 May 2025].</a:t>
            </a:r>
            <a:endParaRPr lang="en-US" sz="9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264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1033</Words>
  <Application>Microsoft Office PowerPoint</Application>
  <PresentationFormat>Widescreen</PresentationFormat>
  <Paragraphs>75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Arial Black</vt:lpstr>
      <vt:lpstr>Calibri</vt:lpstr>
      <vt:lpstr>office theme</vt:lpstr>
      <vt:lpstr>SUSTAINABILITY AND NET-ZERO IN THE HOTEL </vt:lpstr>
      <vt:lpstr>PowerPoint Presentation</vt:lpstr>
      <vt:lpstr>Introduction</vt:lpstr>
      <vt:lpstr>Literature Review</vt:lpstr>
      <vt:lpstr>Literature Review</vt:lpstr>
      <vt:lpstr>Methodology</vt:lpstr>
      <vt:lpstr>Theme Impact Analysis: Political </vt:lpstr>
      <vt:lpstr>Theme Impact Analysis: Economical</vt:lpstr>
      <vt:lpstr>Theme Impact Analysis: Social</vt:lpstr>
      <vt:lpstr>Theme Impact Analysis: Technological</vt:lpstr>
      <vt:lpstr>Conclusion</vt:lpstr>
      <vt:lpstr>Recommendation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Laurentiu Iftimoae</dc:creator>
  <cp:lastModifiedBy>Laurentiu Iftimoae (2206170)</cp:lastModifiedBy>
  <cp:revision>2</cp:revision>
  <dcterms:modified xsi:type="dcterms:W3CDTF">2025-06-09T17:20:05Z</dcterms:modified>
</cp:coreProperties>
</file>