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1"/>
  </p:notesMasterIdLst>
  <p:handoutMasterIdLst>
    <p:handoutMasterId r:id="rId42"/>
  </p:handoutMasterIdLst>
  <p:sldIdLst>
    <p:sldId id="314" r:id="rId5"/>
    <p:sldId id="291" r:id="rId6"/>
    <p:sldId id="323" r:id="rId7"/>
    <p:sldId id="324" r:id="rId8"/>
    <p:sldId id="259" r:id="rId9"/>
    <p:sldId id="283" r:id="rId10"/>
    <p:sldId id="317" r:id="rId11"/>
    <p:sldId id="292" r:id="rId12"/>
    <p:sldId id="318" r:id="rId13"/>
    <p:sldId id="284" r:id="rId14"/>
    <p:sldId id="293" r:id="rId15"/>
    <p:sldId id="319" r:id="rId16"/>
    <p:sldId id="294" r:id="rId17"/>
    <p:sldId id="320" r:id="rId18"/>
    <p:sldId id="325" r:id="rId19"/>
    <p:sldId id="286" r:id="rId20"/>
    <p:sldId id="287" r:id="rId21"/>
    <p:sldId id="274" r:id="rId22"/>
    <p:sldId id="275" r:id="rId23"/>
    <p:sldId id="326" r:id="rId24"/>
    <p:sldId id="327" r:id="rId25"/>
    <p:sldId id="329" r:id="rId26"/>
    <p:sldId id="282" r:id="rId27"/>
    <p:sldId id="258" r:id="rId28"/>
    <p:sldId id="328" r:id="rId29"/>
    <p:sldId id="289" r:id="rId30"/>
    <p:sldId id="260" r:id="rId31"/>
    <p:sldId id="304" r:id="rId32"/>
    <p:sldId id="281" r:id="rId33"/>
    <p:sldId id="280" r:id="rId34"/>
    <p:sldId id="296" r:id="rId35"/>
    <p:sldId id="305" r:id="rId36"/>
    <p:sldId id="321" r:id="rId37"/>
    <p:sldId id="322" r:id="rId38"/>
    <p:sldId id="312" r:id="rId39"/>
    <p:sldId id="313" r:id="rId40"/>
  </p:sldIdLst>
  <p:sldSz cx="9144000" cy="6858000" type="screen4x3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 userDrawn="1">
          <p15:clr>
            <a:srgbClr val="A4A3A4"/>
          </p15:clr>
        </p15:guide>
        <p15:guide id="2" pos="210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2676" autoAdjust="0"/>
  </p:normalViewPr>
  <p:slideViewPr>
    <p:cSldViewPr>
      <p:cViewPr varScale="1">
        <p:scale>
          <a:sx n="103" d="100"/>
          <a:sy n="103" d="100"/>
        </p:scale>
        <p:origin x="1854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handoutMaster" Target="handoutMasters/handoutMaster1.xml"/><Relationship Id="rId47" Type="http://schemas.microsoft.com/office/2016/11/relationships/changesInfo" Target="changesInfos/changesInfo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talie MacDonald" userId="b149e53e-c5ba-4f14-9dc8-64d738eb5ef6" providerId="ADAL" clId="{022D59DC-DFB9-4519-8D7F-63521E07EAC6}"/>
    <pc:docChg chg="custSel modSld">
      <pc:chgData name="Natalie MacDonald" userId="b149e53e-c5ba-4f14-9dc8-64d738eb5ef6" providerId="ADAL" clId="{022D59DC-DFB9-4519-8D7F-63521E07EAC6}" dt="2022-01-17T14:38:32.889" v="84" actId="20577"/>
      <pc:docMkLst>
        <pc:docMk/>
      </pc:docMkLst>
      <pc:sldChg chg="modNotesTx">
        <pc:chgData name="Natalie MacDonald" userId="b149e53e-c5ba-4f14-9dc8-64d738eb5ef6" providerId="ADAL" clId="{022D59DC-DFB9-4519-8D7F-63521E07EAC6}" dt="2022-01-17T14:34:52.509" v="16" actId="20577"/>
        <pc:sldMkLst>
          <pc:docMk/>
          <pc:sldMk cId="2310181763" sldId="258"/>
        </pc:sldMkLst>
      </pc:sldChg>
      <pc:sldChg chg="modNotesTx">
        <pc:chgData name="Natalie MacDonald" userId="b149e53e-c5ba-4f14-9dc8-64d738eb5ef6" providerId="ADAL" clId="{022D59DC-DFB9-4519-8D7F-63521E07EAC6}" dt="2022-01-17T14:34:59.691" v="20" actId="20577"/>
        <pc:sldMkLst>
          <pc:docMk/>
          <pc:sldMk cId="2219788657" sldId="260"/>
        </pc:sldMkLst>
      </pc:sldChg>
      <pc:sldChg chg="modNotesTx">
        <pc:chgData name="Natalie MacDonald" userId="b149e53e-c5ba-4f14-9dc8-64d738eb5ef6" providerId="ADAL" clId="{022D59DC-DFB9-4519-8D7F-63521E07EAC6}" dt="2022-01-17T14:34:42.077" v="12" actId="20577"/>
        <pc:sldMkLst>
          <pc:docMk/>
          <pc:sldMk cId="3869725105" sldId="274"/>
        </pc:sldMkLst>
      </pc:sldChg>
      <pc:sldChg chg="modNotesTx">
        <pc:chgData name="Natalie MacDonald" userId="b149e53e-c5ba-4f14-9dc8-64d738eb5ef6" providerId="ADAL" clId="{022D59DC-DFB9-4519-8D7F-63521E07EAC6}" dt="2022-01-17T14:34:43.997" v="13" actId="20577"/>
        <pc:sldMkLst>
          <pc:docMk/>
          <pc:sldMk cId="4266846079" sldId="275"/>
        </pc:sldMkLst>
      </pc:sldChg>
      <pc:sldChg chg="modNotesTx">
        <pc:chgData name="Natalie MacDonald" userId="b149e53e-c5ba-4f14-9dc8-64d738eb5ef6" providerId="ADAL" clId="{022D59DC-DFB9-4519-8D7F-63521E07EAC6}" dt="2022-01-17T14:35:05.132" v="23" actId="20577"/>
        <pc:sldMkLst>
          <pc:docMk/>
          <pc:sldMk cId="382629575" sldId="280"/>
        </pc:sldMkLst>
      </pc:sldChg>
      <pc:sldChg chg="modNotesTx">
        <pc:chgData name="Natalie MacDonald" userId="b149e53e-c5ba-4f14-9dc8-64d738eb5ef6" providerId="ADAL" clId="{022D59DC-DFB9-4519-8D7F-63521E07EAC6}" dt="2022-01-17T14:35:03.512" v="22" actId="20577"/>
        <pc:sldMkLst>
          <pc:docMk/>
          <pc:sldMk cId="2522241104" sldId="281"/>
        </pc:sldMkLst>
      </pc:sldChg>
      <pc:sldChg chg="modNotesTx">
        <pc:chgData name="Natalie MacDonald" userId="b149e53e-c5ba-4f14-9dc8-64d738eb5ef6" providerId="ADAL" clId="{022D59DC-DFB9-4519-8D7F-63521E07EAC6}" dt="2022-01-17T14:34:12.392" v="2" actId="20577"/>
        <pc:sldMkLst>
          <pc:docMk/>
          <pc:sldMk cId="683055077" sldId="283"/>
        </pc:sldMkLst>
      </pc:sldChg>
      <pc:sldChg chg="modNotesTx">
        <pc:chgData name="Natalie MacDonald" userId="b149e53e-c5ba-4f14-9dc8-64d738eb5ef6" providerId="ADAL" clId="{022D59DC-DFB9-4519-8D7F-63521E07EAC6}" dt="2022-01-17T14:34:21.608" v="5" actId="20577"/>
        <pc:sldMkLst>
          <pc:docMk/>
          <pc:sldMk cId="3288473080" sldId="284"/>
        </pc:sldMkLst>
      </pc:sldChg>
      <pc:sldChg chg="modNotesTx">
        <pc:chgData name="Natalie MacDonald" userId="b149e53e-c5ba-4f14-9dc8-64d738eb5ef6" providerId="ADAL" clId="{022D59DC-DFB9-4519-8D7F-63521E07EAC6}" dt="2022-01-17T14:34:36.465" v="10" actId="20577"/>
        <pc:sldMkLst>
          <pc:docMk/>
          <pc:sldMk cId="2003530315" sldId="286"/>
        </pc:sldMkLst>
      </pc:sldChg>
      <pc:sldChg chg="modNotesTx">
        <pc:chgData name="Natalie MacDonald" userId="b149e53e-c5ba-4f14-9dc8-64d738eb5ef6" providerId="ADAL" clId="{022D59DC-DFB9-4519-8D7F-63521E07EAC6}" dt="2022-01-17T14:34:39.719" v="11" actId="20577"/>
        <pc:sldMkLst>
          <pc:docMk/>
          <pc:sldMk cId="2603315097" sldId="287"/>
        </pc:sldMkLst>
      </pc:sldChg>
      <pc:sldChg chg="modNotesTx">
        <pc:chgData name="Natalie MacDonald" userId="b149e53e-c5ba-4f14-9dc8-64d738eb5ef6" providerId="ADAL" clId="{022D59DC-DFB9-4519-8D7F-63521E07EAC6}" dt="2022-01-17T14:34:56.325" v="18" actId="20577"/>
        <pc:sldMkLst>
          <pc:docMk/>
          <pc:sldMk cId="3917116474" sldId="289"/>
        </pc:sldMkLst>
      </pc:sldChg>
      <pc:sldChg chg="modNotesTx">
        <pc:chgData name="Natalie MacDonald" userId="b149e53e-c5ba-4f14-9dc8-64d738eb5ef6" providerId="ADAL" clId="{022D59DC-DFB9-4519-8D7F-63521E07EAC6}" dt="2022-01-17T14:34:17.933" v="4" actId="20577"/>
        <pc:sldMkLst>
          <pc:docMk/>
          <pc:sldMk cId="2232418630" sldId="292"/>
        </pc:sldMkLst>
      </pc:sldChg>
      <pc:sldChg chg="modNotesTx">
        <pc:chgData name="Natalie MacDonald" userId="b149e53e-c5ba-4f14-9dc8-64d738eb5ef6" providerId="ADAL" clId="{022D59DC-DFB9-4519-8D7F-63521E07EAC6}" dt="2022-01-17T14:34:24.742" v="6" actId="20577"/>
        <pc:sldMkLst>
          <pc:docMk/>
          <pc:sldMk cId="2945101845" sldId="293"/>
        </pc:sldMkLst>
      </pc:sldChg>
      <pc:sldChg chg="modNotesTx">
        <pc:chgData name="Natalie MacDonald" userId="b149e53e-c5ba-4f14-9dc8-64d738eb5ef6" providerId="ADAL" clId="{022D59DC-DFB9-4519-8D7F-63521E07EAC6}" dt="2022-01-17T14:34:27.391" v="7" actId="20577"/>
        <pc:sldMkLst>
          <pc:docMk/>
          <pc:sldMk cId="396308433" sldId="294"/>
        </pc:sldMkLst>
      </pc:sldChg>
      <pc:sldChg chg="modNotesTx">
        <pc:chgData name="Natalie MacDonald" userId="b149e53e-c5ba-4f14-9dc8-64d738eb5ef6" providerId="ADAL" clId="{022D59DC-DFB9-4519-8D7F-63521E07EAC6}" dt="2022-01-17T14:35:01.814" v="21" actId="20577"/>
        <pc:sldMkLst>
          <pc:docMk/>
          <pc:sldMk cId="2479690237" sldId="304"/>
        </pc:sldMkLst>
      </pc:sldChg>
      <pc:sldChg chg="modNotesTx">
        <pc:chgData name="Natalie MacDonald" userId="b149e53e-c5ba-4f14-9dc8-64d738eb5ef6" providerId="ADAL" clId="{022D59DC-DFB9-4519-8D7F-63521E07EAC6}" dt="2022-01-17T14:35:07.597" v="24" actId="20577"/>
        <pc:sldMkLst>
          <pc:docMk/>
          <pc:sldMk cId="475473744" sldId="305"/>
        </pc:sldMkLst>
      </pc:sldChg>
      <pc:sldChg chg="modSp mod">
        <pc:chgData name="Natalie MacDonald" userId="b149e53e-c5ba-4f14-9dc8-64d738eb5ef6" providerId="ADAL" clId="{022D59DC-DFB9-4519-8D7F-63521E07EAC6}" dt="2022-01-17T14:38:32.889" v="84" actId="20577"/>
        <pc:sldMkLst>
          <pc:docMk/>
          <pc:sldMk cId="2832783671" sldId="313"/>
        </pc:sldMkLst>
        <pc:spChg chg="mod">
          <ac:chgData name="Natalie MacDonald" userId="b149e53e-c5ba-4f14-9dc8-64d738eb5ef6" providerId="ADAL" clId="{022D59DC-DFB9-4519-8D7F-63521E07EAC6}" dt="2022-01-17T14:38:32.889" v="84" actId="20577"/>
          <ac:spMkLst>
            <pc:docMk/>
            <pc:sldMk cId="2832783671" sldId="313"/>
            <ac:spMk id="5" creationId="{00000000-0000-0000-0000-000000000000}"/>
          </ac:spMkLst>
        </pc:spChg>
      </pc:sldChg>
      <pc:sldChg chg="modNotesTx">
        <pc:chgData name="Natalie MacDonald" userId="b149e53e-c5ba-4f14-9dc8-64d738eb5ef6" providerId="ADAL" clId="{022D59DC-DFB9-4519-8D7F-63521E07EAC6}" dt="2022-01-17T14:34:14.502" v="3" actId="20577"/>
        <pc:sldMkLst>
          <pc:docMk/>
          <pc:sldMk cId="115599239" sldId="317"/>
        </pc:sldMkLst>
      </pc:sldChg>
      <pc:sldChg chg="modNotesTx">
        <pc:chgData name="Natalie MacDonald" userId="b149e53e-c5ba-4f14-9dc8-64d738eb5ef6" providerId="ADAL" clId="{022D59DC-DFB9-4519-8D7F-63521E07EAC6}" dt="2022-01-17T14:34:29.983" v="8" actId="20577"/>
        <pc:sldMkLst>
          <pc:docMk/>
          <pc:sldMk cId="3944226243" sldId="320"/>
        </pc:sldMkLst>
      </pc:sldChg>
      <pc:sldChg chg="modNotesTx">
        <pc:chgData name="Natalie MacDonald" userId="b149e53e-c5ba-4f14-9dc8-64d738eb5ef6" providerId="ADAL" clId="{022D59DC-DFB9-4519-8D7F-63521E07EAC6}" dt="2022-01-17T14:35:11.198" v="25" actId="20577"/>
        <pc:sldMkLst>
          <pc:docMk/>
          <pc:sldMk cId="604129803" sldId="322"/>
        </pc:sldMkLst>
      </pc:sldChg>
      <pc:sldChg chg="modNotesTx">
        <pc:chgData name="Natalie MacDonald" userId="b149e53e-c5ba-4f14-9dc8-64d738eb5ef6" providerId="ADAL" clId="{022D59DC-DFB9-4519-8D7F-63521E07EAC6}" dt="2022-01-17T14:34:06.247" v="0" actId="20577"/>
        <pc:sldMkLst>
          <pc:docMk/>
          <pc:sldMk cId="2929722663" sldId="323"/>
        </pc:sldMkLst>
      </pc:sldChg>
      <pc:sldChg chg="modNotesTx">
        <pc:chgData name="Natalie MacDonald" userId="b149e53e-c5ba-4f14-9dc8-64d738eb5ef6" providerId="ADAL" clId="{022D59DC-DFB9-4519-8D7F-63521E07EAC6}" dt="2022-01-17T14:34:08.807" v="1" actId="20577"/>
        <pc:sldMkLst>
          <pc:docMk/>
          <pc:sldMk cId="681952486" sldId="324"/>
        </pc:sldMkLst>
      </pc:sldChg>
      <pc:sldChg chg="modNotesTx">
        <pc:chgData name="Natalie MacDonald" userId="b149e53e-c5ba-4f14-9dc8-64d738eb5ef6" providerId="ADAL" clId="{022D59DC-DFB9-4519-8D7F-63521E07EAC6}" dt="2022-01-17T14:34:32.618" v="9" actId="20577"/>
        <pc:sldMkLst>
          <pc:docMk/>
          <pc:sldMk cId="1695221026" sldId="325"/>
        </pc:sldMkLst>
      </pc:sldChg>
      <pc:sldChg chg="modNotesTx">
        <pc:chgData name="Natalie MacDonald" userId="b149e53e-c5ba-4f14-9dc8-64d738eb5ef6" providerId="ADAL" clId="{022D59DC-DFB9-4519-8D7F-63521E07EAC6}" dt="2022-01-17T14:34:46.504" v="14" actId="20577"/>
        <pc:sldMkLst>
          <pc:docMk/>
          <pc:sldMk cId="2621417692" sldId="326"/>
        </pc:sldMkLst>
      </pc:sldChg>
      <pc:sldChg chg="modNotesTx">
        <pc:chgData name="Natalie MacDonald" userId="b149e53e-c5ba-4f14-9dc8-64d738eb5ef6" providerId="ADAL" clId="{022D59DC-DFB9-4519-8D7F-63521E07EAC6}" dt="2022-01-17T14:34:48.297" v="15" actId="20577"/>
        <pc:sldMkLst>
          <pc:docMk/>
          <pc:sldMk cId="784946089" sldId="327"/>
        </pc:sldMkLst>
      </pc:sldChg>
      <pc:sldChg chg="modNotesTx">
        <pc:chgData name="Natalie MacDonald" userId="b149e53e-c5ba-4f14-9dc8-64d738eb5ef6" providerId="ADAL" clId="{022D59DC-DFB9-4519-8D7F-63521E07EAC6}" dt="2022-01-17T14:34:54.344" v="17" actId="20577"/>
        <pc:sldMkLst>
          <pc:docMk/>
          <pc:sldMk cId="1725586263" sldId="328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89938" cy="487680"/>
          </a:xfrm>
          <a:prstGeom prst="rect">
            <a:avLst/>
          </a:prstGeom>
        </p:spPr>
        <p:txBody>
          <a:bodyPr vert="horz" lIns="89774" tIns="44887" rIns="89774" bIns="44887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89774" tIns="44887" rIns="89774" bIns="44887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264227"/>
            <a:ext cx="2889938" cy="487680"/>
          </a:xfrm>
          <a:prstGeom prst="rect">
            <a:avLst/>
          </a:prstGeom>
        </p:spPr>
        <p:txBody>
          <a:bodyPr vert="horz" lIns="89774" tIns="44887" rIns="89774" bIns="44887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89774" tIns="44887" rIns="89774" bIns="44887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89938" cy="487680"/>
          </a:xfrm>
          <a:prstGeom prst="rect">
            <a:avLst/>
          </a:prstGeom>
        </p:spPr>
        <p:txBody>
          <a:bodyPr vert="horz" lIns="89774" tIns="44887" rIns="89774" bIns="44887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89774" tIns="44887" rIns="89774" bIns="44887" rtlCol="0"/>
          <a:lstStyle>
            <a:lvl1pPr algn="r">
              <a:defRPr sz="1200"/>
            </a:lvl1pPr>
          </a:lstStyle>
          <a:p>
            <a:fld id="{6C2C9412-41A6-4553-B59C-789CBF87DFAB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31838"/>
            <a:ext cx="4875212" cy="3657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9774" tIns="44887" rIns="89774" bIns="44887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32960"/>
            <a:ext cx="5335270" cy="4389120"/>
          </a:xfrm>
          <a:prstGeom prst="rect">
            <a:avLst/>
          </a:prstGeom>
        </p:spPr>
        <p:txBody>
          <a:bodyPr vert="horz" lIns="89774" tIns="44887" rIns="89774" bIns="44887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264227"/>
            <a:ext cx="2889938" cy="487680"/>
          </a:xfrm>
          <a:prstGeom prst="rect">
            <a:avLst/>
          </a:prstGeom>
        </p:spPr>
        <p:txBody>
          <a:bodyPr vert="horz" lIns="89774" tIns="44887" rIns="89774" bIns="44887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89774" tIns="44887" rIns="89774" bIns="44887" rtlCol="0" anchor="b"/>
          <a:lstStyle>
            <a:lvl1pPr algn="r">
              <a:defRPr sz="1200"/>
            </a:lvl1pPr>
          </a:lstStyle>
          <a:p>
            <a:fld id="{41E304AC-9FB3-44B6-B40A-869B48AC1C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9021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304AC-9FB3-44B6-B40A-869B48AC1C9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8891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304AC-9FB3-44B6-B40A-869B48AC1C9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81899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E304AC-9FB3-44B6-B40A-869B48AC1C9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40813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E304AC-9FB3-44B6-B40A-869B48AC1C9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35797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547597-80BE-4AE3-BA09-8E1934845BE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4751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dirty="0"/>
              <a:t> 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304AC-9FB3-44B6-B40A-869B48AC1C9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81229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dirty="0"/>
              <a:t>  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304AC-9FB3-44B6-B40A-869B48AC1C9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5302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304AC-9FB3-44B6-B40A-869B48AC1C9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5909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304AC-9FB3-44B6-B40A-869B48AC1C9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02290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897740"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304AC-9FB3-44B6-B40A-869B48AC1C9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0020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304AC-9FB3-44B6-B40A-869B48AC1C9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4334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897740"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304AC-9FB3-44B6-B40A-869B48AC1C9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8942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u="sn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304AC-9FB3-44B6-B40A-869B48AC1C9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18134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u="sn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304AC-9FB3-44B6-B40A-869B48AC1C9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9755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E304AC-9FB3-44B6-B40A-869B48AC1C9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74274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304AC-9FB3-44B6-B40A-869B48AC1C9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40055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aseline="0" dirty="0"/>
              <a:t>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304AC-9FB3-44B6-B40A-869B48AC1C9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26597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304AC-9FB3-44B6-B40A-869B48AC1C9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35260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304AC-9FB3-44B6-B40A-869B48AC1C9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5115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304AC-9FB3-44B6-B40A-869B48AC1C9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35260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304AC-9FB3-44B6-B40A-869B48AC1C9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51153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E304AC-9FB3-44B6-B40A-869B48AC1C9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5814860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304AC-9FB3-44B6-B40A-869B48AC1C9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15376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897740"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304AC-9FB3-44B6-B40A-869B48AC1C9B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138108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304AC-9FB3-44B6-B40A-869B48AC1C9B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44557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304AC-9FB3-44B6-B40A-869B48AC1C9B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44557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304AC-9FB3-44B6-B40A-869B48AC1C9B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52763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304AC-9FB3-44B6-B40A-869B48AC1C9B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3952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304AC-9FB3-44B6-B40A-869B48AC1C9B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159278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304AC-9FB3-44B6-B40A-869B48AC1C9B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160655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304AC-9FB3-44B6-B40A-869B48AC1C9B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79587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304AC-9FB3-44B6-B40A-869B48AC1C9B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328402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304AC-9FB3-44B6-B40A-869B48AC1C9B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44865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304AC-9FB3-44B6-B40A-869B48AC1C9B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85965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BB3-E097-4A23-A1D0-2A682C1DADCC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53786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304AC-9FB3-44B6-B40A-869B48AC1C9B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05110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17/01/2022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oe.ac.uk/research/153.html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oe.ac.uk/research/153.html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eppe.ioe.ac.uk/eppe/eppepdfs/RBTec1223sept0412.pdf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0OHFTGADcnI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0OHFTGADcnI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AehOYZENvzg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bylL-3W7pAI" TargetMode="Externa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zCbYCOEveE" TargetMode="Externa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>
                <a:solidFill>
                  <a:schemeClr val="bg1"/>
                </a:solidFill>
              </a:rPr>
              <a:t>EAEE6008/</a:t>
            </a:r>
            <a:r>
              <a:rPr lang="en-US" altLang="en-US" dirty="0">
                <a:solidFill>
                  <a:schemeClr val="bg1"/>
                </a:solidFill>
              </a:rPr>
              <a:t>C</a:t>
            </a:r>
            <a:br>
              <a:rPr lang="en-US" altLang="en-US" dirty="0">
                <a:solidFill>
                  <a:schemeClr val="bg1"/>
                </a:solidFill>
              </a:rPr>
            </a:br>
            <a:r>
              <a:rPr lang="cy-GB" altLang="en-US" dirty="0">
                <a:solidFill>
                  <a:schemeClr val="bg1"/>
                </a:solidFill>
              </a:rPr>
              <a:t>Arweinyddiaeth ar gyfer systemau o ansawdd</a:t>
            </a:r>
            <a:br>
              <a:rPr lang="cy-GB" altLang="en-US" dirty="0">
                <a:solidFill>
                  <a:schemeClr val="bg1"/>
                </a:solidFill>
              </a:rPr>
            </a:br>
            <a:r>
              <a:rPr lang="en-GB" altLang="en-US" dirty="0">
                <a:solidFill>
                  <a:schemeClr val="bg1"/>
                </a:solidFill>
              </a:rPr>
              <a:t>Leadership for systems of quality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 err="1">
                <a:solidFill>
                  <a:schemeClr val="bg1"/>
                </a:solidFill>
              </a:rPr>
              <a:t>Darlith</a:t>
            </a:r>
            <a:r>
              <a:rPr lang="en-GB" dirty="0">
                <a:solidFill>
                  <a:schemeClr val="bg1"/>
                </a:solidFill>
              </a:rPr>
              <a:t>/Lecture 3</a:t>
            </a:r>
          </a:p>
        </p:txBody>
      </p:sp>
    </p:spTree>
    <p:extLst>
      <p:ext uri="{BB962C8B-B14F-4D97-AF65-F5344CB8AC3E}">
        <p14:creationId xmlns:p14="http://schemas.microsoft.com/office/powerpoint/2010/main" val="39162598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Overview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Research-informed knowledge about effective early years practice </a:t>
            </a:r>
          </a:p>
          <a:p>
            <a:r>
              <a:rPr lang="en-GB" dirty="0"/>
              <a:t>‘Measuring’ quality: Using environment rating scales </a:t>
            </a:r>
          </a:p>
          <a:p>
            <a:r>
              <a:rPr lang="en-GB" dirty="0"/>
              <a:t>The SSTEW scale</a:t>
            </a:r>
          </a:p>
        </p:txBody>
      </p:sp>
    </p:spTree>
    <p:extLst>
      <p:ext uri="{BB962C8B-B14F-4D97-AF65-F5344CB8AC3E}">
        <p14:creationId xmlns:p14="http://schemas.microsoft.com/office/powerpoint/2010/main" val="7400975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0B18DF-E2B8-4B92-AA53-6CD91BB808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en-GB" dirty="0"/>
              <a:t>Beth </a:t>
            </a:r>
            <a:r>
              <a:rPr lang="en-GB" dirty="0" err="1"/>
              <a:t>yw</a:t>
            </a:r>
            <a:r>
              <a:rPr lang="en-GB" dirty="0"/>
              <a:t> </a:t>
            </a:r>
            <a:r>
              <a:rPr lang="en-GB" dirty="0" err="1"/>
              <a:t>ansawdd</a:t>
            </a:r>
            <a:r>
              <a:rPr lang="en-GB" dirty="0"/>
              <a:t>?</a:t>
            </a:r>
            <a:br>
              <a:rPr lang="en-GB" dirty="0"/>
            </a:br>
            <a:r>
              <a:rPr lang="en-GB" dirty="0"/>
              <a:t>What is quality?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604517-11FF-4C1C-B470-1912F38E7C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525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‘‘quality’ was a choice, not a necessity’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/>
              <a:t>‘Quality is something everyone wants to have and everyone wants to offer, while ‘quality’ itself is taken for granted, as ‘some thing – objective, real, knowable … waiting “out there” to be discovered and measured by experts’ (Dahlberg </a:t>
            </a:r>
            <a:r>
              <a:rPr lang="en-GB" sz="2800" i="1" dirty="0"/>
              <a:t>et al., </a:t>
            </a:r>
            <a:r>
              <a:rPr lang="en-GB" sz="2800" dirty="0"/>
              <a:t>2013: 5–6).’</a:t>
            </a:r>
          </a:p>
          <a:p>
            <a:pPr marL="0" indent="0">
              <a:buNone/>
            </a:pPr>
            <a:r>
              <a:rPr lang="en-GB" sz="2400" dirty="0"/>
              <a:t>                                                                (Moss, 2016, p. 8-9)</a:t>
            </a:r>
          </a:p>
        </p:txBody>
      </p:sp>
    </p:spTree>
    <p:extLst>
      <p:ext uri="{BB962C8B-B14F-4D97-AF65-F5344CB8AC3E}">
        <p14:creationId xmlns:p14="http://schemas.microsoft.com/office/powerpoint/2010/main" val="29297226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2121D6-6C19-4666-9676-53CBAF050B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026570"/>
          </a:xfrm>
        </p:spPr>
        <p:txBody>
          <a:bodyPr>
            <a:normAutofit/>
          </a:bodyPr>
          <a:lstStyle/>
          <a:p>
            <a:r>
              <a:rPr lang="en-GB" dirty="0"/>
              <a:t>Beth </a:t>
            </a:r>
            <a:r>
              <a:rPr lang="en-GB" dirty="0" err="1"/>
              <a:t>yw</a:t>
            </a:r>
            <a:r>
              <a:rPr lang="en-GB" dirty="0"/>
              <a:t> </a:t>
            </a:r>
            <a:r>
              <a:rPr lang="en-GB" dirty="0" err="1"/>
              <a:t>ansawdd</a:t>
            </a:r>
            <a:r>
              <a:rPr lang="en-GB" dirty="0"/>
              <a:t>?</a:t>
            </a:r>
            <a:br>
              <a:rPr lang="en-GB" dirty="0"/>
            </a:br>
            <a:r>
              <a:rPr lang="en-GB" dirty="0"/>
              <a:t>What is quality?</a:t>
            </a:r>
          </a:p>
        </p:txBody>
      </p:sp>
    </p:spTree>
    <p:extLst>
      <p:ext uri="{BB962C8B-B14F-4D97-AF65-F5344CB8AC3E}">
        <p14:creationId xmlns:p14="http://schemas.microsoft.com/office/powerpoint/2010/main" val="6819524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 Research-informed knowledge about effective early years practice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411759"/>
            <a:ext cx="8229600" cy="310547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GB" dirty="0"/>
              <a:t>EPPE </a:t>
            </a:r>
          </a:p>
          <a:p>
            <a:r>
              <a:rPr lang="en-GB" dirty="0"/>
              <a:t>EPPSE</a:t>
            </a:r>
          </a:p>
          <a:p>
            <a:r>
              <a:rPr lang="en-GB" dirty="0"/>
              <a:t>REPEY</a:t>
            </a:r>
          </a:p>
        </p:txBody>
      </p:sp>
    </p:spTree>
    <p:extLst>
      <p:ext uri="{BB962C8B-B14F-4D97-AF65-F5344CB8AC3E}">
        <p14:creationId xmlns:p14="http://schemas.microsoft.com/office/powerpoint/2010/main" val="22175884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EPPE/ EPPSE project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5661248"/>
          </a:xfrm>
          <a:solidFill>
            <a:schemeClr val="bg1"/>
          </a:solidFill>
        </p:spPr>
        <p:txBody>
          <a:bodyPr>
            <a:normAutofit fontScale="62500" lnSpcReduction="20000"/>
          </a:bodyPr>
          <a:lstStyle/>
          <a:p>
            <a:r>
              <a:rPr lang="en-GB" dirty="0">
                <a:hlinkClick r:id="rId3"/>
              </a:rPr>
              <a:t>http://www.ioe.ac.uk/research/153.html</a:t>
            </a:r>
            <a:r>
              <a:rPr lang="en-GB" dirty="0"/>
              <a:t> </a:t>
            </a:r>
          </a:p>
          <a:p>
            <a:endParaRPr lang="en-GB" dirty="0"/>
          </a:p>
          <a:p>
            <a:r>
              <a:rPr lang="en-GB" dirty="0"/>
              <a:t>The first major study in the UK to focus specifically on the </a:t>
            </a:r>
            <a:r>
              <a:rPr lang="en-GB" b="1" u="sng" dirty="0"/>
              <a:t>effectiveness</a:t>
            </a:r>
            <a:r>
              <a:rPr lang="en-GB" dirty="0"/>
              <a:t> of early years education.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Large-scale, longitudinal study of the progress and development of children from pre-school to post-compulsory education. </a:t>
            </a:r>
          </a:p>
          <a:p>
            <a:endParaRPr lang="en-GB" dirty="0"/>
          </a:p>
          <a:p>
            <a:r>
              <a:rPr lang="en-GB" dirty="0"/>
              <a:t>Aspects of pre-school provision which have a positive impact on children's attainment, progress and development.</a:t>
            </a:r>
          </a:p>
          <a:p>
            <a:endParaRPr lang="en-GB" dirty="0"/>
          </a:p>
          <a:p>
            <a:r>
              <a:rPr lang="en-GB" dirty="0"/>
              <a:t>More than 3,000 children were assessed at the start of pre-school around the age of 3 and their development was monitored until they entered school around the age of 5. They were assessed again at key points until the end of Key Stage 3 in secondary school and then tracked through their final year of compulsory schooling and on to their post 16 educational, training and employment choices.</a:t>
            </a:r>
          </a:p>
          <a:p>
            <a:endParaRPr lang="en-GB" dirty="0"/>
          </a:p>
          <a:p>
            <a:r>
              <a:rPr lang="en-GB" dirty="0"/>
              <a:t>Six participating Local Authorities in England. </a:t>
            </a:r>
          </a:p>
        </p:txBody>
      </p:sp>
    </p:spTree>
    <p:extLst>
      <p:ext uri="{BB962C8B-B14F-4D97-AF65-F5344CB8AC3E}">
        <p14:creationId xmlns:p14="http://schemas.microsoft.com/office/powerpoint/2010/main" val="6830550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y-GB" dirty="0"/>
              <a:t>Prosiect EPPE/ EPPSE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435280" cy="5472608"/>
          </a:xfrm>
          <a:solidFill>
            <a:schemeClr val="bg1"/>
          </a:solidFill>
        </p:spPr>
        <p:txBody>
          <a:bodyPr>
            <a:normAutofit fontScale="70000" lnSpcReduction="20000"/>
          </a:bodyPr>
          <a:lstStyle/>
          <a:p>
            <a:r>
              <a:rPr lang="en-GB" dirty="0">
                <a:hlinkClick r:id="rId3"/>
              </a:rPr>
              <a:t>http://www.ioe.ac.uk/research/153.html</a:t>
            </a:r>
            <a:r>
              <a:rPr lang="en-GB" dirty="0"/>
              <a:t> </a:t>
            </a:r>
          </a:p>
          <a:p>
            <a:endParaRPr lang="en-GB" dirty="0"/>
          </a:p>
          <a:p>
            <a:r>
              <a:rPr lang="cy-GB" dirty="0"/>
              <a:t>Yr astudiaeth sylweddol gyntaf yn y D.U. i ganolbwyntio’n benodol ar </a:t>
            </a:r>
            <a:r>
              <a:rPr lang="cy-GB" b="1" u="sng" dirty="0"/>
              <a:t>effeithiolrwydd</a:t>
            </a:r>
            <a:r>
              <a:rPr lang="cy-GB" dirty="0"/>
              <a:t> addysg blynyddoedd cynnar.</a:t>
            </a:r>
          </a:p>
          <a:p>
            <a:r>
              <a:rPr lang="cy-GB" dirty="0"/>
              <a:t>Astudiaeth arhydol ar raddfa fawr o gynnydd a datblygiad plant cyn ysgol hyd at addysg ôl-orfodol.</a:t>
            </a:r>
          </a:p>
          <a:p>
            <a:r>
              <a:rPr lang="cy-GB" dirty="0"/>
              <a:t>Agweddau o ddarpariaeth cyn ysgol sy’n cael effaith gadarnhaol ar gyrhaeddiad, cynnydd a datblygiad plant.  </a:t>
            </a:r>
          </a:p>
          <a:p>
            <a:r>
              <a:rPr lang="cy-GB" dirty="0"/>
              <a:t>Cafodd dros 3,000 o blant eu hasesu ar ddechrau’r blynyddoedd cyn ysgol pan oeddent tua 3 blwydd oed a chafodd eu datblygiad ei fonitro tan iddynt ddechrau yn yr ysgol pan oeddent tua 5 mlwydd oed. Cawsant eu hasesu eto wrth iddynt gyrraedd pwyntiau allweddol hyd at ddiwedd Cyfnod Allweddol 3 yn yr ysgol uwchradd, ac yna, cawsant eu dilyn drwy gydol eu blwyddyn ddiwethaf o addysg orfodol tan iddynt wneud eu dewisiadau addysgol ôl-16 a’u dewisiadau hyfforddiant a gwaith</a:t>
            </a:r>
            <a:r>
              <a:rPr lang="cy-GB" dirty="0">
                <a:latin typeface="+mj-lt"/>
              </a:rPr>
              <a:t>. </a:t>
            </a:r>
            <a:r>
              <a:rPr lang="cy-GB" dirty="0"/>
              <a:t>Gwnaeth </a:t>
            </a:r>
            <a:r>
              <a:rPr lang="cy-GB" dirty="0" err="1"/>
              <a:t>chwe</a:t>
            </a:r>
            <a:r>
              <a:rPr lang="cy-GB" dirty="0"/>
              <a:t> Awdurdod Lleol yn Lloegr gymryd rhan. </a:t>
            </a:r>
          </a:p>
        </p:txBody>
      </p:sp>
    </p:spTree>
    <p:extLst>
      <p:ext uri="{BB962C8B-B14F-4D97-AF65-F5344CB8AC3E}">
        <p14:creationId xmlns:p14="http://schemas.microsoft.com/office/powerpoint/2010/main" val="1155992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messages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  <a:solidFill>
            <a:schemeClr val="bg1"/>
          </a:solidFill>
        </p:spPr>
        <p:txBody>
          <a:bodyPr>
            <a:normAutofit fontScale="85000" lnSpcReduction="20000"/>
          </a:bodyPr>
          <a:lstStyle/>
          <a:p>
            <a:r>
              <a:rPr lang="en-GB" b="1" dirty="0"/>
              <a:t>There is an enduring effect of pre-school. </a:t>
            </a:r>
          </a:p>
          <a:p>
            <a:endParaRPr lang="en-GB" b="1" dirty="0"/>
          </a:p>
          <a:p>
            <a:r>
              <a:rPr lang="en-GB" dirty="0"/>
              <a:t>Attendance, </a:t>
            </a:r>
            <a:r>
              <a:rPr lang="en-GB" u="sng" dirty="0"/>
              <a:t>quality</a:t>
            </a:r>
            <a:r>
              <a:rPr lang="en-GB" dirty="0"/>
              <a:t> and duration at pre-school all show long term effects on students’ academic outcomes </a:t>
            </a:r>
          </a:p>
          <a:p>
            <a:endParaRPr lang="en-GB" dirty="0"/>
          </a:p>
          <a:p>
            <a:r>
              <a:rPr lang="en-GB" dirty="0"/>
              <a:t>The </a:t>
            </a:r>
            <a:r>
              <a:rPr lang="en-GB" u="sng" dirty="0"/>
              <a:t>quality</a:t>
            </a:r>
            <a:r>
              <a:rPr lang="en-GB" dirty="0"/>
              <a:t> of pre-school predicted both total GCSE scores and English and maths grades. </a:t>
            </a:r>
          </a:p>
          <a:p>
            <a:endParaRPr lang="en-GB" u="sng" dirty="0"/>
          </a:p>
          <a:p>
            <a:r>
              <a:rPr lang="en-GB" u="sng" dirty="0"/>
              <a:t>High quality </a:t>
            </a:r>
            <a:r>
              <a:rPr lang="en-GB" dirty="0"/>
              <a:t>was also linked to better self-regulation, pro-social behaviour and lower levels of hyperactivity. </a:t>
            </a:r>
          </a:p>
          <a:p>
            <a:endParaRPr lang="en-GB" dirty="0"/>
          </a:p>
          <a:p>
            <a:r>
              <a:rPr lang="en-GB" dirty="0"/>
              <a:t>The quality of pre-school was especially important for children whose parents had low qualifications.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24186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y-GB" dirty="0"/>
              <a:t>Negeseuon allweddol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93096"/>
          </a:xfrm>
          <a:solidFill>
            <a:schemeClr val="bg1"/>
          </a:solidFill>
        </p:spPr>
        <p:txBody>
          <a:bodyPr>
            <a:normAutofit fontScale="70000" lnSpcReduction="20000"/>
          </a:bodyPr>
          <a:lstStyle/>
          <a:p>
            <a:r>
              <a:rPr lang="cy-GB" b="1" dirty="0"/>
              <a:t>Mae gan flynyddoedd cyn ysgol effaith hir dymor </a:t>
            </a:r>
          </a:p>
          <a:p>
            <a:pPr marL="0" indent="0">
              <a:buNone/>
            </a:pPr>
            <a:endParaRPr lang="cy-GB" b="1" dirty="0"/>
          </a:p>
          <a:p>
            <a:r>
              <a:rPr lang="cy-GB" dirty="0"/>
              <a:t>Mae presenoldeb, ansawdd a hyd eu hamser mewn lleoliad cyn ysgol yn dangos effeithiau tymor hir ar ddeilliannau academaidd myfyrwyr.  </a:t>
            </a:r>
          </a:p>
          <a:p>
            <a:endParaRPr lang="cy-GB" dirty="0"/>
          </a:p>
          <a:p>
            <a:r>
              <a:rPr lang="cy-GB" dirty="0"/>
              <a:t>Gwnaeth </a:t>
            </a:r>
            <a:r>
              <a:rPr lang="cy-GB" u="sng" dirty="0"/>
              <a:t>ansawdd</a:t>
            </a:r>
            <a:r>
              <a:rPr lang="cy-GB" dirty="0"/>
              <a:t> y cyfnod cyn ysgol ragfynegi cyfanswm y sgoriau TGAU a’r graddau Saesneg a Mathemateg a enillwyd. </a:t>
            </a:r>
          </a:p>
          <a:p>
            <a:endParaRPr lang="cy-GB" u="sng" dirty="0"/>
          </a:p>
          <a:p>
            <a:r>
              <a:rPr lang="cy-GB" dirty="0"/>
              <a:t>Roedd</a:t>
            </a:r>
            <a:r>
              <a:rPr lang="cy-GB" u="sng" dirty="0"/>
              <a:t> ansawdd uchel </a:t>
            </a:r>
            <a:r>
              <a:rPr lang="cy-GB" dirty="0"/>
              <a:t>hefyd yn gysylltiedig </a:t>
            </a:r>
            <a:r>
              <a:rPr lang="cy-GB" dirty="0">
                <a:latin typeface="+mj-lt"/>
              </a:rPr>
              <a:t>â gwell hunanreolaeth ac ymddygiad cymdeithasol, a lefelau is o orfywiogrwydd. </a:t>
            </a:r>
            <a:endParaRPr lang="cy-GB" dirty="0"/>
          </a:p>
          <a:p>
            <a:r>
              <a:rPr lang="cy-GB" dirty="0"/>
              <a:t>Roedd ansawdd y cyfnod cyn ysgol yn enwedig o bwysig i blant a oedd ganddynt rieni </a:t>
            </a:r>
            <a:r>
              <a:rPr lang="cy-GB" dirty="0">
                <a:latin typeface="+mj-lt"/>
              </a:rPr>
              <a:t>â</a:t>
            </a:r>
            <a:r>
              <a:rPr lang="cy-GB" dirty="0">
                <a:latin typeface="Calibri" panose="020F0502020204030204" pitchFamily="34" charset="0"/>
              </a:rPr>
              <a:t> </a:t>
            </a:r>
            <a:r>
              <a:rPr lang="cy-GB" dirty="0">
                <a:latin typeface="+mj-lt"/>
              </a:rPr>
              <a:t>chymwysterau</a:t>
            </a:r>
            <a:r>
              <a:rPr lang="cy-GB" dirty="0">
                <a:latin typeface="Calibri" panose="020F0502020204030204" pitchFamily="34" charset="0"/>
              </a:rPr>
              <a:t> </a:t>
            </a:r>
            <a:r>
              <a:rPr lang="cy-GB" dirty="0">
                <a:latin typeface="+mj-lt"/>
              </a:rPr>
              <a:t>isel</a:t>
            </a:r>
            <a:r>
              <a:rPr lang="cy-GB" dirty="0">
                <a:latin typeface="Calibri" panose="020F0502020204030204" pitchFamily="34" charset="0"/>
              </a:rPr>
              <a:t>. </a:t>
            </a: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24862381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REPEY project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71959"/>
            <a:ext cx="9144000" cy="5586041"/>
          </a:xfrm>
          <a:solidFill>
            <a:schemeClr val="bg1"/>
          </a:solidFill>
        </p:spPr>
        <p:txBody>
          <a:bodyPr>
            <a:normAutofit/>
          </a:bodyPr>
          <a:lstStyle/>
          <a:p>
            <a:pPr>
              <a:spcBef>
                <a:spcPts val="0"/>
              </a:spcBef>
              <a:defRPr/>
            </a:pPr>
            <a:r>
              <a:rPr lang="en-GB" sz="2800" dirty="0"/>
              <a:t>Researching Effective Pedagogy in the Early Years </a:t>
            </a:r>
          </a:p>
          <a:p>
            <a:pPr marL="0" indent="0">
              <a:spcBef>
                <a:spcPts val="0"/>
              </a:spcBef>
              <a:buNone/>
              <a:defRPr/>
            </a:pPr>
            <a:endParaRPr lang="en-GB" sz="2800" dirty="0"/>
          </a:p>
          <a:p>
            <a:pPr>
              <a:spcBef>
                <a:spcPts val="0"/>
              </a:spcBef>
              <a:defRPr/>
            </a:pPr>
            <a:r>
              <a:rPr lang="en-GB" sz="2800" dirty="0"/>
              <a:t>Asked the question </a:t>
            </a:r>
          </a:p>
          <a:p>
            <a:pPr marL="914400" lvl="2" indent="0">
              <a:spcBef>
                <a:spcPts val="0"/>
              </a:spcBef>
              <a:buNone/>
              <a:defRPr/>
            </a:pPr>
            <a:r>
              <a:rPr lang="en-GB" sz="3200" b="1" u="sng" dirty="0"/>
              <a:t>‘What does high quality look like?’</a:t>
            </a:r>
          </a:p>
          <a:p>
            <a:pPr marL="914400" lvl="2" indent="0">
              <a:spcBef>
                <a:spcPts val="0"/>
              </a:spcBef>
              <a:buNone/>
              <a:defRPr/>
            </a:pPr>
            <a:endParaRPr lang="en-GB" sz="3200" b="1" u="sng" dirty="0"/>
          </a:p>
          <a:p>
            <a:pPr lvl="1">
              <a:spcBef>
                <a:spcPts val="0"/>
              </a:spcBef>
              <a:defRPr/>
            </a:pPr>
            <a:r>
              <a:rPr lang="en-GB" dirty="0"/>
              <a:t>how is it differentiated from ‘good’ quality?</a:t>
            </a:r>
          </a:p>
          <a:p>
            <a:pPr marL="0" indent="0">
              <a:spcBef>
                <a:spcPts val="0"/>
              </a:spcBef>
              <a:buNone/>
              <a:defRPr/>
            </a:pPr>
            <a:endParaRPr lang="en-GB" sz="2800" dirty="0"/>
          </a:p>
          <a:p>
            <a:pPr>
              <a:spcBef>
                <a:spcPts val="0"/>
              </a:spcBef>
              <a:defRPr/>
            </a:pPr>
            <a:r>
              <a:rPr lang="en-GB" sz="2800" dirty="0"/>
              <a:t>12 case studies of pre-school provision where outcomes were highest (after accounting for social, economic variables)  </a:t>
            </a:r>
          </a:p>
        </p:txBody>
      </p:sp>
    </p:spTree>
    <p:extLst>
      <p:ext uri="{BB962C8B-B14F-4D97-AF65-F5344CB8AC3E}">
        <p14:creationId xmlns:p14="http://schemas.microsoft.com/office/powerpoint/2010/main" val="32884730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messages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5589240"/>
          </a:xfrm>
          <a:solidFill>
            <a:schemeClr val="bg1"/>
          </a:solidFill>
        </p:spPr>
        <p:txBody>
          <a:bodyPr>
            <a:normAutofit fontScale="70000" lnSpcReduction="20000"/>
          </a:bodyPr>
          <a:lstStyle/>
          <a:p>
            <a:r>
              <a:rPr lang="en-GB" dirty="0"/>
              <a:t>More ‘sustained shared thinking’ was observed in settings where children made the most progress. </a:t>
            </a:r>
          </a:p>
          <a:p>
            <a:endParaRPr lang="en-GB" dirty="0"/>
          </a:p>
          <a:p>
            <a:r>
              <a:rPr lang="en-GB" dirty="0"/>
              <a:t>‘Sustained shared thinking’ occurs when two or more individuals ‘work together’ in an intellectual way to solve a problem, clarify a concept, evaluate an activity, extend a narrative etc. Both parties must contribute to the thinking and it must develop and extend the understanding. It was more likely to occur when children were interacting 1:1 with an adult or with a single peer partner and during focussed group work. </a:t>
            </a:r>
          </a:p>
          <a:p>
            <a:endParaRPr lang="en-GB" dirty="0"/>
          </a:p>
          <a:p>
            <a:pPr marL="0" indent="0" algn="ctr">
              <a:buNone/>
            </a:pPr>
            <a:r>
              <a:rPr lang="en-GB" sz="5100" dirty="0">
                <a:solidFill>
                  <a:srgbClr val="FF0000"/>
                </a:solidFill>
              </a:rPr>
              <a:t>The quality of adult-child verbal interaction matters.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>
                <a:hlinkClick r:id="rId3"/>
              </a:rPr>
              <a:t>http://eppe.ioe.ac.uk/eppe/eppepdfs/RBTec1223sept0412.pdf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51018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/>
              <a:t>Prosiect REPEY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71959"/>
            <a:ext cx="8507288" cy="5253385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pPr>
              <a:spcBef>
                <a:spcPts val="0"/>
              </a:spcBef>
              <a:defRPr/>
            </a:pPr>
            <a:r>
              <a:rPr lang="cy-GB" dirty="0"/>
              <a:t>Ymchwilio i Addysgeg Effeithiol yn y Blynyddoedd Cynnar </a:t>
            </a:r>
          </a:p>
          <a:p>
            <a:pPr marL="0" indent="0">
              <a:spcBef>
                <a:spcPts val="0"/>
              </a:spcBef>
              <a:buNone/>
              <a:defRPr/>
            </a:pPr>
            <a:endParaRPr lang="cy-GB" dirty="0"/>
          </a:p>
          <a:p>
            <a:pPr>
              <a:spcBef>
                <a:spcPts val="0"/>
              </a:spcBef>
              <a:defRPr/>
            </a:pPr>
            <a:r>
              <a:rPr lang="cy-GB" dirty="0"/>
              <a:t>Gofynnwyd y cwestiwn </a:t>
            </a:r>
            <a:r>
              <a:rPr lang="cy-GB" b="1" u="sng" dirty="0"/>
              <a:t>sut mae ansawdd uchel yn edrych?</a:t>
            </a:r>
          </a:p>
          <a:p>
            <a:pPr lvl="1">
              <a:spcBef>
                <a:spcPts val="0"/>
              </a:spcBef>
              <a:defRPr/>
            </a:pPr>
            <a:r>
              <a:rPr lang="cy-GB" dirty="0"/>
              <a:t>Sut y </a:t>
            </a:r>
            <a:r>
              <a:rPr lang="cy-GB" dirty="0" err="1"/>
              <a:t>gellir</a:t>
            </a:r>
            <a:r>
              <a:rPr lang="cy-GB" dirty="0"/>
              <a:t> ei wahaniaethu oddi wrth ansawdd ‘da’?</a:t>
            </a:r>
          </a:p>
          <a:p>
            <a:pPr marL="0" indent="0">
              <a:spcBef>
                <a:spcPts val="0"/>
              </a:spcBef>
              <a:buNone/>
              <a:defRPr/>
            </a:pPr>
            <a:endParaRPr lang="cy-GB" dirty="0"/>
          </a:p>
          <a:p>
            <a:pPr>
              <a:spcBef>
                <a:spcPts val="0"/>
              </a:spcBef>
              <a:defRPr/>
            </a:pPr>
            <a:r>
              <a:rPr lang="cy-GB" dirty="0"/>
              <a:t>12  astudiaeth achos o ddarpariaeth cyn ysgol lle gwelwyd y deilliannau uchaf (ar ôl ystyried newidynnau cymdeithasol, economaidd)</a:t>
            </a:r>
          </a:p>
        </p:txBody>
      </p:sp>
    </p:spTree>
    <p:extLst>
      <p:ext uri="{BB962C8B-B14F-4D97-AF65-F5344CB8AC3E}">
        <p14:creationId xmlns:p14="http://schemas.microsoft.com/office/powerpoint/2010/main" val="39313595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Effective pedagogy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28800"/>
            <a:ext cx="9144000" cy="5229200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en-GB" sz="2800" dirty="0"/>
              <a:t>Involvement of adult and child in co-construction of knowledge </a:t>
            </a:r>
          </a:p>
          <a:p>
            <a:r>
              <a:rPr lang="en-GB" sz="2800" dirty="0"/>
              <a:t>Adults engaging in intentional pedagogic strategies such as:</a:t>
            </a:r>
          </a:p>
          <a:p>
            <a:pPr lvl="1"/>
            <a:r>
              <a:rPr lang="en-GB" dirty="0"/>
              <a:t>Demonstration</a:t>
            </a:r>
          </a:p>
          <a:p>
            <a:pPr lvl="1"/>
            <a:r>
              <a:rPr lang="en-GB" dirty="0"/>
              <a:t>Modelling </a:t>
            </a:r>
          </a:p>
          <a:p>
            <a:pPr lvl="1"/>
            <a:r>
              <a:rPr lang="en-GB" dirty="0"/>
              <a:t>Questioning </a:t>
            </a:r>
          </a:p>
          <a:p>
            <a:pPr lvl="1"/>
            <a:r>
              <a:rPr lang="en-GB" dirty="0"/>
              <a:t>Explaining </a:t>
            </a:r>
          </a:p>
          <a:p>
            <a:pPr lvl="1"/>
            <a:endParaRPr lang="en-GB" dirty="0"/>
          </a:p>
          <a:p>
            <a:r>
              <a:rPr lang="en-GB" sz="2800" u="sng" dirty="0"/>
              <a:t>This is more than ‘facilitation’ </a:t>
            </a:r>
          </a:p>
        </p:txBody>
      </p:sp>
    </p:spTree>
    <p:extLst>
      <p:ext uri="{BB962C8B-B14F-4D97-AF65-F5344CB8AC3E}">
        <p14:creationId xmlns:p14="http://schemas.microsoft.com/office/powerpoint/2010/main" val="3963084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y-GB" dirty="0"/>
              <a:t>Addysgeg Effeithiol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752528"/>
          </a:xfrm>
          <a:solidFill>
            <a:schemeClr val="bg1"/>
          </a:solidFill>
        </p:spPr>
        <p:txBody>
          <a:bodyPr>
            <a:normAutofit fontScale="92500" lnSpcReduction="10000"/>
          </a:bodyPr>
          <a:lstStyle/>
          <a:p>
            <a:r>
              <a:rPr lang="cy-GB" dirty="0"/>
              <a:t>Cyfranogiad oedolyn a phlentyn yn y broses o adeiladu gwybodaeth ar y cyd</a:t>
            </a:r>
          </a:p>
          <a:p>
            <a:r>
              <a:rPr lang="cy-GB" dirty="0"/>
              <a:t>Oedolion yn cymryd rhan mewn strategaethau addysgol bwriadol, megis:</a:t>
            </a:r>
          </a:p>
          <a:p>
            <a:pPr lvl="1"/>
            <a:r>
              <a:rPr lang="cy-GB" dirty="0"/>
              <a:t>Arddangos</a:t>
            </a:r>
          </a:p>
          <a:p>
            <a:pPr lvl="1"/>
            <a:r>
              <a:rPr lang="cy-GB" dirty="0"/>
              <a:t>Modelu ymddygiad</a:t>
            </a:r>
          </a:p>
          <a:p>
            <a:pPr lvl="1"/>
            <a:r>
              <a:rPr lang="cy-GB" dirty="0"/>
              <a:t>Holi </a:t>
            </a:r>
          </a:p>
          <a:p>
            <a:pPr lvl="1"/>
            <a:r>
              <a:rPr lang="cy-GB" dirty="0"/>
              <a:t>Esbonio </a:t>
            </a:r>
          </a:p>
          <a:p>
            <a:pPr lvl="1"/>
            <a:endParaRPr lang="en-GB" dirty="0"/>
          </a:p>
          <a:p>
            <a:r>
              <a:rPr lang="cy-GB" u="sng" dirty="0"/>
              <a:t>Mae hyn yn fwy na ‘hwyluso’ </a:t>
            </a:r>
          </a:p>
        </p:txBody>
      </p:sp>
    </p:spTree>
    <p:extLst>
      <p:ext uri="{BB962C8B-B14F-4D97-AF65-F5344CB8AC3E}">
        <p14:creationId xmlns:p14="http://schemas.microsoft.com/office/powerpoint/2010/main" val="39442262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E60F69-9D4B-4E58-8BA0-BC869E2E4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4378498"/>
          </a:xfrm>
        </p:spPr>
        <p:txBody>
          <a:bodyPr/>
          <a:lstStyle/>
          <a:p>
            <a:r>
              <a:rPr lang="en-GB" dirty="0"/>
              <a:t>Sut </a:t>
            </a:r>
            <a:r>
              <a:rPr lang="en-GB" dirty="0" err="1"/>
              <a:t>ydyn</a:t>
            </a:r>
            <a:r>
              <a:rPr lang="en-GB" dirty="0"/>
              <a:t> </a:t>
            </a:r>
            <a:r>
              <a:rPr lang="en-GB" dirty="0" err="1"/>
              <a:t>ni'n</a:t>
            </a:r>
            <a:r>
              <a:rPr lang="en-GB" dirty="0"/>
              <a:t> </a:t>
            </a:r>
            <a:r>
              <a:rPr lang="en-GB" dirty="0" err="1"/>
              <a:t>Mesur</a:t>
            </a:r>
            <a:r>
              <a:rPr lang="en-GB" dirty="0"/>
              <a:t> </a:t>
            </a:r>
            <a:r>
              <a:rPr lang="en-GB" dirty="0" err="1"/>
              <a:t>Ansawdd</a:t>
            </a:r>
            <a:r>
              <a:rPr lang="en-GB" dirty="0"/>
              <a:t>?</a:t>
            </a:r>
            <a:br>
              <a:rPr lang="en-GB" dirty="0"/>
            </a:br>
            <a:br>
              <a:rPr lang="en-GB" dirty="0"/>
            </a:br>
            <a:r>
              <a:rPr lang="en-GB" dirty="0"/>
              <a:t>How do we Measure Quality?</a:t>
            </a:r>
          </a:p>
        </p:txBody>
      </p:sp>
    </p:spTree>
    <p:extLst>
      <p:ext uri="{BB962C8B-B14F-4D97-AF65-F5344CB8AC3E}">
        <p14:creationId xmlns:p14="http://schemas.microsoft.com/office/powerpoint/2010/main" val="16952210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1340768"/>
            <a:ext cx="8064896" cy="3528392"/>
          </a:xfrm>
        </p:spPr>
        <p:txBody>
          <a:bodyPr>
            <a:normAutofit/>
          </a:bodyPr>
          <a:lstStyle/>
          <a:p>
            <a:r>
              <a:rPr lang="cy-GB" sz="3200" dirty="0">
                <a:solidFill>
                  <a:schemeClr val="bg1"/>
                </a:solidFill>
              </a:rPr>
              <a:t>Graddegau Mesur yr Amgylchedd a’r Raddfa Meddwl Cyson a Rennir a Lles Emosiynol</a:t>
            </a:r>
            <a:br>
              <a:rPr lang="cy-GB" sz="3200" dirty="0">
                <a:solidFill>
                  <a:schemeClr val="bg1"/>
                </a:solidFill>
              </a:rPr>
            </a:br>
            <a:br>
              <a:rPr lang="cy-GB" sz="3200" dirty="0">
                <a:solidFill>
                  <a:schemeClr val="bg1"/>
                </a:solidFill>
              </a:rPr>
            </a:br>
            <a:r>
              <a:rPr lang="en-GB" sz="3200" dirty="0">
                <a:solidFill>
                  <a:schemeClr val="bg1"/>
                </a:solidFill>
              </a:rPr>
              <a:t>Environment Ratings Scales and the Sustained Shared Thinking and Emotional Wellbeing Scale</a:t>
            </a:r>
          </a:p>
        </p:txBody>
      </p:sp>
    </p:spTree>
    <p:extLst>
      <p:ext uri="{BB962C8B-B14F-4D97-AF65-F5344CB8AC3E}">
        <p14:creationId xmlns:p14="http://schemas.microsoft.com/office/powerpoint/2010/main" val="20035303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y-GB" dirty="0"/>
              <a:t>Graddegau mesur yr amgylchedd </a:t>
            </a:r>
            <a:r>
              <a:rPr lang="en-GB" dirty="0"/>
              <a:t>Environment rating scales 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860032" y="2492896"/>
            <a:ext cx="3331416" cy="254069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576" y="1551166"/>
            <a:ext cx="3312368" cy="2548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3150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46956" y="19108"/>
            <a:ext cx="8229600" cy="850106"/>
          </a:xfrm>
        </p:spPr>
        <p:txBody>
          <a:bodyPr/>
          <a:lstStyle/>
          <a:p>
            <a:r>
              <a:rPr lang="en-GB" dirty="0"/>
              <a:t>ECERS-R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3" r="396" b="31884"/>
          <a:stretch/>
        </p:blipFill>
        <p:spPr bwMode="auto">
          <a:xfrm>
            <a:off x="181302" y="1124745"/>
            <a:ext cx="8962698" cy="439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97251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Clip </a:t>
            </a:r>
            <a:r>
              <a:rPr lang="en-GB" dirty="0" err="1"/>
              <a:t>Fideo</a:t>
            </a:r>
            <a:r>
              <a:rPr lang="en-GB" dirty="0"/>
              <a:t> ECERS Video clip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u="sng" dirty="0">
                <a:hlinkClick r:id="rId3"/>
              </a:rPr>
              <a:t>https://www.youtube.com/watch?v=0OHFTGADcnI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68460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46956" y="19108"/>
            <a:ext cx="8229600" cy="850106"/>
          </a:xfrm>
        </p:spPr>
        <p:txBody>
          <a:bodyPr/>
          <a:lstStyle/>
          <a:p>
            <a:r>
              <a:rPr lang="en-GB" dirty="0"/>
              <a:t>ITERS-3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0530" y="764704"/>
            <a:ext cx="9254530" cy="504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4176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Clip </a:t>
            </a:r>
            <a:r>
              <a:rPr lang="en-GB" dirty="0" err="1"/>
              <a:t>Fideo</a:t>
            </a:r>
            <a:r>
              <a:rPr lang="en-GB" dirty="0"/>
              <a:t> ITERS-3 Video clip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u="sng" dirty="0">
                <a:hlinkClick r:id="rId3"/>
              </a:rPr>
              <a:t>https://www.youtube.com/watch?v=0OHFTGADcnI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49460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 fontScale="90000"/>
          </a:bodyPr>
          <a:lstStyle/>
          <a:p>
            <a:r>
              <a:rPr lang="cy-GB" dirty="0"/>
              <a:t>Sut mae rhyngweithio effeithiol mewn ysgol/lleoliad blynyddoedd cynnar yn edrych</a:t>
            </a:r>
            <a:r>
              <a:rPr lang="en-GB" dirty="0"/>
              <a:t>?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2856"/>
            <a:ext cx="4114800" cy="3989040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r>
              <a:rPr lang="cy-GB" dirty="0"/>
              <a:t>Gwrando</a:t>
            </a:r>
          </a:p>
          <a:p>
            <a:r>
              <a:rPr lang="cy-GB" dirty="0"/>
              <a:t>Rhannu diddordeb</a:t>
            </a:r>
          </a:p>
          <a:p>
            <a:r>
              <a:rPr lang="cy-GB" dirty="0"/>
              <a:t>Dau neu fwy o bobl</a:t>
            </a:r>
          </a:p>
          <a:p>
            <a:r>
              <a:rPr lang="cy-GB" dirty="0"/>
              <a:t>Gweithio gyda’i gilydd</a:t>
            </a:r>
          </a:p>
          <a:p>
            <a:r>
              <a:rPr lang="cy-GB" dirty="0"/>
              <a:t>Datrys problemau</a:t>
            </a:r>
          </a:p>
          <a:p>
            <a:r>
              <a:rPr lang="cy-GB" dirty="0"/>
              <a:t>Gwerthuso gweithgareddau</a:t>
            </a:r>
          </a:p>
          <a:p>
            <a:r>
              <a:rPr lang="cy-GB" dirty="0"/>
              <a:t>Ysgogir gan y plentyn</a:t>
            </a:r>
          </a:p>
          <a:p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648200" y="2148154"/>
            <a:ext cx="4172272" cy="3989040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r>
              <a:rPr lang="cy-GB" dirty="0"/>
              <a:t>Egluro cysyniadau</a:t>
            </a:r>
          </a:p>
          <a:p>
            <a:r>
              <a:rPr lang="cy-GB" dirty="0"/>
              <a:t>Ymestyn y naratif</a:t>
            </a:r>
          </a:p>
          <a:p>
            <a:r>
              <a:rPr lang="cy-GB" dirty="0"/>
              <a:t>Datblygu ac ymestyn y meddwl</a:t>
            </a:r>
          </a:p>
          <a:p>
            <a:r>
              <a:rPr lang="cy-GB" dirty="0"/>
              <a:t>Modelu</a:t>
            </a:r>
          </a:p>
          <a:p>
            <a:r>
              <a:rPr lang="cy-GB" dirty="0"/>
              <a:t>Cwestiynau penagored</a:t>
            </a:r>
          </a:p>
          <a:p>
            <a:r>
              <a:rPr lang="cy-GB" dirty="0"/>
              <a:t>Meddwl cyson a </a:t>
            </a:r>
            <a:r>
              <a:rPr lang="cy-GB" dirty="0" err="1"/>
              <a:t>rennir</a:t>
            </a:r>
            <a:r>
              <a:rPr lang="cy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26268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 fontScale="90000"/>
          </a:bodyPr>
          <a:lstStyle/>
          <a:p>
            <a:r>
              <a:rPr lang="en-GB" dirty="0"/>
              <a:t>What does effective interaction in early years school/settings look like?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2856"/>
            <a:ext cx="4114800" cy="3989040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en-GB" dirty="0"/>
              <a:t>Listening</a:t>
            </a:r>
          </a:p>
          <a:p>
            <a:r>
              <a:rPr lang="en-GB" dirty="0"/>
              <a:t>Shared interest</a:t>
            </a:r>
          </a:p>
          <a:p>
            <a:r>
              <a:rPr lang="en-GB" dirty="0"/>
              <a:t>Two or more people</a:t>
            </a:r>
          </a:p>
          <a:p>
            <a:r>
              <a:rPr lang="en-GB" dirty="0"/>
              <a:t>Working together</a:t>
            </a:r>
          </a:p>
          <a:p>
            <a:r>
              <a:rPr lang="en-GB" dirty="0"/>
              <a:t>Problem solving</a:t>
            </a:r>
          </a:p>
          <a:p>
            <a:r>
              <a:rPr lang="en-GB" dirty="0"/>
              <a:t>Evaluating activities</a:t>
            </a:r>
          </a:p>
          <a:p>
            <a:r>
              <a:rPr lang="en-GB" dirty="0"/>
              <a:t>Child-initiated</a:t>
            </a:r>
          </a:p>
          <a:p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648200" y="2148154"/>
            <a:ext cx="4172272" cy="3989040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en-GB" dirty="0"/>
              <a:t>Clarifying concepts</a:t>
            </a:r>
          </a:p>
          <a:p>
            <a:r>
              <a:rPr lang="en-GB" dirty="0"/>
              <a:t>Extending narrative</a:t>
            </a:r>
          </a:p>
          <a:p>
            <a:r>
              <a:rPr lang="en-GB" dirty="0"/>
              <a:t>Develop and extend thinking</a:t>
            </a:r>
          </a:p>
          <a:p>
            <a:r>
              <a:rPr lang="en-GB" dirty="0"/>
              <a:t>Modelling</a:t>
            </a:r>
          </a:p>
          <a:p>
            <a:r>
              <a:rPr lang="en-GB" dirty="0"/>
              <a:t>Open ended questions</a:t>
            </a:r>
          </a:p>
          <a:p>
            <a:r>
              <a:rPr lang="en-GB" dirty="0"/>
              <a:t>Sustained shared thinking</a:t>
            </a:r>
          </a:p>
        </p:txBody>
      </p:sp>
    </p:spTree>
    <p:extLst>
      <p:ext uri="{BB962C8B-B14F-4D97-AF65-F5344CB8AC3E}">
        <p14:creationId xmlns:p14="http://schemas.microsoft.com/office/powerpoint/2010/main" val="7462402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979726"/>
            <a:ext cx="6120680" cy="4332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01817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192" y="44621"/>
            <a:ext cx="8229600" cy="432048"/>
          </a:xfrm>
        </p:spPr>
        <p:txBody>
          <a:bodyPr>
            <a:normAutofit fontScale="90000"/>
          </a:bodyPr>
          <a:lstStyle/>
          <a:p>
            <a:r>
              <a:rPr lang="en-GB" sz="3200" dirty="0"/>
              <a:t>Is-</a:t>
            </a:r>
            <a:r>
              <a:rPr lang="cy-GB" sz="3200" dirty="0"/>
              <a:t>raddfeydd </a:t>
            </a:r>
            <a:r>
              <a:rPr lang="en-GB" sz="3200" dirty="0"/>
              <a:t>SSTEW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7504" y="476669"/>
          <a:ext cx="8784976" cy="64740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726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9982">
                <a:tc>
                  <a:txBody>
                    <a:bodyPr/>
                    <a:lstStyle/>
                    <a:p>
                      <a:r>
                        <a:rPr lang="en-GB" dirty="0"/>
                        <a:t>Subscale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Item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8771">
                <a:tc>
                  <a:txBody>
                    <a:bodyPr/>
                    <a:lstStyle/>
                    <a:p>
                      <a:r>
                        <a:rPr lang="en-GB" sz="1400" dirty="0"/>
                        <a:t>Building</a:t>
                      </a:r>
                      <a:r>
                        <a:rPr lang="en-GB" sz="1400" baseline="0" dirty="0"/>
                        <a:t> trust and confidence 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Self regulation and social development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8771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Encouraging choices and independent play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3332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Planning for small group and individual interactions/ adult deployment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8771">
                <a:tc>
                  <a:txBody>
                    <a:bodyPr/>
                    <a:lstStyle/>
                    <a:p>
                      <a:r>
                        <a:rPr lang="en-GB" sz="1400" dirty="0"/>
                        <a:t>Social and emotional well-being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Supporting socio-emotional well-being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3332">
                <a:tc>
                  <a:txBody>
                    <a:bodyPr/>
                    <a:lstStyle/>
                    <a:p>
                      <a:r>
                        <a:rPr lang="en-GB" sz="1400" dirty="0"/>
                        <a:t>Supporting and extending language and communication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Encouraging</a:t>
                      </a:r>
                      <a:r>
                        <a:rPr lang="en-GB" sz="1400" baseline="0" dirty="0">
                          <a:solidFill>
                            <a:schemeClr val="tx1"/>
                          </a:solidFill>
                        </a:rPr>
                        <a:t> children to talk with others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3332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Staff actively listen to children and encourage children to listen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8771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Staff support children’s language</a:t>
                      </a:r>
                      <a:r>
                        <a:rPr lang="en-GB" sz="1400" baseline="0" dirty="0"/>
                        <a:t> use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8771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Sensitive responsiveness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8771">
                <a:tc>
                  <a:txBody>
                    <a:bodyPr/>
                    <a:lstStyle/>
                    <a:p>
                      <a:r>
                        <a:rPr lang="en-GB" sz="1400" dirty="0"/>
                        <a:t>Supporting learning and critical thinking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Supporting curiosity and problem solving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3333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Encouraging sustained,</a:t>
                      </a:r>
                      <a:r>
                        <a:rPr lang="en-GB" sz="1400" baseline="0" dirty="0"/>
                        <a:t> shared thinking through storytelling, sharing books, singing and rhymes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3333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Encourage sustained shared</a:t>
                      </a:r>
                      <a:r>
                        <a:rPr lang="en-GB" sz="1400" baseline="0" dirty="0"/>
                        <a:t> thinking in investigation and exploration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3333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Supporting concept development and higher order thinking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533332">
                <a:tc>
                  <a:txBody>
                    <a:bodyPr/>
                    <a:lstStyle/>
                    <a:p>
                      <a:r>
                        <a:rPr lang="en-GB" sz="1400" dirty="0"/>
                        <a:t>Assessing learning and language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Using assessment to support and extend language and critical thinking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8771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Assessing language development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558626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192" y="44621"/>
            <a:ext cx="8229600" cy="432048"/>
          </a:xfrm>
        </p:spPr>
        <p:txBody>
          <a:bodyPr>
            <a:normAutofit fontScale="90000"/>
          </a:bodyPr>
          <a:lstStyle/>
          <a:p>
            <a:r>
              <a:rPr lang="en-GB" sz="3200" dirty="0"/>
              <a:t>SSTEW subscales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10133312"/>
              </p:ext>
            </p:extLst>
          </p:nvPr>
        </p:nvGraphicFramePr>
        <p:xfrm>
          <a:off x="107504" y="476669"/>
          <a:ext cx="8784976" cy="64740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726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9982">
                <a:tc>
                  <a:txBody>
                    <a:bodyPr/>
                    <a:lstStyle/>
                    <a:p>
                      <a:r>
                        <a:rPr lang="en-GB" dirty="0"/>
                        <a:t>Subscale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Item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8771">
                <a:tc>
                  <a:txBody>
                    <a:bodyPr/>
                    <a:lstStyle/>
                    <a:p>
                      <a:r>
                        <a:rPr lang="en-GB" sz="1400" dirty="0"/>
                        <a:t>Building</a:t>
                      </a:r>
                      <a:r>
                        <a:rPr lang="en-GB" sz="1400" baseline="0" dirty="0"/>
                        <a:t> trust and confidence 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Self regulation and social development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8771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Encouraging choices and independent play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3332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Planning for small group and individual interactions/ adult deployment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8771">
                <a:tc>
                  <a:txBody>
                    <a:bodyPr/>
                    <a:lstStyle/>
                    <a:p>
                      <a:r>
                        <a:rPr lang="en-GB" sz="1400" dirty="0"/>
                        <a:t>Social and emotional well-being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Supporting socio-emotional well-being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3332">
                <a:tc>
                  <a:txBody>
                    <a:bodyPr/>
                    <a:lstStyle/>
                    <a:p>
                      <a:r>
                        <a:rPr lang="en-GB" sz="1400" dirty="0"/>
                        <a:t>Supporting and extending language and communication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Encouraging</a:t>
                      </a:r>
                      <a:r>
                        <a:rPr lang="en-GB" sz="1400" baseline="0" dirty="0">
                          <a:solidFill>
                            <a:schemeClr val="tx1"/>
                          </a:solidFill>
                        </a:rPr>
                        <a:t> children to talk with others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3332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Staff actively listen to children and encourage children to listen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8771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Staff support children’s language</a:t>
                      </a:r>
                      <a:r>
                        <a:rPr lang="en-GB" sz="1400" baseline="0" dirty="0"/>
                        <a:t> use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8771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Sensitive responsiveness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8771">
                <a:tc>
                  <a:txBody>
                    <a:bodyPr/>
                    <a:lstStyle/>
                    <a:p>
                      <a:r>
                        <a:rPr lang="en-GB" sz="1400" dirty="0"/>
                        <a:t>Supporting learning and critical thinking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Supporting curiosity and problem solving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3333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Encouraging sustained,</a:t>
                      </a:r>
                      <a:r>
                        <a:rPr lang="en-GB" sz="1400" baseline="0" dirty="0"/>
                        <a:t> shared thinking through storytelling, sharing books, singing and rhymes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3333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Encourage sustained shared</a:t>
                      </a:r>
                      <a:r>
                        <a:rPr lang="en-GB" sz="1400" baseline="0" dirty="0"/>
                        <a:t> thinking in investigation and exploration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3333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Supporting concept development and higher order thinking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533332">
                <a:tc>
                  <a:txBody>
                    <a:bodyPr/>
                    <a:lstStyle/>
                    <a:p>
                      <a:r>
                        <a:rPr lang="en-GB" sz="1400" dirty="0"/>
                        <a:t>Assessing learning and language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Using assessment to support and extend language and critical thinking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8771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Assessing language development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1711647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12791" y="225526"/>
            <a:ext cx="72728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2800" dirty="0">
                <a:solidFill>
                  <a:prstClr val="black"/>
                </a:solidFill>
              </a:rPr>
              <a:t>Using the SSTEW scale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00" t="5733" r="11013" b="14003"/>
          <a:stretch/>
        </p:blipFill>
        <p:spPr bwMode="auto">
          <a:xfrm>
            <a:off x="70324" y="941160"/>
            <a:ext cx="8715150" cy="4648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978865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Iâ</a:t>
            </a:r>
            <a:r>
              <a:rPr lang="en-GB" dirty="0"/>
              <a:t>       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u="sng" dirty="0">
                <a:hlinkClick r:id="rId3"/>
              </a:rPr>
              <a:t>https://www.youtube.com/watch?v=AehOYZENvzg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969023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4" t="6280" r="11246" b="12082"/>
          <a:stretch/>
        </p:blipFill>
        <p:spPr bwMode="auto">
          <a:xfrm>
            <a:off x="104906" y="66090"/>
            <a:ext cx="8906004" cy="6243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224110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Pwli</a:t>
            </a:r>
            <a:r>
              <a:rPr lang="en-GB" dirty="0"/>
              <a:t>      Pulley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u="sng" dirty="0">
                <a:hlinkClick r:id="rId3"/>
              </a:rPr>
              <a:t>https://www.youtube.com/watch?v=bylL-3W7pAI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62957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80" t="6834" r="13013" b="23018"/>
          <a:stretch/>
        </p:blipFill>
        <p:spPr bwMode="auto">
          <a:xfrm>
            <a:off x="35496" y="332656"/>
            <a:ext cx="8886320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325768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Arferol</a:t>
            </a:r>
            <a:r>
              <a:rPr lang="en-GB" dirty="0"/>
              <a:t>        Routine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https://www.youtube.com/watch?v=GzCbYCOEveE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547374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Syniadau</a:t>
            </a:r>
            <a:r>
              <a:rPr lang="en-GB" dirty="0"/>
              <a:t>?   Thoughts?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B944713A-6FB2-40C9-85F8-B7AC3B3C71F4}"/>
              </a:ext>
            </a:extLst>
          </p:cNvPr>
          <p:cNvSpPr txBox="1">
            <a:spLocks/>
          </p:cNvSpPr>
          <p:nvPr/>
        </p:nvSpPr>
        <p:spPr>
          <a:xfrm>
            <a:off x="474240" y="1609531"/>
            <a:ext cx="3826768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Beth </a:t>
            </a:r>
            <a:r>
              <a:rPr lang="en-GB" dirty="0" err="1"/>
              <a:t>yw</a:t>
            </a:r>
            <a:r>
              <a:rPr lang="en-GB" dirty="0"/>
              <a:t> </a:t>
            </a:r>
            <a:r>
              <a:rPr lang="en-GB" dirty="0" err="1"/>
              <a:t>eich</a:t>
            </a:r>
            <a:r>
              <a:rPr lang="en-GB" dirty="0"/>
              <a:t> barn am STEW ac ECERS/ITERS </a:t>
            </a:r>
            <a:r>
              <a:rPr lang="en-GB" dirty="0" err="1"/>
              <a:t>fel</a:t>
            </a:r>
            <a:r>
              <a:rPr lang="en-GB" dirty="0"/>
              <a:t> </a:t>
            </a:r>
            <a:r>
              <a:rPr lang="en-GB" dirty="0" err="1"/>
              <a:t>arf</a:t>
            </a:r>
            <a:r>
              <a:rPr lang="en-GB" dirty="0"/>
              <a:t> </a:t>
            </a:r>
            <a:r>
              <a:rPr lang="en-GB" dirty="0" err="1"/>
              <a:t>Sicrhau</a:t>
            </a:r>
            <a:r>
              <a:rPr lang="en-GB" dirty="0"/>
              <a:t> </a:t>
            </a:r>
            <a:r>
              <a:rPr lang="en-GB" dirty="0" err="1"/>
              <a:t>Ansawdd</a:t>
            </a:r>
            <a:r>
              <a:rPr lang="en-GB" dirty="0"/>
              <a:t>?</a:t>
            </a:r>
          </a:p>
          <a:p>
            <a:r>
              <a:rPr lang="en-GB" dirty="0" err="1"/>
              <a:t>Trafod</a:t>
            </a:r>
            <a:endParaRPr lang="en-GB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9CC2394-7356-44D4-9C29-353D95C4CFC8}"/>
              </a:ext>
            </a:extLst>
          </p:cNvPr>
          <p:cNvSpPr txBox="1">
            <a:spLocks/>
          </p:cNvSpPr>
          <p:nvPr/>
        </p:nvSpPr>
        <p:spPr>
          <a:xfrm>
            <a:off x="5012432" y="1752601"/>
            <a:ext cx="3826768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What do you think of SSTEW and ECERS/ITERS as a Quality Assurance tool?</a:t>
            </a:r>
          </a:p>
          <a:p>
            <a:r>
              <a:rPr lang="en-GB" dirty="0"/>
              <a:t>Discuss</a:t>
            </a:r>
          </a:p>
        </p:txBody>
      </p:sp>
    </p:spTree>
    <p:extLst>
      <p:ext uri="{BB962C8B-B14F-4D97-AF65-F5344CB8AC3E}">
        <p14:creationId xmlns:p14="http://schemas.microsoft.com/office/powerpoint/2010/main" val="248411647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0"/>
            <a:ext cx="8229600" cy="1143000"/>
          </a:xfrm>
        </p:spPr>
        <p:txBody>
          <a:bodyPr/>
          <a:lstStyle/>
          <a:p>
            <a:r>
              <a:rPr lang="en-GB" dirty="0"/>
              <a:t>EEL and BEEL</a:t>
            </a:r>
          </a:p>
        </p:txBody>
      </p:sp>
    </p:spTree>
    <p:extLst>
      <p:ext uri="{BB962C8B-B14F-4D97-AF65-F5344CB8AC3E}">
        <p14:creationId xmlns:p14="http://schemas.microsoft.com/office/powerpoint/2010/main" val="60412980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48680"/>
          </a:xfrm>
        </p:spPr>
        <p:txBody>
          <a:bodyPr>
            <a:normAutofit fontScale="90000"/>
          </a:bodyPr>
          <a:lstStyle/>
          <a:p>
            <a:r>
              <a:rPr lang="en-GB" sz="3600" dirty="0" err="1"/>
              <a:t>Cyfeiriadau</a:t>
            </a:r>
            <a:r>
              <a:rPr lang="en-GB" sz="3600" dirty="0"/>
              <a:t>       References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47472" y="764704"/>
            <a:ext cx="8229600" cy="4824536"/>
          </a:xfrm>
        </p:spPr>
        <p:txBody>
          <a:bodyPr>
            <a:normAutofit lnSpcReduction="10000"/>
          </a:bodyPr>
          <a:lstStyle/>
          <a:p>
            <a:r>
              <a:rPr lang="en-GB" sz="2400" dirty="0"/>
              <a:t>Abrahamson, L. (2015) </a:t>
            </a:r>
            <a:r>
              <a:rPr lang="en-GB" sz="2400" i="1" dirty="0"/>
              <a:t>The early years teacher’s book.</a:t>
            </a:r>
            <a:r>
              <a:rPr lang="en-GB" sz="2400" dirty="0"/>
              <a:t> London: Sage.</a:t>
            </a:r>
          </a:p>
          <a:p>
            <a:r>
              <a:rPr lang="en-GB" sz="2400" dirty="0"/>
              <a:t>Bolton, G. (2014) </a:t>
            </a:r>
            <a:r>
              <a:rPr lang="en-GB" sz="2400" i="1" dirty="0"/>
              <a:t>Reflective practice: writing and professional development.</a:t>
            </a:r>
            <a:r>
              <a:rPr lang="en-GB" sz="2400" dirty="0"/>
              <a:t>  London: Sage.</a:t>
            </a:r>
          </a:p>
          <a:p>
            <a:r>
              <a:rPr lang="en-GB" sz="2400" dirty="0" err="1"/>
              <a:t>Boud</a:t>
            </a:r>
            <a:r>
              <a:rPr lang="en-GB" sz="2400" dirty="0"/>
              <a:t> D, Keogh R &amp; Walker D (1985) </a:t>
            </a:r>
            <a:r>
              <a:rPr lang="en-GB" sz="2400" i="1" dirty="0"/>
              <a:t>Reflection: turning experience into learning</a:t>
            </a:r>
            <a:r>
              <a:rPr lang="en-GB" sz="2400" dirty="0"/>
              <a:t>. London: </a:t>
            </a:r>
            <a:r>
              <a:rPr lang="en-GB" sz="2400" dirty="0" err="1"/>
              <a:t>Kogan</a:t>
            </a:r>
            <a:r>
              <a:rPr lang="en-GB" sz="2400" dirty="0"/>
              <a:t> Page.</a:t>
            </a:r>
          </a:p>
          <a:p>
            <a:r>
              <a:rPr lang="en-GB" sz="2400" dirty="0"/>
              <a:t>Gill, R. and Whitehouse, A.  ‘Reflecting on work-based learning’.  In C. Hayes,  D. Daly, M. Duncan, R. Gill, and A. Whitehouse, </a:t>
            </a:r>
            <a:r>
              <a:rPr lang="en-GB" sz="2400" i="1" dirty="0"/>
              <a:t>Developing as a reflective early years professional: a thematic approach.  </a:t>
            </a:r>
            <a:r>
              <a:rPr lang="en-GB" sz="2400" dirty="0"/>
              <a:t>(2</a:t>
            </a:r>
            <a:r>
              <a:rPr lang="en-GB" sz="2400" baseline="30000" dirty="0"/>
              <a:t>nd</a:t>
            </a:r>
            <a:r>
              <a:rPr lang="en-GB" sz="2400" dirty="0"/>
              <a:t> </a:t>
            </a:r>
            <a:r>
              <a:rPr lang="en-GB" sz="2400" dirty="0" err="1"/>
              <a:t>ed</a:t>
            </a:r>
            <a:r>
              <a:rPr lang="en-GB" sz="2400" dirty="0"/>
              <a:t>) St Albans: Critical Publishing. pp61-98.</a:t>
            </a:r>
          </a:p>
          <a:p>
            <a:r>
              <a:rPr lang="en-GB" sz="2400" dirty="0" err="1"/>
              <a:t>Hallett</a:t>
            </a:r>
            <a:r>
              <a:rPr lang="en-GB" sz="2400" dirty="0"/>
              <a:t>, E. (2013) </a:t>
            </a:r>
            <a:r>
              <a:rPr lang="en-GB" sz="2400" i="1" dirty="0"/>
              <a:t>The reflective early years practitioner.</a:t>
            </a:r>
            <a:r>
              <a:rPr lang="en-GB" sz="2400" dirty="0"/>
              <a:t>  London: Sage.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83895070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r>
              <a:rPr lang="en-GB" sz="3600" dirty="0" err="1"/>
              <a:t>Cyfeiriadau</a:t>
            </a:r>
            <a:r>
              <a:rPr lang="en-GB" sz="3600" dirty="0"/>
              <a:t>       References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608513"/>
          </a:xfrm>
        </p:spPr>
        <p:txBody>
          <a:bodyPr>
            <a:normAutofit fontScale="77500" lnSpcReduction="20000"/>
          </a:bodyPr>
          <a:lstStyle/>
          <a:p>
            <a:r>
              <a:rPr lang="en-GB" sz="2400" dirty="0"/>
              <a:t>Hayes, C. (2017) ‘Reflection informed by observation and assessment’. In C. Hayes,  D. Daly, M. Duncan, R. Gill, and A. Whitehouse, </a:t>
            </a:r>
            <a:r>
              <a:rPr lang="en-GB" sz="2400" i="1" dirty="0"/>
              <a:t>Developing as a reflective early years professional: a thematic approach.  </a:t>
            </a:r>
            <a:r>
              <a:rPr lang="en-GB" sz="2400" dirty="0"/>
              <a:t>(2</a:t>
            </a:r>
            <a:r>
              <a:rPr lang="en-GB" sz="2400" baseline="30000" dirty="0"/>
              <a:t>nd</a:t>
            </a:r>
            <a:r>
              <a:rPr lang="en-GB" sz="2400" dirty="0"/>
              <a:t> </a:t>
            </a:r>
            <a:r>
              <a:rPr lang="en-GB" sz="2400" dirty="0" err="1"/>
              <a:t>ed</a:t>
            </a:r>
            <a:r>
              <a:rPr lang="en-GB" sz="2400" dirty="0"/>
              <a:t>) St Albans: Critical Publishing. Pp98-124.</a:t>
            </a:r>
          </a:p>
          <a:p>
            <a:r>
              <a:rPr lang="en-GB" sz="2400" dirty="0"/>
              <a:t>Hayes, C., Daly, D., Duncan, M., Gill, R. and Whitehouse, A.  (2017) </a:t>
            </a:r>
            <a:r>
              <a:rPr lang="en-GB" sz="2400" i="1" dirty="0"/>
              <a:t>Developing as a reflective early years professional: a thematic approach.  </a:t>
            </a:r>
            <a:r>
              <a:rPr lang="en-GB" sz="2400" dirty="0"/>
              <a:t>(2</a:t>
            </a:r>
            <a:r>
              <a:rPr lang="en-GB" sz="2400" baseline="30000" dirty="0"/>
              <a:t>nd</a:t>
            </a:r>
            <a:r>
              <a:rPr lang="en-GB" sz="2400" dirty="0"/>
              <a:t> </a:t>
            </a:r>
            <a:r>
              <a:rPr lang="en-GB" sz="2400" dirty="0" err="1"/>
              <a:t>ed</a:t>
            </a:r>
            <a:r>
              <a:rPr lang="en-GB" sz="2400" dirty="0"/>
              <a:t>) St Albans: Critical Publishing.</a:t>
            </a:r>
          </a:p>
          <a:p>
            <a:r>
              <a:rPr lang="en-GB" sz="2400" dirty="0" err="1"/>
              <a:t>Lindon</a:t>
            </a:r>
            <a:r>
              <a:rPr lang="en-GB" sz="2400" dirty="0"/>
              <a:t>, J. (2012) </a:t>
            </a:r>
            <a:r>
              <a:rPr lang="en-GB" sz="2400" i="1" dirty="0"/>
              <a:t>Reflective practice and early years professionalism.</a:t>
            </a:r>
            <a:r>
              <a:rPr lang="en-GB" sz="2400" dirty="0"/>
              <a:t> (2</a:t>
            </a:r>
            <a:r>
              <a:rPr lang="en-GB" sz="2400" baseline="30000" dirty="0"/>
              <a:t>nd</a:t>
            </a:r>
            <a:r>
              <a:rPr lang="en-GB" sz="2400" dirty="0"/>
              <a:t> ed) Great </a:t>
            </a:r>
            <a:r>
              <a:rPr lang="en-GB" sz="2400" dirty="0" err="1"/>
              <a:t>Brittain</a:t>
            </a:r>
            <a:r>
              <a:rPr lang="en-GB" sz="2400" dirty="0"/>
              <a:t>: Hodder Education </a:t>
            </a:r>
          </a:p>
          <a:p>
            <a:r>
              <a:rPr lang="en-GB" sz="2400" dirty="0"/>
              <a:t>Moss, P. (2016) Why can’t we get beyond quality? </a:t>
            </a:r>
            <a:r>
              <a:rPr lang="en-GB" sz="2400" i="1" dirty="0"/>
              <a:t>Contemporary Issues in Early Childhood. </a:t>
            </a:r>
            <a:r>
              <a:rPr lang="en-GB" sz="2400" dirty="0"/>
              <a:t>Vol. 17 (1) pp. 8-15. </a:t>
            </a:r>
            <a:endParaRPr lang="en-GB" sz="2400" i="1" dirty="0"/>
          </a:p>
          <a:p>
            <a:r>
              <a:rPr lang="en-GB" sz="2400" dirty="0"/>
              <a:t>Paige-Smith, A. and Craft, A. (</a:t>
            </a:r>
            <a:r>
              <a:rPr lang="en-GB" sz="2400" dirty="0" err="1"/>
              <a:t>eds</a:t>
            </a:r>
            <a:r>
              <a:rPr lang="en-GB" sz="2400" dirty="0"/>
              <a:t>) (2011) </a:t>
            </a:r>
            <a:r>
              <a:rPr lang="en-GB" sz="2400" i="1" dirty="0"/>
              <a:t>Developing Reflective Practice in the Early Years. </a:t>
            </a:r>
            <a:r>
              <a:rPr lang="en-GB" sz="2400" dirty="0"/>
              <a:t>(2</a:t>
            </a:r>
            <a:r>
              <a:rPr lang="en-GB" sz="2400" baseline="30000" dirty="0"/>
              <a:t>nd</a:t>
            </a:r>
            <a:r>
              <a:rPr lang="en-GB" sz="2400" dirty="0"/>
              <a:t> ed)</a:t>
            </a:r>
            <a:r>
              <a:rPr lang="en-GB" sz="2400" i="1" dirty="0"/>
              <a:t> </a:t>
            </a:r>
            <a:r>
              <a:rPr lang="en-GB" sz="2400" dirty="0"/>
              <a:t>Maidenhead: Open University Press.</a:t>
            </a:r>
          </a:p>
          <a:p>
            <a:r>
              <a:rPr lang="en-GB" sz="2400" dirty="0"/>
              <a:t> Siraj, I. et al. (2015) </a:t>
            </a:r>
            <a:r>
              <a:rPr lang="en-GB" sz="2400" i="1" dirty="0"/>
              <a:t>Assessing quality in early childhood education and care : sustained shared thinking and emotional well-being (SSTEW) scale for 2-5-year-olds provision</a:t>
            </a:r>
            <a:r>
              <a:rPr lang="en-GB" sz="2400" dirty="0"/>
              <a:t>. London, England: IOE Press.</a:t>
            </a:r>
          </a:p>
          <a:p>
            <a:endParaRPr lang="en-GB" sz="24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2783671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fe9b9c35940b012e39dd19801f39f532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2a4b2c55753dda35bc03796856e2c125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40938E5-14B8-4DF4-90D3-BAB8848609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5FC5585-51CA-4C4C-9028-AEC8FAD67B8B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303dbf9b-b85b-46a0-94f1-894078c07ecd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5452</TotalTime>
  <Words>1841</Words>
  <Application>Microsoft Office PowerPoint</Application>
  <PresentationFormat>On-screen Show (4:3)</PresentationFormat>
  <Paragraphs>244</Paragraphs>
  <Slides>36</Slides>
  <Notes>36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0" baseType="lpstr">
      <vt:lpstr>Arial</vt:lpstr>
      <vt:lpstr>Calibri</vt:lpstr>
      <vt:lpstr>Myriad Pro</vt:lpstr>
      <vt:lpstr>20140311PresentationUWTSDTemplate</vt:lpstr>
      <vt:lpstr>EAEE6008/C Arweinyddiaeth ar gyfer systemau o ansawdd Leadership for systems of quality </vt:lpstr>
      <vt:lpstr>Overview </vt:lpstr>
      <vt:lpstr>Beth yw ansawdd? What is quality?</vt:lpstr>
      <vt:lpstr>Beth yw ansawdd? What is quality?</vt:lpstr>
      <vt:lpstr> Research-informed knowledge about effective early years practice  </vt:lpstr>
      <vt:lpstr>EPPE/ EPPSE project  </vt:lpstr>
      <vt:lpstr>Prosiect EPPE/ EPPSE</vt:lpstr>
      <vt:lpstr>Key messages </vt:lpstr>
      <vt:lpstr>Negeseuon allweddol </vt:lpstr>
      <vt:lpstr>REPEY project</vt:lpstr>
      <vt:lpstr>Key messages </vt:lpstr>
      <vt:lpstr>Prosiect REPEY</vt:lpstr>
      <vt:lpstr>Effective pedagogy  </vt:lpstr>
      <vt:lpstr>Addysgeg Effeithiol  </vt:lpstr>
      <vt:lpstr>Sut ydyn ni'n Mesur Ansawdd?  How do we Measure Quality?</vt:lpstr>
      <vt:lpstr>Graddegau Mesur yr Amgylchedd a’r Raddfa Meddwl Cyson a Rennir a Lles Emosiynol  Environment Ratings Scales and the Sustained Shared Thinking and Emotional Wellbeing Scale</vt:lpstr>
      <vt:lpstr>Graddegau mesur yr amgylchedd Environment rating scales </vt:lpstr>
      <vt:lpstr>ECERS-R</vt:lpstr>
      <vt:lpstr>Clip Fideo ECERS Video clip</vt:lpstr>
      <vt:lpstr>ITERS-3</vt:lpstr>
      <vt:lpstr>Clip Fideo ITERS-3 Video clip</vt:lpstr>
      <vt:lpstr>Sut mae rhyngweithio effeithiol mewn ysgol/lleoliad blynyddoedd cynnar yn edrych?</vt:lpstr>
      <vt:lpstr>What does effective interaction in early years school/settings look like?</vt:lpstr>
      <vt:lpstr>PowerPoint Presentation</vt:lpstr>
      <vt:lpstr>Is-raddfeydd SSTEW</vt:lpstr>
      <vt:lpstr>SSTEW subscales</vt:lpstr>
      <vt:lpstr>PowerPoint Presentation</vt:lpstr>
      <vt:lpstr>Iâ       Ice</vt:lpstr>
      <vt:lpstr>PowerPoint Presentation</vt:lpstr>
      <vt:lpstr>Pwli      Pulley</vt:lpstr>
      <vt:lpstr>PowerPoint Presentation</vt:lpstr>
      <vt:lpstr>Arferol        Routine</vt:lpstr>
      <vt:lpstr>Syniadau?   Thoughts?</vt:lpstr>
      <vt:lpstr>EEL and BEEL</vt:lpstr>
      <vt:lpstr>Cyfeiriadau       References</vt:lpstr>
      <vt:lpstr>Cyfeiriadau       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Natalie MacDonald</cp:lastModifiedBy>
  <cp:revision>100</cp:revision>
  <cp:lastPrinted>2019-02-26T08:32:21Z</cp:lastPrinted>
  <dcterms:created xsi:type="dcterms:W3CDTF">2015-04-14T15:21:28Z</dcterms:created>
  <dcterms:modified xsi:type="dcterms:W3CDTF">2022-01-17T14:38:47Z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