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2"/>
  </p:sldMasterIdLst>
  <p:notesMasterIdLst>
    <p:notesMasterId r:id="rId54"/>
  </p:notesMasterIdLst>
  <p:handoutMasterIdLst>
    <p:handoutMasterId r:id="rId55"/>
  </p:handoutMasterIdLst>
  <p:sldIdLst>
    <p:sldId id="256" r:id="rId13"/>
    <p:sldId id="297" r:id="rId14"/>
    <p:sldId id="298" r:id="rId15"/>
    <p:sldId id="299" r:id="rId16"/>
    <p:sldId id="300" r:id="rId17"/>
    <p:sldId id="301" r:id="rId18"/>
    <p:sldId id="302" r:id="rId19"/>
    <p:sldId id="336" r:id="rId20"/>
    <p:sldId id="337" r:id="rId21"/>
    <p:sldId id="338" r:id="rId22"/>
    <p:sldId id="303" r:id="rId23"/>
    <p:sldId id="304" r:id="rId24"/>
    <p:sldId id="305" r:id="rId25"/>
    <p:sldId id="306" r:id="rId26"/>
    <p:sldId id="307" r:id="rId27"/>
    <p:sldId id="308" r:id="rId28"/>
    <p:sldId id="309" r:id="rId29"/>
    <p:sldId id="310" r:id="rId30"/>
    <p:sldId id="311" r:id="rId31"/>
    <p:sldId id="312" r:id="rId32"/>
    <p:sldId id="313" r:id="rId33"/>
    <p:sldId id="314" r:id="rId34"/>
    <p:sldId id="315" r:id="rId35"/>
    <p:sldId id="316" r:id="rId36"/>
    <p:sldId id="317" r:id="rId37"/>
    <p:sldId id="318" r:id="rId38"/>
    <p:sldId id="319" r:id="rId39"/>
    <p:sldId id="320" r:id="rId40"/>
    <p:sldId id="321" r:id="rId41"/>
    <p:sldId id="322" r:id="rId42"/>
    <p:sldId id="323" r:id="rId43"/>
    <p:sldId id="324" r:id="rId44"/>
    <p:sldId id="325" r:id="rId45"/>
    <p:sldId id="326" r:id="rId46"/>
    <p:sldId id="327" r:id="rId47"/>
    <p:sldId id="328" r:id="rId48"/>
    <p:sldId id="329" r:id="rId49"/>
    <p:sldId id="330" r:id="rId50"/>
    <p:sldId id="331" r:id="rId51"/>
    <p:sldId id="334" r:id="rId52"/>
    <p:sldId id="295" r:id="rId53"/>
  </p:sldIdLst>
  <p:sldSz cx="9144000" cy="6858000" type="screen4x3"/>
  <p:notesSz cx="6797675" cy="9926638"/>
  <p:custShowLst>
    <p:custShow name="Lecture Presentation" id="0">
      <p:sldLst>
        <p:sld r:id="rId13"/>
        <p:sld r:id="rId39"/>
        <p:sld r:id="rId31"/>
        <p:sld r:id="rId27"/>
        <p:sld r:id="rId16"/>
        <p:sld r:id="rId18"/>
        <p:sld r:id="rId32"/>
        <p:sld r:id="rId33"/>
        <p:sld r:id="rId34"/>
        <p:sld r:id="rId36"/>
        <p:sld r:id="rId53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93" d="100"/>
          <a:sy n="93" d="100"/>
        </p:scale>
        <p:origin x="2169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39" Type="http://schemas.openxmlformats.org/officeDocument/2006/relationships/slide" Target="slides/slide27.xml"/><Relationship Id="rId21" Type="http://schemas.openxmlformats.org/officeDocument/2006/relationships/slide" Target="slides/slide9.xml"/><Relationship Id="rId34" Type="http://schemas.openxmlformats.org/officeDocument/2006/relationships/slide" Target="slides/slide22.xml"/><Relationship Id="rId42" Type="http://schemas.openxmlformats.org/officeDocument/2006/relationships/slide" Target="slides/slide30.xml"/><Relationship Id="rId47" Type="http://schemas.openxmlformats.org/officeDocument/2006/relationships/slide" Target="slides/slide35.xml"/><Relationship Id="rId50" Type="http://schemas.openxmlformats.org/officeDocument/2006/relationships/slide" Target="slides/slide38.xml"/><Relationship Id="rId55" Type="http://schemas.openxmlformats.org/officeDocument/2006/relationships/handoutMaster" Target="handoutMasters/handoutMaster1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slide" Target="slides/slide21.xml"/><Relationship Id="rId38" Type="http://schemas.openxmlformats.org/officeDocument/2006/relationships/slide" Target="slides/slide26.xml"/><Relationship Id="rId46" Type="http://schemas.openxmlformats.org/officeDocument/2006/relationships/slide" Target="slides/slide34.xml"/><Relationship Id="rId59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slide" Target="slides/slide17.xml"/><Relationship Id="rId41" Type="http://schemas.openxmlformats.org/officeDocument/2006/relationships/slide" Target="slides/slide29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12.xml"/><Relationship Id="rId32" Type="http://schemas.openxmlformats.org/officeDocument/2006/relationships/slide" Target="slides/slide20.xml"/><Relationship Id="rId37" Type="http://schemas.openxmlformats.org/officeDocument/2006/relationships/slide" Target="slides/slide25.xml"/><Relationship Id="rId40" Type="http://schemas.openxmlformats.org/officeDocument/2006/relationships/slide" Target="slides/slide28.xml"/><Relationship Id="rId45" Type="http://schemas.openxmlformats.org/officeDocument/2006/relationships/slide" Target="slides/slide33.xml"/><Relationship Id="rId53" Type="http://schemas.openxmlformats.org/officeDocument/2006/relationships/slide" Target="slides/slide41.xml"/><Relationship Id="rId58" Type="http://schemas.openxmlformats.org/officeDocument/2006/relationships/viewProps" Target="viewProps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36" Type="http://schemas.openxmlformats.org/officeDocument/2006/relationships/slide" Target="slides/slide24.xml"/><Relationship Id="rId49" Type="http://schemas.openxmlformats.org/officeDocument/2006/relationships/slide" Target="slides/slide37.xml"/><Relationship Id="rId57" Type="http://schemas.openxmlformats.org/officeDocument/2006/relationships/presProps" Target="pres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31" Type="http://schemas.openxmlformats.org/officeDocument/2006/relationships/slide" Target="slides/slide19.xml"/><Relationship Id="rId44" Type="http://schemas.openxmlformats.org/officeDocument/2006/relationships/slide" Target="slides/slide32.xml"/><Relationship Id="rId52" Type="http://schemas.openxmlformats.org/officeDocument/2006/relationships/slide" Target="slides/slide40.xml"/><Relationship Id="rId60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slide" Target="slides/slide18.xml"/><Relationship Id="rId35" Type="http://schemas.openxmlformats.org/officeDocument/2006/relationships/slide" Target="slides/slide23.xml"/><Relationship Id="rId43" Type="http://schemas.openxmlformats.org/officeDocument/2006/relationships/slide" Target="slides/slide31.xml"/><Relationship Id="rId48" Type="http://schemas.openxmlformats.org/officeDocument/2006/relationships/slide" Target="slides/slide36.xml"/><Relationship Id="rId56" Type="http://schemas.openxmlformats.org/officeDocument/2006/relationships/commentAuthors" Target="commentAuthors.xml"/><Relationship Id="rId8" Type="http://schemas.openxmlformats.org/officeDocument/2006/relationships/customXml" Target="../customXml/item8.xml"/><Relationship Id="rId51" Type="http://schemas.openxmlformats.org/officeDocument/2006/relationships/slide" Target="slides/slide39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20/11/2019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tag_form.asp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pree.io/" TargetMode="External"/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1" dirty="0" smtClean="0"/>
              <a:t>Note</a:t>
            </a:r>
            <a:r>
              <a:rPr lang="en-GB" i="1" dirty="0" smtClean="0"/>
              <a:t>: The </a:t>
            </a:r>
            <a:r>
              <a:rPr lang="en-GB" i="1" dirty="0" err="1" smtClean="0"/>
              <a:t>frameborder</a:t>
            </a:r>
            <a:r>
              <a:rPr lang="en-GB" i="1" dirty="0" smtClean="0"/>
              <a:t> attribute is obsolete, use CSS!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53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857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9526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You can also create links to named</a:t>
            </a:r>
            <a:r>
              <a:rPr lang="en-GB" baseline="0" dirty="0" smtClean="0"/>
              <a:t> bookmarks on external websites. The syntax for the link (</a:t>
            </a:r>
            <a:r>
              <a:rPr lang="en-GB" baseline="0" dirty="0" err="1" smtClean="0"/>
              <a:t>href</a:t>
            </a:r>
            <a:r>
              <a:rPr lang="en-GB" baseline="0" dirty="0" smtClean="0"/>
              <a:t>) is: Absolute URL + # symbol + bookmark name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4186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511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 can view other attributes here: </a:t>
            </a:r>
            <a:r>
              <a:rPr lang="en-GB" dirty="0" smtClean="0">
                <a:hlinkClick r:id="rId3"/>
              </a:rPr>
              <a:t>https://www.w3schools.com/tags/tag_form.asp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1397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9699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Post</a:t>
            </a:r>
            <a:r>
              <a:rPr lang="en-GB" baseline="0" dirty="0" smtClean="0"/>
              <a:t> requires some server-side scripting which we have not done yet and you would usually want to store the data sent in some form of database.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There are some free online services that can be used to process your form data and email the data sent to you. I would not recommend using it to send any form of sensitive personal data.</a:t>
            </a:r>
          </a:p>
          <a:p>
            <a:endParaRPr lang="en-GB" baseline="0" dirty="0" smtClean="0"/>
          </a:p>
          <a:p>
            <a:r>
              <a:rPr lang="en-GB" baseline="0" smtClean="0"/>
              <a:t>See: </a:t>
            </a:r>
            <a:r>
              <a:rPr lang="en-GB" smtClean="0">
                <a:hlinkClick r:id="rId3"/>
              </a:rPr>
              <a:t>https://formspree.io/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440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752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tag_form.asp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tag_label.asp" TargetMode="External"/><Relationship Id="rId2" Type="http://schemas.openxmlformats.org/officeDocument/2006/relationships/hyperlink" Target="https://www.w3schools.com/tags/tag_input.as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tags/att_placeholder.asp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tags/tag_input.asp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5.xml"/><Relationship Id="rId3" Type="http://schemas.openxmlformats.org/officeDocument/2006/relationships/customXml" Target="../../customXml/item4.xml"/><Relationship Id="rId7" Type="http://schemas.openxmlformats.org/officeDocument/2006/relationships/customXml" Target="../../customXml/item7.xml"/><Relationship Id="rId2" Type="http://schemas.openxmlformats.org/officeDocument/2006/relationships/customXml" Target="../../customXml/item6.xml"/><Relationship Id="rId1" Type="http://schemas.openxmlformats.org/officeDocument/2006/relationships/customXml" Target="../../customXml/item8.xml"/><Relationship Id="rId6" Type="http://schemas.openxmlformats.org/officeDocument/2006/relationships/customXml" Target="../../customXml/item9.xml"/><Relationship Id="rId5" Type="http://schemas.openxmlformats.org/officeDocument/2006/relationships/customXml" Target="../../customXml/item10.xml"/><Relationship Id="rId10" Type="http://schemas.openxmlformats.org/officeDocument/2006/relationships/image" Target="../media/image9.png"/><Relationship Id="rId4" Type="http://schemas.openxmlformats.org/officeDocument/2006/relationships/customXml" Target="../../customXml/item1.xml"/><Relationship Id="rId9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tags/ref_urlencode.asp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cii.cl/htmlcodes.htm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v.w3.org/html5/html-author/charref" TargetMode="Externa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Image Sprites, Links &amp; Forms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</a:t>
            </a:r>
            <a:r>
              <a:rPr lang="en-GB" dirty="0" smtClean="0"/>
              <a:t>: </a:t>
            </a:r>
            <a:r>
              <a:rPr lang="en-GB" dirty="0"/>
              <a:t>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18-Nov-2019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CSS Image Sprites</a:t>
            </a:r>
          </a:p>
          <a:p>
            <a:r>
              <a:rPr lang="en-GB" smtClean="0"/>
              <a:t>iFrames</a:t>
            </a:r>
            <a:endParaRPr lang="en-GB" dirty="0" smtClean="0"/>
          </a:p>
          <a:p>
            <a:r>
              <a:rPr lang="en-GB" dirty="0" smtClean="0"/>
              <a:t>HTML Links</a:t>
            </a:r>
          </a:p>
          <a:p>
            <a:r>
              <a:rPr lang="en-GB" dirty="0" smtClean="0"/>
              <a:t>Third Party Content</a:t>
            </a:r>
          </a:p>
          <a:p>
            <a:r>
              <a:rPr lang="en-GB" dirty="0" smtClean="0"/>
              <a:t>HTML Forms</a:t>
            </a:r>
          </a:p>
          <a:p>
            <a:r>
              <a:rPr lang="en-GB" dirty="0" smtClean="0"/>
              <a:t>Special Characters</a:t>
            </a:r>
          </a:p>
        </p:txBody>
      </p:sp>
    </p:spTree>
    <p:extLst>
      <p:ext uri="{BB962C8B-B14F-4D97-AF65-F5344CB8AC3E}">
        <p14:creationId xmlns:p14="http://schemas.microsoft.com/office/powerpoint/2010/main" val="272419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Image Sprites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074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Image Sprites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 image sprite is a collection of several images saved together as one single image.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4995" y="4162719"/>
            <a:ext cx="4000500" cy="266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4915" y="2618059"/>
            <a:ext cx="5280660" cy="14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58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Combine Multiple Images?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80523" cy="4913722"/>
          </a:xfrm>
        </p:spPr>
        <p:txBody>
          <a:bodyPr/>
          <a:lstStyle/>
          <a:p>
            <a:r>
              <a:rPr lang="en-GB" dirty="0"/>
              <a:t>Each image file added to your page is a separate HTTP-Request.</a:t>
            </a:r>
          </a:p>
          <a:p>
            <a:r>
              <a:rPr lang="en-GB" dirty="0"/>
              <a:t>The more separate HTTP requests required, the less efficient your page is.</a:t>
            </a:r>
          </a:p>
          <a:p>
            <a:r>
              <a:rPr lang="en-GB" dirty="0"/>
              <a:t>Using image sprites will reduce the number of server requests and save bandwidth.</a:t>
            </a:r>
          </a:p>
          <a:p>
            <a:r>
              <a:rPr lang="en-GB" dirty="0"/>
              <a:t>For efficient page loading, </a:t>
            </a:r>
            <a:r>
              <a:rPr lang="en-GB" i="1" dirty="0"/>
              <a:t>it is important to keep the number of HTTP requests as low as possible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35249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Sprites: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153400" cy="497970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Requires 3 CSS Properties:</a:t>
            </a:r>
          </a:p>
          <a:p>
            <a:r>
              <a:rPr lang="en-GB" b="1" dirty="0"/>
              <a:t>Width</a:t>
            </a:r>
            <a:r>
              <a:rPr lang="en-GB" dirty="0"/>
              <a:t> and </a:t>
            </a:r>
            <a:r>
              <a:rPr lang="en-GB" b="1" dirty="0"/>
              <a:t>Height</a:t>
            </a:r>
            <a:r>
              <a:rPr lang="en-GB" dirty="0"/>
              <a:t> for:</a:t>
            </a:r>
          </a:p>
          <a:p>
            <a:pPr lvl="1"/>
            <a:r>
              <a:rPr lang="en-GB" dirty="0"/>
              <a:t>the portion of the sprite needed and </a:t>
            </a:r>
          </a:p>
          <a:p>
            <a:pPr lvl="1"/>
            <a:r>
              <a:rPr lang="en-GB" dirty="0"/>
              <a:t>its display area on the web page.</a:t>
            </a:r>
          </a:p>
          <a:p>
            <a:r>
              <a:rPr lang="en-GB" b="1" dirty="0"/>
              <a:t>Background</a:t>
            </a:r>
          </a:p>
          <a:p>
            <a:pPr lvl="1"/>
            <a:r>
              <a:rPr lang="en-GB" b="1" i="1" dirty="0"/>
              <a:t>URL</a:t>
            </a:r>
            <a:r>
              <a:rPr lang="en-GB" dirty="0"/>
              <a:t>: the sprite image location.</a:t>
            </a:r>
          </a:p>
          <a:p>
            <a:pPr lvl="1"/>
            <a:r>
              <a:rPr lang="en-GB" b="1" dirty="0"/>
              <a:t>Top, Left</a:t>
            </a:r>
            <a:r>
              <a:rPr lang="en-GB" dirty="0"/>
              <a:t>: the </a:t>
            </a:r>
            <a:r>
              <a:rPr lang="en-GB" b="1" i="1" dirty="0"/>
              <a:t>top-left position</a:t>
            </a:r>
            <a:r>
              <a:rPr lang="en-GB" dirty="0"/>
              <a:t> of the portion of the sprite required.</a:t>
            </a:r>
          </a:p>
          <a:p>
            <a:pPr marL="685800" lvl="2" indent="0">
              <a:buNone/>
            </a:pPr>
            <a:r>
              <a:rPr lang="en-GB" i="1" dirty="0"/>
              <a:t>The top-left position is used to shift the portion of the sprite image into view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37883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Demo: CSS Sprites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5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iFrames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8333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&lt;iframe&gt;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Displays </a:t>
            </a:r>
            <a:r>
              <a:rPr lang="en-GB" b="1" i="1" dirty="0"/>
              <a:t>another web page within a web page</a:t>
            </a:r>
            <a:r>
              <a:rPr lang="en-GB" dirty="0"/>
              <a:t>.</a:t>
            </a:r>
          </a:p>
          <a:p>
            <a:r>
              <a:rPr lang="en-GB" dirty="0"/>
              <a:t>Useful for displaying content from another site e.g. YouTube videos, Google Maps.</a:t>
            </a:r>
          </a:p>
          <a:p>
            <a:r>
              <a:rPr lang="en-GB" dirty="0"/>
              <a:t>The &lt;</a:t>
            </a:r>
            <a:r>
              <a:rPr lang="en-GB" b="1" dirty="0"/>
              <a:t>iframe</a:t>
            </a:r>
            <a:r>
              <a:rPr lang="en-GB" dirty="0"/>
              <a:t>&gt; tag is used to create an iframe.</a:t>
            </a:r>
          </a:p>
          <a:p>
            <a:r>
              <a:rPr lang="en-GB" dirty="0"/>
              <a:t>Add the following attributes:</a:t>
            </a:r>
          </a:p>
          <a:p>
            <a:pPr lvl="1"/>
            <a:r>
              <a:rPr lang="en-GB" b="1" dirty="0" err="1"/>
              <a:t>src</a:t>
            </a:r>
            <a:r>
              <a:rPr lang="en-GB" dirty="0"/>
              <a:t>: the URL of the page to display in the iframe</a:t>
            </a:r>
          </a:p>
          <a:p>
            <a:pPr marL="4572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="https://youtu.be/9UMrTk1T8tw"&gt;&lt;/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1900" dirty="0"/>
          </a:p>
          <a:p>
            <a:pPr lvl="1"/>
            <a:r>
              <a:rPr lang="en-GB" b="1" dirty="0"/>
              <a:t>height</a:t>
            </a:r>
            <a:r>
              <a:rPr lang="en-GB" dirty="0"/>
              <a:t> and </a:t>
            </a:r>
            <a:r>
              <a:rPr lang="en-GB" b="1" dirty="0"/>
              <a:t>width</a:t>
            </a:r>
            <a:r>
              <a:rPr lang="en-GB" dirty="0"/>
              <a:t>: controls the size of the iframe </a:t>
            </a:r>
            <a:r>
              <a:rPr lang="en-GB" dirty="0" smtClean="0"/>
              <a:t>but </a:t>
            </a:r>
            <a:r>
              <a:rPr lang="en-GB" dirty="0"/>
              <a:t>can be specified using </a:t>
            </a:r>
            <a:r>
              <a:rPr lang="en-GB" dirty="0" smtClean="0"/>
              <a:t>CSS (better).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33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Iframe as a Link Target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An iframe can also be used as the </a:t>
            </a:r>
            <a:r>
              <a:rPr lang="en-GB" b="1" i="1" dirty="0"/>
              <a:t>target</a:t>
            </a:r>
            <a:r>
              <a:rPr lang="en-GB" dirty="0"/>
              <a:t> for a link &lt;a&gt; within a </a:t>
            </a:r>
            <a:r>
              <a:rPr lang="en-GB" dirty="0" smtClean="0"/>
              <a:t>page e.g. instead of opening in new tab.</a:t>
            </a:r>
          </a:p>
          <a:p>
            <a:r>
              <a:rPr lang="en-GB" dirty="0" smtClean="0"/>
              <a:t>Give your iframe a name: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/>
              </a:rPr>
              <a:t>iframe</a:t>
            </a:r>
            <a:r>
              <a:rPr lang="en-GB" sz="20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Consolas"/>
              </a:rPr>
              <a:t>src</a:t>
            </a:r>
            <a:r>
              <a:rPr lang="en-GB" sz="2000" dirty="0">
                <a:solidFill>
                  <a:srgbClr val="0000FF"/>
                </a:solidFill>
                <a:latin typeface="Consolas"/>
              </a:rPr>
              <a:t>="URL.htm"</a:t>
            </a:r>
            <a:r>
              <a:rPr lang="en-GB" sz="20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/>
              </a:rPr>
              <a:t>name</a:t>
            </a:r>
            <a:r>
              <a:rPr lang="en-GB" sz="2000" dirty="0">
                <a:solidFill>
                  <a:srgbClr val="0000FF"/>
                </a:solidFill>
                <a:latin typeface="Consolas"/>
              </a:rPr>
              <a:t>="</a:t>
            </a:r>
            <a:r>
              <a:rPr lang="en-GB" sz="2000" b="1" dirty="0">
                <a:solidFill>
                  <a:srgbClr val="0000FF"/>
                </a:solidFill>
                <a:latin typeface="Consolas"/>
              </a:rPr>
              <a:t>iframe1</a:t>
            </a:r>
            <a:r>
              <a:rPr lang="en-GB" sz="2000" dirty="0">
                <a:solidFill>
                  <a:srgbClr val="0000FF"/>
                </a:solidFill>
                <a:latin typeface="Consolas"/>
              </a:rPr>
              <a:t>"&gt;&lt;/</a:t>
            </a:r>
            <a:r>
              <a:rPr lang="en-GB" sz="2000" dirty="0">
                <a:solidFill>
                  <a:srgbClr val="800000"/>
                </a:solidFill>
                <a:latin typeface="Consolas"/>
              </a:rPr>
              <a:t>iframe</a:t>
            </a:r>
            <a:r>
              <a:rPr lang="en-GB" sz="2000" dirty="0">
                <a:solidFill>
                  <a:srgbClr val="0000FF"/>
                </a:solidFill>
                <a:latin typeface="Consolas"/>
              </a:rPr>
              <a:t>&gt;</a:t>
            </a:r>
            <a:endParaRPr lang="en-GB" dirty="0"/>
          </a:p>
          <a:p>
            <a:r>
              <a:rPr lang="en-GB" dirty="0" smtClean="0"/>
              <a:t>Create a link and set the target to the iframe’s name attribute value.</a:t>
            </a:r>
          </a:p>
          <a:p>
            <a:pPr marL="365760" lvl="1" indent="0">
              <a:buNone/>
            </a:pPr>
            <a:r>
              <a:rPr lang="en-US" sz="20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US" sz="2000" dirty="0">
                <a:solidFill>
                  <a:srgbClr val="800000"/>
                </a:solidFill>
                <a:latin typeface="Consolas"/>
              </a:rPr>
              <a:t>a</a:t>
            </a:r>
            <a:r>
              <a:rPr lang="en-US" sz="20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US" sz="2000" dirty="0" err="1" smtClean="0">
                <a:solidFill>
                  <a:srgbClr val="FF0000"/>
                </a:solidFill>
                <a:latin typeface="Consolas"/>
              </a:rPr>
              <a:t>href</a:t>
            </a:r>
            <a:r>
              <a:rPr lang="en-US" sz="2000" dirty="0" smtClean="0">
                <a:solidFill>
                  <a:srgbClr val="0000FF"/>
                </a:solidFill>
                <a:latin typeface="Consolas"/>
              </a:rPr>
              <a:t>="http</a:t>
            </a:r>
            <a:r>
              <a:rPr lang="en-US" sz="2000" dirty="0">
                <a:solidFill>
                  <a:srgbClr val="0000FF"/>
                </a:solidFill>
                <a:latin typeface="Consolas"/>
              </a:rPr>
              <a:t>://</a:t>
            </a:r>
            <a:r>
              <a:rPr lang="en-US" sz="2000" dirty="0" smtClean="0">
                <a:solidFill>
                  <a:srgbClr val="0000FF"/>
                </a:solidFill>
                <a:latin typeface="Consolas"/>
              </a:rPr>
              <a:t>www.w3schools.com" 	</a:t>
            </a:r>
            <a:r>
              <a:rPr lang="en-US" sz="2000" dirty="0" smtClean="0">
                <a:solidFill>
                  <a:srgbClr val="FF0000"/>
                </a:solidFill>
                <a:latin typeface="Consolas"/>
              </a:rPr>
              <a:t>target</a:t>
            </a:r>
            <a:r>
              <a:rPr lang="en-US" sz="2000" dirty="0">
                <a:solidFill>
                  <a:srgbClr val="0000FF"/>
                </a:solidFill>
                <a:latin typeface="Consolas"/>
              </a:rPr>
              <a:t>="</a:t>
            </a:r>
            <a:r>
              <a:rPr lang="en-US" sz="2000" b="1" dirty="0">
                <a:solidFill>
                  <a:srgbClr val="0000FF"/>
                </a:solidFill>
                <a:latin typeface="Consolas"/>
              </a:rPr>
              <a:t>iframe1</a:t>
            </a:r>
            <a:r>
              <a:rPr lang="en-US" sz="2000" dirty="0">
                <a:solidFill>
                  <a:srgbClr val="0000FF"/>
                </a:solidFill>
                <a:latin typeface="Consolas"/>
              </a:rPr>
              <a:t>"&gt;</a:t>
            </a:r>
            <a:r>
              <a:rPr lang="en-US" sz="2000" dirty="0">
                <a:solidFill>
                  <a:prstClr val="black"/>
                </a:solidFill>
                <a:latin typeface="Consolas"/>
              </a:rPr>
              <a:t>W3Schools.com</a:t>
            </a:r>
            <a:r>
              <a:rPr lang="en-US" sz="2000" dirty="0">
                <a:solidFill>
                  <a:srgbClr val="0000FF"/>
                </a:solidFill>
                <a:latin typeface="Consolas"/>
              </a:rPr>
              <a:t>&lt;/</a:t>
            </a:r>
            <a:r>
              <a:rPr lang="en-US" sz="2000" dirty="0">
                <a:solidFill>
                  <a:srgbClr val="800000"/>
                </a:solidFill>
                <a:latin typeface="Consolas"/>
              </a:rPr>
              <a:t>a</a:t>
            </a:r>
            <a:r>
              <a:rPr lang="en-US" sz="2000" dirty="0">
                <a:solidFill>
                  <a:srgbClr val="0000FF"/>
                </a:solidFill>
                <a:latin typeface="Consolas"/>
              </a:rPr>
              <a:t>&gt;</a:t>
            </a:r>
            <a:endParaRPr lang="en-GB" sz="2000" dirty="0"/>
          </a:p>
          <a:p>
            <a:r>
              <a:rPr lang="en-GB" dirty="0" smtClean="0"/>
              <a:t>When the link is clicked, its content will be displayed in the iframe.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851920" y="2996952"/>
            <a:ext cx="2016224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619672" y="4581128"/>
            <a:ext cx="2160240" cy="3600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18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Links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822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Hyperlinks: HTML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Links allow users to navigate from one page to another.</a:t>
            </a:r>
          </a:p>
          <a:p>
            <a:r>
              <a:rPr lang="en-GB" dirty="0"/>
              <a:t>Links on a page are typically created with the &lt;a&gt; tag, but you also use links with other elements too. For example:</a:t>
            </a:r>
          </a:p>
          <a:p>
            <a:pPr lvl="1"/>
            <a:r>
              <a:rPr lang="en-GB" dirty="0"/>
              <a:t>An image source</a:t>
            </a:r>
          </a:p>
          <a:p>
            <a:pPr lvl="1"/>
            <a:r>
              <a:rPr lang="en-GB" dirty="0"/>
              <a:t>The action attribute for a form</a:t>
            </a:r>
          </a:p>
          <a:p>
            <a:pPr lvl="1"/>
            <a:r>
              <a:rPr lang="en-GB" dirty="0"/>
              <a:t>Adding third party content to your page</a:t>
            </a:r>
          </a:p>
        </p:txBody>
      </p:sp>
    </p:spTree>
    <p:extLst>
      <p:ext uri="{BB962C8B-B14F-4D97-AF65-F5344CB8AC3E}">
        <p14:creationId xmlns:p14="http://schemas.microsoft.com/office/powerpoint/2010/main" val="3112687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Uniform Resource Locators (URLs)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URLs</a:t>
            </a:r>
            <a:r>
              <a:rPr lang="en-GB" dirty="0"/>
              <a:t> are used to define Link addresses.</a:t>
            </a:r>
          </a:p>
          <a:p>
            <a:r>
              <a:rPr lang="en-GB" dirty="0"/>
              <a:t>They are used to specify the address of a resource (web pages, images, videos, etc.) on the Web.</a:t>
            </a:r>
          </a:p>
          <a:p>
            <a:r>
              <a:rPr lang="en-GB" dirty="0"/>
              <a:t>Browsers use the URLs defined in your HTML to request resources from a Web server.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16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i="1" dirty="0"/>
              <a:t>External Links to a full web address</a:t>
            </a:r>
            <a:r>
              <a:rPr lang="en-GB" b="1" dirty="0"/>
              <a:t> </a:t>
            </a:r>
            <a:r>
              <a:rPr lang="en-GB" dirty="0"/>
              <a:t>(usually external to the current website). </a:t>
            </a:r>
            <a:endParaRPr lang="en-GB" dirty="0" smtClean="0"/>
          </a:p>
          <a:p>
            <a:pPr lvl="1"/>
            <a:r>
              <a:rPr lang="en-GB" dirty="0" smtClean="0"/>
              <a:t>Requires </a:t>
            </a:r>
            <a:r>
              <a:rPr lang="en-GB" dirty="0"/>
              <a:t>using an </a:t>
            </a:r>
            <a:r>
              <a:rPr lang="en-GB" u="sng" dirty="0"/>
              <a:t>Absolute URL</a:t>
            </a:r>
            <a:r>
              <a:rPr lang="en-GB" dirty="0"/>
              <a:t>.</a:t>
            </a:r>
          </a:p>
          <a:p>
            <a:r>
              <a:rPr lang="en-GB" b="1" i="1" dirty="0"/>
              <a:t>Local Links to a resource</a:t>
            </a:r>
            <a:r>
              <a:rPr lang="en-GB" dirty="0"/>
              <a:t> (page, image, etc.) </a:t>
            </a:r>
            <a:r>
              <a:rPr lang="en-GB" b="1" i="1" dirty="0"/>
              <a:t>within the current website</a:t>
            </a:r>
            <a:r>
              <a:rPr lang="en-GB" dirty="0"/>
              <a:t>. </a:t>
            </a:r>
            <a:endParaRPr lang="en-GB" dirty="0" smtClean="0"/>
          </a:p>
          <a:p>
            <a:pPr lvl="1"/>
            <a:r>
              <a:rPr lang="en-GB" dirty="0" smtClean="0"/>
              <a:t>Requires </a:t>
            </a:r>
            <a:r>
              <a:rPr lang="en-GB" dirty="0"/>
              <a:t>using a </a:t>
            </a:r>
            <a:r>
              <a:rPr lang="en-GB" u="sng" dirty="0"/>
              <a:t>Relative URL</a:t>
            </a:r>
            <a:r>
              <a:rPr lang="en-GB" dirty="0"/>
              <a:t>.</a:t>
            </a:r>
          </a:p>
          <a:p>
            <a:r>
              <a:rPr lang="en-GB" b="1" i="1" dirty="0"/>
              <a:t>Links to a section </a:t>
            </a:r>
            <a:r>
              <a:rPr lang="en-GB" b="1" i="1" dirty="0" smtClean="0"/>
              <a:t>of a </a:t>
            </a:r>
            <a:r>
              <a:rPr lang="en-GB" b="1" i="1" dirty="0"/>
              <a:t>webpage</a:t>
            </a:r>
            <a:r>
              <a:rPr lang="en-GB" dirty="0"/>
              <a:t>. </a:t>
            </a:r>
            <a:endParaRPr lang="en-GB" dirty="0" smtClean="0"/>
          </a:p>
          <a:p>
            <a:pPr lvl="1"/>
            <a:r>
              <a:rPr lang="en-GB" dirty="0" smtClean="0"/>
              <a:t>Requires </a:t>
            </a:r>
            <a:r>
              <a:rPr lang="en-GB" dirty="0"/>
              <a:t>using a </a:t>
            </a:r>
            <a:r>
              <a:rPr lang="en-GB" u="sng" dirty="0"/>
              <a:t>Named Bookmark</a:t>
            </a:r>
            <a:r>
              <a:rPr lang="en-GB" dirty="0"/>
              <a:t> within the page.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10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Links to </a:t>
            </a:r>
            <a:r>
              <a:rPr lang="en-GB" dirty="0" smtClean="0"/>
              <a:t>External Sites</a:t>
            </a:r>
            <a:br>
              <a:rPr lang="en-GB" dirty="0" smtClean="0"/>
            </a:br>
            <a:r>
              <a:rPr lang="en-GB" sz="3100" dirty="0" smtClean="0"/>
              <a:t>Absolute </a:t>
            </a:r>
            <a:r>
              <a:rPr lang="en-GB" sz="3100" dirty="0"/>
              <a:t>URLs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352243" cy="4495800"/>
          </a:xfrm>
        </p:spPr>
        <p:txBody>
          <a:bodyPr/>
          <a:lstStyle/>
          <a:p>
            <a:r>
              <a:rPr lang="en-GB" b="1" dirty="0"/>
              <a:t>Two parts for absolute </a:t>
            </a:r>
            <a:r>
              <a:rPr lang="en-GB" b="1" dirty="0" smtClean="0"/>
              <a:t>URLs </a:t>
            </a:r>
            <a:r>
              <a:rPr lang="en-GB" dirty="0"/>
              <a:t>which identify:</a:t>
            </a:r>
          </a:p>
          <a:p>
            <a:pPr lvl="1"/>
            <a:r>
              <a:rPr lang="en-GB" b="1" dirty="0"/>
              <a:t>Access mechanism</a:t>
            </a:r>
            <a:r>
              <a:rPr lang="en-GB" dirty="0"/>
              <a:t> (http, mailto, ftp, file, etc.)</a:t>
            </a:r>
          </a:p>
          <a:p>
            <a:pPr lvl="1"/>
            <a:r>
              <a:rPr lang="en-GB" b="1" dirty="0"/>
              <a:t>The address of the resource</a:t>
            </a:r>
            <a:r>
              <a:rPr lang="en-GB" dirty="0"/>
              <a:t>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http://www.facebook.com/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mailto:Joe.Bloggs@somewhere.com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1206632" y="4064513"/>
            <a:ext cx="5156461" cy="1129656"/>
            <a:chOff x="1206632" y="4064513"/>
            <a:chExt cx="5156461" cy="1129656"/>
          </a:xfrm>
        </p:grpSpPr>
        <p:sp>
          <p:nvSpPr>
            <p:cNvPr id="4" name="TextBox 3"/>
            <p:cNvSpPr txBox="1"/>
            <p:nvPr/>
          </p:nvSpPr>
          <p:spPr>
            <a:xfrm>
              <a:off x="1206632" y="4326902"/>
              <a:ext cx="1111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1400" dirty="0"/>
                <a:t>Access</a:t>
              </a:r>
            </a:p>
            <a:p>
              <a:r>
                <a:rPr lang="en-GB" sz="1400" dirty="0" err="1"/>
                <a:t>Mecahnisim</a:t>
              </a:r>
              <a:endParaRPr lang="en-GB" sz="1400" dirty="0"/>
            </a:p>
          </p:txBody>
        </p:sp>
        <p:sp>
          <p:nvSpPr>
            <p:cNvPr id="5" name="Left Bracket 4"/>
            <p:cNvSpPr/>
            <p:nvPr/>
          </p:nvSpPr>
          <p:spPr>
            <a:xfrm rot="16200000">
              <a:off x="1609625" y="3824923"/>
              <a:ext cx="164973" cy="669303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Left Bracket 5"/>
            <p:cNvSpPr/>
            <p:nvPr/>
          </p:nvSpPr>
          <p:spPr>
            <a:xfrm rot="5400000" flipV="1">
              <a:off x="1760658" y="4553737"/>
              <a:ext cx="164973" cy="949379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2648930" y="4400631"/>
              <a:ext cx="235635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Address of the web resource</a:t>
              </a:r>
            </a:p>
          </p:txBody>
        </p:sp>
        <p:sp>
          <p:nvSpPr>
            <p:cNvPr id="8" name="Left Bracket 7"/>
            <p:cNvSpPr/>
            <p:nvPr/>
          </p:nvSpPr>
          <p:spPr>
            <a:xfrm rot="16200000">
              <a:off x="3640521" y="2685266"/>
              <a:ext cx="164973" cy="2923468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Left Bracket 8"/>
            <p:cNvSpPr/>
            <p:nvPr/>
          </p:nvSpPr>
          <p:spPr>
            <a:xfrm rot="5400000" flipV="1">
              <a:off x="4216349" y="3047425"/>
              <a:ext cx="248229" cy="4045259"/>
            </a:xfrm>
            <a:prstGeom prst="leftBracket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835214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Links to Resources in Same </a:t>
            </a:r>
            <a:r>
              <a:rPr lang="en-GB" dirty="0" smtClean="0"/>
              <a:t>Website</a:t>
            </a:r>
            <a:br>
              <a:rPr lang="en-GB" dirty="0" smtClean="0"/>
            </a:br>
            <a:r>
              <a:rPr lang="en-GB" sz="3100" dirty="0" smtClean="0"/>
              <a:t>Relative URLs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do </a:t>
            </a:r>
            <a:r>
              <a:rPr lang="en-GB" u="sng" dirty="0"/>
              <a:t>not</a:t>
            </a:r>
            <a:r>
              <a:rPr lang="en-GB" dirty="0"/>
              <a:t> need to use a full (absolute) </a:t>
            </a:r>
            <a:r>
              <a:rPr lang="en-GB" dirty="0" smtClean="0"/>
              <a:t>URL for resources in </a:t>
            </a:r>
            <a:r>
              <a:rPr lang="en-GB" b="1" dirty="0" smtClean="0"/>
              <a:t>same website, </a:t>
            </a:r>
            <a:r>
              <a:rPr lang="en-GB" b="1" dirty="0"/>
              <a:t>use relative URLs</a:t>
            </a:r>
            <a:r>
              <a:rPr lang="en-GB" dirty="0"/>
              <a:t>.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In the file directory structure shown, index.html is the main home page.</a:t>
            </a:r>
          </a:p>
          <a:p>
            <a:pPr lvl="1"/>
            <a:r>
              <a:rPr lang="en-GB" dirty="0"/>
              <a:t>page2.html is in the </a:t>
            </a:r>
            <a:r>
              <a:rPr lang="en-GB" b="1" i="1" dirty="0"/>
              <a:t>same folder as </a:t>
            </a:r>
            <a:r>
              <a:rPr lang="en-GB" b="1" i="1" dirty="0" smtClean="0"/>
              <a:t>index.html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/>
              <a:t>tablets.html is in a </a:t>
            </a:r>
            <a:r>
              <a:rPr lang="en-GB" b="1" i="1" dirty="0"/>
              <a:t>child folder called products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161" y="2561302"/>
            <a:ext cx="2226024" cy="108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8476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Links to Resources in Same </a:t>
            </a:r>
            <a:r>
              <a:rPr lang="en-GB" dirty="0" smtClean="0"/>
              <a:t>Website</a:t>
            </a:r>
            <a:br>
              <a:rPr lang="en-GB" dirty="0" smtClean="0"/>
            </a:br>
            <a:r>
              <a:rPr lang="en-GB" sz="3100" dirty="0"/>
              <a:t>Relative URLs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55939" cy="5158819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the file you are linking to is in a child folder</a:t>
            </a:r>
          </a:p>
          <a:p>
            <a:pPr lvl="1"/>
            <a:r>
              <a:rPr lang="en-GB" dirty="0"/>
              <a:t>Specify the </a:t>
            </a:r>
            <a:r>
              <a:rPr lang="en-GB" b="1" dirty="0"/>
              <a:t>folder name</a:t>
            </a:r>
            <a:r>
              <a:rPr lang="en-GB" dirty="0"/>
              <a:t> first, then </a:t>
            </a:r>
            <a:r>
              <a:rPr lang="en-GB" b="1" dirty="0"/>
              <a:t>/</a:t>
            </a:r>
            <a:r>
              <a:rPr lang="en-GB" dirty="0"/>
              <a:t>, then the </a:t>
            </a:r>
            <a:r>
              <a:rPr lang="en-GB" b="1" dirty="0"/>
              <a:t>file name</a:t>
            </a:r>
            <a:r>
              <a:rPr lang="en-GB" dirty="0"/>
              <a:t>.</a:t>
            </a:r>
          </a:p>
          <a:p>
            <a:r>
              <a:rPr lang="en-GB" dirty="0"/>
              <a:t>To create a link in index.html to the tablets.html file: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="products/tablets.html"&gt;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Tablet Devices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0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169" y="1769214"/>
            <a:ext cx="2226024" cy="108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59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Links to Resources in Same </a:t>
            </a:r>
            <a:r>
              <a:rPr lang="en-GB" dirty="0" smtClean="0"/>
              <a:t>Website</a:t>
            </a:r>
            <a:br>
              <a:rPr lang="en-GB" dirty="0" smtClean="0"/>
            </a:br>
            <a:r>
              <a:rPr lang="en-GB" sz="3100" dirty="0"/>
              <a:t>Relative URLs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455939" cy="5158819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link back to a file in the parent folder from a document in a child folder:</a:t>
            </a:r>
          </a:p>
          <a:p>
            <a:pPr lvl="1"/>
            <a:r>
              <a:rPr lang="en-GB" dirty="0"/>
              <a:t>use </a:t>
            </a:r>
            <a:r>
              <a:rPr lang="en-GB" b="1" dirty="0"/>
              <a:t>../</a:t>
            </a:r>
            <a:r>
              <a:rPr lang="en-GB" dirty="0"/>
              <a:t> to indicate the folder above, then followed by the </a:t>
            </a:r>
            <a:r>
              <a:rPr lang="en-GB" b="1" dirty="0"/>
              <a:t>file name in the parent folder</a:t>
            </a:r>
            <a:r>
              <a:rPr lang="en-GB" dirty="0"/>
              <a:t>.</a:t>
            </a:r>
          </a:p>
          <a:p>
            <a:r>
              <a:rPr lang="en-GB" dirty="0"/>
              <a:t>To link from tablets.html back to index.html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="../index.html"&gt;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Home Page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2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169" y="1769214"/>
            <a:ext cx="2226024" cy="1083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6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create a link from the list.html page shown back to contact.html?</a:t>
            </a:r>
          </a:p>
          <a:p>
            <a:pPr lvl="1"/>
            <a:r>
              <a:rPr lang="en-GB" dirty="0"/>
              <a:t>List.html is contained in the grand-child folder products/books</a:t>
            </a:r>
          </a:p>
          <a:p>
            <a:pPr lvl="1"/>
            <a:r>
              <a:rPr lang="en-GB" dirty="0"/>
              <a:t>Contact.html is contained in the main top level (root parent) folder.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396" y="4383224"/>
            <a:ext cx="3761904" cy="192609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08396" y="6021288"/>
            <a:ext cx="3761904" cy="28532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72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added to an element to enable the Browser to </a:t>
            </a:r>
            <a:r>
              <a:rPr lang="en-GB" b="1" i="1" dirty="0"/>
              <a:t>identify a particular element</a:t>
            </a:r>
            <a:r>
              <a:rPr lang="en-GB" dirty="0"/>
              <a:t> on your HTML page?</a:t>
            </a:r>
          </a:p>
        </p:txBody>
      </p:sp>
    </p:spTree>
    <p:extLst>
      <p:ext uri="{BB962C8B-B14F-4D97-AF65-F5344CB8AC3E}">
        <p14:creationId xmlns:p14="http://schemas.microsoft.com/office/powerpoint/2010/main" val="1461072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Links to a Section of a Page</a:t>
            </a:r>
            <a:br>
              <a:rPr lang="en-GB" dirty="0" smtClean="0"/>
            </a:br>
            <a:r>
              <a:rPr lang="en-GB" sz="3100" dirty="0" smtClean="0"/>
              <a:t>Named Bookmarks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Recall that the id element uniquely identifies an element on your page.</a:t>
            </a:r>
          </a:p>
          <a:p>
            <a:r>
              <a:rPr lang="en-GB" dirty="0"/>
              <a:t>This automatically adds a </a:t>
            </a:r>
            <a:r>
              <a:rPr lang="en-GB" b="1" i="1" dirty="0"/>
              <a:t>named bookmark</a:t>
            </a:r>
            <a:r>
              <a:rPr lang="en-GB" dirty="0"/>
              <a:t> in your page</a:t>
            </a:r>
            <a:r>
              <a:rPr lang="en-GB" dirty="0" smtClean="0"/>
              <a:t>.</a:t>
            </a:r>
          </a:p>
          <a:p>
            <a:pPr marL="64008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6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6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id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</a:t>
            </a:r>
            <a:r>
              <a:rPr lang="en-GB" sz="26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topPara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"&gt;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....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6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6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657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Links to a Section of a Page</a:t>
            </a:r>
            <a:br>
              <a:rPr lang="en-GB" dirty="0" smtClean="0"/>
            </a:br>
            <a:r>
              <a:rPr lang="en-GB" sz="3100" dirty="0" smtClean="0"/>
              <a:t>Named Bookmarks on Same Page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create a link to a named bookmark using:</a:t>
            </a:r>
          </a:p>
          <a:p>
            <a:pPr lvl="1"/>
            <a:r>
              <a:rPr lang="en-GB" dirty="0" smtClean="0"/>
              <a:t># symbol + bookmark name</a:t>
            </a:r>
            <a:endParaRPr lang="en-GB" dirty="0"/>
          </a:p>
          <a:p>
            <a:r>
              <a:rPr lang="en-GB" dirty="0" smtClean="0"/>
              <a:t>For example, if you have a </a:t>
            </a:r>
            <a:r>
              <a:rPr lang="en-GB" dirty="0"/>
              <a:t>very long </a:t>
            </a:r>
            <a:r>
              <a:rPr lang="en-GB" dirty="0" smtClean="0"/>
              <a:t>page:</a:t>
            </a:r>
          </a:p>
          <a:p>
            <a:pPr lvl="1"/>
            <a:r>
              <a:rPr lang="en-GB" dirty="0" smtClean="0"/>
              <a:t>You </a:t>
            </a:r>
            <a:r>
              <a:rPr lang="en-GB" dirty="0"/>
              <a:t>can </a:t>
            </a:r>
            <a:r>
              <a:rPr lang="en-GB" b="1" dirty="0"/>
              <a:t>create a named bookmark</a:t>
            </a:r>
            <a:r>
              <a:rPr lang="en-GB" dirty="0"/>
              <a:t> towards the top: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id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topPara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....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000" dirty="0"/>
          </a:p>
          <a:p>
            <a:pPr lvl="1"/>
            <a:r>
              <a:rPr lang="en-GB" dirty="0"/>
              <a:t>Then towards the </a:t>
            </a:r>
            <a:r>
              <a:rPr lang="en-GB" dirty="0" smtClean="0"/>
              <a:t>bottom of the page, </a:t>
            </a:r>
            <a:r>
              <a:rPr lang="en-GB" b="1" dirty="0" smtClean="0"/>
              <a:t>create a link (</a:t>
            </a:r>
            <a:r>
              <a:rPr lang="en-GB" b="1" i="1" dirty="0" smtClean="0"/>
              <a:t>Back to Top</a:t>
            </a:r>
            <a:r>
              <a:rPr lang="en-GB" b="1" dirty="0" smtClean="0"/>
              <a:t>) to the named bookmark</a:t>
            </a:r>
            <a:r>
              <a:rPr lang="en-GB" dirty="0" smtClean="0"/>
              <a:t>:</a:t>
            </a:r>
            <a:endParaRPr lang="en-GB" dirty="0"/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="#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topPara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Back to Top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691680" y="5229200"/>
            <a:ext cx="216024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691680" y="4050167"/>
            <a:ext cx="1728192" cy="314937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830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Links to a Section of a Page</a:t>
            </a:r>
            <a:br>
              <a:rPr lang="en-GB" dirty="0" smtClean="0"/>
            </a:br>
            <a:r>
              <a:rPr lang="en-GB" sz="3100" dirty="0" smtClean="0"/>
              <a:t>Named Bookmarks on Another Page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can also create a link to a named bookmark on another page using: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age </a:t>
            </a:r>
            <a:r>
              <a:rPr lang="en-GB" dirty="0" err="1" smtClean="0"/>
              <a:t>url</a:t>
            </a:r>
            <a:r>
              <a:rPr lang="en-GB" dirty="0" smtClean="0"/>
              <a:t> + # </a:t>
            </a:r>
            <a:r>
              <a:rPr lang="en-GB" dirty="0"/>
              <a:t>symbol + bookmark name</a:t>
            </a:r>
          </a:p>
          <a:p>
            <a:r>
              <a:rPr lang="en-GB" dirty="0" smtClean="0"/>
              <a:t>For example, if you have a named section on </a:t>
            </a:r>
            <a:r>
              <a:rPr lang="en-GB" b="1" dirty="0" smtClean="0"/>
              <a:t>page2.html</a:t>
            </a:r>
            <a:r>
              <a:rPr lang="en-GB" dirty="0" smtClean="0"/>
              <a:t> as follows:</a:t>
            </a:r>
          </a:p>
          <a:p>
            <a:pPr lvl="1"/>
            <a:r>
              <a:rPr lang="en-GB" dirty="0" smtClean="0"/>
              <a:t>You </a:t>
            </a:r>
            <a:r>
              <a:rPr lang="en-GB" dirty="0"/>
              <a:t>can create a named bookmark towards the top:</a:t>
            </a:r>
          </a:p>
          <a:p>
            <a:pPr marL="64008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section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id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</a:t>
            </a: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sectionA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"&gt;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....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 smtClean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section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2000" dirty="0"/>
          </a:p>
          <a:p>
            <a:r>
              <a:rPr lang="en-GB" dirty="0" smtClean="0"/>
              <a:t>To create link from the home page </a:t>
            </a:r>
            <a:r>
              <a:rPr lang="en-GB" dirty="0"/>
              <a:t>(</a:t>
            </a:r>
            <a:r>
              <a:rPr lang="en-GB" dirty="0" smtClean="0"/>
              <a:t>index.html) to the named section in page2.html:</a:t>
            </a:r>
            <a:endParaRPr lang="en-GB" dirty="0"/>
          </a:p>
          <a:p>
            <a:pPr marL="64008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href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="page2.html#sectionA"&gt;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Page 2, Section A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a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260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98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Provide a way to request for information from the user and send it to a specified destination.</a:t>
            </a:r>
          </a:p>
          <a:p>
            <a:r>
              <a:rPr lang="en-GB" dirty="0"/>
              <a:t>Popular examples include:</a:t>
            </a:r>
          </a:p>
          <a:p>
            <a:pPr lvl="1"/>
            <a:r>
              <a:rPr lang="en-GB" dirty="0"/>
              <a:t>Search forms</a:t>
            </a:r>
          </a:p>
          <a:p>
            <a:pPr lvl="1"/>
            <a:r>
              <a:rPr lang="en-GB" dirty="0"/>
              <a:t>Contact/Online enquiry forms</a:t>
            </a:r>
          </a:p>
          <a:p>
            <a:pPr lvl="1"/>
            <a:r>
              <a:rPr lang="en-GB" dirty="0"/>
              <a:t>Registration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Newsletter signup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Checkout shipping address 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49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HTML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>
                <a:hlinkClick r:id="rId3"/>
              </a:rPr>
              <a:t>&lt;form&gt;</a:t>
            </a:r>
            <a:r>
              <a:rPr lang="en-GB" b="1" dirty="0"/>
              <a:t> </a:t>
            </a:r>
            <a:r>
              <a:rPr lang="en-GB" dirty="0"/>
              <a:t>tag is used to create a HTML Form</a:t>
            </a:r>
          </a:p>
          <a:p>
            <a:r>
              <a:rPr lang="en-GB" dirty="0"/>
              <a:t>It often requires the following two attributes:</a:t>
            </a:r>
          </a:p>
          <a:p>
            <a:pPr lvl="1"/>
            <a:r>
              <a:rPr lang="en-GB" b="1" dirty="0"/>
              <a:t>action</a:t>
            </a:r>
            <a:r>
              <a:rPr lang="en-GB" dirty="0"/>
              <a:t>: specifies where to send the input data to.</a:t>
            </a:r>
          </a:p>
          <a:p>
            <a:pPr lvl="1"/>
            <a:r>
              <a:rPr lang="en-GB" b="1" dirty="0"/>
              <a:t>method</a:t>
            </a:r>
            <a:r>
              <a:rPr lang="en-GB" dirty="0"/>
              <a:t>: specifies how to send the form input data to the address specified in the action attribute.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64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Creating a HTML Form</a:t>
            </a:r>
            <a:br>
              <a:rPr lang="en-GB" dirty="0" smtClean="0"/>
            </a:br>
            <a:r>
              <a:rPr lang="en-GB" sz="3100" dirty="0" err="1" smtClean="0"/>
              <a:t>Form</a:t>
            </a:r>
            <a:r>
              <a:rPr lang="en-GB" sz="3100" dirty="0" smtClean="0"/>
              <a:t> Element Other Attributes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&lt;form&gt; element has some other attributes, including:</a:t>
            </a:r>
          </a:p>
          <a:p>
            <a:pPr lvl="1"/>
            <a:r>
              <a:rPr lang="en-GB" b="1" i="1" dirty="0" smtClean="0"/>
              <a:t>autocomplete</a:t>
            </a:r>
            <a:r>
              <a:rPr lang="en-GB" dirty="0"/>
              <a:t>: will auto complete the form with historical input data if the browser is set to auto fill form fields.</a:t>
            </a:r>
          </a:p>
          <a:p>
            <a:pPr lvl="1"/>
            <a:r>
              <a:rPr lang="en-GB" b="1" i="1" dirty="0" err="1"/>
              <a:t>novalidate</a:t>
            </a:r>
            <a:r>
              <a:rPr lang="en-GB" dirty="0"/>
              <a:t>: if set to true, the browser will not validate the form.</a:t>
            </a:r>
          </a:p>
          <a:p>
            <a:pPr lvl="1"/>
            <a:r>
              <a:rPr lang="en-GB" b="1" i="1" dirty="0"/>
              <a:t>name</a:t>
            </a:r>
            <a:r>
              <a:rPr lang="en-GB" dirty="0"/>
              <a:t>: a name to identify the form for JavaScript programming.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619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buNone/>
            </a:pPr>
            <a:r>
              <a:rPr lang="en-GB" dirty="0"/>
              <a:t>A form typically contains elements for user input</a:t>
            </a:r>
            <a:r>
              <a:rPr lang="en-GB" dirty="0" smtClean="0"/>
              <a:t>.</a:t>
            </a:r>
          </a:p>
          <a:p>
            <a:pPr>
              <a:spcBef>
                <a:spcPts val="1200"/>
              </a:spcBef>
            </a:pPr>
            <a:r>
              <a:rPr lang="en-GB" b="1" dirty="0" smtClean="0"/>
              <a:t>Input Elements</a:t>
            </a:r>
            <a:endParaRPr lang="en-GB" b="1" dirty="0"/>
          </a:p>
          <a:p>
            <a:pPr lvl="1"/>
            <a:r>
              <a:rPr lang="en-GB" dirty="0"/>
              <a:t>The </a:t>
            </a:r>
            <a:r>
              <a:rPr lang="en-GB" b="1" dirty="0">
                <a:hlinkClick r:id="rId2"/>
              </a:rPr>
              <a:t>&lt;input /&gt;</a:t>
            </a:r>
            <a:r>
              <a:rPr lang="en-GB" b="1" dirty="0"/>
              <a:t> </a:t>
            </a:r>
            <a:r>
              <a:rPr lang="en-GB" dirty="0"/>
              <a:t>element is the most popular.</a:t>
            </a:r>
          </a:p>
          <a:p>
            <a:pPr lvl="1"/>
            <a:r>
              <a:rPr lang="en-GB" dirty="0"/>
              <a:t>There are also other controls for specialised input.</a:t>
            </a:r>
          </a:p>
          <a:p>
            <a:r>
              <a:rPr lang="en-GB" b="1" dirty="0" smtClean="0"/>
              <a:t>Labels</a:t>
            </a:r>
            <a:endParaRPr lang="en-GB" dirty="0" smtClean="0"/>
          </a:p>
          <a:p>
            <a:pPr lvl="1"/>
            <a:r>
              <a:rPr lang="en-GB" dirty="0" smtClean="0"/>
              <a:t>Use </a:t>
            </a:r>
            <a:r>
              <a:rPr lang="en-GB" dirty="0"/>
              <a:t>the </a:t>
            </a:r>
            <a:r>
              <a:rPr lang="en-GB" b="1" dirty="0">
                <a:hlinkClick r:id="rId3"/>
              </a:rPr>
              <a:t>&lt;label&gt;</a:t>
            </a:r>
            <a:r>
              <a:rPr lang="en-GB" dirty="0"/>
              <a:t> element to define labels for input fields and </a:t>
            </a:r>
            <a:r>
              <a:rPr lang="en-GB" b="1" i="1" dirty="0"/>
              <a:t>improve usability and accessibility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you do not use a &lt;label&gt; element, then use the </a:t>
            </a:r>
            <a:r>
              <a:rPr lang="en-GB" b="1" dirty="0">
                <a:hlinkClick r:id="rId4"/>
              </a:rPr>
              <a:t>placeholder</a:t>
            </a:r>
            <a:r>
              <a:rPr lang="en-GB" dirty="0">
                <a:hlinkClick r:id="rId4"/>
              </a:rPr>
              <a:t> attribute</a:t>
            </a:r>
            <a:r>
              <a:rPr lang="en-GB" dirty="0"/>
              <a:t> on the input element.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45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&lt;input /&gt;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sz="2800" dirty="0"/>
              <a:t>Creates a form field for users to input data.</a:t>
            </a:r>
          </a:p>
          <a:p>
            <a:r>
              <a:rPr lang="en-GB" sz="2800" dirty="0" smtClean="0"/>
              <a:t>Some of the common </a:t>
            </a:r>
            <a:r>
              <a:rPr lang="en-GB" sz="2800" dirty="0" smtClean="0">
                <a:hlinkClick r:id="rId3"/>
              </a:rPr>
              <a:t>attributes</a:t>
            </a:r>
            <a:r>
              <a:rPr lang="en-GB" sz="2800" dirty="0" smtClean="0"/>
              <a:t> are: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971600" y="2618980"/>
          <a:ext cx="8064896" cy="42976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0528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120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identifies the type of input control to display.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identifies the submitted form data element.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identifies the input field for programmatic access.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placeholder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short hint describing expected input.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indicates that this field must be completed.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specifies the value of a field, but in different ways depending on the type of input field.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list of suggested input</a:t>
                      </a:r>
                      <a:r>
                        <a:rPr lang="en-GB" sz="2400" baseline="0" dirty="0"/>
                        <a:t> options, works with the new </a:t>
                      </a:r>
                      <a:r>
                        <a:rPr lang="en-GB" sz="2400" baseline="0" dirty="0" err="1"/>
                        <a:t>datalist</a:t>
                      </a:r>
                      <a:r>
                        <a:rPr lang="en-GB" sz="2400" baseline="0" dirty="0"/>
                        <a:t> element.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426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HTML5 Input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7062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following are some of the </a:t>
            </a:r>
            <a:r>
              <a:rPr lang="en-GB" dirty="0" smtClean="0"/>
              <a:t>newer </a:t>
            </a:r>
            <a:r>
              <a:rPr lang="en-GB" dirty="0"/>
              <a:t>input types:</a:t>
            </a:r>
          </a:p>
          <a:p>
            <a:r>
              <a:rPr lang="en-GB" b="1" i="1" dirty="0"/>
              <a:t>search</a:t>
            </a:r>
            <a:r>
              <a:rPr lang="en-GB" dirty="0"/>
              <a:t>: creates a search entry input field</a:t>
            </a:r>
          </a:p>
          <a:p>
            <a:r>
              <a:rPr lang="en-GB" b="1" i="1" dirty="0"/>
              <a:t>email</a:t>
            </a:r>
            <a:r>
              <a:rPr lang="en-GB" dirty="0"/>
              <a:t>: creates an input field for a single email address – will validate against the standard email format.</a:t>
            </a:r>
          </a:p>
          <a:p>
            <a:r>
              <a:rPr lang="en-GB" b="1" i="1" dirty="0" err="1"/>
              <a:t>tel</a:t>
            </a:r>
            <a:r>
              <a:rPr lang="en-GB" dirty="0"/>
              <a:t>: creates an input field for a telephone number</a:t>
            </a:r>
          </a:p>
          <a:p>
            <a:r>
              <a:rPr lang="en-GB" b="1" i="1" dirty="0"/>
              <a:t>url</a:t>
            </a:r>
            <a:r>
              <a:rPr lang="en-GB" dirty="0"/>
              <a:t>: creates an input field for a URL address.</a:t>
            </a:r>
          </a:p>
          <a:p>
            <a:r>
              <a:rPr lang="en-GB" b="1" i="1" dirty="0"/>
              <a:t>date</a:t>
            </a:r>
            <a:r>
              <a:rPr lang="en-GB" dirty="0"/>
              <a:t>: creates an input field for date input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293495" y="6382488"/>
            <a:ext cx="6585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not all browsers support all of the new HTML5 input types.</a:t>
            </a:r>
          </a:p>
        </p:txBody>
      </p:sp>
    </p:spTree>
    <p:extLst>
      <p:ext uri="{BB962C8B-B14F-4D97-AF65-F5344CB8AC3E}">
        <p14:creationId xmlns:p14="http://schemas.microsoft.com/office/powerpoint/2010/main" val="57917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HTML Form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textarea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multi-line text input control.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select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drop-down list control.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option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the options for a &lt;select&gt; element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 err="1">
                <a:solidFill>
                  <a:srgbClr val="800000"/>
                </a:solidFill>
                <a:latin typeface="Consolas"/>
              </a:rPr>
              <a:t>optgroup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groups related options.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fieldset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groups related form elements.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datalist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specifies a list of predefined autocomplete options for an input element.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label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a label for an input field.</a:t>
            </a:r>
          </a:p>
        </p:txBody>
      </p:sp>
    </p:spTree>
    <p:extLst>
      <p:ext uri="{BB962C8B-B14F-4D97-AF65-F5344CB8AC3E}">
        <p14:creationId xmlns:p14="http://schemas.microsoft.com/office/powerpoint/2010/main" val="300495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Form Element? Popular Types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5161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46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656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Text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Single-line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Checkbox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</a:t>
                      </a:r>
                      <a:r>
                        <a:rPr lang="en-GB" baseline="0" dirty="0"/>
                        <a:t>ZERO or MORE options from a small choice of options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Radio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ONLY ONE option from</a:t>
                      </a:r>
                      <a:r>
                        <a:rPr lang="en-GB" baseline="0" dirty="0"/>
                        <a:t> a small choice of options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Providing</a:t>
                      </a:r>
                      <a:r>
                        <a:rPr lang="en-GB" baseline="0" dirty="0"/>
                        <a:t> a drop-down list of options from which the user can select one or more choices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TextArea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</a:t>
                      </a:r>
                      <a:r>
                        <a:rPr lang="en-GB" baseline="0" dirty="0"/>
                        <a:t> long user input e.g. free format messages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6" name="Content"/>
          <p:cNvSpPr/>
          <p:nvPr>
            <p:custDataLst>
              <p:custData r:id="rId1"/>
            </p:custDataLst>
          </p:nvPr>
        </p:nvSpPr>
        <p:spPr>
          <a:xfrm>
            <a:off x="2911953" y="205739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First name</a:t>
            </a:r>
          </a:p>
        </p:txBody>
      </p:sp>
      <p:grpSp>
        <p:nvGrpSpPr>
          <p:cNvPr id="7" name="CheckBoxUnchecked"/>
          <p:cNvGrpSpPr/>
          <p:nvPr>
            <p:custDataLst>
              <p:custData r:id="rId2"/>
            </p:custDataLst>
          </p:nvPr>
        </p:nvGrpSpPr>
        <p:grpSpPr>
          <a:xfrm>
            <a:off x="2928927" y="2438002"/>
            <a:ext cx="1108060" cy="230832"/>
            <a:chOff x="5168112" y="2087449"/>
            <a:chExt cx="1038476" cy="216403"/>
          </a:xfrm>
        </p:grpSpPr>
        <p:sp>
          <p:nvSpPr>
            <p:cNvPr id="8" name="Content"/>
            <p:cNvSpPr txBox="1"/>
            <p:nvPr/>
          </p:nvSpPr>
          <p:spPr>
            <a:xfrm>
              <a:off x="5168112" y="2087449"/>
              <a:ext cx="1038476" cy="216403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Agree terms?</a:t>
              </a:r>
            </a:p>
          </p:txBody>
        </p:sp>
        <p:sp>
          <p:nvSpPr>
            <p:cNvPr id="9" name="CheckBox"/>
            <p:cNvSpPr/>
            <p:nvPr/>
          </p:nvSpPr>
          <p:spPr>
            <a:xfrm>
              <a:off x="5179843" y="2150902"/>
              <a:ext cx="100012" cy="97631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65000"/>
                </a:srgbClr>
              </a:solidFill>
            </a:ln>
            <a:effectLst>
              <a:innerShdw blurRad="63500">
                <a:prstClr val="black">
                  <a:alpha val="17000"/>
                </a:prstClr>
              </a:innerShdw>
            </a:effectLst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" name="RadioButtonSelected"/>
          <p:cNvGrpSpPr/>
          <p:nvPr>
            <p:custDataLst>
              <p:custData r:id="rId3"/>
            </p:custDataLst>
          </p:nvPr>
        </p:nvGrpSpPr>
        <p:grpSpPr>
          <a:xfrm>
            <a:off x="3009717" y="3024599"/>
            <a:ext cx="545790" cy="230832"/>
            <a:chOff x="4356895" y="3334651"/>
            <a:chExt cx="545790" cy="230832"/>
          </a:xfrm>
        </p:grpSpPr>
        <p:sp>
          <p:nvSpPr>
            <p:cNvPr id="11" name="Content"/>
            <p:cNvSpPr txBox="1"/>
            <p:nvPr/>
          </p:nvSpPr>
          <p:spPr>
            <a:xfrm>
              <a:off x="4356895" y="3334651"/>
              <a:ext cx="545790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Male</a:t>
              </a: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3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solidFill>
                <a:srgbClr val="FFFFFF">
                  <a:lumMod val="50000"/>
                </a:srgbClr>
              </a:solidFill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5" name="RadioButtonSelected"/>
          <p:cNvGrpSpPr/>
          <p:nvPr>
            <p:custDataLst>
              <p:custData r:id="rId4"/>
            </p:custDataLst>
          </p:nvPr>
        </p:nvGrpSpPr>
        <p:grpSpPr>
          <a:xfrm>
            <a:off x="3000364" y="3335150"/>
            <a:ext cx="696473" cy="230832"/>
            <a:chOff x="4356895" y="3334651"/>
            <a:chExt cx="696473" cy="230832"/>
          </a:xfrm>
        </p:grpSpPr>
        <p:sp>
          <p:nvSpPr>
            <p:cNvPr id="16" name="Content"/>
            <p:cNvSpPr txBox="1"/>
            <p:nvPr/>
          </p:nvSpPr>
          <p:spPr>
            <a:xfrm>
              <a:off x="4356895" y="3334651"/>
              <a:ext cx="696473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Female</a:t>
              </a:r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8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noFill/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20" name="DropdownBox"/>
          <p:cNvGrpSpPr/>
          <p:nvPr>
            <p:custDataLst>
              <p:custData r:id="rId5"/>
            </p:custDataLst>
          </p:nvPr>
        </p:nvGrpSpPr>
        <p:grpSpPr>
          <a:xfrm>
            <a:off x="2955925" y="4414846"/>
            <a:ext cx="973133" cy="228600"/>
            <a:chOff x="4016824" y="3329200"/>
            <a:chExt cx="1097652" cy="228600"/>
          </a:xfrm>
        </p:grpSpPr>
        <p:sp>
          <p:nvSpPr>
            <p:cNvPr id="21" name="Content"/>
            <p:cNvSpPr/>
            <p:nvPr/>
          </p:nvSpPr>
          <p:spPr>
            <a:xfrm>
              <a:off x="4016824" y="3329200"/>
              <a:ext cx="1097652" cy="228600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rIns="45720" rtlCol="0" anchor="ctr"/>
            <a:lstStyle/>
            <a:p>
              <a:r>
                <a:rPr lang="en-US" sz="1200" dirty="0">
                  <a:solidFill>
                    <a:srgbClr val="000000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Country</a:t>
              </a:r>
            </a:p>
          </p:txBody>
        </p:sp>
        <p:sp>
          <p:nvSpPr>
            <p:cNvPr id="22" name="DownArrow"/>
            <p:cNvSpPr>
              <a:spLocks noChangeAspect="1"/>
            </p:cNvSpPr>
            <p:nvPr/>
          </p:nvSpPr>
          <p:spPr>
            <a:xfrm rot="10800000">
              <a:off x="4976001" y="3430199"/>
              <a:ext cx="91710" cy="48766"/>
            </a:xfrm>
            <a:prstGeom prst="triangle">
              <a:avLst/>
            </a:prstGeom>
            <a:solidFill>
              <a:srgbClr val="FFFFFF">
                <a:lumMod val="75000"/>
              </a:srgbClr>
            </a:solidFill>
            <a:ln>
              <a:noFill/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wrap="square" rtlCol="0" anchor="ctr"/>
            <a:lstStyle/>
            <a:p>
              <a:pPr algn="ctr"/>
              <a:endParaRPr lang="en-US" sz="2400" dirty="0"/>
            </a:p>
          </p:txBody>
        </p:sp>
      </p:grpSp>
      <p:sp>
        <p:nvSpPr>
          <p:cNvPr id="23" name="Content"/>
          <p:cNvSpPr/>
          <p:nvPr>
            <p:custDataLst>
              <p:custData r:id="rId6"/>
            </p:custDataLst>
          </p:nvPr>
        </p:nvSpPr>
        <p:spPr>
          <a:xfrm>
            <a:off x="2880000" y="5039376"/>
            <a:ext cx="1076346" cy="818516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lIns="45720" tIns="27432" rIns="0" bIns="0" rtlCol="0" anchor="t" anchorCtr="0"/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Your Message</a:t>
            </a:r>
          </a:p>
        </p:txBody>
      </p:sp>
      <p:grpSp>
        <p:nvGrpSpPr>
          <p:cNvPr id="24" name="DatePicker"/>
          <p:cNvGrpSpPr/>
          <p:nvPr>
            <p:custDataLst>
              <p:custData r:id="rId7"/>
            </p:custDataLst>
          </p:nvPr>
        </p:nvGrpSpPr>
        <p:grpSpPr>
          <a:xfrm>
            <a:off x="2940035" y="3698575"/>
            <a:ext cx="969302" cy="228600"/>
            <a:chOff x="3790801" y="3347719"/>
            <a:chExt cx="969299" cy="228600"/>
          </a:xfrm>
        </p:grpSpPr>
        <p:sp>
          <p:nvSpPr>
            <p:cNvPr id="25" name="Content"/>
            <p:cNvSpPr/>
            <p:nvPr/>
          </p:nvSpPr>
          <p:spPr>
            <a:xfrm>
              <a:off x="3790801" y="3347719"/>
              <a:ext cx="698655" cy="228600"/>
            </a:xfrm>
            <a:prstGeom prst="rect">
              <a:avLst/>
            </a:prstGeom>
            <a:solidFill>
              <a:sysClr val="window" lastClr="FFFFFF"/>
            </a:solidFill>
            <a:ln w="3175">
              <a:solidFill>
                <a:srgbClr val="000000">
                  <a:lumMod val="50000"/>
                  <a:lumOff val="50000"/>
                </a:srgbClr>
              </a:solidFill>
            </a:ln>
            <a:effectLst/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tIns="0" rIns="0" bIns="0" rtlCol="0" anchor="ctr"/>
            <a:lstStyle/>
            <a:p>
              <a:r>
                <a:rPr lang="en-US" sz="1200" dirty="0">
                  <a:solidFill>
                    <a:srgbClr val="000000"/>
                  </a:solidFill>
                  <a:latin typeface="Segoe UI" pitchFamily="34" charset="0"/>
                  <a:cs typeface="Segoe UI" pitchFamily="34" charset="0"/>
                </a:rPr>
                <a:t>   /   /    </a:t>
              </a:r>
            </a:p>
          </p:txBody>
        </p:sp>
        <p:pic>
          <p:nvPicPr>
            <p:cNvPr id="26" name="Icon" descr="C:\Users\t-dantay\Documents\First24\calendar1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5017" y="3347719"/>
              <a:ext cx="225083" cy="228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7" name="Content"/>
          <p:cNvSpPr/>
          <p:nvPr>
            <p:custDataLst>
              <p:custData r:id="rId8"/>
            </p:custDataLst>
          </p:nvPr>
        </p:nvSpPr>
        <p:spPr>
          <a:xfrm>
            <a:off x="2915816" y="407707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jo@mail.com</a:t>
            </a:r>
          </a:p>
        </p:txBody>
      </p:sp>
    </p:spTree>
    <p:extLst>
      <p:ext uri="{BB962C8B-B14F-4D97-AF65-F5344CB8AC3E}">
        <p14:creationId xmlns:p14="http://schemas.microsoft.com/office/powerpoint/2010/main" val="246580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Processing Form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form</a:t>
            </a:r>
            <a:r>
              <a:rPr lang="en-GB" sz="24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/>
              </a:rPr>
              <a:t>action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="post.asp" </a:t>
            </a:r>
            <a:r>
              <a:rPr lang="en-GB" sz="2400" dirty="0">
                <a:solidFill>
                  <a:srgbClr val="FF0000"/>
                </a:solidFill>
                <a:latin typeface="Consolas"/>
              </a:rPr>
              <a:t>method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="post"&gt;…&lt;/ 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form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endParaRPr lang="en-GB" sz="2400" dirty="0"/>
          </a:p>
          <a:p>
            <a:r>
              <a:rPr lang="en-GB" b="1" dirty="0"/>
              <a:t>action</a:t>
            </a:r>
            <a:r>
              <a:rPr lang="en-GB" dirty="0"/>
              <a:t>: destination URL address (web, email, etc.)</a:t>
            </a:r>
          </a:p>
          <a:p>
            <a:r>
              <a:rPr lang="en-GB" b="1" dirty="0"/>
              <a:t>method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Get</a:t>
            </a:r>
            <a:r>
              <a:rPr lang="en-GB" dirty="0"/>
              <a:t>: data is sent as part of destination URL.</a:t>
            </a:r>
          </a:p>
          <a:p>
            <a:pPr lvl="1"/>
            <a:r>
              <a:rPr lang="en-GB" b="1" dirty="0"/>
              <a:t>Post</a:t>
            </a:r>
            <a:r>
              <a:rPr lang="en-GB" dirty="0"/>
              <a:t>: data is sent in the body of the form via script.</a:t>
            </a:r>
          </a:p>
          <a:p>
            <a:pPr marL="685800" lvl="2" indent="0">
              <a:buNone/>
            </a:pPr>
            <a:r>
              <a:rPr lang="en-GB" b="1" i="1" dirty="0"/>
              <a:t>Note</a:t>
            </a:r>
            <a:r>
              <a:rPr lang="en-GB" i="1" dirty="0"/>
              <a:t>: “Post” is the more secure and usually better to use.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flipH="1">
            <a:off x="3491880" y="3068960"/>
            <a:ext cx="24848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3279"/>
            <a:ext cx="2838450" cy="1000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Straight Arrow Connector 12"/>
          <p:cNvCxnSpPr/>
          <p:nvPr/>
        </p:nvCxnSpPr>
        <p:spPr>
          <a:xfrm>
            <a:off x="3491880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5975602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2056" idx="3"/>
          </p:cNvCxnSpPr>
          <p:nvPr/>
        </p:nvCxnSpPr>
        <p:spPr>
          <a:xfrm>
            <a:off x="3378002" y="2053342"/>
            <a:ext cx="1497099" cy="1015618"/>
          </a:xfrm>
          <a:prstGeom prst="bentConnector3">
            <a:avLst>
              <a:gd name="adj1" fmla="val 10013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707904" y="1700808"/>
            <a:ext cx="25696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submit form data</a:t>
            </a:r>
          </a:p>
          <a:p>
            <a:r>
              <a:rPr lang="en-GB" i="1" dirty="0"/>
              <a:t>(when button is clicked)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275856" y="3172326"/>
            <a:ext cx="382990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/>
              <a:t>to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724128" y="3172326"/>
            <a:ext cx="611514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/>
              <a:t>how</a:t>
            </a:r>
          </a:p>
        </p:txBody>
      </p:sp>
    </p:spTree>
    <p:extLst>
      <p:ext uri="{BB962C8B-B14F-4D97-AF65-F5344CB8AC3E}">
        <p14:creationId xmlns:p14="http://schemas.microsoft.com/office/powerpoint/2010/main" val="67032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Special Characters in URLs and HTML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720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 Characters in URLs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65364" cy="4495800"/>
          </a:xfrm>
        </p:spPr>
        <p:txBody>
          <a:bodyPr>
            <a:normAutofit fontScale="92500"/>
          </a:bodyPr>
          <a:lstStyle/>
          <a:p>
            <a:r>
              <a:rPr lang="en-GB" dirty="0"/>
              <a:t>A URL can only contain a limited set of characters.</a:t>
            </a:r>
          </a:p>
          <a:p>
            <a:r>
              <a:rPr lang="en-GB" dirty="0"/>
              <a:t>Special characters in URIs have to be </a:t>
            </a:r>
            <a:r>
              <a:rPr lang="en-GB" b="1" dirty="0"/>
              <a:t>URL encoded</a:t>
            </a:r>
            <a:r>
              <a:rPr lang="en-GB" dirty="0"/>
              <a:t> (</a:t>
            </a:r>
            <a:r>
              <a:rPr lang="en-GB" b="1" dirty="0"/>
              <a:t>percent-encoded</a:t>
            </a:r>
            <a:r>
              <a:rPr lang="en-GB" dirty="0"/>
              <a:t>).</a:t>
            </a:r>
          </a:p>
          <a:p>
            <a:r>
              <a:rPr lang="en-GB" dirty="0"/>
              <a:t>URL encoding replaces reserved/unsafe characters with a "%" followed by two hexadecimal digits.</a:t>
            </a:r>
          </a:p>
          <a:p>
            <a:r>
              <a:rPr lang="en-GB" dirty="0"/>
              <a:t>For example, </a:t>
            </a:r>
            <a:r>
              <a:rPr lang="en-GB" i="1" u="sng" dirty="0"/>
              <a:t>URLs cannot contain spaces</a:t>
            </a:r>
            <a:r>
              <a:rPr lang="en-GB" dirty="0"/>
              <a:t> – a space is encoded as </a:t>
            </a:r>
            <a:r>
              <a:rPr lang="en-GB" b="1" dirty="0"/>
              <a:t>%20</a:t>
            </a:r>
            <a:r>
              <a:rPr lang="en-GB" dirty="0"/>
              <a:t> (</a:t>
            </a:r>
            <a:r>
              <a:rPr lang="en-GB" i="1" dirty="0"/>
              <a:t>or as a plus "</a:t>
            </a:r>
            <a:r>
              <a:rPr lang="en-GB" b="1" i="1" dirty="0"/>
              <a:t>+</a:t>
            </a:r>
            <a:r>
              <a:rPr lang="en-GB" i="1" dirty="0"/>
              <a:t>" symbol</a:t>
            </a:r>
            <a:r>
              <a:rPr lang="en-GB" dirty="0"/>
              <a:t>).</a:t>
            </a:r>
            <a:endParaRPr lang="en-GB" dirty="0">
              <a:solidFill>
                <a:srgbClr val="FF0000"/>
              </a:solidFill>
            </a:endParaRPr>
          </a:p>
          <a:p>
            <a:pPr marL="320040" lvl="1" indent="0">
              <a:buNone/>
            </a:pPr>
            <a:r>
              <a:rPr lang="en-GB" sz="2000" dirty="0"/>
              <a:t>http://mydomain.com/my</a:t>
            </a:r>
            <a:r>
              <a:rPr lang="en-GB" sz="2000" dirty="0">
                <a:solidFill>
                  <a:srgbClr val="FF0000"/>
                </a:solidFill>
              </a:rPr>
              <a:t>%20</a:t>
            </a:r>
            <a:r>
              <a:rPr lang="en-GB" sz="2000" dirty="0"/>
              <a:t>page/  OR    http://mydomain.com/my</a:t>
            </a:r>
            <a:r>
              <a:rPr lang="en-GB" sz="2000" dirty="0">
                <a:solidFill>
                  <a:srgbClr val="FF0000"/>
                </a:solidFill>
              </a:rPr>
              <a:t>+</a:t>
            </a:r>
            <a:r>
              <a:rPr lang="en-GB" sz="2000" dirty="0"/>
              <a:t>page/</a:t>
            </a:r>
          </a:p>
          <a:p>
            <a:r>
              <a:rPr lang="en-GB" dirty="0"/>
              <a:t>Other examples of encoded characters: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63797" y="5713610"/>
          <a:ext cx="7315200" cy="5067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space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!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"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#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$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&amp;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 '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(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)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*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 +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%2A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%2B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132543" y="6474010"/>
            <a:ext cx="45655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For more, see: </a:t>
            </a:r>
            <a:r>
              <a:rPr lang="en-GB" sz="1200" dirty="0">
                <a:hlinkClick r:id="rId2"/>
              </a:rPr>
              <a:t>http://www.w3schools.com/tags/ref_urlencode.asp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246868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HTML Character 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also has some </a:t>
            </a:r>
            <a:r>
              <a:rPr lang="en-GB" b="1" dirty="0"/>
              <a:t>reserved characters</a:t>
            </a:r>
            <a:r>
              <a:rPr lang="en-GB" dirty="0"/>
              <a:t> that have special meaning. </a:t>
            </a:r>
            <a:endParaRPr lang="en-GB" dirty="0" smtClean="0"/>
          </a:p>
          <a:p>
            <a:pPr lvl="1"/>
            <a:r>
              <a:rPr lang="en-GB" dirty="0" smtClean="0"/>
              <a:t>For </a:t>
            </a:r>
            <a:r>
              <a:rPr lang="en-GB" dirty="0"/>
              <a:t>example </a:t>
            </a:r>
            <a:r>
              <a:rPr lang="en-GB" b="1" dirty="0"/>
              <a:t>&lt;</a:t>
            </a:r>
            <a:r>
              <a:rPr lang="en-GB" dirty="0"/>
              <a:t> and </a:t>
            </a:r>
            <a:r>
              <a:rPr lang="en-GB" b="1" dirty="0"/>
              <a:t>&gt;</a:t>
            </a:r>
            <a:r>
              <a:rPr lang="en-GB" dirty="0"/>
              <a:t> </a:t>
            </a:r>
            <a:r>
              <a:rPr lang="en-GB" dirty="0" smtClean="0"/>
              <a:t>are used </a:t>
            </a:r>
            <a:r>
              <a:rPr lang="en-GB" dirty="0"/>
              <a:t>to create HTML tags.</a:t>
            </a:r>
          </a:p>
          <a:p>
            <a:r>
              <a:rPr lang="en-GB" dirty="0" smtClean="0"/>
              <a:t>But you may want to use these characters for content on your page, e.g.:</a:t>
            </a:r>
          </a:p>
          <a:p>
            <a:pPr lvl="1"/>
            <a:r>
              <a:rPr lang="en-GB" dirty="0" smtClean="0"/>
              <a:t>3 &lt; 5 (3 is less than 5)</a:t>
            </a:r>
            <a:endParaRPr lang="en-GB" dirty="0"/>
          </a:p>
          <a:p>
            <a:r>
              <a:rPr lang="en-GB" dirty="0"/>
              <a:t>To use these special characters as part of your page content, you have to replace them with </a:t>
            </a:r>
            <a:r>
              <a:rPr lang="en-GB" b="1" dirty="0"/>
              <a:t>Character Entities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679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Character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/>
              <a:t>Character Entity is written as:</a:t>
            </a:r>
          </a:p>
          <a:p>
            <a:pPr lvl="1"/>
            <a:r>
              <a:rPr lang="en-GB" b="1" dirty="0"/>
              <a:t>&amp;</a:t>
            </a:r>
            <a:r>
              <a:rPr lang="en-GB" dirty="0"/>
              <a:t> sign, followed by the </a:t>
            </a:r>
            <a:r>
              <a:rPr lang="en-GB" b="1" dirty="0"/>
              <a:t>name </a:t>
            </a:r>
            <a:r>
              <a:rPr lang="en-GB" dirty="0"/>
              <a:t>and then a semi-colon (</a:t>
            </a:r>
            <a:r>
              <a:rPr lang="en-GB" b="1" dirty="0"/>
              <a:t>;</a:t>
            </a:r>
            <a:r>
              <a:rPr lang="en-GB" dirty="0"/>
              <a:t>), OR</a:t>
            </a:r>
          </a:p>
          <a:p>
            <a:pPr lvl="1"/>
            <a:r>
              <a:rPr lang="en-GB" b="1" dirty="0"/>
              <a:t>&amp;#</a:t>
            </a:r>
            <a:r>
              <a:rPr lang="en-GB" dirty="0"/>
              <a:t> sign, followed by the character’s </a:t>
            </a:r>
            <a:r>
              <a:rPr lang="en-GB" b="1" dirty="0"/>
              <a:t>numeric code </a:t>
            </a:r>
            <a:r>
              <a:rPr lang="en-GB" dirty="0"/>
              <a:t>value and then a semi-colon (</a:t>
            </a:r>
            <a:r>
              <a:rPr lang="en-GB" b="1" dirty="0"/>
              <a:t>;</a:t>
            </a:r>
            <a:r>
              <a:rPr lang="en-GB" dirty="0"/>
              <a:t>)</a:t>
            </a:r>
          </a:p>
          <a:p>
            <a:r>
              <a:rPr lang="en-GB" dirty="0"/>
              <a:t>Character entities are also useful for glyphs (characters not present on the keyboard).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977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HTML Character Entities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043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99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67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Entity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Entity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Non-breaking space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</a:t>
                      </a:r>
                      <a:r>
                        <a:rPr lang="en-GB" dirty="0" err="1"/>
                        <a:t>nbsp</a:t>
                      </a:r>
                      <a:r>
                        <a:rPr lang="en-GB" dirty="0"/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&amp;#160;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</a:t>
                      </a:r>
                      <a:r>
                        <a:rPr lang="en-GB" dirty="0" err="1"/>
                        <a:t>lt</a:t>
                      </a:r>
                      <a:r>
                        <a:rPr lang="en-GB" dirty="0"/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&amp;#60;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&gt;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Greater than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&amp;gt;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&amp;#62;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ampersand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&amp;amp;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&amp;#38;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£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pound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&amp;pound;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&amp;#163;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€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euro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&amp;euro;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&amp;#8364;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©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copyright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&amp;copy;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&amp;#169;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®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registered trademark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&amp;reg;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&amp;#174;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588157" y="6074732"/>
            <a:ext cx="3913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Entity names are case-sensitive!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63270" y="6452996"/>
            <a:ext cx="62113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More: </a:t>
            </a:r>
            <a:r>
              <a:rPr lang="en-GB" sz="1200" dirty="0">
                <a:hlinkClick r:id="rId3"/>
              </a:rPr>
              <a:t>http://www.ascii.cl/htmlcodes.htm</a:t>
            </a:r>
            <a:r>
              <a:rPr lang="en-GB" sz="1200" dirty="0"/>
              <a:t> or </a:t>
            </a:r>
            <a:r>
              <a:rPr lang="en-GB" sz="1200" dirty="0">
                <a:hlinkClick r:id="rId4"/>
              </a:rPr>
              <a:t>http://dev.w3.org/html5/html-author/charref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5123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Third Party Content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76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Enhancing a Site With Third Party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314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can enhance your website with third party content that you embed/include in your site.</a:t>
            </a:r>
          </a:p>
          <a:p>
            <a:r>
              <a:rPr lang="en-GB" dirty="0"/>
              <a:t>Some examples include:</a:t>
            </a:r>
          </a:p>
          <a:p>
            <a:pPr lvl="1"/>
            <a:r>
              <a:rPr lang="en-GB" dirty="0"/>
              <a:t>JavaScript Interactivity</a:t>
            </a:r>
          </a:p>
          <a:p>
            <a:pPr lvl="1"/>
            <a:r>
              <a:rPr lang="en-GB" dirty="0"/>
              <a:t>Site Search: Google, </a:t>
            </a:r>
            <a:r>
              <a:rPr lang="en-GB" dirty="0" err="1"/>
              <a:t>FreeFind</a:t>
            </a:r>
            <a:endParaRPr lang="en-GB" dirty="0"/>
          </a:p>
          <a:p>
            <a:pPr lvl="1"/>
            <a:r>
              <a:rPr lang="en-GB" dirty="0"/>
              <a:t>Social Media : Facebook, Twitter, LinkedIn</a:t>
            </a:r>
          </a:p>
          <a:p>
            <a:pPr lvl="1"/>
            <a:r>
              <a:rPr lang="en-GB" dirty="0"/>
              <a:t>Online Payments: PayPal</a:t>
            </a:r>
          </a:p>
          <a:p>
            <a:pPr lvl="1"/>
            <a:r>
              <a:rPr lang="en-GB" dirty="0"/>
              <a:t>Wikis</a:t>
            </a:r>
          </a:p>
          <a:p>
            <a:pPr lvl="1"/>
            <a:r>
              <a:rPr lang="en-GB" dirty="0"/>
              <a:t>Rich Site Summary (RSS) Feeds: Blogs, News, etc. </a:t>
            </a:r>
          </a:p>
          <a:p>
            <a:pPr lvl="1"/>
            <a:r>
              <a:rPr lang="en-GB" dirty="0"/>
              <a:t>Web Analytics: Google Analytics</a:t>
            </a:r>
          </a:p>
          <a:p>
            <a:pPr lvl="1"/>
            <a:r>
              <a:rPr lang="en-GB" dirty="0"/>
              <a:t>Maps: Google Maps</a:t>
            </a:r>
          </a:p>
        </p:txBody>
      </p:sp>
    </p:spTree>
    <p:extLst>
      <p:ext uri="{BB962C8B-B14F-4D97-AF65-F5344CB8AC3E}">
        <p14:creationId xmlns:p14="http://schemas.microsoft.com/office/powerpoint/2010/main" val="352157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CheckBoxUnchecked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TextArea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4910E59F-945B-4EC7-9864-03E08BC5D319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4969C9AE-7AA2-4CD7-AA6A-5826B561BF1C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BC2B22D4-69BE-4490-9476-30FC352542EB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21BA59A1-634E-4820-A1A8-B1641912FEE9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CC1A9015-F008-4D93-ADC0-5B1E17AD9574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A0ADC7E3-6333-4C91-A91E-545A56436904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28AD7876-EA5D-497B-8343-CB2784B9AA13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3C394F83-0DD3-4449-AB71-193FDDC76969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13953</TotalTime>
  <Words>2235</Words>
  <Application>Microsoft Office PowerPoint</Application>
  <PresentationFormat>On-screen Show (4:3)</PresentationFormat>
  <Paragraphs>341</Paragraphs>
  <Slides>41</Slides>
  <Notes>10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  <vt:variant>
        <vt:lpstr>Custom Shows</vt:lpstr>
      </vt:variant>
      <vt:variant>
        <vt:i4>1</vt:i4>
      </vt:variant>
    </vt:vector>
  </HeadingPairs>
  <TitlesOfParts>
    <vt:vector size="49" baseType="lpstr">
      <vt:lpstr>Calibri</vt:lpstr>
      <vt:lpstr>Cambria</vt:lpstr>
      <vt:lpstr>Consolas</vt:lpstr>
      <vt:lpstr>Segoe UI</vt:lpstr>
      <vt:lpstr>Wingdings</vt:lpstr>
      <vt:lpstr>Wingdings 2</vt:lpstr>
      <vt:lpstr>Median</vt:lpstr>
      <vt:lpstr>Image Sprites, Links &amp; Forms</vt:lpstr>
      <vt:lpstr>Today’s Lecture</vt:lpstr>
      <vt:lpstr>CSS Image Sprites</vt:lpstr>
      <vt:lpstr>CSS Image Sprites</vt:lpstr>
      <vt:lpstr>Why Combine Multiple Images?</vt:lpstr>
      <vt:lpstr>CSS Sprites: How?</vt:lpstr>
      <vt:lpstr>Demo: CSS Sprites</vt:lpstr>
      <vt:lpstr>iFrames</vt:lpstr>
      <vt:lpstr>HTML &lt;iframe&gt; Element</vt:lpstr>
      <vt:lpstr>Iframe as a Link Target</vt:lpstr>
      <vt:lpstr>HTML Links</vt:lpstr>
      <vt:lpstr>Hyperlinks: HTML Links</vt:lpstr>
      <vt:lpstr>Uniform Resource Locators (URLs)</vt:lpstr>
      <vt:lpstr>Types of Links</vt:lpstr>
      <vt:lpstr>Links to External Sites Absolute URLs</vt:lpstr>
      <vt:lpstr>Links to Resources in Same Website Relative URLs</vt:lpstr>
      <vt:lpstr>Links to Resources in Same Website Relative URLs</vt:lpstr>
      <vt:lpstr>Links to Resources in Same Website Relative URLs</vt:lpstr>
      <vt:lpstr>Question</vt:lpstr>
      <vt:lpstr>Question</vt:lpstr>
      <vt:lpstr>Links to a Section of a Page Named Bookmarks</vt:lpstr>
      <vt:lpstr>Links to a Section of a Page Named Bookmarks on Same Page</vt:lpstr>
      <vt:lpstr>Links to a Section of a Page Named Bookmarks on Another Page</vt:lpstr>
      <vt:lpstr>HTML Forms</vt:lpstr>
      <vt:lpstr>HTML Forms</vt:lpstr>
      <vt:lpstr>Creating a HTML Form</vt:lpstr>
      <vt:lpstr>Creating a HTML Form Form Element Other Attributes</vt:lpstr>
      <vt:lpstr>Form Elements</vt:lpstr>
      <vt:lpstr>The &lt;input /&gt; Element</vt:lpstr>
      <vt:lpstr>HTML5 Input Types</vt:lpstr>
      <vt:lpstr>Other HTML Form Elements</vt:lpstr>
      <vt:lpstr>What Form Element? Popular Types</vt:lpstr>
      <vt:lpstr>Processing Form Data</vt:lpstr>
      <vt:lpstr>Special Characters in URLs and HTML</vt:lpstr>
      <vt:lpstr>Special Characters in URLs</vt:lpstr>
      <vt:lpstr>HTML Character Entities</vt:lpstr>
      <vt:lpstr>HTML Character Entities</vt:lpstr>
      <vt:lpstr>Common HTML Character Entities</vt:lpstr>
      <vt:lpstr>Third Party Content</vt:lpstr>
      <vt:lpstr>Enhancing a Site With Third Party Content</vt:lpstr>
      <vt:lpstr>Lab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1472</cp:revision>
  <cp:lastPrinted>2014-09-29T16:21:25Z</cp:lastPrinted>
  <dcterms:created xsi:type="dcterms:W3CDTF">2013-09-18T07:00:31Z</dcterms:created>
  <dcterms:modified xsi:type="dcterms:W3CDTF">2019-11-20T07:07:05Z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