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9"/>
  </p:notesMasterIdLst>
  <p:sldIdLst>
    <p:sldId id="277" r:id="rId2"/>
    <p:sldId id="276" r:id="rId3"/>
    <p:sldId id="256" r:id="rId4"/>
    <p:sldId id="257" r:id="rId5"/>
    <p:sldId id="258" r:id="rId6"/>
    <p:sldId id="259" r:id="rId7"/>
    <p:sldId id="262" r:id="rId8"/>
    <p:sldId id="263" r:id="rId9"/>
    <p:sldId id="264" r:id="rId10"/>
    <p:sldId id="265" r:id="rId11"/>
    <p:sldId id="267" r:id="rId12"/>
    <p:sldId id="266" r:id="rId13"/>
    <p:sldId id="260" r:id="rId14"/>
    <p:sldId id="261" r:id="rId15"/>
    <p:sldId id="268" r:id="rId16"/>
    <p:sldId id="269" r:id="rId17"/>
    <p:sldId id="270" r:id="rId18"/>
    <p:sldId id="271" r:id="rId19"/>
    <p:sldId id="272" r:id="rId20"/>
    <p:sldId id="273" r:id="rId21"/>
    <p:sldId id="274" r:id="rId22"/>
    <p:sldId id="275" r:id="rId23"/>
    <p:sldId id="278" r:id="rId24"/>
    <p:sldId id="279" r:id="rId25"/>
    <p:sldId id="280" r:id="rId26"/>
    <p:sldId id="281" r:id="rId27"/>
    <p:sldId id="282"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F2"/>
    <a:srgbClr val="00FF91"/>
    <a:srgbClr val="5E31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C9002D-7EDE-00A8-302E-02DECD904F43}" v="139" dt="2025-05-09T17:13:36.166"/>
    <p1510:client id="{A3573F04-AC2C-0E9C-3F9A-4CEF7C843A6A}" v="3" dt="2025-05-09T15:34:41.4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seph Jones (2305579)" userId="S::2305579@student.uwtsd.ac.uk::9cb7e15d-e81f-4c3f-96a3-0d3fdb87a5a8" providerId="AD" clId="Web-{A3573F04-AC2C-0E9C-3F9A-4CEF7C843A6A}"/>
    <pc:docChg chg="addSld sldOrd">
      <pc:chgData name="Joseph Jones (2305579)" userId="S::2305579@student.uwtsd.ac.uk::9cb7e15d-e81f-4c3f-96a3-0d3fdb87a5a8" providerId="AD" clId="Web-{A3573F04-AC2C-0E9C-3F9A-4CEF7C843A6A}" dt="2025-05-09T15:34:41.456" v="2"/>
      <pc:docMkLst>
        <pc:docMk/>
      </pc:docMkLst>
      <pc:sldChg chg="add ord">
        <pc:chgData name="Joseph Jones (2305579)" userId="S::2305579@student.uwtsd.ac.uk::9cb7e15d-e81f-4c3f-96a3-0d3fdb87a5a8" providerId="AD" clId="Web-{A3573F04-AC2C-0E9C-3F9A-4CEF7C843A6A}" dt="2025-05-09T15:34:10.877" v="1"/>
        <pc:sldMkLst>
          <pc:docMk/>
          <pc:sldMk cId="3168067386" sldId="277"/>
        </pc:sldMkLst>
      </pc:sldChg>
      <pc:sldChg chg="add">
        <pc:chgData name="Joseph Jones (2305579)" userId="S::2305579@student.uwtsd.ac.uk::9cb7e15d-e81f-4c3f-96a3-0d3fdb87a5a8" providerId="AD" clId="Web-{A3573F04-AC2C-0E9C-3F9A-4CEF7C843A6A}" dt="2025-05-09T15:34:41.456" v="2"/>
        <pc:sldMkLst>
          <pc:docMk/>
          <pc:sldMk cId="63632266" sldId="278"/>
        </pc:sldMkLst>
      </pc:sldChg>
    </pc:docChg>
  </pc:docChgLst>
  <pc:docChgLst>
    <pc:chgData name="Joseph Jones (2305579)" userId="S::2305579@student.uwtsd.ac.uk::9cb7e15d-e81f-4c3f-96a3-0d3fdb87a5a8" providerId="AD" clId="Web-{6AC9002D-7EDE-00A8-302E-02DECD904F43}"/>
    <pc:docChg chg="addSld modSld">
      <pc:chgData name="Joseph Jones (2305579)" userId="S::2305579@student.uwtsd.ac.uk::9cb7e15d-e81f-4c3f-96a3-0d3fdb87a5a8" providerId="AD" clId="Web-{6AC9002D-7EDE-00A8-302E-02DECD904F43}" dt="2025-05-09T17:16:00.670" v="86" actId="20577"/>
      <pc:docMkLst>
        <pc:docMk/>
      </pc:docMkLst>
      <pc:sldChg chg="addSp delSp modSp">
        <pc:chgData name="Joseph Jones (2305579)" userId="S::2305579@student.uwtsd.ac.uk::9cb7e15d-e81f-4c3f-96a3-0d3fdb87a5a8" providerId="AD" clId="Web-{6AC9002D-7EDE-00A8-302E-02DECD904F43}" dt="2025-05-09T17:13:36.166" v="84" actId="20577"/>
        <pc:sldMkLst>
          <pc:docMk/>
          <pc:sldMk cId="3168067386" sldId="277"/>
        </pc:sldMkLst>
        <pc:spChg chg="mod">
          <ac:chgData name="Joseph Jones (2305579)" userId="S::2305579@student.uwtsd.ac.uk::9cb7e15d-e81f-4c3f-96a3-0d3fdb87a5a8" providerId="AD" clId="Web-{6AC9002D-7EDE-00A8-302E-02DECD904F43}" dt="2025-05-09T17:13:36.166" v="84" actId="20577"/>
          <ac:spMkLst>
            <pc:docMk/>
            <pc:sldMk cId="3168067386" sldId="277"/>
            <ac:spMk id="8" creationId="{C3EEFAF3-3926-1B01-566C-B956FEE324FC}"/>
          </ac:spMkLst>
        </pc:spChg>
        <pc:picChg chg="add del mod modCrop">
          <ac:chgData name="Joseph Jones (2305579)" userId="S::2305579@student.uwtsd.ac.uk::9cb7e15d-e81f-4c3f-96a3-0d3fdb87a5a8" providerId="AD" clId="Web-{6AC9002D-7EDE-00A8-302E-02DECD904F43}" dt="2025-05-09T17:11:04.412" v="53"/>
          <ac:picMkLst>
            <pc:docMk/>
            <pc:sldMk cId="3168067386" sldId="277"/>
            <ac:picMk id="2" creationId="{63954BF7-0E90-FC45-1D40-D723766A0754}"/>
          </ac:picMkLst>
        </pc:picChg>
      </pc:sldChg>
      <pc:sldChg chg="add">
        <pc:chgData name="Joseph Jones (2305579)" userId="S::2305579@student.uwtsd.ac.uk::9cb7e15d-e81f-4c3f-96a3-0d3fdb87a5a8" providerId="AD" clId="Web-{6AC9002D-7EDE-00A8-302E-02DECD904F43}" dt="2025-05-09T16:27:34.475" v="0"/>
        <pc:sldMkLst>
          <pc:docMk/>
          <pc:sldMk cId="3366368855" sldId="279"/>
        </pc:sldMkLst>
      </pc:sldChg>
      <pc:sldChg chg="add">
        <pc:chgData name="Joseph Jones (2305579)" userId="S::2305579@student.uwtsd.ac.uk::9cb7e15d-e81f-4c3f-96a3-0d3fdb87a5a8" providerId="AD" clId="Web-{6AC9002D-7EDE-00A8-302E-02DECD904F43}" dt="2025-05-09T16:28:31.961" v="1"/>
        <pc:sldMkLst>
          <pc:docMk/>
          <pc:sldMk cId="3228101094" sldId="280"/>
        </pc:sldMkLst>
      </pc:sldChg>
      <pc:sldChg chg="add">
        <pc:chgData name="Joseph Jones (2305579)" userId="S::2305579@student.uwtsd.ac.uk::9cb7e15d-e81f-4c3f-96a3-0d3fdb87a5a8" providerId="AD" clId="Web-{6AC9002D-7EDE-00A8-302E-02DECD904F43}" dt="2025-05-09T16:28:51.852" v="2"/>
        <pc:sldMkLst>
          <pc:docMk/>
          <pc:sldMk cId="3475739526" sldId="281"/>
        </pc:sldMkLst>
      </pc:sldChg>
      <pc:sldChg chg="modSp new">
        <pc:chgData name="Joseph Jones (2305579)" userId="S::2305579@student.uwtsd.ac.uk::9cb7e15d-e81f-4c3f-96a3-0d3fdb87a5a8" providerId="AD" clId="Web-{6AC9002D-7EDE-00A8-302E-02DECD904F43}" dt="2025-05-09T17:16:00.670" v="86" actId="20577"/>
        <pc:sldMkLst>
          <pc:docMk/>
          <pc:sldMk cId="1837908143" sldId="282"/>
        </pc:sldMkLst>
        <pc:spChg chg="mod">
          <ac:chgData name="Joseph Jones (2305579)" userId="S::2305579@student.uwtsd.ac.uk::9cb7e15d-e81f-4c3f-96a3-0d3fdb87a5a8" providerId="AD" clId="Web-{6AC9002D-7EDE-00A8-302E-02DECD904F43}" dt="2025-05-09T16:30:37.059" v="18" actId="1076"/>
          <ac:spMkLst>
            <pc:docMk/>
            <pc:sldMk cId="1837908143" sldId="282"/>
            <ac:spMk id="2" creationId="{D978BA4C-BE80-1AEE-9157-75ACA28C11EC}"/>
          </ac:spMkLst>
        </pc:spChg>
        <pc:spChg chg="mod">
          <ac:chgData name="Joseph Jones (2305579)" userId="S::2305579@student.uwtsd.ac.uk::9cb7e15d-e81f-4c3f-96a3-0d3fdb87a5a8" providerId="AD" clId="Web-{6AC9002D-7EDE-00A8-302E-02DECD904F43}" dt="2025-05-09T17:16:00.670" v="86" actId="20577"/>
          <ac:spMkLst>
            <pc:docMk/>
            <pc:sldMk cId="1837908143" sldId="282"/>
            <ac:spMk id="3" creationId="{C659EEBE-B155-2527-C2D9-41536BAE8DD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BA0CF7-A7BF-49D4-BEA6-55ABD3244187}" type="datetimeFigureOut">
              <a:t>5/9/2025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2324EB-F8A0-4AE8-863C-F844BBC0E4A7}" type="slidenum">
              <a:t>‹#›</a:t>
            </a:fld>
            <a:endParaRPr lang="en-US"/>
          </a:p>
        </p:txBody>
      </p:sp>
    </p:spTree>
    <p:extLst>
      <p:ext uri="{BB962C8B-B14F-4D97-AF65-F5344CB8AC3E}">
        <p14:creationId xmlns:p14="http://schemas.microsoft.com/office/powerpoint/2010/main" val="33463209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66C40A3-7EEF-4B81-B347-CB2534A3E422}" type="slidenum">
              <a:t>23</a:t>
            </a:fld>
            <a:endParaRPr lang="en-US"/>
          </a:p>
        </p:txBody>
      </p:sp>
    </p:spTree>
    <p:extLst>
      <p:ext uri="{BB962C8B-B14F-4D97-AF65-F5344CB8AC3E}">
        <p14:creationId xmlns:p14="http://schemas.microsoft.com/office/powerpoint/2010/main" val="29019898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66C40A3-7EEF-4B81-B347-CB2534A3E422}" type="slidenum">
              <a:t>24</a:t>
            </a:fld>
            <a:endParaRPr lang="en-US"/>
          </a:p>
        </p:txBody>
      </p:sp>
    </p:spTree>
    <p:extLst>
      <p:ext uri="{BB962C8B-B14F-4D97-AF65-F5344CB8AC3E}">
        <p14:creationId xmlns:p14="http://schemas.microsoft.com/office/powerpoint/2010/main" val="13647387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66C40A3-7EEF-4B81-B347-CB2534A3E422}" type="slidenum">
              <a:t>25</a:t>
            </a:fld>
            <a:endParaRPr lang="en-US"/>
          </a:p>
        </p:txBody>
      </p:sp>
    </p:spTree>
    <p:extLst>
      <p:ext uri="{BB962C8B-B14F-4D97-AF65-F5344CB8AC3E}">
        <p14:creationId xmlns:p14="http://schemas.microsoft.com/office/powerpoint/2010/main" val="12315256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66C40A3-7EEF-4B81-B347-CB2534A3E422}" type="slidenum">
              <a:t>26</a:t>
            </a:fld>
            <a:endParaRPr lang="en-US"/>
          </a:p>
        </p:txBody>
      </p:sp>
    </p:spTree>
    <p:extLst>
      <p:ext uri="{BB962C8B-B14F-4D97-AF65-F5344CB8AC3E}">
        <p14:creationId xmlns:p14="http://schemas.microsoft.com/office/powerpoint/2010/main" val="13825973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5/9/2025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951575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419447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5/9/2025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281945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5/9/2025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44800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5/9/2025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312930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5/9/2025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629924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5/9/2025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947731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695467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649626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731911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335830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5/9/2025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75483993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microsoft.com/office/2007/relationships/hdphoto" Target="../media/hdphoto2.wdp"/><Relationship Id="rId7" Type="http://schemas.microsoft.com/office/2007/relationships/hdphoto" Target="../media/hdphoto4.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6.png"/><Relationship Id="rId5" Type="http://schemas.microsoft.com/office/2007/relationships/hdphoto" Target="../media/hdphoto3.wdp"/><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2.xml"/><Relationship Id="rId5" Type="http://schemas.microsoft.com/office/2007/relationships/hdphoto" Target="../media/hdphoto5.wdp"/><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microsoft.com/office/2007/relationships/hdphoto" Target="../media/hdphoto2.wdp"/><Relationship Id="rId7" Type="http://schemas.microsoft.com/office/2007/relationships/hdphoto" Target="../media/hdphoto7.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11.png"/><Relationship Id="rId5" Type="http://schemas.microsoft.com/office/2007/relationships/hdphoto" Target="../media/hdphoto3.wdp"/><Relationship Id="rId4" Type="http://schemas.openxmlformats.org/officeDocument/2006/relationships/image" Target="../media/image5.png"/></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6" Type="http://schemas.microsoft.com/office/2007/relationships/hdphoto" Target="../media/hdphoto9.wdp"/><Relationship Id="rId5" Type="http://schemas.openxmlformats.org/officeDocument/2006/relationships/image" Target="../media/image14.png"/><Relationship Id="rId4" Type="http://schemas.microsoft.com/office/2007/relationships/hdphoto" Target="../media/hdphoto8.wdp"/></Relationships>
</file>

<file path=ppt/slides/_rels/slide17.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 Id="rId9" Type="http://schemas.openxmlformats.org/officeDocument/2006/relationships/image" Target="../media/image22.png"/></Relationships>
</file>

<file path=ppt/slides/_rels/slide24.xml.rels><?xml version="1.0" encoding="UTF-8" standalone="yes"?>
<Relationships xmlns="http://schemas.openxmlformats.org/package/2006/relationships"><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2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image" Target="../media/image29.jpeg"/><Relationship Id="rId7" Type="http://schemas.microsoft.com/office/2007/relationships/hdphoto" Target="../media/hdphoto11.wdp"/><Relationship Id="rId12" Type="http://schemas.openxmlformats.org/officeDocument/2006/relationships/image" Target="../media/image35.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31.png"/><Relationship Id="rId11" Type="http://schemas.openxmlformats.org/officeDocument/2006/relationships/image" Target="../media/image34.png"/><Relationship Id="rId5" Type="http://schemas.microsoft.com/office/2007/relationships/hdphoto" Target="../media/hdphoto10.wdp"/><Relationship Id="rId10" Type="http://schemas.microsoft.com/office/2007/relationships/hdphoto" Target="../media/hdphoto12.wdp"/><Relationship Id="rId4" Type="http://schemas.openxmlformats.org/officeDocument/2006/relationships/image" Target="../media/image30.png"/><Relationship Id="rId9" Type="http://schemas.openxmlformats.org/officeDocument/2006/relationships/image" Target="../media/image33.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3954BF7-0E90-FC45-1D40-D723766A0754}"/>
              </a:ext>
            </a:extLst>
          </p:cNvPr>
          <p:cNvPicPr>
            <a:picLocks noChangeAspect="1"/>
          </p:cNvPicPr>
          <p:nvPr/>
        </p:nvPicPr>
        <p:blipFill>
          <a:blip r:embed="rId2"/>
          <a:srcRect t="-42" r="517" b="12040"/>
          <a:stretch/>
        </p:blipFill>
        <p:spPr>
          <a:xfrm>
            <a:off x="92677" y="237491"/>
            <a:ext cx="12129004" cy="5418254"/>
          </a:xfrm>
          <a:prstGeom prst="rect">
            <a:avLst/>
          </a:prstGeom>
        </p:spPr>
      </p:pic>
      <p:sp>
        <p:nvSpPr>
          <p:cNvPr id="4" name="TextBox 3">
            <a:extLst>
              <a:ext uri="{FF2B5EF4-FFF2-40B4-BE49-F238E27FC236}">
                <a16:creationId xmlns:a16="http://schemas.microsoft.com/office/drawing/2014/main" id="{B86A25D5-3879-5434-7A93-E0AC7F3B9C63}"/>
              </a:ext>
            </a:extLst>
          </p:cNvPr>
          <p:cNvSpPr txBox="1"/>
          <p:nvPr/>
        </p:nvSpPr>
        <p:spPr>
          <a:xfrm>
            <a:off x="1401450" y="236607"/>
            <a:ext cx="22634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err="1"/>
              <a:t>Blwyddyn</a:t>
            </a:r>
            <a:r>
              <a:rPr lang="en-US"/>
              <a:t> 3</a:t>
            </a:r>
          </a:p>
        </p:txBody>
      </p:sp>
      <p:sp>
        <p:nvSpPr>
          <p:cNvPr id="6" name="TextBox 5">
            <a:extLst>
              <a:ext uri="{FF2B5EF4-FFF2-40B4-BE49-F238E27FC236}">
                <a16:creationId xmlns:a16="http://schemas.microsoft.com/office/drawing/2014/main" id="{C5F5B03B-4AC2-B595-D84D-363B17983C0A}"/>
              </a:ext>
            </a:extLst>
          </p:cNvPr>
          <p:cNvSpPr txBox="1"/>
          <p:nvPr/>
        </p:nvSpPr>
        <p:spPr>
          <a:xfrm>
            <a:off x="7021443" y="605183"/>
            <a:ext cx="454328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Calibri"/>
              </a:rPr>
              <a:t>Yn </a:t>
            </a:r>
            <a:r>
              <a:rPr lang="en-US" sz="1200" err="1">
                <a:latin typeface="Calibri"/>
              </a:rPr>
              <a:t>gallu</a:t>
            </a:r>
            <a:r>
              <a:rPr lang="en-US" sz="1200">
                <a:latin typeface="Calibri"/>
              </a:rPr>
              <a:t> </a:t>
            </a:r>
            <a:r>
              <a:rPr lang="en-US" sz="1200" err="1">
                <a:latin typeface="Calibri"/>
              </a:rPr>
              <a:t>ateb</a:t>
            </a:r>
            <a:r>
              <a:rPr lang="en-US" sz="1200">
                <a:latin typeface="Calibri"/>
              </a:rPr>
              <a:t> y </a:t>
            </a:r>
            <a:r>
              <a:rPr lang="en-US" sz="1200" err="1">
                <a:latin typeface="Calibri"/>
              </a:rPr>
              <a:t>cwestiwn</a:t>
            </a:r>
            <a:r>
              <a:rPr lang="en-US" sz="1200">
                <a:latin typeface="Calibri"/>
              </a:rPr>
              <a:t> “pa </a:t>
            </a:r>
            <a:r>
              <a:rPr lang="en-US" sz="1200" err="1">
                <a:latin typeface="Calibri"/>
              </a:rPr>
              <a:t>lliw</a:t>
            </a:r>
            <a:r>
              <a:rPr lang="en-US" sz="1200">
                <a:latin typeface="Calibri"/>
              </a:rPr>
              <a:t> </a:t>
            </a:r>
            <a:r>
              <a:rPr lang="en-US" sz="1200" err="1">
                <a:latin typeface="Calibri"/>
              </a:rPr>
              <a:t>llygaid</a:t>
            </a:r>
            <a:r>
              <a:rPr lang="en-US" sz="1200">
                <a:latin typeface="Calibri"/>
              </a:rPr>
              <a:t> </a:t>
            </a:r>
            <a:r>
              <a:rPr lang="en-US" sz="1200" err="1">
                <a:latin typeface="Calibri"/>
              </a:rPr>
              <a:t>sy’n</a:t>
            </a:r>
            <a:r>
              <a:rPr lang="en-US" sz="1200">
                <a:latin typeface="Calibri"/>
              </a:rPr>
              <a:t> </a:t>
            </a:r>
            <a:r>
              <a:rPr lang="en-US" sz="1200" err="1">
                <a:latin typeface="Calibri"/>
              </a:rPr>
              <a:t>gyda</a:t>
            </a:r>
            <a:r>
              <a:rPr lang="en-US" sz="1200">
                <a:latin typeface="Calibri"/>
              </a:rPr>
              <a:t> </a:t>
            </a:r>
            <a:r>
              <a:rPr lang="en-US" sz="1200" err="1">
                <a:latin typeface="Calibri"/>
              </a:rPr>
              <a:t>ef</a:t>
            </a:r>
            <a:r>
              <a:rPr lang="en-US" sz="1200">
                <a:latin typeface="Calibri"/>
              </a:rPr>
              <a:t>/hi?”</a:t>
            </a:r>
            <a:r>
              <a:rPr lang="en-US" sz="1200">
                <a:latin typeface="Calibri"/>
                <a:ea typeface="Calibri"/>
                <a:cs typeface="Calibri"/>
              </a:rPr>
              <a:t> a "pa </a:t>
            </a:r>
            <a:r>
              <a:rPr lang="en-US" sz="1200" err="1">
                <a:latin typeface="Calibri"/>
                <a:ea typeface="Calibri"/>
                <a:cs typeface="Calibri"/>
              </a:rPr>
              <a:t>lliw</a:t>
            </a:r>
            <a:r>
              <a:rPr lang="en-US" sz="1200">
                <a:latin typeface="Calibri"/>
                <a:ea typeface="Calibri"/>
                <a:cs typeface="Calibri"/>
              </a:rPr>
              <a:t> </a:t>
            </a:r>
            <a:r>
              <a:rPr lang="en-US" sz="1200" err="1">
                <a:latin typeface="Calibri"/>
                <a:ea typeface="Calibri"/>
                <a:cs typeface="Calibri"/>
              </a:rPr>
              <a:t>gwallt</a:t>
            </a:r>
            <a:r>
              <a:rPr lang="en-US" sz="1200">
                <a:latin typeface="Calibri"/>
                <a:ea typeface="Calibri"/>
                <a:cs typeface="Calibri"/>
              </a:rPr>
              <a:t> </a:t>
            </a:r>
            <a:r>
              <a:rPr lang="en-US" sz="1200" err="1">
                <a:latin typeface="Calibri"/>
                <a:ea typeface="Calibri"/>
                <a:cs typeface="Calibri"/>
              </a:rPr>
              <a:t>sy'n</a:t>
            </a:r>
            <a:r>
              <a:rPr lang="en-US" sz="1200">
                <a:latin typeface="Calibri"/>
                <a:ea typeface="Calibri"/>
                <a:cs typeface="Calibri"/>
              </a:rPr>
              <a:t> </a:t>
            </a:r>
            <a:r>
              <a:rPr lang="en-US" sz="1200" err="1">
                <a:latin typeface="Calibri"/>
                <a:ea typeface="Calibri"/>
                <a:cs typeface="Calibri"/>
              </a:rPr>
              <a:t>gyda</a:t>
            </a:r>
            <a:r>
              <a:rPr lang="en-US" sz="1200">
                <a:latin typeface="Calibri"/>
                <a:ea typeface="Calibri"/>
                <a:cs typeface="Calibri"/>
              </a:rPr>
              <a:t> </a:t>
            </a:r>
            <a:r>
              <a:rPr lang="en-US" sz="1200" err="1">
                <a:latin typeface="Calibri"/>
                <a:ea typeface="Calibri"/>
                <a:cs typeface="Calibri"/>
              </a:rPr>
              <a:t>ef</a:t>
            </a:r>
            <a:r>
              <a:rPr lang="en-US" sz="1200">
                <a:latin typeface="Calibri"/>
                <a:ea typeface="Calibri"/>
                <a:cs typeface="Calibri"/>
              </a:rPr>
              <a:t>/hi?" </a:t>
            </a:r>
            <a:endParaRPr lang="en-US"/>
          </a:p>
        </p:txBody>
      </p:sp>
      <p:sp>
        <p:nvSpPr>
          <p:cNvPr id="7" name="TextBox 6">
            <a:extLst>
              <a:ext uri="{FF2B5EF4-FFF2-40B4-BE49-F238E27FC236}">
                <a16:creationId xmlns:a16="http://schemas.microsoft.com/office/drawing/2014/main" id="{8848FD1E-3BFA-37AC-229A-C0C5542CA582}"/>
              </a:ext>
            </a:extLst>
          </p:cNvPr>
          <p:cNvSpPr txBox="1"/>
          <p:nvPr/>
        </p:nvSpPr>
        <p:spPr>
          <a:xfrm>
            <a:off x="267135" y="1517304"/>
            <a:ext cx="3119375"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err="1"/>
              <a:t>Cafodd</a:t>
            </a:r>
            <a:r>
              <a:rPr lang="en-US" sz="1200" dirty="0"/>
              <a:t> y </a:t>
            </a:r>
            <a:r>
              <a:rPr lang="en-US" sz="1200" dirty="0" err="1"/>
              <a:t>ddisgyblion</a:t>
            </a:r>
            <a:r>
              <a:rPr lang="en-US" sz="1200" dirty="0"/>
              <a:t> </a:t>
            </a:r>
            <a:r>
              <a:rPr lang="en-US" sz="1200" dirty="0" err="1"/>
              <a:t>gwersi</a:t>
            </a:r>
            <a:r>
              <a:rPr lang="en-US" sz="1200" dirty="0"/>
              <a:t> </a:t>
            </a:r>
            <a:r>
              <a:rPr lang="en-US" sz="1200" dirty="0" err="1"/>
              <a:t>mewn</a:t>
            </a:r>
            <a:r>
              <a:rPr lang="en-US" sz="1200" dirty="0"/>
              <a:t> </a:t>
            </a:r>
            <a:r>
              <a:rPr lang="en-US" sz="1200" dirty="0">
                <a:latin typeface="Calibri"/>
                <a:ea typeface="Calibri"/>
                <a:cs typeface="Calibri"/>
              </a:rPr>
              <a:t>“</a:t>
            </a:r>
            <a:r>
              <a:rPr lang="en-US" sz="1200" dirty="0" err="1">
                <a:latin typeface="Calibri"/>
                <a:ea typeface="Calibri"/>
                <a:cs typeface="Calibri"/>
              </a:rPr>
              <a:t>ble</a:t>
            </a:r>
            <a:r>
              <a:rPr lang="en-US" sz="1200" dirty="0">
                <a:latin typeface="Calibri"/>
                <a:ea typeface="Calibri"/>
                <a:cs typeface="Calibri"/>
              </a:rPr>
              <a:t> </a:t>
            </a:r>
            <a:r>
              <a:rPr lang="en-US" sz="1200" dirty="0" err="1">
                <a:latin typeface="Calibri"/>
                <a:ea typeface="Calibri"/>
                <a:cs typeface="Calibri"/>
              </a:rPr>
              <a:t>mae</a:t>
            </a:r>
            <a:r>
              <a:rPr lang="en-US" sz="1200" dirty="0">
                <a:latin typeface="Calibri"/>
                <a:ea typeface="Calibri"/>
                <a:cs typeface="Calibri"/>
              </a:rPr>
              <a:t> </a:t>
            </a:r>
            <a:r>
              <a:rPr lang="en-US" sz="1200" dirty="0" err="1">
                <a:latin typeface="Calibri"/>
                <a:ea typeface="Calibri"/>
                <a:cs typeface="Calibri"/>
              </a:rPr>
              <a:t>ef</a:t>
            </a:r>
            <a:r>
              <a:rPr lang="en-US" sz="1200" dirty="0">
                <a:latin typeface="Calibri"/>
                <a:ea typeface="Calibri"/>
                <a:cs typeface="Calibri"/>
              </a:rPr>
              <a:t>/hi </a:t>
            </a:r>
            <a:r>
              <a:rPr lang="en-US" sz="1200" dirty="0" err="1">
                <a:latin typeface="Calibri"/>
                <a:ea typeface="Calibri"/>
                <a:cs typeface="Calibri"/>
              </a:rPr>
              <a:t>yn</a:t>
            </a:r>
            <a:r>
              <a:rPr lang="en-US" sz="1200" dirty="0">
                <a:latin typeface="Calibri"/>
                <a:ea typeface="Calibri"/>
                <a:cs typeface="Calibri"/>
              </a:rPr>
              <a:t> </a:t>
            </a:r>
            <a:r>
              <a:rPr lang="en-US" sz="1200" dirty="0" err="1">
                <a:latin typeface="Calibri"/>
                <a:ea typeface="Calibri"/>
                <a:cs typeface="Calibri"/>
              </a:rPr>
              <a:t>byw</a:t>
            </a:r>
            <a:r>
              <a:rPr lang="en-US" sz="1200" dirty="0">
                <a:latin typeface="Calibri"/>
                <a:ea typeface="Calibri"/>
                <a:cs typeface="Calibri"/>
              </a:rPr>
              <a:t>?” Felly, </a:t>
            </a:r>
            <a:r>
              <a:rPr lang="en-US" sz="1200" dirty="0" err="1">
                <a:latin typeface="Calibri"/>
                <a:ea typeface="Calibri"/>
                <a:cs typeface="Calibri"/>
              </a:rPr>
              <a:t>byddai'n</a:t>
            </a:r>
            <a:r>
              <a:rPr lang="en-US" sz="1200" dirty="0">
                <a:latin typeface="Calibri"/>
                <a:ea typeface="Calibri"/>
                <a:cs typeface="Calibri"/>
              </a:rPr>
              <a:t> </a:t>
            </a:r>
            <a:r>
              <a:rPr lang="en-US" sz="1200" dirty="0" err="1">
                <a:solidFill>
                  <a:srgbClr val="111111"/>
                </a:solidFill>
                <a:latin typeface="Aptos"/>
                <a:ea typeface="Roboto"/>
                <a:cs typeface="Roboto"/>
              </a:rPr>
              <a:t>galluogi</a:t>
            </a:r>
            <a:r>
              <a:rPr lang="en-US" sz="1200" dirty="0">
                <a:solidFill>
                  <a:srgbClr val="111111"/>
                </a:solidFill>
                <a:latin typeface="Aptos"/>
                <a:ea typeface="Roboto"/>
                <a:cs typeface="Roboto"/>
              </a:rPr>
              <a:t> </a:t>
            </a:r>
            <a:r>
              <a:rPr lang="en-US" sz="1200" dirty="0" err="1">
                <a:solidFill>
                  <a:srgbClr val="111111"/>
                </a:solidFill>
                <a:latin typeface="Aptos"/>
                <a:ea typeface="Roboto"/>
                <a:cs typeface="Roboto"/>
              </a:rPr>
              <a:t>gwybodaeth</a:t>
            </a:r>
            <a:r>
              <a:rPr lang="en-US" sz="1200" dirty="0">
                <a:solidFill>
                  <a:srgbClr val="111111"/>
                </a:solidFill>
                <a:latin typeface="Aptos"/>
                <a:ea typeface="Roboto"/>
                <a:cs typeface="Roboto"/>
              </a:rPr>
              <a:t> </a:t>
            </a:r>
            <a:r>
              <a:rPr lang="en-US" sz="1200" dirty="0" err="1">
                <a:solidFill>
                  <a:srgbClr val="111111"/>
                </a:solidFill>
                <a:latin typeface="Aptos"/>
                <a:ea typeface="Roboto"/>
                <a:cs typeface="Roboto"/>
              </a:rPr>
              <a:t>flaenorol</a:t>
            </a:r>
            <a:r>
              <a:rPr lang="en-US" sz="1200" dirty="0">
                <a:solidFill>
                  <a:srgbClr val="111111"/>
                </a:solidFill>
                <a:latin typeface="Aptos"/>
                <a:ea typeface="Roboto"/>
                <a:cs typeface="Roboto"/>
              </a:rPr>
              <a:t> </a:t>
            </a:r>
            <a:r>
              <a:rPr lang="en-US" sz="1200" dirty="0" err="1">
                <a:solidFill>
                  <a:srgbClr val="111111"/>
                </a:solidFill>
                <a:latin typeface="Aptos"/>
                <a:ea typeface="Roboto"/>
                <a:cs typeface="Roboto"/>
              </a:rPr>
              <a:t>ar</a:t>
            </a:r>
            <a:r>
              <a:rPr lang="en-US" sz="1200" dirty="0">
                <a:solidFill>
                  <a:srgbClr val="111111"/>
                </a:solidFill>
                <a:latin typeface="Aptos"/>
                <a:ea typeface="Roboto"/>
                <a:cs typeface="Roboto"/>
              </a:rPr>
              <a:t> </a:t>
            </a:r>
            <a:r>
              <a:rPr lang="en-US" sz="1200" dirty="0" err="1">
                <a:solidFill>
                  <a:srgbClr val="111111"/>
                </a:solidFill>
                <a:latin typeface="Aptos"/>
                <a:ea typeface="Roboto"/>
                <a:cs typeface="Roboto"/>
              </a:rPr>
              <a:t>ddechrau'r</a:t>
            </a:r>
            <a:r>
              <a:rPr lang="en-US" sz="1200" dirty="0">
                <a:solidFill>
                  <a:srgbClr val="111111"/>
                </a:solidFill>
                <a:latin typeface="Aptos"/>
                <a:ea typeface="Roboto"/>
                <a:cs typeface="Roboto"/>
              </a:rPr>
              <a:t> </a:t>
            </a:r>
            <a:r>
              <a:rPr lang="en-US" sz="1200" dirty="0" err="1">
                <a:solidFill>
                  <a:srgbClr val="111111"/>
                </a:solidFill>
                <a:latin typeface="Aptos"/>
                <a:ea typeface="Roboto"/>
                <a:cs typeface="Roboto"/>
              </a:rPr>
              <a:t>gwers</a:t>
            </a:r>
            <a:r>
              <a:rPr lang="en-US" sz="1200" dirty="0">
                <a:solidFill>
                  <a:srgbClr val="111111"/>
                </a:solidFill>
                <a:latin typeface="Aptos"/>
                <a:ea typeface="Roboto"/>
                <a:cs typeface="Roboto"/>
              </a:rPr>
              <a:t> er </a:t>
            </a:r>
            <a:r>
              <a:rPr lang="en-US" sz="1200" dirty="0" err="1">
                <a:solidFill>
                  <a:srgbClr val="111111"/>
                </a:solidFill>
                <a:latin typeface="Aptos"/>
                <a:ea typeface="Roboto"/>
                <a:cs typeface="Roboto"/>
              </a:rPr>
              <a:t>mwyn</a:t>
            </a:r>
            <a:r>
              <a:rPr lang="en-US" sz="1200" dirty="0">
                <a:solidFill>
                  <a:srgbClr val="111111"/>
                </a:solidFill>
                <a:latin typeface="Aptos"/>
                <a:ea typeface="Roboto"/>
                <a:cs typeface="Roboto"/>
              </a:rPr>
              <a:t> </a:t>
            </a:r>
            <a:r>
              <a:rPr lang="en-US" sz="1200" dirty="0" err="1">
                <a:solidFill>
                  <a:srgbClr val="111111"/>
                </a:solidFill>
                <a:latin typeface="Aptos"/>
                <a:ea typeface="Roboto"/>
                <a:cs typeface="Roboto"/>
              </a:rPr>
              <a:t>asesu'r</a:t>
            </a:r>
            <a:r>
              <a:rPr lang="en-US" sz="1200" dirty="0">
                <a:solidFill>
                  <a:srgbClr val="111111"/>
                </a:solidFill>
                <a:latin typeface="Aptos"/>
                <a:ea typeface="Roboto"/>
                <a:cs typeface="Roboto"/>
              </a:rPr>
              <a:t> </a:t>
            </a:r>
            <a:r>
              <a:rPr lang="en-US" sz="1200" dirty="0" err="1">
                <a:solidFill>
                  <a:srgbClr val="111111"/>
                </a:solidFill>
                <a:latin typeface="Aptos"/>
                <a:ea typeface="Roboto"/>
                <a:cs typeface="Roboto"/>
              </a:rPr>
              <a:t>lefel</a:t>
            </a:r>
            <a:r>
              <a:rPr lang="en-US" sz="1200" dirty="0">
                <a:solidFill>
                  <a:srgbClr val="111111"/>
                </a:solidFill>
                <a:latin typeface="Aptos"/>
                <a:ea typeface="Roboto"/>
                <a:cs typeface="Roboto"/>
              </a:rPr>
              <a:t> o </a:t>
            </a:r>
            <a:r>
              <a:rPr lang="en-US" sz="1200" dirty="0" err="1">
                <a:solidFill>
                  <a:srgbClr val="111111"/>
                </a:solidFill>
                <a:latin typeface="Aptos"/>
                <a:ea typeface="Roboto"/>
                <a:cs typeface="Roboto"/>
              </a:rPr>
              <a:t>Gymraeg</a:t>
            </a:r>
            <a:r>
              <a:rPr lang="en-US" sz="1200" dirty="0">
                <a:solidFill>
                  <a:srgbClr val="111111"/>
                </a:solidFill>
                <a:latin typeface="Aptos"/>
                <a:ea typeface="Roboto"/>
                <a:cs typeface="Roboto"/>
              </a:rPr>
              <a:t> </a:t>
            </a:r>
            <a:r>
              <a:rPr lang="en-US" sz="1200" dirty="0" err="1">
                <a:solidFill>
                  <a:srgbClr val="111111"/>
                </a:solidFill>
                <a:latin typeface="Aptos"/>
                <a:ea typeface="Roboto"/>
                <a:cs typeface="Roboto"/>
              </a:rPr>
              <a:t>sydd</a:t>
            </a:r>
            <a:r>
              <a:rPr lang="en-US" sz="1200" dirty="0">
                <a:solidFill>
                  <a:srgbClr val="111111"/>
                </a:solidFill>
                <a:latin typeface="Aptos"/>
                <a:ea typeface="Roboto"/>
                <a:cs typeface="Roboto"/>
              </a:rPr>
              <a:t> </a:t>
            </a:r>
            <a:r>
              <a:rPr lang="en-US" sz="1200" dirty="0" err="1">
                <a:solidFill>
                  <a:srgbClr val="111111"/>
                </a:solidFill>
                <a:latin typeface="Aptos"/>
                <a:ea typeface="Roboto"/>
                <a:cs typeface="Roboto"/>
              </a:rPr>
              <a:t>gan</a:t>
            </a:r>
            <a:r>
              <a:rPr lang="en-US" sz="1200" dirty="0">
                <a:solidFill>
                  <a:srgbClr val="111111"/>
                </a:solidFill>
                <a:latin typeface="Aptos"/>
                <a:ea typeface="Roboto"/>
                <a:cs typeface="Roboto"/>
              </a:rPr>
              <a:t> y  </a:t>
            </a:r>
            <a:r>
              <a:rPr lang="en-US" sz="1200" dirty="0" err="1">
                <a:solidFill>
                  <a:srgbClr val="111111"/>
                </a:solidFill>
                <a:latin typeface="Aptos"/>
                <a:ea typeface="Roboto"/>
                <a:cs typeface="Roboto"/>
              </a:rPr>
              <a:t>ddisgyblion</a:t>
            </a:r>
            <a:r>
              <a:rPr lang="en-US" sz="1200" dirty="0">
                <a:solidFill>
                  <a:srgbClr val="111111"/>
                </a:solidFill>
                <a:latin typeface="Aptos"/>
                <a:ea typeface="Roboto"/>
                <a:cs typeface="Roboto"/>
              </a:rPr>
              <a:t>.</a:t>
            </a:r>
          </a:p>
        </p:txBody>
      </p:sp>
      <p:sp>
        <p:nvSpPr>
          <p:cNvPr id="8" name="TextBox 7">
            <a:extLst>
              <a:ext uri="{FF2B5EF4-FFF2-40B4-BE49-F238E27FC236}">
                <a16:creationId xmlns:a16="http://schemas.microsoft.com/office/drawing/2014/main" id="{C3EEFAF3-3926-1B01-566C-B956FEE324FC}"/>
              </a:ext>
            </a:extLst>
          </p:cNvPr>
          <p:cNvSpPr txBox="1"/>
          <p:nvPr/>
        </p:nvSpPr>
        <p:spPr>
          <a:xfrm>
            <a:off x="7020670" y="1401944"/>
            <a:ext cx="5183012" cy="36009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err="1">
                <a:solidFill>
                  <a:srgbClr val="111111"/>
                </a:solidFill>
                <a:latin typeface="Roboto"/>
                <a:ea typeface="Roboto"/>
                <a:cs typeface="Roboto"/>
              </a:rPr>
              <a:t>Bydd</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disgyblion</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yn</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dysgu</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i</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ateb</a:t>
            </a:r>
            <a:r>
              <a:rPr lang="en-US" sz="1200" dirty="0">
                <a:solidFill>
                  <a:srgbClr val="111111"/>
                </a:solidFill>
                <a:latin typeface="Roboto"/>
                <a:ea typeface="Roboto"/>
                <a:cs typeface="Roboto"/>
              </a:rPr>
              <a:t> y </a:t>
            </a:r>
            <a:r>
              <a:rPr lang="en-US" sz="1200" err="1">
                <a:solidFill>
                  <a:srgbClr val="111111"/>
                </a:solidFill>
                <a:latin typeface="Roboto"/>
                <a:ea typeface="Roboto"/>
                <a:cs typeface="Roboto"/>
              </a:rPr>
              <a:t>frawddeg</a:t>
            </a:r>
            <a:r>
              <a:rPr lang="en-US" sz="1200" dirty="0">
                <a:solidFill>
                  <a:srgbClr val="111111"/>
                </a:solidFill>
                <a:latin typeface="Roboto"/>
                <a:ea typeface="Roboto"/>
                <a:cs typeface="Roboto"/>
              </a:rPr>
              <a:t> "pa </a:t>
            </a:r>
            <a:r>
              <a:rPr lang="en-US" sz="1200" err="1">
                <a:solidFill>
                  <a:srgbClr val="111111"/>
                </a:solidFill>
                <a:latin typeface="Roboto"/>
                <a:ea typeface="Roboto"/>
                <a:cs typeface="Roboto"/>
              </a:rPr>
              <a:t>lliw</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llygaid</a:t>
            </a:r>
            <a:r>
              <a:rPr lang="en-US" sz="1200" dirty="0">
                <a:solidFill>
                  <a:srgbClr val="111111"/>
                </a:solidFill>
                <a:latin typeface="Roboto"/>
                <a:ea typeface="Roboto"/>
                <a:cs typeface="Roboto"/>
              </a:rPr>
              <a:t>/</a:t>
            </a:r>
            <a:r>
              <a:rPr lang="en-US" sz="1200" err="1">
                <a:solidFill>
                  <a:srgbClr val="111111"/>
                </a:solidFill>
                <a:latin typeface="Roboto"/>
                <a:ea typeface="Roboto"/>
                <a:cs typeface="Roboto"/>
              </a:rPr>
              <a:t>gwallt</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sy’n</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gyda</a:t>
            </a:r>
            <a:r>
              <a:rPr lang="en-US" sz="1200" dirty="0">
                <a:solidFill>
                  <a:srgbClr val="111111"/>
                </a:solidFill>
                <a:latin typeface="Roboto"/>
                <a:ea typeface="Roboto"/>
                <a:cs typeface="Roboto"/>
              </a:rPr>
              <a:t> e." </a:t>
            </a:r>
            <a:r>
              <a:rPr lang="en-US" sz="1200" err="1">
                <a:solidFill>
                  <a:srgbClr val="111111"/>
                </a:solidFill>
                <a:latin typeface="Roboto"/>
                <a:ea typeface="Roboto"/>
                <a:cs typeface="Roboto"/>
              </a:rPr>
              <a:t>Dwi'n</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mynd</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i</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ddweud</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pob</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gair</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o’r</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frawddeg</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wedyn</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fe</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fyddwn</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ni'n</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ddweud</a:t>
            </a:r>
            <a:r>
              <a:rPr lang="en-US" sz="1200" dirty="0">
                <a:solidFill>
                  <a:srgbClr val="111111"/>
                </a:solidFill>
                <a:latin typeface="Roboto"/>
                <a:ea typeface="Roboto"/>
                <a:cs typeface="Roboto"/>
              </a:rPr>
              <a:t> y </a:t>
            </a:r>
            <a:r>
              <a:rPr lang="en-US" sz="1200" err="1">
                <a:solidFill>
                  <a:srgbClr val="111111"/>
                </a:solidFill>
                <a:latin typeface="Roboto"/>
                <a:ea typeface="Roboto"/>
                <a:cs typeface="Roboto"/>
              </a:rPr>
              <a:t>geiriau</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gyda'n</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gilydd</a:t>
            </a:r>
            <a:r>
              <a:rPr lang="en-US" sz="1200" dirty="0">
                <a:solidFill>
                  <a:srgbClr val="111111"/>
                </a:solidFill>
                <a:latin typeface="Roboto"/>
                <a:ea typeface="Roboto"/>
                <a:cs typeface="Roboto"/>
              </a:rPr>
              <a:t>, ac </a:t>
            </a:r>
            <a:r>
              <a:rPr lang="en-US" sz="1200" err="1">
                <a:solidFill>
                  <a:srgbClr val="111111"/>
                </a:solidFill>
                <a:latin typeface="Roboto"/>
                <a:ea typeface="Roboto"/>
                <a:cs typeface="Roboto"/>
              </a:rPr>
              <a:t>yna</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byddant</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yn</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cael</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eu</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tro</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eu</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hunain</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Bydd</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llawer</a:t>
            </a:r>
            <a:r>
              <a:rPr lang="en-US" sz="1200" dirty="0">
                <a:solidFill>
                  <a:srgbClr val="111111"/>
                </a:solidFill>
                <a:latin typeface="Roboto"/>
                <a:ea typeface="Roboto"/>
                <a:cs typeface="Roboto"/>
              </a:rPr>
              <a:t> o </a:t>
            </a:r>
            <a:r>
              <a:rPr lang="en-US" sz="1200" err="1">
                <a:solidFill>
                  <a:srgbClr val="111111"/>
                </a:solidFill>
                <a:latin typeface="Roboto"/>
                <a:ea typeface="Roboto"/>
                <a:cs typeface="Roboto"/>
              </a:rPr>
              <a:t>ailadrodd</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yn</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cael</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ei</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ddefnyddio</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i</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hwyluso</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hyn</a:t>
            </a:r>
            <a:r>
              <a:rPr lang="en-US" sz="1200" dirty="0">
                <a:solidFill>
                  <a:srgbClr val="111111"/>
                </a:solidFill>
                <a:latin typeface="Roboto"/>
                <a:ea typeface="Roboto"/>
                <a:cs typeface="Roboto"/>
              </a:rPr>
              <a:t>. </a:t>
            </a:r>
            <a:endParaRPr lang="en-US" sz="1200"/>
          </a:p>
          <a:p>
            <a:endParaRPr lang="en-US" sz="1200" dirty="0">
              <a:solidFill>
                <a:srgbClr val="111111"/>
              </a:solidFill>
              <a:latin typeface="Roboto"/>
              <a:ea typeface="Roboto"/>
              <a:cs typeface="Roboto"/>
            </a:endParaRPr>
          </a:p>
          <a:p>
            <a:r>
              <a:rPr lang="en-US" sz="1200" err="1">
                <a:solidFill>
                  <a:srgbClr val="111111"/>
                </a:solidFill>
                <a:latin typeface="Roboto"/>
                <a:ea typeface="Roboto"/>
                <a:cs typeface="Roboto"/>
              </a:rPr>
              <a:t>Bydd</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disgyblion</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yn</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dysgu</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gweithio</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mewn</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parau</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Bydd</a:t>
            </a:r>
            <a:r>
              <a:rPr lang="en-US" sz="1200" dirty="0">
                <a:solidFill>
                  <a:srgbClr val="111111"/>
                </a:solidFill>
                <a:latin typeface="Roboto"/>
                <a:ea typeface="Roboto"/>
                <a:cs typeface="Roboto"/>
              </a:rPr>
              <a:t> 'pit stops'  </a:t>
            </a:r>
            <a:r>
              <a:rPr lang="en-US" sz="1200" err="1">
                <a:solidFill>
                  <a:srgbClr val="111111"/>
                </a:solidFill>
                <a:latin typeface="Roboto"/>
                <a:ea typeface="Roboto"/>
                <a:cs typeface="Roboto"/>
              </a:rPr>
              <a:t>yn</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cael</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eu</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gweithredu</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i</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wirio</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sut</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mae'r</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disgyblion</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yn</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perfformio</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yn</a:t>
            </a:r>
            <a:r>
              <a:rPr lang="en-US" sz="1200" dirty="0">
                <a:solidFill>
                  <a:srgbClr val="111111"/>
                </a:solidFill>
                <a:latin typeface="Roboto"/>
                <a:ea typeface="Roboto"/>
                <a:cs typeface="Roboto"/>
              </a:rPr>
              <a:t> y </a:t>
            </a:r>
            <a:r>
              <a:rPr lang="en-US" sz="1200" err="1">
                <a:solidFill>
                  <a:srgbClr val="111111"/>
                </a:solidFill>
                <a:latin typeface="Roboto"/>
                <a:ea typeface="Roboto"/>
                <a:cs typeface="Roboto"/>
              </a:rPr>
              <a:t>tasg</a:t>
            </a:r>
            <a:r>
              <a:rPr lang="en-US" sz="1200" dirty="0">
                <a:solidFill>
                  <a:srgbClr val="111111"/>
                </a:solidFill>
                <a:latin typeface="Roboto"/>
                <a:ea typeface="Roboto"/>
                <a:cs typeface="Roboto"/>
              </a:rPr>
              <a:t>. </a:t>
            </a:r>
            <a:endParaRPr lang="en-US" sz="1200"/>
          </a:p>
          <a:p>
            <a:endParaRPr lang="en-US" sz="1200" dirty="0">
              <a:solidFill>
                <a:srgbClr val="111111"/>
              </a:solidFill>
              <a:latin typeface="Roboto"/>
              <a:ea typeface="Roboto"/>
              <a:cs typeface="Roboto"/>
            </a:endParaRPr>
          </a:p>
          <a:p>
            <a:r>
              <a:rPr lang="en-US" sz="1200" err="1">
                <a:solidFill>
                  <a:srgbClr val="111111"/>
                </a:solidFill>
                <a:latin typeface="Aptos"/>
                <a:ea typeface="Roboto"/>
                <a:cs typeface="Roboto"/>
              </a:rPr>
              <a:t>Ar</a:t>
            </a:r>
            <a:r>
              <a:rPr lang="en-US" sz="1200" dirty="0">
                <a:solidFill>
                  <a:srgbClr val="111111"/>
                </a:solidFill>
                <a:latin typeface="Aptos"/>
                <a:ea typeface="Roboto"/>
                <a:cs typeface="Roboto"/>
              </a:rPr>
              <a:t> </a:t>
            </a:r>
            <a:r>
              <a:rPr lang="en-US" sz="1200" err="1">
                <a:solidFill>
                  <a:srgbClr val="111111"/>
                </a:solidFill>
                <a:latin typeface="Aptos"/>
                <a:ea typeface="Roboto"/>
                <a:cs typeface="Roboto"/>
              </a:rPr>
              <a:t>ol</a:t>
            </a:r>
            <a:r>
              <a:rPr lang="en-US" sz="1200" dirty="0">
                <a:solidFill>
                  <a:srgbClr val="111111"/>
                </a:solidFill>
                <a:latin typeface="Aptos"/>
                <a:ea typeface="Roboto"/>
                <a:cs typeface="Roboto"/>
              </a:rPr>
              <a:t> y </a:t>
            </a:r>
            <a:r>
              <a:rPr lang="en-US" sz="1200" err="1">
                <a:solidFill>
                  <a:srgbClr val="111111"/>
                </a:solidFill>
                <a:latin typeface="Aptos"/>
                <a:ea typeface="Roboto"/>
                <a:cs typeface="Roboto"/>
              </a:rPr>
              <a:t>tasg</a:t>
            </a:r>
            <a:r>
              <a:rPr lang="en-US" sz="1200" dirty="0">
                <a:solidFill>
                  <a:srgbClr val="111111"/>
                </a:solidFill>
                <a:latin typeface="Aptos"/>
                <a:ea typeface="Roboto"/>
                <a:cs typeface="Roboto"/>
              </a:rPr>
              <a:t>, </a:t>
            </a:r>
            <a:r>
              <a:rPr lang="en-US" sz="1200" err="1">
                <a:solidFill>
                  <a:srgbClr val="111111"/>
                </a:solidFill>
                <a:latin typeface="Aptos"/>
                <a:ea typeface="Roboto"/>
                <a:cs typeface="Roboto"/>
              </a:rPr>
              <a:t>byddai</a:t>
            </a:r>
            <a:r>
              <a:rPr lang="en-US" sz="1200" dirty="0">
                <a:solidFill>
                  <a:srgbClr val="111111"/>
                </a:solidFill>
                <a:latin typeface="Aptos"/>
                <a:ea typeface="Roboto"/>
                <a:cs typeface="Roboto"/>
              </a:rPr>
              <a:t> </a:t>
            </a:r>
            <a:r>
              <a:rPr lang="en-US" sz="1200" err="1">
                <a:solidFill>
                  <a:srgbClr val="111111"/>
                </a:solidFill>
                <a:latin typeface="Aptos"/>
                <a:ea typeface="Roboto"/>
                <a:cs typeface="Roboto"/>
              </a:rPr>
              <a:t>yn</a:t>
            </a:r>
            <a:r>
              <a:rPr lang="en-US" sz="1200" dirty="0">
                <a:solidFill>
                  <a:srgbClr val="111111"/>
                </a:solidFill>
                <a:latin typeface="Aptos"/>
                <a:ea typeface="Roboto"/>
                <a:cs typeface="Roboto"/>
              </a:rPr>
              <a:t> </a:t>
            </a:r>
            <a:r>
              <a:rPr lang="en-US" sz="1200" err="1">
                <a:solidFill>
                  <a:srgbClr val="111111"/>
                </a:solidFill>
                <a:latin typeface="Aptos"/>
                <a:ea typeface="Roboto"/>
                <a:cs typeface="Roboto"/>
              </a:rPr>
              <a:t>cynnig</a:t>
            </a:r>
            <a:r>
              <a:rPr lang="en-US" sz="1200" dirty="0">
                <a:solidFill>
                  <a:srgbClr val="111111"/>
                </a:solidFill>
                <a:latin typeface="Aptos"/>
                <a:ea typeface="Roboto"/>
                <a:cs typeface="Roboto"/>
              </a:rPr>
              <a:t> plenary er </a:t>
            </a:r>
            <a:r>
              <a:rPr lang="en-US" sz="1200" err="1">
                <a:solidFill>
                  <a:srgbClr val="111111"/>
                </a:solidFill>
                <a:latin typeface="Aptos"/>
                <a:ea typeface="Roboto"/>
                <a:cs typeface="Roboto"/>
              </a:rPr>
              <a:t>mwyn</a:t>
            </a:r>
            <a:r>
              <a:rPr lang="en-US" sz="1200" dirty="0">
                <a:solidFill>
                  <a:srgbClr val="111111"/>
                </a:solidFill>
                <a:latin typeface="Aptos"/>
                <a:ea typeface="Roboto"/>
                <a:cs typeface="Roboto"/>
              </a:rPr>
              <a:t> </a:t>
            </a:r>
            <a:r>
              <a:rPr lang="en-US" sz="1200" err="1">
                <a:solidFill>
                  <a:srgbClr val="111111"/>
                </a:solidFill>
                <a:latin typeface="Aptos"/>
                <a:ea typeface="Roboto"/>
                <a:cs typeface="Roboto"/>
              </a:rPr>
              <a:t>asesu</a:t>
            </a:r>
            <a:r>
              <a:rPr lang="en-US" sz="1200" dirty="0">
                <a:solidFill>
                  <a:srgbClr val="111111"/>
                </a:solidFill>
                <a:latin typeface="Aptos"/>
                <a:ea typeface="Roboto"/>
                <a:cs typeface="Roboto"/>
              </a:rPr>
              <a:t> </a:t>
            </a:r>
            <a:r>
              <a:rPr lang="en-US" sz="1200" err="1">
                <a:solidFill>
                  <a:srgbClr val="111111"/>
                </a:solidFill>
                <a:latin typeface="Aptos"/>
                <a:ea typeface="Roboto"/>
                <a:cs typeface="Roboto"/>
              </a:rPr>
              <a:t>fel</a:t>
            </a:r>
            <a:r>
              <a:rPr lang="en-US" sz="1200" dirty="0">
                <a:solidFill>
                  <a:srgbClr val="111111"/>
                </a:solidFill>
                <a:latin typeface="Aptos"/>
                <a:ea typeface="Roboto"/>
                <a:cs typeface="Roboto"/>
              </a:rPr>
              <a:t> </a:t>
            </a:r>
            <a:r>
              <a:rPr lang="en-US" sz="1200" err="1">
                <a:solidFill>
                  <a:srgbClr val="111111"/>
                </a:solidFill>
                <a:latin typeface="Aptos"/>
                <a:ea typeface="Roboto"/>
                <a:cs typeface="Roboto"/>
              </a:rPr>
              <a:t>wnaeth</a:t>
            </a:r>
            <a:r>
              <a:rPr lang="en-US" sz="1200" dirty="0">
                <a:solidFill>
                  <a:srgbClr val="111111"/>
                </a:solidFill>
                <a:latin typeface="Aptos"/>
                <a:ea typeface="Roboto"/>
                <a:cs typeface="Roboto"/>
              </a:rPr>
              <a:t> y </a:t>
            </a:r>
            <a:r>
              <a:rPr lang="en-US" sz="1200" err="1">
                <a:solidFill>
                  <a:srgbClr val="111111"/>
                </a:solidFill>
                <a:latin typeface="Aptos"/>
                <a:ea typeface="Roboto"/>
                <a:cs typeface="Roboto"/>
              </a:rPr>
              <a:t>dasg</a:t>
            </a:r>
            <a:r>
              <a:rPr lang="en-US" sz="1200" dirty="0">
                <a:solidFill>
                  <a:srgbClr val="111111"/>
                </a:solidFill>
                <a:latin typeface="Aptos"/>
                <a:ea typeface="Roboto"/>
                <a:cs typeface="Roboto"/>
              </a:rPr>
              <a:t>. </a:t>
            </a:r>
            <a:r>
              <a:rPr lang="en-US" sz="1200" err="1">
                <a:solidFill>
                  <a:srgbClr val="111111"/>
                </a:solidFill>
                <a:latin typeface="Roboto"/>
                <a:ea typeface="Roboto"/>
                <a:cs typeface="Roboto"/>
              </a:rPr>
              <a:t>Bydd</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disgyblion</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yn</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atgyfnerthu</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gwybodaeth</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flaenorol</a:t>
            </a:r>
            <a:r>
              <a:rPr lang="en-US" sz="1200" dirty="0">
                <a:solidFill>
                  <a:srgbClr val="111111"/>
                </a:solidFill>
                <a:latin typeface="Roboto"/>
                <a:ea typeface="Roboto"/>
                <a:cs typeface="Roboto"/>
              </a:rPr>
              <a:t> ac </a:t>
            </a:r>
            <a:r>
              <a:rPr lang="en-US" sz="1200" err="1">
                <a:solidFill>
                  <a:srgbClr val="111111"/>
                </a:solidFill>
                <a:latin typeface="Roboto"/>
                <a:ea typeface="Roboto"/>
                <a:cs typeface="Roboto"/>
              </a:rPr>
              <a:t>yn</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ei</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gwneud</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yn</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weithredol</a:t>
            </a:r>
            <a:r>
              <a:rPr lang="en-US" sz="1200" dirty="0">
                <a:solidFill>
                  <a:srgbClr val="111111"/>
                </a:solidFill>
                <a:latin typeface="Roboto"/>
                <a:ea typeface="Roboto"/>
                <a:cs typeface="Roboto"/>
              </a:rPr>
              <a:t>.</a:t>
            </a:r>
          </a:p>
          <a:p>
            <a:endParaRPr lang="en-US" sz="1200">
              <a:solidFill>
                <a:srgbClr val="111111"/>
              </a:solidFill>
              <a:latin typeface="Aptos"/>
              <a:ea typeface="Roboto"/>
              <a:cs typeface="Roboto"/>
            </a:endParaRPr>
          </a:p>
          <a:p>
            <a:r>
              <a:rPr lang="en-US" sz="1200" dirty="0">
                <a:solidFill>
                  <a:srgbClr val="111111"/>
                </a:solidFill>
                <a:latin typeface="Roboto"/>
                <a:ea typeface="Roboto"/>
                <a:cs typeface="Roboto"/>
              </a:rPr>
              <a:t>Y </a:t>
            </a:r>
            <a:r>
              <a:rPr lang="en-US" sz="1200" err="1">
                <a:solidFill>
                  <a:srgbClr val="111111"/>
                </a:solidFill>
                <a:latin typeface="Roboto"/>
                <a:ea typeface="Roboto"/>
                <a:cs typeface="Roboto"/>
              </a:rPr>
              <a:t>dasg</a:t>
            </a:r>
            <a:r>
              <a:rPr lang="en-US" sz="1200" dirty="0">
                <a:solidFill>
                  <a:srgbClr val="111111"/>
                </a:solidFill>
                <a:latin typeface="Roboto"/>
                <a:ea typeface="Roboto"/>
                <a:cs typeface="Roboto"/>
              </a:rPr>
              <a:t> – </a:t>
            </a:r>
            <a:r>
              <a:rPr lang="en-US" sz="1200" err="1">
                <a:solidFill>
                  <a:srgbClr val="111111"/>
                </a:solidFill>
                <a:latin typeface="Roboto"/>
                <a:ea typeface="Roboto"/>
                <a:cs typeface="Roboto"/>
              </a:rPr>
              <a:t>bydd</a:t>
            </a:r>
            <a:r>
              <a:rPr lang="en-US" sz="1200" dirty="0">
                <a:solidFill>
                  <a:srgbClr val="111111"/>
                </a:solidFill>
                <a:latin typeface="Roboto"/>
                <a:ea typeface="Roboto"/>
                <a:cs typeface="Roboto"/>
              </a:rPr>
              <a:t> y </a:t>
            </a:r>
            <a:r>
              <a:rPr lang="en-US" sz="1200" err="1">
                <a:solidFill>
                  <a:srgbClr val="111111"/>
                </a:solidFill>
                <a:latin typeface="Roboto"/>
                <a:ea typeface="Roboto"/>
                <a:cs typeface="Roboto"/>
              </a:rPr>
              <a:t>disgyblion</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yn</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gweithio</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mewn</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parau</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i</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ddosbarthu</a:t>
            </a:r>
            <a:r>
              <a:rPr lang="en-US" sz="1200" dirty="0">
                <a:solidFill>
                  <a:srgbClr val="111111"/>
                </a:solidFill>
                <a:latin typeface="Roboto"/>
                <a:ea typeface="Roboto"/>
                <a:cs typeface="Roboto"/>
              </a:rPr>
              <a:t> a </a:t>
            </a:r>
            <a:r>
              <a:rPr lang="en-US" sz="1200" err="1">
                <a:solidFill>
                  <a:srgbClr val="111111"/>
                </a:solidFill>
                <a:latin typeface="Roboto"/>
                <a:ea typeface="Roboto"/>
                <a:cs typeface="Roboto"/>
              </a:rPr>
              <a:t>chwrdd</a:t>
            </a:r>
            <a:r>
              <a:rPr lang="en-US" sz="1200" dirty="0">
                <a:solidFill>
                  <a:srgbClr val="111111"/>
                </a:solidFill>
                <a:latin typeface="Roboto"/>
                <a:ea typeface="Roboto"/>
                <a:cs typeface="Roboto"/>
              </a:rPr>
              <a:t> â "pa </a:t>
            </a:r>
            <a:r>
              <a:rPr lang="en-US" sz="1200" err="1">
                <a:solidFill>
                  <a:srgbClr val="111111"/>
                </a:solidFill>
                <a:latin typeface="Roboto"/>
                <a:ea typeface="Roboto"/>
                <a:cs typeface="Roboto"/>
              </a:rPr>
              <a:t>lliw</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llygaid</a:t>
            </a:r>
            <a:r>
              <a:rPr lang="en-US" sz="1200" dirty="0">
                <a:solidFill>
                  <a:srgbClr val="111111"/>
                </a:solidFill>
                <a:latin typeface="Roboto"/>
                <a:ea typeface="Roboto"/>
                <a:cs typeface="Roboto"/>
              </a:rPr>
              <a:t>/</a:t>
            </a:r>
            <a:r>
              <a:rPr lang="en-US" sz="1200" err="1">
                <a:solidFill>
                  <a:srgbClr val="111111"/>
                </a:solidFill>
                <a:latin typeface="Roboto"/>
                <a:ea typeface="Roboto"/>
                <a:cs typeface="Roboto"/>
              </a:rPr>
              <a:t>gwallt</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gyda'r</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lluniau</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cywir.Y</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estyniad</a:t>
            </a:r>
            <a:r>
              <a:rPr lang="en-US" sz="1200" dirty="0">
                <a:solidFill>
                  <a:srgbClr val="111111"/>
                </a:solidFill>
                <a:latin typeface="Roboto"/>
                <a:ea typeface="Roboto"/>
                <a:cs typeface="Roboto"/>
              </a:rPr>
              <a:t> – </a:t>
            </a:r>
            <a:r>
              <a:rPr lang="en-US" sz="1200" err="1">
                <a:solidFill>
                  <a:srgbClr val="111111"/>
                </a:solidFill>
                <a:latin typeface="Roboto"/>
                <a:ea typeface="Roboto"/>
                <a:cs typeface="Roboto"/>
              </a:rPr>
              <a:t>bydd</a:t>
            </a:r>
            <a:r>
              <a:rPr lang="en-US" sz="1200" dirty="0">
                <a:solidFill>
                  <a:srgbClr val="111111"/>
                </a:solidFill>
                <a:latin typeface="Roboto"/>
                <a:ea typeface="Roboto"/>
                <a:cs typeface="Roboto"/>
              </a:rPr>
              <a:t> yr </a:t>
            </a:r>
            <a:r>
              <a:rPr lang="en-US" sz="1200" err="1">
                <a:solidFill>
                  <a:srgbClr val="111111"/>
                </a:solidFill>
                <a:latin typeface="Roboto"/>
                <a:ea typeface="Roboto"/>
                <a:cs typeface="Roboto"/>
              </a:rPr>
              <a:t>ysgolion</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yn</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chwarae</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gêm</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ar</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wordblast</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i</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brofi</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eu</a:t>
            </a:r>
            <a:r>
              <a:rPr lang="en-US" sz="1200" dirty="0">
                <a:solidFill>
                  <a:srgbClr val="111111"/>
                </a:solidFill>
                <a:latin typeface="Roboto"/>
                <a:ea typeface="Roboto"/>
                <a:cs typeface="Roboto"/>
              </a:rPr>
              <a:t> </a:t>
            </a:r>
            <a:r>
              <a:rPr lang="en-US" sz="1200" err="1">
                <a:solidFill>
                  <a:srgbClr val="111111"/>
                </a:solidFill>
                <a:latin typeface="Roboto"/>
                <a:ea typeface="Roboto"/>
                <a:cs typeface="Roboto"/>
              </a:rPr>
              <a:t>gwybodaeth</a:t>
            </a:r>
            <a:r>
              <a:rPr lang="en-US" sz="1200" dirty="0">
                <a:solidFill>
                  <a:srgbClr val="111111"/>
                </a:solidFill>
                <a:latin typeface="Roboto"/>
                <a:ea typeface="Roboto"/>
                <a:cs typeface="Roboto"/>
              </a:rPr>
              <a:t>. </a:t>
            </a:r>
          </a:p>
          <a:p>
            <a:endParaRPr lang="en-US" sz="1200" dirty="0">
              <a:solidFill>
                <a:srgbClr val="111111"/>
              </a:solidFill>
              <a:latin typeface="Roboto"/>
              <a:ea typeface="Roboto"/>
              <a:cs typeface="Roboto"/>
            </a:endParaRPr>
          </a:p>
          <a:p>
            <a:r>
              <a:rPr lang="en-US" sz="1200" dirty="0">
                <a:solidFill>
                  <a:srgbClr val="111111"/>
                </a:solidFill>
                <a:latin typeface="Arial"/>
                <a:ea typeface="Roboto"/>
                <a:cs typeface="Roboto"/>
              </a:rPr>
              <a:t>Gallai </a:t>
            </a:r>
            <a:r>
              <a:rPr lang="en-US" sz="1200" dirty="0" err="1">
                <a:solidFill>
                  <a:srgbClr val="111111"/>
                </a:solidFill>
                <a:latin typeface="Arial"/>
                <a:ea typeface="Roboto"/>
                <a:cs typeface="Roboto"/>
              </a:rPr>
              <a:t>asesu'r</a:t>
            </a:r>
            <a:r>
              <a:rPr lang="en-US" sz="1200" dirty="0">
                <a:solidFill>
                  <a:srgbClr val="111111"/>
                </a:solidFill>
                <a:latin typeface="Arial"/>
                <a:ea typeface="Roboto"/>
                <a:cs typeface="Roboto"/>
              </a:rPr>
              <a:t> </a:t>
            </a:r>
            <a:r>
              <a:rPr lang="en-US" sz="1200" dirty="0" err="1">
                <a:solidFill>
                  <a:srgbClr val="111111"/>
                </a:solidFill>
                <a:latin typeface="Arial"/>
                <a:ea typeface="Roboto"/>
                <a:cs typeface="Roboto"/>
              </a:rPr>
              <a:t>dysgu</a:t>
            </a:r>
            <a:r>
              <a:rPr lang="en-US" sz="1200" dirty="0">
                <a:solidFill>
                  <a:srgbClr val="111111"/>
                </a:solidFill>
                <a:latin typeface="Arial"/>
                <a:ea typeface="Roboto"/>
                <a:cs typeface="Roboto"/>
              </a:rPr>
              <a:t> </a:t>
            </a:r>
            <a:r>
              <a:rPr lang="en-US" sz="1200" dirty="0" err="1">
                <a:solidFill>
                  <a:srgbClr val="111111"/>
                </a:solidFill>
                <a:latin typeface="Arial"/>
                <a:ea typeface="Roboto"/>
                <a:cs typeface="Roboto"/>
              </a:rPr>
              <a:t>ar</a:t>
            </a:r>
            <a:r>
              <a:rPr lang="en-US" sz="1200" dirty="0">
                <a:solidFill>
                  <a:srgbClr val="111111"/>
                </a:solidFill>
                <a:latin typeface="Arial"/>
                <a:ea typeface="Roboto"/>
                <a:cs typeface="Roboto"/>
              </a:rPr>
              <a:t> </a:t>
            </a:r>
            <a:r>
              <a:rPr lang="en-US" sz="1200" dirty="0" err="1">
                <a:solidFill>
                  <a:srgbClr val="111111"/>
                </a:solidFill>
                <a:latin typeface="Arial"/>
                <a:ea typeface="Roboto"/>
                <a:cs typeface="Roboto"/>
              </a:rPr>
              <a:t>ôl</a:t>
            </a:r>
            <a:r>
              <a:rPr lang="en-US" sz="1200" dirty="0">
                <a:solidFill>
                  <a:srgbClr val="111111"/>
                </a:solidFill>
                <a:latin typeface="Arial"/>
                <a:ea typeface="Roboto"/>
                <a:cs typeface="Roboto"/>
              </a:rPr>
              <a:t> y </a:t>
            </a:r>
            <a:r>
              <a:rPr lang="en-US" sz="1200" dirty="0" err="1">
                <a:solidFill>
                  <a:srgbClr val="111111"/>
                </a:solidFill>
                <a:latin typeface="Arial"/>
                <a:ea typeface="Roboto"/>
                <a:cs typeface="Roboto"/>
              </a:rPr>
              <a:t>dasg</a:t>
            </a:r>
            <a:r>
              <a:rPr lang="en-US" sz="1200" dirty="0">
                <a:solidFill>
                  <a:srgbClr val="111111"/>
                </a:solidFill>
                <a:latin typeface="Arial"/>
                <a:ea typeface="Roboto"/>
                <a:cs typeface="Roboto"/>
              </a:rPr>
              <a:t> </a:t>
            </a:r>
            <a:r>
              <a:rPr lang="en-US" sz="1200" dirty="0" err="1">
                <a:solidFill>
                  <a:srgbClr val="111111"/>
                </a:solidFill>
                <a:latin typeface="Arial"/>
                <a:ea typeface="Roboto"/>
                <a:cs typeface="Roboto"/>
              </a:rPr>
              <a:t>trwy</a:t>
            </a:r>
            <a:r>
              <a:rPr lang="en-US" sz="1200" dirty="0">
                <a:solidFill>
                  <a:srgbClr val="111111"/>
                </a:solidFill>
                <a:latin typeface="Arial"/>
                <a:ea typeface="Roboto"/>
                <a:cs typeface="Roboto"/>
              </a:rPr>
              <a:t> </a:t>
            </a:r>
            <a:r>
              <a:rPr lang="en-US" sz="1200" dirty="0" err="1">
                <a:solidFill>
                  <a:srgbClr val="111111"/>
                </a:solidFill>
                <a:latin typeface="Arial"/>
                <a:ea typeface="Roboto"/>
                <a:cs typeface="Roboto"/>
              </a:rPr>
              <a:t>gofyn</a:t>
            </a:r>
            <a:r>
              <a:rPr lang="en-US" sz="1200" dirty="0">
                <a:solidFill>
                  <a:srgbClr val="111111"/>
                </a:solidFill>
                <a:latin typeface="Arial"/>
                <a:ea typeface="Roboto"/>
                <a:cs typeface="Roboto"/>
              </a:rPr>
              <a:t> </a:t>
            </a:r>
            <a:r>
              <a:rPr lang="en-US" sz="1200" dirty="0" err="1">
                <a:solidFill>
                  <a:srgbClr val="111111"/>
                </a:solidFill>
                <a:latin typeface="Arial"/>
                <a:ea typeface="Roboto"/>
                <a:cs typeface="Roboto"/>
              </a:rPr>
              <a:t>i</a:t>
            </a:r>
            <a:r>
              <a:rPr lang="en-US" sz="1200" dirty="0">
                <a:solidFill>
                  <a:srgbClr val="111111"/>
                </a:solidFill>
                <a:latin typeface="Arial"/>
                <a:ea typeface="Roboto"/>
                <a:cs typeface="Roboto"/>
              </a:rPr>
              <a:t> </a:t>
            </a:r>
            <a:r>
              <a:rPr lang="en-US" sz="1200" dirty="0" err="1">
                <a:solidFill>
                  <a:srgbClr val="111111"/>
                </a:solidFill>
                <a:latin typeface="Arial"/>
                <a:ea typeface="Roboto"/>
                <a:cs typeface="Roboto"/>
              </a:rPr>
              <a:t>ddisgybl</a:t>
            </a:r>
            <a:r>
              <a:rPr lang="en-US" sz="1200" dirty="0">
                <a:solidFill>
                  <a:srgbClr val="111111"/>
                </a:solidFill>
                <a:latin typeface="Arial"/>
                <a:ea typeface="Roboto"/>
                <a:cs typeface="Roboto"/>
              </a:rPr>
              <a:t> </a:t>
            </a:r>
            <a:r>
              <a:rPr lang="en-US" sz="1200" dirty="0" err="1">
                <a:solidFill>
                  <a:srgbClr val="111111"/>
                </a:solidFill>
                <a:latin typeface="Arial"/>
                <a:ea typeface="Roboto"/>
                <a:cs typeface="Roboto"/>
              </a:rPr>
              <a:t>ar</a:t>
            </a:r>
            <a:r>
              <a:rPr lang="en-US" sz="1200" dirty="0">
                <a:solidFill>
                  <a:srgbClr val="111111"/>
                </a:solidFill>
                <a:latin typeface="Arial"/>
                <a:ea typeface="Roboto"/>
                <a:cs typeface="Roboto"/>
              </a:rPr>
              <a:t> hap "pa </a:t>
            </a:r>
            <a:r>
              <a:rPr lang="en-US" sz="1200" dirty="0" err="1">
                <a:solidFill>
                  <a:srgbClr val="111111"/>
                </a:solidFill>
                <a:latin typeface="Arial"/>
                <a:ea typeface="Roboto"/>
                <a:cs typeface="Roboto"/>
              </a:rPr>
              <a:t>lliw</a:t>
            </a:r>
            <a:r>
              <a:rPr lang="en-US" sz="1200" dirty="0">
                <a:solidFill>
                  <a:srgbClr val="111111"/>
                </a:solidFill>
                <a:latin typeface="Arial"/>
                <a:ea typeface="Roboto"/>
                <a:cs typeface="Roboto"/>
              </a:rPr>
              <a:t> </a:t>
            </a:r>
            <a:r>
              <a:rPr lang="en-US" sz="1200" dirty="0" err="1">
                <a:solidFill>
                  <a:srgbClr val="111111"/>
                </a:solidFill>
                <a:latin typeface="Arial"/>
                <a:ea typeface="Roboto"/>
                <a:cs typeface="Roboto"/>
              </a:rPr>
              <a:t>llygaid</a:t>
            </a:r>
            <a:r>
              <a:rPr lang="en-US" sz="1200" dirty="0">
                <a:solidFill>
                  <a:srgbClr val="111111"/>
                </a:solidFill>
                <a:latin typeface="Arial"/>
                <a:ea typeface="Roboto"/>
                <a:cs typeface="Roboto"/>
              </a:rPr>
              <a:t> </a:t>
            </a:r>
            <a:r>
              <a:rPr lang="en-US" sz="1200" dirty="0" err="1">
                <a:solidFill>
                  <a:srgbClr val="111111"/>
                </a:solidFill>
                <a:latin typeface="Arial"/>
                <a:ea typeface="Roboto"/>
                <a:cs typeface="Roboto"/>
              </a:rPr>
              <a:t>sy’n</a:t>
            </a:r>
            <a:r>
              <a:rPr lang="en-US" sz="1200" dirty="0">
                <a:solidFill>
                  <a:srgbClr val="111111"/>
                </a:solidFill>
                <a:latin typeface="Arial"/>
                <a:ea typeface="Roboto"/>
                <a:cs typeface="Roboto"/>
              </a:rPr>
              <a:t> </a:t>
            </a:r>
            <a:r>
              <a:rPr lang="en-US" sz="1200" dirty="0" err="1">
                <a:solidFill>
                  <a:srgbClr val="111111"/>
                </a:solidFill>
                <a:latin typeface="Arial"/>
                <a:ea typeface="Roboto"/>
                <a:cs typeface="Roboto"/>
              </a:rPr>
              <a:t>gyda</a:t>
            </a:r>
            <a:r>
              <a:rPr lang="en-US" sz="1200" dirty="0">
                <a:solidFill>
                  <a:srgbClr val="111111"/>
                </a:solidFill>
                <a:latin typeface="Arial"/>
                <a:ea typeface="Roboto"/>
                <a:cs typeface="Roboto"/>
              </a:rPr>
              <a:t> (</a:t>
            </a:r>
            <a:r>
              <a:rPr lang="en-US" sz="1200" dirty="0" err="1">
                <a:solidFill>
                  <a:srgbClr val="111111"/>
                </a:solidFill>
                <a:latin typeface="Arial"/>
                <a:ea typeface="Roboto"/>
                <a:cs typeface="Roboto"/>
              </a:rPr>
              <a:t>disgybl</a:t>
            </a:r>
            <a:r>
              <a:rPr lang="en-US" sz="1200" dirty="0">
                <a:solidFill>
                  <a:srgbClr val="111111"/>
                </a:solidFill>
                <a:latin typeface="Arial"/>
                <a:ea typeface="Roboto"/>
                <a:cs typeface="Roboto"/>
              </a:rPr>
              <a:t> </a:t>
            </a:r>
            <a:r>
              <a:rPr lang="en-US" sz="1200" dirty="0" err="1">
                <a:solidFill>
                  <a:srgbClr val="111111"/>
                </a:solidFill>
                <a:latin typeface="Arial"/>
                <a:ea typeface="Roboto"/>
                <a:cs typeface="Roboto"/>
              </a:rPr>
              <a:t>arall</a:t>
            </a:r>
            <a:r>
              <a:rPr lang="en-US" sz="1200" dirty="0">
                <a:solidFill>
                  <a:srgbClr val="111111"/>
                </a:solidFill>
                <a:latin typeface="Arial"/>
                <a:ea typeface="Roboto"/>
                <a:cs typeface="Roboto"/>
              </a:rPr>
              <a:t>)" a pan </a:t>
            </a:r>
            <a:r>
              <a:rPr lang="en-US" sz="1200" dirty="0" err="1">
                <a:solidFill>
                  <a:srgbClr val="111111"/>
                </a:solidFill>
                <a:latin typeface="Arial"/>
                <a:ea typeface="Roboto"/>
                <a:cs typeface="Roboto"/>
              </a:rPr>
              <a:t>fydden</a:t>
            </a:r>
            <a:r>
              <a:rPr lang="en-US" sz="1200" dirty="0">
                <a:solidFill>
                  <a:srgbClr val="111111"/>
                </a:solidFill>
                <a:latin typeface="Arial"/>
                <a:ea typeface="Roboto"/>
                <a:cs typeface="Roboto"/>
              </a:rPr>
              <a:t> </a:t>
            </a:r>
            <a:r>
              <a:rPr lang="en-US" sz="1200" dirty="0" err="1">
                <a:solidFill>
                  <a:srgbClr val="111111"/>
                </a:solidFill>
                <a:latin typeface="Arial"/>
                <a:ea typeface="Roboto"/>
                <a:cs typeface="Roboto"/>
              </a:rPr>
              <a:t>nhw'n</a:t>
            </a:r>
            <a:r>
              <a:rPr lang="en-US" sz="1200" dirty="0">
                <a:solidFill>
                  <a:srgbClr val="111111"/>
                </a:solidFill>
                <a:latin typeface="Arial"/>
                <a:ea typeface="Roboto"/>
                <a:cs typeface="Roboto"/>
              </a:rPr>
              <a:t> </a:t>
            </a:r>
            <a:r>
              <a:rPr lang="en-US" sz="1200" dirty="0" err="1">
                <a:solidFill>
                  <a:srgbClr val="111111"/>
                </a:solidFill>
                <a:latin typeface="Arial"/>
                <a:ea typeface="Roboto"/>
                <a:cs typeface="Roboto"/>
              </a:rPr>
              <a:t>ateb</a:t>
            </a:r>
            <a:r>
              <a:rPr lang="en-US" sz="1200" dirty="0">
                <a:solidFill>
                  <a:srgbClr val="111111"/>
                </a:solidFill>
                <a:latin typeface="Arial"/>
                <a:ea typeface="Roboto"/>
                <a:cs typeface="Roboto"/>
              </a:rPr>
              <a:t> </a:t>
            </a:r>
            <a:r>
              <a:rPr lang="en-US" sz="1200" dirty="0" err="1">
                <a:solidFill>
                  <a:srgbClr val="111111"/>
                </a:solidFill>
                <a:latin typeface="Arial"/>
                <a:ea typeface="Roboto"/>
                <a:cs typeface="Roboto"/>
              </a:rPr>
              <a:t>gallen</a:t>
            </a:r>
            <a:r>
              <a:rPr lang="en-US" sz="1200" dirty="0">
                <a:solidFill>
                  <a:srgbClr val="111111"/>
                </a:solidFill>
                <a:latin typeface="Arial"/>
                <a:ea typeface="Roboto"/>
                <a:cs typeface="Roboto"/>
              </a:rPr>
              <a:t> </a:t>
            </a:r>
            <a:r>
              <a:rPr lang="en-US" sz="1200" dirty="0" err="1">
                <a:solidFill>
                  <a:srgbClr val="111111"/>
                </a:solidFill>
                <a:latin typeface="Arial"/>
                <a:ea typeface="Roboto"/>
                <a:cs typeface="Roboto"/>
              </a:rPr>
              <a:t>nhw</a:t>
            </a:r>
            <a:r>
              <a:rPr lang="en-US" sz="1200" dirty="0">
                <a:solidFill>
                  <a:srgbClr val="111111"/>
                </a:solidFill>
                <a:latin typeface="Arial"/>
                <a:ea typeface="Roboto"/>
                <a:cs typeface="Roboto"/>
              </a:rPr>
              <a:t> </a:t>
            </a:r>
            <a:r>
              <a:rPr lang="en-US" sz="1200" dirty="0" err="1">
                <a:solidFill>
                  <a:srgbClr val="111111"/>
                </a:solidFill>
                <a:latin typeface="Arial"/>
                <a:ea typeface="Roboto"/>
                <a:cs typeface="Roboto"/>
              </a:rPr>
              <a:t>fynd</a:t>
            </a:r>
            <a:r>
              <a:rPr lang="en-US" sz="1200" dirty="0">
                <a:solidFill>
                  <a:srgbClr val="111111"/>
                </a:solidFill>
                <a:latin typeface="Arial"/>
                <a:ea typeface="Roboto"/>
                <a:cs typeface="Roboto"/>
              </a:rPr>
              <a:t> </a:t>
            </a:r>
            <a:r>
              <a:rPr lang="en-US" sz="1200" dirty="0" err="1">
                <a:solidFill>
                  <a:srgbClr val="111111"/>
                </a:solidFill>
                <a:latin typeface="Arial"/>
                <a:ea typeface="Roboto"/>
                <a:cs typeface="Roboto"/>
              </a:rPr>
              <a:t>allan</a:t>
            </a:r>
            <a:r>
              <a:rPr lang="en-US" sz="1200" dirty="0">
                <a:solidFill>
                  <a:srgbClr val="111111"/>
                </a:solidFill>
                <a:latin typeface="Arial"/>
                <a:ea typeface="Roboto"/>
                <a:cs typeface="Roboto"/>
              </a:rPr>
              <a:t> am </a:t>
            </a:r>
            <a:r>
              <a:rPr lang="en-US" sz="1200" dirty="0" err="1">
                <a:solidFill>
                  <a:srgbClr val="111111"/>
                </a:solidFill>
                <a:latin typeface="Arial"/>
                <a:ea typeface="Roboto"/>
                <a:cs typeface="Roboto"/>
              </a:rPr>
              <a:t>amser</a:t>
            </a:r>
            <a:r>
              <a:rPr lang="en-US" sz="1200">
                <a:solidFill>
                  <a:srgbClr val="111111"/>
                </a:solidFill>
                <a:latin typeface="Arial"/>
                <a:ea typeface="Roboto"/>
                <a:cs typeface="Roboto"/>
              </a:rPr>
              <a:t> chwarae.</a:t>
            </a:r>
          </a:p>
        </p:txBody>
      </p:sp>
      <p:sp>
        <p:nvSpPr>
          <p:cNvPr id="5" name="TextBox 4">
            <a:extLst>
              <a:ext uri="{FF2B5EF4-FFF2-40B4-BE49-F238E27FC236}">
                <a16:creationId xmlns:a16="http://schemas.microsoft.com/office/drawing/2014/main" id="{6AFE4963-0916-B827-AF8E-972E10629FF6}"/>
              </a:ext>
            </a:extLst>
          </p:cNvPr>
          <p:cNvSpPr txBox="1"/>
          <p:nvPr/>
        </p:nvSpPr>
        <p:spPr>
          <a:xfrm>
            <a:off x="3663777" y="1398373"/>
            <a:ext cx="352579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err="1">
                <a:solidFill>
                  <a:srgbClr val="111111"/>
                </a:solidFill>
                <a:latin typeface="Arial"/>
                <a:ea typeface="Roboto"/>
                <a:cs typeface="Roboto"/>
              </a:rPr>
              <a:t>Byddaf</a:t>
            </a:r>
            <a:r>
              <a:rPr lang="en-US" sz="1200">
                <a:solidFill>
                  <a:srgbClr val="111111"/>
                </a:solidFill>
                <a:latin typeface="Arial"/>
                <a:ea typeface="Roboto"/>
                <a:cs typeface="Roboto"/>
              </a:rPr>
              <a:t> </a:t>
            </a:r>
            <a:r>
              <a:rPr lang="en-US" sz="1200" err="1">
                <a:solidFill>
                  <a:srgbClr val="111111"/>
                </a:solidFill>
                <a:latin typeface="Arial"/>
                <a:ea typeface="Roboto"/>
                <a:cs typeface="Roboto"/>
              </a:rPr>
              <a:t>yn</a:t>
            </a:r>
            <a:r>
              <a:rPr lang="en-US" sz="1200">
                <a:solidFill>
                  <a:srgbClr val="111111"/>
                </a:solidFill>
                <a:latin typeface="Arial"/>
                <a:ea typeface="Roboto"/>
                <a:cs typeface="Roboto"/>
              </a:rPr>
              <a:t> </a:t>
            </a:r>
            <a:r>
              <a:rPr lang="en-US" sz="1200" err="1">
                <a:solidFill>
                  <a:srgbClr val="111111"/>
                </a:solidFill>
                <a:latin typeface="Arial"/>
                <a:ea typeface="Roboto"/>
                <a:cs typeface="Roboto"/>
              </a:rPr>
              <a:t>gofyn</a:t>
            </a:r>
            <a:r>
              <a:rPr lang="en-US" sz="1200">
                <a:solidFill>
                  <a:srgbClr val="111111"/>
                </a:solidFill>
                <a:latin typeface="Arial"/>
                <a:ea typeface="Roboto"/>
                <a:cs typeface="Roboto"/>
              </a:rPr>
              <a:t> y </a:t>
            </a:r>
            <a:r>
              <a:rPr lang="en-US" sz="1200" err="1">
                <a:solidFill>
                  <a:srgbClr val="111111"/>
                </a:solidFill>
                <a:latin typeface="Arial"/>
                <a:ea typeface="Roboto"/>
                <a:cs typeface="Roboto"/>
              </a:rPr>
              <a:t>cwestiynau</a:t>
            </a:r>
            <a:r>
              <a:rPr lang="en-US" sz="1200">
                <a:solidFill>
                  <a:srgbClr val="111111"/>
                </a:solidFill>
                <a:latin typeface="Arial"/>
                <a:ea typeface="Roboto"/>
                <a:cs typeface="Roboto"/>
              </a:rPr>
              <a:t> </a:t>
            </a:r>
            <a:r>
              <a:rPr lang="en-US" sz="1200" err="1">
                <a:solidFill>
                  <a:srgbClr val="111111"/>
                </a:solidFill>
                <a:latin typeface="Arial"/>
                <a:ea typeface="Roboto"/>
                <a:cs typeface="Roboto"/>
              </a:rPr>
              <a:t>fel</a:t>
            </a:r>
            <a:r>
              <a:rPr lang="en-US" sz="1200">
                <a:solidFill>
                  <a:srgbClr val="111111"/>
                </a:solidFill>
                <a:latin typeface="Arial"/>
                <a:ea typeface="Roboto"/>
                <a:cs typeface="Roboto"/>
              </a:rPr>
              <a:t> "</a:t>
            </a:r>
            <a:r>
              <a:rPr lang="en-US" sz="1200" err="1">
                <a:solidFill>
                  <a:srgbClr val="111111"/>
                </a:solidFill>
                <a:latin typeface="Arial"/>
                <a:ea typeface="Roboto"/>
                <a:cs typeface="Roboto"/>
              </a:rPr>
              <a:t>siaradwch</a:t>
            </a:r>
            <a:r>
              <a:rPr lang="en-US" sz="1200">
                <a:solidFill>
                  <a:srgbClr val="111111"/>
                </a:solidFill>
                <a:latin typeface="Arial"/>
                <a:ea typeface="Roboto"/>
                <a:cs typeface="Roboto"/>
              </a:rPr>
              <a:t> </a:t>
            </a:r>
            <a:r>
              <a:rPr lang="en-US" sz="1200" err="1">
                <a:solidFill>
                  <a:srgbClr val="111111"/>
                </a:solidFill>
                <a:latin typeface="Arial"/>
                <a:ea typeface="Roboto"/>
                <a:cs typeface="Roboto"/>
              </a:rPr>
              <a:t>yn</a:t>
            </a:r>
            <a:r>
              <a:rPr lang="en-US" sz="1200">
                <a:solidFill>
                  <a:srgbClr val="111111"/>
                </a:solidFill>
                <a:latin typeface="Arial"/>
                <a:ea typeface="Roboto"/>
                <a:cs typeface="Roboto"/>
              </a:rPr>
              <a:t> </a:t>
            </a:r>
            <a:r>
              <a:rPr lang="en-US" sz="1200" err="1">
                <a:solidFill>
                  <a:srgbClr val="111111"/>
                </a:solidFill>
                <a:latin typeface="Arial"/>
                <a:ea typeface="Roboto"/>
                <a:cs typeface="Roboto"/>
              </a:rPr>
              <a:t>eich</a:t>
            </a:r>
            <a:r>
              <a:rPr lang="en-US" sz="1200">
                <a:solidFill>
                  <a:srgbClr val="111111"/>
                </a:solidFill>
                <a:latin typeface="Arial"/>
                <a:ea typeface="Roboto"/>
                <a:cs typeface="Roboto"/>
              </a:rPr>
              <a:t> </a:t>
            </a:r>
            <a:r>
              <a:rPr lang="en-US" sz="1200" err="1">
                <a:solidFill>
                  <a:srgbClr val="111111"/>
                </a:solidFill>
                <a:latin typeface="Arial"/>
                <a:ea typeface="Roboto"/>
                <a:cs typeface="Roboto"/>
              </a:rPr>
              <a:t>grwpiau</a:t>
            </a:r>
            <a:r>
              <a:rPr lang="en-US" sz="1200">
                <a:solidFill>
                  <a:srgbClr val="111111"/>
                </a:solidFill>
                <a:latin typeface="Arial"/>
                <a:ea typeface="Roboto"/>
                <a:cs typeface="Roboto"/>
              </a:rPr>
              <a:t> </a:t>
            </a:r>
            <a:r>
              <a:rPr lang="en-US" sz="1200" err="1">
                <a:solidFill>
                  <a:srgbClr val="111111"/>
                </a:solidFill>
                <a:latin typeface="Arial"/>
                <a:ea typeface="Roboto"/>
                <a:cs typeface="Roboto"/>
              </a:rPr>
              <a:t>os</a:t>
            </a:r>
            <a:r>
              <a:rPr lang="en-US" sz="1200">
                <a:solidFill>
                  <a:srgbClr val="111111"/>
                </a:solidFill>
                <a:latin typeface="Arial"/>
                <a:ea typeface="Roboto"/>
                <a:cs typeface="Roboto"/>
              </a:rPr>
              <a:t> </a:t>
            </a:r>
            <a:r>
              <a:rPr lang="en-US" sz="1200" err="1">
                <a:solidFill>
                  <a:srgbClr val="111111"/>
                </a:solidFill>
                <a:latin typeface="Arial"/>
                <a:ea typeface="Roboto"/>
                <a:cs typeface="Roboto"/>
              </a:rPr>
              <a:t>mae</a:t>
            </a:r>
            <a:r>
              <a:rPr lang="en-US" sz="1200">
                <a:solidFill>
                  <a:srgbClr val="111111"/>
                </a:solidFill>
                <a:latin typeface="Arial"/>
                <a:ea typeface="Roboto"/>
                <a:cs typeface="Roboto"/>
              </a:rPr>
              <a:t> </a:t>
            </a:r>
            <a:r>
              <a:rPr lang="en-US" sz="1200" err="1">
                <a:solidFill>
                  <a:srgbClr val="111111"/>
                </a:solidFill>
                <a:latin typeface="Arial"/>
                <a:ea typeface="Roboto"/>
                <a:cs typeface="Roboto"/>
              </a:rPr>
              <a:t>unrhyw</a:t>
            </a:r>
            <a:r>
              <a:rPr lang="en-US" sz="1200">
                <a:solidFill>
                  <a:srgbClr val="111111"/>
                </a:solidFill>
                <a:latin typeface="Arial"/>
                <a:ea typeface="Roboto"/>
                <a:cs typeface="Roboto"/>
              </a:rPr>
              <a:t> </a:t>
            </a:r>
            <a:r>
              <a:rPr lang="en-US" sz="1200" err="1">
                <a:solidFill>
                  <a:srgbClr val="111111"/>
                </a:solidFill>
                <a:latin typeface="Arial"/>
                <a:ea typeface="Roboto"/>
                <a:cs typeface="Roboto"/>
              </a:rPr>
              <a:t>geiriau</a:t>
            </a:r>
            <a:r>
              <a:rPr lang="en-US" sz="1200">
                <a:solidFill>
                  <a:srgbClr val="111111"/>
                </a:solidFill>
                <a:latin typeface="Arial"/>
                <a:ea typeface="Roboto"/>
                <a:cs typeface="Roboto"/>
              </a:rPr>
              <a:t> </a:t>
            </a:r>
            <a:r>
              <a:rPr lang="en-US" sz="1200" err="1">
                <a:solidFill>
                  <a:srgbClr val="111111"/>
                </a:solidFill>
                <a:latin typeface="Arial"/>
                <a:ea typeface="Roboto"/>
                <a:cs typeface="Roboto"/>
              </a:rPr>
              <a:t>o'r</a:t>
            </a:r>
            <a:r>
              <a:rPr lang="en-US" sz="1200">
                <a:solidFill>
                  <a:srgbClr val="111111"/>
                </a:solidFill>
                <a:latin typeface="Arial"/>
                <a:ea typeface="Roboto"/>
                <a:cs typeface="Roboto"/>
              </a:rPr>
              <a:t> </a:t>
            </a:r>
            <a:r>
              <a:rPr lang="en-US" sz="1200" err="1">
                <a:solidFill>
                  <a:srgbClr val="111111"/>
                </a:solidFill>
                <a:latin typeface="Arial"/>
                <a:ea typeface="Roboto"/>
                <a:cs typeface="Roboto"/>
              </a:rPr>
              <a:t>frawddeg</a:t>
            </a:r>
            <a:r>
              <a:rPr lang="en-US" sz="1200">
                <a:solidFill>
                  <a:srgbClr val="111111"/>
                </a:solidFill>
                <a:latin typeface="Arial"/>
                <a:ea typeface="Roboto"/>
                <a:cs typeface="Roboto"/>
              </a:rPr>
              <a:t> </a:t>
            </a:r>
            <a:r>
              <a:rPr lang="en-US" sz="1200" err="1">
                <a:solidFill>
                  <a:srgbClr val="111111"/>
                </a:solidFill>
                <a:latin typeface="Arial"/>
                <a:ea typeface="Roboto"/>
                <a:cs typeface="Roboto"/>
              </a:rPr>
              <a:t>rydych</a:t>
            </a:r>
            <a:r>
              <a:rPr lang="en-US" sz="1200">
                <a:solidFill>
                  <a:srgbClr val="111111"/>
                </a:solidFill>
                <a:latin typeface="Arial"/>
                <a:ea typeface="Roboto"/>
                <a:cs typeface="Roboto"/>
              </a:rPr>
              <a:t> </a:t>
            </a:r>
            <a:r>
              <a:rPr lang="en-US" sz="1200" err="1">
                <a:solidFill>
                  <a:srgbClr val="111111"/>
                </a:solidFill>
                <a:latin typeface="Arial"/>
                <a:ea typeface="Roboto"/>
                <a:cs typeface="Roboto"/>
              </a:rPr>
              <a:t>yn</a:t>
            </a:r>
            <a:r>
              <a:rPr lang="en-US" sz="1200">
                <a:solidFill>
                  <a:srgbClr val="111111"/>
                </a:solidFill>
                <a:latin typeface="Arial"/>
                <a:ea typeface="Roboto"/>
                <a:cs typeface="Roboto"/>
              </a:rPr>
              <a:t> </a:t>
            </a:r>
            <a:r>
              <a:rPr lang="en-US" sz="1200" err="1">
                <a:solidFill>
                  <a:srgbClr val="111111"/>
                </a:solidFill>
                <a:latin typeface="Arial"/>
                <a:ea typeface="Roboto"/>
                <a:cs typeface="Roboto"/>
              </a:rPr>
              <a:t>adnabod</a:t>
            </a:r>
            <a:r>
              <a:rPr lang="en-US" sz="1200">
                <a:solidFill>
                  <a:srgbClr val="111111"/>
                </a:solidFill>
                <a:latin typeface="Arial"/>
                <a:ea typeface="Roboto"/>
                <a:cs typeface="Roboto"/>
              </a:rPr>
              <a:t>? A </a:t>
            </a:r>
            <a:r>
              <a:rPr lang="en-US" sz="1200" err="1">
                <a:solidFill>
                  <a:srgbClr val="111111"/>
                </a:solidFill>
                <a:latin typeface="Arial"/>
                <a:ea typeface="Roboto"/>
                <a:cs typeface="Roboto"/>
              </a:rPr>
              <a:t>beth</a:t>
            </a:r>
            <a:r>
              <a:rPr lang="en-US" sz="1200">
                <a:solidFill>
                  <a:srgbClr val="111111"/>
                </a:solidFill>
                <a:latin typeface="Arial"/>
                <a:ea typeface="Roboto"/>
                <a:cs typeface="Roboto"/>
              </a:rPr>
              <a:t> </a:t>
            </a:r>
            <a:r>
              <a:rPr lang="en-US" sz="1200" err="1">
                <a:solidFill>
                  <a:srgbClr val="111111"/>
                </a:solidFill>
                <a:latin typeface="Arial"/>
                <a:ea typeface="Roboto"/>
                <a:cs typeface="Roboto"/>
              </a:rPr>
              <a:t>maen</a:t>
            </a:r>
            <a:r>
              <a:rPr lang="en-US" sz="1200">
                <a:solidFill>
                  <a:srgbClr val="111111"/>
                </a:solidFill>
                <a:latin typeface="Arial"/>
                <a:ea typeface="Roboto"/>
                <a:cs typeface="Roboto"/>
              </a:rPr>
              <a:t> </a:t>
            </a:r>
            <a:r>
              <a:rPr lang="en-US" sz="1200" err="1">
                <a:solidFill>
                  <a:srgbClr val="111111"/>
                </a:solidFill>
                <a:latin typeface="Arial"/>
                <a:ea typeface="Roboto"/>
                <a:cs typeface="Roboto"/>
              </a:rPr>
              <a:t>nhw'n</a:t>
            </a:r>
            <a:r>
              <a:rPr lang="en-US" sz="1200">
                <a:solidFill>
                  <a:srgbClr val="111111"/>
                </a:solidFill>
                <a:latin typeface="Arial"/>
                <a:ea typeface="Roboto"/>
                <a:cs typeface="Roboto"/>
              </a:rPr>
              <a:t> </a:t>
            </a:r>
            <a:r>
              <a:rPr lang="en-US" sz="1200" err="1">
                <a:solidFill>
                  <a:srgbClr val="111111"/>
                </a:solidFill>
                <a:latin typeface="Arial"/>
                <a:ea typeface="Roboto"/>
                <a:cs typeface="Roboto"/>
              </a:rPr>
              <a:t>meddwl.Byddwn</a:t>
            </a:r>
            <a:r>
              <a:rPr lang="en-US" sz="1200">
                <a:solidFill>
                  <a:srgbClr val="111111"/>
                </a:solidFill>
                <a:latin typeface="Arial"/>
                <a:ea typeface="Roboto"/>
                <a:cs typeface="Roboto"/>
              </a:rPr>
              <a:t> </a:t>
            </a:r>
            <a:r>
              <a:rPr lang="en-US" sz="1200" err="1">
                <a:solidFill>
                  <a:srgbClr val="111111"/>
                </a:solidFill>
                <a:latin typeface="Arial"/>
                <a:ea typeface="Roboto"/>
                <a:cs typeface="Roboto"/>
              </a:rPr>
              <a:t>yn</a:t>
            </a:r>
            <a:r>
              <a:rPr lang="en-US" sz="1200">
                <a:solidFill>
                  <a:srgbClr val="111111"/>
                </a:solidFill>
                <a:latin typeface="Arial"/>
                <a:ea typeface="Roboto"/>
                <a:cs typeface="Roboto"/>
              </a:rPr>
              <a:t> </a:t>
            </a:r>
            <a:r>
              <a:rPr lang="en-US" sz="1200" err="1">
                <a:solidFill>
                  <a:srgbClr val="111111"/>
                </a:solidFill>
                <a:latin typeface="Arial"/>
                <a:ea typeface="Roboto"/>
                <a:cs typeface="Roboto"/>
              </a:rPr>
              <a:t>defnyddio</a:t>
            </a:r>
            <a:r>
              <a:rPr lang="en-US" sz="1200">
                <a:solidFill>
                  <a:srgbClr val="111111"/>
                </a:solidFill>
                <a:latin typeface="Arial"/>
                <a:ea typeface="Roboto"/>
                <a:cs typeface="Roboto"/>
              </a:rPr>
              <a:t> </a:t>
            </a:r>
            <a:r>
              <a:rPr lang="en-US" sz="1200" err="1">
                <a:solidFill>
                  <a:srgbClr val="111111"/>
                </a:solidFill>
                <a:latin typeface="Arial"/>
                <a:ea typeface="Roboto"/>
                <a:cs typeface="Roboto"/>
              </a:rPr>
              <a:t>bysedd</a:t>
            </a:r>
            <a:r>
              <a:rPr lang="en-US" sz="1200">
                <a:solidFill>
                  <a:srgbClr val="111111"/>
                </a:solidFill>
                <a:latin typeface="Arial"/>
                <a:ea typeface="Roboto"/>
                <a:cs typeface="Roboto"/>
              </a:rPr>
              <a:t> / </a:t>
            </a:r>
            <a:r>
              <a:rPr lang="en-US" sz="1200" err="1">
                <a:solidFill>
                  <a:srgbClr val="111111"/>
                </a:solidFill>
                <a:latin typeface="Arial"/>
                <a:ea typeface="Roboto"/>
                <a:cs typeface="Roboto"/>
              </a:rPr>
              <a:t>bysedd</a:t>
            </a:r>
            <a:r>
              <a:rPr lang="en-US" sz="1200">
                <a:solidFill>
                  <a:srgbClr val="111111"/>
                </a:solidFill>
                <a:latin typeface="Arial"/>
                <a:ea typeface="Roboto"/>
                <a:cs typeface="Roboto"/>
              </a:rPr>
              <a:t> </a:t>
            </a:r>
            <a:r>
              <a:rPr lang="en-US" sz="1200" err="1">
                <a:solidFill>
                  <a:srgbClr val="111111"/>
                </a:solidFill>
                <a:latin typeface="Arial"/>
                <a:ea typeface="Roboto"/>
                <a:cs typeface="Roboto"/>
              </a:rPr>
              <a:t>i</a:t>
            </a:r>
            <a:r>
              <a:rPr lang="en-US" sz="1200">
                <a:solidFill>
                  <a:srgbClr val="111111"/>
                </a:solidFill>
                <a:latin typeface="Arial"/>
                <a:ea typeface="Roboto"/>
                <a:cs typeface="Roboto"/>
              </a:rPr>
              <a:t> </a:t>
            </a:r>
            <a:r>
              <a:rPr lang="en-US" sz="1200" err="1">
                <a:solidFill>
                  <a:srgbClr val="111111"/>
                </a:solidFill>
                <a:latin typeface="Arial"/>
                <a:ea typeface="Roboto"/>
                <a:cs typeface="Roboto"/>
              </a:rPr>
              <a:t>lawr</a:t>
            </a:r>
            <a:r>
              <a:rPr lang="en-US" sz="1200">
                <a:solidFill>
                  <a:srgbClr val="111111"/>
                </a:solidFill>
                <a:latin typeface="Arial"/>
                <a:ea typeface="Roboto"/>
                <a:cs typeface="Roboto"/>
              </a:rPr>
              <a:t>. </a:t>
            </a:r>
            <a:r>
              <a:rPr lang="en-US" sz="1200" err="1">
                <a:solidFill>
                  <a:srgbClr val="111111"/>
                </a:solidFill>
                <a:latin typeface="Arial"/>
                <a:ea typeface="Roboto"/>
                <a:cs typeface="Roboto"/>
              </a:rPr>
              <a:t>Gallaf</a:t>
            </a:r>
            <a:r>
              <a:rPr lang="en-US" sz="1200">
                <a:solidFill>
                  <a:srgbClr val="111111"/>
                </a:solidFill>
                <a:latin typeface="Arial"/>
                <a:ea typeface="Roboto"/>
                <a:cs typeface="Roboto"/>
              </a:rPr>
              <a:t> </a:t>
            </a:r>
            <a:r>
              <a:rPr lang="en-US" sz="1200" err="1">
                <a:solidFill>
                  <a:srgbClr val="111111"/>
                </a:solidFill>
                <a:latin typeface="Arial"/>
                <a:ea typeface="Roboto"/>
                <a:cs typeface="Roboto"/>
              </a:rPr>
              <a:t>ddefnyddio'r</a:t>
            </a:r>
            <a:r>
              <a:rPr lang="en-US" sz="1200">
                <a:solidFill>
                  <a:srgbClr val="111111"/>
                </a:solidFill>
                <a:latin typeface="Arial"/>
                <a:ea typeface="Roboto"/>
                <a:cs typeface="Roboto"/>
              </a:rPr>
              <a:t> </a:t>
            </a:r>
            <a:r>
              <a:rPr lang="en-US" sz="1200" err="1">
                <a:solidFill>
                  <a:srgbClr val="111111"/>
                </a:solidFill>
                <a:latin typeface="Arial"/>
                <a:ea typeface="Roboto"/>
                <a:cs typeface="Roboto"/>
              </a:rPr>
              <a:t>adborth</a:t>
            </a:r>
            <a:r>
              <a:rPr lang="en-US" sz="1200">
                <a:solidFill>
                  <a:srgbClr val="111111"/>
                </a:solidFill>
                <a:latin typeface="Arial"/>
                <a:ea typeface="Roboto"/>
                <a:cs typeface="Roboto"/>
              </a:rPr>
              <a:t> </a:t>
            </a:r>
            <a:r>
              <a:rPr lang="en-US" sz="1200" err="1">
                <a:solidFill>
                  <a:srgbClr val="111111"/>
                </a:solidFill>
                <a:latin typeface="Arial"/>
                <a:ea typeface="Roboto"/>
                <a:cs typeface="Roboto"/>
              </a:rPr>
              <a:t>o'r</a:t>
            </a:r>
            <a:r>
              <a:rPr lang="en-US" sz="1200">
                <a:solidFill>
                  <a:srgbClr val="111111"/>
                </a:solidFill>
                <a:latin typeface="Arial"/>
                <a:ea typeface="Roboto"/>
                <a:cs typeface="Roboto"/>
              </a:rPr>
              <a:t> </a:t>
            </a:r>
            <a:r>
              <a:rPr lang="en-US" sz="1200" err="1">
                <a:solidFill>
                  <a:srgbClr val="111111"/>
                </a:solidFill>
                <a:latin typeface="Arial"/>
                <a:ea typeface="Roboto"/>
                <a:cs typeface="Roboto"/>
              </a:rPr>
              <a:t>gweithgaredd</a:t>
            </a:r>
            <a:r>
              <a:rPr lang="en-US" sz="1200">
                <a:solidFill>
                  <a:srgbClr val="111111"/>
                </a:solidFill>
                <a:latin typeface="Arial"/>
                <a:ea typeface="Roboto"/>
                <a:cs typeface="Roboto"/>
              </a:rPr>
              <a:t> </a:t>
            </a:r>
            <a:r>
              <a:rPr lang="en-US" sz="1200" err="1">
                <a:solidFill>
                  <a:srgbClr val="111111"/>
                </a:solidFill>
                <a:latin typeface="Arial"/>
                <a:ea typeface="Roboto"/>
                <a:cs typeface="Roboto"/>
              </a:rPr>
              <a:t>bysedd</a:t>
            </a:r>
            <a:r>
              <a:rPr lang="en-US" sz="1200">
                <a:solidFill>
                  <a:srgbClr val="111111"/>
                </a:solidFill>
                <a:latin typeface="Arial"/>
                <a:ea typeface="Roboto"/>
                <a:cs typeface="Roboto"/>
              </a:rPr>
              <a:t> </a:t>
            </a:r>
            <a:r>
              <a:rPr lang="en-US" sz="1200" err="1">
                <a:solidFill>
                  <a:srgbClr val="111111"/>
                </a:solidFill>
                <a:latin typeface="Arial"/>
                <a:ea typeface="Roboto"/>
                <a:cs typeface="Roboto"/>
              </a:rPr>
              <a:t>i</a:t>
            </a:r>
            <a:r>
              <a:rPr lang="en-US" sz="1200">
                <a:solidFill>
                  <a:srgbClr val="111111"/>
                </a:solidFill>
                <a:latin typeface="Arial"/>
                <a:ea typeface="Roboto"/>
                <a:cs typeface="Roboto"/>
              </a:rPr>
              <a:t> </a:t>
            </a:r>
            <a:r>
              <a:rPr lang="en-US" sz="1200" err="1">
                <a:solidFill>
                  <a:srgbClr val="111111"/>
                </a:solidFill>
                <a:latin typeface="Arial"/>
                <a:ea typeface="Roboto"/>
                <a:cs typeface="Roboto"/>
              </a:rPr>
              <a:t>fyny</a:t>
            </a:r>
            <a:r>
              <a:rPr lang="en-US" sz="1200">
                <a:solidFill>
                  <a:srgbClr val="111111"/>
                </a:solidFill>
                <a:latin typeface="Arial"/>
                <a:ea typeface="Roboto"/>
                <a:cs typeface="Roboto"/>
              </a:rPr>
              <a:t> / </a:t>
            </a:r>
            <a:r>
              <a:rPr lang="en-US" sz="1200" err="1">
                <a:solidFill>
                  <a:srgbClr val="111111"/>
                </a:solidFill>
                <a:latin typeface="Arial"/>
                <a:ea typeface="Roboto"/>
                <a:cs typeface="Roboto"/>
              </a:rPr>
              <a:t>bysedd</a:t>
            </a:r>
            <a:r>
              <a:rPr lang="en-US" sz="1200">
                <a:solidFill>
                  <a:srgbClr val="111111"/>
                </a:solidFill>
                <a:latin typeface="Arial"/>
                <a:ea typeface="Roboto"/>
                <a:cs typeface="Roboto"/>
              </a:rPr>
              <a:t> </a:t>
            </a:r>
            <a:r>
              <a:rPr lang="en-US" sz="1200" err="1">
                <a:solidFill>
                  <a:srgbClr val="111111"/>
                </a:solidFill>
                <a:latin typeface="Arial"/>
                <a:ea typeface="Roboto"/>
                <a:cs typeface="Roboto"/>
              </a:rPr>
              <a:t>i</a:t>
            </a:r>
            <a:r>
              <a:rPr lang="en-US" sz="1200">
                <a:solidFill>
                  <a:srgbClr val="111111"/>
                </a:solidFill>
                <a:latin typeface="Arial"/>
                <a:ea typeface="Roboto"/>
                <a:cs typeface="Roboto"/>
              </a:rPr>
              <a:t> </a:t>
            </a:r>
            <a:r>
              <a:rPr lang="en-US" sz="1200" err="1">
                <a:solidFill>
                  <a:srgbClr val="111111"/>
                </a:solidFill>
                <a:latin typeface="Arial"/>
                <a:ea typeface="Roboto"/>
                <a:cs typeface="Roboto"/>
              </a:rPr>
              <a:t>lawr</a:t>
            </a:r>
            <a:r>
              <a:rPr lang="en-US" sz="1200">
                <a:solidFill>
                  <a:srgbClr val="111111"/>
                </a:solidFill>
                <a:latin typeface="Arial"/>
                <a:ea typeface="Roboto"/>
                <a:cs typeface="Roboto"/>
              </a:rPr>
              <a:t> </a:t>
            </a:r>
            <a:r>
              <a:rPr lang="en-US" sz="1200" err="1">
                <a:solidFill>
                  <a:srgbClr val="111111"/>
                </a:solidFill>
                <a:latin typeface="Arial"/>
                <a:ea typeface="Roboto"/>
                <a:cs typeface="Roboto"/>
              </a:rPr>
              <a:t>i</a:t>
            </a:r>
            <a:r>
              <a:rPr lang="en-US" sz="1200">
                <a:solidFill>
                  <a:srgbClr val="111111"/>
                </a:solidFill>
                <a:latin typeface="Arial"/>
                <a:ea typeface="Roboto"/>
                <a:cs typeface="Roboto"/>
              </a:rPr>
              <a:t> </a:t>
            </a:r>
            <a:r>
              <a:rPr lang="en-US" sz="1200" err="1">
                <a:solidFill>
                  <a:srgbClr val="111111"/>
                </a:solidFill>
                <a:latin typeface="Arial"/>
                <a:ea typeface="Roboto"/>
                <a:cs typeface="Roboto"/>
              </a:rPr>
              <a:t>gael</a:t>
            </a:r>
            <a:r>
              <a:rPr lang="en-US" sz="1200">
                <a:solidFill>
                  <a:srgbClr val="111111"/>
                </a:solidFill>
                <a:latin typeface="Arial"/>
                <a:ea typeface="Roboto"/>
                <a:cs typeface="Roboto"/>
              </a:rPr>
              <a:t> </a:t>
            </a:r>
            <a:r>
              <a:rPr lang="en-US" sz="1200" err="1">
                <a:solidFill>
                  <a:srgbClr val="111111"/>
                </a:solidFill>
                <a:latin typeface="Arial"/>
                <a:ea typeface="Roboto"/>
                <a:cs typeface="Roboto"/>
              </a:rPr>
              <a:t>gwell</a:t>
            </a:r>
            <a:r>
              <a:rPr lang="en-US" sz="1200">
                <a:solidFill>
                  <a:srgbClr val="111111"/>
                </a:solidFill>
                <a:latin typeface="Arial"/>
                <a:ea typeface="Roboto"/>
                <a:cs typeface="Roboto"/>
              </a:rPr>
              <a:t> </a:t>
            </a:r>
            <a:r>
              <a:rPr lang="en-US" sz="1200" err="1">
                <a:solidFill>
                  <a:srgbClr val="111111"/>
                </a:solidFill>
                <a:latin typeface="Arial"/>
                <a:ea typeface="Roboto"/>
                <a:cs typeface="Roboto"/>
              </a:rPr>
              <a:t>dealltwriaeth</a:t>
            </a:r>
            <a:r>
              <a:rPr lang="en-US" sz="1200">
                <a:solidFill>
                  <a:srgbClr val="111111"/>
                </a:solidFill>
                <a:latin typeface="Arial"/>
                <a:ea typeface="Roboto"/>
                <a:cs typeface="Roboto"/>
              </a:rPr>
              <a:t> o </a:t>
            </a:r>
            <a:r>
              <a:rPr lang="en-US" sz="1200" err="1">
                <a:solidFill>
                  <a:srgbClr val="111111"/>
                </a:solidFill>
                <a:latin typeface="Arial"/>
                <a:ea typeface="Roboto"/>
                <a:cs typeface="Roboto"/>
              </a:rPr>
              <a:t>bwy</a:t>
            </a:r>
            <a:r>
              <a:rPr lang="en-US" sz="1200">
                <a:solidFill>
                  <a:srgbClr val="111111"/>
                </a:solidFill>
                <a:latin typeface="Arial"/>
                <a:ea typeface="Roboto"/>
                <a:cs typeface="Roboto"/>
              </a:rPr>
              <a:t> </a:t>
            </a:r>
            <a:r>
              <a:rPr lang="en-US" sz="1200" err="1">
                <a:solidFill>
                  <a:srgbClr val="111111"/>
                </a:solidFill>
                <a:latin typeface="Arial"/>
                <a:ea typeface="Roboto"/>
                <a:cs typeface="Roboto"/>
              </a:rPr>
              <a:t>sydd</a:t>
            </a:r>
            <a:r>
              <a:rPr lang="en-US" sz="1200">
                <a:solidFill>
                  <a:srgbClr val="111111"/>
                </a:solidFill>
                <a:latin typeface="Arial"/>
                <a:ea typeface="Roboto"/>
                <a:cs typeface="Roboto"/>
              </a:rPr>
              <a:t> </a:t>
            </a:r>
            <a:r>
              <a:rPr lang="en-US" sz="1200" err="1">
                <a:solidFill>
                  <a:srgbClr val="111111"/>
                </a:solidFill>
                <a:latin typeface="Arial"/>
                <a:ea typeface="Roboto"/>
                <a:cs typeface="Roboto"/>
              </a:rPr>
              <a:t>angen</a:t>
            </a:r>
            <a:r>
              <a:rPr lang="en-US" sz="1200">
                <a:solidFill>
                  <a:srgbClr val="111111"/>
                </a:solidFill>
                <a:latin typeface="Arial"/>
                <a:ea typeface="Roboto"/>
                <a:cs typeface="Roboto"/>
              </a:rPr>
              <a:t> </a:t>
            </a:r>
            <a:r>
              <a:rPr lang="en-US" sz="1200" err="1">
                <a:solidFill>
                  <a:srgbClr val="111111"/>
                </a:solidFill>
                <a:latin typeface="Arial"/>
                <a:ea typeface="Roboto"/>
                <a:cs typeface="Roboto"/>
              </a:rPr>
              <a:t>mwy</a:t>
            </a:r>
            <a:r>
              <a:rPr lang="en-US" sz="1200">
                <a:solidFill>
                  <a:srgbClr val="111111"/>
                </a:solidFill>
                <a:latin typeface="Arial"/>
                <a:ea typeface="Roboto"/>
                <a:cs typeface="Roboto"/>
              </a:rPr>
              <a:t> o </a:t>
            </a:r>
            <a:r>
              <a:rPr lang="en-US" sz="1200" err="1">
                <a:solidFill>
                  <a:srgbClr val="111111"/>
                </a:solidFill>
                <a:latin typeface="Arial"/>
                <a:ea typeface="Roboto"/>
                <a:cs typeface="Roboto"/>
              </a:rPr>
              <a:t>gymorth</a:t>
            </a:r>
            <a:r>
              <a:rPr lang="en-US" sz="1200">
                <a:solidFill>
                  <a:srgbClr val="111111"/>
                </a:solidFill>
                <a:latin typeface="Arial"/>
                <a:ea typeface="Roboto"/>
                <a:cs typeface="Roboto"/>
              </a:rPr>
              <a:t> </a:t>
            </a:r>
            <a:r>
              <a:rPr lang="en-US" sz="1200" err="1">
                <a:solidFill>
                  <a:srgbClr val="111111"/>
                </a:solidFill>
                <a:latin typeface="Arial"/>
                <a:ea typeface="Roboto"/>
                <a:cs typeface="Roboto"/>
              </a:rPr>
              <a:t>yn</a:t>
            </a:r>
            <a:r>
              <a:rPr lang="en-US" sz="1200">
                <a:solidFill>
                  <a:srgbClr val="111111"/>
                </a:solidFill>
                <a:latin typeface="Arial"/>
                <a:ea typeface="Roboto"/>
                <a:cs typeface="Roboto"/>
              </a:rPr>
              <a:t> y </a:t>
            </a:r>
            <a:r>
              <a:rPr lang="en-US" sz="1200" err="1">
                <a:solidFill>
                  <a:srgbClr val="111111"/>
                </a:solidFill>
                <a:latin typeface="Arial"/>
                <a:ea typeface="Roboto"/>
                <a:cs typeface="Roboto"/>
              </a:rPr>
              <a:t>dasg</a:t>
            </a:r>
            <a:r>
              <a:rPr lang="en-US" sz="1200">
                <a:solidFill>
                  <a:srgbClr val="111111"/>
                </a:solidFill>
                <a:latin typeface="Arial"/>
                <a:ea typeface="Roboto"/>
                <a:cs typeface="Roboto"/>
              </a:rPr>
              <a:t> </a:t>
            </a:r>
            <a:r>
              <a:rPr lang="en-US" sz="1200" err="1">
                <a:solidFill>
                  <a:srgbClr val="111111"/>
                </a:solidFill>
                <a:latin typeface="Arial"/>
                <a:ea typeface="Roboto"/>
                <a:cs typeface="Roboto"/>
              </a:rPr>
              <a:t>ei</a:t>
            </a:r>
            <a:r>
              <a:rPr lang="en-US" sz="1200">
                <a:solidFill>
                  <a:srgbClr val="111111"/>
                </a:solidFill>
                <a:latin typeface="Arial"/>
                <a:ea typeface="Roboto"/>
                <a:cs typeface="Roboto"/>
              </a:rPr>
              <a:t> </a:t>
            </a:r>
            <a:r>
              <a:rPr lang="en-US" sz="1200" err="1">
                <a:solidFill>
                  <a:srgbClr val="111111"/>
                </a:solidFill>
                <a:latin typeface="Arial"/>
                <a:ea typeface="Roboto"/>
                <a:cs typeface="Roboto"/>
              </a:rPr>
              <a:t>hun</a:t>
            </a:r>
            <a:r>
              <a:rPr lang="en-US" sz="1200">
                <a:solidFill>
                  <a:srgbClr val="111111"/>
                </a:solidFill>
                <a:latin typeface="Arial"/>
                <a:ea typeface="Roboto"/>
                <a:cs typeface="Roboto"/>
              </a:rPr>
              <a:t>. </a:t>
            </a:r>
            <a:r>
              <a:rPr lang="en-US" sz="1200" err="1">
                <a:solidFill>
                  <a:srgbClr val="111111"/>
                </a:solidFill>
                <a:latin typeface="Arial"/>
                <a:ea typeface="Roboto"/>
                <a:cs typeface="Roboto"/>
              </a:rPr>
              <a:t>Byddai'n</a:t>
            </a:r>
            <a:r>
              <a:rPr lang="en-US" sz="1200">
                <a:solidFill>
                  <a:srgbClr val="111111"/>
                </a:solidFill>
                <a:latin typeface="Arial"/>
                <a:ea typeface="Roboto"/>
                <a:cs typeface="Roboto"/>
              </a:rPr>
              <a:t> </a:t>
            </a:r>
            <a:r>
              <a:rPr lang="en-US" sz="1200" err="1">
                <a:solidFill>
                  <a:srgbClr val="111111"/>
                </a:solidFill>
                <a:latin typeface="Arial"/>
                <a:ea typeface="Roboto"/>
                <a:cs typeface="Roboto"/>
              </a:rPr>
              <a:t>hefyd</a:t>
            </a:r>
            <a:r>
              <a:rPr lang="en-US" sz="1200">
                <a:solidFill>
                  <a:srgbClr val="111111"/>
                </a:solidFill>
                <a:latin typeface="Arial"/>
                <a:ea typeface="Roboto"/>
                <a:cs typeface="Roboto"/>
              </a:rPr>
              <a:t> </a:t>
            </a:r>
            <a:r>
              <a:rPr lang="en-US" sz="1200" err="1">
                <a:solidFill>
                  <a:srgbClr val="111111"/>
                </a:solidFill>
                <a:latin typeface="Arial"/>
                <a:ea typeface="Roboto"/>
                <a:cs typeface="Roboto"/>
              </a:rPr>
              <a:t>gofyn</a:t>
            </a:r>
            <a:r>
              <a:rPr lang="en-US" sz="1200">
                <a:solidFill>
                  <a:srgbClr val="111111"/>
                </a:solidFill>
                <a:latin typeface="Arial"/>
                <a:ea typeface="Roboto"/>
                <a:cs typeface="Roboto"/>
              </a:rPr>
              <a:t> y </a:t>
            </a:r>
            <a:r>
              <a:rPr lang="en-US" sz="1200" err="1">
                <a:solidFill>
                  <a:srgbClr val="111111"/>
                </a:solidFill>
                <a:latin typeface="Arial"/>
                <a:ea typeface="Roboto"/>
                <a:cs typeface="Roboto"/>
              </a:rPr>
              <a:t>cwestiynnau</a:t>
            </a:r>
            <a:r>
              <a:rPr lang="en-US" sz="1200">
                <a:solidFill>
                  <a:srgbClr val="111111"/>
                </a:solidFill>
                <a:latin typeface="Arial"/>
                <a:ea typeface="Roboto"/>
                <a:cs typeface="Roboto"/>
              </a:rPr>
              <a:t> </a:t>
            </a:r>
            <a:r>
              <a:rPr lang="en-US" sz="1200" err="1">
                <a:solidFill>
                  <a:srgbClr val="111111"/>
                </a:solidFill>
                <a:latin typeface="Arial"/>
                <a:ea typeface="Roboto"/>
                <a:cs typeface="Roboto"/>
              </a:rPr>
              <a:t>sydd</a:t>
            </a:r>
            <a:r>
              <a:rPr lang="en-US" sz="1200">
                <a:solidFill>
                  <a:srgbClr val="111111"/>
                </a:solidFill>
                <a:latin typeface="Arial"/>
                <a:ea typeface="Roboto"/>
                <a:cs typeface="Roboto"/>
              </a:rPr>
              <a:t> </a:t>
            </a:r>
            <a:r>
              <a:rPr lang="en-US" sz="1200" err="1">
                <a:solidFill>
                  <a:srgbClr val="111111"/>
                </a:solidFill>
                <a:latin typeface="Arial"/>
                <a:ea typeface="Roboto"/>
                <a:cs typeface="Roboto"/>
              </a:rPr>
              <a:t>yn</a:t>
            </a:r>
            <a:r>
              <a:rPr lang="en-US" sz="1200">
                <a:solidFill>
                  <a:srgbClr val="111111"/>
                </a:solidFill>
                <a:latin typeface="Arial"/>
                <a:ea typeface="Roboto"/>
                <a:cs typeface="Roboto"/>
              </a:rPr>
              <a:t> y nod y </a:t>
            </a:r>
            <a:r>
              <a:rPr lang="en-US" sz="1200" err="1">
                <a:solidFill>
                  <a:srgbClr val="111111"/>
                </a:solidFill>
                <a:latin typeface="Arial"/>
                <a:ea typeface="Roboto"/>
                <a:cs typeface="Roboto"/>
              </a:rPr>
              <a:t>wers</a:t>
            </a:r>
            <a:r>
              <a:rPr lang="en-US" sz="1200">
                <a:solidFill>
                  <a:srgbClr val="111111"/>
                </a:solidFill>
                <a:latin typeface="Arial"/>
                <a:ea typeface="Roboto"/>
                <a:cs typeface="Roboto"/>
              </a:rPr>
              <a:t>.</a:t>
            </a:r>
            <a:endParaRPr lang="en-US" sz="1200">
              <a:latin typeface="Arial"/>
            </a:endParaRPr>
          </a:p>
        </p:txBody>
      </p:sp>
      <p:sp>
        <p:nvSpPr>
          <p:cNvPr id="3" name="TextBox 2">
            <a:extLst>
              <a:ext uri="{FF2B5EF4-FFF2-40B4-BE49-F238E27FC236}">
                <a16:creationId xmlns:a16="http://schemas.microsoft.com/office/drawing/2014/main" id="{B2835CF5-0EA4-3895-488F-6B0A17F8CEAC}"/>
              </a:ext>
            </a:extLst>
          </p:cNvPr>
          <p:cNvSpPr txBox="1"/>
          <p:nvPr/>
        </p:nvSpPr>
        <p:spPr>
          <a:xfrm>
            <a:off x="267135" y="3597358"/>
            <a:ext cx="3119375"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rgbClr val="111111"/>
                </a:solidFill>
                <a:latin typeface="Aptos"/>
                <a:ea typeface="Roboto"/>
                <a:cs typeface="Roboto"/>
              </a:rPr>
              <a:t>Fe </a:t>
            </a:r>
            <a:r>
              <a:rPr lang="en-US" sz="1200" dirty="0" err="1">
                <a:solidFill>
                  <a:srgbClr val="111111"/>
                </a:solidFill>
                <a:latin typeface="Aptos"/>
                <a:ea typeface="Roboto"/>
                <a:cs typeface="Roboto"/>
              </a:rPr>
              <a:t>wnes</a:t>
            </a:r>
            <a:r>
              <a:rPr lang="en-US" sz="1200" dirty="0">
                <a:solidFill>
                  <a:srgbClr val="111111"/>
                </a:solidFill>
                <a:latin typeface="Aptos"/>
                <a:ea typeface="Roboto"/>
                <a:cs typeface="Roboto"/>
              </a:rPr>
              <a:t> </a:t>
            </a:r>
            <a:r>
              <a:rPr lang="en-US" sz="1200" dirty="0" err="1">
                <a:solidFill>
                  <a:srgbClr val="111111"/>
                </a:solidFill>
                <a:latin typeface="Aptos"/>
                <a:ea typeface="Roboto"/>
                <a:cs typeface="Roboto"/>
              </a:rPr>
              <a:t>i</a:t>
            </a:r>
            <a:r>
              <a:rPr lang="en-US" sz="1200" dirty="0">
                <a:solidFill>
                  <a:srgbClr val="111111"/>
                </a:solidFill>
                <a:latin typeface="Aptos"/>
                <a:ea typeface="Roboto"/>
                <a:cs typeface="Roboto"/>
              </a:rPr>
              <a:t> </a:t>
            </a:r>
            <a:r>
              <a:rPr lang="en-US" sz="1200" dirty="0" err="1">
                <a:solidFill>
                  <a:srgbClr val="111111"/>
                </a:solidFill>
                <a:latin typeface="Aptos"/>
                <a:ea typeface="Roboto"/>
                <a:cs typeface="Roboto"/>
              </a:rPr>
              <a:t>defnyddio</a:t>
            </a:r>
            <a:r>
              <a:rPr lang="en-US" sz="1200" dirty="0">
                <a:solidFill>
                  <a:srgbClr val="111111"/>
                </a:solidFill>
                <a:latin typeface="Aptos"/>
                <a:ea typeface="Roboto"/>
                <a:cs typeface="Roboto"/>
              </a:rPr>
              <a:t> </a:t>
            </a:r>
            <a:r>
              <a:rPr lang="en-US" sz="1200" dirty="0" err="1">
                <a:solidFill>
                  <a:srgbClr val="111111"/>
                </a:solidFill>
                <a:latin typeface="Aptos"/>
                <a:ea typeface="Roboto"/>
                <a:cs typeface="Roboto"/>
              </a:rPr>
              <a:t>Pwerpwynt</a:t>
            </a:r>
            <a:r>
              <a:rPr lang="en-US" sz="1200" dirty="0">
                <a:solidFill>
                  <a:srgbClr val="111111"/>
                </a:solidFill>
                <a:latin typeface="Aptos"/>
                <a:ea typeface="Roboto"/>
                <a:cs typeface="Roboto"/>
              </a:rPr>
              <a:t> </a:t>
            </a:r>
            <a:r>
              <a:rPr lang="en-US" sz="1200" dirty="0" err="1">
                <a:solidFill>
                  <a:srgbClr val="111111"/>
                </a:solidFill>
                <a:latin typeface="Aptos"/>
                <a:ea typeface="Roboto"/>
                <a:cs typeface="Roboto"/>
              </a:rPr>
              <a:t>ar</a:t>
            </a:r>
            <a:r>
              <a:rPr lang="en-US" sz="1200" dirty="0">
                <a:solidFill>
                  <a:srgbClr val="111111"/>
                </a:solidFill>
                <a:latin typeface="Aptos"/>
                <a:ea typeface="Roboto"/>
                <a:cs typeface="Roboto"/>
              </a:rPr>
              <a:t> </a:t>
            </a:r>
            <a:r>
              <a:rPr lang="en-US" sz="1200" dirty="0" err="1">
                <a:solidFill>
                  <a:srgbClr val="111111"/>
                </a:solidFill>
                <a:latin typeface="Aptos"/>
                <a:ea typeface="Roboto"/>
                <a:cs typeface="Roboto"/>
              </a:rPr>
              <a:t>ddechrau'r</a:t>
            </a:r>
            <a:r>
              <a:rPr lang="en-US" sz="1200" dirty="0">
                <a:solidFill>
                  <a:srgbClr val="111111"/>
                </a:solidFill>
                <a:latin typeface="Aptos"/>
                <a:ea typeface="Roboto"/>
                <a:cs typeface="Roboto"/>
              </a:rPr>
              <a:t> </a:t>
            </a:r>
            <a:r>
              <a:rPr lang="en-US" sz="1200" dirty="0" err="1">
                <a:solidFill>
                  <a:srgbClr val="111111"/>
                </a:solidFill>
                <a:latin typeface="Aptos"/>
                <a:ea typeface="Roboto"/>
                <a:cs typeface="Roboto"/>
              </a:rPr>
              <a:t>gwers</a:t>
            </a:r>
            <a:r>
              <a:rPr lang="en-US" sz="1200" dirty="0">
                <a:solidFill>
                  <a:srgbClr val="111111"/>
                </a:solidFill>
                <a:latin typeface="Aptos"/>
                <a:ea typeface="Roboto"/>
                <a:cs typeface="Roboto"/>
              </a:rPr>
              <a:t> </a:t>
            </a:r>
            <a:r>
              <a:rPr lang="en-US" sz="1200" dirty="0" err="1">
                <a:solidFill>
                  <a:srgbClr val="111111"/>
                </a:solidFill>
                <a:latin typeface="Aptos"/>
                <a:ea typeface="Roboto"/>
                <a:cs typeface="Roboto"/>
              </a:rPr>
              <a:t>ar</a:t>
            </a:r>
            <a:r>
              <a:rPr lang="en-US" sz="1200" dirty="0">
                <a:solidFill>
                  <a:srgbClr val="111111"/>
                </a:solidFill>
                <a:latin typeface="Aptos"/>
                <a:ea typeface="Roboto"/>
                <a:cs typeface="Roboto"/>
              </a:rPr>
              <a:t> </a:t>
            </a:r>
            <a:r>
              <a:rPr lang="en-US" sz="1200" dirty="0" err="1">
                <a:solidFill>
                  <a:srgbClr val="111111"/>
                </a:solidFill>
                <a:latin typeface="Aptos"/>
                <a:ea typeface="Roboto"/>
                <a:cs typeface="Roboto"/>
              </a:rPr>
              <a:t>gyfer</a:t>
            </a:r>
            <a:r>
              <a:rPr lang="en-US" sz="1200" dirty="0">
                <a:solidFill>
                  <a:srgbClr val="111111"/>
                </a:solidFill>
                <a:latin typeface="Aptos"/>
                <a:ea typeface="Roboto"/>
                <a:cs typeface="Roboto"/>
              </a:rPr>
              <a:t> y </a:t>
            </a:r>
            <a:r>
              <a:rPr lang="en-US" sz="1200" dirty="0" err="1">
                <a:solidFill>
                  <a:srgbClr val="111111"/>
                </a:solidFill>
                <a:latin typeface="Aptos"/>
                <a:ea typeface="Roboto"/>
                <a:cs typeface="Roboto"/>
              </a:rPr>
              <a:t>cyflwyniad</a:t>
            </a:r>
            <a:r>
              <a:rPr lang="en-US" sz="1200" dirty="0">
                <a:solidFill>
                  <a:srgbClr val="111111"/>
                </a:solidFill>
                <a:latin typeface="Aptos"/>
                <a:ea typeface="Roboto"/>
                <a:cs typeface="Roboto"/>
              </a:rPr>
              <a:t>.</a:t>
            </a:r>
          </a:p>
          <a:p>
            <a:r>
              <a:rPr lang="en-US" sz="1200" dirty="0" err="1">
                <a:solidFill>
                  <a:srgbClr val="111111"/>
                </a:solidFill>
                <a:ea typeface="Roboto"/>
                <a:cs typeface="Roboto"/>
              </a:rPr>
              <a:t>Papurau</a:t>
            </a:r>
            <a:r>
              <a:rPr lang="en-US" sz="1200" dirty="0">
                <a:solidFill>
                  <a:srgbClr val="111111"/>
                </a:solidFill>
                <a:ea typeface="Roboto"/>
                <a:cs typeface="Roboto"/>
              </a:rPr>
              <a:t> </a:t>
            </a:r>
            <a:r>
              <a:rPr lang="en-US" sz="1200" dirty="0" err="1">
                <a:solidFill>
                  <a:srgbClr val="111111"/>
                </a:solidFill>
                <a:ea typeface="Roboto"/>
                <a:cs typeface="Roboto"/>
              </a:rPr>
              <a:t>sortio</a:t>
            </a:r>
            <a:r>
              <a:rPr lang="en-US" sz="1200" dirty="0">
                <a:solidFill>
                  <a:srgbClr val="111111"/>
                </a:solidFill>
                <a:ea typeface="Roboto"/>
                <a:cs typeface="Roboto"/>
              </a:rPr>
              <a:t> a </a:t>
            </a:r>
            <a:r>
              <a:rPr lang="en-US" sz="1200" dirty="0" err="1">
                <a:solidFill>
                  <a:srgbClr val="111111"/>
                </a:solidFill>
                <a:ea typeface="Roboto"/>
                <a:cs typeface="Roboto"/>
              </a:rPr>
              <a:t>matsio</a:t>
            </a:r>
            <a:r>
              <a:rPr lang="en-US" sz="1200" dirty="0">
                <a:solidFill>
                  <a:srgbClr val="111111"/>
                </a:solidFill>
                <a:ea typeface="Roboto"/>
                <a:cs typeface="Roboto"/>
              </a:rPr>
              <a:t> a </a:t>
            </a:r>
            <a:r>
              <a:rPr lang="en-US" sz="1200" dirty="0" err="1">
                <a:solidFill>
                  <a:srgbClr val="111111"/>
                </a:solidFill>
                <a:ea typeface="Roboto"/>
                <a:cs typeface="Roboto"/>
              </a:rPr>
              <a:t>lluniau</a:t>
            </a:r>
            <a:r>
              <a:rPr lang="en-US" sz="1200" dirty="0">
                <a:solidFill>
                  <a:srgbClr val="111111"/>
                </a:solidFill>
                <a:ea typeface="Roboto"/>
                <a:cs typeface="Roboto"/>
              </a:rPr>
              <a:t> </a:t>
            </a:r>
            <a:r>
              <a:rPr lang="en-US" sz="1200" dirty="0" err="1">
                <a:solidFill>
                  <a:srgbClr val="111111"/>
                </a:solidFill>
                <a:ea typeface="Roboto"/>
                <a:cs typeface="Roboto"/>
              </a:rPr>
              <a:t>i'r</a:t>
            </a:r>
            <a:r>
              <a:rPr lang="en-US" sz="1200" dirty="0">
                <a:solidFill>
                  <a:srgbClr val="111111"/>
                </a:solidFill>
                <a:ea typeface="Roboto"/>
                <a:cs typeface="Roboto"/>
              </a:rPr>
              <a:t> </a:t>
            </a:r>
            <a:r>
              <a:rPr lang="en-US" sz="1200" dirty="0" err="1">
                <a:solidFill>
                  <a:srgbClr val="111111"/>
                </a:solidFill>
                <a:ea typeface="Roboto"/>
                <a:cs typeface="Roboto"/>
              </a:rPr>
              <a:t>geiriau</a:t>
            </a:r>
            <a:r>
              <a:rPr lang="en-US" sz="1200" dirty="0">
                <a:solidFill>
                  <a:srgbClr val="111111"/>
                </a:solidFill>
                <a:ea typeface="Roboto"/>
                <a:cs typeface="Roboto"/>
              </a:rPr>
              <a:t> </a:t>
            </a:r>
            <a:r>
              <a:rPr lang="en-US" sz="1200" dirty="0" err="1">
                <a:solidFill>
                  <a:srgbClr val="111111"/>
                </a:solidFill>
                <a:ea typeface="Roboto"/>
                <a:cs typeface="Roboto"/>
              </a:rPr>
              <a:t>cywir</a:t>
            </a:r>
            <a:r>
              <a:rPr lang="en-US" sz="1200" dirty="0">
                <a:solidFill>
                  <a:srgbClr val="111111"/>
                </a:solidFill>
                <a:ea typeface="Roboto"/>
                <a:cs typeface="Roboto"/>
              </a:rPr>
              <a:t>.</a:t>
            </a:r>
          </a:p>
          <a:p>
            <a:r>
              <a:rPr lang="en-US" sz="1200" dirty="0">
                <a:solidFill>
                  <a:srgbClr val="111111"/>
                </a:solidFill>
                <a:ea typeface="Roboto"/>
                <a:cs typeface="Roboto"/>
              </a:rPr>
              <a:t>Gem </a:t>
            </a:r>
            <a:r>
              <a:rPr lang="en-US" sz="1200" dirty="0" err="1">
                <a:solidFill>
                  <a:srgbClr val="111111"/>
                </a:solidFill>
                <a:ea typeface="Roboto"/>
                <a:cs typeface="Roboto"/>
              </a:rPr>
              <a:t>ar</a:t>
            </a:r>
            <a:r>
              <a:rPr lang="en-US" sz="1200" dirty="0">
                <a:solidFill>
                  <a:srgbClr val="111111"/>
                </a:solidFill>
                <a:ea typeface="Roboto"/>
                <a:cs typeface="Roboto"/>
              </a:rPr>
              <a:t> y </a:t>
            </a:r>
            <a:r>
              <a:rPr lang="en-US" sz="1200" dirty="0" err="1">
                <a:solidFill>
                  <a:srgbClr val="111111"/>
                </a:solidFill>
                <a:ea typeface="Roboto"/>
                <a:cs typeface="Roboto"/>
              </a:rPr>
              <a:t>diwedd</a:t>
            </a:r>
            <a:r>
              <a:rPr lang="en-US" sz="1200" dirty="0">
                <a:solidFill>
                  <a:srgbClr val="111111"/>
                </a:solidFill>
                <a:ea typeface="Roboto"/>
                <a:cs typeface="Roboto"/>
              </a:rPr>
              <a:t> </a:t>
            </a:r>
            <a:r>
              <a:rPr lang="en-US" sz="1200" dirty="0" err="1">
                <a:solidFill>
                  <a:srgbClr val="111111"/>
                </a:solidFill>
                <a:ea typeface="Roboto"/>
                <a:cs typeface="Roboto"/>
              </a:rPr>
              <a:t>ar</a:t>
            </a:r>
            <a:r>
              <a:rPr lang="en-US" sz="1200" dirty="0">
                <a:solidFill>
                  <a:srgbClr val="111111"/>
                </a:solidFill>
                <a:ea typeface="Roboto"/>
                <a:cs typeface="Roboto"/>
              </a:rPr>
              <a:t> </a:t>
            </a:r>
            <a:r>
              <a:rPr lang="en-US" sz="1200" dirty="0" err="1">
                <a:solidFill>
                  <a:srgbClr val="111111"/>
                </a:solidFill>
                <a:ea typeface="Roboto"/>
                <a:cs typeface="Roboto"/>
              </a:rPr>
              <a:t>Wordwall</a:t>
            </a:r>
          </a:p>
          <a:p>
            <a:endParaRPr lang="en-US" sz="1200" dirty="0">
              <a:solidFill>
                <a:srgbClr val="111111"/>
              </a:solidFill>
              <a:ea typeface="Roboto"/>
              <a:cs typeface="Roboto"/>
            </a:endParaRPr>
          </a:p>
          <a:p>
            <a:endParaRPr lang="en-US" sz="1200" dirty="0">
              <a:solidFill>
                <a:srgbClr val="111111"/>
              </a:solidFill>
              <a:ea typeface="Roboto"/>
              <a:cs typeface="Roboto"/>
            </a:endParaRPr>
          </a:p>
        </p:txBody>
      </p:sp>
      <p:sp>
        <p:nvSpPr>
          <p:cNvPr id="10" name="TextBox 9">
            <a:extLst>
              <a:ext uri="{FF2B5EF4-FFF2-40B4-BE49-F238E27FC236}">
                <a16:creationId xmlns:a16="http://schemas.microsoft.com/office/drawing/2014/main" id="{101D5345-C0B6-F617-62D9-84BC07001CE1}"/>
              </a:ext>
            </a:extLst>
          </p:cNvPr>
          <p:cNvSpPr txBox="1"/>
          <p:nvPr/>
        </p:nvSpPr>
        <p:spPr>
          <a:xfrm>
            <a:off x="3671124" y="538247"/>
            <a:ext cx="333989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Language, Literacy and Communication (</a:t>
            </a:r>
            <a:r>
              <a:rPr lang="en-US" sz="1200" err="1"/>
              <a:t>Cymraeg</a:t>
            </a:r>
            <a:r>
              <a:rPr lang="en-US" sz="1200" dirty="0"/>
              <a:t>)</a:t>
            </a:r>
          </a:p>
        </p:txBody>
      </p:sp>
      <p:sp>
        <p:nvSpPr>
          <p:cNvPr id="12" name="TextBox 11">
            <a:extLst>
              <a:ext uri="{FF2B5EF4-FFF2-40B4-BE49-F238E27FC236}">
                <a16:creationId xmlns:a16="http://schemas.microsoft.com/office/drawing/2014/main" id="{6FBF8BF3-5F07-EF65-E35D-5C3352CA905B}"/>
              </a:ext>
            </a:extLst>
          </p:cNvPr>
          <p:cNvSpPr txBox="1"/>
          <p:nvPr/>
        </p:nvSpPr>
        <p:spPr>
          <a:xfrm>
            <a:off x="3809137" y="3588102"/>
            <a:ext cx="321539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Pa </a:t>
            </a:r>
            <a:r>
              <a:rPr lang="en-US" dirty="0" err="1"/>
              <a:t>lliw</a:t>
            </a:r>
            <a:r>
              <a:rPr lang="en-US" dirty="0"/>
              <a:t> </a:t>
            </a:r>
            <a:r>
              <a:rPr lang="en-US" dirty="0" err="1"/>
              <a:t>llygaid</a:t>
            </a:r>
            <a:r>
              <a:rPr lang="en-US" dirty="0"/>
              <a:t> </a:t>
            </a:r>
            <a:r>
              <a:rPr lang="en-US" dirty="0" err="1"/>
              <a:t>sy'n</a:t>
            </a:r>
            <a:r>
              <a:rPr lang="en-US" dirty="0"/>
              <a:t> </a:t>
            </a:r>
            <a:r>
              <a:rPr lang="en-US" dirty="0" err="1"/>
              <a:t>gyda</a:t>
            </a:r>
            <a:r>
              <a:rPr lang="en-US" dirty="0"/>
              <a:t> </a:t>
            </a:r>
            <a:r>
              <a:rPr lang="en-US" dirty="0" err="1"/>
              <a:t>ef</a:t>
            </a:r>
            <a:r>
              <a:rPr lang="en-US" dirty="0"/>
              <a:t>/hi a pa </a:t>
            </a:r>
            <a:r>
              <a:rPr lang="en-US" dirty="0" err="1"/>
              <a:t>lliw</a:t>
            </a:r>
            <a:r>
              <a:rPr lang="en-US" dirty="0"/>
              <a:t> </a:t>
            </a:r>
            <a:r>
              <a:rPr lang="en-US" dirty="0" err="1"/>
              <a:t>gwallt</a:t>
            </a:r>
            <a:r>
              <a:rPr lang="en-US" dirty="0"/>
              <a:t> </a:t>
            </a:r>
            <a:r>
              <a:rPr lang="en-US" dirty="0" err="1"/>
              <a:t>sy'n</a:t>
            </a:r>
            <a:r>
              <a:rPr lang="en-US" dirty="0"/>
              <a:t> </a:t>
            </a:r>
            <a:r>
              <a:rPr lang="en-US" dirty="0" err="1"/>
              <a:t>gyda</a:t>
            </a:r>
            <a:r>
              <a:rPr lang="en-US" dirty="0"/>
              <a:t> </a:t>
            </a:r>
            <a:r>
              <a:rPr lang="en-US" dirty="0" err="1"/>
              <a:t>ef</a:t>
            </a:r>
            <a:r>
              <a:rPr lang="en-US" dirty="0"/>
              <a:t>/hi </a:t>
            </a:r>
            <a:r>
              <a:rPr lang="en-US" dirty="0" err="1"/>
              <a:t>mewn</a:t>
            </a:r>
            <a:r>
              <a:rPr lang="en-US" dirty="0"/>
              <a:t> </a:t>
            </a:r>
            <a:r>
              <a:rPr lang="en-US" dirty="0" err="1"/>
              <a:t>trydydd</a:t>
            </a:r>
            <a:r>
              <a:rPr lang="en-US" dirty="0"/>
              <a:t> person.</a:t>
            </a:r>
          </a:p>
        </p:txBody>
      </p:sp>
    </p:spTree>
    <p:extLst>
      <p:ext uri="{BB962C8B-B14F-4D97-AF65-F5344CB8AC3E}">
        <p14:creationId xmlns:p14="http://schemas.microsoft.com/office/powerpoint/2010/main" val="31680673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group of cartoon faces with white text&#10;&#10;AI-generated content may be incorrect.">
            <a:extLst>
              <a:ext uri="{FF2B5EF4-FFF2-40B4-BE49-F238E27FC236}">
                <a16:creationId xmlns:a16="http://schemas.microsoft.com/office/drawing/2014/main" id="{54D69CCE-CD89-7D14-5E5E-E209E0DA7FA3}"/>
              </a:ext>
            </a:extLst>
          </p:cNvPr>
          <p:cNvPicPr>
            <a:picLocks noChangeAspect="1"/>
          </p:cNvPicPr>
          <p:nvPr/>
        </p:nvPicPr>
        <p:blipFill>
          <a:blip r:embed="rId2"/>
          <a:stretch>
            <a:fillRect/>
          </a:stretch>
        </p:blipFill>
        <p:spPr>
          <a:xfrm>
            <a:off x="660184" y="344845"/>
            <a:ext cx="11149659" cy="5869688"/>
          </a:xfrm>
          <a:prstGeom prst="rect">
            <a:avLst/>
          </a:prstGeom>
        </p:spPr>
      </p:pic>
    </p:spTree>
    <p:extLst>
      <p:ext uri="{BB962C8B-B14F-4D97-AF65-F5344CB8AC3E}">
        <p14:creationId xmlns:p14="http://schemas.microsoft.com/office/powerpoint/2010/main" val="22273404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4E37431-20F0-4DD6-84A9-ED2B64494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AE98B72-66C6-4AB4-AF0D-BA830DE86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07EAFC6-733F-403D-BB4D-05A3A2874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7A36730-4CB0-4F61-AD11-A44C97658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C69C79E1-F916-4929-A4F3-DE763D4BF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67334AB-16BD-4EC7-8C6B-4B5171600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660042" y="891652"/>
            <a:ext cx="4412021" cy="3030724"/>
          </a:xfrm>
        </p:spPr>
        <p:txBody>
          <a:bodyPr anchor="b">
            <a:normAutofit/>
          </a:bodyPr>
          <a:lstStyle/>
          <a:p>
            <a:pPr algn="r"/>
            <a:r>
              <a:rPr lang="en-US" sz="4000">
                <a:solidFill>
                  <a:srgbClr val="FFFFFF"/>
                </a:solidFill>
                <a:latin typeface="Comic Sans MS"/>
              </a:rPr>
              <a:t>Pa lliw llygaid sy'n gyda ef/hi?</a:t>
            </a:r>
          </a:p>
        </p:txBody>
      </p:sp>
      <p:pic>
        <p:nvPicPr>
          <p:cNvPr id="4" name="Picture 3" descr="Image result for eyes cartoon">
            <a:extLst>
              <a:ext uri="{FF2B5EF4-FFF2-40B4-BE49-F238E27FC236}">
                <a16:creationId xmlns:a16="http://schemas.microsoft.com/office/drawing/2014/main" id="{9BA8AC82-A0DD-FF7E-AEC7-A2A29DE840B7}"/>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6096000" y="1444681"/>
            <a:ext cx="5608320" cy="3924188"/>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44A5345-EAB3-65AC-A55C-22327C556A67}"/>
              </a:ext>
            </a:extLst>
          </p:cNvPr>
          <p:cNvSpPr txBox="1"/>
          <p:nvPr/>
        </p:nvSpPr>
        <p:spPr>
          <a:xfrm>
            <a:off x="2857453" y="1642595"/>
            <a:ext cx="160306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a:solidFill>
                  <a:srgbClr val="5E3100"/>
                </a:solidFill>
              </a:rPr>
              <a:t>brown </a:t>
            </a:r>
            <a:r>
              <a:rPr lang="en-US" sz="4000" dirty="0"/>
              <a:t> </a:t>
            </a:r>
          </a:p>
        </p:txBody>
      </p:sp>
      <p:cxnSp>
        <p:nvCxnSpPr>
          <p:cNvPr id="6" name="Straight Arrow Connector 5">
            <a:extLst>
              <a:ext uri="{FF2B5EF4-FFF2-40B4-BE49-F238E27FC236}">
                <a16:creationId xmlns:a16="http://schemas.microsoft.com/office/drawing/2014/main" id="{6F312DCB-A3EA-1466-4AA5-87B7D9074D74}"/>
              </a:ext>
            </a:extLst>
          </p:cNvPr>
          <p:cNvCxnSpPr/>
          <p:nvPr/>
        </p:nvCxnSpPr>
        <p:spPr>
          <a:xfrm flipV="1">
            <a:off x="4499786" y="2026272"/>
            <a:ext cx="1589934" cy="46942"/>
          </a:xfrm>
          <a:prstGeom prst="straightConnector1">
            <a:avLst/>
          </a:prstGeom>
          <a:ln w="57150">
            <a:tailEnd type="triangle"/>
          </a:ln>
        </p:spPr>
        <p:style>
          <a:lnRef idx="1">
            <a:schemeClr val="accent4"/>
          </a:lnRef>
          <a:fillRef idx="0">
            <a:schemeClr val="accent4"/>
          </a:fillRef>
          <a:effectRef idx="0">
            <a:schemeClr val="accent4"/>
          </a:effectRef>
          <a:fontRef idx="minor">
            <a:schemeClr val="tx1"/>
          </a:fontRef>
        </p:style>
      </p:cxnSp>
      <p:sp>
        <p:nvSpPr>
          <p:cNvPr id="8" name="TextBox 7">
            <a:extLst>
              <a:ext uri="{FF2B5EF4-FFF2-40B4-BE49-F238E27FC236}">
                <a16:creationId xmlns:a16="http://schemas.microsoft.com/office/drawing/2014/main" id="{2DD34FB2-7F1F-5360-B589-E379A5C0FE45}"/>
              </a:ext>
            </a:extLst>
          </p:cNvPr>
          <p:cNvSpPr txBox="1"/>
          <p:nvPr/>
        </p:nvSpPr>
        <p:spPr>
          <a:xfrm>
            <a:off x="6214670" y="1697812"/>
            <a:ext cx="160306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dirty="0">
                <a:solidFill>
                  <a:srgbClr val="5E3100"/>
                </a:solidFill>
              </a:rPr>
              <a:t>brown</a:t>
            </a:r>
            <a:r>
              <a:rPr lang="en-US" sz="4000" dirty="0"/>
              <a:t> </a:t>
            </a:r>
          </a:p>
        </p:txBody>
      </p:sp>
      <p:sp>
        <p:nvSpPr>
          <p:cNvPr id="9" name="TextBox 8">
            <a:extLst>
              <a:ext uri="{FF2B5EF4-FFF2-40B4-BE49-F238E27FC236}">
                <a16:creationId xmlns:a16="http://schemas.microsoft.com/office/drawing/2014/main" id="{FD68831E-354E-5ABC-BFBF-6E7E2B91BEB5}"/>
              </a:ext>
            </a:extLst>
          </p:cNvPr>
          <p:cNvSpPr txBox="1"/>
          <p:nvPr/>
        </p:nvSpPr>
        <p:spPr>
          <a:xfrm>
            <a:off x="2868498" y="2360424"/>
            <a:ext cx="210001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dirty="0" err="1">
                <a:solidFill>
                  <a:srgbClr val="00B050"/>
                </a:solidFill>
              </a:rPr>
              <a:t>gwyrdd</a:t>
            </a:r>
          </a:p>
        </p:txBody>
      </p:sp>
      <p:sp>
        <p:nvSpPr>
          <p:cNvPr id="10" name="TextBox 9">
            <a:extLst>
              <a:ext uri="{FF2B5EF4-FFF2-40B4-BE49-F238E27FC236}">
                <a16:creationId xmlns:a16="http://schemas.microsoft.com/office/drawing/2014/main" id="{0393F3F3-B777-8289-E185-6BE2F0939713}"/>
              </a:ext>
            </a:extLst>
          </p:cNvPr>
          <p:cNvSpPr txBox="1"/>
          <p:nvPr/>
        </p:nvSpPr>
        <p:spPr>
          <a:xfrm>
            <a:off x="2868496" y="3177638"/>
            <a:ext cx="160306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dirty="0" err="1">
                <a:solidFill>
                  <a:srgbClr val="0070C0"/>
                </a:solidFill>
              </a:rPr>
              <a:t>glas</a:t>
            </a:r>
            <a:r>
              <a:rPr lang="en-US" sz="4000" dirty="0"/>
              <a:t> </a:t>
            </a:r>
          </a:p>
        </p:txBody>
      </p:sp>
      <p:sp>
        <p:nvSpPr>
          <p:cNvPr id="11" name="TextBox 10">
            <a:extLst>
              <a:ext uri="{FF2B5EF4-FFF2-40B4-BE49-F238E27FC236}">
                <a16:creationId xmlns:a16="http://schemas.microsoft.com/office/drawing/2014/main" id="{8E0E3BDD-3FFE-830E-B294-4AFF9BF82525}"/>
              </a:ext>
            </a:extLst>
          </p:cNvPr>
          <p:cNvSpPr txBox="1"/>
          <p:nvPr/>
        </p:nvSpPr>
        <p:spPr>
          <a:xfrm>
            <a:off x="2835366" y="3983811"/>
            <a:ext cx="160306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err="1">
                <a:solidFill>
                  <a:schemeClr val="accent5">
                    <a:lumMod val="49000"/>
                  </a:schemeClr>
                </a:solidFill>
              </a:rPr>
              <a:t>fioled</a:t>
            </a:r>
            <a:endParaRPr lang="en-US" sz="4000">
              <a:solidFill>
                <a:schemeClr val="accent5">
                  <a:lumMod val="49000"/>
                </a:schemeClr>
              </a:solidFill>
            </a:endParaRPr>
          </a:p>
        </p:txBody>
      </p:sp>
      <p:sp>
        <p:nvSpPr>
          <p:cNvPr id="12" name="TextBox 11">
            <a:extLst>
              <a:ext uri="{FF2B5EF4-FFF2-40B4-BE49-F238E27FC236}">
                <a16:creationId xmlns:a16="http://schemas.microsoft.com/office/drawing/2014/main" id="{01626B87-B76C-4580-2540-96BFA9FCE566}"/>
              </a:ext>
            </a:extLst>
          </p:cNvPr>
          <p:cNvSpPr txBox="1"/>
          <p:nvPr/>
        </p:nvSpPr>
        <p:spPr>
          <a:xfrm>
            <a:off x="2835367" y="4690593"/>
            <a:ext cx="244236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dirty="0" err="1">
                <a:solidFill>
                  <a:srgbClr val="00FF91"/>
                </a:solidFill>
              </a:rPr>
              <a:t>gwyrddlas</a:t>
            </a:r>
            <a:r>
              <a:rPr lang="en-US" sz="4000" dirty="0">
                <a:solidFill>
                  <a:srgbClr val="00FF91"/>
                </a:solidFill>
              </a:rPr>
              <a:t> </a:t>
            </a:r>
          </a:p>
        </p:txBody>
      </p:sp>
      <p:sp>
        <p:nvSpPr>
          <p:cNvPr id="13" name="TextBox 12">
            <a:extLst>
              <a:ext uri="{FF2B5EF4-FFF2-40B4-BE49-F238E27FC236}">
                <a16:creationId xmlns:a16="http://schemas.microsoft.com/office/drawing/2014/main" id="{275719F6-D72D-4F27-5CF8-C2C6B9B9D8BE}"/>
              </a:ext>
            </a:extLst>
          </p:cNvPr>
          <p:cNvSpPr txBox="1"/>
          <p:nvPr/>
        </p:nvSpPr>
        <p:spPr>
          <a:xfrm>
            <a:off x="7009801" y="4690593"/>
            <a:ext cx="312706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dirty="0">
                <a:solidFill>
                  <a:srgbClr val="00FF91"/>
                </a:solidFill>
              </a:rPr>
              <a:t>turquoise</a:t>
            </a:r>
          </a:p>
        </p:txBody>
      </p:sp>
      <p:sp>
        <p:nvSpPr>
          <p:cNvPr id="14" name="TextBox 13">
            <a:extLst>
              <a:ext uri="{FF2B5EF4-FFF2-40B4-BE49-F238E27FC236}">
                <a16:creationId xmlns:a16="http://schemas.microsoft.com/office/drawing/2014/main" id="{779D08EF-E2C8-37D5-23B5-A01B2FA0EA7B}"/>
              </a:ext>
            </a:extLst>
          </p:cNvPr>
          <p:cNvSpPr txBox="1"/>
          <p:nvPr/>
        </p:nvSpPr>
        <p:spPr>
          <a:xfrm>
            <a:off x="2868496" y="5551985"/>
            <a:ext cx="244236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err="1">
                <a:solidFill>
                  <a:schemeClr val="bg2">
                    <a:lumMod val="49000"/>
                  </a:schemeClr>
                </a:solidFill>
              </a:rPr>
              <a:t>llwyd</a:t>
            </a:r>
            <a:endParaRPr lang="en-US" sz="4000">
              <a:solidFill>
                <a:schemeClr val="bg2">
                  <a:lumMod val="49000"/>
                </a:schemeClr>
              </a:solidFill>
            </a:endParaRPr>
          </a:p>
        </p:txBody>
      </p:sp>
      <p:cxnSp>
        <p:nvCxnSpPr>
          <p:cNvPr id="15" name="Straight Arrow Connector 14">
            <a:extLst>
              <a:ext uri="{FF2B5EF4-FFF2-40B4-BE49-F238E27FC236}">
                <a16:creationId xmlns:a16="http://schemas.microsoft.com/office/drawing/2014/main" id="{6F5C5EF6-9098-5BAD-EEF4-FC45CD19F8A5}"/>
              </a:ext>
            </a:extLst>
          </p:cNvPr>
          <p:cNvCxnSpPr>
            <a:cxnSpLocks/>
          </p:cNvCxnSpPr>
          <p:nvPr/>
        </p:nvCxnSpPr>
        <p:spPr>
          <a:xfrm flipV="1">
            <a:off x="4466655" y="4312272"/>
            <a:ext cx="1589934" cy="46942"/>
          </a:xfrm>
          <a:prstGeom prst="straightConnector1">
            <a:avLst/>
          </a:prstGeom>
          <a:ln w="57150">
            <a:tailEnd type="triangle"/>
          </a:ln>
        </p:spPr>
        <p:style>
          <a:lnRef idx="1">
            <a:schemeClr val="accent4"/>
          </a:lnRef>
          <a:fillRef idx="0">
            <a:schemeClr val="accent4"/>
          </a:fillRef>
          <a:effectRef idx="0">
            <a:schemeClr val="accent4"/>
          </a:effectRef>
          <a:fontRef idx="minor">
            <a:schemeClr val="tx1"/>
          </a:fontRef>
        </p:style>
      </p:cxnSp>
      <p:cxnSp>
        <p:nvCxnSpPr>
          <p:cNvPr id="16" name="Straight Arrow Connector 15">
            <a:extLst>
              <a:ext uri="{FF2B5EF4-FFF2-40B4-BE49-F238E27FC236}">
                <a16:creationId xmlns:a16="http://schemas.microsoft.com/office/drawing/2014/main" id="{3998BE2F-C122-75F0-E351-F9B30F50D5CD}"/>
              </a:ext>
            </a:extLst>
          </p:cNvPr>
          <p:cNvCxnSpPr>
            <a:cxnSpLocks/>
          </p:cNvCxnSpPr>
          <p:nvPr/>
        </p:nvCxnSpPr>
        <p:spPr>
          <a:xfrm flipV="1">
            <a:off x="4499786" y="3506098"/>
            <a:ext cx="1589934" cy="46942"/>
          </a:xfrm>
          <a:prstGeom prst="straightConnector1">
            <a:avLst/>
          </a:prstGeom>
          <a:ln w="57150">
            <a:tailEnd type="triangle"/>
          </a:ln>
        </p:spPr>
        <p:style>
          <a:lnRef idx="1">
            <a:schemeClr val="accent4"/>
          </a:lnRef>
          <a:fillRef idx="0">
            <a:schemeClr val="accent4"/>
          </a:fillRef>
          <a:effectRef idx="0">
            <a:schemeClr val="accent4"/>
          </a:effectRef>
          <a:fontRef idx="minor">
            <a:schemeClr val="tx1"/>
          </a:fontRef>
        </p:style>
      </p:cxnSp>
      <p:cxnSp>
        <p:nvCxnSpPr>
          <p:cNvPr id="17" name="Straight Arrow Connector 16">
            <a:extLst>
              <a:ext uri="{FF2B5EF4-FFF2-40B4-BE49-F238E27FC236}">
                <a16:creationId xmlns:a16="http://schemas.microsoft.com/office/drawing/2014/main" id="{ECE8B1FB-F90C-A0C2-DF2A-AD5910C922F6}"/>
              </a:ext>
            </a:extLst>
          </p:cNvPr>
          <p:cNvCxnSpPr>
            <a:cxnSpLocks/>
          </p:cNvCxnSpPr>
          <p:nvPr/>
        </p:nvCxnSpPr>
        <p:spPr>
          <a:xfrm flipV="1">
            <a:off x="4643351" y="2688880"/>
            <a:ext cx="1589934" cy="46942"/>
          </a:xfrm>
          <a:prstGeom prst="straightConnector1">
            <a:avLst/>
          </a:prstGeom>
          <a:ln w="57150">
            <a:tailEnd type="triangle"/>
          </a:ln>
        </p:spPr>
        <p:style>
          <a:lnRef idx="1">
            <a:schemeClr val="accent4"/>
          </a:lnRef>
          <a:fillRef idx="0">
            <a:schemeClr val="accent4"/>
          </a:fillRef>
          <a:effectRef idx="0">
            <a:schemeClr val="accent4"/>
          </a:effectRef>
          <a:fontRef idx="minor">
            <a:schemeClr val="tx1"/>
          </a:fontRef>
        </p:style>
      </p:cxnSp>
      <p:cxnSp>
        <p:nvCxnSpPr>
          <p:cNvPr id="18" name="Straight Arrow Connector 17">
            <a:extLst>
              <a:ext uri="{FF2B5EF4-FFF2-40B4-BE49-F238E27FC236}">
                <a16:creationId xmlns:a16="http://schemas.microsoft.com/office/drawing/2014/main" id="{9A9C694B-6695-0139-9B43-DD876BA5E96A}"/>
              </a:ext>
            </a:extLst>
          </p:cNvPr>
          <p:cNvCxnSpPr>
            <a:cxnSpLocks/>
          </p:cNvCxnSpPr>
          <p:nvPr/>
        </p:nvCxnSpPr>
        <p:spPr>
          <a:xfrm flipV="1">
            <a:off x="5305959" y="5019054"/>
            <a:ext cx="1589934" cy="46942"/>
          </a:xfrm>
          <a:prstGeom prst="straightConnector1">
            <a:avLst/>
          </a:prstGeom>
          <a:ln w="57150">
            <a:tailEnd type="triangle"/>
          </a:ln>
        </p:spPr>
        <p:style>
          <a:lnRef idx="1">
            <a:schemeClr val="accent4"/>
          </a:lnRef>
          <a:fillRef idx="0">
            <a:schemeClr val="accent4"/>
          </a:fillRef>
          <a:effectRef idx="0">
            <a:schemeClr val="accent4"/>
          </a:effectRef>
          <a:fontRef idx="minor">
            <a:schemeClr val="tx1"/>
          </a:fontRef>
        </p:style>
      </p:cxnSp>
      <p:cxnSp>
        <p:nvCxnSpPr>
          <p:cNvPr id="19" name="Straight Arrow Connector 18">
            <a:extLst>
              <a:ext uri="{FF2B5EF4-FFF2-40B4-BE49-F238E27FC236}">
                <a16:creationId xmlns:a16="http://schemas.microsoft.com/office/drawing/2014/main" id="{F22A6B94-7AF0-FA8F-4311-59F99248103F}"/>
              </a:ext>
            </a:extLst>
          </p:cNvPr>
          <p:cNvCxnSpPr>
            <a:cxnSpLocks/>
          </p:cNvCxnSpPr>
          <p:nvPr/>
        </p:nvCxnSpPr>
        <p:spPr>
          <a:xfrm flipV="1">
            <a:off x="4345176" y="5880445"/>
            <a:ext cx="1589934" cy="46942"/>
          </a:xfrm>
          <a:prstGeom prst="straightConnector1">
            <a:avLst/>
          </a:prstGeom>
          <a:ln w="57150">
            <a:tailEnd type="triangle"/>
          </a:ln>
        </p:spPr>
        <p:style>
          <a:lnRef idx="1">
            <a:schemeClr val="accent4"/>
          </a:lnRef>
          <a:fillRef idx="0">
            <a:schemeClr val="accent4"/>
          </a:fillRef>
          <a:effectRef idx="0">
            <a:schemeClr val="accent4"/>
          </a:effectRef>
          <a:fontRef idx="minor">
            <a:schemeClr val="tx1"/>
          </a:fontRef>
        </p:style>
      </p:cxnSp>
      <p:sp>
        <p:nvSpPr>
          <p:cNvPr id="20" name="TextBox 19">
            <a:extLst>
              <a:ext uri="{FF2B5EF4-FFF2-40B4-BE49-F238E27FC236}">
                <a16:creationId xmlns:a16="http://schemas.microsoft.com/office/drawing/2014/main" id="{3692445C-C6E1-90D8-6D71-ABEFC7F346B7}"/>
              </a:ext>
            </a:extLst>
          </p:cNvPr>
          <p:cNvSpPr txBox="1"/>
          <p:nvPr/>
        </p:nvSpPr>
        <p:spPr>
          <a:xfrm>
            <a:off x="6104236" y="5551984"/>
            <a:ext cx="312706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dirty="0">
                <a:solidFill>
                  <a:schemeClr val="bg2">
                    <a:lumMod val="49000"/>
                  </a:schemeClr>
                </a:solidFill>
              </a:rPr>
              <a:t>grey</a:t>
            </a:r>
          </a:p>
        </p:txBody>
      </p:sp>
      <p:sp>
        <p:nvSpPr>
          <p:cNvPr id="21" name="TextBox 20">
            <a:extLst>
              <a:ext uri="{FF2B5EF4-FFF2-40B4-BE49-F238E27FC236}">
                <a16:creationId xmlns:a16="http://schemas.microsoft.com/office/drawing/2014/main" id="{4B855436-3887-58F0-854F-97B91AADD62A}"/>
              </a:ext>
            </a:extLst>
          </p:cNvPr>
          <p:cNvSpPr txBox="1"/>
          <p:nvPr/>
        </p:nvSpPr>
        <p:spPr>
          <a:xfrm>
            <a:off x="6236759" y="2404598"/>
            <a:ext cx="210001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dirty="0">
                <a:solidFill>
                  <a:srgbClr val="00B050"/>
                </a:solidFill>
              </a:rPr>
              <a:t>green</a:t>
            </a:r>
          </a:p>
        </p:txBody>
      </p:sp>
      <p:sp>
        <p:nvSpPr>
          <p:cNvPr id="22" name="TextBox 21">
            <a:extLst>
              <a:ext uri="{FF2B5EF4-FFF2-40B4-BE49-F238E27FC236}">
                <a16:creationId xmlns:a16="http://schemas.microsoft.com/office/drawing/2014/main" id="{585716E9-3FD7-8F8B-B190-3E0E5E6BF036}"/>
              </a:ext>
            </a:extLst>
          </p:cNvPr>
          <p:cNvSpPr txBox="1"/>
          <p:nvPr/>
        </p:nvSpPr>
        <p:spPr>
          <a:xfrm>
            <a:off x="6236759" y="3177641"/>
            <a:ext cx="210001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dirty="0">
                <a:solidFill>
                  <a:srgbClr val="0070C0"/>
                </a:solidFill>
              </a:rPr>
              <a:t>blue</a:t>
            </a:r>
          </a:p>
        </p:txBody>
      </p:sp>
      <p:sp>
        <p:nvSpPr>
          <p:cNvPr id="23" name="TextBox 22">
            <a:extLst>
              <a:ext uri="{FF2B5EF4-FFF2-40B4-BE49-F238E27FC236}">
                <a16:creationId xmlns:a16="http://schemas.microsoft.com/office/drawing/2014/main" id="{01DB98DB-64D1-20C8-36DC-FC1A3A4D6F96}"/>
              </a:ext>
            </a:extLst>
          </p:cNvPr>
          <p:cNvSpPr txBox="1"/>
          <p:nvPr/>
        </p:nvSpPr>
        <p:spPr>
          <a:xfrm>
            <a:off x="6237357" y="3984487"/>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dirty="0">
                <a:solidFill>
                  <a:schemeClr val="accent5">
                    <a:lumMod val="49000"/>
                  </a:schemeClr>
                </a:solidFill>
              </a:rPr>
              <a:t>violet</a:t>
            </a:r>
          </a:p>
        </p:txBody>
      </p:sp>
      <p:sp>
        <p:nvSpPr>
          <p:cNvPr id="24" name="TextBox 23">
            <a:extLst>
              <a:ext uri="{FF2B5EF4-FFF2-40B4-BE49-F238E27FC236}">
                <a16:creationId xmlns:a16="http://schemas.microsoft.com/office/drawing/2014/main" id="{E53C20CF-EB83-29CF-534C-6ED6809A3F62}"/>
              </a:ext>
            </a:extLst>
          </p:cNvPr>
          <p:cNvSpPr txBox="1"/>
          <p:nvPr/>
        </p:nvSpPr>
        <p:spPr>
          <a:xfrm>
            <a:off x="2718841" y="979887"/>
            <a:ext cx="597592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u="sng" err="1"/>
              <a:t>Cymraeg</a:t>
            </a:r>
            <a:r>
              <a:rPr lang="en-US" sz="3200" dirty="0"/>
              <a:t>                       </a:t>
            </a:r>
            <a:r>
              <a:rPr lang="en-US" sz="3200" u="sng" dirty="0"/>
              <a:t>English</a:t>
            </a:r>
          </a:p>
        </p:txBody>
      </p:sp>
    </p:spTree>
    <p:extLst>
      <p:ext uri="{BB962C8B-B14F-4D97-AF65-F5344CB8AC3E}">
        <p14:creationId xmlns:p14="http://schemas.microsoft.com/office/powerpoint/2010/main" val="801667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8"/>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19"/>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3" grpId="0"/>
      <p:bldP spid="20" grpId="0"/>
      <p:bldP spid="21" grpId="0"/>
      <p:bldP spid="22" grpId="0"/>
      <p:bldP spid="23"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a:extLst>
            <a:ext uri="{FF2B5EF4-FFF2-40B4-BE49-F238E27FC236}">
              <a16:creationId xmlns:a16="http://schemas.microsoft.com/office/drawing/2014/main" id="{21746F3C-B6C0-7D3C-347B-6AFB63D9818E}"/>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1672F274-FCC1-B6F3-4367-10B7CD2E48AD}"/>
              </a:ext>
            </a:extLst>
          </p:cNvPr>
          <p:cNvSpPr txBox="1">
            <a:spLocks/>
          </p:cNvSpPr>
          <p:nvPr/>
        </p:nvSpPr>
        <p:spPr>
          <a:xfrm>
            <a:off x="1391150" y="397381"/>
            <a:ext cx="9395315" cy="693238"/>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000" dirty="0">
                <a:solidFill>
                  <a:srgbClr val="FFFFFF"/>
                </a:solidFill>
                <a:latin typeface="Comic Sans MS"/>
              </a:rPr>
              <a:t>Pa </a:t>
            </a:r>
            <a:r>
              <a:rPr lang="en-US" sz="4000" dirty="0" err="1">
                <a:solidFill>
                  <a:srgbClr val="FFFFFF"/>
                </a:solidFill>
                <a:latin typeface="Comic Sans MS"/>
              </a:rPr>
              <a:t>lliw</a:t>
            </a:r>
            <a:r>
              <a:rPr lang="en-US" sz="4000" dirty="0">
                <a:solidFill>
                  <a:srgbClr val="FFFFFF"/>
                </a:solidFill>
                <a:latin typeface="Comic Sans MS"/>
              </a:rPr>
              <a:t> </a:t>
            </a:r>
            <a:r>
              <a:rPr lang="en-US" sz="4000" dirty="0" err="1">
                <a:solidFill>
                  <a:srgbClr val="FFFFFF"/>
                </a:solidFill>
                <a:latin typeface="Comic Sans MS"/>
              </a:rPr>
              <a:t>llygaid</a:t>
            </a:r>
            <a:r>
              <a:rPr lang="en-US" sz="4000" dirty="0">
                <a:solidFill>
                  <a:srgbClr val="FFFFFF"/>
                </a:solidFill>
                <a:latin typeface="Comic Sans MS"/>
              </a:rPr>
              <a:t> </a:t>
            </a:r>
            <a:r>
              <a:rPr lang="en-US" sz="4000" dirty="0" err="1">
                <a:solidFill>
                  <a:srgbClr val="FFFFFF"/>
                </a:solidFill>
                <a:latin typeface="Comic Sans MS"/>
              </a:rPr>
              <a:t>sy'n</a:t>
            </a:r>
            <a:r>
              <a:rPr lang="en-US" sz="4000" dirty="0">
                <a:solidFill>
                  <a:srgbClr val="FFFFFF"/>
                </a:solidFill>
                <a:latin typeface="Comic Sans MS"/>
              </a:rPr>
              <a:t> </a:t>
            </a:r>
            <a:r>
              <a:rPr lang="en-US" sz="4000" dirty="0" err="1">
                <a:solidFill>
                  <a:srgbClr val="FFFFFF"/>
                </a:solidFill>
                <a:latin typeface="Comic Sans MS"/>
              </a:rPr>
              <a:t>gyda</a:t>
            </a:r>
            <a:r>
              <a:rPr lang="en-US" sz="4000" dirty="0">
                <a:solidFill>
                  <a:srgbClr val="FFFFFF"/>
                </a:solidFill>
                <a:latin typeface="Comic Sans MS"/>
              </a:rPr>
              <a:t> </a:t>
            </a:r>
            <a:r>
              <a:rPr lang="en-US" sz="4000" dirty="0" err="1">
                <a:solidFill>
                  <a:srgbClr val="FFFFFF"/>
                </a:solidFill>
                <a:latin typeface="Comic Sans MS"/>
              </a:rPr>
              <a:t>ef</a:t>
            </a:r>
            <a:r>
              <a:rPr lang="en-US" sz="4000" dirty="0">
                <a:solidFill>
                  <a:srgbClr val="FFFFFF"/>
                </a:solidFill>
                <a:latin typeface="Comic Sans MS"/>
              </a:rPr>
              <a:t>/hi?</a:t>
            </a:r>
            <a:endParaRPr lang="en-US" dirty="0"/>
          </a:p>
        </p:txBody>
      </p:sp>
      <p:pic>
        <p:nvPicPr>
          <p:cNvPr id="25" name="Picture 24" descr="Brown Hair Green Eyes Boy">
            <a:extLst>
              <a:ext uri="{FF2B5EF4-FFF2-40B4-BE49-F238E27FC236}">
                <a16:creationId xmlns:a16="http://schemas.microsoft.com/office/drawing/2014/main" id="{9491699C-F38B-C038-802F-36978A932919}"/>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436218" y="1412789"/>
            <a:ext cx="1228214" cy="2508422"/>
          </a:xfrm>
          <a:prstGeom prst="rect">
            <a:avLst/>
          </a:prstGeom>
        </p:spPr>
      </p:pic>
      <p:sp>
        <p:nvSpPr>
          <p:cNvPr id="26" name="TextBox 25">
            <a:extLst>
              <a:ext uri="{FF2B5EF4-FFF2-40B4-BE49-F238E27FC236}">
                <a16:creationId xmlns:a16="http://schemas.microsoft.com/office/drawing/2014/main" id="{3233144B-C592-962C-E421-5C986A5FB2D2}"/>
              </a:ext>
            </a:extLst>
          </p:cNvPr>
          <p:cNvSpPr txBox="1"/>
          <p:nvPr/>
        </p:nvSpPr>
        <p:spPr>
          <a:xfrm>
            <a:off x="2070183" y="1904568"/>
            <a:ext cx="246784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err="1">
                <a:latin typeface="Comic Sans MS"/>
              </a:rPr>
              <a:t>Llygaid</a:t>
            </a:r>
            <a:r>
              <a:rPr lang="en-US" sz="2400" dirty="0">
                <a:latin typeface="Comic Sans MS"/>
              </a:rPr>
              <a:t> </a:t>
            </a:r>
            <a:r>
              <a:rPr lang="en-US" sz="2400" err="1">
                <a:latin typeface="Comic Sans MS"/>
              </a:rPr>
              <a:t>gwyrdd</a:t>
            </a:r>
            <a:endParaRPr lang="en-US" sz="2400">
              <a:latin typeface="Comic Sans MS"/>
            </a:endParaRPr>
          </a:p>
        </p:txBody>
      </p:sp>
      <p:pic>
        <p:nvPicPr>
          <p:cNvPr id="27" name="Picture 26" descr="See related image detail. Blond Boy PNG, Clipart, Art, Blond, Boy, Cartoon, Cheek Free PNG Download">
            <a:extLst>
              <a:ext uri="{FF2B5EF4-FFF2-40B4-BE49-F238E27FC236}">
                <a16:creationId xmlns:a16="http://schemas.microsoft.com/office/drawing/2014/main" id="{ADF000FE-96ED-7564-5D2C-7BB600B5E149}"/>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000" b="90000" l="10000" r="90000"/>
                    </a14:imgEffect>
                  </a14:imgLayer>
                </a14:imgProps>
              </a:ext>
            </a:extLst>
          </a:blip>
          <a:stretch>
            <a:fillRect/>
          </a:stretch>
        </p:blipFill>
        <p:spPr>
          <a:xfrm>
            <a:off x="1394897" y="3423978"/>
            <a:ext cx="3810772" cy="2965365"/>
          </a:xfrm>
          <a:prstGeom prst="rect">
            <a:avLst/>
          </a:prstGeom>
        </p:spPr>
      </p:pic>
      <p:sp>
        <p:nvSpPr>
          <p:cNvPr id="28" name="TextBox 27">
            <a:extLst>
              <a:ext uri="{FF2B5EF4-FFF2-40B4-BE49-F238E27FC236}">
                <a16:creationId xmlns:a16="http://schemas.microsoft.com/office/drawing/2014/main" id="{77961976-5543-F792-14D0-7D1FB9D7B554}"/>
              </a:ext>
            </a:extLst>
          </p:cNvPr>
          <p:cNvSpPr txBox="1"/>
          <p:nvPr/>
        </p:nvSpPr>
        <p:spPr>
          <a:xfrm>
            <a:off x="4294399" y="3428568"/>
            <a:ext cx="246784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err="1">
                <a:latin typeface="Comic Sans MS"/>
              </a:rPr>
              <a:t>Llygaid</a:t>
            </a:r>
            <a:r>
              <a:rPr lang="en-US" sz="2400" dirty="0">
                <a:latin typeface="Comic Sans MS"/>
              </a:rPr>
              <a:t> </a:t>
            </a:r>
            <a:r>
              <a:rPr lang="en-US" sz="2400" dirty="0" err="1">
                <a:latin typeface="Comic Sans MS"/>
              </a:rPr>
              <a:t>glas</a:t>
            </a:r>
          </a:p>
        </p:txBody>
      </p:sp>
      <p:pic>
        <p:nvPicPr>
          <p:cNvPr id="31" name="Picture 30" descr="Cartoon old man with one tooth | カリカチュア, イラスト, キャラデザ">
            <a:extLst>
              <a:ext uri="{FF2B5EF4-FFF2-40B4-BE49-F238E27FC236}">
                <a16:creationId xmlns:a16="http://schemas.microsoft.com/office/drawing/2014/main" id="{ABCE0609-EBFD-DF47-1C27-209A9A8843D8}"/>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10000" b="90000" l="10000" r="90000"/>
                    </a14:imgEffect>
                  </a14:imgLayer>
                </a14:imgProps>
              </a:ext>
            </a:extLst>
          </a:blip>
          <a:stretch>
            <a:fillRect/>
          </a:stretch>
        </p:blipFill>
        <p:spPr>
          <a:xfrm>
            <a:off x="6886832" y="2236515"/>
            <a:ext cx="2743200" cy="3579456"/>
          </a:xfrm>
          <a:prstGeom prst="rect">
            <a:avLst/>
          </a:prstGeom>
        </p:spPr>
      </p:pic>
      <p:sp>
        <p:nvSpPr>
          <p:cNvPr id="32" name="TextBox 31">
            <a:extLst>
              <a:ext uri="{FF2B5EF4-FFF2-40B4-BE49-F238E27FC236}">
                <a16:creationId xmlns:a16="http://schemas.microsoft.com/office/drawing/2014/main" id="{E887554A-AD09-5C82-E265-0A8B89999506}"/>
              </a:ext>
            </a:extLst>
          </p:cNvPr>
          <p:cNvSpPr txBox="1"/>
          <p:nvPr/>
        </p:nvSpPr>
        <p:spPr>
          <a:xfrm>
            <a:off x="9144426" y="2666568"/>
            <a:ext cx="246784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err="1">
                <a:latin typeface="Comic Sans MS"/>
              </a:rPr>
              <a:t>Llygaid</a:t>
            </a:r>
            <a:r>
              <a:rPr lang="en-US" sz="2400" dirty="0">
                <a:latin typeface="Comic Sans MS"/>
              </a:rPr>
              <a:t> </a:t>
            </a:r>
            <a:r>
              <a:rPr lang="en-US" sz="2400">
                <a:latin typeface="Comic Sans MS"/>
              </a:rPr>
              <a:t>llwyd</a:t>
            </a:r>
            <a:endParaRPr lang="en-US" sz="2400" dirty="0">
              <a:latin typeface="Comic Sans MS"/>
            </a:endParaRPr>
          </a:p>
        </p:txBody>
      </p:sp>
    </p:spTree>
    <p:extLst>
      <p:ext uri="{BB962C8B-B14F-4D97-AF65-F5344CB8AC3E}">
        <p14:creationId xmlns:p14="http://schemas.microsoft.com/office/powerpoint/2010/main" val="3383036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P spid="28" grpId="0"/>
      <p:bldP spid="3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a:extLst>
            <a:ext uri="{FF2B5EF4-FFF2-40B4-BE49-F238E27FC236}">
              <a16:creationId xmlns:a16="http://schemas.microsoft.com/office/drawing/2014/main" id="{290950A6-A8F7-BEAE-0829-7936B14A83EF}"/>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9C27EB89-6F8A-18F0-FA4A-483D19ACDFD5}"/>
              </a:ext>
            </a:extLst>
          </p:cNvPr>
          <p:cNvSpPr txBox="1">
            <a:spLocks/>
          </p:cNvSpPr>
          <p:nvPr/>
        </p:nvSpPr>
        <p:spPr>
          <a:xfrm>
            <a:off x="1391150" y="397381"/>
            <a:ext cx="9395315" cy="693238"/>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000" dirty="0">
                <a:solidFill>
                  <a:srgbClr val="FFFFFF"/>
                </a:solidFill>
                <a:latin typeface="Comic Sans MS"/>
              </a:rPr>
              <a:t>Pa </a:t>
            </a:r>
            <a:r>
              <a:rPr lang="en-US" sz="4000" dirty="0" err="1">
                <a:solidFill>
                  <a:srgbClr val="FFFFFF"/>
                </a:solidFill>
                <a:latin typeface="Comic Sans MS"/>
              </a:rPr>
              <a:t>lliw</a:t>
            </a:r>
            <a:r>
              <a:rPr lang="en-US" sz="4000" dirty="0">
                <a:solidFill>
                  <a:srgbClr val="FFFFFF"/>
                </a:solidFill>
                <a:latin typeface="Comic Sans MS"/>
              </a:rPr>
              <a:t> </a:t>
            </a:r>
            <a:r>
              <a:rPr lang="en-US" sz="4000" dirty="0" err="1">
                <a:solidFill>
                  <a:srgbClr val="FFFFFF"/>
                </a:solidFill>
                <a:latin typeface="Comic Sans MS"/>
              </a:rPr>
              <a:t>llygaid</a:t>
            </a:r>
            <a:r>
              <a:rPr lang="en-US" sz="4000" dirty="0">
                <a:solidFill>
                  <a:srgbClr val="FFFFFF"/>
                </a:solidFill>
                <a:latin typeface="Comic Sans MS"/>
              </a:rPr>
              <a:t> </a:t>
            </a:r>
            <a:r>
              <a:rPr lang="en-US" sz="4000" dirty="0" err="1">
                <a:solidFill>
                  <a:srgbClr val="FFFFFF"/>
                </a:solidFill>
                <a:latin typeface="Comic Sans MS"/>
              </a:rPr>
              <a:t>sy'n</a:t>
            </a:r>
            <a:r>
              <a:rPr lang="en-US" sz="4000" dirty="0">
                <a:solidFill>
                  <a:srgbClr val="FFFFFF"/>
                </a:solidFill>
                <a:latin typeface="Comic Sans MS"/>
              </a:rPr>
              <a:t> </a:t>
            </a:r>
            <a:r>
              <a:rPr lang="en-US" sz="4000" dirty="0" err="1">
                <a:solidFill>
                  <a:srgbClr val="FFFFFF"/>
                </a:solidFill>
                <a:latin typeface="Comic Sans MS"/>
              </a:rPr>
              <a:t>gyda</a:t>
            </a:r>
            <a:r>
              <a:rPr lang="en-US" sz="4000" dirty="0">
                <a:solidFill>
                  <a:srgbClr val="FFFFFF"/>
                </a:solidFill>
                <a:latin typeface="Comic Sans MS"/>
              </a:rPr>
              <a:t> </a:t>
            </a:r>
            <a:r>
              <a:rPr lang="en-US" sz="4000" dirty="0" err="1">
                <a:solidFill>
                  <a:srgbClr val="FFFFFF"/>
                </a:solidFill>
                <a:latin typeface="Comic Sans MS"/>
              </a:rPr>
              <a:t>ef</a:t>
            </a:r>
            <a:r>
              <a:rPr lang="en-US" sz="4000" dirty="0">
                <a:solidFill>
                  <a:srgbClr val="FFFFFF"/>
                </a:solidFill>
                <a:latin typeface="Comic Sans MS"/>
              </a:rPr>
              <a:t>/hi?</a:t>
            </a:r>
            <a:endParaRPr lang="en-US" dirty="0"/>
          </a:p>
        </p:txBody>
      </p:sp>
      <p:sp>
        <p:nvSpPr>
          <p:cNvPr id="26" name="TextBox 25">
            <a:extLst>
              <a:ext uri="{FF2B5EF4-FFF2-40B4-BE49-F238E27FC236}">
                <a16:creationId xmlns:a16="http://schemas.microsoft.com/office/drawing/2014/main" id="{ABC0CC22-75D0-6337-EE9F-2C927C73217D}"/>
              </a:ext>
            </a:extLst>
          </p:cNvPr>
          <p:cNvSpPr txBox="1"/>
          <p:nvPr/>
        </p:nvSpPr>
        <p:spPr>
          <a:xfrm>
            <a:off x="2224791" y="1959786"/>
            <a:ext cx="246784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err="1">
                <a:latin typeface="Comic Sans MS"/>
              </a:rPr>
              <a:t>Llygaid</a:t>
            </a:r>
            <a:r>
              <a:rPr lang="en-US" sz="2400" dirty="0">
                <a:latin typeface="Comic Sans MS"/>
              </a:rPr>
              <a:t> brown</a:t>
            </a:r>
          </a:p>
        </p:txBody>
      </p:sp>
      <p:sp>
        <p:nvSpPr>
          <p:cNvPr id="28" name="TextBox 27">
            <a:extLst>
              <a:ext uri="{FF2B5EF4-FFF2-40B4-BE49-F238E27FC236}">
                <a16:creationId xmlns:a16="http://schemas.microsoft.com/office/drawing/2014/main" id="{8C0BF120-8E2C-379A-C0B6-46614CA63495}"/>
              </a:ext>
            </a:extLst>
          </p:cNvPr>
          <p:cNvSpPr txBox="1"/>
          <p:nvPr/>
        </p:nvSpPr>
        <p:spPr>
          <a:xfrm>
            <a:off x="4228138" y="4477698"/>
            <a:ext cx="273288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err="1">
                <a:latin typeface="Comic Sans MS"/>
              </a:rPr>
              <a:t>Llygaid</a:t>
            </a:r>
            <a:r>
              <a:rPr lang="en-US" sz="2400" dirty="0">
                <a:latin typeface="Comic Sans MS"/>
              </a:rPr>
              <a:t> </a:t>
            </a:r>
            <a:r>
              <a:rPr lang="en-US" sz="2400" dirty="0" err="1">
                <a:latin typeface="Comic Sans MS"/>
              </a:rPr>
              <a:t>gwyrddlas</a:t>
            </a:r>
          </a:p>
        </p:txBody>
      </p:sp>
      <p:sp>
        <p:nvSpPr>
          <p:cNvPr id="32" name="TextBox 31">
            <a:extLst>
              <a:ext uri="{FF2B5EF4-FFF2-40B4-BE49-F238E27FC236}">
                <a16:creationId xmlns:a16="http://schemas.microsoft.com/office/drawing/2014/main" id="{D0EEBA6D-B967-ABBA-5262-19CC02D2083C}"/>
              </a:ext>
            </a:extLst>
          </p:cNvPr>
          <p:cNvSpPr txBox="1"/>
          <p:nvPr/>
        </p:nvSpPr>
        <p:spPr>
          <a:xfrm>
            <a:off x="9144426" y="2666568"/>
            <a:ext cx="246784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err="1">
                <a:latin typeface="Comic Sans MS"/>
              </a:rPr>
              <a:t>Llygaid</a:t>
            </a:r>
            <a:r>
              <a:rPr lang="en-US" sz="2400" dirty="0">
                <a:latin typeface="Comic Sans MS"/>
              </a:rPr>
              <a:t> </a:t>
            </a:r>
            <a:r>
              <a:rPr lang="en-US" sz="2400" dirty="0" err="1">
                <a:latin typeface="Comic Sans MS"/>
              </a:rPr>
              <a:t>fioled</a:t>
            </a:r>
          </a:p>
        </p:txBody>
      </p:sp>
      <p:pic>
        <p:nvPicPr>
          <p:cNvPr id="5" name="Picture 4" descr="Female Cartoon Character, Cartoon Protagonist, Animated Heroine, Female ...">
            <a:extLst>
              <a:ext uri="{FF2B5EF4-FFF2-40B4-BE49-F238E27FC236}">
                <a16:creationId xmlns:a16="http://schemas.microsoft.com/office/drawing/2014/main" id="{A01173E9-2EB6-5CE4-E0F0-8461B6A7D135}"/>
              </a:ext>
            </a:extLst>
          </p:cNvPr>
          <p:cNvPicPr>
            <a:picLocks noChangeAspect="1"/>
          </p:cNvPicPr>
          <p:nvPr/>
        </p:nvPicPr>
        <p:blipFill>
          <a:blip r:embed="rId2"/>
          <a:stretch>
            <a:fillRect/>
          </a:stretch>
        </p:blipFill>
        <p:spPr>
          <a:xfrm>
            <a:off x="307009" y="1350326"/>
            <a:ext cx="1925983" cy="2423523"/>
          </a:xfrm>
          <a:prstGeom prst="rect">
            <a:avLst/>
          </a:prstGeom>
        </p:spPr>
      </p:pic>
      <p:pic>
        <p:nvPicPr>
          <p:cNvPr id="6" name="Picture 5" descr="Pin by Irielle ♡ 👑💕 on ƎУƎᔕ | Light blue eyes, Teal eyes, Turquoise eyes">
            <a:extLst>
              <a:ext uri="{FF2B5EF4-FFF2-40B4-BE49-F238E27FC236}">
                <a16:creationId xmlns:a16="http://schemas.microsoft.com/office/drawing/2014/main" id="{F7280C61-9F5C-F7AF-8BF6-62B60894D007}"/>
              </a:ext>
            </a:extLst>
          </p:cNvPr>
          <p:cNvPicPr>
            <a:picLocks noChangeAspect="1"/>
          </p:cNvPicPr>
          <p:nvPr/>
        </p:nvPicPr>
        <p:blipFill>
          <a:blip r:embed="rId3"/>
          <a:stretch>
            <a:fillRect/>
          </a:stretch>
        </p:blipFill>
        <p:spPr>
          <a:xfrm>
            <a:off x="1488661" y="4277676"/>
            <a:ext cx="2743199" cy="1858648"/>
          </a:xfrm>
          <a:prstGeom prst="rect">
            <a:avLst/>
          </a:prstGeom>
        </p:spPr>
      </p:pic>
      <p:pic>
        <p:nvPicPr>
          <p:cNvPr id="7" name="Picture 6" descr="Anime Girl Purple Hair Purple Eyes">
            <a:extLst>
              <a:ext uri="{FF2B5EF4-FFF2-40B4-BE49-F238E27FC236}">
                <a16:creationId xmlns:a16="http://schemas.microsoft.com/office/drawing/2014/main" id="{E6BD6107-1CBE-05A1-76E3-FF1EEFB9080C}"/>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000" b="90000" l="10000" r="90000"/>
                    </a14:imgEffect>
                  </a14:imgLayer>
                </a14:imgProps>
              </a:ext>
            </a:extLst>
          </a:blip>
          <a:stretch>
            <a:fillRect/>
          </a:stretch>
        </p:blipFill>
        <p:spPr>
          <a:xfrm>
            <a:off x="6611917" y="2183482"/>
            <a:ext cx="3081132" cy="1899480"/>
          </a:xfrm>
          <a:prstGeom prst="rect">
            <a:avLst/>
          </a:prstGeom>
        </p:spPr>
      </p:pic>
    </p:spTree>
    <p:extLst>
      <p:ext uri="{BB962C8B-B14F-4D97-AF65-F5344CB8AC3E}">
        <p14:creationId xmlns:p14="http://schemas.microsoft.com/office/powerpoint/2010/main" val="4016885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P spid="28" grpId="0"/>
      <p:bldP spid="3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a:extLst>
            <a:ext uri="{FF2B5EF4-FFF2-40B4-BE49-F238E27FC236}">
              <a16:creationId xmlns:a16="http://schemas.microsoft.com/office/drawing/2014/main" id="{9CBE6052-C674-AD01-5EBA-20D4736DFCF0}"/>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370D2940-9DA5-41C5-5833-38275D351048}"/>
              </a:ext>
            </a:extLst>
          </p:cNvPr>
          <p:cNvSpPr txBox="1">
            <a:spLocks/>
          </p:cNvSpPr>
          <p:nvPr/>
        </p:nvSpPr>
        <p:spPr>
          <a:xfrm>
            <a:off x="1391150" y="397381"/>
            <a:ext cx="9395315" cy="693238"/>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000" dirty="0">
                <a:solidFill>
                  <a:srgbClr val="FFFFFF"/>
                </a:solidFill>
                <a:latin typeface="Comic Sans MS"/>
              </a:rPr>
              <a:t>Pa </a:t>
            </a:r>
            <a:r>
              <a:rPr lang="en-US" sz="4000" dirty="0" err="1">
                <a:solidFill>
                  <a:srgbClr val="FFFFFF"/>
                </a:solidFill>
                <a:latin typeface="Comic Sans MS"/>
              </a:rPr>
              <a:t>lliw</a:t>
            </a:r>
            <a:r>
              <a:rPr lang="en-US" sz="4000" dirty="0">
                <a:solidFill>
                  <a:srgbClr val="FFFFFF"/>
                </a:solidFill>
                <a:latin typeface="Comic Sans MS"/>
              </a:rPr>
              <a:t> </a:t>
            </a:r>
            <a:r>
              <a:rPr lang="en-US" sz="4000" dirty="0" err="1">
                <a:solidFill>
                  <a:srgbClr val="FFFFFF"/>
                </a:solidFill>
                <a:latin typeface="Comic Sans MS"/>
              </a:rPr>
              <a:t>llygaid</a:t>
            </a:r>
            <a:r>
              <a:rPr lang="en-US" sz="4000" dirty="0">
                <a:solidFill>
                  <a:srgbClr val="FFFFFF"/>
                </a:solidFill>
                <a:latin typeface="Comic Sans MS"/>
              </a:rPr>
              <a:t> </a:t>
            </a:r>
            <a:r>
              <a:rPr lang="en-US" sz="4000" dirty="0" err="1">
                <a:solidFill>
                  <a:srgbClr val="FFFFFF"/>
                </a:solidFill>
                <a:latin typeface="Comic Sans MS"/>
              </a:rPr>
              <a:t>sy'n</a:t>
            </a:r>
            <a:r>
              <a:rPr lang="en-US" sz="4000" dirty="0">
                <a:solidFill>
                  <a:srgbClr val="FFFFFF"/>
                </a:solidFill>
                <a:latin typeface="Comic Sans MS"/>
              </a:rPr>
              <a:t> </a:t>
            </a:r>
            <a:r>
              <a:rPr lang="en-US" sz="4000" dirty="0" err="1">
                <a:solidFill>
                  <a:srgbClr val="FFFFFF"/>
                </a:solidFill>
                <a:latin typeface="Comic Sans MS"/>
              </a:rPr>
              <a:t>gyda</a:t>
            </a:r>
            <a:r>
              <a:rPr lang="en-US" sz="4000" dirty="0">
                <a:solidFill>
                  <a:srgbClr val="FFFFFF"/>
                </a:solidFill>
                <a:latin typeface="Comic Sans MS"/>
              </a:rPr>
              <a:t> </a:t>
            </a:r>
            <a:r>
              <a:rPr lang="en-US" sz="4000" dirty="0" err="1">
                <a:solidFill>
                  <a:srgbClr val="FFFFFF"/>
                </a:solidFill>
                <a:latin typeface="Comic Sans MS"/>
              </a:rPr>
              <a:t>ef</a:t>
            </a:r>
            <a:r>
              <a:rPr lang="en-US" sz="4000" dirty="0">
                <a:solidFill>
                  <a:srgbClr val="FFFFFF"/>
                </a:solidFill>
                <a:latin typeface="Comic Sans MS"/>
              </a:rPr>
              <a:t>/hi?</a:t>
            </a:r>
            <a:endParaRPr lang="en-US" dirty="0"/>
          </a:p>
        </p:txBody>
      </p:sp>
      <p:pic>
        <p:nvPicPr>
          <p:cNvPr id="7" name="Picture 6" descr="Anime Girl Purple Hair Purple Eyes">
            <a:extLst>
              <a:ext uri="{FF2B5EF4-FFF2-40B4-BE49-F238E27FC236}">
                <a16:creationId xmlns:a16="http://schemas.microsoft.com/office/drawing/2014/main" id="{958036E5-880A-5417-1841-C37F227C9226}"/>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3955215" y="1709806"/>
            <a:ext cx="3081132" cy="1899480"/>
          </a:xfrm>
          <a:prstGeom prst="rect">
            <a:avLst/>
          </a:prstGeom>
        </p:spPr>
      </p:pic>
      <p:sp>
        <p:nvSpPr>
          <p:cNvPr id="2" name="TextBox 1">
            <a:extLst>
              <a:ext uri="{FF2B5EF4-FFF2-40B4-BE49-F238E27FC236}">
                <a16:creationId xmlns:a16="http://schemas.microsoft.com/office/drawing/2014/main" id="{E5808808-6724-CC24-E158-05C12E4BA203}"/>
              </a:ext>
            </a:extLst>
          </p:cNvPr>
          <p:cNvSpPr txBox="1"/>
          <p:nvPr/>
        </p:nvSpPr>
        <p:spPr>
          <a:xfrm>
            <a:off x="2531352" y="4240606"/>
            <a:ext cx="713835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latin typeface="Comic Sans MS"/>
              </a:rPr>
              <a:t>Mae </a:t>
            </a:r>
            <a:r>
              <a:rPr lang="en-US" sz="3200" dirty="0" err="1">
                <a:latin typeface="Comic Sans MS"/>
              </a:rPr>
              <a:t>llygaid</a:t>
            </a:r>
            <a:r>
              <a:rPr lang="en-US" sz="3200" dirty="0">
                <a:latin typeface="Comic Sans MS"/>
              </a:rPr>
              <a:t> _______ </a:t>
            </a:r>
            <a:r>
              <a:rPr lang="en-US" sz="3200" dirty="0" err="1">
                <a:latin typeface="Comic Sans MS"/>
              </a:rPr>
              <a:t>gyda</a:t>
            </a:r>
            <a:r>
              <a:rPr lang="en-US" sz="3200" dirty="0">
                <a:latin typeface="Comic Sans MS"/>
              </a:rPr>
              <a:t> </a:t>
            </a:r>
            <a:r>
              <a:rPr lang="en-US" sz="3200" dirty="0" err="1">
                <a:latin typeface="Comic Sans MS"/>
              </a:rPr>
              <a:t>ef</a:t>
            </a:r>
            <a:r>
              <a:rPr lang="en-US" sz="3200" dirty="0">
                <a:latin typeface="Comic Sans MS"/>
              </a:rPr>
              <a:t>/hi</a:t>
            </a:r>
          </a:p>
        </p:txBody>
      </p:sp>
    </p:spTree>
    <p:extLst>
      <p:ext uri="{BB962C8B-B14F-4D97-AF65-F5344CB8AC3E}">
        <p14:creationId xmlns:p14="http://schemas.microsoft.com/office/powerpoint/2010/main" val="15673294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a:extLst>
            <a:ext uri="{FF2B5EF4-FFF2-40B4-BE49-F238E27FC236}">
              <a16:creationId xmlns:a16="http://schemas.microsoft.com/office/drawing/2014/main" id="{87BEB7B0-6AF0-5EA1-3BC2-1C0E7087BD32}"/>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FA3798ED-0345-AF33-3269-A9750B30A932}"/>
              </a:ext>
            </a:extLst>
          </p:cNvPr>
          <p:cNvSpPr txBox="1">
            <a:spLocks/>
          </p:cNvSpPr>
          <p:nvPr/>
        </p:nvSpPr>
        <p:spPr>
          <a:xfrm>
            <a:off x="1391150" y="397381"/>
            <a:ext cx="9395315" cy="693238"/>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000" dirty="0">
                <a:solidFill>
                  <a:srgbClr val="FFFFFF"/>
                </a:solidFill>
                <a:latin typeface="Comic Sans MS"/>
              </a:rPr>
              <a:t>Pa </a:t>
            </a:r>
            <a:r>
              <a:rPr lang="en-US" sz="4000" dirty="0" err="1">
                <a:solidFill>
                  <a:srgbClr val="FFFFFF"/>
                </a:solidFill>
                <a:latin typeface="Comic Sans MS"/>
              </a:rPr>
              <a:t>lliw</a:t>
            </a:r>
            <a:r>
              <a:rPr lang="en-US" sz="4000" dirty="0">
                <a:solidFill>
                  <a:srgbClr val="FFFFFF"/>
                </a:solidFill>
                <a:latin typeface="Comic Sans MS"/>
              </a:rPr>
              <a:t> </a:t>
            </a:r>
            <a:r>
              <a:rPr lang="en-US" sz="4000" dirty="0" err="1">
                <a:solidFill>
                  <a:srgbClr val="FFFFFF"/>
                </a:solidFill>
                <a:latin typeface="Comic Sans MS"/>
              </a:rPr>
              <a:t>llygaid</a:t>
            </a:r>
            <a:r>
              <a:rPr lang="en-US" sz="4000" dirty="0">
                <a:solidFill>
                  <a:srgbClr val="FFFFFF"/>
                </a:solidFill>
                <a:latin typeface="Comic Sans MS"/>
              </a:rPr>
              <a:t> </a:t>
            </a:r>
            <a:r>
              <a:rPr lang="en-US" sz="4000" dirty="0" err="1">
                <a:solidFill>
                  <a:srgbClr val="FFFFFF"/>
                </a:solidFill>
                <a:latin typeface="Comic Sans MS"/>
              </a:rPr>
              <a:t>sy'n</a:t>
            </a:r>
            <a:r>
              <a:rPr lang="en-US" sz="4000" dirty="0">
                <a:solidFill>
                  <a:srgbClr val="FFFFFF"/>
                </a:solidFill>
                <a:latin typeface="Comic Sans MS"/>
              </a:rPr>
              <a:t> </a:t>
            </a:r>
            <a:r>
              <a:rPr lang="en-US" sz="4000" dirty="0" err="1">
                <a:solidFill>
                  <a:srgbClr val="FFFFFF"/>
                </a:solidFill>
                <a:latin typeface="Comic Sans MS"/>
              </a:rPr>
              <a:t>gyda</a:t>
            </a:r>
            <a:r>
              <a:rPr lang="en-US" sz="4000" dirty="0">
                <a:solidFill>
                  <a:srgbClr val="FFFFFF"/>
                </a:solidFill>
                <a:latin typeface="Comic Sans MS"/>
              </a:rPr>
              <a:t> </a:t>
            </a:r>
            <a:r>
              <a:rPr lang="en-US" sz="4000" dirty="0" err="1">
                <a:solidFill>
                  <a:srgbClr val="FFFFFF"/>
                </a:solidFill>
                <a:latin typeface="Comic Sans MS"/>
              </a:rPr>
              <a:t>ef</a:t>
            </a:r>
            <a:r>
              <a:rPr lang="en-US" sz="4000" dirty="0">
                <a:solidFill>
                  <a:srgbClr val="FFFFFF"/>
                </a:solidFill>
                <a:latin typeface="Comic Sans MS"/>
              </a:rPr>
              <a:t>/hi?</a:t>
            </a:r>
            <a:endParaRPr lang="en-US" dirty="0"/>
          </a:p>
        </p:txBody>
      </p:sp>
      <p:pic>
        <p:nvPicPr>
          <p:cNvPr id="7" name="Picture 6" descr="Anime Girl Purple Hair Purple Eyes">
            <a:extLst>
              <a:ext uri="{FF2B5EF4-FFF2-40B4-BE49-F238E27FC236}">
                <a16:creationId xmlns:a16="http://schemas.microsoft.com/office/drawing/2014/main" id="{288C2C53-ED36-79A7-F95E-EF52AFF0C13F}"/>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3955215" y="1709806"/>
            <a:ext cx="3081132" cy="1899480"/>
          </a:xfrm>
          <a:prstGeom prst="rect">
            <a:avLst/>
          </a:prstGeom>
        </p:spPr>
      </p:pic>
      <p:sp>
        <p:nvSpPr>
          <p:cNvPr id="2" name="TextBox 1">
            <a:extLst>
              <a:ext uri="{FF2B5EF4-FFF2-40B4-BE49-F238E27FC236}">
                <a16:creationId xmlns:a16="http://schemas.microsoft.com/office/drawing/2014/main" id="{C089067C-8B2B-096A-3A9C-45053F295093}"/>
              </a:ext>
            </a:extLst>
          </p:cNvPr>
          <p:cNvSpPr txBox="1"/>
          <p:nvPr/>
        </p:nvSpPr>
        <p:spPr>
          <a:xfrm>
            <a:off x="2531352" y="4240606"/>
            <a:ext cx="713835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latin typeface="Comic Sans MS"/>
              </a:rPr>
              <a:t>Mae </a:t>
            </a:r>
            <a:r>
              <a:rPr lang="en-US" sz="3200" err="1">
                <a:latin typeface="Comic Sans MS"/>
              </a:rPr>
              <a:t>llygaid</a:t>
            </a:r>
            <a:r>
              <a:rPr lang="en-US" sz="3200" dirty="0">
                <a:latin typeface="Comic Sans MS"/>
              </a:rPr>
              <a:t> _______ </a:t>
            </a:r>
            <a:r>
              <a:rPr lang="en-US" sz="3200" err="1">
                <a:latin typeface="Comic Sans MS"/>
              </a:rPr>
              <a:t>gyda</a:t>
            </a:r>
            <a:r>
              <a:rPr lang="en-US" sz="3200" dirty="0">
                <a:latin typeface="Comic Sans MS"/>
              </a:rPr>
              <a:t> hi</a:t>
            </a:r>
          </a:p>
        </p:txBody>
      </p:sp>
      <p:sp>
        <p:nvSpPr>
          <p:cNvPr id="4" name="TextBox 3">
            <a:extLst>
              <a:ext uri="{FF2B5EF4-FFF2-40B4-BE49-F238E27FC236}">
                <a16:creationId xmlns:a16="http://schemas.microsoft.com/office/drawing/2014/main" id="{86A37238-1D3B-2027-C718-0C1787FE419E}"/>
              </a:ext>
            </a:extLst>
          </p:cNvPr>
          <p:cNvSpPr txBox="1"/>
          <p:nvPr/>
        </p:nvSpPr>
        <p:spPr>
          <a:xfrm>
            <a:off x="5010837" y="4081006"/>
            <a:ext cx="143983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200" err="1">
                <a:latin typeface="Comic Sans MS"/>
              </a:rPr>
              <a:t>fioled</a:t>
            </a:r>
            <a:endParaRPr lang="en-US" sz="3200">
              <a:latin typeface="Comic Sans MS"/>
            </a:endParaRPr>
          </a:p>
        </p:txBody>
      </p:sp>
    </p:spTree>
    <p:extLst>
      <p:ext uri="{BB962C8B-B14F-4D97-AF65-F5344CB8AC3E}">
        <p14:creationId xmlns:p14="http://schemas.microsoft.com/office/powerpoint/2010/main" val="34547857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a:extLst>
            <a:ext uri="{FF2B5EF4-FFF2-40B4-BE49-F238E27FC236}">
              <a16:creationId xmlns:a16="http://schemas.microsoft.com/office/drawing/2014/main" id="{D3962A78-AFC4-77C9-2F33-D3681BE2A12F}"/>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1DE00BBC-4AF3-6C63-7384-F4353041968A}"/>
              </a:ext>
            </a:extLst>
          </p:cNvPr>
          <p:cNvSpPr txBox="1">
            <a:spLocks/>
          </p:cNvSpPr>
          <p:nvPr/>
        </p:nvSpPr>
        <p:spPr>
          <a:xfrm>
            <a:off x="1391150" y="397381"/>
            <a:ext cx="9395315" cy="693238"/>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000" dirty="0">
                <a:solidFill>
                  <a:srgbClr val="FFFFFF"/>
                </a:solidFill>
                <a:latin typeface="Comic Sans MS"/>
              </a:rPr>
              <a:t>Pa </a:t>
            </a:r>
            <a:r>
              <a:rPr lang="en-US" sz="4000" dirty="0" err="1">
                <a:solidFill>
                  <a:srgbClr val="FFFFFF"/>
                </a:solidFill>
                <a:latin typeface="Comic Sans MS"/>
              </a:rPr>
              <a:t>lliw</a:t>
            </a:r>
            <a:r>
              <a:rPr lang="en-US" sz="4000" dirty="0">
                <a:solidFill>
                  <a:srgbClr val="FFFFFF"/>
                </a:solidFill>
                <a:latin typeface="Comic Sans MS"/>
              </a:rPr>
              <a:t> </a:t>
            </a:r>
            <a:r>
              <a:rPr lang="en-US" sz="4000" dirty="0" err="1">
                <a:solidFill>
                  <a:srgbClr val="FFFFFF"/>
                </a:solidFill>
                <a:latin typeface="Comic Sans MS"/>
              </a:rPr>
              <a:t>llygaid</a:t>
            </a:r>
            <a:r>
              <a:rPr lang="en-US" sz="4000" dirty="0">
                <a:solidFill>
                  <a:srgbClr val="FFFFFF"/>
                </a:solidFill>
                <a:latin typeface="Comic Sans MS"/>
              </a:rPr>
              <a:t> </a:t>
            </a:r>
            <a:r>
              <a:rPr lang="en-US" sz="4000" dirty="0" err="1">
                <a:solidFill>
                  <a:srgbClr val="FFFFFF"/>
                </a:solidFill>
                <a:latin typeface="Comic Sans MS"/>
              </a:rPr>
              <a:t>sy'n</a:t>
            </a:r>
            <a:r>
              <a:rPr lang="en-US" sz="4000" dirty="0">
                <a:solidFill>
                  <a:srgbClr val="FFFFFF"/>
                </a:solidFill>
                <a:latin typeface="Comic Sans MS"/>
              </a:rPr>
              <a:t> </a:t>
            </a:r>
            <a:r>
              <a:rPr lang="en-US" sz="4000" dirty="0" err="1">
                <a:solidFill>
                  <a:srgbClr val="FFFFFF"/>
                </a:solidFill>
                <a:latin typeface="Comic Sans MS"/>
              </a:rPr>
              <a:t>gyda</a:t>
            </a:r>
            <a:r>
              <a:rPr lang="en-US" sz="4000" dirty="0">
                <a:solidFill>
                  <a:srgbClr val="FFFFFF"/>
                </a:solidFill>
                <a:latin typeface="Comic Sans MS"/>
              </a:rPr>
              <a:t> </a:t>
            </a:r>
            <a:r>
              <a:rPr lang="en-US" sz="4000" dirty="0" err="1">
                <a:solidFill>
                  <a:srgbClr val="FFFFFF"/>
                </a:solidFill>
                <a:latin typeface="Comic Sans MS"/>
              </a:rPr>
              <a:t>ef</a:t>
            </a:r>
            <a:r>
              <a:rPr lang="en-US" sz="4000" dirty="0">
                <a:solidFill>
                  <a:srgbClr val="FFFFFF"/>
                </a:solidFill>
                <a:latin typeface="Comic Sans MS"/>
              </a:rPr>
              <a:t>/hi?</a:t>
            </a:r>
            <a:endParaRPr lang="en-US" dirty="0"/>
          </a:p>
        </p:txBody>
      </p:sp>
      <p:sp>
        <p:nvSpPr>
          <p:cNvPr id="2" name="TextBox 1">
            <a:extLst>
              <a:ext uri="{FF2B5EF4-FFF2-40B4-BE49-F238E27FC236}">
                <a16:creationId xmlns:a16="http://schemas.microsoft.com/office/drawing/2014/main" id="{78BCE879-2EE2-E997-E1A5-94A38640E5FA}"/>
              </a:ext>
            </a:extLst>
          </p:cNvPr>
          <p:cNvSpPr txBox="1"/>
          <p:nvPr/>
        </p:nvSpPr>
        <p:spPr>
          <a:xfrm>
            <a:off x="2531352" y="4240606"/>
            <a:ext cx="713835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latin typeface="Comic Sans MS"/>
              </a:rPr>
              <a:t>Mae </a:t>
            </a:r>
            <a:r>
              <a:rPr lang="en-US" sz="3200" dirty="0" err="1">
                <a:latin typeface="Comic Sans MS"/>
              </a:rPr>
              <a:t>llygaid</a:t>
            </a:r>
            <a:r>
              <a:rPr lang="en-US" sz="3200" dirty="0">
                <a:latin typeface="Comic Sans MS"/>
              </a:rPr>
              <a:t> _____ </a:t>
            </a:r>
            <a:r>
              <a:rPr lang="en-US" sz="3200" dirty="0" err="1">
                <a:latin typeface="Comic Sans MS"/>
              </a:rPr>
              <a:t>gyda</a:t>
            </a:r>
            <a:r>
              <a:rPr lang="en-US" sz="3200" dirty="0">
                <a:latin typeface="Comic Sans MS"/>
              </a:rPr>
              <a:t> </a:t>
            </a:r>
            <a:r>
              <a:rPr lang="en-US" sz="3200" dirty="0" err="1">
                <a:latin typeface="Comic Sans MS"/>
              </a:rPr>
              <a:t>ef</a:t>
            </a:r>
            <a:r>
              <a:rPr lang="en-US" sz="3200" dirty="0">
                <a:latin typeface="Comic Sans MS"/>
              </a:rPr>
              <a:t>/hi</a:t>
            </a:r>
          </a:p>
        </p:txBody>
      </p:sp>
      <p:pic>
        <p:nvPicPr>
          <p:cNvPr id="6" name="Picture 5" descr="See related image detail. Blond Boy PNG, Clipart, Art, Blond, Boy, Cartoon, Cheek Free PNG Download">
            <a:extLst>
              <a:ext uri="{FF2B5EF4-FFF2-40B4-BE49-F238E27FC236}">
                <a16:creationId xmlns:a16="http://schemas.microsoft.com/office/drawing/2014/main" id="{25D1C54F-471C-3278-D94C-0C84BA3D78EB}"/>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3997199" y="1281752"/>
            <a:ext cx="3321942" cy="2591554"/>
          </a:xfrm>
          <a:prstGeom prst="rect">
            <a:avLst/>
          </a:prstGeom>
        </p:spPr>
      </p:pic>
    </p:spTree>
    <p:extLst>
      <p:ext uri="{BB962C8B-B14F-4D97-AF65-F5344CB8AC3E}">
        <p14:creationId xmlns:p14="http://schemas.microsoft.com/office/powerpoint/2010/main" val="20410415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a:extLst>
            <a:ext uri="{FF2B5EF4-FFF2-40B4-BE49-F238E27FC236}">
              <a16:creationId xmlns:a16="http://schemas.microsoft.com/office/drawing/2014/main" id="{D0590A0C-C95C-9197-9030-03BD3ECD41D5}"/>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DA07894E-591C-DB70-BD87-E2C212062749}"/>
              </a:ext>
            </a:extLst>
          </p:cNvPr>
          <p:cNvSpPr txBox="1">
            <a:spLocks/>
          </p:cNvSpPr>
          <p:nvPr/>
        </p:nvSpPr>
        <p:spPr>
          <a:xfrm>
            <a:off x="1391150" y="397381"/>
            <a:ext cx="9395315" cy="693238"/>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000" dirty="0">
                <a:solidFill>
                  <a:srgbClr val="FFFFFF"/>
                </a:solidFill>
                <a:latin typeface="Comic Sans MS"/>
              </a:rPr>
              <a:t>Pa </a:t>
            </a:r>
            <a:r>
              <a:rPr lang="en-US" sz="4000" dirty="0" err="1">
                <a:solidFill>
                  <a:srgbClr val="FFFFFF"/>
                </a:solidFill>
                <a:latin typeface="Comic Sans MS"/>
              </a:rPr>
              <a:t>lliw</a:t>
            </a:r>
            <a:r>
              <a:rPr lang="en-US" sz="4000" dirty="0">
                <a:solidFill>
                  <a:srgbClr val="FFFFFF"/>
                </a:solidFill>
                <a:latin typeface="Comic Sans MS"/>
              </a:rPr>
              <a:t> </a:t>
            </a:r>
            <a:r>
              <a:rPr lang="en-US" sz="4000" dirty="0" err="1">
                <a:solidFill>
                  <a:srgbClr val="FFFFFF"/>
                </a:solidFill>
                <a:latin typeface="Comic Sans MS"/>
              </a:rPr>
              <a:t>llygaid</a:t>
            </a:r>
            <a:r>
              <a:rPr lang="en-US" sz="4000" dirty="0">
                <a:solidFill>
                  <a:srgbClr val="FFFFFF"/>
                </a:solidFill>
                <a:latin typeface="Comic Sans MS"/>
              </a:rPr>
              <a:t> </a:t>
            </a:r>
            <a:r>
              <a:rPr lang="en-US" sz="4000" dirty="0" err="1">
                <a:solidFill>
                  <a:srgbClr val="FFFFFF"/>
                </a:solidFill>
                <a:latin typeface="Comic Sans MS"/>
              </a:rPr>
              <a:t>sy'n</a:t>
            </a:r>
            <a:r>
              <a:rPr lang="en-US" sz="4000" dirty="0">
                <a:solidFill>
                  <a:srgbClr val="FFFFFF"/>
                </a:solidFill>
                <a:latin typeface="Comic Sans MS"/>
              </a:rPr>
              <a:t> </a:t>
            </a:r>
            <a:r>
              <a:rPr lang="en-US" sz="4000" dirty="0" err="1">
                <a:solidFill>
                  <a:srgbClr val="FFFFFF"/>
                </a:solidFill>
                <a:latin typeface="Comic Sans MS"/>
              </a:rPr>
              <a:t>gyda</a:t>
            </a:r>
            <a:r>
              <a:rPr lang="en-US" sz="4000" dirty="0">
                <a:solidFill>
                  <a:srgbClr val="FFFFFF"/>
                </a:solidFill>
                <a:latin typeface="Comic Sans MS"/>
              </a:rPr>
              <a:t> </a:t>
            </a:r>
            <a:r>
              <a:rPr lang="en-US" sz="4000" dirty="0" err="1">
                <a:solidFill>
                  <a:srgbClr val="FFFFFF"/>
                </a:solidFill>
                <a:latin typeface="Comic Sans MS"/>
              </a:rPr>
              <a:t>ef</a:t>
            </a:r>
            <a:r>
              <a:rPr lang="en-US" sz="4000" dirty="0">
                <a:solidFill>
                  <a:srgbClr val="FFFFFF"/>
                </a:solidFill>
                <a:latin typeface="Comic Sans MS"/>
              </a:rPr>
              <a:t>/hi?</a:t>
            </a:r>
            <a:endParaRPr lang="en-US" dirty="0"/>
          </a:p>
        </p:txBody>
      </p:sp>
      <p:sp>
        <p:nvSpPr>
          <p:cNvPr id="2" name="TextBox 1">
            <a:extLst>
              <a:ext uri="{FF2B5EF4-FFF2-40B4-BE49-F238E27FC236}">
                <a16:creationId xmlns:a16="http://schemas.microsoft.com/office/drawing/2014/main" id="{130A8C54-2D1B-666F-8D8C-F9BCFE6B83B4}"/>
              </a:ext>
            </a:extLst>
          </p:cNvPr>
          <p:cNvSpPr txBox="1"/>
          <p:nvPr/>
        </p:nvSpPr>
        <p:spPr>
          <a:xfrm>
            <a:off x="2818899" y="4068078"/>
            <a:ext cx="713835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latin typeface="Comic Sans MS"/>
              </a:rPr>
              <a:t>Mae </a:t>
            </a:r>
            <a:r>
              <a:rPr lang="en-US" sz="3200" dirty="0" err="1">
                <a:latin typeface="Comic Sans MS"/>
              </a:rPr>
              <a:t>llygaid</a:t>
            </a:r>
            <a:r>
              <a:rPr lang="en-US" sz="3200" dirty="0">
                <a:latin typeface="Comic Sans MS"/>
              </a:rPr>
              <a:t> _____ </a:t>
            </a:r>
            <a:r>
              <a:rPr lang="en-US" sz="3200" dirty="0" err="1">
                <a:latin typeface="Comic Sans MS"/>
              </a:rPr>
              <a:t>gyda</a:t>
            </a:r>
            <a:r>
              <a:rPr lang="en-US" sz="3200" dirty="0">
                <a:latin typeface="Comic Sans MS"/>
              </a:rPr>
              <a:t> </a:t>
            </a:r>
            <a:r>
              <a:rPr lang="en-US" sz="3200" dirty="0" err="1">
                <a:latin typeface="Comic Sans MS"/>
              </a:rPr>
              <a:t>ef</a:t>
            </a:r>
            <a:endParaRPr lang="en-US" sz="3200" dirty="0">
              <a:latin typeface="Comic Sans MS"/>
            </a:endParaRPr>
          </a:p>
        </p:txBody>
      </p:sp>
      <p:pic>
        <p:nvPicPr>
          <p:cNvPr id="6" name="Picture 5" descr="See related image detail. Blond Boy PNG, Clipart, Art, Blond, Boy, Cartoon, Cheek Free PNG Download">
            <a:extLst>
              <a:ext uri="{FF2B5EF4-FFF2-40B4-BE49-F238E27FC236}">
                <a16:creationId xmlns:a16="http://schemas.microsoft.com/office/drawing/2014/main" id="{63373C4E-9DCF-68B4-2E55-BCF6F810D119}"/>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3997199" y="1281752"/>
            <a:ext cx="3321942" cy="2591554"/>
          </a:xfrm>
          <a:prstGeom prst="rect">
            <a:avLst/>
          </a:prstGeom>
        </p:spPr>
      </p:pic>
      <p:sp>
        <p:nvSpPr>
          <p:cNvPr id="4" name="TextBox 3">
            <a:extLst>
              <a:ext uri="{FF2B5EF4-FFF2-40B4-BE49-F238E27FC236}">
                <a16:creationId xmlns:a16="http://schemas.microsoft.com/office/drawing/2014/main" id="{BB46DB94-DA3E-4828-EEE1-786FBE92FC4D}"/>
              </a:ext>
            </a:extLst>
          </p:cNvPr>
          <p:cNvSpPr txBox="1"/>
          <p:nvPr/>
        </p:nvSpPr>
        <p:spPr>
          <a:xfrm>
            <a:off x="5234257" y="4067444"/>
            <a:ext cx="116681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200" err="1">
                <a:latin typeface="Comic Sans MS"/>
              </a:rPr>
              <a:t>glas</a:t>
            </a:r>
            <a:endParaRPr lang="en-US" sz="3200">
              <a:latin typeface="Comic Sans MS"/>
            </a:endParaRPr>
          </a:p>
        </p:txBody>
      </p:sp>
    </p:spTree>
    <p:extLst>
      <p:ext uri="{BB962C8B-B14F-4D97-AF65-F5344CB8AC3E}">
        <p14:creationId xmlns:p14="http://schemas.microsoft.com/office/powerpoint/2010/main" val="10552034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a:extLst>
            <a:ext uri="{FF2B5EF4-FFF2-40B4-BE49-F238E27FC236}">
              <a16:creationId xmlns:a16="http://schemas.microsoft.com/office/drawing/2014/main" id="{805E7402-A649-4218-449C-9557B5A72BED}"/>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022CA7C4-A68E-3141-1822-94399ACB31F3}"/>
              </a:ext>
            </a:extLst>
          </p:cNvPr>
          <p:cNvSpPr txBox="1">
            <a:spLocks/>
          </p:cNvSpPr>
          <p:nvPr/>
        </p:nvSpPr>
        <p:spPr>
          <a:xfrm>
            <a:off x="1391150" y="397381"/>
            <a:ext cx="9395315" cy="693238"/>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000" dirty="0">
                <a:solidFill>
                  <a:srgbClr val="FFFFFF"/>
                </a:solidFill>
                <a:latin typeface="Comic Sans MS"/>
              </a:rPr>
              <a:t>Pa </a:t>
            </a:r>
            <a:r>
              <a:rPr lang="en-US" sz="4000" dirty="0" err="1">
                <a:solidFill>
                  <a:srgbClr val="FFFFFF"/>
                </a:solidFill>
                <a:latin typeface="Comic Sans MS"/>
              </a:rPr>
              <a:t>lliw</a:t>
            </a:r>
            <a:r>
              <a:rPr lang="en-US" sz="4000" dirty="0">
                <a:solidFill>
                  <a:srgbClr val="FFFFFF"/>
                </a:solidFill>
                <a:latin typeface="Comic Sans MS"/>
              </a:rPr>
              <a:t> </a:t>
            </a:r>
            <a:r>
              <a:rPr lang="en-US" sz="4000" dirty="0" err="1">
                <a:solidFill>
                  <a:srgbClr val="FFFFFF"/>
                </a:solidFill>
                <a:latin typeface="Comic Sans MS"/>
              </a:rPr>
              <a:t>llygaid</a:t>
            </a:r>
            <a:r>
              <a:rPr lang="en-US" sz="4000" dirty="0">
                <a:solidFill>
                  <a:srgbClr val="FFFFFF"/>
                </a:solidFill>
                <a:latin typeface="Comic Sans MS"/>
              </a:rPr>
              <a:t> </a:t>
            </a:r>
            <a:r>
              <a:rPr lang="en-US" sz="4000" dirty="0" err="1">
                <a:solidFill>
                  <a:srgbClr val="FFFFFF"/>
                </a:solidFill>
                <a:latin typeface="Comic Sans MS"/>
              </a:rPr>
              <a:t>sy'n</a:t>
            </a:r>
            <a:r>
              <a:rPr lang="en-US" sz="4000" dirty="0">
                <a:solidFill>
                  <a:srgbClr val="FFFFFF"/>
                </a:solidFill>
                <a:latin typeface="Comic Sans MS"/>
              </a:rPr>
              <a:t> </a:t>
            </a:r>
            <a:r>
              <a:rPr lang="en-US" sz="4000" dirty="0" err="1">
                <a:solidFill>
                  <a:srgbClr val="FFFFFF"/>
                </a:solidFill>
                <a:latin typeface="Comic Sans MS"/>
              </a:rPr>
              <a:t>gyda</a:t>
            </a:r>
            <a:r>
              <a:rPr lang="en-US" sz="4000" dirty="0">
                <a:solidFill>
                  <a:srgbClr val="FFFFFF"/>
                </a:solidFill>
                <a:latin typeface="Comic Sans MS"/>
              </a:rPr>
              <a:t> </a:t>
            </a:r>
            <a:r>
              <a:rPr lang="en-US" sz="4000" dirty="0" err="1">
                <a:solidFill>
                  <a:srgbClr val="FFFFFF"/>
                </a:solidFill>
                <a:latin typeface="Comic Sans MS"/>
              </a:rPr>
              <a:t>ef</a:t>
            </a:r>
            <a:r>
              <a:rPr lang="en-US" sz="4000" dirty="0">
                <a:solidFill>
                  <a:srgbClr val="FFFFFF"/>
                </a:solidFill>
                <a:latin typeface="Comic Sans MS"/>
              </a:rPr>
              <a:t>/hi?</a:t>
            </a:r>
            <a:endParaRPr lang="en-US" dirty="0"/>
          </a:p>
        </p:txBody>
      </p:sp>
      <p:sp>
        <p:nvSpPr>
          <p:cNvPr id="2" name="TextBox 1">
            <a:extLst>
              <a:ext uri="{FF2B5EF4-FFF2-40B4-BE49-F238E27FC236}">
                <a16:creationId xmlns:a16="http://schemas.microsoft.com/office/drawing/2014/main" id="{103926B7-4320-2102-8188-02628AE038C4}"/>
              </a:ext>
            </a:extLst>
          </p:cNvPr>
          <p:cNvSpPr txBox="1"/>
          <p:nvPr/>
        </p:nvSpPr>
        <p:spPr>
          <a:xfrm>
            <a:off x="2818899" y="4068078"/>
            <a:ext cx="713835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latin typeface="Comic Sans MS"/>
              </a:rPr>
              <a:t>Mae </a:t>
            </a:r>
            <a:r>
              <a:rPr lang="en-US" sz="3200" dirty="0" err="1">
                <a:latin typeface="Comic Sans MS"/>
              </a:rPr>
              <a:t>llygaid</a:t>
            </a:r>
            <a:r>
              <a:rPr lang="en-US" sz="3200" dirty="0">
                <a:latin typeface="Comic Sans MS"/>
              </a:rPr>
              <a:t> _____ </a:t>
            </a:r>
            <a:r>
              <a:rPr lang="en-US" sz="3200" dirty="0" err="1">
                <a:latin typeface="Comic Sans MS"/>
              </a:rPr>
              <a:t>gyda</a:t>
            </a:r>
            <a:r>
              <a:rPr lang="en-US" sz="3200" dirty="0">
                <a:latin typeface="Comic Sans MS"/>
              </a:rPr>
              <a:t> </a:t>
            </a:r>
            <a:r>
              <a:rPr lang="en-US" sz="3200" dirty="0" err="1">
                <a:latin typeface="Comic Sans MS"/>
              </a:rPr>
              <a:t>ef</a:t>
            </a:r>
            <a:r>
              <a:rPr lang="en-US" sz="3200" dirty="0">
                <a:latin typeface="Comic Sans MS"/>
              </a:rPr>
              <a:t>/hi</a:t>
            </a:r>
          </a:p>
        </p:txBody>
      </p:sp>
      <p:pic>
        <p:nvPicPr>
          <p:cNvPr id="7" name="Picture 6" descr="Brown Hair Green Eyes Boy">
            <a:extLst>
              <a:ext uri="{FF2B5EF4-FFF2-40B4-BE49-F238E27FC236}">
                <a16:creationId xmlns:a16="http://schemas.microsoft.com/office/drawing/2014/main" id="{23C57D3D-8AEC-B41D-9BE0-F2C954B89F07}"/>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5152380" y="1556951"/>
            <a:ext cx="1228214" cy="2508422"/>
          </a:xfrm>
          <a:prstGeom prst="rect">
            <a:avLst/>
          </a:prstGeom>
        </p:spPr>
      </p:pic>
    </p:spTree>
    <p:extLst>
      <p:ext uri="{BB962C8B-B14F-4D97-AF65-F5344CB8AC3E}">
        <p14:creationId xmlns:p14="http://schemas.microsoft.com/office/powerpoint/2010/main" val="15341724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a:extLst>
            <a:ext uri="{FF2B5EF4-FFF2-40B4-BE49-F238E27FC236}">
              <a16:creationId xmlns:a16="http://schemas.microsoft.com/office/drawing/2014/main" id="{EBEBD7A6-4659-8E9A-212E-AD3841241668}"/>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5020667E-E956-0ADC-C7A4-E94B32206B9A}"/>
              </a:ext>
            </a:extLst>
          </p:cNvPr>
          <p:cNvSpPr txBox="1">
            <a:spLocks/>
          </p:cNvSpPr>
          <p:nvPr/>
        </p:nvSpPr>
        <p:spPr>
          <a:xfrm>
            <a:off x="1391150" y="397381"/>
            <a:ext cx="9395315" cy="693238"/>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000" dirty="0">
                <a:solidFill>
                  <a:srgbClr val="FFFFFF"/>
                </a:solidFill>
                <a:latin typeface="Comic Sans MS"/>
              </a:rPr>
              <a:t>Pa </a:t>
            </a:r>
            <a:r>
              <a:rPr lang="en-US" sz="4000" dirty="0" err="1">
                <a:solidFill>
                  <a:srgbClr val="FFFFFF"/>
                </a:solidFill>
                <a:latin typeface="Comic Sans MS"/>
              </a:rPr>
              <a:t>lliw</a:t>
            </a:r>
            <a:r>
              <a:rPr lang="en-US" sz="4000" dirty="0">
                <a:solidFill>
                  <a:srgbClr val="FFFFFF"/>
                </a:solidFill>
                <a:latin typeface="Comic Sans MS"/>
              </a:rPr>
              <a:t> </a:t>
            </a:r>
            <a:r>
              <a:rPr lang="en-US" sz="4000" dirty="0" err="1">
                <a:solidFill>
                  <a:srgbClr val="FFFFFF"/>
                </a:solidFill>
                <a:latin typeface="Comic Sans MS"/>
              </a:rPr>
              <a:t>llygaid</a:t>
            </a:r>
            <a:r>
              <a:rPr lang="en-US" sz="4000" dirty="0">
                <a:solidFill>
                  <a:srgbClr val="FFFFFF"/>
                </a:solidFill>
                <a:latin typeface="Comic Sans MS"/>
              </a:rPr>
              <a:t> </a:t>
            </a:r>
            <a:r>
              <a:rPr lang="en-US" sz="4000" dirty="0" err="1">
                <a:solidFill>
                  <a:srgbClr val="FFFFFF"/>
                </a:solidFill>
                <a:latin typeface="Comic Sans MS"/>
              </a:rPr>
              <a:t>sy'n</a:t>
            </a:r>
            <a:r>
              <a:rPr lang="en-US" sz="4000" dirty="0">
                <a:solidFill>
                  <a:srgbClr val="FFFFFF"/>
                </a:solidFill>
                <a:latin typeface="Comic Sans MS"/>
              </a:rPr>
              <a:t> </a:t>
            </a:r>
            <a:r>
              <a:rPr lang="en-US" sz="4000" dirty="0" err="1">
                <a:solidFill>
                  <a:srgbClr val="FFFFFF"/>
                </a:solidFill>
                <a:latin typeface="Comic Sans MS"/>
              </a:rPr>
              <a:t>gyda</a:t>
            </a:r>
            <a:r>
              <a:rPr lang="en-US" sz="4000" dirty="0">
                <a:solidFill>
                  <a:srgbClr val="FFFFFF"/>
                </a:solidFill>
                <a:latin typeface="Comic Sans MS"/>
              </a:rPr>
              <a:t> </a:t>
            </a:r>
            <a:r>
              <a:rPr lang="en-US" sz="4000" dirty="0" err="1">
                <a:solidFill>
                  <a:srgbClr val="FFFFFF"/>
                </a:solidFill>
                <a:latin typeface="Comic Sans MS"/>
              </a:rPr>
              <a:t>ef</a:t>
            </a:r>
            <a:r>
              <a:rPr lang="en-US" sz="4000" dirty="0">
                <a:solidFill>
                  <a:srgbClr val="FFFFFF"/>
                </a:solidFill>
                <a:latin typeface="Comic Sans MS"/>
              </a:rPr>
              <a:t>/hi?</a:t>
            </a:r>
            <a:endParaRPr lang="en-US" dirty="0"/>
          </a:p>
        </p:txBody>
      </p:sp>
      <p:sp>
        <p:nvSpPr>
          <p:cNvPr id="2" name="TextBox 1">
            <a:extLst>
              <a:ext uri="{FF2B5EF4-FFF2-40B4-BE49-F238E27FC236}">
                <a16:creationId xmlns:a16="http://schemas.microsoft.com/office/drawing/2014/main" id="{7D4951FF-33D5-31D7-2DBB-24CA6652E2CF}"/>
              </a:ext>
            </a:extLst>
          </p:cNvPr>
          <p:cNvSpPr txBox="1"/>
          <p:nvPr/>
        </p:nvSpPr>
        <p:spPr>
          <a:xfrm>
            <a:off x="2818899" y="4571286"/>
            <a:ext cx="713835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latin typeface="Comic Sans MS"/>
              </a:rPr>
              <a:t>Mae </a:t>
            </a:r>
            <a:r>
              <a:rPr lang="en-US" sz="3200" dirty="0" err="1">
                <a:latin typeface="Comic Sans MS"/>
              </a:rPr>
              <a:t>llygaid</a:t>
            </a:r>
            <a:r>
              <a:rPr lang="en-US" sz="3200" dirty="0">
                <a:latin typeface="Comic Sans MS"/>
              </a:rPr>
              <a:t> _________ </a:t>
            </a:r>
            <a:r>
              <a:rPr lang="en-US" sz="3200" dirty="0" err="1">
                <a:latin typeface="Comic Sans MS"/>
              </a:rPr>
              <a:t>gyda</a:t>
            </a:r>
            <a:r>
              <a:rPr lang="en-US" sz="3200" dirty="0">
                <a:latin typeface="Comic Sans MS"/>
              </a:rPr>
              <a:t> </a:t>
            </a:r>
            <a:r>
              <a:rPr lang="en-US" sz="3200" dirty="0" err="1">
                <a:latin typeface="Comic Sans MS"/>
              </a:rPr>
              <a:t>ef</a:t>
            </a:r>
            <a:endParaRPr lang="en-US" sz="3200" dirty="0">
              <a:latin typeface="Comic Sans MS"/>
            </a:endParaRPr>
          </a:p>
        </p:txBody>
      </p:sp>
      <p:pic>
        <p:nvPicPr>
          <p:cNvPr id="7" name="Picture 6" descr="Brown Hair Green Eyes Boy">
            <a:extLst>
              <a:ext uri="{FF2B5EF4-FFF2-40B4-BE49-F238E27FC236}">
                <a16:creationId xmlns:a16="http://schemas.microsoft.com/office/drawing/2014/main" id="{B0CDFCC9-4ED1-473E-445C-1D79AB4E8C3E}"/>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5151992" y="1556563"/>
            <a:ext cx="1228214" cy="2508422"/>
          </a:xfrm>
          <a:prstGeom prst="rect">
            <a:avLst/>
          </a:prstGeom>
        </p:spPr>
      </p:pic>
      <p:sp>
        <p:nvSpPr>
          <p:cNvPr id="9" name="TextBox 8">
            <a:extLst>
              <a:ext uri="{FF2B5EF4-FFF2-40B4-BE49-F238E27FC236}">
                <a16:creationId xmlns:a16="http://schemas.microsoft.com/office/drawing/2014/main" id="{2F73C5EF-7904-33BC-BF22-B648DDDD6136}"/>
              </a:ext>
            </a:extLst>
          </p:cNvPr>
          <p:cNvSpPr txBox="1"/>
          <p:nvPr/>
        </p:nvSpPr>
        <p:spPr>
          <a:xfrm>
            <a:off x="5525398" y="4568854"/>
            <a:ext cx="174235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800" err="1">
                <a:latin typeface="Comic Sans MS"/>
              </a:rPr>
              <a:t>gwyrdd</a:t>
            </a:r>
            <a:endParaRPr lang="en-US" sz="2800">
              <a:latin typeface="Comic Sans MS"/>
            </a:endParaRPr>
          </a:p>
        </p:txBody>
      </p:sp>
    </p:spTree>
    <p:extLst>
      <p:ext uri="{BB962C8B-B14F-4D97-AF65-F5344CB8AC3E}">
        <p14:creationId xmlns:p14="http://schemas.microsoft.com/office/powerpoint/2010/main" val="6371659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a:extLst>
            <a:ext uri="{FF2B5EF4-FFF2-40B4-BE49-F238E27FC236}">
              <a16:creationId xmlns:a16="http://schemas.microsoft.com/office/drawing/2014/main" id="{E7E42B1E-A6E4-7AA6-429B-88AC1EC365A2}"/>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176588-7B3B-6E98-1E8D-45AC97B618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BDD6CDD-F4EB-1A34-530A-027AE5C26D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B86BDE9-5131-E211-F89D-05FD568624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409F9D6-A289-2D8F-DD39-120C9C49B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40DAC8CF-0D9C-6793-E142-83436DD1F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42FE05AD-247B-FB4E-1351-C5EDAFD42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C806B5E-682E-BC57-72C3-2C02495395B0}"/>
              </a:ext>
            </a:extLst>
          </p:cNvPr>
          <p:cNvSpPr>
            <a:spLocks noGrp="1"/>
          </p:cNvSpPr>
          <p:nvPr>
            <p:ph type="ctrTitle"/>
          </p:nvPr>
        </p:nvSpPr>
        <p:spPr>
          <a:xfrm>
            <a:off x="660042" y="891652"/>
            <a:ext cx="4412021" cy="3030724"/>
          </a:xfrm>
        </p:spPr>
        <p:txBody>
          <a:bodyPr anchor="b">
            <a:normAutofit/>
          </a:bodyPr>
          <a:lstStyle/>
          <a:p>
            <a:pPr algn="r"/>
            <a:r>
              <a:rPr lang="en-US" sz="4000" dirty="0">
                <a:solidFill>
                  <a:srgbClr val="FFFFFF"/>
                </a:solidFill>
                <a:latin typeface="Comic Sans MS"/>
              </a:rPr>
              <a:t>Pa </a:t>
            </a:r>
            <a:r>
              <a:rPr lang="en-US" sz="4000" err="1">
                <a:solidFill>
                  <a:srgbClr val="FFFFFF"/>
                </a:solidFill>
                <a:latin typeface="Comic Sans MS"/>
              </a:rPr>
              <a:t>lliw</a:t>
            </a:r>
            <a:r>
              <a:rPr lang="en-US" sz="4000" dirty="0">
                <a:solidFill>
                  <a:srgbClr val="FFFFFF"/>
                </a:solidFill>
                <a:latin typeface="Comic Sans MS"/>
              </a:rPr>
              <a:t> </a:t>
            </a:r>
            <a:r>
              <a:rPr lang="en-US" sz="4000" err="1">
                <a:solidFill>
                  <a:srgbClr val="FF0000"/>
                </a:solidFill>
                <a:latin typeface="Comic Sans MS"/>
              </a:rPr>
              <a:t>gwallt</a:t>
            </a:r>
            <a:r>
              <a:rPr lang="en-US" sz="4000" dirty="0">
                <a:solidFill>
                  <a:srgbClr val="FFFFFF"/>
                </a:solidFill>
                <a:latin typeface="Comic Sans MS"/>
              </a:rPr>
              <a:t> </a:t>
            </a:r>
            <a:r>
              <a:rPr lang="en-US" sz="4000" err="1">
                <a:solidFill>
                  <a:srgbClr val="FFFFFF"/>
                </a:solidFill>
                <a:latin typeface="Comic Sans MS"/>
              </a:rPr>
              <a:t>sy'n</a:t>
            </a:r>
            <a:r>
              <a:rPr lang="en-US" sz="4000" dirty="0">
                <a:solidFill>
                  <a:srgbClr val="FFFFFF"/>
                </a:solidFill>
                <a:latin typeface="Comic Sans MS"/>
              </a:rPr>
              <a:t> </a:t>
            </a:r>
            <a:r>
              <a:rPr lang="en-US" sz="4000" err="1">
                <a:solidFill>
                  <a:srgbClr val="FFFFFF"/>
                </a:solidFill>
                <a:latin typeface="Comic Sans MS"/>
              </a:rPr>
              <a:t>gyda</a:t>
            </a:r>
            <a:r>
              <a:rPr lang="en-US" sz="4000" dirty="0">
                <a:solidFill>
                  <a:srgbClr val="FFFFFF"/>
                </a:solidFill>
                <a:latin typeface="Comic Sans MS"/>
              </a:rPr>
              <a:t> </a:t>
            </a:r>
            <a:r>
              <a:rPr lang="en-US" sz="4000" err="1">
                <a:solidFill>
                  <a:srgbClr val="FFFFFF"/>
                </a:solidFill>
                <a:latin typeface="Comic Sans MS"/>
              </a:rPr>
              <a:t>ef</a:t>
            </a:r>
            <a:r>
              <a:rPr lang="en-US" sz="4000" dirty="0">
                <a:solidFill>
                  <a:srgbClr val="FFFFFF"/>
                </a:solidFill>
                <a:latin typeface="Comic Sans MS"/>
              </a:rPr>
              <a:t>/hi?</a:t>
            </a:r>
          </a:p>
        </p:txBody>
      </p:sp>
      <p:pic>
        <p:nvPicPr>
          <p:cNvPr id="3" name="Picture 2" descr="Womens cartoon hair hairstyles collection Vector Image">
            <a:extLst>
              <a:ext uri="{FF2B5EF4-FFF2-40B4-BE49-F238E27FC236}">
                <a16:creationId xmlns:a16="http://schemas.microsoft.com/office/drawing/2014/main" id="{AE5B54FE-F998-C133-D507-AF511CAFA073}"/>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7275443" y="1398160"/>
            <a:ext cx="2743199" cy="2957331"/>
          </a:xfrm>
          <a:prstGeom prst="rect">
            <a:avLst/>
          </a:prstGeom>
        </p:spPr>
      </p:pic>
      <p:sp>
        <p:nvSpPr>
          <p:cNvPr id="5" name="TextBox 4">
            <a:extLst>
              <a:ext uri="{FF2B5EF4-FFF2-40B4-BE49-F238E27FC236}">
                <a16:creationId xmlns:a16="http://schemas.microsoft.com/office/drawing/2014/main" id="{1EE45343-EAC3-839C-152E-335287D2B80E}"/>
              </a:ext>
            </a:extLst>
          </p:cNvPr>
          <p:cNvSpPr txBox="1"/>
          <p:nvPr/>
        </p:nvSpPr>
        <p:spPr>
          <a:xfrm>
            <a:off x="7143579" y="4024391"/>
            <a:ext cx="3229485" cy="841874"/>
          </a:xfrm>
          <a:prstGeom prst="rect">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18446443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a:extLst>
            <a:ext uri="{FF2B5EF4-FFF2-40B4-BE49-F238E27FC236}">
              <a16:creationId xmlns:a16="http://schemas.microsoft.com/office/drawing/2014/main" id="{3FE2ED78-3B4E-C293-C1EF-7FEF633D4821}"/>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BFB34158-0856-3CA4-5372-5760E3B09994}"/>
              </a:ext>
            </a:extLst>
          </p:cNvPr>
          <p:cNvSpPr txBox="1"/>
          <p:nvPr/>
        </p:nvSpPr>
        <p:spPr>
          <a:xfrm>
            <a:off x="2857453" y="1642595"/>
            <a:ext cx="160306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a:solidFill>
                  <a:srgbClr val="5E3100"/>
                </a:solidFill>
              </a:rPr>
              <a:t>brown </a:t>
            </a:r>
            <a:r>
              <a:rPr lang="en-US" sz="4000" dirty="0"/>
              <a:t> </a:t>
            </a:r>
          </a:p>
        </p:txBody>
      </p:sp>
      <p:cxnSp>
        <p:nvCxnSpPr>
          <p:cNvPr id="6" name="Straight Arrow Connector 5">
            <a:extLst>
              <a:ext uri="{FF2B5EF4-FFF2-40B4-BE49-F238E27FC236}">
                <a16:creationId xmlns:a16="http://schemas.microsoft.com/office/drawing/2014/main" id="{D8C62DED-F0EF-8C97-81F3-E3D96C98F027}"/>
              </a:ext>
            </a:extLst>
          </p:cNvPr>
          <p:cNvCxnSpPr/>
          <p:nvPr/>
        </p:nvCxnSpPr>
        <p:spPr>
          <a:xfrm flipV="1">
            <a:off x="4499786" y="2026272"/>
            <a:ext cx="1589934" cy="46942"/>
          </a:xfrm>
          <a:prstGeom prst="straightConnector1">
            <a:avLst/>
          </a:prstGeom>
          <a:ln w="57150">
            <a:tailEnd type="triangle"/>
          </a:ln>
        </p:spPr>
        <p:style>
          <a:lnRef idx="1">
            <a:schemeClr val="accent4"/>
          </a:lnRef>
          <a:fillRef idx="0">
            <a:schemeClr val="accent4"/>
          </a:fillRef>
          <a:effectRef idx="0">
            <a:schemeClr val="accent4"/>
          </a:effectRef>
          <a:fontRef idx="minor">
            <a:schemeClr val="tx1"/>
          </a:fontRef>
        </p:style>
      </p:cxnSp>
      <p:sp>
        <p:nvSpPr>
          <p:cNvPr id="8" name="TextBox 7">
            <a:extLst>
              <a:ext uri="{FF2B5EF4-FFF2-40B4-BE49-F238E27FC236}">
                <a16:creationId xmlns:a16="http://schemas.microsoft.com/office/drawing/2014/main" id="{36B02DDB-5109-2D5E-1DC9-9C0079778293}"/>
              </a:ext>
            </a:extLst>
          </p:cNvPr>
          <p:cNvSpPr txBox="1"/>
          <p:nvPr/>
        </p:nvSpPr>
        <p:spPr>
          <a:xfrm>
            <a:off x="6214670" y="1697812"/>
            <a:ext cx="160306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dirty="0">
                <a:solidFill>
                  <a:srgbClr val="5E3100"/>
                </a:solidFill>
              </a:rPr>
              <a:t>brown</a:t>
            </a:r>
            <a:r>
              <a:rPr lang="en-US" sz="4000" dirty="0"/>
              <a:t> </a:t>
            </a:r>
          </a:p>
        </p:txBody>
      </p:sp>
      <p:sp>
        <p:nvSpPr>
          <p:cNvPr id="9" name="TextBox 8">
            <a:extLst>
              <a:ext uri="{FF2B5EF4-FFF2-40B4-BE49-F238E27FC236}">
                <a16:creationId xmlns:a16="http://schemas.microsoft.com/office/drawing/2014/main" id="{B0B10EF7-FC2F-A6F8-227E-0AF9FDA65DC4}"/>
              </a:ext>
            </a:extLst>
          </p:cNvPr>
          <p:cNvSpPr txBox="1"/>
          <p:nvPr/>
        </p:nvSpPr>
        <p:spPr>
          <a:xfrm>
            <a:off x="2868498" y="2360424"/>
            <a:ext cx="210001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dirty="0" err="1">
                <a:solidFill>
                  <a:srgbClr val="00B050"/>
                </a:solidFill>
              </a:rPr>
              <a:t>gwyrdd</a:t>
            </a:r>
          </a:p>
        </p:txBody>
      </p:sp>
      <p:sp>
        <p:nvSpPr>
          <p:cNvPr id="10" name="TextBox 9">
            <a:extLst>
              <a:ext uri="{FF2B5EF4-FFF2-40B4-BE49-F238E27FC236}">
                <a16:creationId xmlns:a16="http://schemas.microsoft.com/office/drawing/2014/main" id="{FF83ED46-8633-204D-6E3A-222B45704F66}"/>
              </a:ext>
            </a:extLst>
          </p:cNvPr>
          <p:cNvSpPr txBox="1"/>
          <p:nvPr/>
        </p:nvSpPr>
        <p:spPr>
          <a:xfrm>
            <a:off x="2868496" y="3177638"/>
            <a:ext cx="160306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err="1">
                <a:solidFill>
                  <a:srgbClr val="FFFF00"/>
                </a:solidFill>
              </a:rPr>
              <a:t>golau</a:t>
            </a:r>
            <a:endParaRPr lang="en-US" sz="4000">
              <a:solidFill>
                <a:srgbClr val="FFFF00"/>
              </a:solidFill>
            </a:endParaRPr>
          </a:p>
        </p:txBody>
      </p:sp>
      <p:sp>
        <p:nvSpPr>
          <p:cNvPr id="11" name="TextBox 10">
            <a:extLst>
              <a:ext uri="{FF2B5EF4-FFF2-40B4-BE49-F238E27FC236}">
                <a16:creationId xmlns:a16="http://schemas.microsoft.com/office/drawing/2014/main" id="{C6477BD3-4E35-B278-C948-A0ED87BE08C6}"/>
              </a:ext>
            </a:extLst>
          </p:cNvPr>
          <p:cNvSpPr txBox="1"/>
          <p:nvPr/>
        </p:nvSpPr>
        <p:spPr>
          <a:xfrm>
            <a:off x="2835366" y="3983811"/>
            <a:ext cx="160306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dirty="0"/>
              <a:t>du </a:t>
            </a:r>
          </a:p>
        </p:txBody>
      </p:sp>
      <p:sp>
        <p:nvSpPr>
          <p:cNvPr id="12" name="TextBox 11">
            <a:extLst>
              <a:ext uri="{FF2B5EF4-FFF2-40B4-BE49-F238E27FC236}">
                <a16:creationId xmlns:a16="http://schemas.microsoft.com/office/drawing/2014/main" id="{B38605B9-3220-0514-FB07-17FEB7B883B2}"/>
              </a:ext>
            </a:extLst>
          </p:cNvPr>
          <p:cNvSpPr txBox="1"/>
          <p:nvPr/>
        </p:nvSpPr>
        <p:spPr>
          <a:xfrm>
            <a:off x="2702845" y="4690593"/>
            <a:ext cx="244236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dirty="0" err="1">
                <a:solidFill>
                  <a:schemeClr val="accent5">
                    <a:lumMod val="40000"/>
                    <a:lumOff val="60000"/>
                  </a:schemeClr>
                </a:solidFill>
              </a:rPr>
              <a:t>pinc</a:t>
            </a:r>
            <a:r>
              <a:rPr lang="en-US" sz="4000" dirty="0">
                <a:solidFill>
                  <a:schemeClr val="accent5">
                    <a:lumMod val="40000"/>
                    <a:lumOff val="60000"/>
                  </a:schemeClr>
                </a:solidFill>
              </a:rPr>
              <a:t> </a:t>
            </a:r>
          </a:p>
        </p:txBody>
      </p:sp>
      <p:sp>
        <p:nvSpPr>
          <p:cNvPr id="13" name="TextBox 12">
            <a:extLst>
              <a:ext uri="{FF2B5EF4-FFF2-40B4-BE49-F238E27FC236}">
                <a16:creationId xmlns:a16="http://schemas.microsoft.com/office/drawing/2014/main" id="{45364C70-F1A1-A9AA-0EAC-31616C6598B9}"/>
              </a:ext>
            </a:extLst>
          </p:cNvPr>
          <p:cNvSpPr txBox="1"/>
          <p:nvPr/>
        </p:nvSpPr>
        <p:spPr>
          <a:xfrm>
            <a:off x="5563105" y="4690593"/>
            <a:ext cx="118340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a:solidFill>
                  <a:schemeClr val="accent5">
                    <a:lumMod val="40000"/>
                    <a:lumOff val="60000"/>
                  </a:schemeClr>
                </a:solidFill>
              </a:rPr>
              <a:t>pink</a:t>
            </a:r>
            <a:endParaRPr lang="en-US" sz="4000" dirty="0" err="1">
              <a:solidFill>
                <a:schemeClr val="accent5">
                  <a:lumMod val="40000"/>
                  <a:lumOff val="60000"/>
                </a:schemeClr>
              </a:solidFill>
            </a:endParaRPr>
          </a:p>
        </p:txBody>
      </p:sp>
      <p:sp>
        <p:nvSpPr>
          <p:cNvPr id="14" name="TextBox 13">
            <a:extLst>
              <a:ext uri="{FF2B5EF4-FFF2-40B4-BE49-F238E27FC236}">
                <a16:creationId xmlns:a16="http://schemas.microsoft.com/office/drawing/2014/main" id="{F917D784-DF16-2E4D-420D-FCA13394E061}"/>
              </a:ext>
            </a:extLst>
          </p:cNvPr>
          <p:cNvSpPr txBox="1"/>
          <p:nvPr/>
        </p:nvSpPr>
        <p:spPr>
          <a:xfrm>
            <a:off x="2868496" y="5551985"/>
            <a:ext cx="244236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err="1">
                <a:solidFill>
                  <a:schemeClr val="bg1"/>
                </a:solidFill>
              </a:rPr>
              <a:t>gwyn</a:t>
            </a:r>
            <a:endParaRPr lang="en-US" sz="4000">
              <a:solidFill>
                <a:schemeClr val="bg1"/>
              </a:solidFill>
            </a:endParaRPr>
          </a:p>
        </p:txBody>
      </p:sp>
      <p:cxnSp>
        <p:nvCxnSpPr>
          <p:cNvPr id="15" name="Straight Arrow Connector 14">
            <a:extLst>
              <a:ext uri="{FF2B5EF4-FFF2-40B4-BE49-F238E27FC236}">
                <a16:creationId xmlns:a16="http://schemas.microsoft.com/office/drawing/2014/main" id="{A5B96255-DB88-3BDD-DD4A-4D6B4F9FE5E8}"/>
              </a:ext>
            </a:extLst>
          </p:cNvPr>
          <p:cNvCxnSpPr>
            <a:cxnSpLocks/>
          </p:cNvCxnSpPr>
          <p:nvPr/>
        </p:nvCxnSpPr>
        <p:spPr>
          <a:xfrm flipV="1">
            <a:off x="4466655" y="4312272"/>
            <a:ext cx="1589934" cy="46942"/>
          </a:xfrm>
          <a:prstGeom prst="straightConnector1">
            <a:avLst/>
          </a:prstGeom>
          <a:ln w="57150">
            <a:tailEnd type="triangle"/>
          </a:ln>
        </p:spPr>
        <p:style>
          <a:lnRef idx="1">
            <a:schemeClr val="accent4"/>
          </a:lnRef>
          <a:fillRef idx="0">
            <a:schemeClr val="accent4"/>
          </a:fillRef>
          <a:effectRef idx="0">
            <a:schemeClr val="accent4"/>
          </a:effectRef>
          <a:fontRef idx="minor">
            <a:schemeClr val="tx1"/>
          </a:fontRef>
        </p:style>
      </p:cxnSp>
      <p:cxnSp>
        <p:nvCxnSpPr>
          <p:cNvPr id="16" name="Straight Arrow Connector 15">
            <a:extLst>
              <a:ext uri="{FF2B5EF4-FFF2-40B4-BE49-F238E27FC236}">
                <a16:creationId xmlns:a16="http://schemas.microsoft.com/office/drawing/2014/main" id="{93B563AB-D040-733E-D0B9-15114C8F0749}"/>
              </a:ext>
            </a:extLst>
          </p:cNvPr>
          <p:cNvCxnSpPr>
            <a:cxnSpLocks/>
          </p:cNvCxnSpPr>
          <p:nvPr/>
        </p:nvCxnSpPr>
        <p:spPr>
          <a:xfrm flipV="1">
            <a:off x="4499786" y="3506098"/>
            <a:ext cx="1589934" cy="46942"/>
          </a:xfrm>
          <a:prstGeom prst="straightConnector1">
            <a:avLst/>
          </a:prstGeom>
          <a:ln w="57150">
            <a:tailEnd type="triangle"/>
          </a:ln>
        </p:spPr>
        <p:style>
          <a:lnRef idx="1">
            <a:schemeClr val="accent4"/>
          </a:lnRef>
          <a:fillRef idx="0">
            <a:schemeClr val="accent4"/>
          </a:fillRef>
          <a:effectRef idx="0">
            <a:schemeClr val="accent4"/>
          </a:effectRef>
          <a:fontRef idx="minor">
            <a:schemeClr val="tx1"/>
          </a:fontRef>
        </p:style>
      </p:cxnSp>
      <p:cxnSp>
        <p:nvCxnSpPr>
          <p:cNvPr id="17" name="Straight Arrow Connector 16">
            <a:extLst>
              <a:ext uri="{FF2B5EF4-FFF2-40B4-BE49-F238E27FC236}">
                <a16:creationId xmlns:a16="http://schemas.microsoft.com/office/drawing/2014/main" id="{53603BE6-56EE-F5D5-F5D0-4724FF96CC48}"/>
              </a:ext>
            </a:extLst>
          </p:cNvPr>
          <p:cNvCxnSpPr>
            <a:cxnSpLocks/>
          </p:cNvCxnSpPr>
          <p:nvPr/>
        </p:nvCxnSpPr>
        <p:spPr>
          <a:xfrm flipV="1">
            <a:off x="4643351" y="2688880"/>
            <a:ext cx="1589934" cy="46942"/>
          </a:xfrm>
          <a:prstGeom prst="straightConnector1">
            <a:avLst/>
          </a:prstGeom>
          <a:ln w="57150">
            <a:tailEnd type="triangle"/>
          </a:ln>
        </p:spPr>
        <p:style>
          <a:lnRef idx="1">
            <a:schemeClr val="accent4"/>
          </a:lnRef>
          <a:fillRef idx="0">
            <a:schemeClr val="accent4"/>
          </a:fillRef>
          <a:effectRef idx="0">
            <a:schemeClr val="accent4"/>
          </a:effectRef>
          <a:fontRef idx="minor">
            <a:schemeClr val="tx1"/>
          </a:fontRef>
        </p:style>
      </p:cxnSp>
      <p:cxnSp>
        <p:nvCxnSpPr>
          <p:cNvPr id="18" name="Straight Arrow Connector 17">
            <a:extLst>
              <a:ext uri="{FF2B5EF4-FFF2-40B4-BE49-F238E27FC236}">
                <a16:creationId xmlns:a16="http://schemas.microsoft.com/office/drawing/2014/main" id="{D9944ECF-A45E-26C9-FD5D-BDB40C077359}"/>
              </a:ext>
            </a:extLst>
          </p:cNvPr>
          <p:cNvCxnSpPr>
            <a:cxnSpLocks/>
          </p:cNvCxnSpPr>
          <p:nvPr/>
        </p:nvCxnSpPr>
        <p:spPr>
          <a:xfrm flipV="1">
            <a:off x="3848220" y="5019054"/>
            <a:ext cx="1589934" cy="46942"/>
          </a:xfrm>
          <a:prstGeom prst="straightConnector1">
            <a:avLst/>
          </a:prstGeom>
          <a:ln w="57150">
            <a:tailEnd type="triangle"/>
          </a:ln>
        </p:spPr>
        <p:style>
          <a:lnRef idx="1">
            <a:schemeClr val="accent4"/>
          </a:lnRef>
          <a:fillRef idx="0">
            <a:schemeClr val="accent4"/>
          </a:fillRef>
          <a:effectRef idx="0">
            <a:schemeClr val="accent4"/>
          </a:effectRef>
          <a:fontRef idx="minor">
            <a:schemeClr val="tx1"/>
          </a:fontRef>
        </p:style>
      </p:cxnSp>
      <p:cxnSp>
        <p:nvCxnSpPr>
          <p:cNvPr id="19" name="Straight Arrow Connector 18">
            <a:extLst>
              <a:ext uri="{FF2B5EF4-FFF2-40B4-BE49-F238E27FC236}">
                <a16:creationId xmlns:a16="http://schemas.microsoft.com/office/drawing/2014/main" id="{B4781C06-FA0D-606D-59D9-35460F149D74}"/>
              </a:ext>
            </a:extLst>
          </p:cNvPr>
          <p:cNvCxnSpPr>
            <a:cxnSpLocks/>
          </p:cNvCxnSpPr>
          <p:nvPr/>
        </p:nvCxnSpPr>
        <p:spPr>
          <a:xfrm flipV="1">
            <a:off x="4345176" y="5880445"/>
            <a:ext cx="1589934" cy="46942"/>
          </a:xfrm>
          <a:prstGeom prst="straightConnector1">
            <a:avLst/>
          </a:prstGeom>
          <a:ln w="57150">
            <a:tailEnd type="triangle"/>
          </a:ln>
        </p:spPr>
        <p:style>
          <a:lnRef idx="1">
            <a:schemeClr val="accent4"/>
          </a:lnRef>
          <a:fillRef idx="0">
            <a:schemeClr val="accent4"/>
          </a:fillRef>
          <a:effectRef idx="0">
            <a:schemeClr val="accent4"/>
          </a:effectRef>
          <a:fontRef idx="minor">
            <a:schemeClr val="tx1"/>
          </a:fontRef>
        </p:style>
      </p:cxnSp>
      <p:sp>
        <p:nvSpPr>
          <p:cNvPr id="20" name="TextBox 19">
            <a:extLst>
              <a:ext uri="{FF2B5EF4-FFF2-40B4-BE49-F238E27FC236}">
                <a16:creationId xmlns:a16="http://schemas.microsoft.com/office/drawing/2014/main" id="{29D6CE22-BB54-1E54-2188-94D0BF542378}"/>
              </a:ext>
            </a:extLst>
          </p:cNvPr>
          <p:cNvSpPr txBox="1"/>
          <p:nvPr/>
        </p:nvSpPr>
        <p:spPr>
          <a:xfrm>
            <a:off x="6093193" y="5551984"/>
            <a:ext cx="144845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dirty="0">
                <a:solidFill>
                  <a:schemeClr val="bg1"/>
                </a:solidFill>
              </a:rPr>
              <a:t>white</a:t>
            </a:r>
          </a:p>
        </p:txBody>
      </p:sp>
      <p:sp>
        <p:nvSpPr>
          <p:cNvPr id="21" name="TextBox 20">
            <a:extLst>
              <a:ext uri="{FF2B5EF4-FFF2-40B4-BE49-F238E27FC236}">
                <a16:creationId xmlns:a16="http://schemas.microsoft.com/office/drawing/2014/main" id="{157CAD85-6D1C-C66B-28CB-6B59A0323F61}"/>
              </a:ext>
            </a:extLst>
          </p:cNvPr>
          <p:cNvSpPr txBox="1"/>
          <p:nvPr/>
        </p:nvSpPr>
        <p:spPr>
          <a:xfrm>
            <a:off x="6214673" y="2371468"/>
            <a:ext cx="1448452"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dirty="0">
                <a:solidFill>
                  <a:srgbClr val="00B050"/>
                </a:solidFill>
              </a:rPr>
              <a:t>green</a:t>
            </a:r>
          </a:p>
        </p:txBody>
      </p:sp>
      <p:sp>
        <p:nvSpPr>
          <p:cNvPr id="22" name="TextBox 21">
            <a:extLst>
              <a:ext uri="{FF2B5EF4-FFF2-40B4-BE49-F238E27FC236}">
                <a16:creationId xmlns:a16="http://schemas.microsoft.com/office/drawing/2014/main" id="{D31A9362-4493-9BA5-D5DC-88C221131136}"/>
              </a:ext>
            </a:extLst>
          </p:cNvPr>
          <p:cNvSpPr txBox="1"/>
          <p:nvPr/>
        </p:nvSpPr>
        <p:spPr>
          <a:xfrm>
            <a:off x="6214673" y="3122424"/>
            <a:ext cx="1183409"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dirty="0">
                <a:solidFill>
                  <a:srgbClr val="FFFF00"/>
                </a:solidFill>
              </a:rPr>
              <a:t>light</a:t>
            </a:r>
          </a:p>
        </p:txBody>
      </p:sp>
      <p:sp>
        <p:nvSpPr>
          <p:cNvPr id="23" name="TextBox 22">
            <a:extLst>
              <a:ext uri="{FF2B5EF4-FFF2-40B4-BE49-F238E27FC236}">
                <a16:creationId xmlns:a16="http://schemas.microsoft.com/office/drawing/2014/main" id="{8F82364C-B34F-303A-811C-DE22FAD68868}"/>
              </a:ext>
            </a:extLst>
          </p:cNvPr>
          <p:cNvSpPr txBox="1"/>
          <p:nvPr/>
        </p:nvSpPr>
        <p:spPr>
          <a:xfrm>
            <a:off x="6215271" y="3984487"/>
            <a:ext cx="145111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dirty="0"/>
              <a:t>black</a:t>
            </a:r>
          </a:p>
        </p:txBody>
      </p:sp>
      <p:sp>
        <p:nvSpPr>
          <p:cNvPr id="24" name="TextBox 23">
            <a:extLst>
              <a:ext uri="{FF2B5EF4-FFF2-40B4-BE49-F238E27FC236}">
                <a16:creationId xmlns:a16="http://schemas.microsoft.com/office/drawing/2014/main" id="{4E176D84-FFA5-658A-AAD1-82C452DC49B5}"/>
              </a:ext>
            </a:extLst>
          </p:cNvPr>
          <p:cNvSpPr txBox="1"/>
          <p:nvPr/>
        </p:nvSpPr>
        <p:spPr>
          <a:xfrm>
            <a:off x="2718841" y="979887"/>
            <a:ext cx="597592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u="sng" err="1"/>
              <a:t>Cymraeg</a:t>
            </a:r>
            <a:r>
              <a:rPr lang="en-US" sz="3200" dirty="0"/>
              <a:t>                       </a:t>
            </a:r>
            <a:r>
              <a:rPr lang="en-US" sz="3200" u="sng" dirty="0"/>
              <a:t>English</a:t>
            </a:r>
          </a:p>
        </p:txBody>
      </p:sp>
    </p:spTree>
    <p:extLst>
      <p:ext uri="{BB962C8B-B14F-4D97-AF65-F5344CB8AC3E}">
        <p14:creationId xmlns:p14="http://schemas.microsoft.com/office/powerpoint/2010/main" val="712242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8"/>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19"/>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3" grpId="0"/>
      <p:bldP spid="20" grpId="0"/>
      <p:bldP spid="21" grpId="0"/>
      <p:bldP spid="22" grpId="0"/>
      <p:bldP spid="23"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a:extLst>
            <a:ext uri="{FF2B5EF4-FFF2-40B4-BE49-F238E27FC236}">
              <a16:creationId xmlns:a16="http://schemas.microsoft.com/office/drawing/2014/main" id="{76D75FF5-92BC-754A-9AE6-75473BBCE7D3}"/>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D862D0A6-D428-048F-BDC8-9478B5648E4E}"/>
              </a:ext>
            </a:extLst>
          </p:cNvPr>
          <p:cNvSpPr txBox="1">
            <a:spLocks/>
          </p:cNvSpPr>
          <p:nvPr/>
        </p:nvSpPr>
        <p:spPr>
          <a:xfrm>
            <a:off x="1391150" y="397381"/>
            <a:ext cx="9395315" cy="693238"/>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000" dirty="0">
                <a:solidFill>
                  <a:srgbClr val="FFFFFF"/>
                </a:solidFill>
                <a:latin typeface="Comic Sans MS"/>
              </a:rPr>
              <a:t>Pa </a:t>
            </a:r>
            <a:r>
              <a:rPr lang="en-US" sz="4000" dirty="0" err="1">
                <a:solidFill>
                  <a:srgbClr val="FFFFFF"/>
                </a:solidFill>
                <a:latin typeface="Comic Sans MS"/>
              </a:rPr>
              <a:t>lliw</a:t>
            </a:r>
            <a:r>
              <a:rPr lang="en-US" sz="4000" dirty="0">
                <a:solidFill>
                  <a:srgbClr val="FFFFFF"/>
                </a:solidFill>
                <a:latin typeface="Comic Sans MS"/>
              </a:rPr>
              <a:t> </a:t>
            </a:r>
            <a:r>
              <a:rPr lang="en-US" sz="4000" dirty="0" err="1">
                <a:solidFill>
                  <a:srgbClr val="FFFFFF"/>
                </a:solidFill>
                <a:latin typeface="Comic Sans MS"/>
              </a:rPr>
              <a:t>gwallt</a:t>
            </a:r>
            <a:r>
              <a:rPr lang="en-US" sz="4000" dirty="0">
                <a:solidFill>
                  <a:srgbClr val="FFFFFF"/>
                </a:solidFill>
                <a:latin typeface="Comic Sans MS"/>
              </a:rPr>
              <a:t> </a:t>
            </a:r>
            <a:r>
              <a:rPr lang="en-US" sz="4000" dirty="0" err="1">
                <a:solidFill>
                  <a:srgbClr val="FFFFFF"/>
                </a:solidFill>
                <a:latin typeface="Comic Sans MS"/>
              </a:rPr>
              <a:t>sy'n</a:t>
            </a:r>
            <a:r>
              <a:rPr lang="en-US" sz="4000" dirty="0">
                <a:solidFill>
                  <a:srgbClr val="FFFFFF"/>
                </a:solidFill>
                <a:latin typeface="Comic Sans MS"/>
              </a:rPr>
              <a:t> </a:t>
            </a:r>
            <a:r>
              <a:rPr lang="en-US" sz="4000" dirty="0" err="1">
                <a:solidFill>
                  <a:srgbClr val="FFFFFF"/>
                </a:solidFill>
                <a:latin typeface="Comic Sans MS"/>
              </a:rPr>
              <a:t>gyda</a:t>
            </a:r>
            <a:r>
              <a:rPr lang="en-US" sz="4000" dirty="0">
                <a:solidFill>
                  <a:srgbClr val="FFFFFF"/>
                </a:solidFill>
                <a:latin typeface="Comic Sans MS"/>
              </a:rPr>
              <a:t> </a:t>
            </a:r>
            <a:r>
              <a:rPr lang="en-US" sz="4000" dirty="0" err="1">
                <a:solidFill>
                  <a:srgbClr val="FFFFFF"/>
                </a:solidFill>
                <a:latin typeface="Comic Sans MS"/>
              </a:rPr>
              <a:t>ef</a:t>
            </a:r>
            <a:r>
              <a:rPr lang="en-US" sz="4000" dirty="0">
                <a:solidFill>
                  <a:srgbClr val="FFFFFF"/>
                </a:solidFill>
                <a:latin typeface="Comic Sans MS"/>
              </a:rPr>
              <a:t>/hi?</a:t>
            </a:r>
            <a:endParaRPr lang="en-US" dirty="0"/>
          </a:p>
        </p:txBody>
      </p:sp>
      <p:pic>
        <p:nvPicPr>
          <p:cNvPr id="25" name="Picture 24" descr="Brown Hair Green Eyes Boy">
            <a:extLst>
              <a:ext uri="{FF2B5EF4-FFF2-40B4-BE49-F238E27FC236}">
                <a16:creationId xmlns:a16="http://schemas.microsoft.com/office/drawing/2014/main" id="{66CE32E9-7FA6-B645-16C6-A1482195AFEA}"/>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436218" y="1412789"/>
            <a:ext cx="1228214" cy="2508422"/>
          </a:xfrm>
          <a:prstGeom prst="rect">
            <a:avLst/>
          </a:prstGeom>
        </p:spPr>
      </p:pic>
      <p:sp>
        <p:nvSpPr>
          <p:cNvPr id="26" name="TextBox 25">
            <a:extLst>
              <a:ext uri="{FF2B5EF4-FFF2-40B4-BE49-F238E27FC236}">
                <a16:creationId xmlns:a16="http://schemas.microsoft.com/office/drawing/2014/main" id="{F3A93E71-032C-E0C7-09BC-B51DB51BA2F7}"/>
              </a:ext>
            </a:extLst>
          </p:cNvPr>
          <p:cNvSpPr txBox="1"/>
          <p:nvPr/>
        </p:nvSpPr>
        <p:spPr>
          <a:xfrm>
            <a:off x="2070183" y="1904568"/>
            <a:ext cx="246784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err="1">
                <a:latin typeface="Comic Sans MS"/>
              </a:rPr>
              <a:t>Gwallt</a:t>
            </a:r>
            <a:r>
              <a:rPr lang="en-US" sz="2400" dirty="0">
                <a:latin typeface="Comic Sans MS"/>
              </a:rPr>
              <a:t> brown</a:t>
            </a:r>
          </a:p>
        </p:txBody>
      </p:sp>
      <p:pic>
        <p:nvPicPr>
          <p:cNvPr id="27" name="Picture 26" descr="See related image detail. Blond Boy PNG, Clipart, Art, Blond, Boy, Cartoon, Cheek Free PNG Download">
            <a:extLst>
              <a:ext uri="{FF2B5EF4-FFF2-40B4-BE49-F238E27FC236}">
                <a16:creationId xmlns:a16="http://schemas.microsoft.com/office/drawing/2014/main" id="{C4288825-539E-623E-ECC5-E682E19D6C0D}"/>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000" b="90000" l="10000" r="90000"/>
                    </a14:imgEffect>
                  </a14:imgLayer>
                </a14:imgProps>
              </a:ext>
            </a:extLst>
          </a:blip>
          <a:stretch>
            <a:fillRect/>
          </a:stretch>
        </p:blipFill>
        <p:spPr>
          <a:xfrm>
            <a:off x="1394897" y="3423978"/>
            <a:ext cx="3810772" cy="2965365"/>
          </a:xfrm>
          <a:prstGeom prst="rect">
            <a:avLst/>
          </a:prstGeom>
        </p:spPr>
      </p:pic>
      <p:sp>
        <p:nvSpPr>
          <p:cNvPr id="28" name="TextBox 27">
            <a:extLst>
              <a:ext uri="{FF2B5EF4-FFF2-40B4-BE49-F238E27FC236}">
                <a16:creationId xmlns:a16="http://schemas.microsoft.com/office/drawing/2014/main" id="{99CF5F09-EFD6-B2C1-5B9C-D378C5FA12F2}"/>
              </a:ext>
            </a:extLst>
          </p:cNvPr>
          <p:cNvSpPr txBox="1"/>
          <p:nvPr/>
        </p:nvSpPr>
        <p:spPr>
          <a:xfrm>
            <a:off x="4294399" y="3428568"/>
            <a:ext cx="246784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err="1">
                <a:latin typeface="Comic Sans MS"/>
              </a:rPr>
              <a:t>Gwallt</a:t>
            </a:r>
            <a:r>
              <a:rPr lang="en-US" sz="2400" dirty="0">
                <a:latin typeface="Comic Sans MS"/>
              </a:rPr>
              <a:t> </a:t>
            </a:r>
            <a:r>
              <a:rPr lang="en-US" sz="2400" dirty="0" err="1">
                <a:latin typeface="Comic Sans MS"/>
              </a:rPr>
              <a:t>golau</a:t>
            </a:r>
            <a:endParaRPr lang="en-US" sz="2400" dirty="0">
              <a:latin typeface="Comic Sans MS"/>
            </a:endParaRPr>
          </a:p>
        </p:txBody>
      </p:sp>
      <p:sp>
        <p:nvSpPr>
          <p:cNvPr id="32" name="TextBox 31">
            <a:extLst>
              <a:ext uri="{FF2B5EF4-FFF2-40B4-BE49-F238E27FC236}">
                <a16:creationId xmlns:a16="http://schemas.microsoft.com/office/drawing/2014/main" id="{B440617C-9911-A61B-C014-B762387E7BC3}"/>
              </a:ext>
            </a:extLst>
          </p:cNvPr>
          <p:cNvSpPr txBox="1"/>
          <p:nvPr/>
        </p:nvSpPr>
        <p:spPr>
          <a:xfrm>
            <a:off x="9092940" y="1904568"/>
            <a:ext cx="246784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err="1">
                <a:latin typeface="Comic Sans MS"/>
              </a:rPr>
              <a:t>Gwallt</a:t>
            </a:r>
            <a:r>
              <a:rPr lang="en-US" sz="2400" dirty="0">
                <a:latin typeface="Comic Sans MS"/>
              </a:rPr>
              <a:t> </a:t>
            </a:r>
            <a:r>
              <a:rPr lang="en-US" sz="2400" dirty="0" err="1">
                <a:latin typeface="Comic Sans MS"/>
              </a:rPr>
              <a:t>gwyn</a:t>
            </a:r>
            <a:endParaRPr lang="en-US" sz="2400" dirty="0">
              <a:latin typeface="Comic Sans MS"/>
            </a:endParaRPr>
          </a:p>
        </p:txBody>
      </p:sp>
      <p:pic>
        <p:nvPicPr>
          <p:cNvPr id="2" name="Picture 1" descr="A cartoon of a person holding a stick&#10;&#10;AI-generated content may be incorrect.">
            <a:extLst>
              <a:ext uri="{FF2B5EF4-FFF2-40B4-BE49-F238E27FC236}">
                <a16:creationId xmlns:a16="http://schemas.microsoft.com/office/drawing/2014/main" id="{828F9F1A-F1DD-BB4A-92D1-95F456AE67FD}"/>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10000" b="90000" l="10000" r="90000"/>
                    </a14:imgEffect>
                  </a14:imgLayer>
                </a14:imgProps>
              </a:ext>
            </a:extLst>
          </a:blip>
          <a:stretch>
            <a:fillRect/>
          </a:stretch>
        </p:blipFill>
        <p:spPr>
          <a:xfrm>
            <a:off x="6761076" y="2356923"/>
            <a:ext cx="3571360" cy="3606371"/>
          </a:xfrm>
          <a:prstGeom prst="rect">
            <a:avLst/>
          </a:prstGeom>
        </p:spPr>
      </p:pic>
    </p:spTree>
    <p:extLst>
      <p:ext uri="{BB962C8B-B14F-4D97-AF65-F5344CB8AC3E}">
        <p14:creationId xmlns:p14="http://schemas.microsoft.com/office/powerpoint/2010/main" val="1424064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P spid="28" grpId="0"/>
      <p:bldP spid="3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a:extLst>
            <a:ext uri="{FF2B5EF4-FFF2-40B4-BE49-F238E27FC236}">
              <a16:creationId xmlns:a16="http://schemas.microsoft.com/office/drawing/2014/main" id="{EAF5DB98-CDAB-12DB-DDAB-9710FC9612AC}"/>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A9611E61-8760-1583-2569-8F016A73E9F2}"/>
              </a:ext>
            </a:extLst>
          </p:cNvPr>
          <p:cNvSpPr txBox="1">
            <a:spLocks/>
          </p:cNvSpPr>
          <p:nvPr/>
        </p:nvSpPr>
        <p:spPr>
          <a:xfrm>
            <a:off x="1391150" y="397381"/>
            <a:ext cx="9395315" cy="693238"/>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000" dirty="0">
                <a:solidFill>
                  <a:srgbClr val="FFFFFF"/>
                </a:solidFill>
                <a:latin typeface="Comic Sans MS"/>
              </a:rPr>
              <a:t>Pa </a:t>
            </a:r>
            <a:r>
              <a:rPr lang="en-US" sz="4000" dirty="0" err="1">
                <a:solidFill>
                  <a:srgbClr val="FFFFFF"/>
                </a:solidFill>
                <a:latin typeface="Comic Sans MS"/>
              </a:rPr>
              <a:t>lliw</a:t>
            </a:r>
            <a:r>
              <a:rPr lang="en-US" sz="4000" dirty="0">
                <a:solidFill>
                  <a:srgbClr val="FFFFFF"/>
                </a:solidFill>
                <a:latin typeface="Comic Sans MS"/>
              </a:rPr>
              <a:t> </a:t>
            </a:r>
            <a:r>
              <a:rPr lang="en-US" sz="4000" dirty="0" err="1">
                <a:solidFill>
                  <a:srgbClr val="FFFFFF"/>
                </a:solidFill>
                <a:latin typeface="Comic Sans MS"/>
              </a:rPr>
              <a:t>gwallt</a:t>
            </a:r>
            <a:r>
              <a:rPr lang="en-US" sz="4000" dirty="0">
                <a:solidFill>
                  <a:srgbClr val="FFFFFF"/>
                </a:solidFill>
                <a:latin typeface="Comic Sans MS"/>
              </a:rPr>
              <a:t> </a:t>
            </a:r>
            <a:r>
              <a:rPr lang="en-US" sz="4000" dirty="0" err="1">
                <a:solidFill>
                  <a:srgbClr val="FFFFFF"/>
                </a:solidFill>
                <a:latin typeface="Comic Sans MS"/>
              </a:rPr>
              <a:t>sy'n</a:t>
            </a:r>
            <a:r>
              <a:rPr lang="en-US" sz="4000" dirty="0">
                <a:solidFill>
                  <a:srgbClr val="FFFFFF"/>
                </a:solidFill>
                <a:latin typeface="Comic Sans MS"/>
              </a:rPr>
              <a:t> </a:t>
            </a:r>
            <a:r>
              <a:rPr lang="en-US" sz="4000" dirty="0" err="1">
                <a:solidFill>
                  <a:srgbClr val="FFFFFF"/>
                </a:solidFill>
                <a:latin typeface="Comic Sans MS"/>
              </a:rPr>
              <a:t>gyda</a:t>
            </a:r>
            <a:r>
              <a:rPr lang="en-US" sz="4000" dirty="0">
                <a:solidFill>
                  <a:srgbClr val="FFFFFF"/>
                </a:solidFill>
                <a:latin typeface="Comic Sans MS"/>
              </a:rPr>
              <a:t> </a:t>
            </a:r>
            <a:r>
              <a:rPr lang="en-US" sz="4000" dirty="0" err="1">
                <a:solidFill>
                  <a:srgbClr val="FFFFFF"/>
                </a:solidFill>
                <a:latin typeface="Comic Sans MS"/>
              </a:rPr>
              <a:t>ef</a:t>
            </a:r>
            <a:r>
              <a:rPr lang="en-US" sz="4000" dirty="0">
                <a:solidFill>
                  <a:srgbClr val="FFFFFF"/>
                </a:solidFill>
                <a:latin typeface="Comic Sans MS"/>
              </a:rPr>
              <a:t>/hi?</a:t>
            </a:r>
            <a:endParaRPr lang="en-US" dirty="0"/>
          </a:p>
        </p:txBody>
      </p:sp>
      <p:sp>
        <p:nvSpPr>
          <p:cNvPr id="26" name="TextBox 25">
            <a:extLst>
              <a:ext uri="{FF2B5EF4-FFF2-40B4-BE49-F238E27FC236}">
                <a16:creationId xmlns:a16="http://schemas.microsoft.com/office/drawing/2014/main" id="{71820D72-3EFD-F285-97C2-AD96CE6542ED}"/>
              </a:ext>
            </a:extLst>
          </p:cNvPr>
          <p:cNvSpPr txBox="1"/>
          <p:nvPr/>
        </p:nvSpPr>
        <p:spPr>
          <a:xfrm>
            <a:off x="2224791" y="1959786"/>
            <a:ext cx="246784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err="1">
                <a:latin typeface="Comic Sans MS"/>
              </a:rPr>
              <a:t>Gwallt</a:t>
            </a:r>
            <a:r>
              <a:rPr lang="en-US" sz="2400" dirty="0">
                <a:latin typeface="Comic Sans MS"/>
              </a:rPr>
              <a:t> du</a:t>
            </a:r>
          </a:p>
        </p:txBody>
      </p:sp>
      <p:sp>
        <p:nvSpPr>
          <p:cNvPr id="28" name="TextBox 27">
            <a:extLst>
              <a:ext uri="{FF2B5EF4-FFF2-40B4-BE49-F238E27FC236}">
                <a16:creationId xmlns:a16="http://schemas.microsoft.com/office/drawing/2014/main" id="{73BF5A8B-1D33-8FF2-C3DB-77BAC01C72AC}"/>
              </a:ext>
            </a:extLst>
          </p:cNvPr>
          <p:cNvSpPr txBox="1"/>
          <p:nvPr/>
        </p:nvSpPr>
        <p:spPr>
          <a:xfrm>
            <a:off x="4228138" y="4477698"/>
            <a:ext cx="273288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err="1">
                <a:latin typeface="Comic Sans MS"/>
              </a:rPr>
              <a:t>Gwallt</a:t>
            </a:r>
            <a:r>
              <a:rPr lang="en-US" sz="2400" dirty="0">
                <a:latin typeface="Comic Sans MS"/>
              </a:rPr>
              <a:t> </a:t>
            </a:r>
            <a:r>
              <a:rPr lang="en-US" sz="2400" dirty="0" err="1">
                <a:latin typeface="Comic Sans MS"/>
              </a:rPr>
              <a:t>pinc</a:t>
            </a:r>
          </a:p>
        </p:txBody>
      </p:sp>
      <p:sp>
        <p:nvSpPr>
          <p:cNvPr id="32" name="TextBox 31">
            <a:extLst>
              <a:ext uri="{FF2B5EF4-FFF2-40B4-BE49-F238E27FC236}">
                <a16:creationId xmlns:a16="http://schemas.microsoft.com/office/drawing/2014/main" id="{99DAF33F-4BD4-EC39-1058-85BA45A970A4}"/>
              </a:ext>
            </a:extLst>
          </p:cNvPr>
          <p:cNvSpPr txBox="1"/>
          <p:nvPr/>
        </p:nvSpPr>
        <p:spPr>
          <a:xfrm>
            <a:off x="9144426" y="2666568"/>
            <a:ext cx="246784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err="1">
                <a:latin typeface="Comic Sans MS"/>
              </a:rPr>
              <a:t>Gwallt</a:t>
            </a:r>
            <a:r>
              <a:rPr lang="en-US" sz="2400" dirty="0">
                <a:latin typeface="Comic Sans MS"/>
              </a:rPr>
              <a:t> </a:t>
            </a:r>
            <a:r>
              <a:rPr lang="en-US" sz="2400" dirty="0" err="1">
                <a:latin typeface="Comic Sans MS"/>
              </a:rPr>
              <a:t>gwyrdd</a:t>
            </a:r>
          </a:p>
        </p:txBody>
      </p:sp>
      <p:pic>
        <p:nvPicPr>
          <p:cNvPr id="2" name="Picture 1" descr="A green wig with long curly hair&#10;&#10;AI-generated content may be incorrect.">
            <a:extLst>
              <a:ext uri="{FF2B5EF4-FFF2-40B4-BE49-F238E27FC236}">
                <a16:creationId xmlns:a16="http://schemas.microsoft.com/office/drawing/2014/main" id="{1092E7B3-C3B7-2896-9BA8-46DE74CD2076}"/>
              </a:ext>
            </a:extLst>
          </p:cNvPr>
          <p:cNvPicPr>
            <a:picLocks noChangeAspect="1"/>
          </p:cNvPicPr>
          <p:nvPr/>
        </p:nvPicPr>
        <p:blipFill>
          <a:blip r:embed="rId2"/>
          <a:stretch>
            <a:fillRect/>
          </a:stretch>
        </p:blipFill>
        <p:spPr>
          <a:xfrm>
            <a:off x="6958013" y="1957644"/>
            <a:ext cx="2085975" cy="2695575"/>
          </a:xfrm>
          <a:prstGeom prst="rect">
            <a:avLst/>
          </a:prstGeom>
        </p:spPr>
      </p:pic>
      <p:pic>
        <p:nvPicPr>
          <p:cNvPr id="4" name="Picture 3" descr="A person with black hair&#10;&#10;AI-generated content may be incorrect.">
            <a:extLst>
              <a:ext uri="{FF2B5EF4-FFF2-40B4-BE49-F238E27FC236}">
                <a16:creationId xmlns:a16="http://schemas.microsoft.com/office/drawing/2014/main" id="{07BAD955-95A3-FF88-349B-03942A12F47F}"/>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tretch>
            <a:fillRect/>
          </a:stretch>
        </p:blipFill>
        <p:spPr>
          <a:xfrm>
            <a:off x="152400" y="1458740"/>
            <a:ext cx="2073876" cy="1932546"/>
          </a:xfrm>
          <a:prstGeom prst="rect">
            <a:avLst/>
          </a:prstGeom>
        </p:spPr>
      </p:pic>
      <p:pic>
        <p:nvPicPr>
          <p:cNvPr id="8" name="Picture 7" descr="A cartoon child with pink hair&#10;&#10;AI-generated content may be incorrect.">
            <a:extLst>
              <a:ext uri="{FF2B5EF4-FFF2-40B4-BE49-F238E27FC236}">
                <a16:creationId xmlns:a16="http://schemas.microsoft.com/office/drawing/2014/main" id="{FE6AA03A-A494-FAB9-F5B7-CA44E9E12CF3}"/>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Lst>
          </a:blip>
          <a:stretch>
            <a:fillRect/>
          </a:stretch>
        </p:blipFill>
        <p:spPr>
          <a:xfrm>
            <a:off x="2085975" y="3389227"/>
            <a:ext cx="1924050" cy="2447925"/>
          </a:xfrm>
          <a:prstGeom prst="rect">
            <a:avLst/>
          </a:prstGeom>
        </p:spPr>
      </p:pic>
    </p:spTree>
    <p:extLst>
      <p:ext uri="{BB962C8B-B14F-4D97-AF65-F5344CB8AC3E}">
        <p14:creationId xmlns:p14="http://schemas.microsoft.com/office/powerpoint/2010/main" val="3239216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P spid="28" grpId="0"/>
      <p:bldP spid="3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a:extLst>
            <a:ext uri="{FF2B5EF4-FFF2-40B4-BE49-F238E27FC236}">
              <a16:creationId xmlns:a16="http://schemas.microsoft.com/office/drawing/2014/main" id="{2449960F-E634-3314-F8C1-B83E49FBE535}"/>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5A51F299-FAD4-941C-AA3C-AA9D47A87CC1}"/>
              </a:ext>
            </a:extLst>
          </p:cNvPr>
          <p:cNvSpPr txBox="1">
            <a:spLocks/>
          </p:cNvSpPr>
          <p:nvPr/>
        </p:nvSpPr>
        <p:spPr>
          <a:xfrm>
            <a:off x="1391150" y="397381"/>
            <a:ext cx="9395315" cy="693238"/>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000" dirty="0">
                <a:solidFill>
                  <a:srgbClr val="FFFFFF"/>
                </a:solidFill>
                <a:latin typeface="Comic Sans MS"/>
              </a:rPr>
              <a:t>Pa </a:t>
            </a:r>
            <a:r>
              <a:rPr lang="en-US" sz="4000" dirty="0" err="1">
                <a:solidFill>
                  <a:srgbClr val="FFFFFF"/>
                </a:solidFill>
                <a:latin typeface="Comic Sans MS"/>
              </a:rPr>
              <a:t>lliw</a:t>
            </a:r>
            <a:r>
              <a:rPr lang="en-US" sz="4000" dirty="0">
                <a:solidFill>
                  <a:srgbClr val="FFFFFF"/>
                </a:solidFill>
                <a:latin typeface="Comic Sans MS"/>
              </a:rPr>
              <a:t> </a:t>
            </a:r>
            <a:r>
              <a:rPr lang="en-US" sz="4000" dirty="0" err="1">
                <a:solidFill>
                  <a:srgbClr val="FFFFFF"/>
                </a:solidFill>
                <a:latin typeface="Comic Sans MS"/>
              </a:rPr>
              <a:t>gwallt</a:t>
            </a:r>
            <a:r>
              <a:rPr lang="en-US" sz="4000" dirty="0">
                <a:solidFill>
                  <a:srgbClr val="FFFFFF"/>
                </a:solidFill>
                <a:latin typeface="Comic Sans MS"/>
              </a:rPr>
              <a:t> </a:t>
            </a:r>
            <a:r>
              <a:rPr lang="en-US" sz="4000" dirty="0" err="1">
                <a:solidFill>
                  <a:srgbClr val="FFFFFF"/>
                </a:solidFill>
                <a:latin typeface="Comic Sans MS"/>
              </a:rPr>
              <a:t>sy'n</a:t>
            </a:r>
            <a:r>
              <a:rPr lang="en-US" sz="4000" dirty="0">
                <a:solidFill>
                  <a:srgbClr val="FFFFFF"/>
                </a:solidFill>
                <a:latin typeface="Comic Sans MS"/>
              </a:rPr>
              <a:t> </a:t>
            </a:r>
            <a:r>
              <a:rPr lang="en-US" sz="4000" dirty="0" err="1">
                <a:solidFill>
                  <a:srgbClr val="FFFFFF"/>
                </a:solidFill>
                <a:latin typeface="Comic Sans MS"/>
              </a:rPr>
              <a:t>gyda</a:t>
            </a:r>
            <a:r>
              <a:rPr lang="en-US" sz="4000" dirty="0">
                <a:solidFill>
                  <a:srgbClr val="FFFFFF"/>
                </a:solidFill>
                <a:latin typeface="Comic Sans MS"/>
              </a:rPr>
              <a:t> </a:t>
            </a:r>
            <a:r>
              <a:rPr lang="en-US" sz="4000" dirty="0" err="1">
                <a:solidFill>
                  <a:srgbClr val="FFFFFF"/>
                </a:solidFill>
                <a:latin typeface="Comic Sans MS"/>
              </a:rPr>
              <a:t>ef</a:t>
            </a:r>
            <a:r>
              <a:rPr lang="en-US" sz="4000" dirty="0">
                <a:solidFill>
                  <a:srgbClr val="FFFFFF"/>
                </a:solidFill>
                <a:latin typeface="Comic Sans MS"/>
              </a:rPr>
              <a:t>/hi?</a:t>
            </a:r>
            <a:endParaRPr lang="en-US" dirty="0"/>
          </a:p>
        </p:txBody>
      </p:sp>
      <p:pic>
        <p:nvPicPr>
          <p:cNvPr id="2" name="Picture 1" descr="A cartoon of a person holding a stick&#10;&#10;AI-generated content may be incorrect.">
            <a:extLst>
              <a:ext uri="{FF2B5EF4-FFF2-40B4-BE49-F238E27FC236}">
                <a16:creationId xmlns:a16="http://schemas.microsoft.com/office/drawing/2014/main" id="{072C6545-831B-7496-87BF-416D965E7A2D}"/>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4115642" y="1106093"/>
            <a:ext cx="3571360" cy="3606371"/>
          </a:xfrm>
          <a:prstGeom prst="rect">
            <a:avLst/>
          </a:prstGeom>
        </p:spPr>
      </p:pic>
      <p:sp>
        <p:nvSpPr>
          <p:cNvPr id="4" name="TextBox 3">
            <a:extLst>
              <a:ext uri="{FF2B5EF4-FFF2-40B4-BE49-F238E27FC236}">
                <a16:creationId xmlns:a16="http://schemas.microsoft.com/office/drawing/2014/main" id="{AE706DE5-BB5C-AA12-3E16-E83AEA93D5A0}"/>
              </a:ext>
            </a:extLst>
          </p:cNvPr>
          <p:cNvSpPr txBox="1"/>
          <p:nvPr/>
        </p:nvSpPr>
        <p:spPr>
          <a:xfrm>
            <a:off x="2643187" y="4691062"/>
            <a:ext cx="652462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latin typeface="Comic Sans MS"/>
              </a:rPr>
              <a:t>Mae </a:t>
            </a:r>
            <a:r>
              <a:rPr lang="en-US" sz="3200" dirty="0" err="1">
                <a:latin typeface="Comic Sans MS"/>
              </a:rPr>
              <a:t>gwallt</a:t>
            </a:r>
            <a:r>
              <a:rPr lang="en-US" sz="3200" dirty="0">
                <a:latin typeface="Comic Sans MS"/>
              </a:rPr>
              <a:t> ______ </a:t>
            </a:r>
            <a:r>
              <a:rPr lang="en-US" sz="3200" dirty="0" err="1">
                <a:latin typeface="Comic Sans MS"/>
              </a:rPr>
              <a:t>gyda</a:t>
            </a:r>
            <a:r>
              <a:rPr lang="en-US" sz="3200" dirty="0">
                <a:latin typeface="Comic Sans MS"/>
              </a:rPr>
              <a:t> </a:t>
            </a:r>
            <a:r>
              <a:rPr lang="en-US" sz="3200" dirty="0" err="1">
                <a:latin typeface="Comic Sans MS"/>
              </a:rPr>
              <a:t>ef</a:t>
            </a:r>
            <a:r>
              <a:rPr lang="en-US" sz="3200" dirty="0">
                <a:latin typeface="Comic Sans MS"/>
              </a:rPr>
              <a:t>/hi</a:t>
            </a:r>
          </a:p>
        </p:txBody>
      </p:sp>
    </p:spTree>
    <p:extLst>
      <p:ext uri="{BB962C8B-B14F-4D97-AF65-F5344CB8AC3E}">
        <p14:creationId xmlns:p14="http://schemas.microsoft.com/office/powerpoint/2010/main" val="11897809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a:extLst>
            <a:ext uri="{FF2B5EF4-FFF2-40B4-BE49-F238E27FC236}">
              <a16:creationId xmlns:a16="http://schemas.microsoft.com/office/drawing/2014/main" id="{A5C461C7-F299-E6E3-4B9B-3A5840C59FDB}"/>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FBE9089A-51D7-DF65-288F-9C432831A317}"/>
              </a:ext>
            </a:extLst>
          </p:cNvPr>
          <p:cNvSpPr txBox="1">
            <a:spLocks/>
          </p:cNvSpPr>
          <p:nvPr/>
        </p:nvSpPr>
        <p:spPr>
          <a:xfrm>
            <a:off x="1391150" y="397381"/>
            <a:ext cx="9395315" cy="693238"/>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000" dirty="0">
                <a:solidFill>
                  <a:srgbClr val="FFFFFF"/>
                </a:solidFill>
                <a:latin typeface="Comic Sans MS"/>
              </a:rPr>
              <a:t>Pa </a:t>
            </a:r>
            <a:r>
              <a:rPr lang="en-US" sz="4000" dirty="0" err="1">
                <a:solidFill>
                  <a:srgbClr val="FFFFFF"/>
                </a:solidFill>
                <a:latin typeface="Comic Sans MS"/>
              </a:rPr>
              <a:t>lliw</a:t>
            </a:r>
            <a:r>
              <a:rPr lang="en-US" sz="4000" dirty="0">
                <a:solidFill>
                  <a:srgbClr val="FFFFFF"/>
                </a:solidFill>
                <a:latin typeface="Comic Sans MS"/>
              </a:rPr>
              <a:t> </a:t>
            </a:r>
            <a:r>
              <a:rPr lang="en-US" sz="4000" dirty="0" err="1">
                <a:solidFill>
                  <a:srgbClr val="FFFFFF"/>
                </a:solidFill>
                <a:latin typeface="Comic Sans MS"/>
              </a:rPr>
              <a:t>gwallt</a:t>
            </a:r>
            <a:r>
              <a:rPr lang="en-US" sz="4000" dirty="0">
                <a:solidFill>
                  <a:srgbClr val="FFFFFF"/>
                </a:solidFill>
                <a:latin typeface="Comic Sans MS"/>
              </a:rPr>
              <a:t> </a:t>
            </a:r>
            <a:r>
              <a:rPr lang="en-US" sz="4000" dirty="0" err="1">
                <a:solidFill>
                  <a:srgbClr val="FFFFFF"/>
                </a:solidFill>
                <a:latin typeface="Comic Sans MS"/>
              </a:rPr>
              <a:t>sy'n</a:t>
            </a:r>
            <a:r>
              <a:rPr lang="en-US" sz="4000" dirty="0">
                <a:solidFill>
                  <a:srgbClr val="FFFFFF"/>
                </a:solidFill>
                <a:latin typeface="Comic Sans MS"/>
              </a:rPr>
              <a:t> </a:t>
            </a:r>
            <a:r>
              <a:rPr lang="en-US" sz="4000" dirty="0" err="1">
                <a:solidFill>
                  <a:srgbClr val="FFFFFF"/>
                </a:solidFill>
                <a:latin typeface="Comic Sans MS"/>
              </a:rPr>
              <a:t>gyda</a:t>
            </a:r>
            <a:r>
              <a:rPr lang="en-US" sz="4000" dirty="0">
                <a:solidFill>
                  <a:srgbClr val="FFFFFF"/>
                </a:solidFill>
                <a:latin typeface="Comic Sans MS"/>
              </a:rPr>
              <a:t> </a:t>
            </a:r>
            <a:r>
              <a:rPr lang="en-US" sz="4000" dirty="0" err="1">
                <a:solidFill>
                  <a:srgbClr val="FFFFFF"/>
                </a:solidFill>
                <a:latin typeface="Comic Sans MS"/>
              </a:rPr>
              <a:t>ef</a:t>
            </a:r>
            <a:r>
              <a:rPr lang="en-US" sz="4000" dirty="0">
                <a:solidFill>
                  <a:srgbClr val="FFFFFF"/>
                </a:solidFill>
                <a:latin typeface="Comic Sans MS"/>
              </a:rPr>
              <a:t>/hi?</a:t>
            </a:r>
            <a:endParaRPr lang="en-US" dirty="0"/>
          </a:p>
        </p:txBody>
      </p:sp>
      <p:pic>
        <p:nvPicPr>
          <p:cNvPr id="2" name="Picture 1" descr="A cartoon of a person holding a stick&#10;&#10;AI-generated content may be incorrect.">
            <a:extLst>
              <a:ext uri="{FF2B5EF4-FFF2-40B4-BE49-F238E27FC236}">
                <a16:creationId xmlns:a16="http://schemas.microsoft.com/office/drawing/2014/main" id="{64E0B652-F9B2-8F6C-98EF-48C6907984A0}"/>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4115642" y="1106093"/>
            <a:ext cx="3571360" cy="3606371"/>
          </a:xfrm>
          <a:prstGeom prst="rect">
            <a:avLst/>
          </a:prstGeom>
        </p:spPr>
      </p:pic>
      <p:sp>
        <p:nvSpPr>
          <p:cNvPr id="4" name="TextBox 3">
            <a:extLst>
              <a:ext uri="{FF2B5EF4-FFF2-40B4-BE49-F238E27FC236}">
                <a16:creationId xmlns:a16="http://schemas.microsoft.com/office/drawing/2014/main" id="{E776AEAD-6A77-1DA5-4CC4-C2C8B14D4E27}"/>
              </a:ext>
            </a:extLst>
          </p:cNvPr>
          <p:cNvSpPr txBox="1"/>
          <p:nvPr/>
        </p:nvSpPr>
        <p:spPr>
          <a:xfrm>
            <a:off x="2643187" y="5236819"/>
            <a:ext cx="652462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latin typeface="Comic Sans MS"/>
              </a:rPr>
              <a:t>Mae </a:t>
            </a:r>
            <a:r>
              <a:rPr lang="en-US" sz="3200" dirty="0" err="1">
                <a:latin typeface="Comic Sans MS"/>
              </a:rPr>
              <a:t>gwallt</a:t>
            </a:r>
            <a:r>
              <a:rPr lang="en-US" sz="3200" dirty="0">
                <a:latin typeface="Comic Sans MS"/>
              </a:rPr>
              <a:t> ______ </a:t>
            </a:r>
            <a:r>
              <a:rPr lang="en-US" sz="3200" dirty="0" err="1">
                <a:latin typeface="Comic Sans MS"/>
              </a:rPr>
              <a:t>gyda</a:t>
            </a:r>
            <a:r>
              <a:rPr lang="en-US" sz="3200" dirty="0">
                <a:latin typeface="Comic Sans MS"/>
              </a:rPr>
              <a:t> </a:t>
            </a:r>
            <a:r>
              <a:rPr lang="en-US" sz="3200" dirty="0" err="1">
                <a:latin typeface="Comic Sans MS"/>
              </a:rPr>
              <a:t>ef</a:t>
            </a:r>
          </a:p>
        </p:txBody>
      </p:sp>
      <p:sp>
        <p:nvSpPr>
          <p:cNvPr id="5" name="TextBox 4">
            <a:extLst>
              <a:ext uri="{FF2B5EF4-FFF2-40B4-BE49-F238E27FC236}">
                <a16:creationId xmlns:a16="http://schemas.microsoft.com/office/drawing/2014/main" id="{2129A6B2-BB21-2BEA-0A39-22104D228BA8}"/>
              </a:ext>
            </a:extLst>
          </p:cNvPr>
          <p:cNvSpPr txBox="1"/>
          <p:nvPr/>
        </p:nvSpPr>
        <p:spPr>
          <a:xfrm>
            <a:off x="5065322" y="5243692"/>
            <a:ext cx="124678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200" err="1">
                <a:latin typeface="Comic Sans MS"/>
              </a:rPr>
              <a:t>gwyn</a:t>
            </a:r>
            <a:endParaRPr lang="en-US" sz="3200">
              <a:latin typeface="Comic Sans MS"/>
            </a:endParaRPr>
          </a:p>
        </p:txBody>
      </p:sp>
    </p:spTree>
    <p:extLst>
      <p:ext uri="{BB962C8B-B14F-4D97-AF65-F5344CB8AC3E}">
        <p14:creationId xmlns:p14="http://schemas.microsoft.com/office/powerpoint/2010/main" val="22258520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a:extLst>
            <a:ext uri="{FF2B5EF4-FFF2-40B4-BE49-F238E27FC236}">
              <a16:creationId xmlns:a16="http://schemas.microsoft.com/office/drawing/2014/main" id="{BF37B63C-1356-566A-8387-134B1BCF04C7}"/>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71A6A3F4-DD82-8CB0-FB90-A26DF90806D0}"/>
              </a:ext>
            </a:extLst>
          </p:cNvPr>
          <p:cNvSpPr txBox="1">
            <a:spLocks/>
          </p:cNvSpPr>
          <p:nvPr/>
        </p:nvSpPr>
        <p:spPr>
          <a:xfrm>
            <a:off x="1391150" y="397381"/>
            <a:ext cx="9395315" cy="693238"/>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000" dirty="0">
                <a:solidFill>
                  <a:srgbClr val="FFFFFF"/>
                </a:solidFill>
                <a:latin typeface="Comic Sans MS"/>
              </a:rPr>
              <a:t>Pa </a:t>
            </a:r>
            <a:r>
              <a:rPr lang="en-US" sz="4000" dirty="0" err="1">
                <a:solidFill>
                  <a:srgbClr val="FFFFFF"/>
                </a:solidFill>
                <a:latin typeface="Comic Sans MS"/>
              </a:rPr>
              <a:t>lliw</a:t>
            </a:r>
            <a:r>
              <a:rPr lang="en-US" sz="4000" dirty="0">
                <a:solidFill>
                  <a:srgbClr val="FFFFFF"/>
                </a:solidFill>
                <a:latin typeface="Comic Sans MS"/>
              </a:rPr>
              <a:t> </a:t>
            </a:r>
            <a:r>
              <a:rPr lang="en-US" sz="4000" dirty="0" err="1">
                <a:solidFill>
                  <a:srgbClr val="FFFFFF"/>
                </a:solidFill>
                <a:latin typeface="Comic Sans MS"/>
              </a:rPr>
              <a:t>gwallt</a:t>
            </a:r>
            <a:r>
              <a:rPr lang="en-US" sz="4000" dirty="0">
                <a:solidFill>
                  <a:srgbClr val="FFFFFF"/>
                </a:solidFill>
                <a:latin typeface="Comic Sans MS"/>
              </a:rPr>
              <a:t> </a:t>
            </a:r>
            <a:r>
              <a:rPr lang="en-US" sz="4000" dirty="0" err="1">
                <a:solidFill>
                  <a:srgbClr val="FFFFFF"/>
                </a:solidFill>
                <a:latin typeface="Comic Sans MS"/>
              </a:rPr>
              <a:t>sy'n</a:t>
            </a:r>
            <a:r>
              <a:rPr lang="en-US" sz="4000" dirty="0">
                <a:solidFill>
                  <a:srgbClr val="FFFFFF"/>
                </a:solidFill>
                <a:latin typeface="Comic Sans MS"/>
              </a:rPr>
              <a:t> </a:t>
            </a:r>
            <a:r>
              <a:rPr lang="en-US" sz="4000" dirty="0" err="1">
                <a:solidFill>
                  <a:srgbClr val="FFFFFF"/>
                </a:solidFill>
                <a:latin typeface="Comic Sans MS"/>
              </a:rPr>
              <a:t>gyda</a:t>
            </a:r>
            <a:r>
              <a:rPr lang="en-US" sz="4000" dirty="0">
                <a:solidFill>
                  <a:srgbClr val="FFFFFF"/>
                </a:solidFill>
                <a:latin typeface="Comic Sans MS"/>
              </a:rPr>
              <a:t> </a:t>
            </a:r>
            <a:r>
              <a:rPr lang="en-US" sz="4000" dirty="0" err="1">
                <a:solidFill>
                  <a:srgbClr val="FFFFFF"/>
                </a:solidFill>
                <a:latin typeface="Comic Sans MS"/>
              </a:rPr>
              <a:t>ef</a:t>
            </a:r>
            <a:r>
              <a:rPr lang="en-US" sz="4000" dirty="0">
                <a:solidFill>
                  <a:srgbClr val="FFFFFF"/>
                </a:solidFill>
                <a:latin typeface="Comic Sans MS"/>
              </a:rPr>
              <a:t>/hi?</a:t>
            </a:r>
            <a:endParaRPr lang="en-US" dirty="0"/>
          </a:p>
        </p:txBody>
      </p:sp>
      <p:sp>
        <p:nvSpPr>
          <p:cNvPr id="4" name="TextBox 3">
            <a:extLst>
              <a:ext uri="{FF2B5EF4-FFF2-40B4-BE49-F238E27FC236}">
                <a16:creationId xmlns:a16="http://schemas.microsoft.com/office/drawing/2014/main" id="{EA883CE9-3AF1-93D6-ED69-79A0E0D1A04A}"/>
              </a:ext>
            </a:extLst>
          </p:cNvPr>
          <p:cNvSpPr txBox="1"/>
          <p:nvPr/>
        </p:nvSpPr>
        <p:spPr>
          <a:xfrm>
            <a:off x="2643187" y="5236819"/>
            <a:ext cx="652462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latin typeface="Comic Sans MS"/>
              </a:rPr>
              <a:t>Mae </a:t>
            </a:r>
            <a:r>
              <a:rPr lang="en-US" sz="3200" dirty="0" err="1">
                <a:latin typeface="Comic Sans MS"/>
              </a:rPr>
              <a:t>gwallt</a:t>
            </a:r>
            <a:r>
              <a:rPr lang="en-US" sz="3200" dirty="0">
                <a:latin typeface="Comic Sans MS"/>
              </a:rPr>
              <a:t> ______ </a:t>
            </a:r>
            <a:r>
              <a:rPr lang="en-US" sz="3200" dirty="0" err="1">
                <a:latin typeface="Comic Sans MS"/>
              </a:rPr>
              <a:t>gyda</a:t>
            </a:r>
            <a:r>
              <a:rPr lang="en-US" sz="3200" dirty="0">
                <a:latin typeface="Comic Sans MS"/>
              </a:rPr>
              <a:t> </a:t>
            </a:r>
            <a:r>
              <a:rPr lang="en-US" sz="3200" dirty="0" err="1">
                <a:latin typeface="Comic Sans MS"/>
              </a:rPr>
              <a:t>ef</a:t>
            </a:r>
            <a:r>
              <a:rPr lang="en-US" sz="3200" dirty="0">
                <a:latin typeface="Comic Sans MS"/>
              </a:rPr>
              <a:t>/hi</a:t>
            </a:r>
          </a:p>
        </p:txBody>
      </p:sp>
      <p:pic>
        <p:nvPicPr>
          <p:cNvPr id="6" name="Picture 5" descr="A person with brown hair and makeup&#10;&#10;AI-generated content may be incorrect.">
            <a:extLst>
              <a:ext uri="{FF2B5EF4-FFF2-40B4-BE49-F238E27FC236}">
                <a16:creationId xmlns:a16="http://schemas.microsoft.com/office/drawing/2014/main" id="{6C606129-8C88-C768-9BA1-CF50F8C72C66}"/>
              </a:ext>
            </a:extLst>
          </p:cNvPr>
          <p:cNvPicPr>
            <a:picLocks noChangeAspect="1"/>
          </p:cNvPicPr>
          <p:nvPr/>
        </p:nvPicPr>
        <p:blipFill>
          <a:blip r:embed="rId2"/>
          <a:stretch>
            <a:fillRect/>
          </a:stretch>
        </p:blipFill>
        <p:spPr>
          <a:xfrm>
            <a:off x="4722603" y="1620687"/>
            <a:ext cx="1984794" cy="3084662"/>
          </a:xfrm>
          <a:prstGeom prst="rect">
            <a:avLst/>
          </a:prstGeom>
        </p:spPr>
      </p:pic>
    </p:spTree>
    <p:extLst>
      <p:ext uri="{BB962C8B-B14F-4D97-AF65-F5344CB8AC3E}">
        <p14:creationId xmlns:p14="http://schemas.microsoft.com/office/powerpoint/2010/main" val="20650794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a:extLst>
            <a:ext uri="{FF2B5EF4-FFF2-40B4-BE49-F238E27FC236}">
              <a16:creationId xmlns:a16="http://schemas.microsoft.com/office/drawing/2014/main" id="{F3C35732-CDED-AD37-BE01-714B39C74475}"/>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AC955678-5E7C-6575-D655-ADE1EC3AA79C}"/>
              </a:ext>
            </a:extLst>
          </p:cNvPr>
          <p:cNvSpPr txBox="1">
            <a:spLocks/>
          </p:cNvSpPr>
          <p:nvPr/>
        </p:nvSpPr>
        <p:spPr>
          <a:xfrm>
            <a:off x="1391150" y="397381"/>
            <a:ext cx="9395315" cy="693238"/>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000" dirty="0">
                <a:solidFill>
                  <a:srgbClr val="FFFFFF"/>
                </a:solidFill>
                <a:latin typeface="Comic Sans MS"/>
              </a:rPr>
              <a:t>Pa </a:t>
            </a:r>
            <a:r>
              <a:rPr lang="en-US" sz="4000" dirty="0" err="1">
                <a:solidFill>
                  <a:srgbClr val="FFFFFF"/>
                </a:solidFill>
                <a:latin typeface="Comic Sans MS"/>
              </a:rPr>
              <a:t>lliw</a:t>
            </a:r>
            <a:r>
              <a:rPr lang="en-US" sz="4000" dirty="0">
                <a:solidFill>
                  <a:srgbClr val="FFFFFF"/>
                </a:solidFill>
                <a:latin typeface="Comic Sans MS"/>
              </a:rPr>
              <a:t> </a:t>
            </a:r>
            <a:r>
              <a:rPr lang="en-US" sz="4000" dirty="0" err="1">
                <a:solidFill>
                  <a:srgbClr val="FFFFFF"/>
                </a:solidFill>
                <a:latin typeface="Comic Sans MS"/>
              </a:rPr>
              <a:t>gwallt</a:t>
            </a:r>
            <a:r>
              <a:rPr lang="en-US" sz="4000" dirty="0">
                <a:solidFill>
                  <a:srgbClr val="FFFFFF"/>
                </a:solidFill>
                <a:latin typeface="Comic Sans MS"/>
              </a:rPr>
              <a:t> </a:t>
            </a:r>
            <a:r>
              <a:rPr lang="en-US" sz="4000" dirty="0" err="1">
                <a:solidFill>
                  <a:srgbClr val="FFFFFF"/>
                </a:solidFill>
                <a:latin typeface="Comic Sans MS"/>
              </a:rPr>
              <a:t>sy'n</a:t>
            </a:r>
            <a:r>
              <a:rPr lang="en-US" sz="4000" dirty="0">
                <a:solidFill>
                  <a:srgbClr val="FFFFFF"/>
                </a:solidFill>
                <a:latin typeface="Comic Sans MS"/>
              </a:rPr>
              <a:t> </a:t>
            </a:r>
            <a:r>
              <a:rPr lang="en-US" sz="4000" dirty="0" err="1">
                <a:solidFill>
                  <a:srgbClr val="FFFFFF"/>
                </a:solidFill>
                <a:latin typeface="Comic Sans MS"/>
              </a:rPr>
              <a:t>gyda</a:t>
            </a:r>
            <a:r>
              <a:rPr lang="en-US" sz="4000" dirty="0">
                <a:solidFill>
                  <a:srgbClr val="FFFFFF"/>
                </a:solidFill>
                <a:latin typeface="Comic Sans MS"/>
              </a:rPr>
              <a:t> </a:t>
            </a:r>
            <a:r>
              <a:rPr lang="en-US" sz="4000" dirty="0" err="1">
                <a:solidFill>
                  <a:srgbClr val="FFFFFF"/>
                </a:solidFill>
                <a:latin typeface="Comic Sans MS"/>
              </a:rPr>
              <a:t>ef</a:t>
            </a:r>
            <a:r>
              <a:rPr lang="en-US" sz="4000" dirty="0">
                <a:solidFill>
                  <a:srgbClr val="FFFFFF"/>
                </a:solidFill>
                <a:latin typeface="Comic Sans MS"/>
              </a:rPr>
              <a:t>/hi?</a:t>
            </a:r>
            <a:endParaRPr lang="en-US" dirty="0"/>
          </a:p>
        </p:txBody>
      </p:sp>
      <p:sp>
        <p:nvSpPr>
          <p:cNvPr id="4" name="TextBox 3">
            <a:extLst>
              <a:ext uri="{FF2B5EF4-FFF2-40B4-BE49-F238E27FC236}">
                <a16:creationId xmlns:a16="http://schemas.microsoft.com/office/drawing/2014/main" id="{5C7243B9-8970-1D62-78FD-D99B92ED4305}"/>
              </a:ext>
            </a:extLst>
          </p:cNvPr>
          <p:cNvSpPr txBox="1"/>
          <p:nvPr/>
        </p:nvSpPr>
        <p:spPr>
          <a:xfrm>
            <a:off x="2643187" y="5236819"/>
            <a:ext cx="652462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latin typeface="Comic Sans MS"/>
              </a:rPr>
              <a:t>Mae </a:t>
            </a:r>
            <a:r>
              <a:rPr lang="en-US" sz="3200" dirty="0" err="1">
                <a:latin typeface="Comic Sans MS"/>
              </a:rPr>
              <a:t>gwallt</a:t>
            </a:r>
            <a:r>
              <a:rPr lang="en-US" sz="3200" dirty="0">
                <a:latin typeface="Comic Sans MS"/>
              </a:rPr>
              <a:t> ______ </a:t>
            </a:r>
            <a:r>
              <a:rPr lang="en-US" sz="3200" dirty="0" err="1">
                <a:latin typeface="Comic Sans MS"/>
              </a:rPr>
              <a:t>gyda</a:t>
            </a:r>
            <a:r>
              <a:rPr lang="en-US" sz="3200" dirty="0">
                <a:latin typeface="Comic Sans MS"/>
              </a:rPr>
              <a:t> hi</a:t>
            </a:r>
          </a:p>
        </p:txBody>
      </p:sp>
      <p:sp>
        <p:nvSpPr>
          <p:cNvPr id="5" name="TextBox 4">
            <a:extLst>
              <a:ext uri="{FF2B5EF4-FFF2-40B4-BE49-F238E27FC236}">
                <a16:creationId xmlns:a16="http://schemas.microsoft.com/office/drawing/2014/main" id="{67E707AE-D704-D2DC-53FA-CDF076925F32}"/>
              </a:ext>
            </a:extLst>
          </p:cNvPr>
          <p:cNvSpPr txBox="1"/>
          <p:nvPr/>
        </p:nvSpPr>
        <p:spPr>
          <a:xfrm>
            <a:off x="4964680" y="5243692"/>
            <a:ext cx="1649351"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200" dirty="0">
                <a:latin typeface="Comic Sans MS"/>
              </a:rPr>
              <a:t>brown</a:t>
            </a:r>
          </a:p>
        </p:txBody>
      </p:sp>
      <p:pic>
        <p:nvPicPr>
          <p:cNvPr id="7" name="Picture 6" descr="A person with brown hair and makeup&#10;&#10;AI-generated content may be incorrect.">
            <a:extLst>
              <a:ext uri="{FF2B5EF4-FFF2-40B4-BE49-F238E27FC236}">
                <a16:creationId xmlns:a16="http://schemas.microsoft.com/office/drawing/2014/main" id="{CE76BE7F-A148-FA21-5133-67E4B27DDD6A}"/>
              </a:ext>
            </a:extLst>
          </p:cNvPr>
          <p:cNvPicPr>
            <a:picLocks noChangeAspect="1"/>
          </p:cNvPicPr>
          <p:nvPr/>
        </p:nvPicPr>
        <p:blipFill>
          <a:blip r:embed="rId2"/>
          <a:stretch>
            <a:fillRect/>
          </a:stretch>
        </p:blipFill>
        <p:spPr>
          <a:xfrm>
            <a:off x="4722603" y="1620687"/>
            <a:ext cx="1984794" cy="3084662"/>
          </a:xfrm>
          <a:prstGeom prst="rect">
            <a:avLst/>
          </a:prstGeom>
        </p:spPr>
      </p:pic>
    </p:spTree>
    <p:extLst>
      <p:ext uri="{BB962C8B-B14F-4D97-AF65-F5344CB8AC3E}">
        <p14:creationId xmlns:p14="http://schemas.microsoft.com/office/powerpoint/2010/main" val="30222798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a:extLst>
            <a:ext uri="{FF2B5EF4-FFF2-40B4-BE49-F238E27FC236}">
              <a16:creationId xmlns:a16="http://schemas.microsoft.com/office/drawing/2014/main" id="{C57F4483-EA29-6B40-0086-766AF203E863}"/>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40595D59-1314-2AAC-4D3D-D63995AFEA5F}"/>
              </a:ext>
            </a:extLst>
          </p:cNvPr>
          <p:cNvSpPr txBox="1">
            <a:spLocks/>
          </p:cNvSpPr>
          <p:nvPr/>
        </p:nvSpPr>
        <p:spPr>
          <a:xfrm>
            <a:off x="1391150" y="397381"/>
            <a:ext cx="9395315" cy="693238"/>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000" dirty="0">
                <a:solidFill>
                  <a:srgbClr val="FFFFFF"/>
                </a:solidFill>
                <a:latin typeface="Comic Sans MS"/>
              </a:rPr>
              <a:t>Pa </a:t>
            </a:r>
            <a:r>
              <a:rPr lang="en-US" sz="4000" dirty="0" err="1">
                <a:solidFill>
                  <a:srgbClr val="FFFFFF"/>
                </a:solidFill>
                <a:latin typeface="Comic Sans MS"/>
              </a:rPr>
              <a:t>lliw</a:t>
            </a:r>
            <a:r>
              <a:rPr lang="en-US" sz="4000" dirty="0">
                <a:solidFill>
                  <a:srgbClr val="FFFFFF"/>
                </a:solidFill>
                <a:latin typeface="Comic Sans MS"/>
              </a:rPr>
              <a:t> </a:t>
            </a:r>
            <a:r>
              <a:rPr lang="en-US" sz="4000" dirty="0" err="1">
                <a:solidFill>
                  <a:srgbClr val="FFFFFF"/>
                </a:solidFill>
                <a:latin typeface="Comic Sans MS"/>
              </a:rPr>
              <a:t>gwallt</a:t>
            </a:r>
            <a:r>
              <a:rPr lang="en-US" sz="4000" dirty="0">
                <a:solidFill>
                  <a:srgbClr val="FFFFFF"/>
                </a:solidFill>
                <a:latin typeface="Comic Sans MS"/>
              </a:rPr>
              <a:t> </a:t>
            </a:r>
            <a:r>
              <a:rPr lang="en-US" sz="4000" dirty="0" err="1">
                <a:solidFill>
                  <a:srgbClr val="FFFFFF"/>
                </a:solidFill>
                <a:latin typeface="Comic Sans MS"/>
              </a:rPr>
              <a:t>sy'n</a:t>
            </a:r>
            <a:r>
              <a:rPr lang="en-US" sz="4000" dirty="0">
                <a:solidFill>
                  <a:srgbClr val="FFFFFF"/>
                </a:solidFill>
                <a:latin typeface="Comic Sans MS"/>
              </a:rPr>
              <a:t> </a:t>
            </a:r>
            <a:r>
              <a:rPr lang="en-US" sz="4000" dirty="0" err="1">
                <a:solidFill>
                  <a:srgbClr val="FFFFFF"/>
                </a:solidFill>
                <a:latin typeface="Comic Sans MS"/>
              </a:rPr>
              <a:t>gyda</a:t>
            </a:r>
            <a:r>
              <a:rPr lang="en-US" sz="4000" dirty="0">
                <a:solidFill>
                  <a:srgbClr val="FFFFFF"/>
                </a:solidFill>
                <a:latin typeface="Comic Sans MS"/>
              </a:rPr>
              <a:t> </a:t>
            </a:r>
            <a:r>
              <a:rPr lang="en-US" sz="4000" dirty="0" err="1">
                <a:solidFill>
                  <a:srgbClr val="FFFFFF"/>
                </a:solidFill>
                <a:latin typeface="Comic Sans MS"/>
              </a:rPr>
              <a:t>ef</a:t>
            </a:r>
            <a:r>
              <a:rPr lang="en-US" sz="4000" dirty="0">
                <a:solidFill>
                  <a:srgbClr val="FFFFFF"/>
                </a:solidFill>
                <a:latin typeface="Comic Sans MS"/>
              </a:rPr>
              <a:t>/hi?</a:t>
            </a:r>
            <a:endParaRPr lang="en-US" dirty="0"/>
          </a:p>
        </p:txBody>
      </p:sp>
      <p:sp>
        <p:nvSpPr>
          <p:cNvPr id="4" name="TextBox 3">
            <a:extLst>
              <a:ext uri="{FF2B5EF4-FFF2-40B4-BE49-F238E27FC236}">
                <a16:creationId xmlns:a16="http://schemas.microsoft.com/office/drawing/2014/main" id="{84918A15-C00B-4965-A00D-C784C7F12955}"/>
              </a:ext>
            </a:extLst>
          </p:cNvPr>
          <p:cNvSpPr txBox="1"/>
          <p:nvPr/>
        </p:nvSpPr>
        <p:spPr>
          <a:xfrm>
            <a:off x="2643187" y="5236819"/>
            <a:ext cx="652462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latin typeface="Comic Sans MS"/>
              </a:rPr>
              <a:t>Mae </a:t>
            </a:r>
            <a:r>
              <a:rPr lang="en-US" sz="3200" dirty="0" err="1">
                <a:latin typeface="Comic Sans MS"/>
              </a:rPr>
              <a:t>gwallt</a:t>
            </a:r>
            <a:r>
              <a:rPr lang="en-US" sz="3200" dirty="0">
                <a:latin typeface="Comic Sans MS"/>
              </a:rPr>
              <a:t> ______ </a:t>
            </a:r>
            <a:r>
              <a:rPr lang="en-US" sz="3200" dirty="0" err="1">
                <a:latin typeface="Comic Sans MS"/>
              </a:rPr>
              <a:t>gyda</a:t>
            </a:r>
            <a:r>
              <a:rPr lang="en-US" sz="3200" dirty="0">
                <a:latin typeface="Comic Sans MS"/>
              </a:rPr>
              <a:t> </a:t>
            </a:r>
            <a:r>
              <a:rPr lang="en-US" sz="3200" dirty="0" err="1">
                <a:latin typeface="Comic Sans MS"/>
              </a:rPr>
              <a:t>ef</a:t>
            </a:r>
            <a:r>
              <a:rPr lang="en-US" sz="3200" dirty="0">
                <a:latin typeface="Comic Sans MS"/>
              </a:rPr>
              <a:t>/hi</a:t>
            </a:r>
          </a:p>
        </p:txBody>
      </p:sp>
      <p:pic>
        <p:nvPicPr>
          <p:cNvPr id="6" name="Picture 5" descr="See related image detail. Blond Boy PNG, Clipart, Art, Blond, Boy, Cartoon, Cheek Free PNG Download">
            <a:extLst>
              <a:ext uri="{FF2B5EF4-FFF2-40B4-BE49-F238E27FC236}">
                <a16:creationId xmlns:a16="http://schemas.microsoft.com/office/drawing/2014/main" id="{B54EB820-7F10-AD28-9F29-EC96245CA2C8}"/>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3570463" y="1944152"/>
            <a:ext cx="3810772" cy="2965365"/>
          </a:xfrm>
          <a:prstGeom prst="rect">
            <a:avLst/>
          </a:prstGeom>
        </p:spPr>
      </p:pic>
    </p:spTree>
    <p:extLst>
      <p:ext uri="{BB962C8B-B14F-4D97-AF65-F5344CB8AC3E}">
        <p14:creationId xmlns:p14="http://schemas.microsoft.com/office/powerpoint/2010/main" val="1050701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a:extLst>
            <a:ext uri="{FF2B5EF4-FFF2-40B4-BE49-F238E27FC236}">
              <a16:creationId xmlns:a16="http://schemas.microsoft.com/office/drawing/2014/main" id="{5F5DB31D-8166-CB9B-491B-D76778D3050D}"/>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0CFA250B-A6DD-7268-A5F6-D8F66F8BA948}"/>
              </a:ext>
            </a:extLst>
          </p:cNvPr>
          <p:cNvSpPr txBox="1">
            <a:spLocks/>
          </p:cNvSpPr>
          <p:nvPr/>
        </p:nvSpPr>
        <p:spPr>
          <a:xfrm>
            <a:off x="1391150" y="397381"/>
            <a:ext cx="9395315" cy="693238"/>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000" dirty="0">
                <a:solidFill>
                  <a:srgbClr val="FFFFFF"/>
                </a:solidFill>
                <a:latin typeface="Comic Sans MS"/>
              </a:rPr>
              <a:t>Pa </a:t>
            </a:r>
            <a:r>
              <a:rPr lang="en-US" sz="4000" dirty="0" err="1">
                <a:solidFill>
                  <a:srgbClr val="FFFFFF"/>
                </a:solidFill>
                <a:latin typeface="Comic Sans MS"/>
              </a:rPr>
              <a:t>lliw</a:t>
            </a:r>
            <a:r>
              <a:rPr lang="en-US" sz="4000" dirty="0">
                <a:solidFill>
                  <a:srgbClr val="FFFFFF"/>
                </a:solidFill>
                <a:latin typeface="Comic Sans MS"/>
              </a:rPr>
              <a:t> </a:t>
            </a:r>
            <a:r>
              <a:rPr lang="en-US" sz="4000" dirty="0" err="1">
                <a:solidFill>
                  <a:srgbClr val="FFFFFF"/>
                </a:solidFill>
                <a:latin typeface="Comic Sans MS"/>
              </a:rPr>
              <a:t>gwallt</a:t>
            </a:r>
            <a:r>
              <a:rPr lang="en-US" sz="4000" dirty="0">
                <a:solidFill>
                  <a:srgbClr val="FFFFFF"/>
                </a:solidFill>
                <a:latin typeface="Comic Sans MS"/>
              </a:rPr>
              <a:t> </a:t>
            </a:r>
            <a:r>
              <a:rPr lang="en-US" sz="4000" dirty="0" err="1">
                <a:solidFill>
                  <a:srgbClr val="FFFFFF"/>
                </a:solidFill>
                <a:latin typeface="Comic Sans MS"/>
              </a:rPr>
              <a:t>sy'n</a:t>
            </a:r>
            <a:r>
              <a:rPr lang="en-US" sz="4000" dirty="0">
                <a:solidFill>
                  <a:srgbClr val="FFFFFF"/>
                </a:solidFill>
                <a:latin typeface="Comic Sans MS"/>
              </a:rPr>
              <a:t> </a:t>
            </a:r>
            <a:r>
              <a:rPr lang="en-US" sz="4000" dirty="0" err="1">
                <a:solidFill>
                  <a:srgbClr val="FFFFFF"/>
                </a:solidFill>
                <a:latin typeface="Comic Sans MS"/>
              </a:rPr>
              <a:t>gyda</a:t>
            </a:r>
            <a:r>
              <a:rPr lang="en-US" sz="4000" dirty="0">
                <a:solidFill>
                  <a:srgbClr val="FFFFFF"/>
                </a:solidFill>
                <a:latin typeface="Comic Sans MS"/>
              </a:rPr>
              <a:t> </a:t>
            </a:r>
            <a:r>
              <a:rPr lang="en-US" sz="4000" dirty="0" err="1">
                <a:solidFill>
                  <a:srgbClr val="FFFFFF"/>
                </a:solidFill>
                <a:latin typeface="Comic Sans MS"/>
              </a:rPr>
              <a:t>ef</a:t>
            </a:r>
            <a:r>
              <a:rPr lang="en-US" sz="4000" dirty="0">
                <a:solidFill>
                  <a:srgbClr val="FFFFFF"/>
                </a:solidFill>
                <a:latin typeface="Comic Sans MS"/>
              </a:rPr>
              <a:t>/hi?</a:t>
            </a:r>
            <a:endParaRPr lang="en-US" dirty="0"/>
          </a:p>
        </p:txBody>
      </p:sp>
      <p:sp>
        <p:nvSpPr>
          <p:cNvPr id="4" name="TextBox 3">
            <a:extLst>
              <a:ext uri="{FF2B5EF4-FFF2-40B4-BE49-F238E27FC236}">
                <a16:creationId xmlns:a16="http://schemas.microsoft.com/office/drawing/2014/main" id="{B82C6385-5A19-2943-7C40-15E41C9322D2}"/>
              </a:ext>
            </a:extLst>
          </p:cNvPr>
          <p:cNvSpPr txBox="1"/>
          <p:nvPr/>
        </p:nvSpPr>
        <p:spPr>
          <a:xfrm>
            <a:off x="2643187" y="5236819"/>
            <a:ext cx="652462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latin typeface="Comic Sans MS"/>
              </a:rPr>
              <a:t>Mae </a:t>
            </a:r>
            <a:r>
              <a:rPr lang="en-US" sz="3200" dirty="0" err="1">
                <a:latin typeface="Comic Sans MS"/>
              </a:rPr>
              <a:t>gwallt</a:t>
            </a:r>
            <a:r>
              <a:rPr lang="en-US" sz="3200" dirty="0">
                <a:latin typeface="Comic Sans MS"/>
              </a:rPr>
              <a:t> ______ </a:t>
            </a:r>
            <a:r>
              <a:rPr lang="en-US" sz="3200" dirty="0" err="1">
                <a:latin typeface="Comic Sans MS"/>
              </a:rPr>
              <a:t>gyda</a:t>
            </a:r>
            <a:r>
              <a:rPr lang="en-US" sz="3200" dirty="0">
                <a:latin typeface="Comic Sans MS"/>
              </a:rPr>
              <a:t> </a:t>
            </a:r>
            <a:r>
              <a:rPr lang="en-US" sz="3200" dirty="0" err="1">
                <a:latin typeface="Comic Sans MS"/>
              </a:rPr>
              <a:t>ef</a:t>
            </a:r>
          </a:p>
        </p:txBody>
      </p:sp>
      <p:sp>
        <p:nvSpPr>
          <p:cNvPr id="5" name="TextBox 4">
            <a:extLst>
              <a:ext uri="{FF2B5EF4-FFF2-40B4-BE49-F238E27FC236}">
                <a16:creationId xmlns:a16="http://schemas.microsoft.com/office/drawing/2014/main" id="{5E050548-D3C2-C8B3-EA05-79BB9BC36D62}"/>
              </a:ext>
            </a:extLst>
          </p:cNvPr>
          <p:cNvSpPr txBox="1"/>
          <p:nvPr/>
        </p:nvSpPr>
        <p:spPr>
          <a:xfrm>
            <a:off x="4964680" y="5243692"/>
            <a:ext cx="1649351"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200" dirty="0" err="1">
                <a:latin typeface="Comic Sans MS"/>
              </a:rPr>
              <a:t>golau</a:t>
            </a:r>
          </a:p>
        </p:txBody>
      </p:sp>
      <p:pic>
        <p:nvPicPr>
          <p:cNvPr id="6" name="Picture 5" descr="See related image detail. Blond Boy PNG, Clipart, Art, Blond, Boy, Cartoon, Cheek Free PNG Download">
            <a:extLst>
              <a:ext uri="{FF2B5EF4-FFF2-40B4-BE49-F238E27FC236}">
                <a16:creationId xmlns:a16="http://schemas.microsoft.com/office/drawing/2014/main" id="{439D8646-F8B8-FF98-F053-6DF350D9D89B}"/>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3570463" y="1944152"/>
            <a:ext cx="3810772" cy="2965365"/>
          </a:xfrm>
          <a:prstGeom prst="rect">
            <a:avLst/>
          </a:prstGeom>
        </p:spPr>
      </p:pic>
    </p:spTree>
    <p:extLst>
      <p:ext uri="{BB962C8B-B14F-4D97-AF65-F5344CB8AC3E}">
        <p14:creationId xmlns:p14="http://schemas.microsoft.com/office/powerpoint/2010/main" val="27608744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artoon eyes in the sky&#10;&#10;AI-generated content may be incorrect.">
            <a:extLst>
              <a:ext uri="{FF2B5EF4-FFF2-40B4-BE49-F238E27FC236}">
                <a16:creationId xmlns:a16="http://schemas.microsoft.com/office/drawing/2014/main" id="{37AD5302-CD90-F372-455D-4D52F7D59E04}"/>
              </a:ext>
            </a:extLst>
          </p:cNvPr>
          <p:cNvPicPr>
            <a:picLocks noChangeAspect="1"/>
          </p:cNvPicPr>
          <p:nvPr/>
        </p:nvPicPr>
        <p:blipFill>
          <a:blip r:embed="rId3"/>
          <a:stretch>
            <a:fillRect/>
          </a:stretch>
        </p:blipFill>
        <p:spPr>
          <a:xfrm>
            <a:off x="408803" y="262066"/>
            <a:ext cx="4654835" cy="1361798"/>
          </a:xfrm>
          <a:prstGeom prst="rect">
            <a:avLst/>
          </a:prstGeom>
        </p:spPr>
      </p:pic>
      <p:pic>
        <p:nvPicPr>
          <p:cNvPr id="5" name="Picture 4" descr="A pair of brown eyes with black eyebrows and a blue sky&#10;&#10;AI-generated content may be incorrect.">
            <a:extLst>
              <a:ext uri="{FF2B5EF4-FFF2-40B4-BE49-F238E27FC236}">
                <a16:creationId xmlns:a16="http://schemas.microsoft.com/office/drawing/2014/main" id="{B70D7BD1-4E9F-9928-77C9-776BB33F5928}"/>
              </a:ext>
            </a:extLst>
          </p:cNvPr>
          <p:cNvPicPr>
            <a:picLocks noChangeAspect="1"/>
          </p:cNvPicPr>
          <p:nvPr/>
        </p:nvPicPr>
        <p:blipFill>
          <a:blip r:embed="rId4"/>
          <a:stretch>
            <a:fillRect/>
          </a:stretch>
        </p:blipFill>
        <p:spPr>
          <a:xfrm>
            <a:off x="412149" y="2181706"/>
            <a:ext cx="4648142" cy="1244036"/>
          </a:xfrm>
          <a:prstGeom prst="rect">
            <a:avLst/>
          </a:prstGeom>
        </p:spPr>
      </p:pic>
      <p:sp>
        <p:nvSpPr>
          <p:cNvPr id="8" name="Rectangle 7">
            <a:extLst>
              <a:ext uri="{FF2B5EF4-FFF2-40B4-BE49-F238E27FC236}">
                <a16:creationId xmlns:a16="http://schemas.microsoft.com/office/drawing/2014/main" id="{DD789C8F-367F-F6CD-668B-5F28746D51E8}"/>
              </a:ext>
            </a:extLst>
          </p:cNvPr>
          <p:cNvSpPr/>
          <p:nvPr/>
        </p:nvSpPr>
        <p:spPr>
          <a:xfrm>
            <a:off x="436556" y="4061264"/>
            <a:ext cx="4608127" cy="1201415"/>
          </a:xfrm>
          <a:prstGeom prst="rect">
            <a:avLst/>
          </a:prstGeom>
          <a:solidFill>
            <a:srgbClr val="639FD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cartoon eyes on a cloud&#10;&#10;AI-generated content may be incorrect.">
            <a:extLst>
              <a:ext uri="{FF2B5EF4-FFF2-40B4-BE49-F238E27FC236}">
                <a16:creationId xmlns:a16="http://schemas.microsoft.com/office/drawing/2014/main" id="{F38CA102-BADD-04D4-407D-3BB5BC09A813}"/>
              </a:ext>
            </a:extLst>
          </p:cNvPr>
          <p:cNvPicPr>
            <a:picLocks noChangeAspect="1"/>
          </p:cNvPicPr>
          <p:nvPr/>
        </p:nvPicPr>
        <p:blipFill>
          <a:blip r:embed="rId5"/>
          <a:stretch>
            <a:fillRect/>
          </a:stretch>
        </p:blipFill>
        <p:spPr>
          <a:xfrm>
            <a:off x="548846" y="4063831"/>
            <a:ext cx="4302667" cy="1202455"/>
          </a:xfrm>
          <a:prstGeom prst="rect">
            <a:avLst/>
          </a:prstGeom>
        </p:spPr>
      </p:pic>
      <p:pic>
        <p:nvPicPr>
          <p:cNvPr id="7" name="Picture 6" descr="Sad Cartoon Eyes - ClipArt Best">
            <a:extLst>
              <a:ext uri="{FF2B5EF4-FFF2-40B4-BE49-F238E27FC236}">
                <a16:creationId xmlns:a16="http://schemas.microsoft.com/office/drawing/2014/main" id="{13313FBC-669D-48F5-A036-CCCD6918F8FD}"/>
              </a:ext>
            </a:extLst>
          </p:cNvPr>
          <p:cNvPicPr>
            <a:picLocks noChangeAspect="1"/>
          </p:cNvPicPr>
          <p:nvPr/>
        </p:nvPicPr>
        <p:blipFill>
          <a:blip r:embed="rId6"/>
          <a:stretch>
            <a:fillRect/>
          </a:stretch>
        </p:blipFill>
        <p:spPr>
          <a:xfrm>
            <a:off x="1069621" y="4243069"/>
            <a:ext cx="3335866" cy="854655"/>
          </a:xfrm>
          <a:prstGeom prst="rect">
            <a:avLst/>
          </a:prstGeom>
        </p:spPr>
      </p:pic>
      <p:pic>
        <p:nvPicPr>
          <p:cNvPr id="11" name="Picture 10" descr="A cartoon eyes with green eyes&#10;&#10;AI-generated content may be incorrect.">
            <a:extLst>
              <a:ext uri="{FF2B5EF4-FFF2-40B4-BE49-F238E27FC236}">
                <a16:creationId xmlns:a16="http://schemas.microsoft.com/office/drawing/2014/main" id="{81C7CE56-DF01-3DB1-2558-0E0F4603ED86}"/>
              </a:ext>
            </a:extLst>
          </p:cNvPr>
          <p:cNvPicPr>
            <a:picLocks noChangeAspect="1"/>
          </p:cNvPicPr>
          <p:nvPr/>
        </p:nvPicPr>
        <p:blipFill>
          <a:blip r:embed="rId7"/>
          <a:stretch>
            <a:fillRect/>
          </a:stretch>
        </p:blipFill>
        <p:spPr>
          <a:xfrm>
            <a:off x="5286615" y="266056"/>
            <a:ext cx="5410084" cy="1265337"/>
          </a:xfrm>
          <a:prstGeom prst="rect">
            <a:avLst/>
          </a:prstGeom>
        </p:spPr>
      </p:pic>
      <p:pic>
        <p:nvPicPr>
          <p:cNvPr id="13" name="Picture 12" descr="A close-up of a person&amp;#39;s eyes&#10;&#10;AI-generated content may be incorrect.">
            <a:extLst>
              <a:ext uri="{FF2B5EF4-FFF2-40B4-BE49-F238E27FC236}">
                <a16:creationId xmlns:a16="http://schemas.microsoft.com/office/drawing/2014/main" id="{B5473B1A-1916-E346-B123-7D1A2369D3EE}"/>
              </a:ext>
            </a:extLst>
          </p:cNvPr>
          <p:cNvPicPr>
            <a:picLocks noChangeAspect="1"/>
          </p:cNvPicPr>
          <p:nvPr/>
        </p:nvPicPr>
        <p:blipFill>
          <a:blip r:embed="rId8"/>
          <a:stretch>
            <a:fillRect/>
          </a:stretch>
        </p:blipFill>
        <p:spPr>
          <a:xfrm>
            <a:off x="5272503" y="2180581"/>
            <a:ext cx="5406272" cy="1274510"/>
          </a:xfrm>
          <a:prstGeom prst="rect">
            <a:avLst/>
          </a:prstGeom>
        </p:spPr>
      </p:pic>
      <p:pic>
        <p:nvPicPr>
          <p:cNvPr id="14" name="Picture 13" descr="A cartoon of a blue eye&#10;&#10;AI-generated content may be incorrect.">
            <a:extLst>
              <a:ext uri="{FF2B5EF4-FFF2-40B4-BE49-F238E27FC236}">
                <a16:creationId xmlns:a16="http://schemas.microsoft.com/office/drawing/2014/main" id="{DCCD2E15-9C5E-C4B7-0504-AE33AA0CEA23}"/>
              </a:ext>
            </a:extLst>
          </p:cNvPr>
          <p:cNvPicPr>
            <a:picLocks noChangeAspect="1"/>
          </p:cNvPicPr>
          <p:nvPr/>
        </p:nvPicPr>
        <p:blipFill>
          <a:blip r:embed="rId9"/>
          <a:stretch>
            <a:fillRect/>
          </a:stretch>
        </p:blipFill>
        <p:spPr>
          <a:xfrm>
            <a:off x="5367419" y="4060997"/>
            <a:ext cx="5230551" cy="1279822"/>
          </a:xfrm>
          <a:prstGeom prst="rect">
            <a:avLst/>
          </a:prstGeom>
          <a:ln>
            <a:noFill/>
          </a:ln>
        </p:spPr>
      </p:pic>
    </p:spTree>
    <p:extLst>
      <p:ext uri="{BB962C8B-B14F-4D97-AF65-F5344CB8AC3E}">
        <p14:creationId xmlns:p14="http://schemas.microsoft.com/office/powerpoint/2010/main" val="636322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background with black letters&#10;&#10;AI-generated content may be incorrect.">
            <a:extLst>
              <a:ext uri="{FF2B5EF4-FFF2-40B4-BE49-F238E27FC236}">
                <a16:creationId xmlns:a16="http://schemas.microsoft.com/office/drawing/2014/main" id="{78B8482F-9286-95EF-FC74-D6A04C175D8B}"/>
              </a:ext>
            </a:extLst>
          </p:cNvPr>
          <p:cNvPicPr>
            <a:picLocks noChangeAspect="1"/>
          </p:cNvPicPr>
          <p:nvPr/>
        </p:nvPicPr>
        <p:blipFill>
          <a:blip r:embed="rId3"/>
          <a:stretch>
            <a:fillRect/>
          </a:stretch>
        </p:blipFill>
        <p:spPr>
          <a:xfrm>
            <a:off x="341226" y="408030"/>
            <a:ext cx="4764435" cy="992832"/>
          </a:xfrm>
          <a:prstGeom prst="rect">
            <a:avLst/>
          </a:prstGeom>
        </p:spPr>
      </p:pic>
      <p:pic>
        <p:nvPicPr>
          <p:cNvPr id="5" name="Picture 4" descr="A black letter on a blue background&#10;&#10;AI-generated content may be incorrect.">
            <a:extLst>
              <a:ext uri="{FF2B5EF4-FFF2-40B4-BE49-F238E27FC236}">
                <a16:creationId xmlns:a16="http://schemas.microsoft.com/office/drawing/2014/main" id="{D5725632-6BB8-26A1-B288-77FB41E5807D}"/>
              </a:ext>
            </a:extLst>
          </p:cNvPr>
          <p:cNvPicPr>
            <a:picLocks noChangeAspect="1"/>
          </p:cNvPicPr>
          <p:nvPr/>
        </p:nvPicPr>
        <p:blipFill>
          <a:blip r:embed="rId4"/>
          <a:stretch>
            <a:fillRect/>
          </a:stretch>
        </p:blipFill>
        <p:spPr>
          <a:xfrm>
            <a:off x="343672" y="1930486"/>
            <a:ext cx="4759544" cy="777008"/>
          </a:xfrm>
          <a:prstGeom prst="rect">
            <a:avLst/>
          </a:prstGeom>
        </p:spPr>
      </p:pic>
      <p:sp>
        <p:nvSpPr>
          <p:cNvPr id="6" name="TextBox 5">
            <a:extLst>
              <a:ext uri="{FF2B5EF4-FFF2-40B4-BE49-F238E27FC236}">
                <a16:creationId xmlns:a16="http://schemas.microsoft.com/office/drawing/2014/main" id="{26E66D48-2AD3-8E60-97DC-9111B0AA07ED}"/>
              </a:ext>
            </a:extLst>
          </p:cNvPr>
          <p:cNvSpPr txBox="1"/>
          <p:nvPr/>
        </p:nvSpPr>
        <p:spPr>
          <a:xfrm>
            <a:off x="341490" y="3166084"/>
            <a:ext cx="4769136" cy="769441"/>
          </a:xfrm>
          <a:prstGeom prst="rect">
            <a:avLst/>
          </a:prstGeom>
          <a:solidFill>
            <a:srgbClr val="5190CD"/>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dirty="0" err="1">
                <a:latin typeface="ADLaM Display"/>
                <a:ea typeface="ADLaM Display"/>
                <a:cs typeface="ADLaM Display"/>
              </a:rPr>
              <a:t>llygaid</a:t>
            </a:r>
            <a:r>
              <a:rPr lang="en-US" sz="4400" dirty="0">
                <a:latin typeface="ADLaM Display"/>
                <a:ea typeface="ADLaM Display"/>
                <a:cs typeface="ADLaM Display"/>
              </a:rPr>
              <a:t> </a:t>
            </a:r>
            <a:r>
              <a:rPr lang="en-US" sz="4400" dirty="0" err="1">
                <a:latin typeface="ADLaM Display"/>
                <a:ea typeface="ADLaM Display"/>
                <a:cs typeface="ADLaM Display"/>
              </a:rPr>
              <a:t>fioled</a:t>
            </a:r>
          </a:p>
        </p:txBody>
      </p:sp>
      <p:pic>
        <p:nvPicPr>
          <p:cNvPr id="7" name="Picture 6" descr="A black letter on a blue background&#10;&#10;AI-generated content may be incorrect.">
            <a:extLst>
              <a:ext uri="{FF2B5EF4-FFF2-40B4-BE49-F238E27FC236}">
                <a16:creationId xmlns:a16="http://schemas.microsoft.com/office/drawing/2014/main" id="{DE0F7FA1-A137-FD70-8DF3-0A6BF62FF5EC}"/>
              </a:ext>
            </a:extLst>
          </p:cNvPr>
          <p:cNvPicPr>
            <a:picLocks noChangeAspect="1"/>
          </p:cNvPicPr>
          <p:nvPr/>
        </p:nvPicPr>
        <p:blipFill>
          <a:blip r:embed="rId5"/>
          <a:stretch>
            <a:fillRect/>
          </a:stretch>
        </p:blipFill>
        <p:spPr>
          <a:xfrm>
            <a:off x="5415577" y="3170923"/>
            <a:ext cx="5139573" cy="773585"/>
          </a:xfrm>
          <a:prstGeom prst="rect">
            <a:avLst/>
          </a:prstGeom>
        </p:spPr>
      </p:pic>
      <p:pic>
        <p:nvPicPr>
          <p:cNvPr id="8" name="Picture 7" descr="A blue sign with black letters&#10;&#10;AI-generated content may be incorrect.">
            <a:extLst>
              <a:ext uri="{FF2B5EF4-FFF2-40B4-BE49-F238E27FC236}">
                <a16:creationId xmlns:a16="http://schemas.microsoft.com/office/drawing/2014/main" id="{78B7B63C-0F04-DFC0-03D3-D74F26629621}"/>
              </a:ext>
            </a:extLst>
          </p:cNvPr>
          <p:cNvPicPr>
            <a:picLocks noChangeAspect="1"/>
          </p:cNvPicPr>
          <p:nvPr/>
        </p:nvPicPr>
        <p:blipFill>
          <a:blip r:embed="rId6"/>
          <a:stretch>
            <a:fillRect/>
          </a:stretch>
        </p:blipFill>
        <p:spPr>
          <a:xfrm>
            <a:off x="5415965" y="410475"/>
            <a:ext cx="5145663" cy="987940"/>
          </a:xfrm>
          <a:prstGeom prst="rect">
            <a:avLst/>
          </a:prstGeom>
        </p:spPr>
      </p:pic>
      <p:pic>
        <p:nvPicPr>
          <p:cNvPr id="9" name="Picture 8" descr="A blue background with black letters&#10;&#10;AI-generated content may be incorrect.">
            <a:extLst>
              <a:ext uri="{FF2B5EF4-FFF2-40B4-BE49-F238E27FC236}">
                <a16:creationId xmlns:a16="http://schemas.microsoft.com/office/drawing/2014/main" id="{DFB54FC6-CA9B-9F0F-2644-FF63F9EDB401}"/>
              </a:ext>
            </a:extLst>
          </p:cNvPr>
          <p:cNvPicPr>
            <a:picLocks noChangeAspect="1"/>
          </p:cNvPicPr>
          <p:nvPr/>
        </p:nvPicPr>
        <p:blipFill>
          <a:blip r:embed="rId7"/>
          <a:stretch>
            <a:fillRect/>
          </a:stretch>
        </p:blipFill>
        <p:spPr>
          <a:xfrm>
            <a:off x="5420597" y="1927397"/>
            <a:ext cx="5129532" cy="783185"/>
          </a:xfrm>
          <a:prstGeom prst="rect">
            <a:avLst/>
          </a:prstGeom>
        </p:spPr>
      </p:pic>
    </p:spTree>
    <p:extLst>
      <p:ext uri="{BB962C8B-B14F-4D97-AF65-F5344CB8AC3E}">
        <p14:creationId xmlns:p14="http://schemas.microsoft.com/office/powerpoint/2010/main" val="33663688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logo&#10;&#10;AI-generated content may be incorrect.">
            <a:extLst>
              <a:ext uri="{FF2B5EF4-FFF2-40B4-BE49-F238E27FC236}">
                <a16:creationId xmlns:a16="http://schemas.microsoft.com/office/drawing/2014/main" id="{D99AB597-5015-1DC5-0843-F74B1EE5EC21}"/>
              </a:ext>
            </a:extLst>
          </p:cNvPr>
          <p:cNvPicPr>
            <a:picLocks noChangeAspect="1"/>
          </p:cNvPicPr>
          <p:nvPr/>
        </p:nvPicPr>
        <p:blipFill>
          <a:blip r:embed="rId3"/>
          <a:stretch>
            <a:fillRect/>
          </a:stretch>
        </p:blipFill>
        <p:spPr>
          <a:xfrm>
            <a:off x="119964" y="2087519"/>
            <a:ext cx="9934184" cy="1633781"/>
          </a:xfrm>
          <a:prstGeom prst="rect">
            <a:avLst/>
          </a:prstGeom>
        </p:spPr>
      </p:pic>
    </p:spTree>
    <p:extLst>
      <p:ext uri="{BB962C8B-B14F-4D97-AF65-F5344CB8AC3E}">
        <p14:creationId xmlns:p14="http://schemas.microsoft.com/office/powerpoint/2010/main" val="32281010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272C45-CACA-6B53-5486-96EC1ECB5D5E}"/>
            </a:ext>
          </a:extLst>
        </p:cNvPr>
        <p:cNvGrpSpPr/>
        <p:nvPr/>
      </p:nvGrpSpPr>
      <p:grpSpPr>
        <a:xfrm>
          <a:off x="0" y="0"/>
          <a:ext cx="0" cy="0"/>
          <a:chOff x="0" y="0"/>
          <a:chExt cx="0" cy="0"/>
        </a:xfrm>
      </p:grpSpPr>
      <p:pic>
        <p:nvPicPr>
          <p:cNvPr id="3" name="Picture 2" descr="A white square with black lines&#10;&#10;AI-generated content may be incorrect.">
            <a:extLst>
              <a:ext uri="{FF2B5EF4-FFF2-40B4-BE49-F238E27FC236}">
                <a16:creationId xmlns:a16="http://schemas.microsoft.com/office/drawing/2014/main" id="{548CA0D6-13E6-D44D-685A-BCCCC3BE1B12}"/>
              </a:ext>
            </a:extLst>
          </p:cNvPr>
          <p:cNvPicPr>
            <a:picLocks noChangeAspect="1"/>
          </p:cNvPicPr>
          <p:nvPr/>
        </p:nvPicPr>
        <p:blipFill>
          <a:blip r:embed="rId3"/>
          <a:stretch>
            <a:fillRect/>
          </a:stretch>
        </p:blipFill>
        <p:spPr>
          <a:xfrm>
            <a:off x="260135" y="309562"/>
            <a:ext cx="1971675" cy="6238875"/>
          </a:xfrm>
          <a:prstGeom prst="rect">
            <a:avLst/>
          </a:prstGeom>
        </p:spPr>
      </p:pic>
      <p:pic>
        <p:nvPicPr>
          <p:cNvPr id="5" name="Picture 4" descr="A white square with black lines&#10;&#10;AI-generated content may be incorrect.">
            <a:extLst>
              <a:ext uri="{FF2B5EF4-FFF2-40B4-BE49-F238E27FC236}">
                <a16:creationId xmlns:a16="http://schemas.microsoft.com/office/drawing/2014/main" id="{7360ADE6-21EA-3C6C-7885-C41055E67B1D}"/>
              </a:ext>
            </a:extLst>
          </p:cNvPr>
          <p:cNvPicPr>
            <a:picLocks noChangeAspect="1"/>
          </p:cNvPicPr>
          <p:nvPr/>
        </p:nvPicPr>
        <p:blipFill>
          <a:blip r:embed="rId3"/>
          <a:stretch>
            <a:fillRect/>
          </a:stretch>
        </p:blipFill>
        <p:spPr>
          <a:xfrm>
            <a:off x="4052592" y="422451"/>
            <a:ext cx="1971675" cy="6238875"/>
          </a:xfrm>
          <a:prstGeom prst="rect">
            <a:avLst/>
          </a:prstGeom>
        </p:spPr>
      </p:pic>
      <p:pic>
        <p:nvPicPr>
          <p:cNvPr id="6" name="Picture 5" descr="Cartoon Happy Girl with Long Black Hair Stock Vector - Illustration of ...">
            <a:extLst>
              <a:ext uri="{FF2B5EF4-FFF2-40B4-BE49-F238E27FC236}">
                <a16:creationId xmlns:a16="http://schemas.microsoft.com/office/drawing/2014/main" id="{81D07E30-AF77-8124-4831-A6D15DF69F3B}"/>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000" b="90000" l="10000" r="90000"/>
                    </a14:imgEffect>
                  </a14:imgLayer>
                </a14:imgProps>
              </a:ext>
            </a:extLst>
          </a:blip>
          <a:stretch>
            <a:fillRect/>
          </a:stretch>
        </p:blipFill>
        <p:spPr>
          <a:xfrm>
            <a:off x="2058163" y="314286"/>
            <a:ext cx="1991498" cy="1811566"/>
          </a:xfrm>
          <a:prstGeom prst="rect">
            <a:avLst/>
          </a:prstGeom>
          <a:ln>
            <a:noFill/>
          </a:ln>
        </p:spPr>
      </p:pic>
      <p:pic>
        <p:nvPicPr>
          <p:cNvPr id="7" name="Picture 6" descr="cute girl cartoon character brown hair 2084036 Vector Art at Vecteezy">
            <a:extLst>
              <a:ext uri="{FF2B5EF4-FFF2-40B4-BE49-F238E27FC236}">
                <a16:creationId xmlns:a16="http://schemas.microsoft.com/office/drawing/2014/main" id="{DDD1EA5B-99AE-944B-D80A-02B146C7D054}"/>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10000" b="90000" l="10000" r="90000"/>
                    </a14:imgEffect>
                  </a14:imgLayer>
                </a14:imgProps>
              </a:ext>
            </a:extLst>
          </a:blip>
          <a:stretch>
            <a:fillRect/>
          </a:stretch>
        </p:blipFill>
        <p:spPr>
          <a:xfrm>
            <a:off x="1868756" y="2458454"/>
            <a:ext cx="1981200" cy="1834147"/>
          </a:xfrm>
          <a:prstGeom prst="rect">
            <a:avLst/>
          </a:prstGeom>
          <a:ln>
            <a:noFill/>
          </a:ln>
        </p:spPr>
      </p:pic>
      <p:pic>
        <p:nvPicPr>
          <p:cNvPr id="8" name="Picture 7" descr="Personagem de desenho animado de cabelos rosa, Starfire Raven Teen ...">
            <a:extLst>
              <a:ext uri="{FF2B5EF4-FFF2-40B4-BE49-F238E27FC236}">
                <a16:creationId xmlns:a16="http://schemas.microsoft.com/office/drawing/2014/main" id="{BDA0546F-3E12-A9C1-4ACC-9F96BBEED1E2}"/>
              </a:ext>
            </a:extLst>
          </p:cNvPr>
          <p:cNvPicPr>
            <a:picLocks noChangeAspect="1"/>
          </p:cNvPicPr>
          <p:nvPr/>
        </p:nvPicPr>
        <p:blipFill>
          <a:blip r:embed="rId8"/>
          <a:stretch>
            <a:fillRect/>
          </a:stretch>
        </p:blipFill>
        <p:spPr>
          <a:xfrm>
            <a:off x="2443698" y="4432225"/>
            <a:ext cx="837258" cy="2122905"/>
          </a:xfrm>
          <a:prstGeom prst="rect">
            <a:avLst/>
          </a:prstGeom>
          <a:ln>
            <a:noFill/>
          </a:ln>
        </p:spPr>
      </p:pic>
      <p:pic>
        <p:nvPicPr>
          <p:cNvPr id="9" name="Picture 8" descr="Premium Vector | Funny boy with green hair standing and smiling cartoon ...">
            <a:extLst>
              <a:ext uri="{FF2B5EF4-FFF2-40B4-BE49-F238E27FC236}">
                <a16:creationId xmlns:a16="http://schemas.microsoft.com/office/drawing/2014/main" id="{B6019D05-DD4C-BEB3-7CF1-D3907D07D051}"/>
              </a:ext>
            </a:extLst>
          </p:cNvPr>
          <p:cNvPicPr>
            <a:picLocks noChangeAspect="1"/>
          </p:cNvPicPr>
          <p:nvPr/>
        </p:nvPicPr>
        <p:blipFill>
          <a:blip r:embed="rId9">
            <a:extLst>
              <a:ext uri="{BEBA8EAE-BF5A-486C-A8C5-ECC9F3942E4B}">
                <a14:imgProps xmlns:a14="http://schemas.microsoft.com/office/drawing/2010/main">
                  <a14:imgLayer r:embed="rId10">
                    <a14:imgEffect>
                      <a14:backgroundRemoval t="10000" b="90000" l="10000" r="90000"/>
                    </a14:imgEffect>
                  </a14:imgLayer>
                </a14:imgProps>
              </a:ext>
            </a:extLst>
          </a:blip>
          <a:stretch>
            <a:fillRect/>
          </a:stretch>
        </p:blipFill>
        <p:spPr>
          <a:xfrm>
            <a:off x="6094663" y="653337"/>
            <a:ext cx="1981200" cy="1805198"/>
          </a:xfrm>
          <a:prstGeom prst="rect">
            <a:avLst/>
          </a:prstGeom>
        </p:spPr>
      </p:pic>
      <p:pic>
        <p:nvPicPr>
          <p:cNvPr id="11" name="Picture 10" descr="1,000+ Man With White Hair Cartoon Stock Photos, Pictures &amp; Royalty ...">
            <a:extLst>
              <a:ext uri="{FF2B5EF4-FFF2-40B4-BE49-F238E27FC236}">
                <a16:creationId xmlns:a16="http://schemas.microsoft.com/office/drawing/2014/main" id="{3DC94644-C827-2337-FBF0-4D87DE0D10FA}"/>
              </a:ext>
            </a:extLst>
          </p:cNvPr>
          <p:cNvPicPr>
            <a:picLocks noChangeAspect="1"/>
          </p:cNvPicPr>
          <p:nvPr/>
        </p:nvPicPr>
        <p:blipFill>
          <a:blip r:embed="rId11"/>
          <a:stretch>
            <a:fillRect/>
          </a:stretch>
        </p:blipFill>
        <p:spPr>
          <a:xfrm>
            <a:off x="6099059" y="2637888"/>
            <a:ext cx="1688700" cy="1815431"/>
          </a:xfrm>
          <a:prstGeom prst="rect">
            <a:avLst/>
          </a:prstGeom>
        </p:spPr>
      </p:pic>
      <p:pic>
        <p:nvPicPr>
          <p:cNvPr id="12" name="Picture 11" descr="Blond Girl Cartoon - ClipArt Best">
            <a:extLst>
              <a:ext uri="{FF2B5EF4-FFF2-40B4-BE49-F238E27FC236}">
                <a16:creationId xmlns:a16="http://schemas.microsoft.com/office/drawing/2014/main" id="{5D10FB5A-5379-A34D-535D-4A802BA660D8}"/>
              </a:ext>
            </a:extLst>
          </p:cNvPr>
          <p:cNvPicPr>
            <a:picLocks noChangeAspect="1"/>
          </p:cNvPicPr>
          <p:nvPr/>
        </p:nvPicPr>
        <p:blipFill>
          <a:blip r:embed="rId12"/>
          <a:stretch>
            <a:fillRect/>
          </a:stretch>
        </p:blipFill>
        <p:spPr>
          <a:xfrm>
            <a:off x="6294448" y="4609856"/>
            <a:ext cx="1312779" cy="1782499"/>
          </a:xfrm>
          <a:prstGeom prst="rect">
            <a:avLst/>
          </a:prstGeom>
        </p:spPr>
      </p:pic>
    </p:spTree>
    <p:extLst>
      <p:ext uri="{BB962C8B-B14F-4D97-AF65-F5344CB8AC3E}">
        <p14:creationId xmlns:p14="http://schemas.microsoft.com/office/powerpoint/2010/main" val="34757395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8BA4C-BE80-1AEE-9157-75ACA28C11EC}"/>
              </a:ext>
            </a:extLst>
          </p:cNvPr>
          <p:cNvSpPr>
            <a:spLocks noGrp="1"/>
          </p:cNvSpPr>
          <p:nvPr>
            <p:ph type="title"/>
          </p:nvPr>
        </p:nvSpPr>
        <p:spPr>
          <a:xfrm>
            <a:off x="302741" y="4720"/>
            <a:ext cx="10515600" cy="913672"/>
          </a:xfrm>
        </p:spPr>
        <p:txBody>
          <a:bodyPr>
            <a:normAutofit/>
          </a:bodyPr>
          <a:lstStyle/>
          <a:p>
            <a:r>
              <a:rPr lang="en-US" sz="2000" u="sng" dirty="0"/>
              <a:t>Evaluation</a:t>
            </a:r>
          </a:p>
        </p:txBody>
      </p:sp>
      <p:sp>
        <p:nvSpPr>
          <p:cNvPr id="3" name="Content Placeholder 2">
            <a:extLst>
              <a:ext uri="{FF2B5EF4-FFF2-40B4-BE49-F238E27FC236}">
                <a16:creationId xmlns:a16="http://schemas.microsoft.com/office/drawing/2014/main" id="{C659EEBE-B155-2527-C2D9-41536BAE8DD8}"/>
              </a:ext>
            </a:extLst>
          </p:cNvPr>
          <p:cNvSpPr>
            <a:spLocks noGrp="1"/>
          </p:cNvSpPr>
          <p:nvPr>
            <p:ph idx="1"/>
          </p:nvPr>
        </p:nvSpPr>
        <p:spPr>
          <a:xfrm>
            <a:off x="302741" y="1351949"/>
            <a:ext cx="10515600" cy="4351338"/>
          </a:xfrm>
        </p:spPr>
        <p:txBody>
          <a:bodyPr vert="horz" lIns="91440" tIns="45720" rIns="91440" bIns="45720" rtlCol="0" anchor="t">
            <a:normAutofit fontScale="92500" lnSpcReduction="20000"/>
          </a:bodyPr>
          <a:lstStyle/>
          <a:p>
            <a:pPr>
              <a:buNone/>
            </a:pPr>
            <a:r>
              <a:rPr lang="en-US" sz="1800">
                <a:ea typeface="+mn-lt"/>
                <a:cs typeface="+mn-lt"/>
              </a:rPr>
              <a:t>In my Welsh lesson, I activated the children’s prior knowledge of familiar Welsh words through group discussions, allowing them to share their ideas. However, some children were talking while I was giving instructions, and I should have ensured they were ready to learn before continuing. When a child incorrectly stated that ‘Liam’ (a fictional character) lived in Pencoed I should have been more encouraging, instead of saying “not quite” I should’ve said “not quite but good try, that was ____”, which could have helped him be more positive. The PowerPoint introduction contained a familiar method for the pupils where I said the sentence, we all said the sentence and then they had a go at saying the sentence themselves, which the pupils responded well to. The task itself, flowed nicely as the introduction contained a lot of practice for the pupils so that they could be confident in the task itself. Overall, most of the children understood. The task contained of a matching and sorting activity, which was enjoyable for the pupils as it was very hands-on. The extension was a game on Wordwall, which they seemed to enjoy, however I should have structured it a lot better as children became unsettled. If I were to do it again, I would form a structured queue to the game, so the pupils can wait their turn instead of arguing with other pupils. The plenary demonstrated to me that the pupils had met the success criteria and that they understood how to answer the question “pa lliw llygaid sy’n gyda ef/hi?” and “pa lliw gwallt sy’n gyda ef/hi?”</a:t>
            </a:r>
            <a:endParaRPr lang="en-US"/>
          </a:p>
          <a:p>
            <a:pPr>
              <a:buNone/>
            </a:pPr>
            <a:r>
              <a:rPr lang="en-US" sz="1800">
                <a:ea typeface="+mn-lt"/>
                <a:cs typeface="+mn-lt"/>
              </a:rPr>
              <a:t>Moving forward, I will implement several strategies to improve the learning experience. Firstly, I will establish clear expectations at the start of the lesson to ensure all children are listening and ready to learn Additionally, I will incorporate more pit stops throughout the lesson to check for understanding and address any confusion. Finally, I will reinforce positive behavior by managing noise levels effectively and redirecting children when necessary, creating a more structured and productive learning environment.</a:t>
            </a:r>
            <a:endParaRPr lang="en-US"/>
          </a:p>
          <a:p>
            <a:pPr marL="0" indent="0">
              <a:buNone/>
            </a:pPr>
            <a:endParaRPr lang="en-US" sz="1800" dirty="0"/>
          </a:p>
        </p:txBody>
      </p:sp>
    </p:spTree>
    <p:extLst>
      <p:ext uri="{BB962C8B-B14F-4D97-AF65-F5344CB8AC3E}">
        <p14:creationId xmlns:p14="http://schemas.microsoft.com/office/powerpoint/2010/main" val="183790814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97E0A228-C590-4D20-B05F-A6BF04A0544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27</Slides>
  <Notes>4</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Office Theme</vt:lpstr>
      <vt:lpstr>PowerPoint Presentation</vt:lpstr>
      <vt:lpstr>PowerPoint Presentation</vt:lpstr>
      <vt:lpstr>Pa lliw llygaid sy'n gyda ef/hi?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Pa lliw gwallt sy'n gyda ef/hi?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Evaluation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435</cp:revision>
  <dcterms:created xsi:type="dcterms:W3CDTF">2025-02-01T10:46:21Z</dcterms:created>
  <dcterms:modified xsi:type="dcterms:W3CDTF">2025-05-09T17:16:14Z</dcterms:modified>
</cp:coreProperties>
</file>