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81" r:id="rId2"/>
    <p:sldMasterId id="2147483669" r:id="rId3"/>
    <p:sldMasterId id="2147483657" r:id="rId4"/>
  </p:sldMasterIdLst>
  <p:notesMasterIdLst>
    <p:notesMasterId r:id="rId40"/>
  </p:notesMasterIdLst>
  <p:handoutMasterIdLst>
    <p:handoutMasterId r:id="rId41"/>
  </p:handoutMasterIdLst>
  <p:sldIdLst>
    <p:sldId id="609" r:id="rId5"/>
    <p:sldId id="613" r:id="rId6"/>
    <p:sldId id="614" r:id="rId7"/>
    <p:sldId id="681" r:id="rId8"/>
    <p:sldId id="692" r:id="rId9"/>
    <p:sldId id="618" r:id="rId10"/>
    <p:sldId id="619" r:id="rId11"/>
    <p:sldId id="624" r:id="rId12"/>
    <p:sldId id="625" r:id="rId13"/>
    <p:sldId id="627" r:id="rId14"/>
    <p:sldId id="684" r:id="rId15"/>
    <p:sldId id="675" r:id="rId16"/>
    <p:sldId id="674" r:id="rId17"/>
    <p:sldId id="634" r:id="rId18"/>
    <p:sldId id="685" r:id="rId19"/>
    <p:sldId id="664" r:id="rId20"/>
    <p:sldId id="666" r:id="rId21"/>
    <p:sldId id="503" r:id="rId22"/>
    <p:sldId id="646" r:id="rId23"/>
    <p:sldId id="643" r:id="rId24"/>
    <p:sldId id="645" r:id="rId25"/>
    <p:sldId id="529" r:id="rId26"/>
    <p:sldId id="691" r:id="rId27"/>
    <p:sldId id="530" r:id="rId28"/>
    <p:sldId id="576" r:id="rId29"/>
    <p:sldId id="652" r:id="rId30"/>
    <p:sldId id="653" r:id="rId31"/>
    <p:sldId id="654" r:id="rId32"/>
    <p:sldId id="686" r:id="rId33"/>
    <p:sldId id="693" r:id="rId34"/>
    <p:sldId id="677" r:id="rId35"/>
    <p:sldId id="680" r:id="rId36"/>
    <p:sldId id="688" r:id="rId37"/>
    <p:sldId id="689" r:id="rId38"/>
    <p:sldId id="690" r:id="rId3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ED7B0E9-444F-4CD3-A0EB-187F95AFE58A}">
          <p14:sldIdLst>
            <p14:sldId id="609"/>
            <p14:sldId id="613"/>
            <p14:sldId id="614"/>
            <p14:sldId id="681"/>
            <p14:sldId id="692"/>
            <p14:sldId id="618"/>
            <p14:sldId id="619"/>
            <p14:sldId id="624"/>
            <p14:sldId id="625"/>
            <p14:sldId id="627"/>
            <p14:sldId id="684"/>
            <p14:sldId id="675"/>
            <p14:sldId id="674"/>
            <p14:sldId id="634"/>
            <p14:sldId id="685"/>
            <p14:sldId id="664"/>
            <p14:sldId id="666"/>
            <p14:sldId id="503"/>
            <p14:sldId id="646"/>
            <p14:sldId id="643"/>
            <p14:sldId id="645"/>
            <p14:sldId id="529"/>
            <p14:sldId id="691"/>
            <p14:sldId id="530"/>
            <p14:sldId id="576"/>
            <p14:sldId id="652"/>
            <p14:sldId id="653"/>
            <p14:sldId id="654"/>
            <p14:sldId id="686"/>
            <p14:sldId id="693"/>
            <p14:sldId id="677"/>
            <p14:sldId id="680"/>
            <p14:sldId id="688"/>
            <p14:sldId id="689"/>
            <p14:sldId id="690"/>
          </p14:sldIdLst>
        </p14:section>
      </p14:sectionLst>
    </p:ext>
    <p:ext uri="{EFAFB233-063F-42B5-8137-9DF3F51BA10A}">
      <p15:sldGuideLst xmlns:p15="http://schemas.microsoft.com/office/powerpoint/2012/main">
        <p15:guide id="1" orient="horz" pos="2160" userDrawn="1">
          <p15:clr>
            <a:srgbClr val="A4A3A4"/>
          </p15:clr>
        </p15:guide>
        <p15:guide id="2" pos="1247" userDrawn="1">
          <p15:clr>
            <a:srgbClr val="A4A3A4"/>
          </p15:clr>
        </p15:guide>
        <p15:guide id="3" orient="horz" pos="3521" userDrawn="1">
          <p15:clr>
            <a:srgbClr val="A4A3A4"/>
          </p15:clr>
        </p15:guide>
        <p15:guide id="4" orient="horz" pos="3884" userDrawn="1">
          <p15:clr>
            <a:srgbClr val="A4A3A4"/>
          </p15:clr>
        </p15:guide>
        <p15:guide id="5" orient="horz" pos="3113" userDrawn="1">
          <p15:clr>
            <a:srgbClr val="A4A3A4"/>
          </p15:clr>
        </p15:guide>
        <p15:guide id="6" pos="288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liver Witard" initials="O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E40"/>
    <a:srgbClr val="FF4F4F"/>
    <a:srgbClr val="FFFFFF"/>
    <a:srgbClr val="FF4B4B"/>
    <a:srgbClr val="EBC8C7"/>
    <a:srgbClr val="E5B6B5"/>
    <a:srgbClr val="DA9896"/>
    <a:srgbClr val="C41E0C"/>
    <a:srgbClr val="D09E00"/>
    <a:srgbClr val="A47D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2" autoAdjust="0"/>
    <p:restoredTop sz="95833" autoAdjust="0"/>
  </p:normalViewPr>
  <p:slideViewPr>
    <p:cSldViewPr>
      <p:cViewPr varScale="1">
        <p:scale>
          <a:sx n="98" d="100"/>
          <a:sy n="98" d="100"/>
        </p:scale>
        <p:origin x="902" y="86"/>
      </p:cViewPr>
      <p:guideLst>
        <p:guide orient="horz" pos="2160"/>
        <p:guide pos="1247"/>
        <p:guide orient="horz" pos="3521"/>
        <p:guide orient="horz" pos="3884"/>
        <p:guide orient="horz" pos="3113"/>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200" d="100"/>
        <a:sy n="200" d="100"/>
      </p:scale>
      <p:origin x="0" y="0"/>
    </p:cViewPr>
  </p:sorterViewPr>
  <p:notesViewPr>
    <p:cSldViewPr showGuides="1">
      <p:cViewPr varScale="1">
        <p:scale>
          <a:sx n="78" d="100"/>
          <a:sy n="78" d="100"/>
        </p:scale>
        <p:origin x="4096"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4A94644-65D8-46B8-B884-E4E6E425D51A}" type="datetimeFigureOut">
              <a:rPr lang="en-GB" smtClean="0"/>
              <a:t>11/07/2019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06D7292-1472-4B43-9E89-070F02ED2C9B}" type="slidenum">
              <a:rPr lang="en-GB" smtClean="0"/>
              <a:t>‹#›</a:t>
            </a:fld>
            <a:endParaRPr lang="en-GB"/>
          </a:p>
        </p:txBody>
      </p:sp>
    </p:spTree>
    <p:extLst>
      <p:ext uri="{BB962C8B-B14F-4D97-AF65-F5344CB8AC3E}">
        <p14:creationId xmlns:p14="http://schemas.microsoft.com/office/powerpoint/2010/main" val="24364919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F324B87-3732-4C77-861D-FE2FABC0C2FA}" type="datetimeFigureOut">
              <a:rPr lang="en-US" smtClean="0"/>
              <a:t>7/11/2019</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C10BC14-6E0C-46A3-81FB-B2FB0A621EF4}" type="slidenum">
              <a:rPr lang="en-US" smtClean="0"/>
              <a:t>‹#›</a:t>
            </a:fld>
            <a:endParaRPr lang="en-US"/>
          </a:p>
        </p:txBody>
      </p:sp>
    </p:spTree>
    <p:extLst>
      <p:ext uri="{BB962C8B-B14F-4D97-AF65-F5344CB8AC3E}">
        <p14:creationId xmlns:p14="http://schemas.microsoft.com/office/powerpoint/2010/main" val="3309098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kern="1200" dirty="0">
                <a:solidFill>
                  <a:schemeClr val="tx1"/>
                </a:solidFill>
                <a:effectLst/>
                <a:latin typeface="+mn-lt"/>
                <a:ea typeface="+mn-ea"/>
                <a:cs typeface="+mn-cs"/>
              </a:rPr>
              <a:t>Thanks for the introduction X and this opportunity</a:t>
            </a:r>
            <a:r>
              <a:rPr lang="en-US" sz="1200" kern="1200" baseline="0" dirty="0">
                <a:solidFill>
                  <a:schemeClr val="tx1"/>
                </a:solidFill>
                <a:effectLst/>
                <a:latin typeface="+mn-lt"/>
                <a:ea typeface="+mn-ea"/>
                <a:cs typeface="+mn-cs"/>
              </a:rPr>
              <a:t> to present on the topic of protein nutrition for maximizing skeletal muscle adaptation to resistance and endurance exercise training.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4396A28-F0A6-4DC9-A442-5865944EB209}" type="slidenum">
              <a:rPr lang="en-GB" altLang="en-US"/>
              <a:pPr eaLnBrk="1" hangingPunct="1"/>
              <a:t>1</a:t>
            </a:fld>
            <a:endParaRPr lang="en-GB" altLang="en-US"/>
          </a:p>
        </p:txBody>
      </p:sp>
    </p:spTree>
    <p:extLst>
      <p:ext uri="{BB962C8B-B14F-4D97-AF65-F5344CB8AC3E}">
        <p14:creationId xmlns:p14="http://schemas.microsoft.com/office/powerpoint/2010/main" val="1503228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kern="1200" dirty="0">
                <a:solidFill>
                  <a:schemeClr val="tx1"/>
                </a:solidFill>
                <a:effectLst/>
                <a:latin typeface="+mn-lt"/>
                <a:ea typeface="+mn-ea"/>
                <a:cs typeface="+mn-cs"/>
              </a:rPr>
              <a:t>By way of</a:t>
            </a:r>
            <a:r>
              <a:rPr lang="en-US" sz="1400" kern="1200" baseline="0" dirty="0">
                <a:solidFill>
                  <a:schemeClr val="tx1"/>
                </a:solidFill>
                <a:effectLst/>
                <a:latin typeface="+mn-lt"/>
                <a:ea typeface="+mn-ea"/>
                <a:cs typeface="+mn-cs"/>
              </a:rPr>
              <a:t> introduction, and to place this talk into context, it is widely acknowledged that </a:t>
            </a:r>
            <a:r>
              <a:rPr lang="en-US" sz="1400" kern="1200" baseline="0" dirty="0" err="1">
                <a:solidFill>
                  <a:schemeClr val="tx1"/>
                </a:solidFill>
                <a:effectLst/>
                <a:latin typeface="+mn-lt"/>
                <a:ea typeface="+mn-ea"/>
                <a:cs typeface="+mn-cs"/>
              </a:rPr>
              <a:t>optimising</a:t>
            </a:r>
            <a:r>
              <a:rPr lang="en-US" sz="1400" kern="1200" baseline="0" dirty="0">
                <a:solidFill>
                  <a:schemeClr val="tx1"/>
                </a:solidFill>
                <a:effectLst/>
                <a:latin typeface="+mn-lt"/>
                <a:ea typeface="+mn-ea"/>
                <a:cs typeface="+mn-cs"/>
              </a:rPr>
              <a:t> </a:t>
            </a:r>
            <a:r>
              <a:rPr lang="en-US" sz="1400" kern="1200" dirty="0">
                <a:solidFill>
                  <a:schemeClr val="tx1"/>
                </a:solidFill>
                <a:effectLst/>
                <a:latin typeface="+mn-lt"/>
                <a:ea typeface="+mn-ea"/>
                <a:cs typeface="+mn-cs"/>
              </a:rPr>
              <a:t>protein recommendations for muscle adaptation are more complex than simply recommending a daily total protein intake (Tipton &amp; Witard, 2007). </a:t>
            </a: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400" kern="1200" dirty="0">
              <a:solidFill>
                <a:schemeClr val="tx1"/>
              </a:solidFill>
              <a:effectLst/>
              <a:latin typeface="+mn-lt"/>
              <a:ea typeface="+mn-ea"/>
              <a:cs typeface="+mn-cs"/>
            </a:endParaRP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t>Instead, multiple factors – including the per meal dose of protein, the source (so</a:t>
            </a:r>
            <a:r>
              <a:rPr lang="en-GB" sz="1400" baseline="0" dirty="0"/>
              <a:t> whether dairy, meat or plant proteins), </a:t>
            </a:r>
            <a:r>
              <a:rPr lang="en-GB" sz="1400" dirty="0"/>
              <a:t>the pattern (so how distributed throughout the day),</a:t>
            </a:r>
            <a:r>
              <a:rPr lang="en-GB" sz="1400" baseline="0" dirty="0"/>
              <a:t> and timing of protein ingestion in relation to the training session and/or the ingestion of other nutrients, as well as the coingestion of other nutrients </a:t>
            </a:r>
            <a:r>
              <a:rPr lang="en-GB" sz="1400" dirty="0"/>
              <a:t>– are known to influence the utilization of ingested protein (for muscle protein synthesis) (Tipton and Witard, 2007; Phillips, 2004)</a:t>
            </a:r>
            <a:r>
              <a:rPr lang="en-GB" sz="1400" baseline="0" dirty="0"/>
              <a:t> and thus remodelling of new  muscle protein and, as such, should be considered alongside the total daily protein intake when devising protein recommendations. </a:t>
            </a: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baseline="0" dirty="0"/>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a:t>The focus of this presentation will primarily be on how we, as scientists, practitioners and athletes can optimise the recommended source of protein for maximising the muscle hypertrophic response to resistance training. </a:t>
            </a:r>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baseline="0" dirty="0"/>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aseline="0" dirty="0"/>
              <a:t>The focus of this presentation will primarily be on how we, as Sport and Exercise Scientists, can optimise the recommended dose and source of protein for maximising muscle adaptation to training, as well the role of other nutrients alongside protein. </a:t>
            </a:r>
            <a:endParaRPr lang="en-GB" sz="1400" dirty="0"/>
          </a:p>
          <a:p>
            <a:pPr marL="2857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p>
          <a:p>
            <a:endParaRPr lang="en-US" dirty="0"/>
          </a:p>
        </p:txBody>
      </p:sp>
      <p:sp>
        <p:nvSpPr>
          <p:cNvPr id="4" name="Slide Number Placeholder 3"/>
          <p:cNvSpPr>
            <a:spLocks noGrp="1"/>
          </p:cNvSpPr>
          <p:nvPr>
            <p:ph type="sldNum" sz="quarter" idx="10"/>
          </p:nvPr>
        </p:nvSpPr>
        <p:spPr/>
        <p:txBody>
          <a:bodyPr/>
          <a:lstStyle/>
          <a:p>
            <a:fld id="{AC10BC14-6E0C-46A3-81FB-B2FB0A621EF4}" type="slidenum">
              <a:rPr lang="en-US" smtClean="0"/>
              <a:t>2</a:t>
            </a:fld>
            <a:endParaRPr lang="en-US"/>
          </a:p>
        </p:txBody>
      </p:sp>
    </p:spTree>
    <p:extLst>
      <p:ext uri="{BB962C8B-B14F-4D97-AF65-F5344CB8AC3E}">
        <p14:creationId xmlns:p14="http://schemas.microsoft.com/office/powerpoint/2010/main" val="1821478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560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The magnitude of the muscle protein synthetic response to an ingested protein source is essentially regulated on several different levels</a:t>
            </a:r>
            <a:r>
              <a:rPr lang="en-GB" sz="1200" kern="1200" baseline="0" dirty="0">
                <a:solidFill>
                  <a:schemeClr val="tx1"/>
                </a:solidFill>
                <a:effectLst/>
                <a:latin typeface="+mn-lt"/>
                <a:ea typeface="+mn-ea"/>
                <a:cs typeface="+mn-cs"/>
              </a:rPr>
              <a:t> of </a:t>
            </a:r>
            <a:r>
              <a:rPr lang="en-GB" sz="1200" kern="1200" dirty="0">
                <a:solidFill>
                  <a:schemeClr val="tx1"/>
                </a:solidFill>
                <a:effectLst/>
                <a:latin typeface="+mn-lt"/>
                <a:ea typeface="+mn-ea"/>
                <a:cs typeface="+mn-cs"/>
              </a:rPr>
              <a:t>physiology.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first is total digestibility, defined as the proportion of dietary protein-derived amino acids that can be effectively digested by the small intestine and absorbed into the circulation over a complete postprandial period. So, the greater the digestibility of a protein source, the greater the bioavailability of amino acids in blood as substrate for the synthesis of new muscle protein.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second factor is the metabolic fate of protein-derived amino acids. So, the lower the proportion of protein-derived amino acids that are extracted by the gut or taken up by the liver, the greater the proportion of the protein-derived amino acids that are delivered to- and taken up- by skeletal muscle for MPS.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third is amino acid absorption kinetics or, in other words, the rate of amino acid appearance into the bloodstream. Exercise studies in trained young adults, so when the muscle is sensitised to ingested protein, have shown that a fast rate of amino acid appearance, in particular leucine, in the blood after protein ingestion is a key trigger for the stimulation of MPS during the acute recovery period.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fourth factor is simply the EAA profile of the protein source. Almost 20 years ago, Kevin Tipton demonstrated that the ingestion of essential amino acids are required for the stimulation of MPS. Therefore, a high quality protein source constitutes a full complement of all 9 essential amino acids required for the synthesis of new muscle protein.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And finally, the leucine content of the protein source is another important regulatory factor for the stimulation of MPS. Both cell-based and human studies have shown that leucine plays a key role in triggering the </a:t>
            </a:r>
            <a:r>
              <a:rPr lang="en-GB" sz="1200" kern="1200" dirty="0" err="1">
                <a:solidFill>
                  <a:schemeClr val="tx1"/>
                </a:solidFill>
                <a:effectLst/>
                <a:latin typeface="+mn-lt"/>
                <a:ea typeface="+mn-ea"/>
                <a:cs typeface="+mn-cs"/>
              </a:rPr>
              <a:t>mTORC</a:t>
            </a:r>
            <a:r>
              <a:rPr lang="en-GB" sz="1200" kern="1200" dirty="0">
                <a:solidFill>
                  <a:schemeClr val="tx1"/>
                </a:solidFill>
                <a:effectLst/>
                <a:latin typeface="+mn-lt"/>
                <a:ea typeface="+mn-ea"/>
                <a:cs typeface="+mn-cs"/>
              </a:rPr>
              <a:t> cell signalling pathways inside the muscle cell that control the rate limiting translation initiation step of MPS.   </a:t>
            </a:r>
          </a:p>
        </p:txBody>
      </p:sp>
      <p:sp>
        <p:nvSpPr>
          <p:cNvPr id="2560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2C41477-3F59-C845-8AA6-3BA43DEE9F6C}" type="slidenum">
              <a:rPr lang="en-GB" sz="1200"/>
              <a:pPr eaLnBrk="1" hangingPunct="1"/>
              <a:t>3</a:t>
            </a:fld>
            <a:endParaRPr lang="en-GB" sz="1200"/>
          </a:p>
        </p:txBody>
      </p:sp>
    </p:spTree>
    <p:extLst>
      <p:ext uri="{BB962C8B-B14F-4D97-AF65-F5344CB8AC3E}">
        <p14:creationId xmlns:p14="http://schemas.microsoft.com/office/powerpoint/2010/main" val="553828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As an overview, I’ve split the talk into 5 main sections.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Relatec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a:t>
            </a:r>
            <a:r>
              <a:rPr lang="en-GB" sz="1200" kern="1200" dirty="0">
                <a:solidFill>
                  <a:schemeClr val="tx1"/>
                </a:solidFill>
                <a:effectLst/>
                <a:latin typeface="+mn-lt"/>
                <a:ea typeface="+mn-ea"/>
                <a:cs typeface="+mn-cs"/>
              </a:rPr>
              <a:t> protein nutrition</a:t>
            </a:r>
            <a:r>
              <a:rPr lang="is-IS" sz="1200" kern="1200" dirty="0">
                <a:solidFill>
                  <a:schemeClr val="tx1"/>
                </a:solidFill>
                <a:effectLst/>
                <a:latin typeface="+mn-lt"/>
                <a:ea typeface="+mn-ea"/>
                <a:cs typeface="+mn-cs"/>
              </a:rPr>
              <a:t>….</a:t>
            </a:r>
          </a:p>
          <a:p>
            <a:endParaRPr lang="is-I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per meal/serving dose  differences in the </a:t>
            </a:r>
            <a:r>
              <a:rPr lang="en-US" sz="1200" dirty="0">
                <a:solidFill>
                  <a:srgbClr val="008E40"/>
                </a:solidFill>
                <a:latin typeface="Century Gothic" panose="020B0502020202020204" pitchFamily="34" charset="0"/>
                <a:cs typeface="Arial"/>
              </a:rPr>
              <a:t>anabolic properties </a:t>
            </a:r>
            <a:r>
              <a:rPr lang="en-US" sz="1200" dirty="0">
                <a:latin typeface="Century Gothic" panose="020B0502020202020204" pitchFamily="34" charset="0"/>
                <a:cs typeface="Arial"/>
              </a:rPr>
              <a:t>of various protein sources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dose of protein on a per meal</a:t>
            </a:r>
            <a:r>
              <a:rPr lang="en-US" sz="1200" baseline="0" dirty="0">
                <a:latin typeface="Century Gothic" panose="020B0502020202020204" pitchFamily="34" charset="0"/>
                <a:cs typeface="Arial"/>
              </a:rPr>
              <a:t> or per serving basis for maximal stimulation of MPS following exercise. </a:t>
            </a: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First, I’ll establish the 5 </a:t>
            </a:r>
            <a:r>
              <a:rPr lang="en-US" sz="1200" kern="1200" dirty="0">
                <a:solidFill>
                  <a:schemeClr val="tx1"/>
                </a:solidFill>
                <a:effectLst/>
                <a:latin typeface="+mn-lt"/>
                <a:ea typeface="+mn-ea"/>
                <a:cs typeface="+mn-cs"/>
              </a:rPr>
              <a:t>key factors that determine the anabolic potential of any given protein source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then I will identify inherent differences in the anabolic properties of various protein sources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Next, based on the available scientific evidence, I’ll systematically compare animal and plant-based protein sources in terms of their capacity to promote muscle hypertrophy in strength-based athletes and I’ll also highlight current gaps on knowledge.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Aware of the importance of global food sustainability, I’ll then present 3 simple, evidence-based strategies to increase the anabolic potential of plant-based protein sources.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Finally, I’ll briefly introduce the emergence of DIAAS – which stands for the digestible indispensable amino acid score - as the new recognized index to assess protein quality, with a practical view of informing smart food choices for strength/power-based athletes.  </a:t>
            </a:r>
            <a:endParaRPr lang="en-GB" sz="1200" kern="1200" dirty="0">
              <a:solidFill>
                <a:schemeClr val="tx1"/>
              </a:solidFill>
              <a:effectLst/>
              <a:latin typeface="+mn-lt"/>
              <a:ea typeface="+mn-ea"/>
              <a:cs typeface="+mn-cs"/>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4396A28-F0A6-4DC9-A442-5865944EB209}" type="slidenum">
              <a:rPr lang="en-GB" altLang="en-US"/>
              <a:pPr eaLnBrk="1" hangingPunct="1"/>
              <a:t>4</a:t>
            </a:fld>
            <a:endParaRPr lang="en-GB" altLang="en-US"/>
          </a:p>
        </p:txBody>
      </p:sp>
    </p:spTree>
    <p:extLst>
      <p:ext uri="{BB962C8B-B14F-4D97-AF65-F5344CB8AC3E}">
        <p14:creationId xmlns:p14="http://schemas.microsoft.com/office/powerpoint/2010/main" val="692551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As an overview, I’ve split the talk into 5 main sections.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Relatec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a:t>
            </a:r>
            <a:r>
              <a:rPr lang="en-GB" sz="1200" kern="1200" dirty="0">
                <a:solidFill>
                  <a:schemeClr val="tx1"/>
                </a:solidFill>
                <a:effectLst/>
                <a:latin typeface="+mn-lt"/>
                <a:ea typeface="+mn-ea"/>
                <a:cs typeface="+mn-cs"/>
              </a:rPr>
              <a:t> protein nutrition</a:t>
            </a:r>
            <a:r>
              <a:rPr lang="is-IS" sz="1200" kern="1200" dirty="0">
                <a:solidFill>
                  <a:schemeClr val="tx1"/>
                </a:solidFill>
                <a:effectLst/>
                <a:latin typeface="+mn-lt"/>
                <a:ea typeface="+mn-ea"/>
                <a:cs typeface="+mn-cs"/>
              </a:rPr>
              <a:t>….</a:t>
            </a:r>
          </a:p>
          <a:p>
            <a:endParaRPr lang="is-I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per meal/serving dose  differences in the </a:t>
            </a:r>
            <a:r>
              <a:rPr lang="en-US" sz="1200" dirty="0">
                <a:solidFill>
                  <a:srgbClr val="008E40"/>
                </a:solidFill>
                <a:latin typeface="Century Gothic" panose="020B0502020202020204" pitchFamily="34" charset="0"/>
                <a:cs typeface="Arial"/>
              </a:rPr>
              <a:t>anabolic properties </a:t>
            </a:r>
            <a:r>
              <a:rPr lang="en-US" sz="1200" dirty="0">
                <a:latin typeface="Century Gothic" panose="020B0502020202020204" pitchFamily="34" charset="0"/>
                <a:cs typeface="Arial"/>
              </a:rPr>
              <a:t>of various protein sources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dose of protein on a per meal</a:t>
            </a:r>
            <a:r>
              <a:rPr lang="en-US" sz="1200" baseline="0" dirty="0">
                <a:latin typeface="Century Gothic" panose="020B0502020202020204" pitchFamily="34" charset="0"/>
                <a:cs typeface="Arial"/>
              </a:rPr>
              <a:t> or per serving basis for maximal stimulation of MPS following exercise. </a:t>
            </a: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First, I’ll establish the 5 </a:t>
            </a:r>
            <a:r>
              <a:rPr lang="en-US" sz="1200" kern="1200" dirty="0">
                <a:solidFill>
                  <a:schemeClr val="tx1"/>
                </a:solidFill>
                <a:effectLst/>
                <a:latin typeface="+mn-lt"/>
                <a:ea typeface="+mn-ea"/>
                <a:cs typeface="+mn-cs"/>
              </a:rPr>
              <a:t>key factors that determine the anabolic potential of any given protein source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then I will identify inherent differences in the anabolic properties of various protein sources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Next, based on the available scientific evidence, I’ll systematically compare animal and plant-based protein sources in terms of their capacity to promote muscle hypertrophy in strength-based athletes and I’ll also highlight current gaps on knowledge.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Aware of the importance of global food sustainability, I’ll then present 3 simple, evidence-based strategies to increase the anabolic potential of plant-based protein sources.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Finally, I’ll briefly introduce the emergence of DIAAS – which stands for the digestible indispensable amino acid score - as the new recognized index to assess protein quality, with a practical view of informing smart food choices for strength/power-based athletes.  </a:t>
            </a:r>
            <a:endParaRPr lang="en-GB" sz="1200" kern="1200" dirty="0">
              <a:solidFill>
                <a:schemeClr val="tx1"/>
              </a:solidFill>
              <a:effectLst/>
              <a:latin typeface="+mn-lt"/>
              <a:ea typeface="+mn-ea"/>
              <a:cs typeface="+mn-cs"/>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4396A28-F0A6-4DC9-A442-5865944EB209}" type="slidenum">
              <a:rPr lang="en-GB" altLang="en-US"/>
              <a:pPr eaLnBrk="1" hangingPunct="1"/>
              <a:t>5</a:t>
            </a:fld>
            <a:endParaRPr lang="en-GB" altLang="en-US"/>
          </a:p>
        </p:txBody>
      </p:sp>
    </p:spTree>
    <p:extLst>
      <p:ext uri="{BB962C8B-B14F-4D97-AF65-F5344CB8AC3E}">
        <p14:creationId xmlns:p14="http://schemas.microsoft.com/office/powerpoint/2010/main" val="879281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nSpc>
                <a:spcPct val="80000"/>
              </a:lnSpc>
              <a:buFont typeface="Arial" pitchFamily="34" charset="0"/>
              <a:buChar char="•"/>
              <a:defRPr/>
            </a:pPr>
            <a:r>
              <a:rPr lang="en-US" sz="800" dirty="0">
                <a:ea typeface="ＭＳ Ｐゴシック" pitchFamily="34" charset="-128"/>
              </a:rPr>
              <a:t>Recent advances have allowed us to refine protein guidelines. </a:t>
            </a:r>
          </a:p>
          <a:p>
            <a:pPr marL="171450" indent="-171450">
              <a:lnSpc>
                <a:spcPct val="80000"/>
              </a:lnSpc>
              <a:buFont typeface="Arial" pitchFamily="34" charset="0"/>
              <a:buChar char="•"/>
              <a:defRPr/>
            </a:pPr>
            <a:r>
              <a:rPr lang="en-US" sz="800" dirty="0">
                <a:ea typeface="ＭＳ Ｐゴシック" pitchFamily="34" charset="-128"/>
              </a:rPr>
              <a:t>A more refined approach is expressing protein recommendations on a meal by meal basis.  What is the optimal dose of protein to maximize the response of MPS?</a:t>
            </a:r>
          </a:p>
          <a:p>
            <a:pPr marL="171450" indent="-171450">
              <a:lnSpc>
                <a:spcPct val="80000"/>
              </a:lnSpc>
              <a:buFont typeface="Arial" pitchFamily="34" charset="0"/>
              <a:buChar char="•"/>
              <a:defRPr/>
            </a:pPr>
            <a:r>
              <a:rPr lang="en-US" sz="800" dirty="0">
                <a:ea typeface="ＭＳ Ｐゴシック" pitchFamily="34" charset="-128"/>
              </a:rPr>
              <a:t>We chose whey </a:t>
            </a:r>
            <a:r>
              <a:rPr lang="en-US" sz="800" dirty="0" err="1">
                <a:ea typeface="ＭＳ Ｐゴシック" pitchFamily="34" charset="-128"/>
              </a:rPr>
              <a:t>bc</a:t>
            </a:r>
            <a:r>
              <a:rPr lang="en-US" sz="800" dirty="0">
                <a:ea typeface="ＭＳ Ｐゴシック" pitchFamily="34" charset="-128"/>
              </a:rPr>
              <a:t> greater response of MPS due to higher leucine content and more rapid digestion and abs of amino acids. </a:t>
            </a:r>
          </a:p>
          <a:p>
            <a:pPr marL="171450" indent="-171450">
              <a:lnSpc>
                <a:spcPct val="80000"/>
              </a:lnSpc>
              <a:buFont typeface="Arial" pitchFamily="34" charset="0"/>
              <a:buChar char="•"/>
              <a:defRPr/>
            </a:pPr>
            <a:r>
              <a:rPr lang="en-US" sz="800" dirty="0">
                <a:ea typeface="ＭＳ Ｐゴシック" pitchFamily="34" charset="-128"/>
              </a:rPr>
              <a:t>Message being efficient use of protein. No wasted protein ingestion. </a:t>
            </a:r>
          </a:p>
          <a:p>
            <a:pPr marL="171450" indent="-171450">
              <a:lnSpc>
                <a:spcPct val="80000"/>
              </a:lnSpc>
              <a:buFont typeface="Arial" pitchFamily="34" charset="0"/>
              <a:buChar char="•"/>
              <a:defRPr/>
            </a:pPr>
            <a:endParaRPr lang="en-US" sz="800" dirty="0">
              <a:ea typeface="ＭＳ Ｐゴシック" pitchFamily="34" charset="-128"/>
            </a:endParaRPr>
          </a:p>
          <a:p>
            <a:pPr marL="171450" indent="-171450">
              <a:lnSpc>
                <a:spcPct val="80000"/>
              </a:lnSpc>
              <a:buFont typeface="Arial" pitchFamily="34" charset="0"/>
              <a:buChar char="•"/>
              <a:defRPr/>
            </a:pPr>
            <a:r>
              <a:rPr lang="en-US" sz="800" dirty="0" err="1">
                <a:ea typeface="ＭＳ Ｐゴシック" pitchFamily="34" charset="-128"/>
              </a:rPr>
              <a:t>Emphasise</a:t>
            </a:r>
            <a:r>
              <a:rPr lang="en-US" sz="800" dirty="0">
                <a:ea typeface="ＭＳ Ｐゴシック" pitchFamily="34" charset="-128"/>
              </a:rPr>
              <a:t> breakfast</a:t>
            </a:r>
          </a:p>
          <a:p>
            <a:pPr marL="171450" indent="-171450">
              <a:lnSpc>
                <a:spcPct val="80000"/>
              </a:lnSpc>
              <a:buFontTx/>
              <a:buChar char="•"/>
            </a:pPr>
            <a:endParaRPr lang="en-GB" altLang="en-US" sz="800" dirty="0">
              <a:ea typeface="ＭＳ Ｐゴシック" panose="020B0600070205080204" pitchFamily="34" charset="-128"/>
            </a:endParaRPr>
          </a:p>
        </p:txBody>
      </p:sp>
      <p:sp>
        <p:nvSpPr>
          <p:cNvPr id="47108"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BD18248-3ACC-41B3-9F78-8F13F1F84942}" type="slidenum">
              <a:rPr lang="en-GB" altLang="en-US"/>
              <a:pPr eaLnBrk="1" hangingPunct="1"/>
              <a:t>6</a:t>
            </a:fld>
            <a:endParaRPr lang="en-GB" altLang="en-US"/>
          </a:p>
        </p:txBody>
      </p:sp>
    </p:spTree>
    <p:extLst>
      <p:ext uri="{BB962C8B-B14F-4D97-AF65-F5344CB8AC3E}">
        <p14:creationId xmlns:p14="http://schemas.microsoft.com/office/powerpoint/2010/main" val="1175117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nSpc>
                <a:spcPct val="80000"/>
              </a:lnSpc>
              <a:buFont typeface="Arial" pitchFamily="34" charset="0"/>
              <a:buChar char="•"/>
              <a:defRPr/>
            </a:pPr>
            <a:r>
              <a:rPr lang="en-US" sz="800" dirty="0">
                <a:ea typeface="ＭＳ Ｐゴシック" pitchFamily="34" charset="-128"/>
              </a:rPr>
              <a:t>Recent advances have allowed us to refine protein guidelines. </a:t>
            </a:r>
          </a:p>
          <a:p>
            <a:pPr marL="171450" indent="-171450">
              <a:lnSpc>
                <a:spcPct val="80000"/>
              </a:lnSpc>
              <a:buFont typeface="Arial" pitchFamily="34" charset="0"/>
              <a:buChar char="•"/>
              <a:defRPr/>
            </a:pPr>
            <a:r>
              <a:rPr lang="en-US" sz="800" dirty="0">
                <a:ea typeface="ＭＳ Ｐゴシック" pitchFamily="34" charset="-128"/>
              </a:rPr>
              <a:t>A more refined approach is expressing protein recommendations on a meal by meal basis.  What is the optimal dose of protein to maximize the response of MPS?</a:t>
            </a:r>
          </a:p>
          <a:p>
            <a:pPr marL="171450" indent="-171450">
              <a:lnSpc>
                <a:spcPct val="80000"/>
              </a:lnSpc>
              <a:buFont typeface="Arial" pitchFamily="34" charset="0"/>
              <a:buChar char="•"/>
              <a:defRPr/>
            </a:pPr>
            <a:r>
              <a:rPr lang="en-US" sz="800" dirty="0">
                <a:ea typeface="ＭＳ Ｐゴシック" pitchFamily="34" charset="-128"/>
              </a:rPr>
              <a:t>We chose whey </a:t>
            </a:r>
            <a:r>
              <a:rPr lang="en-US" sz="800" dirty="0" err="1">
                <a:ea typeface="ＭＳ Ｐゴシック" pitchFamily="34" charset="-128"/>
              </a:rPr>
              <a:t>bc</a:t>
            </a:r>
            <a:r>
              <a:rPr lang="en-US" sz="800" dirty="0">
                <a:ea typeface="ＭＳ Ｐゴシック" pitchFamily="34" charset="-128"/>
              </a:rPr>
              <a:t> greater response of MPS due to higher leucine content and more rapid digestion and abs of amino acids. </a:t>
            </a:r>
          </a:p>
          <a:p>
            <a:pPr marL="171450" indent="-171450">
              <a:lnSpc>
                <a:spcPct val="80000"/>
              </a:lnSpc>
              <a:buFont typeface="Arial" pitchFamily="34" charset="0"/>
              <a:buChar char="•"/>
              <a:defRPr/>
            </a:pPr>
            <a:r>
              <a:rPr lang="en-US" sz="800" dirty="0">
                <a:ea typeface="ＭＳ Ｐゴシック" pitchFamily="34" charset="-128"/>
              </a:rPr>
              <a:t>Message being efficient use of protein. No wasted protein ingestion. </a:t>
            </a:r>
          </a:p>
          <a:p>
            <a:pPr marL="171450" indent="-171450">
              <a:lnSpc>
                <a:spcPct val="80000"/>
              </a:lnSpc>
              <a:buFontTx/>
              <a:buChar char="•"/>
            </a:pPr>
            <a:endParaRPr lang="en-GB" altLang="en-US" sz="800" dirty="0">
              <a:ea typeface="ＭＳ Ｐゴシック" panose="020B0600070205080204" pitchFamily="34" charset="-128"/>
            </a:endParaRPr>
          </a:p>
        </p:txBody>
      </p:sp>
      <p:sp>
        <p:nvSpPr>
          <p:cNvPr id="47108"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BD18248-3ACC-41B3-9F78-8F13F1F84942}" type="slidenum">
              <a:rPr lang="en-GB" altLang="en-US"/>
              <a:pPr eaLnBrk="1" hangingPunct="1"/>
              <a:t>7</a:t>
            </a:fld>
            <a:endParaRPr lang="en-GB" altLang="en-US"/>
          </a:p>
        </p:txBody>
      </p:sp>
    </p:spTree>
    <p:extLst>
      <p:ext uri="{BB962C8B-B14F-4D97-AF65-F5344CB8AC3E}">
        <p14:creationId xmlns:p14="http://schemas.microsoft.com/office/powerpoint/2010/main" val="145445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171450" indent="-171450">
              <a:buFont typeface="Arial" charset="0"/>
              <a:buChar char="•"/>
            </a:pPr>
            <a:r>
              <a:rPr lang="en-US" dirty="0"/>
              <a:t>And</a:t>
            </a:r>
            <a:r>
              <a:rPr lang="en-US" baseline="0" dirty="0"/>
              <a:t> the same finding was reported in a similar study that </a:t>
            </a:r>
            <a:r>
              <a:rPr lang="en-US" baseline="0" dirty="0" err="1"/>
              <a:t>characterised</a:t>
            </a:r>
            <a:r>
              <a:rPr lang="en-US" baseline="0" dirty="0"/>
              <a:t> the dose response of MPS to ingested egg protein in resistance trained young men.   </a:t>
            </a:r>
          </a:p>
          <a:p>
            <a:pPr marL="171450" indent="-171450">
              <a:buFont typeface="Arial" charset="0"/>
              <a:buChar char="•"/>
            </a:pPr>
            <a:endParaRPr lang="en-US" baseline="0" dirty="0"/>
          </a:p>
          <a:p>
            <a:pPr marL="171450" indent="-171450">
              <a:buFont typeface="Arial" charset="0"/>
              <a:buChar char="•"/>
            </a:pPr>
            <a:r>
              <a:rPr lang="en-US" baseline="0" dirty="0" err="1"/>
              <a:t>Emphasise</a:t>
            </a:r>
            <a:r>
              <a:rPr lang="en-US" baseline="0" dirty="0"/>
              <a:t> no breakfast. </a:t>
            </a:r>
            <a:endParaRPr lang="en-US" dirty="0"/>
          </a:p>
        </p:txBody>
      </p:sp>
      <p:sp>
        <p:nvSpPr>
          <p:cNvPr id="4" name="Slide Number Placeholder 3"/>
          <p:cNvSpPr>
            <a:spLocks noGrp="1"/>
          </p:cNvSpPr>
          <p:nvPr>
            <p:ph type="sldNum" sz="quarter" idx="10"/>
          </p:nvPr>
        </p:nvSpPr>
        <p:spPr/>
        <p:txBody>
          <a:bodyPr/>
          <a:lstStyle/>
          <a:p>
            <a:fld id="{8B9B02D8-21C8-204D-BAD6-C6B17D4352CE}" type="slidenum">
              <a:rPr lang="en-US" smtClean="0"/>
              <a:t>8</a:t>
            </a:fld>
            <a:endParaRPr lang="en-US"/>
          </a:p>
        </p:txBody>
      </p:sp>
    </p:spTree>
    <p:extLst>
      <p:ext uri="{BB962C8B-B14F-4D97-AF65-F5344CB8AC3E}">
        <p14:creationId xmlns:p14="http://schemas.microsoft.com/office/powerpoint/2010/main" val="18258008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4950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marR="0" indent="-171450" algn="l" defTabSz="914400" rtl="0" eaLnBrk="1" fontAlgn="auto" latinLnBrk="0" hangingPunct="1">
              <a:lnSpc>
                <a:spcPct val="80000"/>
              </a:lnSpc>
              <a:spcBef>
                <a:spcPts val="0"/>
              </a:spcBef>
              <a:spcAft>
                <a:spcPts val="0"/>
              </a:spcAft>
              <a:buClrTx/>
              <a:buSzTx/>
              <a:buFont typeface="Arial" charset="0"/>
              <a:buChar char="•"/>
              <a:tabLst/>
              <a:defRPr/>
            </a:pPr>
            <a:r>
              <a:rPr lang="en-US" sz="800" baseline="0" dirty="0">
                <a:ea typeface="ＭＳ Ｐゴシック" pitchFamily="34" charset="-128"/>
              </a:rPr>
              <a:t>The question we always get asked when we present these data is what influence does body mass have on the recommended protein dose to consume at each meal sitting.  </a:t>
            </a:r>
          </a:p>
          <a:p>
            <a:pPr marL="171450" marR="0" indent="-171450" algn="l" defTabSz="914400" rtl="0" eaLnBrk="1" fontAlgn="auto" latinLnBrk="0" hangingPunct="1">
              <a:lnSpc>
                <a:spcPct val="80000"/>
              </a:lnSpc>
              <a:spcBef>
                <a:spcPts val="0"/>
              </a:spcBef>
              <a:spcAft>
                <a:spcPts val="0"/>
              </a:spcAft>
              <a:buClrTx/>
              <a:buSzTx/>
              <a:buFont typeface="Arial" charset="0"/>
              <a:buChar char="•"/>
              <a:tabLst/>
              <a:defRPr/>
            </a:pPr>
            <a:endParaRPr lang="en-US" altLang="en-US" sz="800" baseline="0" dirty="0">
              <a:ea typeface="ＭＳ Ｐゴシック" panose="020B0600070205080204" pitchFamily="34" charset="-128"/>
            </a:endParaRPr>
          </a:p>
          <a:p>
            <a:pPr marL="171450" marR="0" indent="-171450" algn="l" defTabSz="914400" rtl="0" eaLnBrk="1" fontAlgn="auto" latinLnBrk="0" hangingPunct="1">
              <a:lnSpc>
                <a:spcPct val="80000"/>
              </a:lnSpc>
              <a:spcBef>
                <a:spcPts val="0"/>
              </a:spcBef>
              <a:spcAft>
                <a:spcPts val="0"/>
              </a:spcAft>
              <a:buClrTx/>
              <a:buSzTx/>
              <a:buFont typeface="Arial" charset="0"/>
              <a:buChar char="•"/>
              <a:tabLst/>
              <a:defRPr/>
            </a:pPr>
            <a:r>
              <a:rPr lang="en-US" altLang="en-US" sz="800" baseline="0" dirty="0">
                <a:ea typeface="ＭＳ Ｐゴシック" panose="020B0600070205080204" pitchFamily="34" charset="-128"/>
              </a:rPr>
              <a:t>In other words, i</a:t>
            </a:r>
            <a:r>
              <a:rPr lang="en-US" altLang="en-US" sz="800" dirty="0">
                <a:ea typeface="ＭＳ Ｐゴシック" panose="020B0600070205080204" pitchFamily="34" charset="-128"/>
              </a:rPr>
              <a:t>s the recommended protein dose for stimulating MPS the same for a 90 kg male</a:t>
            </a:r>
            <a:r>
              <a:rPr lang="en-US" altLang="en-US" sz="800" baseline="0" dirty="0">
                <a:ea typeface="ＭＳ Ｐゴシック" panose="020B0600070205080204" pitchFamily="34" charset="-128"/>
              </a:rPr>
              <a:t> gym user</a:t>
            </a:r>
            <a:r>
              <a:rPr lang="en-US" altLang="en-US" sz="800" dirty="0">
                <a:ea typeface="ＭＳ Ｐゴシック" panose="020B0600070205080204" pitchFamily="34" charset="-128"/>
              </a:rPr>
              <a:t> compared with a 50 kg female gym user? </a:t>
            </a:r>
          </a:p>
          <a:p>
            <a:pPr marL="171450" marR="0" indent="-171450" algn="l" defTabSz="914400" rtl="0" eaLnBrk="1" fontAlgn="auto" latinLnBrk="0" hangingPunct="1">
              <a:lnSpc>
                <a:spcPct val="80000"/>
              </a:lnSpc>
              <a:spcBef>
                <a:spcPts val="0"/>
              </a:spcBef>
              <a:spcAft>
                <a:spcPts val="0"/>
              </a:spcAft>
              <a:buClrTx/>
              <a:buSzTx/>
              <a:buFont typeface="Arial" charset="0"/>
              <a:buChar char="•"/>
              <a:tabLst/>
              <a:defRPr/>
            </a:pPr>
            <a:endParaRPr lang="en-US" altLang="en-US" sz="800" dirty="0">
              <a:ea typeface="ＭＳ Ｐゴシック" panose="020B0600070205080204" pitchFamily="34" charset="-128"/>
            </a:endParaRPr>
          </a:p>
          <a:p>
            <a:pPr marL="171450" marR="0" indent="-171450" algn="l" defTabSz="914400" rtl="0" eaLnBrk="1" fontAlgn="auto" latinLnBrk="0" hangingPunct="1">
              <a:lnSpc>
                <a:spcPct val="80000"/>
              </a:lnSpc>
              <a:spcBef>
                <a:spcPts val="0"/>
              </a:spcBef>
              <a:spcAft>
                <a:spcPts val="0"/>
              </a:spcAft>
              <a:buClrTx/>
              <a:buSzTx/>
              <a:buFont typeface="Arial" charset="0"/>
              <a:buChar char="•"/>
              <a:tabLst/>
              <a:defRPr/>
            </a:pPr>
            <a:r>
              <a:rPr lang="en-US" altLang="en-US" sz="800" dirty="0">
                <a:ea typeface="ＭＳ Ｐゴシック" panose="020B0600070205080204" pitchFamily="34" charset="-128"/>
              </a:rPr>
              <a:t>ADD RONALDO HERE</a:t>
            </a:r>
          </a:p>
          <a:p>
            <a:pPr marL="0" marR="0" indent="0" algn="l" defTabSz="914400" rtl="0" eaLnBrk="1" fontAlgn="auto" latinLnBrk="0" hangingPunct="1">
              <a:lnSpc>
                <a:spcPct val="80000"/>
              </a:lnSpc>
              <a:spcBef>
                <a:spcPts val="0"/>
              </a:spcBef>
              <a:spcAft>
                <a:spcPts val="0"/>
              </a:spcAft>
              <a:buClrTx/>
              <a:buSzTx/>
              <a:buFont typeface="Arial" pitchFamily="34" charset="0"/>
              <a:buNone/>
              <a:tabLst/>
              <a:defRPr/>
            </a:pPr>
            <a:endParaRPr lang="en-US" sz="800" baseline="0" dirty="0">
              <a:ea typeface="ＭＳ Ｐゴシック" pitchFamily="34" charset="-128"/>
            </a:endParaRPr>
          </a:p>
          <a:p>
            <a:pPr marL="0" marR="0" indent="0" algn="l" defTabSz="914400" rtl="0" eaLnBrk="1" fontAlgn="auto" latinLnBrk="0" hangingPunct="1">
              <a:lnSpc>
                <a:spcPct val="80000"/>
              </a:lnSpc>
              <a:spcBef>
                <a:spcPts val="0"/>
              </a:spcBef>
              <a:spcAft>
                <a:spcPts val="0"/>
              </a:spcAft>
              <a:buClrTx/>
              <a:buSzTx/>
              <a:buFont typeface="Arial" pitchFamily="34" charset="0"/>
              <a:buNone/>
              <a:tabLst/>
              <a:defRPr/>
            </a:pPr>
            <a:endParaRPr lang="en-US" sz="800" baseline="0" dirty="0">
              <a:ea typeface="ＭＳ Ｐゴシック" pitchFamily="34" charset="-128"/>
            </a:endParaRPr>
          </a:p>
          <a:p>
            <a:pPr>
              <a:lnSpc>
                <a:spcPct val="80000"/>
              </a:lnSpc>
            </a:pPr>
            <a:endParaRPr lang="en-GB" altLang="en-US" sz="800" dirty="0">
              <a:latin typeface="Arial" panose="020B0604020202020204" pitchFamily="34" charset="0"/>
              <a:ea typeface="ＭＳ Ｐゴシック" panose="020B0600070205080204" pitchFamily="34" charset="-128"/>
              <a:cs typeface="Arial" panose="020B0604020202020204" pitchFamily="34" charset="0"/>
            </a:endParaRPr>
          </a:p>
          <a:p>
            <a:pPr>
              <a:lnSpc>
                <a:spcPct val="80000"/>
              </a:lnSpc>
            </a:pPr>
            <a:endParaRPr lang="en-US" altLang="en-US" sz="800" dirty="0">
              <a:ea typeface="ＭＳ Ｐゴシック" panose="020B0600070205080204" pitchFamily="34" charset="-128"/>
            </a:endParaRPr>
          </a:p>
          <a:p>
            <a:pPr>
              <a:lnSpc>
                <a:spcPct val="80000"/>
              </a:lnSpc>
            </a:pPr>
            <a:endParaRPr lang="en-US" altLang="en-US" sz="800" dirty="0">
              <a:ea typeface="ＭＳ Ｐゴシック" panose="020B0600070205080204" pitchFamily="34" charset="-128"/>
            </a:endParaRPr>
          </a:p>
          <a:p>
            <a:pPr>
              <a:lnSpc>
                <a:spcPct val="80000"/>
              </a:lnSpc>
            </a:pPr>
            <a:endParaRPr lang="en-US" altLang="en-US" sz="800" dirty="0">
              <a:ea typeface="ＭＳ Ｐゴシック" panose="020B0600070205080204" pitchFamily="34" charset="-128"/>
            </a:endParaRPr>
          </a:p>
          <a:p>
            <a:pPr>
              <a:lnSpc>
                <a:spcPct val="80000"/>
              </a:lnSpc>
            </a:pPr>
            <a:r>
              <a:rPr lang="en-US" altLang="en-US" sz="800" dirty="0">
                <a:ea typeface="ＭＳ Ｐゴシック" panose="020B0600070205080204" pitchFamily="34" charset="-128"/>
              </a:rPr>
              <a:t>----</a:t>
            </a:r>
          </a:p>
          <a:p>
            <a:pPr>
              <a:lnSpc>
                <a:spcPct val="80000"/>
              </a:lnSpc>
            </a:pPr>
            <a:endParaRPr lang="en-GB" altLang="en-US" sz="800" dirty="0">
              <a:ea typeface="ＭＳ Ｐゴシック" panose="020B0600070205080204" pitchFamily="34" charset="-128"/>
            </a:endParaRPr>
          </a:p>
          <a:p>
            <a:pPr>
              <a:lnSpc>
                <a:spcPct val="80000"/>
              </a:lnSpc>
            </a:pPr>
            <a:endParaRPr lang="en-GB" altLang="en-US" sz="800" dirty="0">
              <a:ea typeface="ＭＳ Ｐゴシック" panose="020B0600070205080204" pitchFamily="34" charset="-128"/>
            </a:endParaRPr>
          </a:p>
          <a:p>
            <a:pPr>
              <a:lnSpc>
                <a:spcPct val="80000"/>
              </a:lnSpc>
            </a:pPr>
            <a:endParaRPr lang="en-GB" altLang="en-US" sz="800" dirty="0">
              <a:ea typeface="ＭＳ Ｐゴシック" panose="020B0600070205080204" pitchFamily="34" charset="-128"/>
            </a:endParaRPr>
          </a:p>
          <a:p>
            <a:pPr>
              <a:lnSpc>
                <a:spcPct val="80000"/>
              </a:lnSpc>
            </a:pPr>
            <a:endParaRPr lang="en-GB" altLang="en-US" sz="800" dirty="0">
              <a:ea typeface="ＭＳ Ｐゴシック" panose="020B0600070205080204" pitchFamily="34" charset="-128"/>
            </a:endParaRPr>
          </a:p>
          <a:p>
            <a:pPr>
              <a:lnSpc>
                <a:spcPct val="80000"/>
              </a:lnSpc>
            </a:pPr>
            <a:endParaRPr lang="en-GB" altLang="en-US" sz="800" dirty="0">
              <a:ea typeface="ＭＳ Ｐゴシック" panose="020B0600070205080204" pitchFamily="34" charset="-128"/>
            </a:endParaRPr>
          </a:p>
          <a:p>
            <a:pPr>
              <a:lnSpc>
                <a:spcPct val="80000"/>
              </a:lnSpc>
            </a:pPr>
            <a:endParaRPr lang="en-GB" altLang="en-US" sz="800" dirty="0">
              <a:ea typeface="ＭＳ Ｐゴシック" panose="020B0600070205080204" pitchFamily="34" charset="-128"/>
            </a:endParaRPr>
          </a:p>
          <a:p>
            <a:pPr>
              <a:lnSpc>
                <a:spcPct val="80000"/>
              </a:lnSpc>
            </a:pPr>
            <a:endParaRPr lang="en-GB" altLang="en-US" sz="800" dirty="0">
              <a:ea typeface="ＭＳ Ｐゴシック" panose="020B0600070205080204" pitchFamily="34" charset="-128"/>
            </a:endParaRPr>
          </a:p>
          <a:p>
            <a:pPr>
              <a:lnSpc>
                <a:spcPct val="80000"/>
              </a:lnSpc>
            </a:pPr>
            <a:r>
              <a:rPr lang="en-GB" altLang="en-US" sz="800" dirty="0">
                <a:ea typeface="ＭＳ Ｐゴシック" panose="020B0600070205080204" pitchFamily="34" charset="-128"/>
              </a:rPr>
              <a:t>Ideally, nutritional recommendations should be tailored to the specific, individualised, needs of the athlete or exerciser. </a:t>
            </a:r>
          </a:p>
          <a:p>
            <a:pPr>
              <a:lnSpc>
                <a:spcPct val="80000"/>
              </a:lnSpc>
            </a:pPr>
            <a:endParaRPr lang="en-GB" altLang="en-US" sz="800" dirty="0">
              <a:ea typeface="ＭＳ Ｐゴシック" panose="020B0600070205080204" pitchFamily="34" charset="-128"/>
            </a:endParaRPr>
          </a:p>
          <a:p>
            <a:pPr>
              <a:lnSpc>
                <a:spcPct val="80000"/>
              </a:lnSpc>
            </a:pPr>
            <a:r>
              <a:rPr lang="en-GB" altLang="en-US" sz="800" dirty="0">
                <a:ea typeface="ＭＳ Ｐゴシック" panose="020B0600070205080204" pitchFamily="34" charset="-128"/>
              </a:rPr>
              <a:t>Hence, it remains unknown whether the 120 kg bodybuilder, compared to the 80 kg gymnasium enthusiast, will more effectively utilise the 40 g dose of whey protein for incorporation into muscle protein. </a:t>
            </a:r>
          </a:p>
          <a:p>
            <a:pPr>
              <a:lnSpc>
                <a:spcPct val="80000"/>
              </a:lnSpc>
            </a:pPr>
            <a:endParaRPr lang="en-GB" altLang="en-US" sz="800" dirty="0">
              <a:ea typeface="ＭＳ Ｐゴシック" panose="020B0600070205080204" pitchFamily="34" charset="-128"/>
            </a:endParaRPr>
          </a:p>
          <a:p>
            <a:pPr>
              <a:lnSpc>
                <a:spcPct val="80000"/>
              </a:lnSpc>
            </a:pPr>
            <a:r>
              <a:rPr lang="en-GB" altLang="en-US" sz="800" b="1" dirty="0">
                <a:ea typeface="ＭＳ Ｐゴシック" panose="020B0600070205080204" pitchFamily="34" charset="-128"/>
              </a:rPr>
              <a:t>Participants recruited in the present study all reported a background of &gt; 6 months of resistance training, however our cohort was by no means homogenous in terms of whole body lean mass (range: 51 - 81 kg) and leg lean mass (8-14 kg). </a:t>
            </a:r>
          </a:p>
          <a:p>
            <a:pPr>
              <a:lnSpc>
                <a:spcPct val="80000"/>
              </a:lnSpc>
            </a:pPr>
            <a:endParaRPr lang="en-GB" altLang="en-US" sz="800" b="1" dirty="0">
              <a:ea typeface="ＭＳ Ｐゴシック" panose="020B0600070205080204" pitchFamily="34" charset="-128"/>
            </a:endParaRPr>
          </a:p>
          <a:p>
            <a:pPr>
              <a:lnSpc>
                <a:spcPct val="80000"/>
              </a:lnSpc>
            </a:pPr>
            <a:r>
              <a:rPr lang="en-GB" altLang="en-US" sz="800" b="1" dirty="0">
                <a:ea typeface="ＭＳ Ｐゴシック" panose="020B0600070205080204" pitchFamily="34" charset="-128"/>
              </a:rPr>
              <a:t>Hence, in an attempt to explore the influence of muscle mass on the response of MPS to various doses of protein, we examined the relationship of post-exercise responses of MPS to the amount of ingested protein, relative to lean body mass in 36 trained males. </a:t>
            </a:r>
          </a:p>
          <a:p>
            <a:pPr>
              <a:lnSpc>
                <a:spcPct val="80000"/>
              </a:lnSpc>
            </a:pPr>
            <a:endParaRPr lang="en-GB" altLang="en-US" sz="800" b="1" dirty="0">
              <a:ea typeface="ＭＳ Ｐゴシック" panose="020B0600070205080204" pitchFamily="34" charset="-128"/>
            </a:endParaRPr>
          </a:p>
          <a:p>
            <a:pPr>
              <a:lnSpc>
                <a:spcPct val="80000"/>
              </a:lnSpc>
            </a:pPr>
            <a:r>
              <a:rPr lang="en-GB" altLang="en-US" sz="800" b="1" dirty="0">
                <a:ea typeface="ＭＳ Ｐゴシック" panose="020B0600070205080204" pitchFamily="34" charset="-128"/>
              </a:rPr>
              <a:t>A significant correlation between </a:t>
            </a:r>
            <a:r>
              <a:rPr lang="en-GB" altLang="en-US" sz="800" b="1" dirty="0" err="1">
                <a:ea typeface="ＭＳ Ｐゴシック" panose="020B0600070205080204" pitchFamily="34" charset="-128"/>
              </a:rPr>
              <a:t>myofibrillar</a:t>
            </a:r>
            <a:r>
              <a:rPr lang="en-GB" altLang="en-US" sz="800" b="1" dirty="0">
                <a:ea typeface="ＭＳ Ｐゴシック" panose="020B0600070205080204" pitchFamily="34" charset="-128"/>
              </a:rPr>
              <a:t>-MPS rates in response to ingested protein relative to total lean body mass was detected. This observation, albeit cursory and arguably crude given the nature of our study design, suggests that future studies should investigate the influence of the amount of muscle mass on the response of MPS to different doses of protein. </a:t>
            </a:r>
          </a:p>
          <a:p>
            <a:pPr>
              <a:lnSpc>
                <a:spcPct val="80000"/>
              </a:lnSpc>
            </a:pPr>
            <a:endParaRPr lang="en-GB" altLang="en-US" sz="800" dirty="0">
              <a:ea typeface="ＭＳ Ｐゴシック" panose="020B0600070205080204" pitchFamily="34" charset="-128"/>
            </a:endParaRPr>
          </a:p>
          <a:p>
            <a:pPr>
              <a:lnSpc>
                <a:spcPct val="80000"/>
              </a:lnSpc>
            </a:pPr>
            <a:r>
              <a:rPr lang="en-GB" altLang="en-US" sz="800" dirty="0">
                <a:ea typeface="ＭＳ Ｐゴシック" panose="020B0600070205080204" pitchFamily="34" charset="-128"/>
              </a:rPr>
              <a:t>It is possible that the ingestion of a 20 g dose of whey protein following exercise is not enough for individuals with more muscle mass. Instead, perhaps the recommended quantity of protein to ingest following exercise should be considered in relative terms, i.e., after consideration of lean body mass of the exerciser. </a:t>
            </a:r>
          </a:p>
        </p:txBody>
      </p:sp>
      <p:sp>
        <p:nvSpPr>
          <p:cNvPr id="149508"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42D717E-8333-4611-8046-4A17EE2D87F0}" type="slidenum">
              <a:rPr lang="en-GB" altLang="en-US"/>
              <a:pPr eaLnBrk="1" hangingPunct="1"/>
              <a:t>9</a:t>
            </a:fld>
            <a:endParaRPr lang="en-GB" altLang="en-US"/>
          </a:p>
        </p:txBody>
      </p:sp>
    </p:spTree>
    <p:extLst>
      <p:ext uri="{BB962C8B-B14F-4D97-AF65-F5344CB8AC3E}">
        <p14:creationId xmlns:p14="http://schemas.microsoft.com/office/powerpoint/2010/main" val="5874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baseline="0" dirty="0"/>
              <a:t>This slide details the anthropometric characteristics of both low and high lean body mass groups. </a:t>
            </a:r>
          </a:p>
          <a:p>
            <a:endParaRPr lang="en-US" baseline="0" dirty="0"/>
          </a:p>
          <a:p>
            <a:r>
              <a:rPr lang="en-US" baseline="0" dirty="0"/>
              <a:t>Of note, on average, the high lean body mass group possessed ~ 17 kg more lean mass than the low lean mass group and total body mass was ~22 kg greater in the high lean body mass group vs the low lean body mass group. </a:t>
            </a:r>
          </a:p>
          <a:p>
            <a:endParaRPr lang="en-US" baseline="0" dirty="0"/>
          </a:p>
          <a:p>
            <a:r>
              <a:rPr lang="en-US" baseline="0" dirty="0"/>
              <a:t>   </a:t>
            </a:r>
          </a:p>
        </p:txBody>
      </p:sp>
      <p:sp>
        <p:nvSpPr>
          <p:cNvPr id="4" name="Slide Number Placeholder 3"/>
          <p:cNvSpPr>
            <a:spLocks noGrp="1"/>
          </p:cNvSpPr>
          <p:nvPr>
            <p:ph type="sldNum" sz="quarter" idx="10"/>
          </p:nvPr>
        </p:nvSpPr>
        <p:spPr/>
        <p:txBody>
          <a:bodyPr/>
          <a:lstStyle/>
          <a:p>
            <a:fld id="{8B9B02D8-21C8-204D-BAD6-C6B17D4352CE}" type="slidenum">
              <a:rPr lang="en-US" smtClean="0"/>
              <a:t>10</a:t>
            </a:fld>
            <a:endParaRPr lang="en-US"/>
          </a:p>
        </p:txBody>
      </p:sp>
    </p:spTree>
    <p:extLst>
      <p:ext uri="{BB962C8B-B14F-4D97-AF65-F5344CB8AC3E}">
        <p14:creationId xmlns:p14="http://schemas.microsoft.com/office/powerpoint/2010/main" val="379475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t>Here were our results</a:t>
            </a:r>
            <a:r>
              <a:rPr lang="is-IS" dirty="0"/>
              <a:t>….</a:t>
            </a:r>
          </a:p>
          <a:p>
            <a:endParaRPr lang="is-IS" dirty="0"/>
          </a:p>
          <a:p>
            <a:r>
              <a:rPr lang="is-IS" dirty="0"/>
              <a:t>No differences in MPS</a:t>
            </a:r>
            <a:r>
              <a:rPr lang="is-IS" baseline="0" dirty="0"/>
              <a:t> between high lean body mass and low lean body mass groups with the ingestion of 20 or 40 g of whey protein. </a:t>
            </a:r>
          </a:p>
          <a:p>
            <a:endParaRPr lang="is-IS" baseline="0" dirty="0"/>
          </a:p>
          <a:p>
            <a:r>
              <a:rPr lang="is-IS" baseline="0" dirty="0"/>
              <a:t>However, when we collapsed the data and compared the response of MPS between 20 and 40 g coniditions irrespective of lean mass, we observed a greater response of MPS in the 40 g group vs the 20 g group. </a:t>
            </a:r>
          </a:p>
          <a:p>
            <a:endParaRPr lang="is-IS" baseline="0" dirty="0"/>
          </a:p>
          <a:p>
            <a:r>
              <a:rPr lang="is-IS" baseline="0" dirty="0"/>
              <a:t>In contrast to the previous studies that utilised a leg only exercise model, in this study a whole body exercise routine was performed. Therefore, it seems that the volume of muscle activated during exercise is a key factor in determiing the optimal protein dose for the maximal stimulation of MPS. </a:t>
            </a:r>
          </a:p>
          <a:p>
            <a:endParaRPr lang="is-IS" baseline="0" dirty="0"/>
          </a:p>
          <a:p>
            <a:r>
              <a:rPr lang="is-IS" baseline="0" dirty="0"/>
              <a:t>---- </a:t>
            </a:r>
          </a:p>
          <a:p>
            <a:endParaRPr lang="is-IS" baseline="0" dirty="0"/>
          </a:p>
          <a:p>
            <a:r>
              <a:rPr lang="is-IS" baseline="0" dirty="0"/>
              <a:t>at</a:t>
            </a:r>
            <a:r>
              <a:rPr lang="en-US" dirty="0"/>
              <a:t>For</a:t>
            </a:r>
            <a:r>
              <a:rPr lang="en-US" baseline="0" dirty="0"/>
              <a:t> first graph say no difference between the groups and no interaction – dose 40&gt;20</a:t>
            </a:r>
          </a:p>
          <a:p>
            <a:r>
              <a:rPr lang="en-US" baseline="0" dirty="0"/>
              <a:t>20% difference compared with 10% mean difference NS</a:t>
            </a:r>
          </a:p>
          <a:p>
            <a:r>
              <a:rPr lang="en-US" baseline="0" dirty="0" err="1"/>
              <a:t>Colours</a:t>
            </a:r>
            <a:r>
              <a:rPr lang="en-US" baseline="0" dirty="0"/>
              <a:t> and symbols</a:t>
            </a:r>
          </a:p>
          <a:p>
            <a:r>
              <a:rPr lang="en-US" baseline="0" dirty="0"/>
              <a:t>Change y axis and font</a:t>
            </a:r>
          </a:p>
          <a:p>
            <a:r>
              <a:rPr lang="en-US" baseline="0" dirty="0"/>
              <a:t>Title 1 about LBM then change to 40&gt;20</a:t>
            </a:r>
          </a:p>
        </p:txBody>
      </p:sp>
      <p:sp>
        <p:nvSpPr>
          <p:cNvPr id="4" name="Slide Number Placeholder 3"/>
          <p:cNvSpPr>
            <a:spLocks noGrp="1"/>
          </p:cNvSpPr>
          <p:nvPr>
            <p:ph type="sldNum" sz="quarter" idx="10"/>
          </p:nvPr>
        </p:nvSpPr>
        <p:spPr/>
        <p:txBody>
          <a:bodyPr/>
          <a:lstStyle/>
          <a:p>
            <a:fld id="{8B9B02D8-21C8-204D-BAD6-C6B17D4352CE}" type="slidenum">
              <a:rPr lang="en-US" smtClean="0"/>
              <a:t>11</a:t>
            </a:fld>
            <a:endParaRPr lang="en-US"/>
          </a:p>
        </p:txBody>
      </p:sp>
    </p:spTree>
    <p:extLst>
      <p:ext uri="{BB962C8B-B14F-4D97-AF65-F5344CB8AC3E}">
        <p14:creationId xmlns:p14="http://schemas.microsoft.com/office/powerpoint/2010/main" val="25019384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t>Interim summary</a:t>
            </a:r>
          </a:p>
        </p:txBody>
      </p:sp>
      <p:sp>
        <p:nvSpPr>
          <p:cNvPr id="4" name="Slide Number Placeholder 3"/>
          <p:cNvSpPr>
            <a:spLocks noGrp="1"/>
          </p:cNvSpPr>
          <p:nvPr>
            <p:ph type="sldNum" sz="quarter" idx="10"/>
          </p:nvPr>
        </p:nvSpPr>
        <p:spPr/>
        <p:txBody>
          <a:bodyPr/>
          <a:lstStyle/>
          <a:p>
            <a:fld id="{AC10BC14-6E0C-46A3-81FB-B2FB0A621EF4}" type="slidenum">
              <a:rPr lang="en-US" smtClean="0"/>
              <a:t>14</a:t>
            </a:fld>
            <a:endParaRPr lang="en-US"/>
          </a:p>
        </p:txBody>
      </p:sp>
    </p:spTree>
    <p:extLst>
      <p:ext uri="{BB962C8B-B14F-4D97-AF65-F5344CB8AC3E}">
        <p14:creationId xmlns:p14="http://schemas.microsoft.com/office/powerpoint/2010/main" val="1393920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As an overview, I’ve split the talk into 5 main sections.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Relatec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a:t>
            </a:r>
            <a:r>
              <a:rPr lang="en-GB" sz="1200" kern="1200" dirty="0">
                <a:solidFill>
                  <a:schemeClr val="tx1"/>
                </a:solidFill>
                <a:effectLst/>
                <a:latin typeface="+mn-lt"/>
                <a:ea typeface="+mn-ea"/>
                <a:cs typeface="+mn-cs"/>
              </a:rPr>
              <a:t> protein nutrition</a:t>
            </a:r>
            <a:r>
              <a:rPr lang="is-IS" sz="1200" kern="1200" dirty="0">
                <a:solidFill>
                  <a:schemeClr val="tx1"/>
                </a:solidFill>
                <a:effectLst/>
                <a:latin typeface="+mn-lt"/>
                <a:ea typeface="+mn-ea"/>
                <a:cs typeface="+mn-cs"/>
              </a:rPr>
              <a:t>….</a:t>
            </a:r>
          </a:p>
          <a:p>
            <a:endParaRPr lang="is-I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per meal/serving dose  differences in the </a:t>
            </a:r>
            <a:r>
              <a:rPr lang="en-US" sz="1200" dirty="0">
                <a:solidFill>
                  <a:srgbClr val="008E40"/>
                </a:solidFill>
                <a:latin typeface="Century Gothic" panose="020B0502020202020204" pitchFamily="34" charset="0"/>
                <a:cs typeface="Arial"/>
              </a:rPr>
              <a:t>anabolic properties </a:t>
            </a:r>
            <a:r>
              <a:rPr lang="en-US" sz="1200" dirty="0">
                <a:latin typeface="Century Gothic" panose="020B0502020202020204" pitchFamily="34" charset="0"/>
                <a:cs typeface="Arial"/>
              </a:rPr>
              <a:t>of various protein sources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dose of protein on a per meal</a:t>
            </a:r>
            <a:r>
              <a:rPr lang="en-US" sz="1200" baseline="0" dirty="0">
                <a:latin typeface="Century Gothic" panose="020B0502020202020204" pitchFamily="34" charset="0"/>
                <a:cs typeface="Arial"/>
              </a:rPr>
              <a:t> or per serving basis for maximal stimulation of MPS following exercise. </a:t>
            </a: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First, I’ll establish the 5 </a:t>
            </a:r>
            <a:r>
              <a:rPr lang="en-US" sz="1200" kern="1200" dirty="0">
                <a:solidFill>
                  <a:schemeClr val="tx1"/>
                </a:solidFill>
                <a:effectLst/>
                <a:latin typeface="+mn-lt"/>
                <a:ea typeface="+mn-ea"/>
                <a:cs typeface="+mn-cs"/>
              </a:rPr>
              <a:t>key factors that determine the anabolic potential of any given protein source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then I will identify inherent differences in the anabolic properties of various protein sources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Next, based on the available scientific evidence, I’ll systematically compare animal and plant-based protein sources in terms of their capacity to promote muscle hypertrophy in strength-based athletes and I’ll also highlight current gaps on knowledge.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Aware of the importance of global food sustainability, I’ll then present 3 simple, evidence-based strategies to increase the anabolic potential of plant-based protein sources.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Finally, I’ll briefly introduce the emergence of DIAAS – which stands for the digestible indispensable amino acid score - as the new recognized index to assess protein quality, with a practical view of informing smart food choices for strength/power-based athletes.  </a:t>
            </a:r>
            <a:endParaRPr lang="en-GB" sz="1200" kern="1200" dirty="0">
              <a:solidFill>
                <a:schemeClr val="tx1"/>
              </a:solidFill>
              <a:effectLst/>
              <a:latin typeface="+mn-lt"/>
              <a:ea typeface="+mn-ea"/>
              <a:cs typeface="+mn-cs"/>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4396A28-F0A6-4DC9-A442-5865944EB209}" type="slidenum">
              <a:rPr lang="en-GB" altLang="en-US"/>
              <a:pPr eaLnBrk="1" hangingPunct="1"/>
              <a:t>15</a:t>
            </a:fld>
            <a:endParaRPr lang="en-GB" altLang="en-US"/>
          </a:p>
        </p:txBody>
      </p:sp>
    </p:spTree>
    <p:extLst>
      <p:ext uri="{BB962C8B-B14F-4D97-AF65-F5344CB8AC3E}">
        <p14:creationId xmlns:p14="http://schemas.microsoft.com/office/powerpoint/2010/main" val="1785568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baseline="0" dirty="0">
                <a:ea typeface="ＭＳ Ｐゴシック" panose="020B0600070205080204" pitchFamily="34" charset="-128"/>
              </a:rPr>
              <a:t>In terms of protein quality, for some time the whey protein industry has claimed an advantage over other protein sources with regards to muscle reconditioning.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baseline="0" dirty="0">
                <a:ea typeface="ＭＳ Ｐゴシック" panose="020B0600070205080204" pitchFamily="34" charset="-128"/>
              </a:rPr>
              <a:t>This claim is based on 3 primary mechanisms.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baseline="0" dirty="0">
                <a:ea typeface="ＭＳ Ｐゴシック" panose="020B0600070205080204" pitchFamily="34" charset="-128"/>
              </a:rPr>
              <a:t>First, that whey is acid soluble and therefore is more rapidly digested and absorbed than other food or supplemental protein sources.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baseline="0" dirty="0">
                <a:ea typeface="ＭＳ Ｐゴシック" panose="020B0600070205080204" pitchFamily="34" charset="-128"/>
              </a:rPr>
              <a:t>The idea being that a more rapid appearance of amino acids in the blood acts as a trigger for the stimulation of muscle protein synthesis.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baseline="0" dirty="0">
                <a:ea typeface="ＭＳ Ｐゴシック" panose="020B0600070205080204" pitchFamily="34" charset="-128"/>
              </a:rPr>
              <a:t>Second, that whey boasts a full complement of all 9 essential amino acids that are required for maximal muscle remodelling.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baseline="0" dirty="0">
                <a:ea typeface="ＭＳ Ｐゴシック" panose="020B0600070205080204" pitchFamily="34" charset="-128"/>
              </a:rPr>
              <a:t>And third, that whey constitutes a high EAA, and in particular leucine content that not only provides one of the building blocks for muscle remodelling, but also acts a stimulus to switch on the muscle protein synthetic machinery.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baseline="0"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baseline="0" dirty="0">
              <a:solidFill>
                <a:schemeClr val="tx1"/>
              </a:solidFill>
              <a:effectLst/>
              <a:latin typeface="+mn-lt"/>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baseline="0" dirty="0">
              <a:solidFill>
                <a:schemeClr val="tx1"/>
              </a:solidFill>
              <a:effectLst/>
              <a:latin typeface="+mn-lt"/>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baseline="0" dirty="0">
              <a:solidFill>
                <a:schemeClr val="tx1"/>
              </a:solidFill>
              <a:effectLst/>
              <a:latin typeface="+mn-lt"/>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baseline="0" dirty="0">
              <a:solidFill>
                <a:schemeClr val="tx1"/>
              </a:solidFill>
              <a:effectLst/>
              <a:latin typeface="+mn-lt"/>
              <a:ea typeface="ＭＳ Ｐゴシック" panose="020B0600070205080204" pitchFamily="34" charset="-128"/>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baseline="0" dirty="0">
                <a:ea typeface="ＭＳ Ｐゴシック" panose="020B0600070205080204" pitchFamily="34" charset="-128"/>
              </a:rPr>
              <a:t>This claim is explained by 3 primary mechanisms.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i="0" kern="1200" baseline="0" dirty="0">
              <a:solidFill>
                <a:schemeClr val="tx1"/>
              </a:solidFill>
              <a:effectLst/>
              <a:latin typeface="+mn-lt"/>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baseline="0" dirty="0">
                <a:ea typeface="ＭＳ Ｐゴシック" panose="020B0600070205080204" pitchFamily="34" charset="-128"/>
              </a:rPr>
              <a:t>This claim is based on 3 primary mechanisms. </a:t>
            </a: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i="0" dirty="0">
              <a:ea typeface="ＭＳ Ｐゴシック" panose="020B0600070205080204" pitchFamily="34" charset="-128"/>
            </a:endParaRPr>
          </a:p>
          <a:p>
            <a:pPr>
              <a:buFontTx/>
              <a:buNone/>
            </a:pPr>
            <a:r>
              <a:rPr lang="en-GB" altLang="en-US" sz="1200" i="0" dirty="0">
                <a:ea typeface="ＭＳ Ｐゴシック" panose="020B0600070205080204" pitchFamily="34" charset="-128"/>
              </a:rPr>
              <a:t>Bioactive peptides? </a:t>
            </a:r>
          </a:p>
          <a:p>
            <a:pPr>
              <a:buFontTx/>
              <a:buNone/>
            </a:pPr>
            <a:endParaRPr lang="en-GB" altLang="en-US" sz="1200" i="0" dirty="0">
              <a:ea typeface="ＭＳ Ｐゴシック" panose="020B0600070205080204" pitchFamily="34" charset="-128"/>
            </a:endParaRPr>
          </a:p>
          <a:p>
            <a:pPr>
              <a:buFontTx/>
              <a:buNone/>
            </a:pPr>
            <a:r>
              <a:rPr lang="en-GB" altLang="en-US" sz="1200" i="0" dirty="0">
                <a:ea typeface="ＭＳ Ｐゴシック" panose="020B0600070205080204" pitchFamily="34" charset="-128"/>
              </a:rPr>
              <a:t>Whey’s position as the gold standard protein source is supported</a:t>
            </a:r>
            <a:r>
              <a:rPr lang="en-GB" altLang="en-US" sz="1200" i="0" baseline="0" dirty="0">
                <a:ea typeface="ＭＳ Ｐゴシック" panose="020B0600070205080204" pitchFamily="34" charset="-128"/>
              </a:rPr>
              <a:t> by 3 primary claims. </a:t>
            </a:r>
            <a:r>
              <a:rPr lang="en-GB" altLang="en-US" sz="1200" i="0" dirty="0">
                <a:ea typeface="ＭＳ Ｐゴシック" panose="020B0600070205080204" pitchFamily="34" charset="-128"/>
              </a:rPr>
              <a:t> How strong are these claims and are</a:t>
            </a:r>
            <a:r>
              <a:rPr lang="en-GB" altLang="en-US" sz="1200" i="0" baseline="0" dirty="0">
                <a:ea typeface="ＭＳ Ｐゴシック" panose="020B0600070205080204" pitchFamily="34" charset="-128"/>
              </a:rPr>
              <a:t> they becoming dated? </a:t>
            </a:r>
          </a:p>
          <a:p>
            <a:pPr>
              <a:buFontTx/>
              <a:buNone/>
            </a:pPr>
            <a:endParaRPr lang="en-GB" altLang="en-US" sz="1200" i="0" baseline="0" dirty="0">
              <a:ea typeface="ＭＳ Ｐゴシック" panose="020B0600070205080204" pitchFamily="34" charset="-128"/>
            </a:endParaRPr>
          </a:p>
          <a:p>
            <a:pPr>
              <a:buFontTx/>
              <a:buNone/>
            </a:pPr>
            <a:r>
              <a:rPr lang="en-GB" altLang="en-US" sz="1200" i="0" baseline="0" dirty="0">
                <a:ea typeface="ＭＳ Ｐゴシック" panose="020B0600070205080204" pitchFamily="34" charset="-128"/>
              </a:rPr>
              <a:t>Enjoyed a position of prominence over other protein sources</a:t>
            </a:r>
            <a:r>
              <a:rPr lang="is-IS" altLang="en-US" sz="1200" i="0" baseline="0" dirty="0">
                <a:ea typeface="ＭＳ Ｐゴシック" panose="020B0600070205080204" pitchFamily="34" charset="-128"/>
              </a:rPr>
              <a:t>….</a:t>
            </a:r>
            <a:endParaRPr lang="en-GB" altLang="en-US" sz="1200" i="0" baseline="0" dirty="0">
              <a:ea typeface="ＭＳ Ｐゴシック" panose="020B0600070205080204" pitchFamily="34" charset="-128"/>
            </a:endParaRPr>
          </a:p>
          <a:p>
            <a:pPr>
              <a:buFontTx/>
              <a:buNone/>
            </a:pPr>
            <a:endParaRPr lang="en-GB" sz="1200" b="0" i="0" baseline="0" dirty="0">
              <a:ea typeface="ＭＳ Ｐゴシック" panose="020B0600070205080204" pitchFamily="34" charset="-128"/>
            </a:endParaRPr>
          </a:p>
          <a:p>
            <a:pPr>
              <a:buFontTx/>
              <a:buNone/>
            </a:pPr>
            <a:r>
              <a:rPr lang="en-GB" sz="1200" b="0" i="0" baseline="0" dirty="0">
                <a:ea typeface="ＭＳ Ｐゴシック" panose="020B0600070205080204" pitchFamily="34" charset="-128"/>
              </a:rPr>
              <a:t>(On balance), the claim that whey protein supplements confer an advantage over other protein sources with regards to muscle building is supported by experimental evidence from several tightly controlled laboratory studies. </a:t>
            </a:r>
          </a:p>
          <a:p>
            <a:pPr>
              <a:buFontTx/>
              <a:buNone/>
            </a:pPr>
            <a:endParaRPr lang="en-GB" sz="1200" b="0" i="0" baseline="0" dirty="0">
              <a:ea typeface="ＭＳ Ｐゴシック" panose="020B0600070205080204" pitchFamily="34" charset="-128"/>
            </a:endParaRPr>
          </a:p>
          <a:p>
            <a:pPr>
              <a:buFontTx/>
              <a:buNone/>
            </a:pPr>
            <a:r>
              <a:rPr lang="en-GB" sz="1200" b="0" i="0" baseline="0" dirty="0">
                <a:ea typeface="ＭＳ Ｐゴシック" panose="020B0600070205080204" pitchFamily="34" charset="-128"/>
              </a:rPr>
              <a:t>Overall, strong evidence to describe/characterise and explain the greater anabolic potential of whey vs other protein sources. </a:t>
            </a:r>
          </a:p>
          <a:p>
            <a:pPr>
              <a:buFontTx/>
              <a:buNone/>
            </a:pPr>
            <a:endParaRPr lang="en-GB" sz="1200" b="0" i="0" baseline="0" dirty="0">
              <a:ea typeface="ＭＳ Ｐゴシック" panose="020B0600070205080204" pitchFamily="34" charset="-128"/>
            </a:endParaRPr>
          </a:p>
          <a:p>
            <a:pPr>
              <a:buFontTx/>
              <a:buNone/>
            </a:pPr>
            <a:r>
              <a:rPr lang="en-GB" sz="1200" b="0" i="0" baseline="0" dirty="0">
                <a:ea typeface="ＭＳ Ｐゴシック" panose="020B0600070205080204" pitchFamily="34" charset="-128"/>
              </a:rPr>
              <a:t>Claim is support by experimental evidence. </a:t>
            </a:r>
          </a:p>
          <a:p>
            <a:pPr>
              <a:buFontTx/>
              <a:buNone/>
            </a:pPr>
            <a:r>
              <a:rPr lang="en-GB" sz="1200" b="0" i="0" baseline="0" dirty="0">
                <a:ea typeface="ＭＳ Ｐゴシック" panose="020B0600070205080204" pitchFamily="34" charset="-128"/>
              </a:rPr>
              <a:t>Three primary mechanisms for the greater muscle building potential of whey over other protein sources have been proposed, namely……</a:t>
            </a:r>
            <a:endParaRPr lang="en-GB" b="0" dirty="0"/>
          </a:p>
        </p:txBody>
      </p:sp>
      <p:sp>
        <p:nvSpPr>
          <p:cNvPr id="4" name="Slide Number Placeholder 3"/>
          <p:cNvSpPr>
            <a:spLocks noGrp="1"/>
          </p:cNvSpPr>
          <p:nvPr>
            <p:ph type="sldNum" sz="quarter" idx="10"/>
          </p:nvPr>
        </p:nvSpPr>
        <p:spPr/>
        <p:txBody>
          <a:bodyPr/>
          <a:lstStyle/>
          <a:p>
            <a:fld id="{AC10BC14-6E0C-46A3-81FB-B2FB0A621EF4}" type="slidenum">
              <a:rPr lang="en-US" smtClean="0"/>
              <a:t>16</a:t>
            </a:fld>
            <a:endParaRPr lang="en-US"/>
          </a:p>
        </p:txBody>
      </p:sp>
    </p:spTree>
    <p:extLst>
      <p:ext uri="{BB962C8B-B14F-4D97-AF65-F5344CB8AC3E}">
        <p14:creationId xmlns:p14="http://schemas.microsoft.com/office/powerpoint/2010/main" val="6872114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demonstrates the protein digestibility (y axis), expressed as the percentage of the protein-derived amino acids that are absorbed into the circulation once the protein source is fully digested, of various common dietary protein sources (x axis).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we can see, animal-based protein sources, including dairy, eggs, meat and fish are highly digestible with digestibility scores in excess of 90%.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contrast and without exception, plant-based sources of protein, such as rice, wheat, soy and potato exhibit lower digestibility scores ranging from 45-80%.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addition to the lower digestibility values, there also is evidence that protein-derived amino acids from plant-based protein sources are more readily extracted by the gut or are taken up by the liver and converted to urea, resulting in less of the dietary-derived amino acids becoming available in the circulation for uptake by skeletal muscle.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such, for any given protein dose, the percentage of protein-derived amino acids that can be made available in circulation for the synthesis of new muscle protein is greater after ingesting animal-based protein sources compared with plant-based protein sources. </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AC10BC14-6E0C-46A3-81FB-B2FB0A621EF4}" type="slidenum">
              <a:rPr lang="en-US" smtClean="0"/>
              <a:t>17</a:t>
            </a:fld>
            <a:endParaRPr lang="en-US"/>
          </a:p>
        </p:txBody>
      </p:sp>
    </p:spTree>
    <p:extLst>
      <p:ext uri="{BB962C8B-B14F-4D97-AF65-F5344CB8AC3E}">
        <p14:creationId xmlns:p14="http://schemas.microsoft.com/office/powerpoint/2010/main" val="24403355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Finally, protein from various sources also differ in terms of EAA profile and leucine content.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total EAA content of animal-based proteins typically exceeds plant–based proteins. Indeed, whey, milk and casein are the only protein sources with a higher constituent EAA composition compared with human muscle.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Moreover, animal-based protein sources typically boast a complete EAA profile – i.e. containing all 9 EAA, whereas most plant-based protein sources are deficient in 1 or more of the essential amino acids, usually lysine or methionine.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 general rule, the leucine content of animal-based protein sources is typically greater than plant-based protein sources.  An exception to this rule is maize which constitutes 12% leucine. </a:t>
            </a:r>
          </a:p>
        </p:txBody>
      </p:sp>
      <p:sp>
        <p:nvSpPr>
          <p:cNvPr id="4" name="Slide Number Placeholder 3"/>
          <p:cNvSpPr>
            <a:spLocks noGrp="1"/>
          </p:cNvSpPr>
          <p:nvPr>
            <p:ph type="sldNum" sz="quarter" idx="10"/>
          </p:nvPr>
        </p:nvSpPr>
        <p:spPr/>
        <p:txBody>
          <a:bodyPr/>
          <a:lstStyle/>
          <a:p>
            <a:fld id="{AC10BC14-6E0C-46A3-81FB-B2FB0A621EF4}" type="slidenum">
              <a:rPr lang="en-US" smtClean="0"/>
              <a:t>18</a:t>
            </a:fld>
            <a:endParaRPr lang="en-US"/>
          </a:p>
        </p:txBody>
      </p:sp>
    </p:spTree>
    <p:extLst>
      <p:ext uri="{BB962C8B-B14F-4D97-AF65-F5344CB8AC3E}">
        <p14:creationId xmlns:p14="http://schemas.microsoft.com/office/powerpoint/2010/main" val="2789219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majority of published studies that have directly compared the capacity for animal and plant-based proteins to stimulate MPS during exercise recovery have compared dairy proteins with soy protein.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These are the results from the first study in resistance-trained young men in which the ingestion of 18 g of skimmed milk after exercise was shown to stimulate a 34% greater response of mixed MPS compared with 18 g of soy protein during recovery.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a follow up study, Jo Hartman demonstrated that the superior acute response of MPS to milk ingestion vs soy translated into greater chronic improvements in lean body mass after a 12 </a:t>
            </a:r>
            <a:r>
              <a:rPr lang="en-GB" sz="1200" kern="1200" dirty="0" err="1">
                <a:solidFill>
                  <a:schemeClr val="tx1"/>
                </a:solidFill>
                <a:effectLst/>
                <a:latin typeface="+mn-lt"/>
                <a:ea typeface="+mn-ea"/>
                <a:cs typeface="+mn-cs"/>
              </a:rPr>
              <a:t>wk</a:t>
            </a:r>
            <a:r>
              <a:rPr lang="en-GB" sz="1200" kern="1200" dirty="0">
                <a:solidFill>
                  <a:schemeClr val="tx1"/>
                </a:solidFill>
                <a:effectLst/>
                <a:latin typeface="+mn-lt"/>
                <a:ea typeface="+mn-ea"/>
                <a:cs typeface="+mn-cs"/>
              </a:rPr>
              <a:t> resistance training program, again in trained young men.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greater anabolic response to milk compared with soy protein ingestion was likely mediated by several factors, namely the greater total protein digestibility, the superior EAA profile and leucine content of milk, and the more favourable metabolic fate of milk protein-derived amino acids being directed towards the peripheral tissues rather than being taken up the by the gut as has shown to be the case with soy protein. </a:t>
            </a:r>
          </a:p>
        </p:txBody>
      </p:sp>
      <p:sp>
        <p:nvSpPr>
          <p:cNvPr id="4" name="Slide Number Placeholder 3"/>
          <p:cNvSpPr>
            <a:spLocks noGrp="1"/>
          </p:cNvSpPr>
          <p:nvPr>
            <p:ph type="sldNum" sz="quarter" idx="10"/>
          </p:nvPr>
        </p:nvSpPr>
        <p:spPr/>
        <p:txBody>
          <a:bodyPr/>
          <a:lstStyle/>
          <a:p>
            <a:fld id="{AC10BC14-6E0C-46A3-81FB-B2FB0A621EF4}" type="slidenum">
              <a:rPr lang="en-US" smtClean="0"/>
              <a:t>19</a:t>
            </a:fld>
            <a:endParaRPr lang="en-US"/>
          </a:p>
        </p:txBody>
      </p:sp>
    </p:spTree>
    <p:extLst>
      <p:ext uri="{BB962C8B-B14F-4D97-AF65-F5344CB8AC3E}">
        <p14:creationId xmlns:p14="http://schemas.microsoft.com/office/powerpoint/2010/main" val="19283721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As a logical follow study and given that milk protein consists of 80% casein and 20% whey protein, this study by Jason Tang isolated the casein and whey protein fractions from the milk matrix to investigate which component of the milk protein was responsible for the greater muscle anabolic response compared with soy protein.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Whereas the ingestion of isolated intact micellar casein stimulated a similar response of mixed muscle protein synthesis during exercise recovery compared with soy protein, the ingestion of whey protein stimulated a greater response of MPS during exercise recovery compared with both soy and casein protein ingestion.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Again, this superior acute stimulation of MPS with the ingestion of whey compared with soy protein has been shown, in most individuals, to translate into greater chronic improvements in lean body mass after 9 months of structured resistance training.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Combined with results from a previous slide, these data suggest that whey, rather than casein, is the active ingredient of milk protein in terms of stimulating MPS during exercise recovery.  </a:t>
            </a:r>
          </a:p>
          <a:p>
            <a:pPr>
              <a:buFontTx/>
              <a:buChar char="•"/>
            </a:pPr>
            <a:endParaRPr lang="en-GB" altLang="en-US" sz="1400" i="1" dirty="0">
              <a:ea typeface="ＭＳ Ｐゴシック" panose="020B0600070205080204" pitchFamily="34" charset="-128"/>
            </a:endParaRPr>
          </a:p>
        </p:txBody>
      </p:sp>
    </p:spTree>
    <p:extLst>
      <p:ext uri="{BB962C8B-B14F-4D97-AF65-F5344CB8AC3E}">
        <p14:creationId xmlns:p14="http://schemas.microsoft.com/office/powerpoint/2010/main" val="20700857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second is this recent study that compared the acute postprandial response of MPS to micellar casein vs the cereal protein, wheat, in a cohort of older adults under resting conditions. </a:t>
            </a:r>
          </a:p>
          <a:p>
            <a:endParaRPr lang="en-GB" baseline="0" dirty="0"/>
          </a:p>
          <a:p>
            <a:r>
              <a:rPr lang="en-GB" baseline="0" dirty="0"/>
              <a:t>These data demonstrate that the ingestion of micellar casein protein stimulates a greater resting postprandial response of </a:t>
            </a:r>
            <a:r>
              <a:rPr lang="en-GB" baseline="0" dirty="0" err="1"/>
              <a:t>myofibrillar</a:t>
            </a:r>
            <a:r>
              <a:rPr lang="en-GB" baseline="0" dirty="0"/>
              <a:t> protein synthesis compared with a dose-matched quantity of either whole wheat protein or wheat hydrolysate in which anti-nutritional factors were removed such that total digestibility was similar to casein (re draw without whey).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greater stimulation of </a:t>
            </a:r>
            <a:r>
              <a:rPr lang="en-GB" baseline="0" dirty="0" err="1"/>
              <a:t>myofibrillar</a:t>
            </a:r>
            <a:r>
              <a:rPr lang="en-GB" baseline="0" dirty="0"/>
              <a:t> MPS with casein compared with wheat protein is likely attributed to a more favourable EAA profile and leucine content, since wheat protein is deficient in the EAA, lysine and the constituent leucine content of casein is higher than wheat protein.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Taken together, based on currently available evidence, the general consensus is that ingestion of animal-based proteins, in particular dairy proteins, are more potent in terms of stimulating MPS during exercise recovery compared with plant-based proteins.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p:txBody>
      </p:sp>
      <p:sp>
        <p:nvSpPr>
          <p:cNvPr id="4" name="Slide Number Placeholder 3"/>
          <p:cNvSpPr>
            <a:spLocks noGrp="1"/>
          </p:cNvSpPr>
          <p:nvPr>
            <p:ph type="sldNum" sz="quarter" idx="10"/>
          </p:nvPr>
        </p:nvSpPr>
        <p:spPr/>
        <p:txBody>
          <a:bodyPr/>
          <a:lstStyle/>
          <a:p>
            <a:fld id="{AC10BC14-6E0C-46A3-81FB-B2FB0A621EF4}" type="slidenum">
              <a:rPr lang="en-US" smtClean="0"/>
              <a:t>21</a:t>
            </a:fld>
            <a:endParaRPr lang="en-US"/>
          </a:p>
        </p:txBody>
      </p:sp>
    </p:spTree>
    <p:extLst>
      <p:ext uri="{BB962C8B-B14F-4D97-AF65-F5344CB8AC3E}">
        <p14:creationId xmlns:p14="http://schemas.microsoft.com/office/powerpoint/2010/main" val="7420818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date, no protein dose-MPS response study has been conducted with the administration of a plant-based protein source in resistance-trained young adults.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figure represents the theoretical per meal dose of protein from a variety of plant-based protein sources for the maximal stimulation of MPS</a:t>
            </a:r>
            <a:r>
              <a:rPr lang="en-US" sz="1200" kern="1200" baseline="0" dirty="0">
                <a:solidFill>
                  <a:schemeClr val="tx1"/>
                </a:solidFill>
                <a:effectLst/>
                <a:latin typeface="+mn-lt"/>
                <a:ea typeface="+mn-ea"/>
                <a:cs typeface="+mn-cs"/>
              </a:rPr>
              <a:t> in the 80 kg trained young male.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 the basis that ~3 grams of leucine from an ingested protein source is necessary to stimulate a maximal acute response of MPS in young adults of average body mass, the representative protein dose from various plant-based sources to theoretically stimulate a maximal MPS response on a per meal basis is as high as 40 g of protein from soy or pea sources and as high as 58 g of protein from the leucine-poor potato source.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As a general rule, to achieve the representative quantity of protein necessary to stimulate a maximal acute response of MPS from a plant source means increasing the serving size of the food source in comparison to what is necessary with animal sources of protein . For example, ~13</a:t>
            </a:r>
            <a:r>
              <a:rPr lang="en-US" sz="1200" kern="1200" baseline="0" dirty="0">
                <a:solidFill>
                  <a:schemeClr val="tx1"/>
                </a:solidFill>
                <a:effectLst/>
                <a:latin typeface="+mn-lt"/>
                <a:ea typeface="+mn-ea"/>
                <a:cs typeface="+mn-cs"/>
              </a:rPr>
              <a:t> large </a:t>
            </a:r>
            <a:r>
              <a:rPr lang="en-US" sz="1200" kern="1200" dirty="0">
                <a:solidFill>
                  <a:schemeClr val="tx1"/>
                </a:solidFill>
                <a:effectLst/>
                <a:latin typeface="+mn-lt"/>
                <a:ea typeface="+mn-ea"/>
                <a:cs typeface="+mn-cs"/>
              </a:rPr>
              <a:t>potatoes</a:t>
            </a:r>
            <a:r>
              <a:rPr lang="en-US" sz="1200" kern="1200" baseline="0" dirty="0">
                <a:solidFill>
                  <a:schemeClr val="tx1"/>
                </a:solidFill>
                <a:effectLst/>
                <a:latin typeface="+mn-lt"/>
                <a:ea typeface="+mn-ea"/>
                <a:cs typeface="+mn-cs"/>
              </a:rPr>
              <a:t> would be necessary to meet the 58 g protein protein dose. </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observation has implications for those strength-based athletes from weight class sports or athletes that depend on a high power-to-body mass.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C10BC14-6E0C-46A3-81FB-B2FB0A621EF4}" type="slidenum">
              <a:rPr lang="en-US" smtClean="0"/>
              <a:t>22</a:t>
            </a:fld>
            <a:endParaRPr lang="en-US"/>
          </a:p>
        </p:txBody>
      </p:sp>
    </p:spTree>
    <p:extLst>
      <p:ext uri="{BB962C8B-B14F-4D97-AF65-F5344CB8AC3E}">
        <p14:creationId xmlns:p14="http://schemas.microsoft.com/office/powerpoint/2010/main" val="4185998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674688" y="808038"/>
            <a:ext cx="5387975" cy="4041775"/>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r>
              <a:rPr lang="en-GB" altLang="en-US" b="0" dirty="0">
                <a:ea typeface="ＭＳ Ｐゴシック" panose="020B0600070205080204" pitchFamily="34" charset="-128"/>
              </a:rPr>
              <a:t>A related strategy to increase the anabolic potential of plant-based protein sources is to fortify the protein source with additional</a:t>
            </a:r>
            <a:r>
              <a:rPr lang="en-GB" altLang="en-US" b="0" baseline="0" dirty="0">
                <a:ea typeface="ＭＳ Ｐゴシック" panose="020B0600070205080204" pitchFamily="34" charset="-128"/>
              </a:rPr>
              <a:t> leucine.</a:t>
            </a:r>
          </a:p>
          <a:p>
            <a:pPr marL="0" indent="0">
              <a:buFont typeface="Arial" panose="020B0604020202020204" pitchFamily="34" charset="0"/>
              <a:buNone/>
            </a:pPr>
            <a:endParaRPr lang="en-GB" altLang="en-US" b="0" baseline="0"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b="0" baseline="0" dirty="0">
                <a:ea typeface="ＭＳ Ｐゴシック" panose="020B0600070205080204" pitchFamily="34" charset="-128"/>
              </a:rPr>
              <a:t>Perhaps the best example of this strategy comes from this rodent study which demonstrated that fortification of wheat with leucine to match the leucine content of a whey protein meal resulted in a similar postprandial response of MPS.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ltLang="en-US" b="0" baseline="0"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b="0" baseline="0" dirty="0">
                <a:ea typeface="ＭＳ Ｐゴシック" panose="020B0600070205080204" pitchFamily="34" charset="-128"/>
              </a:rPr>
              <a:t>These data are consistent with the findings from a human study in which a </a:t>
            </a:r>
            <a:r>
              <a:rPr lang="en-US" altLang="en-US" dirty="0">
                <a:ea typeface="ＭＳ Ｐゴシック" panose="020B0600070205080204" pitchFamily="34" charset="-128"/>
              </a:rPr>
              <a:t>leucine-enriched</a:t>
            </a:r>
            <a:r>
              <a:rPr lang="en-US" altLang="en-US" baseline="0" dirty="0">
                <a:ea typeface="ＭＳ Ｐゴシック" panose="020B0600070205080204" pitchFamily="34" charset="-128"/>
              </a:rPr>
              <a:t> 6.25 g suboptimal dose</a:t>
            </a:r>
            <a:r>
              <a:rPr lang="en-US" altLang="en-US" dirty="0">
                <a:ea typeface="ＭＳ Ｐゴシック" panose="020B0600070205080204" pitchFamily="34" charset="-128"/>
              </a:rPr>
              <a:t> of whey protein within a mixed macronutrient beverage enhanced MPS during exercise</a:t>
            </a:r>
            <a:r>
              <a:rPr lang="en-US" altLang="en-US" baseline="0" dirty="0">
                <a:ea typeface="ＭＳ Ｐゴシック" panose="020B0600070205080204" pitchFamily="34" charset="-128"/>
              </a:rPr>
              <a:t> recovery</a:t>
            </a:r>
            <a:r>
              <a:rPr lang="en-US" altLang="en-US" dirty="0">
                <a:ea typeface="ＭＳ Ｐゴシック" panose="020B0600070205080204" pitchFamily="34" charset="-128"/>
              </a:rPr>
              <a:t> to the same level as that seen with 4 times as much whey protein. </a:t>
            </a:r>
            <a:r>
              <a:rPr lang="en-US" altLang="en-US" b="0" u="none" dirty="0">
                <a:ea typeface="ＭＳ Ｐゴシック" panose="020B0600070205080204" pitchFamily="34" charset="-128"/>
              </a:rPr>
              <a:t>In other words, a low-protein beverage is as effective as a high-protein beverage at stimulating MPS when highly enriched with </a:t>
            </a:r>
            <a:r>
              <a:rPr lang="en-US" altLang="en-US" b="0" u="none" dirty="0">
                <a:solidFill>
                  <a:srgbClr val="005040"/>
                </a:solidFill>
                <a:ea typeface="ＭＳ Ｐゴシック" panose="020B0600070205080204" pitchFamily="34" charset="-128"/>
              </a:rPr>
              <a:t>leucine. </a:t>
            </a:r>
            <a:endParaRPr lang="en-US" altLang="en-US" b="0" u="none"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ltLang="en-US" b="0" baseline="0"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b="0" baseline="0" dirty="0">
                <a:ea typeface="ＭＳ Ｐゴシック" panose="020B0600070205080204" pitchFamily="34" charset="-128"/>
              </a:rPr>
              <a:t>Of course, a follow up study in resistance-trained young men is needed to compare the anabolic response to a leucine-enriched plant-based protein source with a an animal protein source.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ltLang="en-US" b="0" baseline="0"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b="0" baseline="0" dirty="0">
                <a:ea typeface="ＭＳ Ｐゴシック" panose="020B0600070205080204" pitchFamily="34" charset="-128"/>
              </a:rPr>
              <a:t>--</a:t>
            </a:r>
          </a:p>
          <a:p>
            <a:pPr marL="0" indent="0">
              <a:buFont typeface="Arial" panose="020B0604020202020204" pitchFamily="34" charset="0"/>
              <a:buNone/>
            </a:pPr>
            <a:r>
              <a:rPr lang="en-GB" altLang="en-US" b="0" baseline="0" dirty="0">
                <a:ea typeface="ＭＳ Ｐゴシック" panose="020B0600070205080204" pitchFamily="34" charset="-128"/>
              </a:rPr>
              <a:t> </a:t>
            </a:r>
          </a:p>
          <a:p>
            <a:pPr marL="0" indent="0">
              <a:buFont typeface="Arial" panose="020B0604020202020204" pitchFamily="34" charset="0"/>
              <a:buNone/>
            </a:pPr>
            <a:r>
              <a:rPr lang="en-GB" altLang="en-US" b="0" baseline="0" dirty="0">
                <a:ea typeface="ＭＳ Ｐゴシック" panose="020B0600070205080204" pitchFamily="34" charset="-128"/>
              </a:rPr>
              <a:t>Perhaps the best evidence example of this strategy has been shown to be effective in this rat study that demonstrated the fortification of wheat with leucine to match/equalise the leucine content of the whey protein meal also equalised rates of MPS. </a:t>
            </a:r>
          </a:p>
          <a:p>
            <a:pPr marL="0" indent="0">
              <a:buFont typeface="Arial" panose="020B0604020202020204" pitchFamily="34" charset="0"/>
              <a:buNone/>
            </a:pPr>
            <a:endParaRPr lang="en-GB" altLang="en-US" b="0" baseline="0" dirty="0">
              <a:ea typeface="ＭＳ Ｐゴシック" panose="020B0600070205080204" pitchFamily="34" charset="-128"/>
            </a:endParaRPr>
          </a:p>
          <a:p>
            <a:pPr marL="0" indent="0">
              <a:buFont typeface="Arial" panose="020B0604020202020204" pitchFamily="34" charset="0"/>
              <a:buNone/>
            </a:pPr>
            <a:endParaRPr lang="en-GB" altLang="en-US" b="0" baseline="0" dirty="0">
              <a:ea typeface="ＭＳ Ｐゴシック" panose="020B0600070205080204" pitchFamily="34" charset="-128"/>
            </a:endParaRPr>
          </a:p>
          <a:p>
            <a:pPr marL="0" indent="0">
              <a:buFont typeface="Arial" panose="020B0604020202020204" pitchFamily="34" charset="0"/>
              <a:buNone/>
            </a:pPr>
            <a:r>
              <a:rPr lang="en-GB" altLang="en-US" b="0" baseline="0" dirty="0">
                <a:ea typeface="ＭＳ Ｐゴシック" panose="020B0600070205080204" pitchFamily="34" charset="-128"/>
              </a:rPr>
              <a:t>----</a:t>
            </a:r>
          </a:p>
          <a:p>
            <a:pPr marL="0" indent="0">
              <a:buFont typeface="Arial" panose="020B0604020202020204" pitchFamily="34" charset="0"/>
              <a:buNone/>
            </a:pPr>
            <a:endParaRPr lang="en-GB" altLang="en-US" b="0" baseline="0" dirty="0">
              <a:ea typeface="ＭＳ Ｐゴシック" panose="020B0600070205080204" pitchFamily="34" charset="-128"/>
            </a:endParaRPr>
          </a:p>
          <a:p>
            <a:pPr marL="0" indent="0">
              <a:buFont typeface="Arial" panose="020B0604020202020204" pitchFamily="34" charset="0"/>
              <a:buNone/>
            </a:pPr>
            <a:r>
              <a:rPr lang="en-GB" altLang="en-US" b="0" baseline="0" dirty="0">
                <a:ea typeface="ＭＳ Ｐゴシック" panose="020B0600070205080204" pitchFamily="34" charset="-128"/>
              </a:rPr>
              <a:t>These data in   </a:t>
            </a:r>
            <a:r>
              <a:rPr lang="en-GB" altLang="en-US" b="0" dirty="0">
                <a:ea typeface="ＭＳ Ｐゴシック" panose="020B0600070205080204" pitchFamily="34" charset="-128"/>
              </a:rPr>
              <a:t>Animal work by Layne</a:t>
            </a:r>
            <a:r>
              <a:rPr lang="en-GB" altLang="en-US" b="0" baseline="0" dirty="0">
                <a:ea typeface="ＭＳ Ｐゴシック" panose="020B0600070205080204" pitchFamily="34" charset="-128"/>
              </a:rPr>
              <a:t> </a:t>
            </a:r>
            <a:r>
              <a:rPr lang="en-GB" altLang="en-US" b="0" dirty="0">
                <a:ea typeface="ＭＳ Ｐゴシック" panose="020B0600070205080204" pitchFamily="34" charset="-128"/>
              </a:rPr>
              <a:t>Norton and colleagues demonstrated that adding free leucine to wheat protein,</a:t>
            </a:r>
            <a:r>
              <a:rPr lang="en-GB" altLang="en-US" b="0" baseline="0" dirty="0">
                <a:ea typeface="ＭＳ Ｐゴシック" panose="020B0600070205080204" pitchFamily="34" charset="-128"/>
              </a:rPr>
              <a:t> to match the leucine content present in an </a:t>
            </a:r>
            <a:r>
              <a:rPr lang="en-GB" altLang="en-US" b="0" baseline="0" dirty="0" err="1">
                <a:ea typeface="ＭＳ Ｐゴシック" panose="020B0600070205080204" pitchFamily="34" charset="-128"/>
              </a:rPr>
              <a:t>isonitrogenous</a:t>
            </a:r>
            <a:r>
              <a:rPr lang="en-GB" altLang="en-US" b="0" baseline="0" dirty="0">
                <a:ea typeface="ＭＳ Ｐゴシック" panose="020B0600070205080204" pitchFamily="34" charset="-128"/>
              </a:rPr>
              <a:t> amount of whey protein, resulted in a similar postprandial MPS response. </a:t>
            </a:r>
            <a:r>
              <a:rPr lang="en-GB" altLang="en-US" b="0" dirty="0">
                <a:ea typeface="ＭＳ Ｐゴシック" panose="020B0600070205080204" pitchFamily="34" charset="-128"/>
              </a:rPr>
              <a:t> </a:t>
            </a:r>
          </a:p>
          <a:p>
            <a:pPr marL="0" indent="0">
              <a:buFont typeface="Arial" panose="020B0604020202020204" pitchFamily="34" charset="0"/>
              <a:buNone/>
            </a:pPr>
            <a:endParaRPr lang="en-GB" altLang="en-US" b="1" dirty="0">
              <a:ea typeface="ＭＳ Ｐゴシック" panose="020B0600070205080204" pitchFamily="34" charset="-128"/>
            </a:endParaRPr>
          </a:p>
          <a:p>
            <a:pPr marL="0" indent="0">
              <a:buFont typeface="Arial" panose="020B0604020202020204" pitchFamily="34" charset="0"/>
              <a:buNone/>
            </a:pPr>
            <a:r>
              <a:rPr lang="en-GB" altLang="en-US" b="0" dirty="0">
                <a:ea typeface="ＭＳ Ｐゴシック" panose="020B0600070205080204" pitchFamily="34" charset="-128"/>
              </a:rPr>
              <a:t>Most plant-based sources have a leucine content of 6-8%, whereas animal-based</a:t>
            </a:r>
            <a:r>
              <a:rPr lang="en-GB" altLang="en-US" b="0" baseline="0" dirty="0">
                <a:ea typeface="ＭＳ Ｐゴシック" panose="020B0600070205080204" pitchFamily="34" charset="-128"/>
              </a:rPr>
              <a:t> protein sources tend to have a leucine content in the range of 8.5-9% and &gt;10% in the case of dairy protein. </a:t>
            </a:r>
          </a:p>
          <a:p>
            <a:pPr marL="0" indent="0">
              <a:buFont typeface="Arial" panose="020B0604020202020204" pitchFamily="34" charset="0"/>
              <a:buNone/>
            </a:pPr>
            <a:endParaRPr lang="en-GB" altLang="en-US" b="0" baseline="0" dirty="0">
              <a:ea typeface="ＭＳ Ｐゴシック" panose="020B0600070205080204" pitchFamily="34" charset="-128"/>
            </a:endParaRPr>
          </a:p>
          <a:p>
            <a:pPr marL="0" indent="0">
              <a:buFont typeface="Arial" panose="020B0604020202020204" pitchFamily="34" charset="0"/>
              <a:buNone/>
            </a:pPr>
            <a:r>
              <a:rPr lang="en-GB" altLang="en-US" b="0" dirty="0">
                <a:ea typeface="ＭＳ Ｐゴシック" panose="020B0600070205080204" pitchFamily="34" charset="-128"/>
              </a:rPr>
              <a:t>In</a:t>
            </a:r>
            <a:r>
              <a:rPr lang="en-GB" altLang="en-US" b="0" baseline="0" dirty="0">
                <a:ea typeface="ＭＳ Ｐゴシック" panose="020B0600070205080204" pitchFamily="34" charset="-128"/>
              </a:rPr>
              <a:t> this regard, maize-derived protein represents an interesting exception because it has a relatively high leucine content of 12.2%. </a:t>
            </a:r>
            <a:endParaRPr lang="en-GB" altLang="en-US" b="0" dirty="0">
              <a:ea typeface="ＭＳ Ｐゴシック" panose="020B0600070205080204" pitchFamily="34" charset="-128"/>
            </a:endParaRPr>
          </a:p>
          <a:p>
            <a:pPr marL="0" indent="0">
              <a:buFont typeface="Arial" panose="020B0604020202020204" pitchFamily="34" charset="0"/>
              <a:buNone/>
            </a:pPr>
            <a:endParaRPr lang="en-GB" altLang="en-US" b="1" dirty="0">
              <a:ea typeface="ＭＳ Ｐゴシック" panose="020B0600070205080204" pitchFamily="34" charset="-128"/>
            </a:endParaRPr>
          </a:p>
          <a:p>
            <a:pPr marL="0" indent="0">
              <a:buFont typeface="Arial" panose="020B0604020202020204" pitchFamily="34" charset="0"/>
              <a:buNone/>
            </a:pPr>
            <a:r>
              <a:rPr lang="en-GB" altLang="en-US" b="1" dirty="0">
                <a:ea typeface="ＭＳ Ｐゴシック" panose="020B0600070205080204" pitchFamily="34" charset="-128"/>
              </a:rPr>
              <a:t>XXXXXXX</a:t>
            </a:r>
          </a:p>
          <a:p>
            <a:pPr marL="171450" indent="-171450">
              <a:buFont typeface="Arial" panose="020B0604020202020204" pitchFamily="34" charset="0"/>
              <a:buChar char="•"/>
            </a:pPr>
            <a:r>
              <a:rPr lang="en-GB" altLang="en-US" b="1" dirty="0">
                <a:ea typeface="ＭＳ Ｐゴシック" panose="020B0600070205080204" pitchFamily="34" charset="-128"/>
              </a:rPr>
              <a:t>In practice, appetite is</a:t>
            </a:r>
            <a:r>
              <a:rPr lang="en-GB" altLang="en-US" b="1" baseline="0" dirty="0">
                <a:ea typeface="ＭＳ Ｐゴシック" panose="020B0600070205080204" pitchFamily="34" charset="-128"/>
              </a:rPr>
              <a:t> often suppressed after high intensity training or match-play, hence</a:t>
            </a:r>
            <a:r>
              <a:rPr lang="en-GB" altLang="en-US" b="1" dirty="0">
                <a:ea typeface="ＭＳ Ｐゴシック" panose="020B0600070205080204" pitchFamily="34" charset="-128"/>
              </a:rPr>
              <a:t> it may be difficult for team sport players to ingest the optimal dose of protein at each feeding time……Therefore, a prudent question is can suboptimal doses of protein be made more effective by changing the composition of ingested protein? </a:t>
            </a:r>
          </a:p>
          <a:p>
            <a:pPr marL="171450" indent="-171450">
              <a:buFont typeface="Arial" panose="020B0604020202020204" pitchFamily="34" charset="0"/>
              <a:buChar char="•"/>
            </a:pPr>
            <a:endParaRPr lang="en-US" altLang="en-US" dirty="0">
              <a:ea typeface="ＭＳ Ｐゴシック" panose="020B0600070205080204" pitchFamily="34" charset="-128"/>
            </a:endParaRPr>
          </a:p>
          <a:p>
            <a:pPr marL="171450" indent="-171450">
              <a:buFont typeface="Arial" panose="020B0604020202020204" pitchFamily="34" charset="0"/>
              <a:buChar char="•"/>
            </a:pPr>
            <a:r>
              <a:rPr lang="en-US" altLang="en-US" dirty="0">
                <a:ea typeface="ＭＳ Ｐゴシック" panose="020B0600070205080204" pitchFamily="34" charset="-128"/>
              </a:rPr>
              <a:t>This study from Tyler is very relevant with this notion in mind. </a:t>
            </a:r>
          </a:p>
          <a:p>
            <a:pPr marL="171450" indent="-171450">
              <a:buFont typeface="Arial" panose="020B0604020202020204" pitchFamily="34" charset="0"/>
              <a:buChar char="•"/>
            </a:pPr>
            <a:endParaRPr lang="en-US" altLang="en-US" dirty="0">
              <a:ea typeface="ＭＳ Ｐゴシック" panose="020B0600070205080204" pitchFamily="34" charset="-128"/>
            </a:endParaRPr>
          </a:p>
          <a:p>
            <a:pPr marL="171450" indent="-171450">
              <a:buFont typeface="Arial" panose="020B0604020202020204" pitchFamily="34" charset="0"/>
              <a:buChar char="•"/>
            </a:pPr>
            <a:r>
              <a:rPr lang="en-US" altLang="en-US" dirty="0">
                <a:ea typeface="ＭＳ Ｐゴシック" panose="020B0600070205080204" pitchFamily="34" charset="-128"/>
              </a:rPr>
              <a:t>The addition of a higher dose of leucine to a smaller amount of protein (6.25 g) within a mixed macronutrient beverage enhanced MPS to the same level as that seen with 4 times as much whey protein. </a:t>
            </a:r>
          </a:p>
          <a:p>
            <a:pPr marL="171450" indent="-171450">
              <a:buFont typeface="Arial" panose="020B0604020202020204" pitchFamily="34" charset="0"/>
              <a:buChar char="•"/>
            </a:pPr>
            <a:endParaRPr lang="en-US" altLang="en-US" dirty="0">
              <a:ea typeface="ＭＳ Ｐゴシック" panose="020B0600070205080204" pitchFamily="34" charset="-128"/>
            </a:endParaRPr>
          </a:p>
          <a:p>
            <a:pPr marL="171450" indent="-171450">
              <a:buFont typeface="Arial" panose="020B0604020202020204" pitchFamily="34" charset="0"/>
              <a:buChar char="•"/>
            </a:pPr>
            <a:r>
              <a:rPr lang="en-US" altLang="en-US" dirty="0">
                <a:ea typeface="ＭＳ Ｐゴシック" panose="020B0600070205080204" pitchFamily="34" charset="-128"/>
              </a:rPr>
              <a:t>Suboptimal doses of protein should be enriched with leucine. </a:t>
            </a:r>
          </a:p>
          <a:p>
            <a:pPr marL="171450" indent="-171450">
              <a:buFont typeface="Arial" panose="020B0604020202020204" pitchFamily="34" charset="0"/>
              <a:buChar char="•"/>
            </a:pPr>
            <a:endParaRPr lang="en-US" altLang="en-US" dirty="0">
              <a:ea typeface="ＭＳ Ｐゴシック" panose="020B0600070205080204" pitchFamily="34" charset="-128"/>
            </a:endParaRPr>
          </a:p>
          <a:p>
            <a:pPr marL="171450" indent="-171450">
              <a:buFont typeface="Arial" panose="020B0604020202020204" pitchFamily="34" charset="0"/>
              <a:buChar char="•"/>
            </a:pPr>
            <a:r>
              <a:rPr lang="en-US" altLang="en-US" dirty="0">
                <a:ea typeface="ＭＳ Ｐゴシック" panose="020B0600070205080204" pitchFamily="34" charset="-128"/>
              </a:rPr>
              <a:t>WP-25 – contains around 3 g of leucine. </a:t>
            </a:r>
          </a:p>
          <a:p>
            <a:pPr marL="171450" indent="-171450">
              <a:buFont typeface="Arial" panose="020B0604020202020204" pitchFamily="34" charset="0"/>
              <a:buChar char="•"/>
            </a:pPr>
            <a:r>
              <a:rPr lang="en-US" altLang="en-US" dirty="0">
                <a:ea typeface="ＭＳ Ｐゴシック" panose="020B0600070205080204" pitchFamily="34" charset="-128"/>
              </a:rPr>
              <a:t>Fat and CHO </a:t>
            </a:r>
            <a:r>
              <a:rPr lang="en-US" altLang="en-US" dirty="0" err="1">
                <a:ea typeface="ＭＳ Ｐゴシック" panose="020B0600070205080204" pitchFamily="34" charset="-128"/>
              </a:rPr>
              <a:t>didn</a:t>
            </a:r>
            <a:r>
              <a:rPr lang="ja-JP" altLang="en-US" dirty="0">
                <a:ea typeface="+mn-ea"/>
              </a:rPr>
              <a:t>’</a:t>
            </a:r>
            <a:r>
              <a:rPr lang="en-US" altLang="ja-JP" dirty="0">
                <a:ea typeface="+mn-ea"/>
              </a:rPr>
              <a:t>t have any negative effect.  </a:t>
            </a:r>
          </a:p>
          <a:p>
            <a:pPr marL="171450" indent="-171450">
              <a:buFont typeface="Arial" panose="020B0604020202020204" pitchFamily="34" charset="0"/>
              <a:buChar char="•"/>
            </a:pPr>
            <a:endParaRPr lang="en-US" altLang="en-US" dirty="0">
              <a:ea typeface="ＭＳ Ｐゴシック" panose="020B0600070205080204" pitchFamily="34" charset="-128"/>
            </a:endParaRPr>
          </a:p>
          <a:p>
            <a:pPr marL="171450" indent="-171450">
              <a:buFont typeface="Arial" panose="020B0604020202020204" pitchFamily="34" charset="0"/>
              <a:buChar char="•"/>
            </a:pPr>
            <a:r>
              <a:rPr lang="en-US" altLang="en-US" b="1" dirty="0">
                <a:ea typeface="ＭＳ Ｐゴシック" panose="020B0600070205080204" pitchFamily="34" charset="-128"/>
              </a:rPr>
              <a:t>A low-protein beverage is as effective as a high-protein beverage at stimulating MPS when highly enriched with </a:t>
            </a:r>
            <a:r>
              <a:rPr lang="en-US" altLang="en-US" b="1" u="sng" dirty="0">
                <a:solidFill>
                  <a:srgbClr val="005040"/>
                </a:solidFill>
                <a:ea typeface="ＭＳ Ｐゴシック" panose="020B0600070205080204" pitchFamily="34" charset="-128"/>
              </a:rPr>
              <a:t>leucine</a:t>
            </a:r>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3556E73-D48E-49B8-A622-B2E1EA324D2C}" type="slidenum">
              <a:rPr lang="en-GB" altLang="en-US"/>
              <a:pPr eaLnBrk="1" hangingPunct="1"/>
              <a:t>23</a:t>
            </a:fld>
            <a:endParaRPr lang="en-GB" altLang="en-US"/>
          </a:p>
        </p:txBody>
      </p:sp>
    </p:spTree>
    <p:extLst>
      <p:ext uri="{BB962C8B-B14F-4D97-AF65-F5344CB8AC3E}">
        <p14:creationId xmlns:p14="http://schemas.microsoft.com/office/powerpoint/2010/main" val="3262986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Finally, there has been recent interest in protein blends as a possible strategy to increase the anabolic potential of plant-based protein sources.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By definition, a protein blend combines two or more protein sources.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scientific rationale for ingesting a protein blend is twofold.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First, combining more than 1 plant-based protein source will overcome any deficiencies in a single EAA that may be prevalent if a single plant protein is consumed.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Given that maize is deficient in lysine content, yet adequate in methionine content and particularly high in leucine, whereas lentil is deficient in methionine content yet more than adequate in lysine, combining maize and lentil may provide a complementary protein blend to overcome the deficiency in a single EAA.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Based on constituent amino acid profiles, other complementary plant-based protein blends that may be of application to the vegan strength/power-based athlete include wheat and pea protein, as well as lentil and quinoa.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C10BC14-6E0C-46A3-81FB-B2FB0A621EF4}" type="slidenum">
              <a:rPr lang="en-US" smtClean="0"/>
              <a:t>24</a:t>
            </a:fld>
            <a:endParaRPr lang="en-US"/>
          </a:p>
        </p:txBody>
      </p:sp>
    </p:spTree>
    <p:extLst>
      <p:ext uri="{BB962C8B-B14F-4D97-AF65-F5344CB8AC3E}">
        <p14:creationId xmlns:p14="http://schemas.microsoft.com/office/powerpoint/2010/main" val="1560688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Taking a food first approach, this bean and quinoa bowl provides an example meal plan to meet protein recommendations from a single vegetarian dish. </a:t>
            </a:r>
          </a:p>
        </p:txBody>
      </p:sp>
      <p:sp>
        <p:nvSpPr>
          <p:cNvPr id="4" name="Slide Number Placeholder 3"/>
          <p:cNvSpPr>
            <a:spLocks noGrp="1"/>
          </p:cNvSpPr>
          <p:nvPr>
            <p:ph type="sldNum" sz="quarter" idx="10"/>
          </p:nvPr>
        </p:nvSpPr>
        <p:spPr/>
        <p:txBody>
          <a:bodyPr/>
          <a:lstStyle/>
          <a:p>
            <a:fld id="{AC10BC14-6E0C-46A3-81FB-B2FB0A621EF4}" type="slidenum">
              <a:rPr lang="en-US" smtClean="0"/>
              <a:t>25</a:t>
            </a:fld>
            <a:endParaRPr lang="en-US"/>
          </a:p>
        </p:txBody>
      </p:sp>
    </p:spTree>
    <p:extLst>
      <p:ext uri="{BB962C8B-B14F-4D97-AF65-F5344CB8AC3E}">
        <p14:creationId xmlns:p14="http://schemas.microsoft.com/office/powerpoint/2010/main" val="16183994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 common practice among many athletes, including team-sport athletes, is supplementation with individual amino acids, for example the branched chain amino acids only, rather than complete protein sources.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this study, led by Sarah Jackman, we directly measured the response of </a:t>
            </a:r>
            <a:r>
              <a:rPr lang="en-GB" sz="1200" kern="1200" dirty="0" err="1">
                <a:solidFill>
                  <a:schemeClr val="tx1"/>
                </a:solidFill>
                <a:effectLst/>
                <a:latin typeface="+mn-lt"/>
                <a:ea typeface="+mn-ea"/>
                <a:cs typeface="+mn-cs"/>
              </a:rPr>
              <a:t>myofibrillar</a:t>
            </a:r>
            <a:r>
              <a:rPr lang="en-GB" sz="1200" kern="1200" dirty="0">
                <a:solidFill>
                  <a:schemeClr val="tx1"/>
                </a:solidFill>
                <a:effectLst/>
                <a:latin typeface="+mn-lt"/>
                <a:ea typeface="+mn-ea"/>
                <a:cs typeface="+mn-cs"/>
              </a:rPr>
              <a:t> MPS to the ingestion of BCAA after resistance based exercise. Whilst other studies have previously measurements </a:t>
            </a:r>
            <a:r>
              <a:rPr lang="en-GB" sz="1200" kern="1200" dirty="0" err="1">
                <a:solidFill>
                  <a:schemeClr val="tx1"/>
                </a:solidFill>
                <a:effectLst/>
                <a:latin typeface="+mn-lt"/>
                <a:ea typeface="+mn-ea"/>
                <a:cs typeface="+mn-cs"/>
              </a:rPr>
              <a:t>mTORC</a:t>
            </a:r>
            <a:r>
              <a:rPr lang="en-GB" sz="1200" kern="1200" dirty="0">
                <a:solidFill>
                  <a:schemeClr val="tx1"/>
                </a:solidFill>
                <a:effectLst/>
                <a:latin typeface="+mn-lt"/>
                <a:ea typeface="+mn-ea"/>
                <a:cs typeface="+mn-cs"/>
              </a:rPr>
              <a:t> signalling with BCAA ingestion, no study had directly measured MPS.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We demonstrated that ingesting the BCAA only does increase the stimulation of MPS after exercise compared with a CHO placebo.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However, when compared with the response to 20 g of whey protein ingestion containing an equivalent amount of BCAA plus the other EAA’s, the response was inferior. </a:t>
            </a:r>
          </a:p>
          <a:p>
            <a:endParaRPr lang="en-US" altLang="en-US" baseline="0" dirty="0">
              <a:ea typeface="ＭＳ Ｐゴシック" panose="020B0600070205080204" pitchFamily="34" charset="-128"/>
            </a:endParaRPr>
          </a:p>
          <a:p>
            <a:r>
              <a:rPr lang="en-US" altLang="en-US" baseline="0" dirty="0">
                <a:ea typeface="ＭＳ Ｐゴシック" panose="020B0600070205080204" pitchFamily="34" charset="-128"/>
              </a:rPr>
              <a:t>-------</a:t>
            </a:r>
          </a:p>
          <a:p>
            <a:endParaRPr lang="en-US" altLang="en-US" baseline="0" dirty="0">
              <a:ea typeface="ＭＳ Ｐゴシック" panose="020B0600070205080204" pitchFamily="34" charset="-128"/>
            </a:endParaRPr>
          </a:p>
          <a:p>
            <a:r>
              <a:rPr lang="en-US" altLang="en-US" dirty="0">
                <a:ea typeface="ＭＳ Ｐゴシック" panose="020B0600070205080204" pitchFamily="34" charset="-128"/>
              </a:rPr>
              <a:t>5.6</a:t>
            </a:r>
            <a:r>
              <a:rPr lang="en-US" altLang="en-US" baseline="0" dirty="0">
                <a:ea typeface="ＭＳ Ｐゴシック" panose="020B0600070205080204" pitchFamily="34" charset="-128"/>
              </a:rPr>
              <a:t> g of </a:t>
            </a:r>
            <a:r>
              <a:rPr lang="en-US" altLang="en-US" dirty="0">
                <a:ea typeface="ＭＳ Ｐゴシック" panose="020B0600070205080204" pitchFamily="34" charset="-128"/>
              </a:rPr>
              <a:t>BCAA increased MPS by </a:t>
            </a:r>
            <a:r>
              <a:rPr lang="en-US" altLang="en-US" baseline="0" dirty="0">
                <a:ea typeface="ＭＳ Ｐゴシック" panose="020B0600070205080204" pitchFamily="34" charset="-128"/>
              </a:rPr>
              <a:t>22% compared with placebo, whereas 20 g of whey protein, containing 4.8 g of BCAA increased the post-ex response of MPS by almost 50%, suggesting that other amino acids are necessary to provide substrate for MPS. Use the bricks analogy. </a:t>
            </a:r>
          </a:p>
          <a:p>
            <a:endParaRPr lang="en-US" altLang="en-US" dirty="0">
              <a:ea typeface="ＭＳ Ｐゴシック" panose="020B0600070205080204" pitchFamily="34" charset="-128"/>
            </a:endParaRP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682D7D7D-3E1A-4F01-930E-5B463D7FE7B9}" type="slidenum">
              <a:rPr lang="en-GB" altLang="en-US"/>
              <a:pPr eaLnBrk="1" hangingPunct="1"/>
              <a:t>26</a:t>
            </a:fld>
            <a:endParaRPr lang="en-GB" altLang="en-US"/>
          </a:p>
        </p:txBody>
      </p:sp>
    </p:spTree>
    <p:extLst>
      <p:ext uri="{BB962C8B-B14F-4D97-AF65-F5344CB8AC3E}">
        <p14:creationId xmlns:p14="http://schemas.microsoft.com/office/powerpoint/2010/main" val="4570298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Add Kev slide in. </a:t>
            </a:r>
          </a:p>
        </p:txBody>
      </p:sp>
      <p:sp>
        <p:nvSpPr>
          <p:cNvPr id="4" name="Slide Number Placeholder 3"/>
          <p:cNvSpPr>
            <a:spLocks noGrp="1"/>
          </p:cNvSpPr>
          <p:nvPr>
            <p:ph type="sldNum" sz="quarter" idx="10"/>
          </p:nvPr>
        </p:nvSpPr>
        <p:spPr/>
        <p:txBody>
          <a:bodyPr/>
          <a:lstStyle/>
          <a:p>
            <a:fld id="{AC10BC14-6E0C-46A3-81FB-B2FB0A621EF4}" type="slidenum">
              <a:rPr lang="en-US" smtClean="0"/>
              <a:t>27</a:t>
            </a:fld>
            <a:endParaRPr lang="en-US"/>
          </a:p>
        </p:txBody>
      </p:sp>
    </p:spTree>
    <p:extLst>
      <p:ext uri="{BB962C8B-B14F-4D97-AF65-F5344CB8AC3E}">
        <p14:creationId xmlns:p14="http://schemas.microsoft.com/office/powerpoint/2010/main" val="706152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brick wall analogy illustrates how important the EAA profile and leucine content of the protein source are for stimulating MPS.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 muscle protein may be thought of as a brick wall and amino acids as the individual building blocks necessary to build the wall. Each type of wall requires a particular arrangement of these bricks.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Certain types of bricks, primarily nonessential amino acids, are always lying about and available at the building site.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the wall can only be completed if other bricks, namely a full complement of EAAs derived from a dietary protein source, are transported in from outside the building site.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mTORC</a:t>
            </a:r>
            <a:r>
              <a:rPr lang="en-GB" sz="1200" kern="1200" dirty="0">
                <a:solidFill>
                  <a:schemeClr val="tx1"/>
                </a:solidFill>
                <a:effectLst/>
                <a:latin typeface="+mn-lt"/>
                <a:ea typeface="+mn-ea"/>
                <a:cs typeface="+mn-cs"/>
              </a:rPr>
              <a:t> signalling pathway may be thought of as the builder that puts the bricks together to form the wall.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Leucine may be considered to be a special brick. It is necessary as part of the wall, but it also comes with a pot of coffee that can stimulate the worker into faster and more effective wall building.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 if the truck delivers a protein source constituting a full complement of EAA including a plentiful supply of the red leucine brick, the brick wall will be built effectively and efficiently.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next 3 slides summarise characteristic differences in each of these 5 factors (established to influence the magnitude of the MPS response to an ingested protein source) between protein sources, highlighting the differences between animal and plant-based protein sources. </a:t>
            </a:r>
          </a:p>
        </p:txBody>
      </p:sp>
      <p:sp>
        <p:nvSpPr>
          <p:cNvPr id="4" name="Slide Number Placeholder 3"/>
          <p:cNvSpPr>
            <a:spLocks noGrp="1"/>
          </p:cNvSpPr>
          <p:nvPr>
            <p:ph type="sldNum" sz="quarter" idx="10"/>
          </p:nvPr>
        </p:nvSpPr>
        <p:spPr/>
        <p:txBody>
          <a:bodyPr/>
          <a:lstStyle/>
          <a:p>
            <a:fld id="{AC10BC14-6E0C-46A3-81FB-B2FB0A621EF4}" type="slidenum">
              <a:rPr lang="en-US" smtClean="0"/>
              <a:t>28</a:t>
            </a:fld>
            <a:endParaRPr lang="en-US"/>
          </a:p>
        </p:txBody>
      </p:sp>
    </p:spTree>
    <p:extLst>
      <p:ext uri="{BB962C8B-B14F-4D97-AF65-F5344CB8AC3E}">
        <p14:creationId xmlns:p14="http://schemas.microsoft.com/office/powerpoint/2010/main" val="13140466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As an overview, I’ve split the talk into 5 main sections.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Relatec</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ti</a:t>
            </a:r>
            <a:r>
              <a:rPr lang="en-GB" sz="1200" kern="1200" dirty="0">
                <a:solidFill>
                  <a:schemeClr val="tx1"/>
                </a:solidFill>
                <a:effectLst/>
                <a:latin typeface="+mn-lt"/>
                <a:ea typeface="+mn-ea"/>
                <a:cs typeface="+mn-cs"/>
              </a:rPr>
              <a:t> protein nutrition</a:t>
            </a:r>
            <a:r>
              <a:rPr lang="is-IS" sz="1200" kern="1200" dirty="0">
                <a:solidFill>
                  <a:schemeClr val="tx1"/>
                </a:solidFill>
                <a:effectLst/>
                <a:latin typeface="+mn-lt"/>
                <a:ea typeface="+mn-ea"/>
                <a:cs typeface="+mn-cs"/>
              </a:rPr>
              <a:t>….</a:t>
            </a:r>
          </a:p>
          <a:p>
            <a:endParaRPr lang="is-I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per meal/serving dose  differences in the </a:t>
            </a:r>
            <a:r>
              <a:rPr lang="en-US" sz="1200" dirty="0">
                <a:solidFill>
                  <a:srgbClr val="008E40"/>
                </a:solidFill>
                <a:latin typeface="Century Gothic" panose="020B0502020202020204" pitchFamily="34" charset="0"/>
                <a:cs typeface="Arial"/>
              </a:rPr>
              <a:t>anabolic properties </a:t>
            </a:r>
            <a:r>
              <a:rPr lang="en-US" sz="1200" dirty="0">
                <a:latin typeface="Century Gothic" panose="020B0502020202020204" pitchFamily="34" charset="0"/>
                <a:cs typeface="Arial"/>
              </a:rPr>
              <a:t>of various protein sources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Century Gothic" panose="020B0502020202020204" pitchFamily="34" charset="0"/>
                <a:cs typeface="Arial"/>
              </a:rPr>
              <a:t>Characterise the optimal dose of protein on a per meal</a:t>
            </a:r>
            <a:r>
              <a:rPr lang="en-US" sz="1200" baseline="0" dirty="0">
                <a:latin typeface="Century Gothic" panose="020B0502020202020204" pitchFamily="34" charset="0"/>
                <a:cs typeface="Arial"/>
              </a:rPr>
              <a:t> or per serving basis for maximal stimulation of MPS following exercise. </a:t>
            </a:r>
            <a:endParaRPr lang="en-US" sz="1200" dirty="0">
              <a:latin typeface="Century Gothic" panose="020B0502020202020204" pitchFamily="34" charset="0"/>
              <a:cs typeface="Aria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entury Gothic" panose="020B0502020202020204" pitchFamily="34" charset="0"/>
              <a:cs typeface="Arial"/>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First, I’ll establish the 5 </a:t>
            </a:r>
            <a:r>
              <a:rPr lang="en-US" sz="1200" kern="1200" dirty="0">
                <a:solidFill>
                  <a:schemeClr val="tx1"/>
                </a:solidFill>
                <a:effectLst/>
                <a:latin typeface="+mn-lt"/>
                <a:ea typeface="+mn-ea"/>
                <a:cs typeface="+mn-cs"/>
              </a:rPr>
              <a:t>key factors that determine the anabolic potential of any given protein source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…and then I will identify inherent differences in the anabolic properties of various protein sources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Next, based on the available scientific evidence, I’ll systematically compare animal and plant-based protein sources in terms of their capacity to promote muscle hypertrophy in strength-based athletes and I’ll also highlight current gaps on knowledge.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Aware of the importance of global food sustainability, I’ll then present 3 simple, evidence-based strategies to increase the anabolic potential of plant-based protein sources.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Finally, I’ll briefly introduce the emergence of DIAAS – which stands for the digestible indispensable amino acid score - as the new recognized index to assess protein quality, with a practical view of informing smart food choices for strength/power-based athletes.  </a:t>
            </a:r>
            <a:endParaRPr lang="en-GB" sz="1200" kern="1200" dirty="0">
              <a:solidFill>
                <a:schemeClr val="tx1"/>
              </a:solidFill>
              <a:effectLst/>
              <a:latin typeface="+mn-lt"/>
              <a:ea typeface="+mn-ea"/>
              <a:cs typeface="+mn-cs"/>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4396A28-F0A6-4DC9-A442-5865944EB209}" type="slidenum">
              <a:rPr lang="en-GB" altLang="en-US"/>
              <a:pPr eaLnBrk="1" hangingPunct="1"/>
              <a:t>29</a:t>
            </a:fld>
            <a:endParaRPr lang="en-GB" altLang="en-US"/>
          </a:p>
        </p:txBody>
      </p:sp>
    </p:spTree>
    <p:extLst>
      <p:ext uri="{BB962C8B-B14F-4D97-AF65-F5344CB8AC3E}">
        <p14:creationId xmlns:p14="http://schemas.microsoft.com/office/powerpoint/2010/main" val="4317672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defTabSz="955675"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defTabSz="955675"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defTabSz="955675"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defTabSz="955675"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0C9C1E4C-8FC1-4383-A9E1-326D239B5E0C}" type="slidenum">
              <a:rPr lang="en-US" altLang="en-US" sz="1300">
                <a:latin typeface="Times New Roman" panose="02020603050405020304" pitchFamily="18" charset="0"/>
              </a:rPr>
              <a:pPr eaLnBrk="1" hangingPunct="1"/>
              <a:t>30</a:t>
            </a:fld>
            <a:endParaRPr lang="en-US" altLang="en-US" sz="1300">
              <a:latin typeface="Times New Roman" panose="02020603050405020304" pitchFamily="18" charset="0"/>
            </a:endParaRPr>
          </a:p>
        </p:txBody>
      </p:sp>
      <p:sp>
        <p:nvSpPr>
          <p:cNvPr id="103427" name="Rectangle 2"/>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eaLnBrk="1" hangingPunct="1">
              <a:buFont typeface="Arial" pitchFamily="34" charset="0"/>
              <a:buNone/>
              <a:defRPr/>
            </a:pPr>
            <a:endParaRPr lang="en-US" dirty="0">
              <a:latin typeface="Arial" pitchFamily="34" charset="0"/>
              <a:ea typeface="ＭＳ Ｐゴシック" pitchFamily="34" charset="-128"/>
            </a:endParaRPr>
          </a:p>
          <a:p>
            <a:pPr marL="171450" indent="-171450" eaLnBrk="1" hangingPunct="1">
              <a:buFont typeface="Arial" pitchFamily="34" charset="0"/>
              <a:buChar char="•"/>
              <a:defRPr/>
            </a:pPr>
            <a:r>
              <a:rPr lang="en-US" dirty="0">
                <a:latin typeface="Arial" pitchFamily="34" charset="0"/>
                <a:ea typeface="ＭＳ Ｐゴシック" pitchFamily="34" charset="-128"/>
              </a:rPr>
              <a:t>Returning to this picture shows how muscle protein balance fluctuates over the course of a day in an older adult that is losing</a:t>
            </a:r>
            <a:r>
              <a:rPr lang="en-US" baseline="0" dirty="0">
                <a:latin typeface="Arial" pitchFamily="34" charset="0"/>
                <a:ea typeface="ＭＳ Ｐゴシック" pitchFamily="34" charset="-128"/>
              </a:rPr>
              <a:t> muscle mass</a:t>
            </a:r>
            <a:r>
              <a:rPr lang="en-US" dirty="0">
                <a:latin typeface="Arial" pitchFamily="34" charset="0"/>
                <a:ea typeface="ＭＳ Ｐゴシック" pitchFamily="34" charset="-128"/>
              </a:rPr>
              <a:t>. Note the overnight period is a period of opportunity to overcome AR. </a:t>
            </a:r>
          </a:p>
          <a:p>
            <a:pPr marL="171450" indent="-171450" eaLnBrk="1" hangingPunct="1">
              <a:buFont typeface="Arial" pitchFamily="34" charset="0"/>
              <a:buChar char="•"/>
              <a:defRPr/>
            </a:pPr>
            <a:endParaRPr lang="en-US" dirty="0">
              <a:latin typeface="Arial" pitchFamily="34" charset="0"/>
              <a:ea typeface="ＭＳ Ｐゴシック" pitchFamily="34" charset="-128"/>
            </a:endParaRPr>
          </a:p>
          <a:p>
            <a:pPr marL="0" indent="0" eaLnBrk="1" hangingPunct="1">
              <a:buFont typeface="Arial" pitchFamily="34" charset="0"/>
              <a:buNone/>
              <a:defRPr/>
            </a:pPr>
            <a:endParaRPr lang="en-US" dirty="0">
              <a:latin typeface="Arial" pitchFamily="34" charset="0"/>
              <a:ea typeface="ＭＳ Ｐゴシック" pitchFamily="34" charset="-128"/>
            </a:endParaRPr>
          </a:p>
        </p:txBody>
      </p:sp>
    </p:spTree>
    <p:extLst>
      <p:ext uri="{BB962C8B-B14F-4D97-AF65-F5344CB8AC3E}">
        <p14:creationId xmlns:p14="http://schemas.microsoft.com/office/powerpoint/2010/main" val="6831789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ea typeface="ＭＳ Ｐゴシック" panose="020B0600070205080204" pitchFamily="34" charset="-128"/>
              </a:rPr>
              <a:t>Timeline</a:t>
            </a:r>
            <a:r>
              <a:rPr lang="en-US" altLang="en-US" baseline="0" dirty="0">
                <a:ea typeface="ＭＳ Ｐゴシック" panose="020B0600070205080204" pitchFamily="34" charset="-128"/>
              </a:rPr>
              <a:t>: Res Ex 20:00-21:00, Post-exercise feed 21:00; Bedtime protein feed 23:30. Bed time 00:00.</a:t>
            </a:r>
          </a:p>
          <a:p>
            <a:endParaRPr lang="en-US" altLang="en-US" dirty="0">
              <a:ea typeface="ＭＳ Ｐゴシック" panose="020B0600070205080204" pitchFamily="34" charset="-128"/>
            </a:endParaRPr>
          </a:p>
          <a:p>
            <a:r>
              <a:rPr lang="en-US" altLang="en-US" dirty="0" err="1">
                <a:ea typeface="ＭＳ Ｐゴシック" panose="020B0600070205080204" pitchFamily="34" charset="-128"/>
              </a:rPr>
              <a:t>Emphasise</a:t>
            </a:r>
            <a:r>
              <a:rPr lang="en-US" altLang="en-US" baseline="0" dirty="0">
                <a:ea typeface="ＭＳ Ｐゴシック" panose="020B0600070205080204" pitchFamily="34" charset="-128"/>
              </a:rPr>
              <a:t> that bedtime protein feeding was administered alongside resistance type exercise training and we know exercise sensitizes the muscle to protein ingestion. Therefore, we do not know if bedtime protein feeding in the absence of structured resistance training will be effective in preserving SMM at high altitude exposure.  </a:t>
            </a:r>
          </a:p>
          <a:p>
            <a:endParaRPr lang="en-US" altLang="en-US" baseline="0" dirty="0">
              <a:ea typeface="ＭＳ Ｐゴシック" panose="020B0600070205080204" pitchFamily="34" charset="-128"/>
            </a:endParaRPr>
          </a:p>
          <a:p>
            <a:r>
              <a:rPr lang="en-US" altLang="en-US" baseline="0" dirty="0" err="1">
                <a:ea typeface="ＭＳ Ｐゴシック" panose="020B0600070205080204" pitchFamily="34" charset="-128"/>
              </a:rPr>
              <a:t>Kayser</a:t>
            </a:r>
            <a:r>
              <a:rPr lang="en-US" altLang="en-US" baseline="0" dirty="0">
                <a:ea typeface="ＭＳ Ｐゴシック" panose="020B0600070205080204" pitchFamily="34" charset="-128"/>
              </a:rPr>
              <a:t> study shows no impact of altitude on protein absorption and therefore no apparent role in altitude-induced weight loss.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Again, in practice, food availability and the altitude induced anorexia means it may be difficult to ingest the optimal dose of protein at each feeding time……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in the context of high altitude exposure, a prudent question is can suboptimal doses of protein be made more effective by changing the composition of ingested protein? </a:t>
            </a:r>
          </a:p>
          <a:p>
            <a:endParaRPr lang="en-US" altLang="en-US" dirty="0">
              <a:ea typeface="ＭＳ Ｐゴシック" panose="020B0600070205080204" pitchFamily="34" charset="-128"/>
            </a:endParaRPr>
          </a:p>
        </p:txBody>
      </p:sp>
      <p:sp>
        <p:nvSpPr>
          <p:cNvPr id="48132"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682D7D7D-3E1A-4F01-930E-5B463D7FE7B9}" type="slidenum">
              <a:rPr lang="en-GB" altLang="en-US"/>
              <a:pPr eaLnBrk="1" hangingPunct="1"/>
              <a:t>31</a:t>
            </a:fld>
            <a:endParaRPr lang="en-GB" altLang="en-US"/>
          </a:p>
        </p:txBody>
      </p:sp>
    </p:spTree>
    <p:extLst>
      <p:ext uri="{BB962C8B-B14F-4D97-AF65-F5344CB8AC3E}">
        <p14:creationId xmlns:p14="http://schemas.microsoft.com/office/powerpoint/2010/main" val="12756417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ea typeface="ＭＳ Ｐゴシック" panose="020B0600070205080204" pitchFamily="34" charset="-128"/>
              </a:rPr>
              <a:t>Another way to refine protein recommendations is to consider protein meal pattern – how protein is distributed across the day.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t>
            </a:r>
          </a:p>
          <a:p>
            <a:r>
              <a:rPr lang="en-GB" altLang="en-US" dirty="0">
                <a:ea typeface="ＭＳ Ｐゴシック" panose="020B0600070205080204" pitchFamily="34" charset="-128"/>
              </a:rPr>
              <a:t>Spaced 3-4 hours apart</a:t>
            </a:r>
          </a:p>
          <a:p>
            <a:r>
              <a:rPr lang="en-GB" altLang="en-US" dirty="0">
                <a:ea typeface="ＭＳ Ｐゴシック" panose="020B0600070205080204" pitchFamily="34" charset="-128"/>
              </a:rPr>
              <a:t>Casein pre bed. </a:t>
            </a:r>
          </a:p>
          <a:p>
            <a:r>
              <a:rPr lang="en-GB" altLang="en-US" dirty="0">
                <a:ea typeface="ＭＳ Ｐゴシック" panose="020B0600070205080204" pitchFamily="34" charset="-128"/>
              </a:rPr>
              <a:t>Optimizing protein meal pattern</a:t>
            </a:r>
          </a:p>
          <a:p>
            <a:r>
              <a:rPr lang="en-GB" altLang="en-US" dirty="0">
                <a:ea typeface="ＭＳ Ｐゴシック" panose="020B0600070205080204" pitchFamily="34" charset="-128"/>
              </a:rPr>
              <a:t>With altitude induced anorexia, it may be challenging to consume 20-30 g doses of protein and suboptimal doses are a possibility, especially given that mountaineers habitually move away from a gorging meal pattern to a nibbling pattern. </a:t>
            </a:r>
          </a:p>
          <a:p>
            <a:endParaRPr lang="en-US" altLang="en-US" dirty="0">
              <a:ea typeface="ＭＳ Ｐゴシック" panose="020B0600070205080204" pitchFamily="34" charset="-128"/>
            </a:endParaRPr>
          </a:p>
        </p:txBody>
      </p:sp>
      <p:sp>
        <p:nvSpPr>
          <p:cNvPr id="48132"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682D7D7D-3E1A-4F01-930E-5B463D7FE7B9}" type="slidenum">
              <a:rPr lang="en-GB" altLang="en-US"/>
              <a:pPr eaLnBrk="1" hangingPunct="1"/>
              <a:t>32</a:t>
            </a:fld>
            <a:endParaRPr lang="en-GB" altLang="en-US"/>
          </a:p>
        </p:txBody>
      </p:sp>
    </p:spTree>
    <p:extLst>
      <p:ext uri="{BB962C8B-B14F-4D97-AF65-F5344CB8AC3E}">
        <p14:creationId xmlns:p14="http://schemas.microsoft.com/office/powerpoint/2010/main" val="23022289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ea typeface="ＭＳ Ｐゴシック" panose="020B0600070205080204" pitchFamily="34" charset="-128"/>
              </a:rPr>
              <a:t>….however, several strategies exist to increase the anabolic potential of plant-based protein sources. </a:t>
            </a:r>
          </a:p>
        </p:txBody>
      </p:sp>
      <p:sp>
        <p:nvSpPr>
          <p:cNvPr id="53252"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54F0066-A21B-4AB2-9A97-11E5E3B4B44D}" type="slidenum">
              <a:rPr lang="en-GB" altLang="en-US"/>
              <a:pPr eaLnBrk="1" hangingPunct="1"/>
              <a:t>33</a:t>
            </a:fld>
            <a:endParaRPr lang="en-GB" altLang="en-US"/>
          </a:p>
        </p:txBody>
      </p:sp>
    </p:spTree>
    <p:extLst>
      <p:ext uri="{BB962C8B-B14F-4D97-AF65-F5344CB8AC3E}">
        <p14:creationId xmlns:p14="http://schemas.microsoft.com/office/powerpoint/2010/main" val="29313131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ea typeface="ＭＳ Ｐゴシック" panose="020B0600070205080204" pitchFamily="34" charset="-128"/>
            </a:endParaRP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B21D61E4-9431-4682-9608-55741813419F}" type="slidenum">
              <a:rPr lang="en-GB" altLang="en-US"/>
              <a:pPr eaLnBrk="1" hangingPunct="1"/>
              <a:t>34</a:t>
            </a:fld>
            <a:endParaRPr lang="en-GB" altLang="en-US"/>
          </a:p>
        </p:txBody>
      </p:sp>
    </p:spTree>
    <p:extLst>
      <p:ext uri="{BB962C8B-B14F-4D97-AF65-F5344CB8AC3E}">
        <p14:creationId xmlns:p14="http://schemas.microsoft.com/office/powerpoint/2010/main" val="19702005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t>I’d like to finish by again thanking</a:t>
            </a:r>
            <a:r>
              <a:rPr lang="en-US" baseline="0" dirty="0"/>
              <a:t> the British Nutrition Foundation for this opportunity to speak at their webinar series, thank you for listening, and welcoming any questions you may have. My contact details are listed here. </a:t>
            </a:r>
            <a:endParaRPr lang="en-US" dirty="0"/>
          </a:p>
        </p:txBody>
      </p:sp>
      <p:sp>
        <p:nvSpPr>
          <p:cNvPr id="4" name="Slide Number Placeholder 3"/>
          <p:cNvSpPr>
            <a:spLocks noGrp="1"/>
          </p:cNvSpPr>
          <p:nvPr>
            <p:ph type="sldNum" sz="quarter" idx="10"/>
          </p:nvPr>
        </p:nvSpPr>
        <p:spPr/>
        <p:txBody>
          <a:bodyPr/>
          <a:lstStyle/>
          <a:p>
            <a:fld id="{AC10BC14-6E0C-46A3-81FB-B2FB0A621EF4}" type="slidenum">
              <a:rPr lang="en-US" smtClean="0"/>
              <a:t>35</a:t>
            </a:fld>
            <a:endParaRPr lang="en-US"/>
          </a:p>
        </p:txBody>
      </p:sp>
    </p:spTree>
    <p:extLst>
      <p:ext uri="{BB962C8B-B14F-4D97-AF65-F5344CB8AC3E}">
        <p14:creationId xmlns:p14="http://schemas.microsoft.com/office/powerpoint/2010/main" val="3402100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p:cNvSpPr>
            <a:spLocks noGrp="1"/>
          </p:cNvSpPr>
          <p:nvPr>
            <p:ph type="sldNum" sz="quarter" idx="12"/>
          </p:nvPr>
        </p:nvSpPr>
        <p:spPr/>
        <p:txBody>
          <a:bodyPr/>
          <a:lstStyle>
            <a:lvl1pPr>
              <a:defRPr/>
            </a:lvl1pPr>
          </a:lstStyle>
          <a:p>
            <a:r>
              <a:rPr lang="en-GB" dirty="0"/>
              <a:t>1</a:t>
            </a:r>
          </a:p>
        </p:txBody>
      </p:sp>
    </p:spTree>
    <p:extLst>
      <p:ext uri="{BB962C8B-B14F-4D97-AF65-F5344CB8AC3E}">
        <p14:creationId xmlns:p14="http://schemas.microsoft.com/office/powerpoint/2010/main" val="2718641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9A934D-91A9-7549-AEBB-77B7F4A2267E}"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4A8CC1-D9E2-4FCD-9BC5-E90036866732}" type="slidenum">
              <a:rPr lang="en-GB" smtClean="0"/>
              <a:t>‹#›</a:t>
            </a:fld>
            <a:endParaRPr lang="en-GB"/>
          </a:p>
        </p:txBody>
      </p:sp>
    </p:spTree>
    <p:extLst>
      <p:ext uri="{BB962C8B-B14F-4D97-AF65-F5344CB8AC3E}">
        <p14:creationId xmlns:p14="http://schemas.microsoft.com/office/powerpoint/2010/main" val="1722668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137101"/>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636914"/>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25634D-9D79-934C-8A04-EB49B67D5FCF}"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4A8CC1-D9E2-4FCD-9BC5-E90036866732}" type="slidenum">
              <a:rPr lang="en-GB" smtClean="0"/>
              <a:t>‹#›</a:t>
            </a:fld>
            <a:endParaRPr lang="en-GB"/>
          </a:p>
        </p:txBody>
      </p:sp>
    </p:spTree>
    <p:extLst>
      <p:ext uri="{BB962C8B-B14F-4D97-AF65-F5344CB8AC3E}">
        <p14:creationId xmlns:p14="http://schemas.microsoft.com/office/powerpoint/2010/main" val="1365998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124746"/>
            <a:ext cx="4038600" cy="5001419"/>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124746"/>
            <a:ext cx="4038600" cy="5001419"/>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164C10-BF35-2142-8085-2BB9F4102384}"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4A8CC1-D9E2-4FCD-9BC5-E90036866732}" type="slidenum">
              <a:rPr lang="en-GB" smtClean="0"/>
              <a:t>‹#›</a:t>
            </a:fld>
            <a:endParaRPr lang="en-GB"/>
          </a:p>
        </p:txBody>
      </p:sp>
      <p:pic>
        <p:nvPicPr>
          <p:cNvPr id="8" name="Picture 10"/>
          <p:cNvPicPr>
            <a:picLocks noChangeAspect="1" noChangeArrowheads="1"/>
          </p:cNvPicPr>
          <p:nvPr userDrawn="1"/>
        </p:nvPicPr>
        <p:blipFill>
          <a:blip r:embed="rId2"/>
          <a:srcRect/>
          <a:stretch>
            <a:fillRect/>
          </a:stretch>
        </p:blipFill>
        <p:spPr bwMode="auto">
          <a:xfrm>
            <a:off x="-7937" y="6290091"/>
            <a:ext cx="1554163" cy="547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pic>
    </p:spTree>
    <p:extLst>
      <p:ext uri="{BB962C8B-B14F-4D97-AF65-F5344CB8AC3E}">
        <p14:creationId xmlns:p14="http://schemas.microsoft.com/office/powerpoint/2010/main" val="1291735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24744"/>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1772816"/>
            <a:ext cx="4040188" cy="4353347"/>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24744"/>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1772816"/>
            <a:ext cx="4041775" cy="4353347"/>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15423B8-4946-B548-B2CC-AE469DA4A1BB}" type="datetime1">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4A8CC1-D9E2-4FCD-9BC5-E90036866732}" type="slidenum">
              <a:rPr lang="en-GB" smtClean="0"/>
              <a:t>‹#›</a:t>
            </a:fld>
            <a:endParaRPr lang="en-GB"/>
          </a:p>
        </p:txBody>
      </p:sp>
    </p:spTree>
    <p:extLst>
      <p:ext uri="{BB962C8B-B14F-4D97-AF65-F5344CB8AC3E}">
        <p14:creationId xmlns:p14="http://schemas.microsoft.com/office/powerpoint/2010/main" val="3024010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C4961E6-6CB8-E642-8AA7-A14C2AA332F1}" type="datetime1">
              <a:rPr lang="en-GB" smtClean="0"/>
              <a:t>11/07/2019</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4A8CC1-D9E2-4FCD-9BC5-E90036866732}" type="slidenum">
              <a:rPr lang="en-GB" smtClean="0"/>
              <a:t>‹#›</a:t>
            </a:fld>
            <a:endParaRPr lang="en-GB"/>
          </a:p>
        </p:txBody>
      </p:sp>
    </p:spTree>
    <p:extLst>
      <p:ext uri="{BB962C8B-B14F-4D97-AF65-F5344CB8AC3E}">
        <p14:creationId xmlns:p14="http://schemas.microsoft.com/office/powerpoint/2010/main" val="3899590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AA7161-4B42-7147-AEED-A3010F5AB67D}" type="datetime1">
              <a:rPr lang="en-GB" smtClean="0"/>
              <a:t>11/07/2019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E4A8CC1-D9E2-4FCD-9BC5-E90036866732}" type="slidenum">
              <a:rPr lang="en-GB" smtClean="0"/>
              <a:t>‹#›</a:t>
            </a:fld>
            <a:endParaRPr lang="en-GB"/>
          </a:p>
        </p:txBody>
      </p:sp>
      <p:sp>
        <p:nvSpPr>
          <p:cNvPr id="6" name="Shape 31"/>
          <p:cNvSpPr/>
          <p:nvPr userDrawn="1"/>
        </p:nvSpPr>
        <p:spPr>
          <a:xfrm>
            <a:off x="1" y="6237313"/>
            <a:ext cx="9144001" cy="1"/>
          </a:xfrm>
          <a:prstGeom prst="line">
            <a:avLst/>
          </a:prstGeom>
          <a:ln w="38100">
            <a:solidFill>
              <a:srgbClr val="008E40"/>
            </a:solidFill>
            <a:miter lim="400000"/>
          </a:ln>
        </p:spPr>
        <p:txBody>
          <a:bodyPr lIns="0" tIns="0" rIns="0" bIns="0"/>
          <a:lstStyle/>
          <a:p>
            <a:pPr defTabSz="241093">
              <a:defRPr sz="1200"/>
            </a:pPr>
            <a:endParaRPr sz="900"/>
          </a:p>
        </p:txBody>
      </p:sp>
      <p:sp>
        <p:nvSpPr>
          <p:cNvPr id="7" name="Shape 32"/>
          <p:cNvSpPr/>
          <p:nvPr userDrawn="1"/>
        </p:nvSpPr>
        <p:spPr>
          <a:xfrm>
            <a:off x="1" y="980729"/>
            <a:ext cx="9144001" cy="1"/>
          </a:xfrm>
          <a:prstGeom prst="line">
            <a:avLst/>
          </a:prstGeom>
          <a:ln w="38100">
            <a:solidFill>
              <a:srgbClr val="008E40"/>
            </a:solidFill>
            <a:miter lim="400000"/>
          </a:ln>
        </p:spPr>
        <p:txBody>
          <a:bodyPr lIns="0" tIns="0" rIns="0" bIns="0"/>
          <a:lstStyle/>
          <a:p>
            <a:pPr defTabSz="241093">
              <a:defRPr sz="1200"/>
            </a:pPr>
            <a:endParaRPr sz="900"/>
          </a:p>
        </p:txBody>
      </p:sp>
    </p:spTree>
    <p:extLst>
      <p:ext uri="{BB962C8B-B14F-4D97-AF65-F5344CB8AC3E}">
        <p14:creationId xmlns:p14="http://schemas.microsoft.com/office/powerpoint/2010/main" val="1064345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0" y="288925"/>
            <a:ext cx="9144000" cy="641350"/>
          </a:xfrm>
        </p:spPr>
        <p:txBody>
          <a:bodyPr/>
          <a:lstStyle/>
          <a:p>
            <a:r>
              <a:rPr lang="en-GB"/>
              <a:t>Click to edit Master title style</a:t>
            </a:r>
            <a:endParaRPr lang="en-US"/>
          </a:p>
        </p:txBody>
      </p:sp>
      <p:sp>
        <p:nvSpPr>
          <p:cNvPr id="3" name="Chart Placeholder 2"/>
          <p:cNvSpPr>
            <a:spLocks noGrp="1"/>
          </p:cNvSpPr>
          <p:nvPr>
            <p:ph type="chart" idx="1"/>
          </p:nvPr>
        </p:nvSpPr>
        <p:spPr>
          <a:xfrm>
            <a:off x="609600" y="2057400"/>
            <a:ext cx="7772400" cy="4114800"/>
          </a:xfrm>
        </p:spPr>
        <p:txBody>
          <a:bodyPr/>
          <a:lstStyle/>
          <a:p>
            <a:pPr lvl="0"/>
            <a:endParaRPr lang="en-US" noProof="0"/>
          </a:p>
        </p:txBody>
      </p:sp>
      <p:sp>
        <p:nvSpPr>
          <p:cNvPr id="4" name="Rectangle 32"/>
          <p:cNvSpPr>
            <a:spLocks noGrp="1" noChangeArrowheads="1"/>
          </p:cNvSpPr>
          <p:nvPr>
            <p:ph type="dt" sz="half" idx="10"/>
          </p:nvPr>
        </p:nvSpPr>
        <p:spPr>
          <a:xfrm>
            <a:off x="712788" y="6313488"/>
            <a:ext cx="1905000" cy="457200"/>
          </a:xfrm>
          <a:prstGeom prst="rect">
            <a:avLst/>
          </a:prstGeom>
        </p:spPr>
        <p:txBody>
          <a:bodyPr/>
          <a:lstStyle>
            <a:lvl1pPr>
              <a:defRPr>
                <a:latin typeface="Arial" charset="0"/>
                <a:ea typeface="ＭＳ Ｐゴシック" charset="0"/>
                <a:cs typeface="Arial" charset="0"/>
              </a:defRPr>
            </a:lvl1pPr>
          </a:lstStyle>
          <a:p>
            <a:pPr>
              <a:defRPr/>
            </a:pPr>
            <a:fld id="{59677B99-F18C-3B42-8D2A-DC1F33D95900}" type="datetime1">
              <a:rPr lang="en-GB" smtClean="0"/>
              <a:t>11/07/2019</a:t>
            </a:fld>
            <a:endParaRPr lang="en-US"/>
          </a:p>
        </p:txBody>
      </p:sp>
      <p:sp>
        <p:nvSpPr>
          <p:cNvPr id="5" name="Rectangle 33"/>
          <p:cNvSpPr>
            <a:spLocks noGrp="1" noChangeArrowheads="1"/>
          </p:cNvSpPr>
          <p:nvPr>
            <p:ph type="ftr" sz="quarter" idx="11"/>
          </p:nvPr>
        </p:nvSpPr>
        <p:spPr>
          <a:xfrm>
            <a:off x="3151188" y="6313488"/>
            <a:ext cx="2895600" cy="457200"/>
          </a:xfrm>
          <a:prstGeom prst="rect">
            <a:avLst/>
          </a:prstGeom>
        </p:spPr>
        <p:txBody>
          <a:bodyPr/>
          <a:lstStyle>
            <a:lvl1pPr>
              <a:defRPr>
                <a:latin typeface="Arial" charset="0"/>
                <a:ea typeface="ＭＳ Ｐゴシック" charset="0"/>
                <a:cs typeface="Arial" charset="0"/>
              </a:defRPr>
            </a:lvl1pPr>
          </a:lstStyle>
          <a:p>
            <a:pPr>
              <a:defRPr/>
            </a:pPr>
            <a:endParaRPr lang="en-US"/>
          </a:p>
        </p:txBody>
      </p:sp>
      <p:sp>
        <p:nvSpPr>
          <p:cNvPr id="6" name="Rectangle 34"/>
          <p:cNvSpPr>
            <a:spLocks noGrp="1" noChangeArrowheads="1"/>
          </p:cNvSpPr>
          <p:nvPr>
            <p:ph type="sldNum" sz="quarter" idx="12"/>
          </p:nvPr>
        </p:nvSpPr>
        <p:spPr>
          <a:xfrm>
            <a:off x="250826" y="6376990"/>
            <a:ext cx="5518150" cy="365125"/>
          </a:xfrm>
          <a:prstGeom prst="rect">
            <a:avLst/>
          </a:prstGeom>
        </p:spPr>
        <p:txBody>
          <a:bodyPr vert="horz" wrap="square" lIns="91440" tIns="45720" rIns="91440" bIns="45720" numCol="1" anchor="t" anchorCtr="0" compatLnSpc="1">
            <a:prstTxWarp prst="textNoShape">
              <a:avLst/>
            </a:prstTxWarp>
          </a:bodyPr>
          <a:lstStyle>
            <a:lvl1pPr>
              <a:defRPr>
                <a:cs typeface="Arial" panose="020B0604020202020204" pitchFamily="34" charset="0"/>
              </a:defRPr>
            </a:lvl1pPr>
          </a:lstStyle>
          <a:p>
            <a:fld id="{F0E509E4-6B9B-41A5-A8A8-EE0132394DBC}" type="slidenum">
              <a:rPr lang="en-US" altLang="en-US"/>
              <a:pPr/>
              <a:t>‹#›</a:t>
            </a:fld>
            <a:endParaRPr lang="en-US" altLang="en-US"/>
          </a:p>
        </p:txBody>
      </p:sp>
    </p:spTree>
    <p:extLst>
      <p:ext uri="{BB962C8B-B14F-4D97-AF65-F5344CB8AC3E}">
        <p14:creationId xmlns:p14="http://schemas.microsoft.com/office/powerpoint/2010/main" val="191713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03E486-FE74-F548-AFAB-764BA2B7912F}"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1130818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C2FB2D5-49D7-A046-A6A5-1BB2CAD3D62A}"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3750103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75364-E9ED-EB4A-993D-2982F7EE2117}"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4286423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C2247A-568D-9A42-A4BC-2FADD4E3D654}"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17468845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D64B02-F8F9-CE46-9C47-C338A43D3280}" type="datetime1">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250036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A1F796B-CF26-F941-8513-FA6B5BA70611}" type="datetime1">
              <a:rPr lang="en-GB" smtClean="0"/>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42928242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6279B5-8EED-F540-903A-B4C14774A5AE}" type="datetime1">
              <a:rPr lang="en-GB" smtClean="0"/>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1221216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E80AF1A-B942-2F41-8E73-B873DBE9D21B}"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1170286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A6639CA-A98E-8A4D-AB4D-7C6E67FB8770}"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23049620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0BEC059-A023-1642-B1BD-E5210002C4C7}"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12718320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08165F-E242-D048-9842-8D42833FF802}"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12128F-9599-47DD-838B-055E1CBAA5AD}" type="slidenum">
              <a:rPr lang="en-GB" smtClean="0"/>
              <a:t>‹#›</a:t>
            </a:fld>
            <a:endParaRPr lang="en-GB"/>
          </a:p>
        </p:txBody>
      </p:sp>
    </p:spTree>
    <p:extLst>
      <p:ext uri="{BB962C8B-B14F-4D97-AF65-F5344CB8AC3E}">
        <p14:creationId xmlns:p14="http://schemas.microsoft.com/office/powerpoint/2010/main" val="408473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A2CDBDE-9778-B44D-B684-A7D3F07A49A7}"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36387919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4F2F21-5F3E-DF4D-88A1-E60E580BEB2A}"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27049209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C286B-6061-9243-A34C-470EDCC62A8B}"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2620074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4C8571-9DE3-B642-8256-72820273AF83}"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42056879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38A01D6-D743-894A-B6E3-60ADCB6B0B53}" type="datetime1">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1821376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D076F-8B71-A549-859C-A9CB1F27CC03}" type="datetime1">
              <a:rPr lang="en-GB" smtClean="0"/>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33776167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990FBA-28B8-AC4F-9824-B036D6D13670}" type="datetime1">
              <a:rPr lang="en-GB" smtClean="0"/>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40842297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4BFDA7B-D5B9-9D4A-87C0-55B362A4A324}"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30802868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AF8C55B6-52A0-994A-9E20-745E88E34040}"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18892509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D1806D-1228-0048-8195-37A44AD936DC}"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26300243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6B0D8E6-5F05-C84A-807C-39394D73A154}"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EA3B28-5ED6-458B-B0E3-05C52680A9D9}" type="slidenum">
              <a:rPr lang="en-GB" smtClean="0"/>
              <a:t>‹#›</a:t>
            </a:fld>
            <a:endParaRPr lang="en-GB"/>
          </a:p>
        </p:txBody>
      </p:sp>
    </p:spTree>
    <p:extLst>
      <p:ext uri="{BB962C8B-B14F-4D97-AF65-F5344CB8AC3E}">
        <p14:creationId xmlns:p14="http://schemas.microsoft.com/office/powerpoint/2010/main" val="36315958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DE0580A-AAD9-3949-B5CC-413472FA97C0}"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7370928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B52BF7-B222-FE44-ABD9-BFED0E191FBD}"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22977667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8280B-10CD-6E4F-A9B8-B90BC0EFB4FA}"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36201948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F3D2BAE-7068-034B-90DF-6DDBCE94EB01}"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38380463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B32F89F-E122-F947-ABCC-A80F3DF62FCA}" type="datetime1">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41662162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EA6951-AB8A-754C-A305-65A3F3A9E905}" type="datetime1">
              <a:rPr lang="en-GB" smtClean="0"/>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14239490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461A3-30C5-9B49-92D2-CB5038AC5A11}" type="datetime1">
              <a:rPr lang="en-GB" smtClean="0"/>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13930840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70FA975-2F57-4648-8F12-78ED3E8878BA}"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387565870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077FE4A-1C0C-FA4C-AD83-71F96B09ADAA}" type="datetime1">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14237626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C19BD5-9456-414B-93C7-C62E525C6619}"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12348524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1"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C16646-4736-504A-811D-25199DE1021B}" type="datetime1">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8D40ED-36BD-497F-817F-28F70230A92D}" type="slidenum">
              <a:rPr lang="en-GB" smtClean="0"/>
              <a:t>‹#›</a:t>
            </a:fld>
            <a:endParaRPr lang="en-GB"/>
          </a:p>
        </p:txBody>
      </p:sp>
    </p:spTree>
    <p:extLst>
      <p:ext uri="{BB962C8B-B14F-4D97-AF65-F5344CB8AC3E}">
        <p14:creationId xmlns:p14="http://schemas.microsoft.com/office/powerpoint/2010/main" val="2151906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image" Target="../media/image3.png"/><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4.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4" name="Rectangle 13"/>
          <p:cNvSpPr/>
          <p:nvPr userDrawn="1"/>
        </p:nvSpPr>
        <p:spPr>
          <a:xfrm>
            <a:off x="0" y="6237312"/>
            <a:ext cx="9144000" cy="6206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ectangle 12"/>
          <p:cNvSpPr/>
          <p:nvPr userDrawn="1"/>
        </p:nvSpPr>
        <p:spPr>
          <a:xfrm>
            <a:off x="0" y="0"/>
            <a:ext cx="9144000" cy="9807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Placeholder 1"/>
          <p:cNvSpPr>
            <a:spLocks noGrp="1"/>
          </p:cNvSpPr>
          <p:nvPr>
            <p:ph type="title"/>
          </p:nvPr>
        </p:nvSpPr>
        <p:spPr>
          <a:xfrm>
            <a:off x="457201" y="274638"/>
            <a:ext cx="6131024" cy="56207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124746"/>
            <a:ext cx="8229600" cy="48965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1EE65EF-C7E7-514D-91BB-0614B5EA96BF}" type="datetime1">
              <a:rPr lang="en-GB" smtClean="0"/>
              <a:t>11/07/2019</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E4A8CC1-D9E2-4FCD-9BC5-E90036866732}" type="slidenum">
              <a:rPr lang="en-GB" smtClean="0"/>
              <a:t>‹#›</a:t>
            </a:fld>
            <a:endParaRPr lang="en-GB"/>
          </a:p>
        </p:txBody>
      </p:sp>
      <p:sp>
        <p:nvSpPr>
          <p:cNvPr id="7" name="Shape 31"/>
          <p:cNvSpPr/>
          <p:nvPr userDrawn="1"/>
        </p:nvSpPr>
        <p:spPr>
          <a:xfrm>
            <a:off x="1" y="6237313"/>
            <a:ext cx="9144001" cy="1"/>
          </a:xfrm>
          <a:prstGeom prst="line">
            <a:avLst/>
          </a:prstGeom>
          <a:ln w="38100">
            <a:solidFill>
              <a:srgbClr val="008E40"/>
            </a:solidFill>
            <a:miter lim="400000"/>
          </a:ln>
        </p:spPr>
        <p:txBody>
          <a:bodyPr lIns="0" tIns="0" rIns="0" bIns="0"/>
          <a:lstStyle/>
          <a:p>
            <a:pPr defTabSz="241093">
              <a:defRPr sz="1200"/>
            </a:pPr>
            <a:endParaRPr sz="900"/>
          </a:p>
        </p:txBody>
      </p:sp>
      <p:sp>
        <p:nvSpPr>
          <p:cNvPr id="8" name="Shape 32"/>
          <p:cNvSpPr/>
          <p:nvPr userDrawn="1"/>
        </p:nvSpPr>
        <p:spPr>
          <a:xfrm>
            <a:off x="1" y="980729"/>
            <a:ext cx="9144001" cy="1"/>
          </a:xfrm>
          <a:prstGeom prst="line">
            <a:avLst/>
          </a:prstGeom>
          <a:ln w="38100">
            <a:solidFill>
              <a:srgbClr val="008E40"/>
            </a:solidFill>
            <a:miter lim="400000"/>
          </a:ln>
        </p:spPr>
        <p:txBody>
          <a:bodyPr lIns="0" tIns="0" rIns="0" bIns="0"/>
          <a:lstStyle/>
          <a:p>
            <a:pPr defTabSz="241093">
              <a:defRPr sz="1200"/>
            </a:pPr>
            <a:endParaRPr sz="900"/>
          </a:p>
        </p:txBody>
      </p:sp>
      <p:pic>
        <p:nvPicPr>
          <p:cNvPr id="15" name="Picture 14"/>
          <p:cNvPicPr>
            <a:picLocks noChangeAspect="1"/>
          </p:cNvPicPr>
          <p:nvPr userDrawn="1"/>
        </p:nvPicPr>
        <p:blipFill rotWithShape="1">
          <a:blip r:embed="rId10" cstate="print">
            <a:extLst>
              <a:ext uri="{28A0092B-C50C-407E-A947-70E740481C1C}">
                <a14:useLocalDpi xmlns:a14="http://schemas.microsoft.com/office/drawing/2010/main" val="0"/>
              </a:ext>
            </a:extLst>
          </a:blip>
          <a:srcRect t="-1" b="16600"/>
          <a:stretch/>
        </p:blipFill>
        <p:spPr>
          <a:xfrm>
            <a:off x="6901371" y="116632"/>
            <a:ext cx="2135126" cy="578312"/>
          </a:xfrm>
          <a:prstGeom prst="rect">
            <a:avLst/>
          </a:prstGeom>
        </p:spPr>
      </p:pic>
      <p:sp>
        <p:nvSpPr>
          <p:cNvPr id="16" name="TextBox 15"/>
          <p:cNvSpPr txBox="1"/>
          <p:nvPr userDrawn="1"/>
        </p:nvSpPr>
        <p:spPr>
          <a:xfrm>
            <a:off x="6804248" y="647111"/>
            <a:ext cx="1798890" cy="219291"/>
          </a:xfrm>
          <a:prstGeom prst="rect">
            <a:avLst/>
          </a:prstGeom>
          <a:noFill/>
        </p:spPr>
        <p:txBody>
          <a:bodyPr wrap="none" rtlCol="0">
            <a:spAutoFit/>
          </a:bodyPr>
          <a:lstStyle/>
          <a:p>
            <a:r>
              <a:rPr lang="en-GB" sz="825" dirty="0">
                <a:solidFill>
                  <a:srgbClr val="008E40"/>
                </a:solidFill>
              </a:rPr>
              <a:t>Health and Exercise Science Research</a:t>
            </a:r>
            <a:endParaRPr lang="en-US" sz="825" dirty="0">
              <a:solidFill>
                <a:srgbClr val="008E40"/>
              </a:solidFill>
            </a:endParaRPr>
          </a:p>
        </p:txBody>
      </p:sp>
    </p:spTree>
    <p:extLst>
      <p:ext uri="{BB962C8B-B14F-4D97-AF65-F5344CB8AC3E}">
        <p14:creationId xmlns:p14="http://schemas.microsoft.com/office/powerpoint/2010/main" val="2570434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93" r:id="rId8"/>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6618AE2-4140-2F4D-A2D7-F1643F76CA9D}" type="datetime1">
              <a:rPr lang="en-GB" smtClean="0"/>
              <a:t>11/07/2019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812128F-9599-47DD-838B-055E1CBAA5AD}" type="slidenum">
              <a:rPr lang="en-GB" smtClean="0"/>
              <a:t>‹#›</a:t>
            </a:fld>
            <a:endParaRPr lang="en-GB"/>
          </a:p>
        </p:txBody>
      </p:sp>
    </p:spTree>
    <p:extLst>
      <p:ext uri="{BB962C8B-B14F-4D97-AF65-F5344CB8AC3E}">
        <p14:creationId xmlns:p14="http://schemas.microsoft.com/office/powerpoint/2010/main" val="69330012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9E46FFA-A9BE-244F-AA84-3A985F878693}" type="datetime1">
              <a:rPr lang="en-GB" smtClean="0"/>
              <a:t>11/07/2019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EA3B28-5ED6-458B-B0E3-05C52680A9D9}" type="slidenum">
              <a:rPr lang="en-GB" smtClean="0"/>
              <a:t>‹#›</a:t>
            </a:fld>
            <a:endParaRPr lang="en-GB"/>
          </a:p>
        </p:txBody>
      </p:sp>
      <p:sp>
        <p:nvSpPr>
          <p:cNvPr id="7" name="AutoShape 2" descr="Image result for SENr"/>
          <p:cNvSpPr>
            <a:spLocks noChangeAspect="1" noChangeArrowheads="1"/>
          </p:cNvSpPr>
          <p:nvPr userDrawn="1"/>
        </p:nvSpPr>
        <p:spPr bwMode="auto">
          <a:xfrm>
            <a:off x="116681" y="-144463"/>
            <a:ext cx="2286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pic>
        <p:nvPicPr>
          <p:cNvPr id="8" name="Picture 7"/>
          <p:cNvPicPr>
            <a:picLocks noChangeAspect="1"/>
          </p:cNvPicPr>
          <p:nvPr userDrawn="1"/>
        </p:nvPicPr>
        <p:blipFill>
          <a:blip r:embed="rId13"/>
          <a:stretch>
            <a:fillRect/>
          </a:stretch>
        </p:blipFill>
        <p:spPr>
          <a:xfrm>
            <a:off x="230982" y="6356351"/>
            <a:ext cx="1505990" cy="413767"/>
          </a:xfrm>
          <a:prstGeom prst="rect">
            <a:avLst/>
          </a:prstGeom>
        </p:spPr>
      </p:pic>
    </p:spTree>
    <p:extLst>
      <p:ext uri="{BB962C8B-B14F-4D97-AF65-F5344CB8AC3E}">
        <p14:creationId xmlns:p14="http://schemas.microsoft.com/office/powerpoint/2010/main" val="92882899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8703D33-0A33-F348-9213-AC52FA5CE7E0}" type="datetime1">
              <a:rPr lang="en-GB" smtClean="0"/>
              <a:t>11/07/2019</a:t>
            </a:fld>
            <a:endParaRPr lang="en-GB"/>
          </a:p>
        </p:txBody>
      </p:sp>
      <p:sp>
        <p:nvSpPr>
          <p:cNvPr id="5" name="Footer Placeholder 4"/>
          <p:cNvSpPr>
            <a:spLocks noGrp="1"/>
          </p:cNvSpPr>
          <p:nvPr>
            <p:ph type="ftr" sz="quarter" idx="3"/>
          </p:nvPr>
        </p:nvSpPr>
        <p:spPr>
          <a:xfrm>
            <a:off x="3028950" y="6356352"/>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8D40ED-36BD-497F-817F-28F70230A92D}" type="slidenum">
              <a:rPr lang="en-GB" smtClean="0"/>
              <a:t>‹#›</a:t>
            </a:fld>
            <a:endParaRPr lang="en-GB"/>
          </a:p>
        </p:txBody>
      </p:sp>
    </p:spTree>
    <p:extLst>
      <p:ext uri="{BB962C8B-B14F-4D97-AF65-F5344CB8AC3E}">
        <p14:creationId xmlns:p14="http://schemas.microsoft.com/office/powerpoint/2010/main" val="3654220186"/>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liver.witard@stir.ac.uk" TargetMode="External"/><Relationship Id="rId7" Type="http://schemas.openxmlformats.org/officeDocument/2006/relationships/image" Target="../media/image7.tiff"/><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2.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emf"/></Relationships>
</file>

<file path=ppt/slides/_rels/slide7.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emf"/></Relationships>
</file>

<file path=ppt/slides/_rels/slide8.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26.pn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9.emf"/></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4.jpeg"/><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5.emf"/></Relationships>
</file>

<file path=ppt/slides/_rels/slide17.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1.emf"/><Relationship Id="rId5" Type="http://schemas.openxmlformats.org/officeDocument/2006/relationships/image" Target="../media/image40.emf"/><Relationship Id="rId4" Type="http://schemas.openxmlformats.org/officeDocument/2006/relationships/image" Target="../media/image39.tif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44.tif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39.tiff"/><Relationship Id="rId5" Type="http://schemas.openxmlformats.org/officeDocument/2006/relationships/image" Target="../media/image43.emf"/><Relationship Id="rId4" Type="http://schemas.openxmlformats.org/officeDocument/2006/relationships/image" Target="../media/image42.emf"/></Relationships>
</file>

<file path=ppt/slides/_rels/slide21.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7.emf"/><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image" Target="../media/image51.emf"/></Relationships>
</file>

<file path=ppt/slides/_rels/slide2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3.emf"/></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6.jpg"/><Relationship Id="rId4" Type="http://schemas.openxmlformats.org/officeDocument/2006/relationships/image" Target="../media/image55.tiff"/></Relationships>
</file>

<file path=ppt/slides/_rels/slide26.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24.xml"/><Relationship Id="rId1" Type="http://schemas.openxmlformats.org/officeDocument/2006/relationships/slideLayout" Target="../slideLayouts/slideLayout8.xml"/><Relationship Id="rId5" Type="http://schemas.openxmlformats.org/officeDocument/2006/relationships/image" Target="../media/image59.jpeg"/><Relationship Id="rId4" Type="http://schemas.openxmlformats.org/officeDocument/2006/relationships/image" Target="../media/image58.emf"/></Relationships>
</file>

<file path=ppt/slides/_rels/slide2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62.png"/><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notesSlide" Target="../notesSlides/notesSlide29.xml"/><Relationship Id="rId1" Type="http://schemas.openxmlformats.org/officeDocument/2006/relationships/slideLayout" Target="../slideLayouts/slideLayout8.xml"/><Relationship Id="rId4" Type="http://schemas.openxmlformats.org/officeDocument/2006/relationships/image" Target="../media/image64.emf"/></Relationships>
</file>

<file path=ppt/slides/_rels/slide32.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30.xml"/><Relationship Id="rId1" Type="http://schemas.openxmlformats.org/officeDocument/2006/relationships/slideLayout" Target="../slideLayouts/slideLayout8.xml"/><Relationship Id="rId5" Type="http://schemas.openxmlformats.org/officeDocument/2006/relationships/image" Target="../media/image7.tiff"/><Relationship Id="rId4" Type="http://schemas.openxmlformats.org/officeDocument/2006/relationships/image" Target="../media/image66.png"/></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1.xml"/><Relationship Id="rId1" Type="http://schemas.openxmlformats.org/officeDocument/2006/relationships/slideLayout" Target="../slideLayouts/slideLayout8.xml"/><Relationship Id="rId5" Type="http://schemas.openxmlformats.org/officeDocument/2006/relationships/image" Target="../media/image39.tiff"/><Relationship Id="rId4" Type="http://schemas.microsoft.com/office/2007/relationships/hdphoto" Target="../media/hdphoto4.wdp"/></Relationships>
</file>

<file path=ppt/slides/_rels/slide34.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tiff"/><Relationship Id="rId3" Type="http://schemas.openxmlformats.org/officeDocument/2006/relationships/image" Target="../media/image68.jpg"/><Relationship Id="rId7" Type="http://schemas.openxmlformats.org/officeDocument/2006/relationships/image" Target="../media/image72.png"/><Relationship Id="rId12" Type="http://schemas.openxmlformats.org/officeDocument/2006/relationships/image" Target="../media/image77.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71.png"/><Relationship Id="rId11" Type="http://schemas.openxmlformats.org/officeDocument/2006/relationships/image" Target="../media/image76.png"/><Relationship Id="rId5" Type="http://schemas.openxmlformats.org/officeDocument/2006/relationships/image" Target="../media/image70.png"/><Relationship Id="rId10" Type="http://schemas.openxmlformats.org/officeDocument/2006/relationships/image" Target="../media/image75.png"/><Relationship Id="rId4" Type="http://schemas.openxmlformats.org/officeDocument/2006/relationships/image" Target="../media/image69.jpeg"/><Relationship Id="rId9" Type="http://schemas.openxmlformats.org/officeDocument/2006/relationships/image" Target="../media/image74.png"/></Relationships>
</file>

<file path=ppt/slides/_rels/slide35.xml.rels><?xml version="1.0" encoding="UTF-8" standalone="yes"?>
<Relationships xmlns="http://schemas.openxmlformats.org/package/2006/relationships"><Relationship Id="rId3" Type="http://schemas.openxmlformats.org/officeDocument/2006/relationships/hyperlink" Target="mailto:s.d.r.galloway@stir.ac.uk"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79.png"/><Relationship Id="rId5" Type="http://schemas.openxmlformats.org/officeDocument/2006/relationships/image" Target="../media/image78.jpe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7639" y="4365104"/>
            <a:ext cx="4526369" cy="1512168"/>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107504" y="451549"/>
            <a:ext cx="6624736" cy="6571030"/>
          </a:xfrm>
          <a:prstGeom prst="rect">
            <a:avLst/>
          </a:prstGeom>
          <a:noFill/>
        </p:spPr>
        <p:txBody>
          <a:bodyPr wrap="square" rtlCol="0">
            <a:spAutoFit/>
          </a:bodyPr>
          <a:lstStyle/>
          <a:p>
            <a:endParaRPr lang="en-GB" sz="1350" dirty="0">
              <a:solidFill>
                <a:srgbClr val="008E40"/>
              </a:solidFill>
              <a:latin typeface="Century Gothic" panose="020B0502020202020204" pitchFamily="34" charset="0"/>
            </a:endParaRPr>
          </a:p>
          <a:p>
            <a:endParaRPr lang="en-GB" sz="1350" dirty="0">
              <a:solidFill>
                <a:srgbClr val="008E40"/>
              </a:solidFill>
              <a:latin typeface="Century Gothic" panose="020B0502020202020204" pitchFamily="34" charset="0"/>
            </a:endParaRPr>
          </a:p>
          <a:p>
            <a:pPr>
              <a:spcBef>
                <a:spcPts val="450"/>
              </a:spcBef>
            </a:pPr>
            <a:endParaRPr lang="en-GB" sz="2700" b="1" dirty="0">
              <a:latin typeface="Century Gothic" panose="020B0502020202020204" pitchFamily="34" charset="0"/>
            </a:endParaRPr>
          </a:p>
          <a:p>
            <a:pPr>
              <a:spcBef>
                <a:spcPts val="450"/>
              </a:spcBef>
            </a:pPr>
            <a:endParaRPr lang="en-GB" sz="2400" b="1" dirty="0">
              <a:solidFill>
                <a:srgbClr val="008E40"/>
              </a:solidFill>
              <a:latin typeface="Century Gothic" panose="020B0502020202020204" pitchFamily="34" charset="0"/>
            </a:endParaRPr>
          </a:p>
          <a:p>
            <a:pPr>
              <a:spcBef>
                <a:spcPts val="450"/>
              </a:spcBef>
            </a:pPr>
            <a:endParaRPr lang="en-GB" sz="2400" b="1" dirty="0">
              <a:solidFill>
                <a:srgbClr val="008E40"/>
              </a:solidFill>
              <a:latin typeface="Century Gothic" panose="020B0502020202020204" pitchFamily="34" charset="0"/>
            </a:endParaRPr>
          </a:p>
          <a:p>
            <a:pPr>
              <a:spcBef>
                <a:spcPts val="450"/>
              </a:spcBef>
            </a:pPr>
            <a:r>
              <a:rPr lang="en-GB" sz="3000" b="1" dirty="0">
                <a:solidFill>
                  <a:srgbClr val="008E40"/>
                </a:solidFill>
                <a:latin typeface="Century Gothic" panose="020B0502020202020204" pitchFamily="34" charset="0"/>
              </a:rPr>
              <a:t>Protein</a:t>
            </a:r>
            <a:r>
              <a:rPr lang="en-GB" sz="3000" b="1" dirty="0">
                <a:latin typeface="Century Gothic" panose="020B0502020202020204" pitchFamily="34" charset="0"/>
              </a:rPr>
              <a:t> nutrition for maximising muscle adaptation to exercise training</a:t>
            </a:r>
            <a:endParaRPr lang="en-GB" sz="3000" dirty="0">
              <a:latin typeface="Century Gothic" panose="020B0502020202020204" pitchFamily="34" charset="0"/>
            </a:endParaRPr>
          </a:p>
          <a:p>
            <a:pPr>
              <a:spcBef>
                <a:spcPts val="450"/>
              </a:spcBef>
            </a:pPr>
            <a:endParaRPr lang="en-GB" altLang="en-US" b="1" dirty="0">
              <a:latin typeface="Century Gothic" panose="020B0502020202020204" pitchFamily="34" charset="0"/>
            </a:endParaRPr>
          </a:p>
          <a:p>
            <a:pPr>
              <a:spcBef>
                <a:spcPts val="450"/>
              </a:spcBef>
            </a:pPr>
            <a:endParaRPr lang="en-GB" altLang="en-US" b="1" dirty="0">
              <a:latin typeface="Century Gothic" panose="020B0502020202020204" pitchFamily="34" charset="0"/>
            </a:endParaRPr>
          </a:p>
          <a:p>
            <a:pPr>
              <a:lnSpc>
                <a:spcPct val="150000"/>
              </a:lnSpc>
            </a:pPr>
            <a:r>
              <a:rPr lang="en-GB" altLang="en-US" b="1" dirty="0">
                <a:latin typeface="Century Gothic" panose="020B0502020202020204" pitchFamily="34" charset="0"/>
              </a:rPr>
              <a:t>By Dr Oliver C. Witard, </a:t>
            </a:r>
            <a:r>
              <a:rPr lang="en-GB" altLang="en-US" sz="1200" b="1" dirty="0">
                <a:latin typeface="Century Gothic" panose="020B0502020202020204" pitchFamily="34" charset="0"/>
              </a:rPr>
              <a:t>Ph.D</a:t>
            </a:r>
          </a:p>
          <a:p>
            <a:pPr>
              <a:lnSpc>
                <a:spcPct val="150000"/>
              </a:lnSpc>
            </a:pPr>
            <a:r>
              <a:rPr lang="en-GB" altLang="en-US" sz="1400" dirty="0">
                <a:latin typeface="Century Gothic" panose="020B0502020202020204" pitchFamily="34" charset="0"/>
              </a:rPr>
              <a:t>Senior Lecturer in Nutrition and Exercise Metabolism</a:t>
            </a:r>
          </a:p>
          <a:p>
            <a:pPr>
              <a:lnSpc>
                <a:spcPct val="150000"/>
              </a:lnSpc>
            </a:pPr>
            <a:r>
              <a:rPr lang="en-GB" altLang="en-US" sz="1400" dirty="0">
                <a:latin typeface="Century Gothic" panose="020B0502020202020204" pitchFamily="34" charset="0"/>
                <a:cs typeface="Arial" panose="020B0604020202020204" pitchFamily="34" charset="0"/>
                <a:hlinkClick r:id="rId3"/>
              </a:rPr>
              <a:t>oliver.witard@stir.ac.uk</a:t>
            </a:r>
            <a:endParaRPr lang="en-GB" altLang="en-US" sz="1400" dirty="0">
              <a:latin typeface="Century Gothic" panose="020B0502020202020204" pitchFamily="34" charset="0"/>
              <a:cs typeface="Arial" panose="020B0604020202020204" pitchFamily="34" charset="0"/>
            </a:endParaRPr>
          </a:p>
          <a:p>
            <a:pPr>
              <a:lnSpc>
                <a:spcPct val="150000"/>
              </a:lnSpc>
            </a:pPr>
            <a:endParaRPr lang="en-GB" altLang="en-US" sz="1200" dirty="0">
              <a:latin typeface="Century Gothic" panose="020B0502020202020204" pitchFamily="34" charset="0"/>
            </a:endParaRPr>
          </a:p>
          <a:p>
            <a:endParaRPr lang="en-GB" sz="2700" b="1" dirty="0">
              <a:latin typeface="Century Gothic" panose="020B0502020202020204" pitchFamily="34" charset="0"/>
            </a:endParaRPr>
          </a:p>
          <a:p>
            <a:endParaRPr lang="en-GB" sz="2700" b="1" dirty="0">
              <a:latin typeface="Century Gothic" panose="020B0502020202020204" pitchFamily="34" charset="0"/>
            </a:endParaRPr>
          </a:p>
          <a:p>
            <a:endParaRPr lang="en-GB" sz="2700" b="1" dirty="0">
              <a:latin typeface="Century Gothic" panose="020B0502020202020204" pitchFamily="34" charset="0"/>
            </a:endParaRPr>
          </a:p>
        </p:txBody>
      </p:sp>
      <p:grpSp>
        <p:nvGrpSpPr>
          <p:cNvPr id="17" name="Group 16"/>
          <p:cNvGrpSpPr/>
          <p:nvPr/>
        </p:nvGrpSpPr>
        <p:grpSpPr>
          <a:xfrm>
            <a:off x="120303" y="5302949"/>
            <a:ext cx="1931417" cy="677108"/>
            <a:chOff x="6239219" y="4574248"/>
            <a:chExt cx="2575222" cy="902811"/>
          </a:xfrm>
        </p:grpSpPr>
        <p:sp>
          <p:nvSpPr>
            <p:cNvPr id="18" name="TextBox 5"/>
            <p:cNvSpPr txBox="1">
              <a:spLocks noChangeArrowheads="1"/>
            </p:cNvSpPr>
            <p:nvPr/>
          </p:nvSpPr>
          <p:spPr bwMode="auto">
            <a:xfrm>
              <a:off x="6239219" y="4574248"/>
              <a:ext cx="2575222" cy="902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GB" altLang="en-US" sz="1200" dirty="0"/>
            </a:p>
            <a:p>
              <a:pPr algn="ctr" eaLnBrk="1" hangingPunct="1"/>
              <a:r>
                <a:rPr lang="en-GB" altLang="en-US" sz="1400" dirty="0">
                  <a:latin typeface="Century Gothic" panose="020B0502020202020204" pitchFamily="34" charset="0"/>
                </a:rPr>
                <a:t>@StirNutrOW</a:t>
              </a:r>
            </a:p>
            <a:p>
              <a:pPr eaLnBrk="1" hangingPunct="1"/>
              <a:endParaRPr lang="en-GB" altLang="en-US" sz="1200" dirty="0"/>
            </a:p>
          </p:txBody>
        </p:sp>
        <p:pic>
          <p:nvPicPr>
            <p:cNvPr id="19" name="Picture 18"/>
            <p:cNvPicPr>
              <a:picLocks noChangeAspect="1"/>
            </p:cNvPicPr>
            <p:nvPr/>
          </p:nvPicPr>
          <p:blipFill>
            <a:blip r:embed="rId4"/>
            <a:stretch>
              <a:fillRect/>
            </a:stretch>
          </p:blipFill>
          <p:spPr>
            <a:xfrm>
              <a:off x="6331677" y="4862093"/>
              <a:ext cx="434964" cy="285789"/>
            </a:xfrm>
            <a:prstGeom prst="rect">
              <a:avLst/>
            </a:prstGeom>
          </p:spPr>
        </p:pic>
      </p:grpSp>
      <p:pic>
        <p:nvPicPr>
          <p:cNvPr id="9" name="Picture 28" descr="womenlif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5531" y="2204864"/>
            <a:ext cx="2777958" cy="1364612"/>
          </a:xfrm>
          <a:prstGeom prst="rect">
            <a:avLst/>
          </a:prstGeom>
          <a:noFill/>
          <a:ln w="50800">
            <a:noFill/>
            <a:miter lim="800000"/>
            <a:headEnd/>
            <a:tailEnd/>
          </a:ln>
          <a:extLst>
            <a:ext uri="{909E8E84-426E-40dd-AFC4-6F175D3DCCD1}">
              <a14:hiddenFill xmlns="" xmlns:a14="http://schemas.microsoft.com/office/drawing/2010/main">
                <a:solidFill>
                  <a:srgbClr val="FFFFFF"/>
                </a:solidFill>
              </a14:hiddenFill>
            </a:ext>
          </a:extLst>
        </p:spPr>
      </p:pic>
      <p:pic>
        <p:nvPicPr>
          <p:cNvPr id="12" name="Picture 29" descr="resistance-training"/>
          <p:cNvPicPr>
            <a:picLocks noChangeAspect="1" noChangeArrowheads="1"/>
          </p:cNvPicPr>
          <p:nvPr/>
        </p:nvPicPr>
        <p:blipFill>
          <a:blip r:embed="rId6"/>
          <a:srcRect/>
          <a:stretch>
            <a:fillRect/>
          </a:stretch>
        </p:blipFill>
        <p:spPr bwMode="auto">
          <a:xfrm>
            <a:off x="6195531" y="3742788"/>
            <a:ext cx="2777958" cy="1337365"/>
          </a:xfrm>
          <a:prstGeom prst="rect">
            <a:avLst/>
          </a:prstGeom>
          <a:noFill/>
          <a:ln w="50800">
            <a:noFill/>
            <a:miter lim="800000"/>
            <a:headEnd/>
            <a:tailEnd/>
          </a:ln>
        </p:spPr>
      </p:pic>
      <p:pic>
        <p:nvPicPr>
          <p:cNvPr id="3" name="Picture 2"/>
          <p:cNvPicPr>
            <a:picLocks noChangeAspect="1"/>
          </p:cNvPicPr>
          <p:nvPr/>
        </p:nvPicPr>
        <p:blipFill>
          <a:blip r:embed="rId7"/>
          <a:stretch>
            <a:fillRect/>
          </a:stretch>
        </p:blipFill>
        <p:spPr>
          <a:xfrm>
            <a:off x="107504" y="44623"/>
            <a:ext cx="1224136" cy="1302751"/>
          </a:xfrm>
          <a:prstGeom prst="rect">
            <a:avLst/>
          </a:prstGeom>
        </p:spPr>
      </p:pic>
    </p:spTree>
    <p:extLst>
      <p:ext uri="{BB962C8B-B14F-4D97-AF65-F5344CB8AC3E}">
        <p14:creationId xmlns:p14="http://schemas.microsoft.com/office/powerpoint/2010/main" val="1411855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4"/>
          <p:cNvSpPr>
            <a:spLocks noChangeArrowheads="1"/>
          </p:cNvSpPr>
          <p:nvPr/>
        </p:nvSpPr>
        <p:spPr bwMode="auto">
          <a:xfrm>
            <a:off x="103038" y="142473"/>
            <a:ext cx="658873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ea typeface="Arial"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r>
              <a:rPr lang="en-GB" altLang="x-none" sz="2000" b="1" dirty="0">
                <a:latin typeface="Century Gothic" charset="0"/>
                <a:ea typeface="Century Gothic" charset="0"/>
                <a:cs typeface="Century Gothic" charset="0"/>
              </a:rPr>
              <a:t>The utilisation of ingested dietary protein for muscle protein synthesis is influenced by </a:t>
            </a:r>
            <a:r>
              <a:rPr lang="en-GB" altLang="x-none" sz="2000" b="1" dirty="0">
                <a:solidFill>
                  <a:srgbClr val="008E40"/>
                </a:solidFill>
                <a:latin typeface="Century Gothic" charset="0"/>
                <a:ea typeface="Century Gothic" charset="0"/>
                <a:cs typeface="Century Gothic" charset="0"/>
              </a:rPr>
              <a:t>5 key factors</a:t>
            </a:r>
          </a:p>
          <a:p>
            <a:pPr eaLnBrk="1" hangingPunct="1"/>
            <a:endParaRPr lang="en-GB" altLang="x-none" sz="2000" b="1" dirty="0">
              <a:latin typeface="Century Gothic" charset="0"/>
              <a:ea typeface="Century Gothic" charset="0"/>
              <a:cs typeface="Century Gothic" charset="0"/>
            </a:endParaRPr>
          </a:p>
        </p:txBody>
      </p:sp>
      <p:sp>
        <p:nvSpPr>
          <p:cNvPr id="19" name="TextBox 23"/>
          <p:cNvSpPr txBox="1">
            <a:spLocks noChangeArrowheads="1"/>
          </p:cNvSpPr>
          <p:nvPr/>
        </p:nvSpPr>
        <p:spPr bwMode="auto">
          <a:xfrm>
            <a:off x="1817677" y="6381328"/>
            <a:ext cx="556263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panose="020B0502020202020204" pitchFamily="34" charset="0"/>
              </a:rPr>
              <a:t>Witard</a:t>
            </a:r>
            <a:r>
              <a:rPr lang="en-GB" altLang="en-US" sz="1200" dirty="0">
                <a:solidFill>
                  <a:srgbClr val="008E40"/>
                </a:solidFill>
                <a:latin typeface="Century Gothic" panose="020B0502020202020204" pitchFamily="34" charset="0"/>
              </a:rPr>
              <a:t> et al 2016 Nutrients </a:t>
            </a:r>
            <a:endParaRPr lang="en-GB" altLang="en-US" sz="1200" i="1" dirty="0">
              <a:solidFill>
                <a:srgbClr val="008E40"/>
              </a:solidFill>
              <a:latin typeface="Century Gothic" panose="020B0502020202020204" pitchFamily="34" charset="0"/>
            </a:endParaRPr>
          </a:p>
        </p:txBody>
      </p:sp>
      <p:pic>
        <p:nvPicPr>
          <p:cNvPr id="3" name="Picture 2"/>
          <p:cNvPicPr>
            <a:picLocks noChangeAspect="1"/>
          </p:cNvPicPr>
          <p:nvPr/>
        </p:nvPicPr>
        <p:blipFill>
          <a:blip r:embed="rId3"/>
          <a:stretch>
            <a:fillRect/>
          </a:stretch>
        </p:blipFill>
        <p:spPr>
          <a:xfrm>
            <a:off x="323528" y="2060848"/>
            <a:ext cx="5951559" cy="2808312"/>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2888" y="2636912"/>
            <a:ext cx="2381113" cy="1587408"/>
          </a:xfrm>
          <a:prstGeom prst="rect">
            <a:avLst/>
          </a:prstGeom>
        </p:spPr>
      </p:pic>
    </p:spTree>
    <p:extLst>
      <p:ext uri="{BB962C8B-B14F-4D97-AF65-F5344CB8AC3E}">
        <p14:creationId xmlns:p14="http://schemas.microsoft.com/office/powerpoint/2010/main" val="516460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Image result for human body organ system carto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0878" y="1066456"/>
            <a:ext cx="2275456" cy="3975358"/>
          </a:xfrm>
          <a:prstGeom prst="rect">
            <a:avLst/>
          </a:prstGeom>
          <a:noFill/>
          <a:extLst>
            <a:ext uri="{909E8E84-426E-40DD-AFC4-6F175D3DCCD1}">
              <a14:hiddenFill xmlns:a14="http://schemas.microsoft.com/office/drawing/2010/main">
                <a:solidFill>
                  <a:srgbClr val="FFFFFF"/>
                </a:solidFill>
              </a14:hiddenFill>
            </a:ext>
          </a:extLst>
        </p:spPr>
      </p:pic>
      <p:sp>
        <p:nvSpPr>
          <p:cNvPr id="24578" name="Rectangle 2"/>
          <p:cNvSpPr>
            <a:spLocks noGrp="1" noChangeArrowheads="1"/>
          </p:cNvSpPr>
          <p:nvPr>
            <p:ph type="title" idx="4294967295"/>
          </p:nvPr>
        </p:nvSpPr>
        <p:spPr>
          <a:xfrm>
            <a:off x="4154815" y="1124744"/>
            <a:ext cx="2177483" cy="441723"/>
          </a:xfrm>
          <a:ln>
            <a:noFill/>
          </a:ln>
        </p:spPr>
        <p:txBody>
          <a:bodyPr>
            <a:noAutofit/>
          </a:bodyPr>
          <a:lstStyle/>
          <a:p>
            <a:r>
              <a:rPr lang="en-GB" sz="1300" b="1" dirty="0">
                <a:latin typeface="Century Gothic" panose="020B0502020202020204" pitchFamily="34" charset="0"/>
                <a:cs typeface="Arial"/>
              </a:rPr>
              <a:t>INGESTED PROTEIN SOURCE</a:t>
            </a:r>
          </a:p>
        </p:txBody>
      </p:sp>
      <p:sp>
        <p:nvSpPr>
          <p:cNvPr id="127" name="Rectangle 2"/>
          <p:cNvSpPr>
            <a:spLocks noGrp="1"/>
          </p:cNvSpPr>
          <p:nvPr>
            <p:ph type="title" idx="4294967295"/>
          </p:nvPr>
        </p:nvSpPr>
        <p:spPr>
          <a:xfrm>
            <a:off x="115688" y="-2728"/>
            <a:ext cx="6621862" cy="983456"/>
          </a:xfrm>
        </p:spPr>
        <p:txBody>
          <a:bodyPr>
            <a:noAutofit/>
          </a:bodyPr>
          <a:lstStyle/>
          <a:p>
            <a:pPr algn="just"/>
            <a:r>
              <a:rPr lang="en-US" altLang="en-US" sz="2000" b="1" dirty="0">
                <a:latin typeface="Century Gothic" panose="020B0502020202020204" pitchFamily="34" charset="0"/>
                <a:ea typeface="ＭＳ Ｐゴシック" panose="020B0600070205080204" pitchFamily="34" charset="-128"/>
              </a:rPr>
              <a:t>The magnitude of the “muscle protein synthetic” response to ingested protein is regulated on </a:t>
            </a:r>
            <a:r>
              <a:rPr lang="en-US" altLang="en-US" sz="2000" b="1" dirty="0">
                <a:solidFill>
                  <a:srgbClr val="008E40"/>
                </a:solidFill>
                <a:latin typeface="Century Gothic" panose="020B0502020202020204" pitchFamily="34" charset="0"/>
                <a:ea typeface="ＭＳ Ｐゴシック" panose="020B0600070205080204" pitchFamily="34" charset="-128"/>
              </a:rPr>
              <a:t>several</a:t>
            </a:r>
            <a:r>
              <a:rPr lang="en-US" altLang="en-US" sz="2000" b="1" dirty="0">
                <a:latin typeface="Century Gothic" panose="020B0502020202020204" pitchFamily="34" charset="0"/>
                <a:ea typeface="ＭＳ Ｐゴシック" panose="020B0600070205080204" pitchFamily="34" charset="-128"/>
              </a:rPr>
              <a:t> </a:t>
            </a:r>
            <a:r>
              <a:rPr lang="en-US" altLang="en-US" sz="2000" b="1" dirty="0">
                <a:solidFill>
                  <a:srgbClr val="008E40"/>
                </a:solidFill>
                <a:latin typeface="Century Gothic" panose="020B0502020202020204" pitchFamily="34" charset="0"/>
                <a:ea typeface="ＭＳ Ｐゴシック" panose="020B0600070205080204" pitchFamily="34" charset="-128"/>
              </a:rPr>
              <a:t>levels of physiology</a:t>
            </a:r>
          </a:p>
        </p:txBody>
      </p:sp>
      <p:sp>
        <p:nvSpPr>
          <p:cNvPr id="206" name="TextBox 23"/>
          <p:cNvSpPr txBox="1">
            <a:spLocks noChangeArrowheads="1"/>
          </p:cNvSpPr>
          <p:nvPr/>
        </p:nvSpPr>
        <p:spPr bwMode="auto">
          <a:xfrm>
            <a:off x="3564486" y="5632951"/>
            <a:ext cx="3482512" cy="532453"/>
          </a:xfrm>
          <a:prstGeom prst="rect">
            <a:avLst/>
          </a:prstGeom>
          <a:noFill/>
          <a:ln>
            <a:noFill/>
          </a:ln>
        </p:spPr>
        <p:txBody>
          <a:bodyPr wrap="square">
            <a:spAutoFit/>
          </a:bodyPr>
          <a:lstStyle>
            <a:lvl1pPr marL="342900" indent="-3429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20000"/>
              </a:spcBef>
            </a:pPr>
            <a:r>
              <a:rPr lang="en-US" sz="1300" b="1" dirty="0">
                <a:latin typeface="Century Gothic" panose="020B0502020202020204" pitchFamily="34" charset="0"/>
              </a:rPr>
              <a:t>MUSCLE PROTEIN SYNTHESIS</a:t>
            </a:r>
          </a:p>
          <a:p>
            <a:pPr algn="ctr">
              <a:spcBef>
                <a:spcPct val="20000"/>
              </a:spcBef>
            </a:pPr>
            <a:r>
              <a:rPr lang="en-US" sz="1300" b="1" dirty="0">
                <a:latin typeface="Century Gothic" panose="020B0502020202020204" pitchFamily="34" charset="0"/>
              </a:rPr>
              <a:t>Myofibrillar │ mitochondrial │ collagen </a:t>
            </a:r>
          </a:p>
        </p:txBody>
      </p:sp>
      <p:sp>
        <p:nvSpPr>
          <p:cNvPr id="213" name="Oval 6"/>
          <p:cNvSpPr>
            <a:spLocks noChangeAspect="1" noChangeArrowheads="1"/>
          </p:cNvSpPr>
          <p:nvPr/>
        </p:nvSpPr>
        <p:spPr bwMode="auto">
          <a:xfrm>
            <a:off x="5642638" y="5410733"/>
            <a:ext cx="125840"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14" name="Oval 7"/>
          <p:cNvSpPr>
            <a:spLocks noChangeAspect="1" noChangeArrowheads="1"/>
          </p:cNvSpPr>
          <p:nvPr/>
        </p:nvSpPr>
        <p:spPr bwMode="auto">
          <a:xfrm>
            <a:off x="5737561" y="5382971"/>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15" name="Oval 8"/>
          <p:cNvSpPr>
            <a:spLocks noChangeAspect="1" noChangeArrowheads="1"/>
          </p:cNvSpPr>
          <p:nvPr/>
        </p:nvSpPr>
        <p:spPr bwMode="auto">
          <a:xfrm>
            <a:off x="4214460" y="5435849"/>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16" name="Oval 9"/>
          <p:cNvSpPr>
            <a:spLocks noChangeAspect="1" noChangeArrowheads="1"/>
          </p:cNvSpPr>
          <p:nvPr/>
        </p:nvSpPr>
        <p:spPr bwMode="auto">
          <a:xfrm>
            <a:off x="4292025" y="5470364"/>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17" name="Oval 10"/>
          <p:cNvSpPr>
            <a:spLocks noChangeAspect="1" noChangeArrowheads="1"/>
          </p:cNvSpPr>
          <p:nvPr/>
        </p:nvSpPr>
        <p:spPr bwMode="auto">
          <a:xfrm>
            <a:off x="4377185" y="5506382"/>
            <a:ext cx="126383"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18" name="Oval 11"/>
          <p:cNvSpPr>
            <a:spLocks noChangeAspect="1" noChangeArrowheads="1"/>
          </p:cNvSpPr>
          <p:nvPr/>
        </p:nvSpPr>
        <p:spPr bwMode="auto">
          <a:xfrm>
            <a:off x="4467225" y="5518783"/>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19" name="Oval 12"/>
          <p:cNvSpPr>
            <a:spLocks noChangeAspect="1" noChangeArrowheads="1"/>
          </p:cNvSpPr>
          <p:nvPr/>
        </p:nvSpPr>
        <p:spPr bwMode="auto">
          <a:xfrm>
            <a:off x="4577336" y="5518783"/>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0" name="Oval 13"/>
          <p:cNvSpPr>
            <a:spLocks noChangeAspect="1" noChangeArrowheads="1"/>
          </p:cNvSpPr>
          <p:nvPr/>
        </p:nvSpPr>
        <p:spPr bwMode="auto">
          <a:xfrm>
            <a:off x="4672258" y="5501525"/>
            <a:ext cx="124755"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1" name="Oval 14"/>
          <p:cNvSpPr>
            <a:spLocks noChangeAspect="1" noChangeArrowheads="1"/>
          </p:cNvSpPr>
          <p:nvPr/>
        </p:nvSpPr>
        <p:spPr bwMode="auto">
          <a:xfrm>
            <a:off x="4742230" y="5444499"/>
            <a:ext cx="125840"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2" name="Oval 15"/>
          <p:cNvSpPr>
            <a:spLocks noChangeAspect="1" noChangeArrowheads="1"/>
          </p:cNvSpPr>
          <p:nvPr/>
        </p:nvSpPr>
        <p:spPr bwMode="auto">
          <a:xfrm>
            <a:off x="4830643" y="5399479"/>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3" name="Oval 16"/>
          <p:cNvSpPr>
            <a:spLocks noChangeAspect="1" noChangeArrowheads="1"/>
          </p:cNvSpPr>
          <p:nvPr/>
        </p:nvSpPr>
        <p:spPr bwMode="auto">
          <a:xfrm>
            <a:off x="5839534" y="5411483"/>
            <a:ext cx="125298" cy="1433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4" name="Oval 17"/>
          <p:cNvSpPr>
            <a:spLocks noChangeAspect="1" noChangeArrowheads="1"/>
          </p:cNvSpPr>
          <p:nvPr/>
        </p:nvSpPr>
        <p:spPr bwMode="auto">
          <a:xfrm>
            <a:off x="5299289" y="5417486"/>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5" name="Oval 18"/>
          <p:cNvSpPr>
            <a:spLocks noChangeAspect="1" noChangeArrowheads="1"/>
          </p:cNvSpPr>
          <p:nvPr/>
        </p:nvSpPr>
        <p:spPr bwMode="auto">
          <a:xfrm>
            <a:off x="5178873" y="5439997"/>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6" name="Oval 19"/>
          <p:cNvSpPr>
            <a:spLocks noChangeAspect="1" noChangeArrowheads="1"/>
          </p:cNvSpPr>
          <p:nvPr/>
        </p:nvSpPr>
        <p:spPr bwMode="auto">
          <a:xfrm>
            <a:off x="5079070" y="5484266"/>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7" name="Oval 20"/>
          <p:cNvSpPr>
            <a:spLocks noChangeAspect="1" noChangeArrowheads="1"/>
          </p:cNvSpPr>
          <p:nvPr/>
        </p:nvSpPr>
        <p:spPr bwMode="auto">
          <a:xfrm>
            <a:off x="4973840" y="5485017"/>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8" name="Oval 21"/>
          <p:cNvSpPr>
            <a:spLocks noChangeAspect="1" noChangeArrowheads="1"/>
          </p:cNvSpPr>
          <p:nvPr/>
        </p:nvSpPr>
        <p:spPr bwMode="auto">
          <a:xfrm>
            <a:off x="4874036" y="5479766"/>
            <a:ext cx="125298" cy="1433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29" name="Oval 22"/>
          <p:cNvSpPr>
            <a:spLocks noChangeAspect="1" noChangeArrowheads="1"/>
          </p:cNvSpPr>
          <p:nvPr/>
        </p:nvSpPr>
        <p:spPr bwMode="auto">
          <a:xfrm>
            <a:off x="4942380" y="5404731"/>
            <a:ext cx="125298" cy="1433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0" name="Oval 23"/>
          <p:cNvSpPr>
            <a:spLocks noChangeAspect="1" noChangeArrowheads="1"/>
          </p:cNvSpPr>
          <p:nvPr/>
        </p:nvSpPr>
        <p:spPr bwMode="auto">
          <a:xfrm>
            <a:off x="5047067" y="5427991"/>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1" name="Oval 24"/>
          <p:cNvSpPr>
            <a:spLocks noChangeAspect="1" noChangeArrowheads="1"/>
          </p:cNvSpPr>
          <p:nvPr/>
        </p:nvSpPr>
        <p:spPr bwMode="auto">
          <a:xfrm>
            <a:off x="5562360" y="5467009"/>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2" name="Freeform 25"/>
          <p:cNvSpPr>
            <a:spLocks noChangeAspect="1"/>
          </p:cNvSpPr>
          <p:nvPr/>
        </p:nvSpPr>
        <p:spPr bwMode="auto">
          <a:xfrm>
            <a:off x="5183212" y="5422739"/>
            <a:ext cx="426338" cy="213848"/>
          </a:xfrm>
          <a:custGeom>
            <a:avLst/>
            <a:gdLst>
              <a:gd name="T0" fmla="*/ 2147483647 w 775"/>
              <a:gd name="T1" fmla="*/ 2147483647 h 343"/>
              <a:gd name="T2" fmla="*/ 0 w 775"/>
              <a:gd name="T3" fmla="*/ 2147483647 h 343"/>
              <a:gd name="T4" fmla="*/ 2147483647 w 775"/>
              <a:gd name="T5" fmla="*/ 2147483647 h 343"/>
              <a:gd name="T6" fmla="*/ 2147483647 w 775"/>
              <a:gd name="T7" fmla="*/ 2147483647 h 343"/>
              <a:gd name="T8" fmla="*/ 2147483647 w 775"/>
              <a:gd name="T9" fmla="*/ 2147483647 h 343"/>
              <a:gd name="T10" fmla="*/ 2147483647 w 775"/>
              <a:gd name="T11" fmla="*/ 2147483647 h 343"/>
              <a:gd name="T12" fmla="*/ 2147483647 w 775"/>
              <a:gd name="T13" fmla="*/ 2147483647 h 343"/>
              <a:gd name="T14" fmla="*/ 2147483647 w 775"/>
              <a:gd name="T15" fmla="*/ 2147483647 h 343"/>
              <a:gd name="T16" fmla="*/ 2147483647 w 775"/>
              <a:gd name="T17" fmla="*/ 2147483647 h 343"/>
              <a:gd name="T18" fmla="*/ 2147483647 w 775"/>
              <a:gd name="T19" fmla="*/ 2147483647 h 343"/>
              <a:gd name="T20" fmla="*/ 2147483647 w 775"/>
              <a:gd name="T21" fmla="*/ 2147483647 h 343"/>
              <a:gd name="T22" fmla="*/ 2147483647 w 775"/>
              <a:gd name="T23" fmla="*/ 2147483647 h 343"/>
              <a:gd name="T24" fmla="*/ 2147483647 w 775"/>
              <a:gd name="T25" fmla="*/ 2147483647 h 343"/>
              <a:gd name="T26" fmla="*/ 2147483647 w 775"/>
              <a:gd name="T27" fmla="*/ 2147483647 h 343"/>
              <a:gd name="T28" fmla="*/ 2147483647 w 775"/>
              <a:gd name="T29" fmla="*/ 2147483647 h 343"/>
              <a:gd name="T30" fmla="*/ 2147483647 w 775"/>
              <a:gd name="T31" fmla="*/ 2147483647 h 343"/>
              <a:gd name="T32" fmla="*/ 2147483647 w 775"/>
              <a:gd name="T33" fmla="*/ 2147483647 h 343"/>
              <a:gd name="T34" fmla="*/ 2147483647 w 775"/>
              <a:gd name="T35" fmla="*/ 0 h 34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775"/>
              <a:gd name="T55" fmla="*/ 0 h 343"/>
              <a:gd name="T56" fmla="*/ 775 w 775"/>
              <a:gd name="T57" fmla="*/ 343 h 34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775" h="343">
                <a:moveTo>
                  <a:pt x="79" y="231"/>
                </a:moveTo>
                <a:lnTo>
                  <a:pt x="0" y="199"/>
                </a:lnTo>
                <a:lnTo>
                  <a:pt x="115" y="256"/>
                </a:lnTo>
                <a:lnTo>
                  <a:pt x="121" y="263"/>
                </a:lnTo>
                <a:lnTo>
                  <a:pt x="131" y="267"/>
                </a:lnTo>
                <a:lnTo>
                  <a:pt x="334" y="338"/>
                </a:lnTo>
                <a:lnTo>
                  <a:pt x="347" y="342"/>
                </a:lnTo>
                <a:lnTo>
                  <a:pt x="365" y="338"/>
                </a:lnTo>
                <a:lnTo>
                  <a:pt x="396" y="328"/>
                </a:lnTo>
                <a:lnTo>
                  <a:pt x="424" y="317"/>
                </a:lnTo>
                <a:lnTo>
                  <a:pt x="458" y="302"/>
                </a:lnTo>
                <a:lnTo>
                  <a:pt x="481" y="289"/>
                </a:lnTo>
                <a:lnTo>
                  <a:pt x="707" y="40"/>
                </a:lnTo>
                <a:lnTo>
                  <a:pt x="714" y="32"/>
                </a:lnTo>
                <a:lnTo>
                  <a:pt x="717" y="28"/>
                </a:lnTo>
                <a:lnTo>
                  <a:pt x="724" y="23"/>
                </a:lnTo>
                <a:lnTo>
                  <a:pt x="746" y="11"/>
                </a:lnTo>
                <a:lnTo>
                  <a:pt x="774" y="0"/>
                </a:lnTo>
              </a:path>
            </a:pathLst>
          </a:custGeom>
          <a:gradFill rotWithShape="0">
            <a:gsLst>
              <a:gs pos="0">
                <a:srgbClr val="CBCBCB"/>
              </a:gs>
              <a:gs pos="100000">
                <a:srgbClr val="5E5E5E"/>
              </a:gs>
            </a:gsLst>
            <a:path path="rect">
              <a:fillToRect l="100000" b="100000"/>
            </a:path>
          </a:gradFill>
          <a:ln w="76200" cap="rnd" cmpd="sng">
            <a:solidFill>
              <a:srgbClr val="000000"/>
            </a:solidFill>
            <a:prstDash val="solid"/>
            <a:round/>
            <a:headEnd type="none" w="sm" len="sm"/>
            <a:tailEnd type="none" w="sm" len="sm"/>
          </a:ln>
        </p:spPr>
        <p:txBody>
          <a:bodyPr/>
          <a:lstStyle/>
          <a:p>
            <a:endParaRPr lang="en-US" sz="1300"/>
          </a:p>
        </p:txBody>
      </p:sp>
      <p:sp>
        <p:nvSpPr>
          <p:cNvPr id="233" name="Freeform 26"/>
          <p:cNvSpPr>
            <a:spLocks noChangeAspect="1"/>
          </p:cNvSpPr>
          <p:nvPr/>
        </p:nvSpPr>
        <p:spPr bwMode="auto">
          <a:xfrm>
            <a:off x="5553140" y="5445249"/>
            <a:ext cx="726293" cy="210096"/>
          </a:xfrm>
          <a:custGeom>
            <a:avLst/>
            <a:gdLst>
              <a:gd name="T0" fmla="*/ 2147483647 w 1321"/>
              <a:gd name="T1" fmla="*/ 2147483647 h 337"/>
              <a:gd name="T2" fmla="*/ 2147483647 w 1321"/>
              <a:gd name="T3" fmla="*/ 2147483647 h 337"/>
              <a:gd name="T4" fmla="*/ 2147483647 w 1321"/>
              <a:gd name="T5" fmla="*/ 2147483647 h 337"/>
              <a:gd name="T6" fmla="*/ 2147483647 w 1321"/>
              <a:gd name="T7" fmla="*/ 2147483647 h 337"/>
              <a:gd name="T8" fmla="*/ 2147483647 w 1321"/>
              <a:gd name="T9" fmla="*/ 2147483647 h 337"/>
              <a:gd name="T10" fmla="*/ 2147483647 w 1321"/>
              <a:gd name="T11" fmla="*/ 2147483647 h 337"/>
              <a:gd name="T12" fmla="*/ 0 w 1321"/>
              <a:gd name="T13" fmla="*/ 0 h 337"/>
              <a:gd name="T14" fmla="*/ 0 60000 65536"/>
              <a:gd name="T15" fmla="*/ 0 60000 65536"/>
              <a:gd name="T16" fmla="*/ 0 60000 65536"/>
              <a:gd name="T17" fmla="*/ 0 60000 65536"/>
              <a:gd name="T18" fmla="*/ 0 60000 65536"/>
              <a:gd name="T19" fmla="*/ 0 60000 65536"/>
              <a:gd name="T20" fmla="*/ 0 60000 65536"/>
              <a:gd name="T21" fmla="*/ 0 w 1321"/>
              <a:gd name="T22" fmla="*/ 0 h 337"/>
              <a:gd name="T23" fmla="*/ 1321 w 1321"/>
              <a:gd name="T24" fmla="*/ 337 h 3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321" h="337">
                <a:moveTo>
                  <a:pt x="1320" y="336"/>
                </a:moveTo>
                <a:lnTo>
                  <a:pt x="505" y="50"/>
                </a:lnTo>
                <a:lnTo>
                  <a:pt x="449" y="35"/>
                </a:lnTo>
                <a:lnTo>
                  <a:pt x="421" y="23"/>
                </a:lnTo>
                <a:lnTo>
                  <a:pt x="337" y="13"/>
                </a:lnTo>
                <a:lnTo>
                  <a:pt x="168" y="5"/>
                </a:lnTo>
                <a:lnTo>
                  <a:pt x="0" y="0"/>
                </a:lnTo>
              </a:path>
            </a:pathLst>
          </a:custGeom>
          <a:gradFill rotWithShape="0">
            <a:gsLst>
              <a:gs pos="0">
                <a:srgbClr val="CBCBCB"/>
              </a:gs>
              <a:gs pos="100000">
                <a:srgbClr val="5E5E5E"/>
              </a:gs>
            </a:gsLst>
            <a:path path="rect">
              <a:fillToRect l="100000" b="100000"/>
            </a:path>
          </a:gradFill>
          <a:ln w="76200" cap="rnd" cmpd="sng">
            <a:solidFill>
              <a:srgbClr val="000000"/>
            </a:solidFill>
            <a:prstDash val="solid"/>
            <a:round/>
            <a:headEnd type="none" w="sm" len="sm"/>
            <a:tailEnd type="none" w="sm" len="sm"/>
          </a:ln>
        </p:spPr>
        <p:txBody>
          <a:bodyPr/>
          <a:lstStyle/>
          <a:p>
            <a:endParaRPr lang="en-US" sz="1300"/>
          </a:p>
        </p:txBody>
      </p:sp>
      <p:sp>
        <p:nvSpPr>
          <p:cNvPr id="234" name="Oval 27"/>
          <p:cNvSpPr>
            <a:spLocks noChangeAspect="1" noChangeArrowheads="1"/>
          </p:cNvSpPr>
          <p:nvPr/>
        </p:nvSpPr>
        <p:spPr bwMode="auto">
          <a:xfrm>
            <a:off x="5403976" y="5394977"/>
            <a:ext cx="125840"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5" name="Oval 28"/>
          <p:cNvSpPr>
            <a:spLocks noChangeAspect="1" noChangeArrowheads="1"/>
          </p:cNvSpPr>
          <p:nvPr/>
        </p:nvSpPr>
        <p:spPr bwMode="auto">
          <a:xfrm>
            <a:off x="5516255" y="5389723"/>
            <a:ext cx="125298"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6" name="Oval 29"/>
          <p:cNvSpPr>
            <a:spLocks noChangeAspect="1" noChangeArrowheads="1"/>
          </p:cNvSpPr>
          <p:nvPr/>
        </p:nvSpPr>
        <p:spPr bwMode="auto">
          <a:xfrm>
            <a:off x="5604126" y="5434744"/>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7" name="Oval 30"/>
          <p:cNvSpPr>
            <a:spLocks noChangeAspect="1" noChangeArrowheads="1"/>
          </p:cNvSpPr>
          <p:nvPr/>
        </p:nvSpPr>
        <p:spPr bwMode="auto">
          <a:xfrm>
            <a:off x="5674640" y="5491769"/>
            <a:ext cx="125298"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38" name="Freeform 31"/>
          <p:cNvSpPr>
            <a:spLocks noChangeAspect="1"/>
          </p:cNvSpPr>
          <p:nvPr/>
        </p:nvSpPr>
        <p:spPr bwMode="auto">
          <a:xfrm>
            <a:off x="4661952" y="5418986"/>
            <a:ext cx="646016" cy="178581"/>
          </a:xfrm>
          <a:custGeom>
            <a:avLst/>
            <a:gdLst>
              <a:gd name="T0" fmla="*/ 2147483647 w 1174"/>
              <a:gd name="T1" fmla="*/ 2147483647 h 286"/>
              <a:gd name="T2" fmla="*/ 2147483647 w 1174"/>
              <a:gd name="T3" fmla="*/ 2147483647 h 286"/>
              <a:gd name="T4" fmla="*/ 2147483647 w 1174"/>
              <a:gd name="T5" fmla="*/ 2147483647 h 286"/>
              <a:gd name="T6" fmla="*/ 2147483647 w 1174"/>
              <a:gd name="T7" fmla="*/ 2147483647 h 286"/>
              <a:gd name="T8" fmla="*/ 2147483647 w 1174"/>
              <a:gd name="T9" fmla="*/ 2147483647 h 286"/>
              <a:gd name="T10" fmla="*/ 2147483647 w 1174"/>
              <a:gd name="T11" fmla="*/ 2147483647 h 286"/>
              <a:gd name="T12" fmla="*/ 0 w 1174"/>
              <a:gd name="T13" fmla="*/ 0 h 286"/>
              <a:gd name="T14" fmla="*/ 0 60000 65536"/>
              <a:gd name="T15" fmla="*/ 0 60000 65536"/>
              <a:gd name="T16" fmla="*/ 0 60000 65536"/>
              <a:gd name="T17" fmla="*/ 0 60000 65536"/>
              <a:gd name="T18" fmla="*/ 0 60000 65536"/>
              <a:gd name="T19" fmla="*/ 0 60000 65536"/>
              <a:gd name="T20" fmla="*/ 0 60000 65536"/>
              <a:gd name="T21" fmla="*/ 0 w 1174"/>
              <a:gd name="T22" fmla="*/ 0 h 286"/>
              <a:gd name="T23" fmla="*/ 1174 w 1174"/>
              <a:gd name="T24" fmla="*/ 286 h 28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74" h="286">
                <a:moveTo>
                  <a:pt x="1173" y="285"/>
                </a:moveTo>
                <a:lnTo>
                  <a:pt x="469" y="47"/>
                </a:lnTo>
                <a:lnTo>
                  <a:pt x="417" y="33"/>
                </a:lnTo>
                <a:lnTo>
                  <a:pt x="391" y="22"/>
                </a:lnTo>
                <a:lnTo>
                  <a:pt x="312" y="12"/>
                </a:lnTo>
                <a:lnTo>
                  <a:pt x="156" y="5"/>
                </a:lnTo>
                <a:lnTo>
                  <a:pt x="0" y="0"/>
                </a:lnTo>
              </a:path>
            </a:pathLst>
          </a:custGeom>
          <a:gradFill rotWithShape="0">
            <a:gsLst>
              <a:gs pos="0">
                <a:srgbClr val="CBCBCB"/>
              </a:gs>
              <a:gs pos="100000">
                <a:srgbClr val="5E5E5E"/>
              </a:gs>
            </a:gsLst>
            <a:path path="rect">
              <a:fillToRect l="100000" b="100000"/>
            </a:path>
          </a:gradFill>
          <a:ln w="76200" cap="rnd" cmpd="sng">
            <a:solidFill>
              <a:srgbClr val="000000"/>
            </a:solidFill>
            <a:prstDash val="solid"/>
            <a:round/>
            <a:headEnd type="none" w="sm" len="sm"/>
            <a:tailEnd type="none" w="sm" len="sm"/>
          </a:ln>
        </p:spPr>
        <p:txBody>
          <a:bodyPr/>
          <a:lstStyle/>
          <a:p>
            <a:endParaRPr lang="en-US" sz="1300"/>
          </a:p>
        </p:txBody>
      </p:sp>
      <p:sp>
        <p:nvSpPr>
          <p:cNvPr id="239" name="Oval 32"/>
          <p:cNvSpPr>
            <a:spLocks noChangeAspect="1" noChangeArrowheads="1"/>
          </p:cNvSpPr>
          <p:nvPr/>
        </p:nvSpPr>
        <p:spPr bwMode="auto">
          <a:xfrm>
            <a:off x="5769563" y="5509028"/>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0" name="Oval 33"/>
          <p:cNvSpPr>
            <a:spLocks noChangeAspect="1" noChangeArrowheads="1"/>
          </p:cNvSpPr>
          <p:nvPr/>
        </p:nvSpPr>
        <p:spPr bwMode="auto">
          <a:xfrm>
            <a:off x="5879673" y="5509028"/>
            <a:ext cx="124755"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1" name="Oval 34"/>
          <p:cNvSpPr>
            <a:spLocks noChangeAspect="1" noChangeArrowheads="1"/>
          </p:cNvSpPr>
          <p:nvPr/>
        </p:nvSpPr>
        <p:spPr bwMode="auto">
          <a:xfrm>
            <a:off x="5968630" y="5485018"/>
            <a:ext cx="126383" cy="1433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2" name="Oval 35"/>
          <p:cNvSpPr>
            <a:spLocks noChangeAspect="1" noChangeArrowheads="1"/>
          </p:cNvSpPr>
          <p:nvPr/>
        </p:nvSpPr>
        <p:spPr bwMode="auto">
          <a:xfrm>
            <a:off x="6054873" y="5449001"/>
            <a:ext cx="125298" cy="1433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3" name="Oval 36"/>
          <p:cNvSpPr>
            <a:spLocks noChangeAspect="1" noChangeArrowheads="1"/>
          </p:cNvSpPr>
          <p:nvPr/>
        </p:nvSpPr>
        <p:spPr bwMode="auto">
          <a:xfrm>
            <a:off x="6132438" y="5415236"/>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4" name="Oval 37"/>
          <p:cNvSpPr>
            <a:spLocks noChangeAspect="1" noChangeArrowheads="1"/>
          </p:cNvSpPr>
          <p:nvPr/>
        </p:nvSpPr>
        <p:spPr bwMode="auto">
          <a:xfrm>
            <a:off x="5948017" y="5445248"/>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5" name="Oval 38"/>
          <p:cNvSpPr>
            <a:spLocks noChangeAspect="1" noChangeArrowheads="1"/>
          </p:cNvSpPr>
          <p:nvPr/>
        </p:nvSpPr>
        <p:spPr bwMode="auto">
          <a:xfrm>
            <a:off x="6037516" y="5490269"/>
            <a:ext cx="125840"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6" name="Oval 39"/>
          <p:cNvSpPr>
            <a:spLocks noChangeAspect="1" noChangeArrowheads="1"/>
          </p:cNvSpPr>
          <p:nvPr/>
        </p:nvSpPr>
        <p:spPr bwMode="auto">
          <a:xfrm>
            <a:off x="6132438" y="5506777"/>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7" name="Oval 40"/>
          <p:cNvSpPr>
            <a:spLocks noChangeAspect="1" noChangeArrowheads="1"/>
          </p:cNvSpPr>
          <p:nvPr/>
        </p:nvSpPr>
        <p:spPr bwMode="auto">
          <a:xfrm>
            <a:off x="4703718" y="5400979"/>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8" name="Oval 41"/>
          <p:cNvSpPr>
            <a:spLocks noChangeAspect="1" noChangeArrowheads="1"/>
          </p:cNvSpPr>
          <p:nvPr/>
        </p:nvSpPr>
        <p:spPr bwMode="auto">
          <a:xfrm>
            <a:off x="4783996" y="5457254"/>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49" name="Oval 42"/>
          <p:cNvSpPr>
            <a:spLocks noChangeAspect="1" noChangeArrowheads="1"/>
          </p:cNvSpPr>
          <p:nvPr/>
        </p:nvSpPr>
        <p:spPr bwMode="auto">
          <a:xfrm>
            <a:off x="5154465" y="5465507"/>
            <a:ext cx="125840"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0" name="Oval 43"/>
          <p:cNvSpPr>
            <a:spLocks noChangeAspect="1" noChangeArrowheads="1"/>
          </p:cNvSpPr>
          <p:nvPr/>
        </p:nvSpPr>
        <p:spPr bwMode="auto">
          <a:xfrm>
            <a:off x="5270541" y="5491770"/>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1" name="Freeform 44"/>
          <p:cNvSpPr>
            <a:spLocks noChangeAspect="1"/>
          </p:cNvSpPr>
          <p:nvPr/>
        </p:nvSpPr>
        <p:spPr bwMode="auto">
          <a:xfrm>
            <a:off x="4176492" y="5482767"/>
            <a:ext cx="520718" cy="126058"/>
          </a:xfrm>
          <a:custGeom>
            <a:avLst/>
            <a:gdLst>
              <a:gd name="T0" fmla="*/ 2147483647 w 946"/>
              <a:gd name="T1" fmla="*/ 2147483647 h 202"/>
              <a:gd name="T2" fmla="*/ 0 w 946"/>
              <a:gd name="T3" fmla="*/ 2147483647 h 202"/>
              <a:gd name="T4" fmla="*/ 2147483647 w 946"/>
              <a:gd name="T5" fmla="*/ 2147483647 h 202"/>
              <a:gd name="T6" fmla="*/ 2147483647 w 946"/>
              <a:gd name="T7" fmla="*/ 2147483647 h 202"/>
              <a:gd name="T8" fmla="*/ 2147483647 w 946"/>
              <a:gd name="T9" fmla="*/ 2147483647 h 202"/>
              <a:gd name="T10" fmla="*/ 2147483647 w 946"/>
              <a:gd name="T11" fmla="*/ 2147483647 h 202"/>
              <a:gd name="T12" fmla="*/ 2147483647 w 946"/>
              <a:gd name="T13" fmla="*/ 2147483647 h 202"/>
              <a:gd name="T14" fmla="*/ 2147483647 w 946"/>
              <a:gd name="T15" fmla="*/ 2147483647 h 202"/>
              <a:gd name="T16" fmla="*/ 2147483647 w 946"/>
              <a:gd name="T17" fmla="*/ 2147483647 h 202"/>
              <a:gd name="T18" fmla="*/ 2147483647 w 946"/>
              <a:gd name="T19" fmla="*/ 2147483647 h 202"/>
              <a:gd name="T20" fmla="*/ 2147483647 w 946"/>
              <a:gd name="T21" fmla="*/ 2147483647 h 202"/>
              <a:gd name="T22" fmla="*/ 2147483647 w 946"/>
              <a:gd name="T23" fmla="*/ 2147483647 h 202"/>
              <a:gd name="T24" fmla="*/ 2147483647 w 946"/>
              <a:gd name="T25" fmla="*/ 0 h 202"/>
              <a:gd name="T26" fmla="*/ 2147483647 w 946"/>
              <a:gd name="T27" fmla="*/ 2147483647 h 202"/>
              <a:gd name="T28" fmla="*/ 2147483647 w 946"/>
              <a:gd name="T29" fmla="*/ 2147483647 h 202"/>
              <a:gd name="T30" fmla="*/ 2147483647 w 946"/>
              <a:gd name="T31" fmla="*/ 2147483647 h 202"/>
              <a:gd name="T32" fmla="*/ 2147483647 w 946"/>
              <a:gd name="T33" fmla="*/ 0 h 202"/>
              <a:gd name="T34" fmla="*/ 2147483647 w 946"/>
              <a:gd name="T35" fmla="*/ 2147483647 h 20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46"/>
              <a:gd name="T55" fmla="*/ 0 h 202"/>
              <a:gd name="T56" fmla="*/ 946 w 946"/>
              <a:gd name="T57" fmla="*/ 202 h 20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46" h="202">
                <a:moveTo>
                  <a:pt x="103" y="99"/>
                </a:moveTo>
                <a:lnTo>
                  <a:pt x="0" y="60"/>
                </a:lnTo>
                <a:lnTo>
                  <a:pt x="130" y="131"/>
                </a:lnTo>
                <a:lnTo>
                  <a:pt x="174" y="114"/>
                </a:lnTo>
                <a:lnTo>
                  <a:pt x="149" y="139"/>
                </a:lnTo>
                <a:lnTo>
                  <a:pt x="388" y="198"/>
                </a:lnTo>
                <a:lnTo>
                  <a:pt x="403" y="201"/>
                </a:lnTo>
                <a:lnTo>
                  <a:pt x="424" y="198"/>
                </a:lnTo>
                <a:lnTo>
                  <a:pt x="461" y="189"/>
                </a:lnTo>
                <a:lnTo>
                  <a:pt x="493" y="181"/>
                </a:lnTo>
                <a:lnTo>
                  <a:pt x="534" y="169"/>
                </a:lnTo>
                <a:lnTo>
                  <a:pt x="561" y="157"/>
                </a:lnTo>
                <a:lnTo>
                  <a:pt x="836" y="0"/>
                </a:lnTo>
                <a:lnTo>
                  <a:pt x="820" y="6"/>
                </a:lnTo>
                <a:lnTo>
                  <a:pt x="862" y="6"/>
                </a:lnTo>
                <a:lnTo>
                  <a:pt x="890" y="6"/>
                </a:lnTo>
                <a:lnTo>
                  <a:pt x="873" y="0"/>
                </a:lnTo>
                <a:lnTo>
                  <a:pt x="945" y="12"/>
                </a:lnTo>
              </a:path>
            </a:pathLst>
          </a:custGeom>
          <a:solidFill>
            <a:srgbClr val="CBCBCB"/>
          </a:solidFill>
          <a:ln w="76200" cap="rnd" cmpd="sng">
            <a:solidFill>
              <a:srgbClr val="000000"/>
            </a:solidFill>
            <a:prstDash val="solid"/>
            <a:round/>
            <a:headEnd type="none" w="sm" len="sm"/>
            <a:tailEnd type="none" w="sm" len="sm"/>
          </a:ln>
        </p:spPr>
        <p:txBody>
          <a:bodyPr/>
          <a:lstStyle/>
          <a:p>
            <a:endParaRPr lang="en-US" sz="1300"/>
          </a:p>
        </p:txBody>
      </p:sp>
      <p:sp>
        <p:nvSpPr>
          <p:cNvPr id="252" name="Oval 45"/>
          <p:cNvSpPr>
            <a:spLocks noChangeAspect="1" noChangeArrowheads="1"/>
          </p:cNvSpPr>
          <p:nvPr/>
        </p:nvSpPr>
        <p:spPr bwMode="auto">
          <a:xfrm>
            <a:off x="4608796" y="5373216"/>
            <a:ext cx="125298" cy="1418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3" name="Oval 46"/>
          <p:cNvSpPr>
            <a:spLocks noChangeAspect="1" noChangeArrowheads="1"/>
          </p:cNvSpPr>
          <p:nvPr/>
        </p:nvSpPr>
        <p:spPr bwMode="auto">
          <a:xfrm>
            <a:off x="4507364" y="5401729"/>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4" name="Oval 47"/>
          <p:cNvSpPr>
            <a:spLocks noChangeAspect="1" noChangeArrowheads="1"/>
          </p:cNvSpPr>
          <p:nvPr/>
        </p:nvSpPr>
        <p:spPr bwMode="auto">
          <a:xfrm>
            <a:off x="4398339" y="5446354"/>
            <a:ext cx="125840"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5" name="Oval 48"/>
          <p:cNvSpPr>
            <a:spLocks noChangeAspect="1" noChangeArrowheads="1"/>
          </p:cNvSpPr>
          <p:nvPr/>
        </p:nvSpPr>
        <p:spPr bwMode="auto">
          <a:xfrm>
            <a:off x="4308840" y="5490625"/>
            <a:ext cx="125298" cy="14331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6" name="Oval 49"/>
          <p:cNvSpPr>
            <a:spLocks noChangeAspect="1" noChangeArrowheads="1"/>
          </p:cNvSpPr>
          <p:nvPr/>
        </p:nvSpPr>
        <p:spPr bwMode="auto">
          <a:xfrm>
            <a:off x="4214460" y="5507882"/>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7" name="Oval 50"/>
          <p:cNvSpPr>
            <a:spLocks noChangeAspect="1" noChangeArrowheads="1"/>
          </p:cNvSpPr>
          <p:nvPr/>
        </p:nvSpPr>
        <p:spPr bwMode="auto">
          <a:xfrm>
            <a:off x="5372515" y="5494772"/>
            <a:ext cx="125840"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58" name="Oval 51"/>
          <p:cNvSpPr>
            <a:spLocks noChangeAspect="1" noChangeArrowheads="1"/>
          </p:cNvSpPr>
          <p:nvPr/>
        </p:nvSpPr>
        <p:spPr bwMode="auto">
          <a:xfrm>
            <a:off x="5472862" y="5490269"/>
            <a:ext cx="125298" cy="142565"/>
          </a:xfrm>
          <a:prstGeom prst="ellipse">
            <a:avLst/>
          </a:prstGeom>
          <a:gradFill rotWithShape="0">
            <a:gsLst>
              <a:gs pos="0">
                <a:srgbClr val="CBCBCB"/>
              </a:gs>
              <a:gs pos="100000">
                <a:srgbClr val="5E5E5E"/>
              </a:gs>
            </a:gsLst>
            <a:path path="rect">
              <a:fillToRect l="100000" b="100000"/>
            </a:path>
          </a:gradFill>
          <a:ln w="12700">
            <a:solidFill>
              <a:srgbClr val="000000"/>
            </a:solidFill>
            <a:round/>
            <a:headEnd/>
            <a:tailEnd/>
          </a:ln>
        </p:spPr>
        <p:txBody>
          <a:bodyPr wrap="none" anchor="ctr"/>
          <a:lstStyle/>
          <a:p>
            <a:pPr defTabSz="257175"/>
            <a:endParaRPr lang="en-GB" sz="1300">
              <a:latin typeface="Calibri" charset="0"/>
            </a:endParaRPr>
          </a:p>
        </p:txBody>
      </p:sp>
      <p:sp>
        <p:nvSpPr>
          <p:cNvPr id="271" name="Down Arrow 270"/>
          <p:cNvSpPr/>
          <p:nvPr/>
        </p:nvSpPr>
        <p:spPr>
          <a:xfrm>
            <a:off x="5190924" y="2852936"/>
            <a:ext cx="103645" cy="433165"/>
          </a:xfrm>
          <a:prstGeom prst="down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00">
              <a:latin typeface="Arial"/>
              <a:cs typeface="Arial"/>
            </a:endParaRPr>
          </a:p>
        </p:txBody>
      </p:sp>
      <p:sp>
        <p:nvSpPr>
          <p:cNvPr id="272" name="Down Arrow 271"/>
          <p:cNvSpPr/>
          <p:nvPr/>
        </p:nvSpPr>
        <p:spPr>
          <a:xfrm>
            <a:off x="5188438" y="3933056"/>
            <a:ext cx="106131" cy="440318"/>
          </a:xfrm>
          <a:prstGeom prst="down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00">
              <a:latin typeface="Arial"/>
              <a:cs typeface="Arial"/>
            </a:endParaRPr>
          </a:p>
        </p:txBody>
      </p:sp>
      <p:sp>
        <p:nvSpPr>
          <p:cNvPr id="274" name="Down Arrow 273"/>
          <p:cNvSpPr/>
          <p:nvPr/>
        </p:nvSpPr>
        <p:spPr>
          <a:xfrm>
            <a:off x="5189984" y="5019190"/>
            <a:ext cx="99018" cy="354026"/>
          </a:xfrm>
          <a:prstGeom prst="down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00">
              <a:latin typeface="Arial"/>
              <a:cs typeface="Arial"/>
            </a:endParaRPr>
          </a:p>
        </p:txBody>
      </p:sp>
      <p:grpSp>
        <p:nvGrpSpPr>
          <p:cNvPr id="25" name="Group 24"/>
          <p:cNvGrpSpPr/>
          <p:nvPr/>
        </p:nvGrpSpPr>
        <p:grpSpPr>
          <a:xfrm>
            <a:off x="2172874" y="4000708"/>
            <a:ext cx="4631374" cy="928849"/>
            <a:chOff x="2172874" y="4000708"/>
            <a:chExt cx="4631374" cy="928849"/>
          </a:xfrm>
        </p:grpSpPr>
        <p:sp>
          <p:nvSpPr>
            <p:cNvPr id="89" name="TextBox 54"/>
            <p:cNvSpPr txBox="1"/>
            <p:nvPr/>
          </p:nvSpPr>
          <p:spPr>
            <a:xfrm>
              <a:off x="3551603" y="4437114"/>
              <a:ext cx="3252645" cy="492443"/>
            </a:xfrm>
            <a:prstGeom prst="rect">
              <a:avLst/>
            </a:prstGeom>
            <a:noFill/>
            <a:ln w="12700">
              <a:solidFill>
                <a:schemeClr val="tx1"/>
              </a:solid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defRPr/>
              </a:pPr>
              <a:r>
                <a:rPr lang="en-US" sz="1300" b="1" dirty="0">
                  <a:solidFill>
                    <a:srgbClr val="008E40"/>
                  </a:solidFill>
                  <a:latin typeface="Century Gothic" panose="020B0502020202020204" pitchFamily="34" charset="0"/>
                  <a:cs typeface="Arial"/>
                </a:rPr>
                <a:t>3. </a:t>
              </a:r>
              <a:r>
                <a:rPr lang="en-US" sz="1300" dirty="0">
                  <a:latin typeface="Century Gothic" panose="020B0502020202020204" pitchFamily="34" charset="0"/>
                  <a:cs typeface="Arial"/>
                </a:rPr>
                <a:t>Amino acid uptake by skeletal muscle</a:t>
              </a:r>
            </a:p>
          </p:txBody>
        </p:sp>
        <p:cxnSp>
          <p:nvCxnSpPr>
            <p:cNvPr id="138" name="Straight Arrow Connector 137"/>
            <p:cNvCxnSpPr/>
            <p:nvPr/>
          </p:nvCxnSpPr>
          <p:spPr>
            <a:xfrm>
              <a:off x="4303291" y="4146902"/>
              <a:ext cx="772765" cy="217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39" name="TextBox 54"/>
            <p:cNvSpPr txBox="1"/>
            <p:nvPr/>
          </p:nvSpPr>
          <p:spPr>
            <a:xfrm>
              <a:off x="2172874" y="4000708"/>
              <a:ext cx="2111094" cy="292388"/>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300">
                  <a:latin typeface="Century Gothic" panose="020B0502020202020204" pitchFamily="34" charset="0"/>
                  <a:cs typeface="Arial"/>
                </a:rPr>
                <a:t>Amino acid transporters</a:t>
              </a:r>
              <a:endParaRPr lang="en-US" sz="1300" dirty="0">
                <a:latin typeface="Century Gothic" panose="020B0502020202020204" pitchFamily="34" charset="0"/>
                <a:cs typeface="Arial"/>
              </a:endParaRPr>
            </a:p>
          </p:txBody>
        </p:sp>
      </p:grpSp>
      <p:grpSp>
        <p:nvGrpSpPr>
          <p:cNvPr id="6" name="Group 5"/>
          <p:cNvGrpSpPr/>
          <p:nvPr/>
        </p:nvGrpSpPr>
        <p:grpSpPr>
          <a:xfrm>
            <a:off x="12819" y="4005065"/>
            <a:ext cx="5072479" cy="1997094"/>
            <a:chOff x="17091" y="3989267"/>
            <a:chExt cx="6763305" cy="2662792"/>
          </a:xfrm>
        </p:grpSpPr>
        <p:sp>
          <p:nvSpPr>
            <p:cNvPr id="141" name="TextBox 54"/>
            <p:cNvSpPr txBox="1"/>
            <p:nvPr/>
          </p:nvSpPr>
          <p:spPr>
            <a:xfrm>
              <a:off x="4463955" y="5307910"/>
              <a:ext cx="1344012" cy="389851"/>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300" dirty="0">
                  <a:latin typeface="Century Gothic" panose="020B0502020202020204" pitchFamily="34" charset="0"/>
                  <a:cs typeface="Arial"/>
                </a:rPr>
                <a:t>Leucine</a:t>
              </a:r>
            </a:p>
          </p:txBody>
        </p:sp>
        <p:grpSp>
          <p:nvGrpSpPr>
            <p:cNvPr id="5" name="Group 4"/>
            <p:cNvGrpSpPr/>
            <p:nvPr/>
          </p:nvGrpSpPr>
          <p:grpSpPr>
            <a:xfrm>
              <a:off x="17091" y="3989267"/>
              <a:ext cx="6763305" cy="2662792"/>
              <a:chOff x="17091" y="3989267"/>
              <a:chExt cx="6763305" cy="2662792"/>
            </a:xfrm>
          </p:grpSpPr>
          <p:grpSp>
            <p:nvGrpSpPr>
              <p:cNvPr id="17" name="Group 16"/>
              <p:cNvGrpSpPr/>
              <p:nvPr/>
            </p:nvGrpSpPr>
            <p:grpSpPr>
              <a:xfrm>
                <a:off x="17091" y="4510648"/>
                <a:ext cx="5084732" cy="2141411"/>
                <a:chOff x="154251" y="4221088"/>
                <a:chExt cx="5084732" cy="2141411"/>
              </a:xfrm>
            </p:grpSpPr>
            <p:grpSp>
              <p:nvGrpSpPr>
                <p:cNvPr id="266" name="Group 265"/>
                <p:cNvGrpSpPr/>
                <p:nvPr/>
              </p:nvGrpSpPr>
              <p:grpSpPr>
                <a:xfrm>
                  <a:off x="154251" y="4508806"/>
                  <a:ext cx="5084732" cy="1853693"/>
                  <a:chOff x="185887" y="4108028"/>
                  <a:chExt cx="4336815" cy="2674381"/>
                </a:xfrm>
              </p:grpSpPr>
              <p:grpSp>
                <p:nvGrpSpPr>
                  <p:cNvPr id="91" name="Group 3"/>
                  <p:cNvGrpSpPr>
                    <a:grpSpLocks/>
                  </p:cNvGrpSpPr>
                  <p:nvPr/>
                </p:nvGrpSpPr>
                <p:grpSpPr bwMode="auto">
                  <a:xfrm rot="1288145">
                    <a:off x="185887" y="4108028"/>
                    <a:ext cx="4336815" cy="2674381"/>
                    <a:chOff x="347" y="3275"/>
                    <a:chExt cx="2529" cy="776"/>
                  </a:xfrm>
                </p:grpSpPr>
                <p:sp>
                  <p:nvSpPr>
                    <p:cNvPr id="92" name="Freeform 4"/>
                    <p:cNvSpPr>
                      <a:spLocks/>
                    </p:cNvSpPr>
                    <p:nvPr/>
                  </p:nvSpPr>
                  <p:spPr bwMode="auto">
                    <a:xfrm>
                      <a:off x="525" y="3312"/>
                      <a:ext cx="2172" cy="373"/>
                    </a:xfrm>
                    <a:custGeom>
                      <a:avLst/>
                      <a:gdLst>
                        <a:gd name="T0" fmla="*/ 2172 w 2172"/>
                        <a:gd name="T1" fmla="*/ 196 h 373"/>
                        <a:gd name="T2" fmla="*/ 2167 w 2172"/>
                        <a:gd name="T3" fmla="*/ 196 h 373"/>
                        <a:gd name="T4" fmla="*/ 2159 w 2172"/>
                        <a:gd name="T5" fmla="*/ 193 h 373"/>
                        <a:gd name="T6" fmla="*/ 2148 w 2172"/>
                        <a:gd name="T7" fmla="*/ 193 h 373"/>
                        <a:gd name="T8" fmla="*/ 2138 w 2172"/>
                        <a:gd name="T9" fmla="*/ 193 h 373"/>
                        <a:gd name="T10" fmla="*/ 2108 w 2172"/>
                        <a:gd name="T11" fmla="*/ 191 h 373"/>
                        <a:gd name="T12" fmla="*/ 2076 w 2172"/>
                        <a:gd name="T13" fmla="*/ 188 h 373"/>
                        <a:gd name="T14" fmla="*/ 2041 w 2172"/>
                        <a:gd name="T15" fmla="*/ 188 h 373"/>
                        <a:gd name="T16" fmla="*/ 2007 w 2172"/>
                        <a:gd name="T17" fmla="*/ 188 h 373"/>
                        <a:gd name="T18" fmla="*/ 1975 w 2172"/>
                        <a:gd name="T19" fmla="*/ 185 h 373"/>
                        <a:gd name="T20" fmla="*/ 1948 w 2172"/>
                        <a:gd name="T21" fmla="*/ 185 h 373"/>
                        <a:gd name="T22" fmla="*/ 1900 w 2172"/>
                        <a:gd name="T23" fmla="*/ 183 h 373"/>
                        <a:gd name="T24" fmla="*/ 1857 w 2172"/>
                        <a:gd name="T25" fmla="*/ 177 h 373"/>
                        <a:gd name="T26" fmla="*/ 1820 w 2172"/>
                        <a:gd name="T27" fmla="*/ 172 h 373"/>
                        <a:gd name="T28" fmla="*/ 1783 w 2172"/>
                        <a:gd name="T29" fmla="*/ 164 h 373"/>
                        <a:gd name="T30" fmla="*/ 1748 w 2172"/>
                        <a:gd name="T31" fmla="*/ 156 h 373"/>
                        <a:gd name="T32" fmla="*/ 1711 w 2172"/>
                        <a:gd name="T33" fmla="*/ 143 h 373"/>
                        <a:gd name="T34" fmla="*/ 1668 w 2172"/>
                        <a:gd name="T35" fmla="*/ 130 h 373"/>
                        <a:gd name="T36" fmla="*/ 1620 w 2172"/>
                        <a:gd name="T37" fmla="*/ 111 h 373"/>
                        <a:gd name="T38" fmla="*/ 1564 w 2172"/>
                        <a:gd name="T39" fmla="*/ 90 h 373"/>
                        <a:gd name="T40" fmla="*/ 1503 w 2172"/>
                        <a:gd name="T41" fmla="*/ 69 h 373"/>
                        <a:gd name="T42" fmla="*/ 1441 w 2172"/>
                        <a:gd name="T43" fmla="*/ 50 h 373"/>
                        <a:gd name="T44" fmla="*/ 1374 w 2172"/>
                        <a:gd name="T45" fmla="*/ 32 h 373"/>
                        <a:gd name="T46" fmla="*/ 1308 w 2172"/>
                        <a:gd name="T47" fmla="*/ 16 h 373"/>
                        <a:gd name="T48" fmla="*/ 1241 w 2172"/>
                        <a:gd name="T49" fmla="*/ 5 h 373"/>
                        <a:gd name="T50" fmla="*/ 1177 w 2172"/>
                        <a:gd name="T51" fmla="*/ 0 h 373"/>
                        <a:gd name="T52" fmla="*/ 1116 w 2172"/>
                        <a:gd name="T53" fmla="*/ 0 h 373"/>
                        <a:gd name="T54" fmla="*/ 1089 w 2172"/>
                        <a:gd name="T55" fmla="*/ 2 h 373"/>
                        <a:gd name="T56" fmla="*/ 1062 w 2172"/>
                        <a:gd name="T57" fmla="*/ 5 h 373"/>
                        <a:gd name="T58" fmla="*/ 1033 w 2172"/>
                        <a:gd name="T59" fmla="*/ 13 h 373"/>
                        <a:gd name="T60" fmla="*/ 1004 w 2172"/>
                        <a:gd name="T61" fmla="*/ 21 h 373"/>
                        <a:gd name="T62" fmla="*/ 942 w 2172"/>
                        <a:gd name="T63" fmla="*/ 42 h 373"/>
                        <a:gd name="T64" fmla="*/ 881 w 2172"/>
                        <a:gd name="T65" fmla="*/ 69 h 373"/>
                        <a:gd name="T66" fmla="*/ 820 w 2172"/>
                        <a:gd name="T67" fmla="*/ 98 h 373"/>
                        <a:gd name="T68" fmla="*/ 758 w 2172"/>
                        <a:gd name="T69" fmla="*/ 127 h 373"/>
                        <a:gd name="T70" fmla="*/ 731 w 2172"/>
                        <a:gd name="T71" fmla="*/ 143 h 373"/>
                        <a:gd name="T72" fmla="*/ 702 w 2172"/>
                        <a:gd name="T73" fmla="*/ 156 h 373"/>
                        <a:gd name="T74" fmla="*/ 678 w 2172"/>
                        <a:gd name="T75" fmla="*/ 169 h 373"/>
                        <a:gd name="T76" fmla="*/ 654 w 2172"/>
                        <a:gd name="T77" fmla="*/ 183 h 373"/>
                        <a:gd name="T78" fmla="*/ 593 w 2172"/>
                        <a:gd name="T79" fmla="*/ 214 h 373"/>
                        <a:gd name="T80" fmla="*/ 539 w 2172"/>
                        <a:gd name="T81" fmla="*/ 241 h 373"/>
                        <a:gd name="T82" fmla="*/ 486 w 2172"/>
                        <a:gd name="T83" fmla="*/ 262 h 373"/>
                        <a:gd name="T84" fmla="*/ 435 w 2172"/>
                        <a:gd name="T85" fmla="*/ 281 h 373"/>
                        <a:gd name="T86" fmla="*/ 385 w 2172"/>
                        <a:gd name="T87" fmla="*/ 299 h 373"/>
                        <a:gd name="T88" fmla="*/ 334 w 2172"/>
                        <a:gd name="T89" fmla="*/ 312 h 373"/>
                        <a:gd name="T90" fmla="*/ 281 w 2172"/>
                        <a:gd name="T91" fmla="*/ 326 h 373"/>
                        <a:gd name="T92" fmla="*/ 222 w 2172"/>
                        <a:gd name="T93" fmla="*/ 339 h 373"/>
                        <a:gd name="T94" fmla="*/ 198 w 2172"/>
                        <a:gd name="T95" fmla="*/ 347 h 373"/>
                        <a:gd name="T96" fmla="*/ 169 w 2172"/>
                        <a:gd name="T97" fmla="*/ 352 h 373"/>
                        <a:gd name="T98" fmla="*/ 142 w 2172"/>
                        <a:gd name="T99" fmla="*/ 360 h 373"/>
                        <a:gd name="T100" fmla="*/ 110 w 2172"/>
                        <a:gd name="T101" fmla="*/ 365 h 373"/>
                        <a:gd name="T102" fmla="*/ 80 w 2172"/>
                        <a:gd name="T103" fmla="*/ 371 h 373"/>
                        <a:gd name="T104" fmla="*/ 51 w 2172"/>
                        <a:gd name="T105" fmla="*/ 373 h 373"/>
                        <a:gd name="T106" fmla="*/ 24 w 2172"/>
                        <a:gd name="T107" fmla="*/ 373 h 373"/>
                        <a:gd name="T108" fmla="*/ 0 w 2172"/>
                        <a:gd name="T109" fmla="*/ 371 h 373"/>
                        <a:gd name="T110" fmla="*/ 2172 w 2172"/>
                        <a:gd name="T111" fmla="*/ 196 h 3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172" h="373">
                          <a:moveTo>
                            <a:pt x="2172" y="196"/>
                          </a:moveTo>
                          <a:lnTo>
                            <a:pt x="2167" y="196"/>
                          </a:lnTo>
                          <a:lnTo>
                            <a:pt x="2159" y="193"/>
                          </a:lnTo>
                          <a:lnTo>
                            <a:pt x="2148" y="193"/>
                          </a:lnTo>
                          <a:lnTo>
                            <a:pt x="2138" y="193"/>
                          </a:lnTo>
                          <a:lnTo>
                            <a:pt x="2108" y="191"/>
                          </a:lnTo>
                          <a:lnTo>
                            <a:pt x="2076" y="188"/>
                          </a:lnTo>
                          <a:lnTo>
                            <a:pt x="2041" y="188"/>
                          </a:lnTo>
                          <a:lnTo>
                            <a:pt x="2007" y="188"/>
                          </a:lnTo>
                          <a:lnTo>
                            <a:pt x="1975" y="185"/>
                          </a:lnTo>
                          <a:lnTo>
                            <a:pt x="1948" y="185"/>
                          </a:lnTo>
                          <a:lnTo>
                            <a:pt x="1900" y="183"/>
                          </a:lnTo>
                          <a:lnTo>
                            <a:pt x="1857" y="177"/>
                          </a:lnTo>
                          <a:lnTo>
                            <a:pt x="1820" y="172"/>
                          </a:lnTo>
                          <a:lnTo>
                            <a:pt x="1783" y="164"/>
                          </a:lnTo>
                          <a:lnTo>
                            <a:pt x="1748" y="156"/>
                          </a:lnTo>
                          <a:lnTo>
                            <a:pt x="1711" y="143"/>
                          </a:lnTo>
                          <a:lnTo>
                            <a:pt x="1668" y="130"/>
                          </a:lnTo>
                          <a:lnTo>
                            <a:pt x="1620" y="111"/>
                          </a:lnTo>
                          <a:lnTo>
                            <a:pt x="1564" y="90"/>
                          </a:lnTo>
                          <a:lnTo>
                            <a:pt x="1503" y="69"/>
                          </a:lnTo>
                          <a:lnTo>
                            <a:pt x="1441" y="50"/>
                          </a:lnTo>
                          <a:lnTo>
                            <a:pt x="1374" y="32"/>
                          </a:lnTo>
                          <a:lnTo>
                            <a:pt x="1308" y="16"/>
                          </a:lnTo>
                          <a:lnTo>
                            <a:pt x="1241" y="5"/>
                          </a:lnTo>
                          <a:lnTo>
                            <a:pt x="1177" y="0"/>
                          </a:lnTo>
                          <a:lnTo>
                            <a:pt x="1116" y="0"/>
                          </a:lnTo>
                          <a:lnTo>
                            <a:pt x="1089" y="2"/>
                          </a:lnTo>
                          <a:lnTo>
                            <a:pt x="1062" y="5"/>
                          </a:lnTo>
                          <a:lnTo>
                            <a:pt x="1033" y="13"/>
                          </a:lnTo>
                          <a:lnTo>
                            <a:pt x="1004" y="21"/>
                          </a:lnTo>
                          <a:lnTo>
                            <a:pt x="942" y="42"/>
                          </a:lnTo>
                          <a:lnTo>
                            <a:pt x="881" y="69"/>
                          </a:lnTo>
                          <a:lnTo>
                            <a:pt x="820" y="98"/>
                          </a:lnTo>
                          <a:lnTo>
                            <a:pt x="758" y="127"/>
                          </a:lnTo>
                          <a:lnTo>
                            <a:pt x="731" y="143"/>
                          </a:lnTo>
                          <a:lnTo>
                            <a:pt x="702" y="156"/>
                          </a:lnTo>
                          <a:lnTo>
                            <a:pt x="678" y="169"/>
                          </a:lnTo>
                          <a:lnTo>
                            <a:pt x="654" y="183"/>
                          </a:lnTo>
                          <a:lnTo>
                            <a:pt x="593" y="214"/>
                          </a:lnTo>
                          <a:lnTo>
                            <a:pt x="539" y="241"/>
                          </a:lnTo>
                          <a:lnTo>
                            <a:pt x="486" y="262"/>
                          </a:lnTo>
                          <a:lnTo>
                            <a:pt x="435" y="281"/>
                          </a:lnTo>
                          <a:lnTo>
                            <a:pt x="385" y="299"/>
                          </a:lnTo>
                          <a:lnTo>
                            <a:pt x="334" y="312"/>
                          </a:lnTo>
                          <a:lnTo>
                            <a:pt x="281" y="326"/>
                          </a:lnTo>
                          <a:lnTo>
                            <a:pt x="222" y="339"/>
                          </a:lnTo>
                          <a:lnTo>
                            <a:pt x="198" y="347"/>
                          </a:lnTo>
                          <a:lnTo>
                            <a:pt x="169" y="352"/>
                          </a:lnTo>
                          <a:lnTo>
                            <a:pt x="142" y="360"/>
                          </a:lnTo>
                          <a:lnTo>
                            <a:pt x="110" y="365"/>
                          </a:lnTo>
                          <a:lnTo>
                            <a:pt x="80" y="371"/>
                          </a:lnTo>
                          <a:lnTo>
                            <a:pt x="51" y="373"/>
                          </a:lnTo>
                          <a:lnTo>
                            <a:pt x="24" y="373"/>
                          </a:lnTo>
                          <a:lnTo>
                            <a:pt x="0" y="371"/>
                          </a:lnTo>
                          <a:lnTo>
                            <a:pt x="2172" y="196"/>
                          </a:lnTo>
                          <a:close/>
                        </a:path>
                      </a:pathLst>
                    </a:custGeom>
                    <a:solidFill>
                      <a:srgbClr val="CC9900"/>
                    </a:solidFill>
                    <a:ln w="3175">
                      <a:solidFill>
                        <a:srgbClr val="969696"/>
                      </a:solidFill>
                      <a:round/>
                      <a:headEnd/>
                      <a:tailEnd/>
                    </a:ln>
                  </p:spPr>
                  <p:txBody>
                    <a:bodyPr/>
                    <a:lstStyle/>
                    <a:p>
                      <a:endParaRPr lang="en-GB" sz="1350"/>
                    </a:p>
                  </p:txBody>
                </p:sp>
                <p:sp>
                  <p:nvSpPr>
                    <p:cNvPr id="93" name="Freeform 5"/>
                    <p:cNvSpPr>
                      <a:spLocks/>
                    </p:cNvSpPr>
                    <p:nvPr/>
                  </p:nvSpPr>
                  <p:spPr bwMode="auto">
                    <a:xfrm>
                      <a:off x="536" y="3322"/>
                      <a:ext cx="2172" cy="374"/>
                    </a:xfrm>
                    <a:custGeom>
                      <a:avLst/>
                      <a:gdLst>
                        <a:gd name="T0" fmla="*/ 2172 w 2172"/>
                        <a:gd name="T1" fmla="*/ 196 h 374"/>
                        <a:gd name="T2" fmla="*/ 2167 w 2172"/>
                        <a:gd name="T3" fmla="*/ 196 h 374"/>
                        <a:gd name="T4" fmla="*/ 2159 w 2172"/>
                        <a:gd name="T5" fmla="*/ 194 h 374"/>
                        <a:gd name="T6" fmla="*/ 2148 w 2172"/>
                        <a:gd name="T7" fmla="*/ 194 h 374"/>
                        <a:gd name="T8" fmla="*/ 2137 w 2172"/>
                        <a:gd name="T9" fmla="*/ 194 h 374"/>
                        <a:gd name="T10" fmla="*/ 2108 w 2172"/>
                        <a:gd name="T11" fmla="*/ 191 h 374"/>
                        <a:gd name="T12" fmla="*/ 2076 w 2172"/>
                        <a:gd name="T13" fmla="*/ 189 h 374"/>
                        <a:gd name="T14" fmla="*/ 2041 w 2172"/>
                        <a:gd name="T15" fmla="*/ 189 h 374"/>
                        <a:gd name="T16" fmla="*/ 2006 w 2172"/>
                        <a:gd name="T17" fmla="*/ 189 h 374"/>
                        <a:gd name="T18" fmla="*/ 1974 w 2172"/>
                        <a:gd name="T19" fmla="*/ 186 h 374"/>
                        <a:gd name="T20" fmla="*/ 1948 w 2172"/>
                        <a:gd name="T21" fmla="*/ 186 h 374"/>
                        <a:gd name="T22" fmla="*/ 1900 w 2172"/>
                        <a:gd name="T23" fmla="*/ 183 h 374"/>
                        <a:gd name="T24" fmla="*/ 1857 w 2172"/>
                        <a:gd name="T25" fmla="*/ 178 h 374"/>
                        <a:gd name="T26" fmla="*/ 1820 w 2172"/>
                        <a:gd name="T27" fmla="*/ 173 h 374"/>
                        <a:gd name="T28" fmla="*/ 1782 w 2172"/>
                        <a:gd name="T29" fmla="*/ 165 h 374"/>
                        <a:gd name="T30" fmla="*/ 1748 w 2172"/>
                        <a:gd name="T31" fmla="*/ 157 h 374"/>
                        <a:gd name="T32" fmla="*/ 1710 w 2172"/>
                        <a:gd name="T33" fmla="*/ 143 h 374"/>
                        <a:gd name="T34" fmla="*/ 1668 w 2172"/>
                        <a:gd name="T35" fmla="*/ 130 h 374"/>
                        <a:gd name="T36" fmla="*/ 1620 w 2172"/>
                        <a:gd name="T37" fmla="*/ 112 h 374"/>
                        <a:gd name="T38" fmla="*/ 1564 w 2172"/>
                        <a:gd name="T39" fmla="*/ 90 h 374"/>
                        <a:gd name="T40" fmla="*/ 1502 w 2172"/>
                        <a:gd name="T41" fmla="*/ 69 h 374"/>
                        <a:gd name="T42" fmla="*/ 1441 w 2172"/>
                        <a:gd name="T43" fmla="*/ 51 h 374"/>
                        <a:gd name="T44" fmla="*/ 1374 w 2172"/>
                        <a:gd name="T45" fmla="*/ 32 h 374"/>
                        <a:gd name="T46" fmla="*/ 1307 w 2172"/>
                        <a:gd name="T47" fmla="*/ 16 h 374"/>
                        <a:gd name="T48" fmla="*/ 1241 w 2172"/>
                        <a:gd name="T49" fmla="*/ 6 h 374"/>
                        <a:gd name="T50" fmla="*/ 1177 w 2172"/>
                        <a:gd name="T51" fmla="*/ 0 h 374"/>
                        <a:gd name="T52" fmla="*/ 1115 w 2172"/>
                        <a:gd name="T53" fmla="*/ 0 h 374"/>
                        <a:gd name="T54" fmla="*/ 1089 w 2172"/>
                        <a:gd name="T55" fmla="*/ 3 h 374"/>
                        <a:gd name="T56" fmla="*/ 1062 w 2172"/>
                        <a:gd name="T57" fmla="*/ 6 h 374"/>
                        <a:gd name="T58" fmla="*/ 1033 w 2172"/>
                        <a:gd name="T59" fmla="*/ 14 h 374"/>
                        <a:gd name="T60" fmla="*/ 1003 w 2172"/>
                        <a:gd name="T61" fmla="*/ 22 h 374"/>
                        <a:gd name="T62" fmla="*/ 942 w 2172"/>
                        <a:gd name="T63" fmla="*/ 43 h 374"/>
                        <a:gd name="T64" fmla="*/ 881 w 2172"/>
                        <a:gd name="T65" fmla="*/ 69 h 374"/>
                        <a:gd name="T66" fmla="*/ 819 w 2172"/>
                        <a:gd name="T67" fmla="*/ 98 h 374"/>
                        <a:gd name="T68" fmla="*/ 758 w 2172"/>
                        <a:gd name="T69" fmla="*/ 128 h 374"/>
                        <a:gd name="T70" fmla="*/ 731 w 2172"/>
                        <a:gd name="T71" fmla="*/ 143 h 374"/>
                        <a:gd name="T72" fmla="*/ 702 w 2172"/>
                        <a:gd name="T73" fmla="*/ 157 h 374"/>
                        <a:gd name="T74" fmla="*/ 678 w 2172"/>
                        <a:gd name="T75" fmla="*/ 170 h 374"/>
                        <a:gd name="T76" fmla="*/ 654 w 2172"/>
                        <a:gd name="T77" fmla="*/ 183 h 374"/>
                        <a:gd name="T78" fmla="*/ 592 w 2172"/>
                        <a:gd name="T79" fmla="*/ 215 h 374"/>
                        <a:gd name="T80" fmla="*/ 539 w 2172"/>
                        <a:gd name="T81" fmla="*/ 242 h 374"/>
                        <a:gd name="T82" fmla="*/ 486 w 2172"/>
                        <a:gd name="T83" fmla="*/ 263 h 374"/>
                        <a:gd name="T84" fmla="*/ 435 w 2172"/>
                        <a:gd name="T85" fmla="*/ 281 h 374"/>
                        <a:gd name="T86" fmla="*/ 384 w 2172"/>
                        <a:gd name="T87" fmla="*/ 300 h 374"/>
                        <a:gd name="T88" fmla="*/ 334 w 2172"/>
                        <a:gd name="T89" fmla="*/ 313 h 374"/>
                        <a:gd name="T90" fmla="*/ 280 w 2172"/>
                        <a:gd name="T91" fmla="*/ 326 h 374"/>
                        <a:gd name="T92" fmla="*/ 222 w 2172"/>
                        <a:gd name="T93" fmla="*/ 340 h 374"/>
                        <a:gd name="T94" fmla="*/ 198 w 2172"/>
                        <a:gd name="T95" fmla="*/ 348 h 374"/>
                        <a:gd name="T96" fmla="*/ 168 w 2172"/>
                        <a:gd name="T97" fmla="*/ 353 h 374"/>
                        <a:gd name="T98" fmla="*/ 142 w 2172"/>
                        <a:gd name="T99" fmla="*/ 361 h 374"/>
                        <a:gd name="T100" fmla="*/ 110 w 2172"/>
                        <a:gd name="T101" fmla="*/ 366 h 374"/>
                        <a:gd name="T102" fmla="*/ 80 w 2172"/>
                        <a:gd name="T103" fmla="*/ 371 h 374"/>
                        <a:gd name="T104" fmla="*/ 51 w 2172"/>
                        <a:gd name="T105" fmla="*/ 374 h 374"/>
                        <a:gd name="T106" fmla="*/ 24 w 2172"/>
                        <a:gd name="T107" fmla="*/ 374 h 374"/>
                        <a:gd name="T108" fmla="*/ 0 w 2172"/>
                        <a:gd name="T109" fmla="*/ 371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172" h="374">
                          <a:moveTo>
                            <a:pt x="2172" y="196"/>
                          </a:moveTo>
                          <a:lnTo>
                            <a:pt x="2167" y="196"/>
                          </a:lnTo>
                          <a:lnTo>
                            <a:pt x="2159" y="194"/>
                          </a:lnTo>
                          <a:lnTo>
                            <a:pt x="2148" y="194"/>
                          </a:lnTo>
                          <a:lnTo>
                            <a:pt x="2137" y="194"/>
                          </a:lnTo>
                          <a:lnTo>
                            <a:pt x="2108" y="191"/>
                          </a:lnTo>
                          <a:lnTo>
                            <a:pt x="2076" y="189"/>
                          </a:lnTo>
                          <a:lnTo>
                            <a:pt x="2041" y="189"/>
                          </a:lnTo>
                          <a:lnTo>
                            <a:pt x="2006" y="189"/>
                          </a:lnTo>
                          <a:lnTo>
                            <a:pt x="1974" y="186"/>
                          </a:lnTo>
                          <a:lnTo>
                            <a:pt x="1948" y="186"/>
                          </a:lnTo>
                          <a:lnTo>
                            <a:pt x="1900" y="183"/>
                          </a:lnTo>
                          <a:lnTo>
                            <a:pt x="1857" y="178"/>
                          </a:lnTo>
                          <a:lnTo>
                            <a:pt x="1820" y="173"/>
                          </a:lnTo>
                          <a:lnTo>
                            <a:pt x="1782" y="165"/>
                          </a:lnTo>
                          <a:lnTo>
                            <a:pt x="1748" y="157"/>
                          </a:lnTo>
                          <a:lnTo>
                            <a:pt x="1710" y="143"/>
                          </a:lnTo>
                          <a:lnTo>
                            <a:pt x="1668" y="130"/>
                          </a:lnTo>
                          <a:lnTo>
                            <a:pt x="1620" y="112"/>
                          </a:lnTo>
                          <a:lnTo>
                            <a:pt x="1564" y="90"/>
                          </a:lnTo>
                          <a:lnTo>
                            <a:pt x="1502" y="69"/>
                          </a:lnTo>
                          <a:lnTo>
                            <a:pt x="1441" y="51"/>
                          </a:lnTo>
                          <a:lnTo>
                            <a:pt x="1374" y="32"/>
                          </a:lnTo>
                          <a:lnTo>
                            <a:pt x="1307" y="16"/>
                          </a:lnTo>
                          <a:lnTo>
                            <a:pt x="1241" y="6"/>
                          </a:lnTo>
                          <a:lnTo>
                            <a:pt x="1177" y="0"/>
                          </a:lnTo>
                          <a:lnTo>
                            <a:pt x="1115" y="0"/>
                          </a:lnTo>
                          <a:lnTo>
                            <a:pt x="1089" y="3"/>
                          </a:lnTo>
                          <a:lnTo>
                            <a:pt x="1062" y="6"/>
                          </a:lnTo>
                          <a:lnTo>
                            <a:pt x="1033" y="14"/>
                          </a:lnTo>
                          <a:lnTo>
                            <a:pt x="1003" y="22"/>
                          </a:lnTo>
                          <a:lnTo>
                            <a:pt x="942" y="43"/>
                          </a:lnTo>
                          <a:lnTo>
                            <a:pt x="881" y="69"/>
                          </a:lnTo>
                          <a:lnTo>
                            <a:pt x="819" y="98"/>
                          </a:lnTo>
                          <a:lnTo>
                            <a:pt x="758" y="128"/>
                          </a:lnTo>
                          <a:lnTo>
                            <a:pt x="731" y="143"/>
                          </a:lnTo>
                          <a:lnTo>
                            <a:pt x="702" y="157"/>
                          </a:lnTo>
                          <a:lnTo>
                            <a:pt x="678" y="170"/>
                          </a:lnTo>
                          <a:lnTo>
                            <a:pt x="654" y="183"/>
                          </a:lnTo>
                          <a:lnTo>
                            <a:pt x="592" y="215"/>
                          </a:lnTo>
                          <a:lnTo>
                            <a:pt x="539" y="242"/>
                          </a:lnTo>
                          <a:lnTo>
                            <a:pt x="486" y="263"/>
                          </a:lnTo>
                          <a:lnTo>
                            <a:pt x="435" y="281"/>
                          </a:lnTo>
                          <a:lnTo>
                            <a:pt x="384" y="300"/>
                          </a:lnTo>
                          <a:lnTo>
                            <a:pt x="334" y="313"/>
                          </a:lnTo>
                          <a:lnTo>
                            <a:pt x="280" y="326"/>
                          </a:lnTo>
                          <a:lnTo>
                            <a:pt x="222" y="340"/>
                          </a:lnTo>
                          <a:lnTo>
                            <a:pt x="198" y="348"/>
                          </a:lnTo>
                          <a:lnTo>
                            <a:pt x="168" y="353"/>
                          </a:lnTo>
                          <a:lnTo>
                            <a:pt x="142" y="361"/>
                          </a:lnTo>
                          <a:lnTo>
                            <a:pt x="110" y="366"/>
                          </a:lnTo>
                          <a:lnTo>
                            <a:pt x="80" y="371"/>
                          </a:lnTo>
                          <a:lnTo>
                            <a:pt x="51" y="374"/>
                          </a:lnTo>
                          <a:lnTo>
                            <a:pt x="24" y="374"/>
                          </a:lnTo>
                          <a:lnTo>
                            <a:pt x="0" y="371"/>
                          </a:lnTo>
                        </a:path>
                      </a:pathLst>
                    </a:custGeom>
                    <a:solidFill>
                      <a:srgbClr val="CC9900"/>
                    </a:solidFill>
                    <a:ln w="3175">
                      <a:solidFill>
                        <a:srgbClr val="969696"/>
                      </a:solidFill>
                      <a:prstDash val="solid"/>
                      <a:round/>
                      <a:headEnd/>
                      <a:tailEnd/>
                    </a:ln>
                  </p:spPr>
                  <p:txBody>
                    <a:bodyPr/>
                    <a:lstStyle/>
                    <a:p>
                      <a:endParaRPr lang="en-GB" sz="1350"/>
                    </a:p>
                  </p:txBody>
                </p:sp>
                <p:sp>
                  <p:nvSpPr>
                    <p:cNvPr id="94" name="Freeform 7"/>
                    <p:cNvSpPr>
                      <a:spLocks/>
                    </p:cNvSpPr>
                    <p:nvPr/>
                  </p:nvSpPr>
                  <p:spPr bwMode="auto">
                    <a:xfrm>
                      <a:off x="347" y="3275"/>
                      <a:ext cx="2529" cy="776"/>
                    </a:xfrm>
                    <a:custGeom>
                      <a:avLst/>
                      <a:gdLst>
                        <a:gd name="T0" fmla="*/ 2460 w 2529"/>
                        <a:gd name="T1" fmla="*/ 114 h 776"/>
                        <a:gd name="T2" fmla="*/ 2486 w 2529"/>
                        <a:gd name="T3" fmla="*/ 132 h 776"/>
                        <a:gd name="T4" fmla="*/ 2500 w 2529"/>
                        <a:gd name="T5" fmla="*/ 175 h 776"/>
                        <a:gd name="T6" fmla="*/ 2518 w 2529"/>
                        <a:gd name="T7" fmla="*/ 296 h 776"/>
                        <a:gd name="T8" fmla="*/ 2526 w 2529"/>
                        <a:gd name="T9" fmla="*/ 384 h 776"/>
                        <a:gd name="T10" fmla="*/ 2502 w 2529"/>
                        <a:gd name="T11" fmla="*/ 429 h 776"/>
                        <a:gd name="T12" fmla="*/ 2449 w 2529"/>
                        <a:gd name="T13" fmla="*/ 448 h 776"/>
                        <a:gd name="T14" fmla="*/ 2238 w 2529"/>
                        <a:gd name="T15" fmla="*/ 482 h 776"/>
                        <a:gd name="T16" fmla="*/ 2158 w 2529"/>
                        <a:gd name="T17" fmla="*/ 501 h 776"/>
                        <a:gd name="T18" fmla="*/ 2062 w 2529"/>
                        <a:gd name="T19" fmla="*/ 519 h 776"/>
                        <a:gd name="T20" fmla="*/ 1955 w 2529"/>
                        <a:gd name="T21" fmla="*/ 546 h 776"/>
                        <a:gd name="T22" fmla="*/ 1830 w 2529"/>
                        <a:gd name="T23" fmla="*/ 596 h 776"/>
                        <a:gd name="T24" fmla="*/ 1691 w 2529"/>
                        <a:gd name="T25" fmla="*/ 665 h 776"/>
                        <a:gd name="T26" fmla="*/ 1542 w 2529"/>
                        <a:gd name="T27" fmla="*/ 734 h 776"/>
                        <a:gd name="T28" fmla="*/ 1395 w 2529"/>
                        <a:gd name="T29" fmla="*/ 768 h 776"/>
                        <a:gd name="T30" fmla="*/ 1203 w 2529"/>
                        <a:gd name="T31" fmla="*/ 776 h 776"/>
                        <a:gd name="T32" fmla="*/ 947 w 2529"/>
                        <a:gd name="T33" fmla="*/ 744 h 776"/>
                        <a:gd name="T34" fmla="*/ 816 w 2529"/>
                        <a:gd name="T35" fmla="*/ 718 h 776"/>
                        <a:gd name="T36" fmla="*/ 659 w 2529"/>
                        <a:gd name="T37" fmla="*/ 689 h 776"/>
                        <a:gd name="T38" fmla="*/ 472 w 2529"/>
                        <a:gd name="T39" fmla="*/ 660 h 776"/>
                        <a:gd name="T40" fmla="*/ 312 w 2529"/>
                        <a:gd name="T41" fmla="*/ 644 h 776"/>
                        <a:gd name="T42" fmla="*/ 192 w 2529"/>
                        <a:gd name="T43" fmla="*/ 649 h 776"/>
                        <a:gd name="T44" fmla="*/ 112 w 2529"/>
                        <a:gd name="T45" fmla="*/ 665 h 776"/>
                        <a:gd name="T46" fmla="*/ 61 w 2529"/>
                        <a:gd name="T47" fmla="*/ 652 h 776"/>
                        <a:gd name="T48" fmla="*/ 40 w 2529"/>
                        <a:gd name="T49" fmla="*/ 607 h 776"/>
                        <a:gd name="T50" fmla="*/ 18 w 2529"/>
                        <a:gd name="T51" fmla="*/ 485 h 776"/>
                        <a:gd name="T52" fmla="*/ 0 w 2529"/>
                        <a:gd name="T53" fmla="*/ 402 h 776"/>
                        <a:gd name="T54" fmla="*/ 32 w 2529"/>
                        <a:gd name="T55" fmla="*/ 365 h 776"/>
                        <a:gd name="T56" fmla="*/ 106 w 2529"/>
                        <a:gd name="T57" fmla="*/ 355 h 776"/>
                        <a:gd name="T58" fmla="*/ 216 w 2529"/>
                        <a:gd name="T59" fmla="*/ 347 h 776"/>
                        <a:gd name="T60" fmla="*/ 344 w 2529"/>
                        <a:gd name="T61" fmla="*/ 323 h 776"/>
                        <a:gd name="T62" fmla="*/ 491 w 2529"/>
                        <a:gd name="T63" fmla="*/ 289 h 776"/>
                        <a:gd name="T64" fmla="*/ 603 w 2529"/>
                        <a:gd name="T65" fmla="*/ 257 h 776"/>
                        <a:gd name="T66" fmla="*/ 672 w 2529"/>
                        <a:gd name="T67" fmla="*/ 233 h 776"/>
                        <a:gd name="T68" fmla="*/ 696 w 2529"/>
                        <a:gd name="T69" fmla="*/ 222 h 776"/>
                        <a:gd name="T70" fmla="*/ 733 w 2529"/>
                        <a:gd name="T71" fmla="*/ 206 h 776"/>
                        <a:gd name="T72" fmla="*/ 784 w 2529"/>
                        <a:gd name="T73" fmla="*/ 183 h 776"/>
                        <a:gd name="T74" fmla="*/ 853 w 2529"/>
                        <a:gd name="T75" fmla="*/ 151 h 776"/>
                        <a:gd name="T76" fmla="*/ 942 w 2529"/>
                        <a:gd name="T77" fmla="*/ 111 h 776"/>
                        <a:gd name="T78" fmla="*/ 1043 w 2529"/>
                        <a:gd name="T79" fmla="*/ 66 h 776"/>
                        <a:gd name="T80" fmla="*/ 1150 w 2529"/>
                        <a:gd name="T81" fmla="*/ 29 h 776"/>
                        <a:gd name="T82" fmla="*/ 1251 w 2529"/>
                        <a:gd name="T83" fmla="*/ 8 h 776"/>
                        <a:gd name="T84" fmla="*/ 1352 w 2529"/>
                        <a:gd name="T85" fmla="*/ 0 h 776"/>
                        <a:gd name="T86" fmla="*/ 1448 w 2529"/>
                        <a:gd name="T87" fmla="*/ 8 h 776"/>
                        <a:gd name="T88" fmla="*/ 1544 w 2529"/>
                        <a:gd name="T89" fmla="*/ 29 h 776"/>
                        <a:gd name="T90" fmla="*/ 1723 w 2529"/>
                        <a:gd name="T91" fmla="*/ 77 h 776"/>
                        <a:gd name="T92" fmla="*/ 1883 w 2529"/>
                        <a:gd name="T93" fmla="*/ 108 h 776"/>
                        <a:gd name="T94" fmla="*/ 2022 w 2529"/>
                        <a:gd name="T95" fmla="*/ 130 h 776"/>
                        <a:gd name="T96" fmla="*/ 2139 w 2529"/>
                        <a:gd name="T97" fmla="*/ 140 h 776"/>
                        <a:gd name="T98" fmla="*/ 2241 w 2529"/>
                        <a:gd name="T99" fmla="*/ 140 h 776"/>
                        <a:gd name="T100" fmla="*/ 2321 w 2529"/>
                        <a:gd name="T101" fmla="*/ 135 h 776"/>
                        <a:gd name="T102" fmla="*/ 2385 w 2529"/>
                        <a:gd name="T103" fmla="*/ 127 h 776"/>
                        <a:gd name="T104" fmla="*/ 2436 w 2529"/>
                        <a:gd name="T105" fmla="*/ 116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529" h="776">
                          <a:moveTo>
                            <a:pt x="2436" y="116"/>
                          </a:moveTo>
                          <a:lnTo>
                            <a:pt x="2449" y="114"/>
                          </a:lnTo>
                          <a:lnTo>
                            <a:pt x="2460" y="114"/>
                          </a:lnTo>
                          <a:lnTo>
                            <a:pt x="2470" y="116"/>
                          </a:lnTo>
                          <a:lnTo>
                            <a:pt x="2481" y="122"/>
                          </a:lnTo>
                          <a:lnTo>
                            <a:pt x="2486" y="132"/>
                          </a:lnTo>
                          <a:lnTo>
                            <a:pt x="2494" y="143"/>
                          </a:lnTo>
                          <a:lnTo>
                            <a:pt x="2497" y="156"/>
                          </a:lnTo>
                          <a:lnTo>
                            <a:pt x="2500" y="175"/>
                          </a:lnTo>
                          <a:lnTo>
                            <a:pt x="2505" y="212"/>
                          </a:lnTo>
                          <a:lnTo>
                            <a:pt x="2513" y="254"/>
                          </a:lnTo>
                          <a:lnTo>
                            <a:pt x="2518" y="296"/>
                          </a:lnTo>
                          <a:lnTo>
                            <a:pt x="2526" y="344"/>
                          </a:lnTo>
                          <a:lnTo>
                            <a:pt x="2529" y="365"/>
                          </a:lnTo>
                          <a:lnTo>
                            <a:pt x="2526" y="384"/>
                          </a:lnTo>
                          <a:lnTo>
                            <a:pt x="2524" y="402"/>
                          </a:lnTo>
                          <a:lnTo>
                            <a:pt x="2516" y="416"/>
                          </a:lnTo>
                          <a:lnTo>
                            <a:pt x="2502" y="429"/>
                          </a:lnTo>
                          <a:lnTo>
                            <a:pt x="2489" y="437"/>
                          </a:lnTo>
                          <a:lnTo>
                            <a:pt x="2470" y="445"/>
                          </a:lnTo>
                          <a:lnTo>
                            <a:pt x="2449" y="448"/>
                          </a:lnTo>
                          <a:lnTo>
                            <a:pt x="2353" y="461"/>
                          </a:lnTo>
                          <a:lnTo>
                            <a:pt x="2262" y="477"/>
                          </a:lnTo>
                          <a:lnTo>
                            <a:pt x="2238" y="482"/>
                          </a:lnTo>
                          <a:lnTo>
                            <a:pt x="2211" y="487"/>
                          </a:lnTo>
                          <a:lnTo>
                            <a:pt x="2185" y="493"/>
                          </a:lnTo>
                          <a:lnTo>
                            <a:pt x="2158" y="501"/>
                          </a:lnTo>
                          <a:lnTo>
                            <a:pt x="2126" y="506"/>
                          </a:lnTo>
                          <a:lnTo>
                            <a:pt x="2097" y="514"/>
                          </a:lnTo>
                          <a:lnTo>
                            <a:pt x="2062" y="519"/>
                          </a:lnTo>
                          <a:lnTo>
                            <a:pt x="2027" y="527"/>
                          </a:lnTo>
                          <a:lnTo>
                            <a:pt x="1993" y="535"/>
                          </a:lnTo>
                          <a:lnTo>
                            <a:pt x="1955" y="546"/>
                          </a:lnTo>
                          <a:lnTo>
                            <a:pt x="1915" y="561"/>
                          </a:lnTo>
                          <a:lnTo>
                            <a:pt x="1873" y="577"/>
                          </a:lnTo>
                          <a:lnTo>
                            <a:pt x="1830" y="596"/>
                          </a:lnTo>
                          <a:lnTo>
                            <a:pt x="1785" y="617"/>
                          </a:lnTo>
                          <a:lnTo>
                            <a:pt x="1739" y="638"/>
                          </a:lnTo>
                          <a:lnTo>
                            <a:pt x="1691" y="665"/>
                          </a:lnTo>
                          <a:lnTo>
                            <a:pt x="1641" y="691"/>
                          </a:lnTo>
                          <a:lnTo>
                            <a:pt x="1593" y="713"/>
                          </a:lnTo>
                          <a:lnTo>
                            <a:pt x="1542" y="734"/>
                          </a:lnTo>
                          <a:lnTo>
                            <a:pt x="1494" y="747"/>
                          </a:lnTo>
                          <a:lnTo>
                            <a:pt x="1446" y="760"/>
                          </a:lnTo>
                          <a:lnTo>
                            <a:pt x="1395" y="768"/>
                          </a:lnTo>
                          <a:lnTo>
                            <a:pt x="1347" y="776"/>
                          </a:lnTo>
                          <a:lnTo>
                            <a:pt x="1296" y="776"/>
                          </a:lnTo>
                          <a:lnTo>
                            <a:pt x="1203" y="776"/>
                          </a:lnTo>
                          <a:lnTo>
                            <a:pt x="1112" y="771"/>
                          </a:lnTo>
                          <a:lnTo>
                            <a:pt x="1027" y="760"/>
                          </a:lnTo>
                          <a:lnTo>
                            <a:pt x="947" y="744"/>
                          </a:lnTo>
                          <a:lnTo>
                            <a:pt x="907" y="736"/>
                          </a:lnTo>
                          <a:lnTo>
                            <a:pt x="864" y="726"/>
                          </a:lnTo>
                          <a:lnTo>
                            <a:pt x="816" y="718"/>
                          </a:lnTo>
                          <a:lnTo>
                            <a:pt x="768" y="707"/>
                          </a:lnTo>
                          <a:lnTo>
                            <a:pt x="715" y="699"/>
                          </a:lnTo>
                          <a:lnTo>
                            <a:pt x="659" y="689"/>
                          </a:lnTo>
                          <a:lnTo>
                            <a:pt x="597" y="678"/>
                          </a:lnTo>
                          <a:lnTo>
                            <a:pt x="536" y="667"/>
                          </a:lnTo>
                          <a:lnTo>
                            <a:pt x="472" y="660"/>
                          </a:lnTo>
                          <a:lnTo>
                            <a:pt x="416" y="652"/>
                          </a:lnTo>
                          <a:lnTo>
                            <a:pt x="363" y="646"/>
                          </a:lnTo>
                          <a:lnTo>
                            <a:pt x="312" y="644"/>
                          </a:lnTo>
                          <a:lnTo>
                            <a:pt x="269" y="644"/>
                          </a:lnTo>
                          <a:lnTo>
                            <a:pt x="229" y="646"/>
                          </a:lnTo>
                          <a:lnTo>
                            <a:pt x="192" y="649"/>
                          </a:lnTo>
                          <a:lnTo>
                            <a:pt x="162" y="657"/>
                          </a:lnTo>
                          <a:lnTo>
                            <a:pt x="136" y="662"/>
                          </a:lnTo>
                          <a:lnTo>
                            <a:pt x="112" y="665"/>
                          </a:lnTo>
                          <a:lnTo>
                            <a:pt x="90" y="662"/>
                          </a:lnTo>
                          <a:lnTo>
                            <a:pt x="74" y="660"/>
                          </a:lnTo>
                          <a:lnTo>
                            <a:pt x="61" y="652"/>
                          </a:lnTo>
                          <a:lnTo>
                            <a:pt x="50" y="641"/>
                          </a:lnTo>
                          <a:lnTo>
                            <a:pt x="45" y="625"/>
                          </a:lnTo>
                          <a:lnTo>
                            <a:pt x="40" y="607"/>
                          </a:lnTo>
                          <a:lnTo>
                            <a:pt x="37" y="567"/>
                          </a:lnTo>
                          <a:lnTo>
                            <a:pt x="29" y="527"/>
                          </a:lnTo>
                          <a:lnTo>
                            <a:pt x="18" y="485"/>
                          </a:lnTo>
                          <a:lnTo>
                            <a:pt x="5" y="442"/>
                          </a:lnTo>
                          <a:lnTo>
                            <a:pt x="0" y="421"/>
                          </a:lnTo>
                          <a:lnTo>
                            <a:pt x="0" y="402"/>
                          </a:lnTo>
                          <a:lnTo>
                            <a:pt x="5" y="389"/>
                          </a:lnTo>
                          <a:lnTo>
                            <a:pt x="16" y="376"/>
                          </a:lnTo>
                          <a:lnTo>
                            <a:pt x="32" y="365"/>
                          </a:lnTo>
                          <a:lnTo>
                            <a:pt x="50" y="360"/>
                          </a:lnTo>
                          <a:lnTo>
                            <a:pt x="77" y="355"/>
                          </a:lnTo>
                          <a:lnTo>
                            <a:pt x="106" y="355"/>
                          </a:lnTo>
                          <a:lnTo>
                            <a:pt x="141" y="352"/>
                          </a:lnTo>
                          <a:lnTo>
                            <a:pt x="176" y="349"/>
                          </a:lnTo>
                          <a:lnTo>
                            <a:pt x="216" y="347"/>
                          </a:lnTo>
                          <a:lnTo>
                            <a:pt x="256" y="342"/>
                          </a:lnTo>
                          <a:lnTo>
                            <a:pt x="299" y="334"/>
                          </a:lnTo>
                          <a:lnTo>
                            <a:pt x="344" y="323"/>
                          </a:lnTo>
                          <a:lnTo>
                            <a:pt x="392" y="312"/>
                          </a:lnTo>
                          <a:lnTo>
                            <a:pt x="440" y="302"/>
                          </a:lnTo>
                          <a:lnTo>
                            <a:pt x="491" y="289"/>
                          </a:lnTo>
                          <a:lnTo>
                            <a:pt x="533" y="275"/>
                          </a:lnTo>
                          <a:lnTo>
                            <a:pt x="571" y="265"/>
                          </a:lnTo>
                          <a:lnTo>
                            <a:pt x="603" y="257"/>
                          </a:lnTo>
                          <a:lnTo>
                            <a:pt x="632" y="249"/>
                          </a:lnTo>
                          <a:lnTo>
                            <a:pt x="653" y="241"/>
                          </a:lnTo>
                          <a:lnTo>
                            <a:pt x="672" y="233"/>
                          </a:lnTo>
                          <a:lnTo>
                            <a:pt x="683" y="228"/>
                          </a:lnTo>
                          <a:lnTo>
                            <a:pt x="691" y="225"/>
                          </a:lnTo>
                          <a:lnTo>
                            <a:pt x="696" y="222"/>
                          </a:lnTo>
                          <a:lnTo>
                            <a:pt x="707" y="217"/>
                          </a:lnTo>
                          <a:lnTo>
                            <a:pt x="717" y="212"/>
                          </a:lnTo>
                          <a:lnTo>
                            <a:pt x="733" y="206"/>
                          </a:lnTo>
                          <a:lnTo>
                            <a:pt x="747" y="198"/>
                          </a:lnTo>
                          <a:lnTo>
                            <a:pt x="765" y="190"/>
                          </a:lnTo>
                          <a:lnTo>
                            <a:pt x="784" y="183"/>
                          </a:lnTo>
                          <a:lnTo>
                            <a:pt x="805" y="172"/>
                          </a:lnTo>
                          <a:lnTo>
                            <a:pt x="829" y="161"/>
                          </a:lnTo>
                          <a:lnTo>
                            <a:pt x="853" y="151"/>
                          </a:lnTo>
                          <a:lnTo>
                            <a:pt x="880" y="137"/>
                          </a:lnTo>
                          <a:lnTo>
                            <a:pt x="909" y="124"/>
                          </a:lnTo>
                          <a:lnTo>
                            <a:pt x="942" y="111"/>
                          </a:lnTo>
                          <a:lnTo>
                            <a:pt x="974" y="98"/>
                          </a:lnTo>
                          <a:lnTo>
                            <a:pt x="1008" y="82"/>
                          </a:lnTo>
                          <a:lnTo>
                            <a:pt x="1043" y="66"/>
                          </a:lnTo>
                          <a:lnTo>
                            <a:pt x="1080" y="53"/>
                          </a:lnTo>
                          <a:lnTo>
                            <a:pt x="1115" y="39"/>
                          </a:lnTo>
                          <a:lnTo>
                            <a:pt x="1150" y="29"/>
                          </a:lnTo>
                          <a:lnTo>
                            <a:pt x="1184" y="21"/>
                          </a:lnTo>
                          <a:lnTo>
                            <a:pt x="1216" y="13"/>
                          </a:lnTo>
                          <a:lnTo>
                            <a:pt x="1251" y="8"/>
                          </a:lnTo>
                          <a:lnTo>
                            <a:pt x="1286" y="5"/>
                          </a:lnTo>
                          <a:lnTo>
                            <a:pt x="1318" y="2"/>
                          </a:lnTo>
                          <a:lnTo>
                            <a:pt x="1352" y="0"/>
                          </a:lnTo>
                          <a:lnTo>
                            <a:pt x="1384" y="2"/>
                          </a:lnTo>
                          <a:lnTo>
                            <a:pt x="1416" y="2"/>
                          </a:lnTo>
                          <a:lnTo>
                            <a:pt x="1448" y="8"/>
                          </a:lnTo>
                          <a:lnTo>
                            <a:pt x="1480" y="13"/>
                          </a:lnTo>
                          <a:lnTo>
                            <a:pt x="1512" y="18"/>
                          </a:lnTo>
                          <a:lnTo>
                            <a:pt x="1544" y="29"/>
                          </a:lnTo>
                          <a:lnTo>
                            <a:pt x="1606" y="45"/>
                          </a:lnTo>
                          <a:lnTo>
                            <a:pt x="1667" y="61"/>
                          </a:lnTo>
                          <a:lnTo>
                            <a:pt x="1723" y="77"/>
                          </a:lnTo>
                          <a:lnTo>
                            <a:pt x="1779" y="90"/>
                          </a:lnTo>
                          <a:lnTo>
                            <a:pt x="1833" y="100"/>
                          </a:lnTo>
                          <a:lnTo>
                            <a:pt x="1883" y="108"/>
                          </a:lnTo>
                          <a:lnTo>
                            <a:pt x="1931" y="116"/>
                          </a:lnTo>
                          <a:lnTo>
                            <a:pt x="1977" y="124"/>
                          </a:lnTo>
                          <a:lnTo>
                            <a:pt x="2022" y="130"/>
                          </a:lnTo>
                          <a:lnTo>
                            <a:pt x="2062" y="132"/>
                          </a:lnTo>
                          <a:lnTo>
                            <a:pt x="2102" y="137"/>
                          </a:lnTo>
                          <a:lnTo>
                            <a:pt x="2139" y="140"/>
                          </a:lnTo>
                          <a:lnTo>
                            <a:pt x="2174" y="140"/>
                          </a:lnTo>
                          <a:lnTo>
                            <a:pt x="2209" y="140"/>
                          </a:lnTo>
                          <a:lnTo>
                            <a:pt x="2241" y="140"/>
                          </a:lnTo>
                          <a:lnTo>
                            <a:pt x="2268" y="140"/>
                          </a:lnTo>
                          <a:lnTo>
                            <a:pt x="2294" y="137"/>
                          </a:lnTo>
                          <a:lnTo>
                            <a:pt x="2321" y="135"/>
                          </a:lnTo>
                          <a:lnTo>
                            <a:pt x="2345" y="132"/>
                          </a:lnTo>
                          <a:lnTo>
                            <a:pt x="2366" y="130"/>
                          </a:lnTo>
                          <a:lnTo>
                            <a:pt x="2385" y="127"/>
                          </a:lnTo>
                          <a:lnTo>
                            <a:pt x="2404" y="124"/>
                          </a:lnTo>
                          <a:lnTo>
                            <a:pt x="2420" y="119"/>
                          </a:lnTo>
                          <a:lnTo>
                            <a:pt x="2436" y="116"/>
                          </a:lnTo>
                          <a:close/>
                        </a:path>
                      </a:pathLst>
                    </a:custGeom>
                    <a:solidFill>
                      <a:srgbClr val="EBC8C7"/>
                    </a:solidFill>
                    <a:ln w="3175">
                      <a:solidFill>
                        <a:srgbClr val="969696"/>
                      </a:solidFill>
                      <a:prstDash val="solid"/>
                      <a:round/>
                      <a:headEnd/>
                      <a:tailEnd/>
                    </a:ln>
                  </p:spPr>
                  <p:txBody>
                    <a:bodyPr/>
                    <a:lstStyle/>
                    <a:p>
                      <a:endParaRPr lang="en-GB" sz="1350"/>
                    </a:p>
                  </p:txBody>
                </p:sp>
                <p:sp>
                  <p:nvSpPr>
                    <p:cNvPr id="95" name="Freeform 8"/>
                    <p:cNvSpPr>
                      <a:spLocks/>
                    </p:cNvSpPr>
                    <p:nvPr/>
                  </p:nvSpPr>
                  <p:spPr bwMode="auto">
                    <a:xfrm>
                      <a:off x="2110" y="3439"/>
                      <a:ext cx="635" cy="58"/>
                    </a:xfrm>
                    <a:custGeom>
                      <a:avLst/>
                      <a:gdLst>
                        <a:gd name="T0" fmla="*/ 0 w 635"/>
                        <a:gd name="T1" fmla="*/ 0 h 58"/>
                        <a:gd name="T2" fmla="*/ 48 w 635"/>
                        <a:gd name="T3" fmla="*/ 11 h 58"/>
                        <a:gd name="T4" fmla="*/ 94 w 635"/>
                        <a:gd name="T5" fmla="*/ 19 h 58"/>
                        <a:gd name="T6" fmla="*/ 134 w 635"/>
                        <a:gd name="T7" fmla="*/ 29 h 58"/>
                        <a:gd name="T8" fmla="*/ 168 w 635"/>
                        <a:gd name="T9" fmla="*/ 34 h 58"/>
                        <a:gd name="T10" fmla="*/ 200 w 635"/>
                        <a:gd name="T11" fmla="*/ 42 h 58"/>
                        <a:gd name="T12" fmla="*/ 227 w 635"/>
                        <a:gd name="T13" fmla="*/ 48 h 58"/>
                        <a:gd name="T14" fmla="*/ 251 w 635"/>
                        <a:gd name="T15" fmla="*/ 50 h 58"/>
                        <a:gd name="T16" fmla="*/ 270 w 635"/>
                        <a:gd name="T17" fmla="*/ 53 h 58"/>
                        <a:gd name="T18" fmla="*/ 286 w 635"/>
                        <a:gd name="T19" fmla="*/ 56 h 58"/>
                        <a:gd name="T20" fmla="*/ 304 w 635"/>
                        <a:gd name="T21" fmla="*/ 56 h 58"/>
                        <a:gd name="T22" fmla="*/ 326 w 635"/>
                        <a:gd name="T23" fmla="*/ 58 h 58"/>
                        <a:gd name="T24" fmla="*/ 350 w 635"/>
                        <a:gd name="T25" fmla="*/ 58 h 58"/>
                        <a:gd name="T26" fmla="*/ 376 w 635"/>
                        <a:gd name="T27" fmla="*/ 58 h 58"/>
                        <a:gd name="T28" fmla="*/ 403 w 635"/>
                        <a:gd name="T29" fmla="*/ 56 h 58"/>
                        <a:gd name="T30" fmla="*/ 435 w 635"/>
                        <a:gd name="T31" fmla="*/ 56 h 58"/>
                        <a:gd name="T32" fmla="*/ 467 w 635"/>
                        <a:gd name="T33" fmla="*/ 53 h 58"/>
                        <a:gd name="T34" fmla="*/ 481 w 635"/>
                        <a:gd name="T35" fmla="*/ 53 h 58"/>
                        <a:gd name="T36" fmla="*/ 497 w 635"/>
                        <a:gd name="T37" fmla="*/ 53 h 58"/>
                        <a:gd name="T38" fmla="*/ 507 w 635"/>
                        <a:gd name="T39" fmla="*/ 50 h 58"/>
                        <a:gd name="T40" fmla="*/ 518 w 635"/>
                        <a:gd name="T41" fmla="*/ 50 h 58"/>
                        <a:gd name="T42" fmla="*/ 529 w 635"/>
                        <a:gd name="T43" fmla="*/ 50 h 58"/>
                        <a:gd name="T44" fmla="*/ 537 w 635"/>
                        <a:gd name="T45" fmla="*/ 50 h 58"/>
                        <a:gd name="T46" fmla="*/ 542 w 635"/>
                        <a:gd name="T47" fmla="*/ 50 h 58"/>
                        <a:gd name="T48" fmla="*/ 547 w 635"/>
                        <a:gd name="T49" fmla="*/ 50 h 58"/>
                        <a:gd name="T50" fmla="*/ 550 w 635"/>
                        <a:gd name="T51" fmla="*/ 50 h 58"/>
                        <a:gd name="T52" fmla="*/ 547 w 635"/>
                        <a:gd name="T53" fmla="*/ 50 h 58"/>
                        <a:gd name="T54" fmla="*/ 545 w 635"/>
                        <a:gd name="T55" fmla="*/ 50 h 58"/>
                        <a:gd name="T56" fmla="*/ 539 w 635"/>
                        <a:gd name="T57" fmla="*/ 53 h 58"/>
                        <a:gd name="T58" fmla="*/ 531 w 635"/>
                        <a:gd name="T59" fmla="*/ 53 h 58"/>
                        <a:gd name="T60" fmla="*/ 523 w 635"/>
                        <a:gd name="T61" fmla="*/ 53 h 58"/>
                        <a:gd name="T62" fmla="*/ 515 w 635"/>
                        <a:gd name="T63" fmla="*/ 56 h 58"/>
                        <a:gd name="T64" fmla="*/ 507 w 635"/>
                        <a:gd name="T65" fmla="*/ 56 h 58"/>
                        <a:gd name="T66" fmla="*/ 505 w 635"/>
                        <a:gd name="T67" fmla="*/ 56 h 58"/>
                        <a:gd name="T68" fmla="*/ 502 w 635"/>
                        <a:gd name="T69" fmla="*/ 56 h 58"/>
                        <a:gd name="T70" fmla="*/ 505 w 635"/>
                        <a:gd name="T71" fmla="*/ 56 h 58"/>
                        <a:gd name="T72" fmla="*/ 507 w 635"/>
                        <a:gd name="T73" fmla="*/ 56 h 58"/>
                        <a:gd name="T74" fmla="*/ 513 w 635"/>
                        <a:gd name="T75" fmla="*/ 53 h 58"/>
                        <a:gd name="T76" fmla="*/ 521 w 635"/>
                        <a:gd name="T77" fmla="*/ 53 h 58"/>
                        <a:gd name="T78" fmla="*/ 531 w 635"/>
                        <a:gd name="T79" fmla="*/ 50 h 58"/>
                        <a:gd name="T80" fmla="*/ 545 w 635"/>
                        <a:gd name="T81" fmla="*/ 50 h 58"/>
                        <a:gd name="T82" fmla="*/ 558 w 635"/>
                        <a:gd name="T83" fmla="*/ 48 h 58"/>
                        <a:gd name="T84" fmla="*/ 574 w 635"/>
                        <a:gd name="T85" fmla="*/ 45 h 58"/>
                        <a:gd name="T86" fmla="*/ 593 w 635"/>
                        <a:gd name="T87" fmla="*/ 45 h 58"/>
                        <a:gd name="T88" fmla="*/ 614 w 635"/>
                        <a:gd name="T89" fmla="*/ 42 h 58"/>
                        <a:gd name="T90" fmla="*/ 635 w 635"/>
                        <a:gd name="T91" fmla="*/ 40 h 58"/>
                        <a:gd name="T92" fmla="*/ 0 w 635"/>
                        <a:gd name="T93"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635" h="58">
                          <a:moveTo>
                            <a:pt x="0" y="0"/>
                          </a:moveTo>
                          <a:lnTo>
                            <a:pt x="48" y="11"/>
                          </a:lnTo>
                          <a:lnTo>
                            <a:pt x="94" y="19"/>
                          </a:lnTo>
                          <a:lnTo>
                            <a:pt x="134" y="29"/>
                          </a:lnTo>
                          <a:lnTo>
                            <a:pt x="168" y="34"/>
                          </a:lnTo>
                          <a:lnTo>
                            <a:pt x="200" y="42"/>
                          </a:lnTo>
                          <a:lnTo>
                            <a:pt x="227" y="48"/>
                          </a:lnTo>
                          <a:lnTo>
                            <a:pt x="251" y="50"/>
                          </a:lnTo>
                          <a:lnTo>
                            <a:pt x="270" y="53"/>
                          </a:lnTo>
                          <a:lnTo>
                            <a:pt x="286" y="56"/>
                          </a:lnTo>
                          <a:lnTo>
                            <a:pt x="304" y="56"/>
                          </a:lnTo>
                          <a:lnTo>
                            <a:pt x="326" y="58"/>
                          </a:lnTo>
                          <a:lnTo>
                            <a:pt x="350" y="58"/>
                          </a:lnTo>
                          <a:lnTo>
                            <a:pt x="376" y="58"/>
                          </a:lnTo>
                          <a:lnTo>
                            <a:pt x="403" y="56"/>
                          </a:lnTo>
                          <a:lnTo>
                            <a:pt x="435" y="56"/>
                          </a:lnTo>
                          <a:lnTo>
                            <a:pt x="467" y="53"/>
                          </a:lnTo>
                          <a:lnTo>
                            <a:pt x="481" y="53"/>
                          </a:lnTo>
                          <a:lnTo>
                            <a:pt x="497" y="53"/>
                          </a:lnTo>
                          <a:lnTo>
                            <a:pt x="507" y="50"/>
                          </a:lnTo>
                          <a:lnTo>
                            <a:pt x="518" y="50"/>
                          </a:lnTo>
                          <a:lnTo>
                            <a:pt x="529" y="50"/>
                          </a:lnTo>
                          <a:lnTo>
                            <a:pt x="537" y="50"/>
                          </a:lnTo>
                          <a:lnTo>
                            <a:pt x="542" y="50"/>
                          </a:lnTo>
                          <a:lnTo>
                            <a:pt x="547" y="50"/>
                          </a:lnTo>
                          <a:lnTo>
                            <a:pt x="550" y="50"/>
                          </a:lnTo>
                          <a:lnTo>
                            <a:pt x="547" y="50"/>
                          </a:lnTo>
                          <a:lnTo>
                            <a:pt x="545" y="50"/>
                          </a:lnTo>
                          <a:lnTo>
                            <a:pt x="539" y="53"/>
                          </a:lnTo>
                          <a:lnTo>
                            <a:pt x="531" y="53"/>
                          </a:lnTo>
                          <a:lnTo>
                            <a:pt x="523" y="53"/>
                          </a:lnTo>
                          <a:lnTo>
                            <a:pt x="515" y="56"/>
                          </a:lnTo>
                          <a:lnTo>
                            <a:pt x="507" y="56"/>
                          </a:lnTo>
                          <a:lnTo>
                            <a:pt x="505" y="56"/>
                          </a:lnTo>
                          <a:lnTo>
                            <a:pt x="502" y="56"/>
                          </a:lnTo>
                          <a:lnTo>
                            <a:pt x="505" y="56"/>
                          </a:lnTo>
                          <a:lnTo>
                            <a:pt x="507" y="56"/>
                          </a:lnTo>
                          <a:lnTo>
                            <a:pt x="513" y="53"/>
                          </a:lnTo>
                          <a:lnTo>
                            <a:pt x="521" y="53"/>
                          </a:lnTo>
                          <a:lnTo>
                            <a:pt x="531" y="50"/>
                          </a:lnTo>
                          <a:lnTo>
                            <a:pt x="545" y="50"/>
                          </a:lnTo>
                          <a:lnTo>
                            <a:pt x="558" y="48"/>
                          </a:lnTo>
                          <a:lnTo>
                            <a:pt x="574" y="45"/>
                          </a:lnTo>
                          <a:lnTo>
                            <a:pt x="593" y="45"/>
                          </a:lnTo>
                          <a:lnTo>
                            <a:pt x="614" y="42"/>
                          </a:lnTo>
                          <a:lnTo>
                            <a:pt x="635" y="40"/>
                          </a:lnTo>
                          <a:lnTo>
                            <a:pt x="0" y="0"/>
                          </a:lnTo>
                          <a:close/>
                        </a:path>
                      </a:pathLst>
                    </a:custGeom>
                    <a:solidFill>
                      <a:srgbClr val="CC9900"/>
                    </a:solidFill>
                    <a:ln w="3175">
                      <a:solidFill>
                        <a:srgbClr val="969696"/>
                      </a:solidFill>
                      <a:round/>
                      <a:headEnd/>
                      <a:tailEnd/>
                    </a:ln>
                  </p:spPr>
                  <p:txBody>
                    <a:bodyPr/>
                    <a:lstStyle/>
                    <a:p>
                      <a:endParaRPr lang="en-GB" sz="1350"/>
                    </a:p>
                  </p:txBody>
                </p:sp>
                <p:sp>
                  <p:nvSpPr>
                    <p:cNvPr id="96" name="Freeform 9"/>
                    <p:cNvSpPr>
                      <a:spLocks/>
                    </p:cNvSpPr>
                    <p:nvPr/>
                  </p:nvSpPr>
                  <p:spPr bwMode="auto">
                    <a:xfrm>
                      <a:off x="2110" y="3439"/>
                      <a:ext cx="635" cy="58"/>
                    </a:xfrm>
                    <a:custGeom>
                      <a:avLst/>
                      <a:gdLst>
                        <a:gd name="T0" fmla="*/ 0 w 635"/>
                        <a:gd name="T1" fmla="*/ 0 h 58"/>
                        <a:gd name="T2" fmla="*/ 48 w 635"/>
                        <a:gd name="T3" fmla="*/ 11 h 58"/>
                        <a:gd name="T4" fmla="*/ 94 w 635"/>
                        <a:gd name="T5" fmla="*/ 19 h 58"/>
                        <a:gd name="T6" fmla="*/ 134 w 635"/>
                        <a:gd name="T7" fmla="*/ 29 h 58"/>
                        <a:gd name="T8" fmla="*/ 168 w 635"/>
                        <a:gd name="T9" fmla="*/ 34 h 58"/>
                        <a:gd name="T10" fmla="*/ 200 w 635"/>
                        <a:gd name="T11" fmla="*/ 42 h 58"/>
                        <a:gd name="T12" fmla="*/ 227 w 635"/>
                        <a:gd name="T13" fmla="*/ 48 h 58"/>
                        <a:gd name="T14" fmla="*/ 251 w 635"/>
                        <a:gd name="T15" fmla="*/ 50 h 58"/>
                        <a:gd name="T16" fmla="*/ 270 w 635"/>
                        <a:gd name="T17" fmla="*/ 53 h 58"/>
                        <a:gd name="T18" fmla="*/ 286 w 635"/>
                        <a:gd name="T19" fmla="*/ 56 h 58"/>
                        <a:gd name="T20" fmla="*/ 304 w 635"/>
                        <a:gd name="T21" fmla="*/ 56 h 58"/>
                        <a:gd name="T22" fmla="*/ 326 w 635"/>
                        <a:gd name="T23" fmla="*/ 58 h 58"/>
                        <a:gd name="T24" fmla="*/ 350 w 635"/>
                        <a:gd name="T25" fmla="*/ 58 h 58"/>
                        <a:gd name="T26" fmla="*/ 376 w 635"/>
                        <a:gd name="T27" fmla="*/ 58 h 58"/>
                        <a:gd name="T28" fmla="*/ 403 w 635"/>
                        <a:gd name="T29" fmla="*/ 56 h 58"/>
                        <a:gd name="T30" fmla="*/ 435 w 635"/>
                        <a:gd name="T31" fmla="*/ 56 h 58"/>
                        <a:gd name="T32" fmla="*/ 467 w 635"/>
                        <a:gd name="T33" fmla="*/ 53 h 58"/>
                        <a:gd name="T34" fmla="*/ 481 w 635"/>
                        <a:gd name="T35" fmla="*/ 53 h 58"/>
                        <a:gd name="T36" fmla="*/ 497 w 635"/>
                        <a:gd name="T37" fmla="*/ 53 h 58"/>
                        <a:gd name="T38" fmla="*/ 507 w 635"/>
                        <a:gd name="T39" fmla="*/ 50 h 58"/>
                        <a:gd name="T40" fmla="*/ 518 w 635"/>
                        <a:gd name="T41" fmla="*/ 50 h 58"/>
                        <a:gd name="T42" fmla="*/ 529 w 635"/>
                        <a:gd name="T43" fmla="*/ 50 h 58"/>
                        <a:gd name="T44" fmla="*/ 537 w 635"/>
                        <a:gd name="T45" fmla="*/ 50 h 58"/>
                        <a:gd name="T46" fmla="*/ 542 w 635"/>
                        <a:gd name="T47" fmla="*/ 50 h 58"/>
                        <a:gd name="T48" fmla="*/ 547 w 635"/>
                        <a:gd name="T49" fmla="*/ 50 h 58"/>
                        <a:gd name="T50" fmla="*/ 550 w 635"/>
                        <a:gd name="T51" fmla="*/ 50 h 58"/>
                        <a:gd name="T52" fmla="*/ 547 w 635"/>
                        <a:gd name="T53" fmla="*/ 50 h 58"/>
                        <a:gd name="T54" fmla="*/ 545 w 635"/>
                        <a:gd name="T55" fmla="*/ 50 h 58"/>
                        <a:gd name="T56" fmla="*/ 539 w 635"/>
                        <a:gd name="T57" fmla="*/ 53 h 58"/>
                        <a:gd name="T58" fmla="*/ 531 w 635"/>
                        <a:gd name="T59" fmla="*/ 53 h 58"/>
                        <a:gd name="T60" fmla="*/ 523 w 635"/>
                        <a:gd name="T61" fmla="*/ 53 h 58"/>
                        <a:gd name="T62" fmla="*/ 515 w 635"/>
                        <a:gd name="T63" fmla="*/ 56 h 58"/>
                        <a:gd name="T64" fmla="*/ 507 w 635"/>
                        <a:gd name="T65" fmla="*/ 56 h 58"/>
                        <a:gd name="T66" fmla="*/ 505 w 635"/>
                        <a:gd name="T67" fmla="*/ 56 h 58"/>
                        <a:gd name="T68" fmla="*/ 502 w 635"/>
                        <a:gd name="T69" fmla="*/ 56 h 58"/>
                        <a:gd name="T70" fmla="*/ 505 w 635"/>
                        <a:gd name="T71" fmla="*/ 56 h 58"/>
                        <a:gd name="T72" fmla="*/ 507 w 635"/>
                        <a:gd name="T73" fmla="*/ 56 h 58"/>
                        <a:gd name="T74" fmla="*/ 513 w 635"/>
                        <a:gd name="T75" fmla="*/ 53 h 58"/>
                        <a:gd name="T76" fmla="*/ 521 w 635"/>
                        <a:gd name="T77" fmla="*/ 53 h 58"/>
                        <a:gd name="T78" fmla="*/ 531 w 635"/>
                        <a:gd name="T79" fmla="*/ 50 h 58"/>
                        <a:gd name="T80" fmla="*/ 545 w 635"/>
                        <a:gd name="T81" fmla="*/ 50 h 58"/>
                        <a:gd name="T82" fmla="*/ 558 w 635"/>
                        <a:gd name="T83" fmla="*/ 48 h 58"/>
                        <a:gd name="T84" fmla="*/ 574 w 635"/>
                        <a:gd name="T85" fmla="*/ 45 h 58"/>
                        <a:gd name="T86" fmla="*/ 593 w 635"/>
                        <a:gd name="T87" fmla="*/ 45 h 58"/>
                        <a:gd name="T88" fmla="*/ 614 w 635"/>
                        <a:gd name="T89" fmla="*/ 42 h 58"/>
                        <a:gd name="T90" fmla="*/ 635 w 635"/>
                        <a:gd name="T91" fmla="*/ 40 h 58"/>
                        <a:gd name="T92" fmla="*/ 0 w 635"/>
                        <a:gd name="T93"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635" h="58">
                          <a:moveTo>
                            <a:pt x="0" y="0"/>
                          </a:moveTo>
                          <a:lnTo>
                            <a:pt x="48" y="11"/>
                          </a:lnTo>
                          <a:lnTo>
                            <a:pt x="94" y="19"/>
                          </a:lnTo>
                          <a:lnTo>
                            <a:pt x="134" y="29"/>
                          </a:lnTo>
                          <a:lnTo>
                            <a:pt x="168" y="34"/>
                          </a:lnTo>
                          <a:lnTo>
                            <a:pt x="200" y="42"/>
                          </a:lnTo>
                          <a:lnTo>
                            <a:pt x="227" y="48"/>
                          </a:lnTo>
                          <a:lnTo>
                            <a:pt x="251" y="50"/>
                          </a:lnTo>
                          <a:lnTo>
                            <a:pt x="270" y="53"/>
                          </a:lnTo>
                          <a:lnTo>
                            <a:pt x="286" y="56"/>
                          </a:lnTo>
                          <a:lnTo>
                            <a:pt x="304" y="56"/>
                          </a:lnTo>
                          <a:lnTo>
                            <a:pt x="326" y="58"/>
                          </a:lnTo>
                          <a:lnTo>
                            <a:pt x="350" y="58"/>
                          </a:lnTo>
                          <a:lnTo>
                            <a:pt x="376" y="58"/>
                          </a:lnTo>
                          <a:lnTo>
                            <a:pt x="403" y="56"/>
                          </a:lnTo>
                          <a:lnTo>
                            <a:pt x="435" y="56"/>
                          </a:lnTo>
                          <a:lnTo>
                            <a:pt x="467" y="53"/>
                          </a:lnTo>
                          <a:lnTo>
                            <a:pt x="481" y="53"/>
                          </a:lnTo>
                          <a:lnTo>
                            <a:pt x="497" y="53"/>
                          </a:lnTo>
                          <a:lnTo>
                            <a:pt x="507" y="50"/>
                          </a:lnTo>
                          <a:lnTo>
                            <a:pt x="518" y="50"/>
                          </a:lnTo>
                          <a:lnTo>
                            <a:pt x="529" y="50"/>
                          </a:lnTo>
                          <a:lnTo>
                            <a:pt x="537" y="50"/>
                          </a:lnTo>
                          <a:lnTo>
                            <a:pt x="542" y="50"/>
                          </a:lnTo>
                          <a:lnTo>
                            <a:pt x="547" y="50"/>
                          </a:lnTo>
                          <a:lnTo>
                            <a:pt x="550" y="50"/>
                          </a:lnTo>
                          <a:lnTo>
                            <a:pt x="547" y="50"/>
                          </a:lnTo>
                          <a:lnTo>
                            <a:pt x="545" y="50"/>
                          </a:lnTo>
                          <a:lnTo>
                            <a:pt x="539" y="53"/>
                          </a:lnTo>
                          <a:lnTo>
                            <a:pt x="531" y="53"/>
                          </a:lnTo>
                          <a:lnTo>
                            <a:pt x="523" y="53"/>
                          </a:lnTo>
                          <a:lnTo>
                            <a:pt x="515" y="56"/>
                          </a:lnTo>
                          <a:lnTo>
                            <a:pt x="507" y="56"/>
                          </a:lnTo>
                          <a:lnTo>
                            <a:pt x="505" y="56"/>
                          </a:lnTo>
                          <a:lnTo>
                            <a:pt x="502" y="56"/>
                          </a:lnTo>
                          <a:lnTo>
                            <a:pt x="505" y="56"/>
                          </a:lnTo>
                          <a:lnTo>
                            <a:pt x="507" y="56"/>
                          </a:lnTo>
                          <a:lnTo>
                            <a:pt x="513" y="53"/>
                          </a:lnTo>
                          <a:lnTo>
                            <a:pt x="521" y="53"/>
                          </a:lnTo>
                          <a:lnTo>
                            <a:pt x="531" y="50"/>
                          </a:lnTo>
                          <a:lnTo>
                            <a:pt x="545" y="50"/>
                          </a:lnTo>
                          <a:lnTo>
                            <a:pt x="558" y="48"/>
                          </a:lnTo>
                          <a:lnTo>
                            <a:pt x="574" y="45"/>
                          </a:lnTo>
                          <a:lnTo>
                            <a:pt x="593" y="45"/>
                          </a:lnTo>
                          <a:lnTo>
                            <a:pt x="614" y="42"/>
                          </a:lnTo>
                          <a:lnTo>
                            <a:pt x="635" y="40"/>
                          </a:lnTo>
                          <a:lnTo>
                            <a:pt x="0" y="0"/>
                          </a:lnTo>
                          <a:close/>
                        </a:path>
                      </a:pathLst>
                    </a:custGeom>
                    <a:solidFill>
                      <a:srgbClr val="CC9900"/>
                    </a:solidFill>
                    <a:ln w="3175">
                      <a:solidFill>
                        <a:srgbClr val="969696"/>
                      </a:solidFill>
                      <a:round/>
                      <a:headEnd/>
                      <a:tailEnd/>
                    </a:ln>
                  </p:spPr>
                  <p:txBody>
                    <a:bodyPr/>
                    <a:lstStyle/>
                    <a:p>
                      <a:endParaRPr lang="en-GB" sz="1350"/>
                    </a:p>
                  </p:txBody>
                </p:sp>
                <p:sp>
                  <p:nvSpPr>
                    <p:cNvPr id="97" name="Freeform 10"/>
                    <p:cNvSpPr>
                      <a:spLocks/>
                    </p:cNvSpPr>
                    <p:nvPr/>
                  </p:nvSpPr>
                  <p:spPr bwMode="auto">
                    <a:xfrm>
                      <a:off x="2116" y="3444"/>
                      <a:ext cx="635" cy="59"/>
                    </a:xfrm>
                    <a:custGeom>
                      <a:avLst/>
                      <a:gdLst>
                        <a:gd name="T0" fmla="*/ 0 w 635"/>
                        <a:gd name="T1" fmla="*/ 0 h 59"/>
                        <a:gd name="T2" fmla="*/ 48 w 635"/>
                        <a:gd name="T3" fmla="*/ 11 h 59"/>
                        <a:gd name="T4" fmla="*/ 93 w 635"/>
                        <a:gd name="T5" fmla="*/ 19 h 59"/>
                        <a:gd name="T6" fmla="*/ 133 w 635"/>
                        <a:gd name="T7" fmla="*/ 29 h 59"/>
                        <a:gd name="T8" fmla="*/ 168 w 635"/>
                        <a:gd name="T9" fmla="*/ 35 h 59"/>
                        <a:gd name="T10" fmla="*/ 200 w 635"/>
                        <a:gd name="T11" fmla="*/ 43 h 59"/>
                        <a:gd name="T12" fmla="*/ 226 w 635"/>
                        <a:gd name="T13" fmla="*/ 48 h 59"/>
                        <a:gd name="T14" fmla="*/ 250 w 635"/>
                        <a:gd name="T15" fmla="*/ 51 h 59"/>
                        <a:gd name="T16" fmla="*/ 269 w 635"/>
                        <a:gd name="T17" fmla="*/ 53 h 59"/>
                        <a:gd name="T18" fmla="*/ 285 w 635"/>
                        <a:gd name="T19" fmla="*/ 56 h 59"/>
                        <a:gd name="T20" fmla="*/ 304 w 635"/>
                        <a:gd name="T21" fmla="*/ 56 h 59"/>
                        <a:gd name="T22" fmla="*/ 325 w 635"/>
                        <a:gd name="T23" fmla="*/ 59 h 59"/>
                        <a:gd name="T24" fmla="*/ 349 w 635"/>
                        <a:gd name="T25" fmla="*/ 59 h 59"/>
                        <a:gd name="T26" fmla="*/ 376 w 635"/>
                        <a:gd name="T27" fmla="*/ 59 h 59"/>
                        <a:gd name="T28" fmla="*/ 402 w 635"/>
                        <a:gd name="T29" fmla="*/ 56 h 59"/>
                        <a:gd name="T30" fmla="*/ 434 w 635"/>
                        <a:gd name="T31" fmla="*/ 56 h 59"/>
                        <a:gd name="T32" fmla="*/ 467 w 635"/>
                        <a:gd name="T33" fmla="*/ 53 h 59"/>
                        <a:gd name="T34" fmla="*/ 480 w 635"/>
                        <a:gd name="T35" fmla="*/ 53 h 59"/>
                        <a:gd name="T36" fmla="*/ 496 w 635"/>
                        <a:gd name="T37" fmla="*/ 53 h 59"/>
                        <a:gd name="T38" fmla="*/ 507 w 635"/>
                        <a:gd name="T39" fmla="*/ 51 h 59"/>
                        <a:gd name="T40" fmla="*/ 517 w 635"/>
                        <a:gd name="T41" fmla="*/ 51 h 59"/>
                        <a:gd name="T42" fmla="*/ 528 w 635"/>
                        <a:gd name="T43" fmla="*/ 51 h 59"/>
                        <a:gd name="T44" fmla="*/ 536 w 635"/>
                        <a:gd name="T45" fmla="*/ 51 h 59"/>
                        <a:gd name="T46" fmla="*/ 541 w 635"/>
                        <a:gd name="T47" fmla="*/ 51 h 59"/>
                        <a:gd name="T48" fmla="*/ 547 w 635"/>
                        <a:gd name="T49" fmla="*/ 51 h 59"/>
                        <a:gd name="T50" fmla="*/ 549 w 635"/>
                        <a:gd name="T51" fmla="*/ 51 h 59"/>
                        <a:gd name="T52" fmla="*/ 547 w 635"/>
                        <a:gd name="T53" fmla="*/ 51 h 59"/>
                        <a:gd name="T54" fmla="*/ 544 w 635"/>
                        <a:gd name="T55" fmla="*/ 51 h 59"/>
                        <a:gd name="T56" fmla="*/ 539 w 635"/>
                        <a:gd name="T57" fmla="*/ 53 h 59"/>
                        <a:gd name="T58" fmla="*/ 531 w 635"/>
                        <a:gd name="T59" fmla="*/ 53 h 59"/>
                        <a:gd name="T60" fmla="*/ 523 w 635"/>
                        <a:gd name="T61" fmla="*/ 53 h 59"/>
                        <a:gd name="T62" fmla="*/ 515 w 635"/>
                        <a:gd name="T63" fmla="*/ 56 h 59"/>
                        <a:gd name="T64" fmla="*/ 507 w 635"/>
                        <a:gd name="T65" fmla="*/ 56 h 59"/>
                        <a:gd name="T66" fmla="*/ 504 w 635"/>
                        <a:gd name="T67" fmla="*/ 56 h 59"/>
                        <a:gd name="T68" fmla="*/ 501 w 635"/>
                        <a:gd name="T69" fmla="*/ 56 h 59"/>
                        <a:gd name="T70" fmla="*/ 504 w 635"/>
                        <a:gd name="T71" fmla="*/ 56 h 59"/>
                        <a:gd name="T72" fmla="*/ 507 w 635"/>
                        <a:gd name="T73" fmla="*/ 56 h 59"/>
                        <a:gd name="T74" fmla="*/ 512 w 635"/>
                        <a:gd name="T75" fmla="*/ 53 h 59"/>
                        <a:gd name="T76" fmla="*/ 520 w 635"/>
                        <a:gd name="T77" fmla="*/ 53 h 59"/>
                        <a:gd name="T78" fmla="*/ 531 w 635"/>
                        <a:gd name="T79" fmla="*/ 51 h 59"/>
                        <a:gd name="T80" fmla="*/ 544 w 635"/>
                        <a:gd name="T81" fmla="*/ 51 h 59"/>
                        <a:gd name="T82" fmla="*/ 557 w 635"/>
                        <a:gd name="T83" fmla="*/ 48 h 59"/>
                        <a:gd name="T84" fmla="*/ 573 w 635"/>
                        <a:gd name="T85" fmla="*/ 45 h 59"/>
                        <a:gd name="T86" fmla="*/ 592 w 635"/>
                        <a:gd name="T87" fmla="*/ 45 h 59"/>
                        <a:gd name="T88" fmla="*/ 613 w 635"/>
                        <a:gd name="T89" fmla="*/ 43 h 59"/>
                        <a:gd name="T90" fmla="*/ 635 w 635"/>
                        <a:gd name="T91" fmla="*/ 4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35" h="59">
                          <a:moveTo>
                            <a:pt x="0" y="0"/>
                          </a:moveTo>
                          <a:lnTo>
                            <a:pt x="48" y="11"/>
                          </a:lnTo>
                          <a:lnTo>
                            <a:pt x="93" y="19"/>
                          </a:lnTo>
                          <a:lnTo>
                            <a:pt x="133" y="29"/>
                          </a:lnTo>
                          <a:lnTo>
                            <a:pt x="168" y="35"/>
                          </a:lnTo>
                          <a:lnTo>
                            <a:pt x="200" y="43"/>
                          </a:lnTo>
                          <a:lnTo>
                            <a:pt x="226" y="48"/>
                          </a:lnTo>
                          <a:lnTo>
                            <a:pt x="250" y="51"/>
                          </a:lnTo>
                          <a:lnTo>
                            <a:pt x="269" y="53"/>
                          </a:lnTo>
                          <a:lnTo>
                            <a:pt x="285" y="56"/>
                          </a:lnTo>
                          <a:lnTo>
                            <a:pt x="304" y="56"/>
                          </a:lnTo>
                          <a:lnTo>
                            <a:pt x="325" y="59"/>
                          </a:lnTo>
                          <a:lnTo>
                            <a:pt x="349" y="59"/>
                          </a:lnTo>
                          <a:lnTo>
                            <a:pt x="376" y="59"/>
                          </a:lnTo>
                          <a:lnTo>
                            <a:pt x="402" y="56"/>
                          </a:lnTo>
                          <a:lnTo>
                            <a:pt x="434" y="56"/>
                          </a:lnTo>
                          <a:lnTo>
                            <a:pt x="467" y="53"/>
                          </a:lnTo>
                          <a:lnTo>
                            <a:pt x="480" y="53"/>
                          </a:lnTo>
                          <a:lnTo>
                            <a:pt x="496" y="53"/>
                          </a:lnTo>
                          <a:lnTo>
                            <a:pt x="507" y="51"/>
                          </a:lnTo>
                          <a:lnTo>
                            <a:pt x="517" y="51"/>
                          </a:lnTo>
                          <a:lnTo>
                            <a:pt x="528" y="51"/>
                          </a:lnTo>
                          <a:lnTo>
                            <a:pt x="536" y="51"/>
                          </a:lnTo>
                          <a:lnTo>
                            <a:pt x="541" y="51"/>
                          </a:lnTo>
                          <a:lnTo>
                            <a:pt x="547" y="51"/>
                          </a:lnTo>
                          <a:lnTo>
                            <a:pt x="549" y="51"/>
                          </a:lnTo>
                          <a:lnTo>
                            <a:pt x="547" y="51"/>
                          </a:lnTo>
                          <a:lnTo>
                            <a:pt x="544" y="51"/>
                          </a:lnTo>
                          <a:lnTo>
                            <a:pt x="539" y="53"/>
                          </a:lnTo>
                          <a:lnTo>
                            <a:pt x="531" y="53"/>
                          </a:lnTo>
                          <a:lnTo>
                            <a:pt x="523" y="53"/>
                          </a:lnTo>
                          <a:lnTo>
                            <a:pt x="515" y="56"/>
                          </a:lnTo>
                          <a:lnTo>
                            <a:pt x="507" y="56"/>
                          </a:lnTo>
                          <a:lnTo>
                            <a:pt x="504" y="56"/>
                          </a:lnTo>
                          <a:lnTo>
                            <a:pt x="501" y="56"/>
                          </a:lnTo>
                          <a:lnTo>
                            <a:pt x="504" y="56"/>
                          </a:lnTo>
                          <a:lnTo>
                            <a:pt x="507" y="56"/>
                          </a:lnTo>
                          <a:lnTo>
                            <a:pt x="512" y="53"/>
                          </a:lnTo>
                          <a:lnTo>
                            <a:pt x="520" y="53"/>
                          </a:lnTo>
                          <a:lnTo>
                            <a:pt x="531" y="51"/>
                          </a:lnTo>
                          <a:lnTo>
                            <a:pt x="544" y="51"/>
                          </a:lnTo>
                          <a:lnTo>
                            <a:pt x="557" y="48"/>
                          </a:lnTo>
                          <a:lnTo>
                            <a:pt x="573" y="45"/>
                          </a:lnTo>
                          <a:lnTo>
                            <a:pt x="592" y="45"/>
                          </a:lnTo>
                          <a:lnTo>
                            <a:pt x="613" y="43"/>
                          </a:lnTo>
                          <a:lnTo>
                            <a:pt x="635" y="40"/>
                          </a:lnTo>
                        </a:path>
                      </a:pathLst>
                    </a:custGeom>
                    <a:solidFill>
                      <a:srgbClr val="DA9896"/>
                    </a:solidFill>
                    <a:ln w="3175">
                      <a:solidFill>
                        <a:srgbClr val="969696"/>
                      </a:solidFill>
                      <a:prstDash val="solid"/>
                      <a:round/>
                      <a:headEnd/>
                      <a:tailEnd/>
                    </a:ln>
                  </p:spPr>
                  <p:txBody>
                    <a:bodyPr/>
                    <a:lstStyle/>
                    <a:p>
                      <a:endParaRPr lang="en-GB" sz="1350"/>
                    </a:p>
                  </p:txBody>
                </p:sp>
                <p:sp>
                  <p:nvSpPr>
                    <p:cNvPr id="98" name="Freeform 11"/>
                    <p:cNvSpPr>
                      <a:spLocks/>
                    </p:cNvSpPr>
                    <p:nvPr/>
                  </p:nvSpPr>
                  <p:spPr bwMode="auto">
                    <a:xfrm>
                      <a:off x="2222" y="3532"/>
                      <a:ext cx="518" cy="39"/>
                    </a:xfrm>
                    <a:custGeom>
                      <a:avLst/>
                      <a:gdLst>
                        <a:gd name="T0" fmla="*/ 518 w 518"/>
                        <a:gd name="T1" fmla="*/ 0 h 39"/>
                        <a:gd name="T2" fmla="*/ 473 w 518"/>
                        <a:gd name="T3" fmla="*/ 8 h 39"/>
                        <a:gd name="T4" fmla="*/ 430 w 518"/>
                        <a:gd name="T5" fmla="*/ 13 h 39"/>
                        <a:gd name="T6" fmla="*/ 393 w 518"/>
                        <a:gd name="T7" fmla="*/ 18 h 39"/>
                        <a:gd name="T8" fmla="*/ 358 w 518"/>
                        <a:gd name="T9" fmla="*/ 24 h 39"/>
                        <a:gd name="T10" fmla="*/ 326 w 518"/>
                        <a:gd name="T11" fmla="*/ 29 h 39"/>
                        <a:gd name="T12" fmla="*/ 299 w 518"/>
                        <a:gd name="T13" fmla="*/ 32 h 39"/>
                        <a:gd name="T14" fmla="*/ 275 w 518"/>
                        <a:gd name="T15" fmla="*/ 34 h 39"/>
                        <a:gd name="T16" fmla="*/ 256 w 518"/>
                        <a:gd name="T17" fmla="*/ 37 h 39"/>
                        <a:gd name="T18" fmla="*/ 235 w 518"/>
                        <a:gd name="T19" fmla="*/ 37 h 39"/>
                        <a:gd name="T20" fmla="*/ 214 w 518"/>
                        <a:gd name="T21" fmla="*/ 39 h 39"/>
                        <a:gd name="T22" fmla="*/ 187 w 518"/>
                        <a:gd name="T23" fmla="*/ 39 h 39"/>
                        <a:gd name="T24" fmla="*/ 158 w 518"/>
                        <a:gd name="T25" fmla="*/ 39 h 39"/>
                        <a:gd name="T26" fmla="*/ 123 w 518"/>
                        <a:gd name="T27" fmla="*/ 39 h 39"/>
                        <a:gd name="T28" fmla="*/ 86 w 518"/>
                        <a:gd name="T29" fmla="*/ 37 h 39"/>
                        <a:gd name="T30" fmla="*/ 46 w 518"/>
                        <a:gd name="T31" fmla="*/ 37 h 39"/>
                        <a:gd name="T32" fmla="*/ 0 w 518"/>
                        <a:gd name="T33" fmla="*/ 34 h 39"/>
                        <a:gd name="T34" fmla="*/ 518 w 518"/>
                        <a:gd name="T35"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8" h="39">
                          <a:moveTo>
                            <a:pt x="518" y="0"/>
                          </a:moveTo>
                          <a:lnTo>
                            <a:pt x="473" y="8"/>
                          </a:lnTo>
                          <a:lnTo>
                            <a:pt x="430" y="13"/>
                          </a:lnTo>
                          <a:lnTo>
                            <a:pt x="393" y="18"/>
                          </a:lnTo>
                          <a:lnTo>
                            <a:pt x="358" y="24"/>
                          </a:lnTo>
                          <a:lnTo>
                            <a:pt x="326" y="29"/>
                          </a:lnTo>
                          <a:lnTo>
                            <a:pt x="299" y="32"/>
                          </a:lnTo>
                          <a:lnTo>
                            <a:pt x="275" y="34"/>
                          </a:lnTo>
                          <a:lnTo>
                            <a:pt x="256" y="37"/>
                          </a:lnTo>
                          <a:lnTo>
                            <a:pt x="235" y="37"/>
                          </a:lnTo>
                          <a:lnTo>
                            <a:pt x="214" y="39"/>
                          </a:lnTo>
                          <a:lnTo>
                            <a:pt x="187" y="39"/>
                          </a:lnTo>
                          <a:lnTo>
                            <a:pt x="158" y="39"/>
                          </a:lnTo>
                          <a:lnTo>
                            <a:pt x="123" y="39"/>
                          </a:lnTo>
                          <a:lnTo>
                            <a:pt x="86" y="37"/>
                          </a:lnTo>
                          <a:lnTo>
                            <a:pt x="46" y="37"/>
                          </a:lnTo>
                          <a:lnTo>
                            <a:pt x="0" y="34"/>
                          </a:lnTo>
                          <a:lnTo>
                            <a:pt x="518" y="0"/>
                          </a:lnTo>
                          <a:close/>
                        </a:path>
                      </a:pathLst>
                    </a:custGeom>
                    <a:solidFill>
                      <a:srgbClr val="CC9900"/>
                    </a:solidFill>
                    <a:ln w="3175">
                      <a:solidFill>
                        <a:srgbClr val="969696"/>
                      </a:solidFill>
                      <a:round/>
                      <a:headEnd/>
                      <a:tailEnd/>
                    </a:ln>
                  </p:spPr>
                  <p:txBody>
                    <a:bodyPr/>
                    <a:lstStyle/>
                    <a:p>
                      <a:endParaRPr lang="en-GB" sz="1350"/>
                    </a:p>
                  </p:txBody>
                </p:sp>
                <p:sp>
                  <p:nvSpPr>
                    <p:cNvPr id="99" name="Freeform 12"/>
                    <p:cNvSpPr>
                      <a:spLocks/>
                    </p:cNvSpPr>
                    <p:nvPr/>
                  </p:nvSpPr>
                  <p:spPr bwMode="auto">
                    <a:xfrm>
                      <a:off x="2222" y="3532"/>
                      <a:ext cx="518" cy="39"/>
                    </a:xfrm>
                    <a:custGeom>
                      <a:avLst/>
                      <a:gdLst>
                        <a:gd name="T0" fmla="*/ 518 w 518"/>
                        <a:gd name="T1" fmla="*/ 0 h 39"/>
                        <a:gd name="T2" fmla="*/ 473 w 518"/>
                        <a:gd name="T3" fmla="*/ 8 h 39"/>
                        <a:gd name="T4" fmla="*/ 430 w 518"/>
                        <a:gd name="T5" fmla="*/ 13 h 39"/>
                        <a:gd name="T6" fmla="*/ 393 w 518"/>
                        <a:gd name="T7" fmla="*/ 18 h 39"/>
                        <a:gd name="T8" fmla="*/ 358 w 518"/>
                        <a:gd name="T9" fmla="*/ 24 h 39"/>
                        <a:gd name="T10" fmla="*/ 326 w 518"/>
                        <a:gd name="T11" fmla="*/ 29 h 39"/>
                        <a:gd name="T12" fmla="*/ 299 w 518"/>
                        <a:gd name="T13" fmla="*/ 32 h 39"/>
                        <a:gd name="T14" fmla="*/ 275 w 518"/>
                        <a:gd name="T15" fmla="*/ 34 h 39"/>
                        <a:gd name="T16" fmla="*/ 256 w 518"/>
                        <a:gd name="T17" fmla="*/ 37 h 39"/>
                        <a:gd name="T18" fmla="*/ 235 w 518"/>
                        <a:gd name="T19" fmla="*/ 37 h 39"/>
                        <a:gd name="T20" fmla="*/ 214 w 518"/>
                        <a:gd name="T21" fmla="*/ 39 h 39"/>
                        <a:gd name="T22" fmla="*/ 187 w 518"/>
                        <a:gd name="T23" fmla="*/ 39 h 39"/>
                        <a:gd name="T24" fmla="*/ 158 w 518"/>
                        <a:gd name="T25" fmla="*/ 39 h 39"/>
                        <a:gd name="T26" fmla="*/ 123 w 518"/>
                        <a:gd name="T27" fmla="*/ 39 h 39"/>
                        <a:gd name="T28" fmla="*/ 86 w 518"/>
                        <a:gd name="T29" fmla="*/ 37 h 39"/>
                        <a:gd name="T30" fmla="*/ 46 w 518"/>
                        <a:gd name="T31" fmla="*/ 37 h 39"/>
                        <a:gd name="T32" fmla="*/ 0 w 518"/>
                        <a:gd name="T33" fmla="*/ 34 h 39"/>
                        <a:gd name="T34" fmla="*/ 518 w 518"/>
                        <a:gd name="T35"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8" h="39">
                          <a:moveTo>
                            <a:pt x="518" y="0"/>
                          </a:moveTo>
                          <a:lnTo>
                            <a:pt x="473" y="8"/>
                          </a:lnTo>
                          <a:lnTo>
                            <a:pt x="430" y="13"/>
                          </a:lnTo>
                          <a:lnTo>
                            <a:pt x="393" y="18"/>
                          </a:lnTo>
                          <a:lnTo>
                            <a:pt x="358" y="24"/>
                          </a:lnTo>
                          <a:lnTo>
                            <a:pt x="326" y="29"/>
                          </a:lnTo>
                          <a:lnTo>
                            <a:pt x="299" y="32"/>
                          </a:lnTo>
                          <a:lnTo>
                            <a:pt x="275" y="34"/>
                          </a:lnTo>
                          <a:lnTo>
                            <a:pt x="256" y="37"/>
                          </a:lnTo>
                          <a:lnTo>
                            <a:pt x="235" y="37"/>
                          </a:lnTo>
                          <a:lnTo>
                            <a:pt x="214" y="39"/>
                          </a:lnTo>
                          <a:lnTo>
                            <a:pt x="187" y="39"/>
                          </a:lnTo>
                          <a:lnTo>
                            <a:pt x="158" y="39"/>
                          </a:lnTo>
                          <a:lnTo>
                            <a:pt x="123" y="39"/>
                          </a:lnTo>
                          <a:lnTo>
                            <a:pt x="86" y="37"/>
                          </a:lnTo>
                          <a:lnTo>
                            <a:pt x="46" y="37"/>
                          </a:lnTo>
                          <a:lnTo>
                            <a:pt x="0" y="34"/>
                          </a:lnTo>
                          <a:lnTo>
                            <a:pt x="518" y="0"/>
                          </a:lnTo>
                          <a:close/>
                        </a:path>
                      </a:pathLst>
                    </a:custGeom>
                    <a:solidFill>
                      <a:srgbClr val="DA9896"/>
                    </a:solidFill>
                    <a:ln w="3175">
                      <a:solidFill>
                        <a:srgbClr val="969696"/>
                      </a:solidFill>
                      <a:round/>
                      <a:headEnd/>
                      <a:tailEnd/>
                    </a:ln>
                  </p:spPr>
                  <p:txBody>
                    <a:bodyPr/>
                    <a:lstStyle/>
                    <a:p>
                      <a:endParaRPr lang="en-GB" sz="1350"/>
                    </a:p>
                  </p:txBody>
                </p:sp>
                <p:sp>
                  <p:nvSpPr>
                    <p:cNvPr id="100" name="Freeform 13"/>
                    <p:cNvSpPr>
                      <a:spLocks/>
                    </p:cNvSpPr>
                    <p:nvPr/>
                  </p:nvSpPr>
                  <p:spPr bwMode="auto">
                    <a:xfrm>
                      <a:off x="2228" y="3537"/>
                      <a:ext cx="517" cy="40"/>
                    </a:xfrm>
                    <a:custGeom>
                      <a:avLst/>
                      <a:gdLst>
                        <a:gd name="T0" fmla="*/ 517 w 517"/>
                        <a:gd name="T1" fmla="*/ 0 h 40"/>
                        <a:gd name="T2" fmla="*/ 472 w 517"/>
                        <a:gd name="T3" fmla="*/ 8 h 40"/>
                        <a:gd name="T4" fmla="*/ 429 w 517"/>
                        <a:gd name="T5" fmla="*/ 13 h 40"/>
                        <a:gd name="T6" fmla="*/ 392 w 517"/>
                        <a:gd name="T7" fmla="*/ 19 h 40"/>
                        <a:gd name="T8" fmla="*/ 357 w 517"/>
                        <a:gd name="T9" fmla="*/ 24 h 40"/>
                        <a:gd name="T10" fmla="*/ 325 w 517"/>
                        <a:gd name="T11" fmla="*/ 29 h 40"/>
                        <a:gd name="T12" fmla="*/ 298 w 517"/>
                        <a:gd name="T13" fmla="*/ 32 h 40"/>
                        <a:gd name="T14" fmla="*/ 274 w 517"/>
                        <a:gd name="T15" fmla="*/ 34 h 40"/>
                        <a:gd name="T16" fmla="*/ 256 w 517"/>
                        <a:gd name="T17" fmla="*/ 37 h 40"/>
                        <a:gd name="T18" fmla="*/ 234 w 517"/>
                        <a:gd name="T19" fmla="*/ 37 h 40"/>
                        <a:gd name="T20" fmla="*/ 213 w 517"/>
                        <a:gd name="T21" fmla="*/ 40 h 40"/>
                        <a:gd name="T22" fmla="*/ 186 w 517"/>
                        <a:gd name="T23" fmla="*/ 40 h 40"/>
                        <a:gd name="T24" fmla="*/ 157 w 517"/>
                        <a:gd name="T25" fmla="*/ 40 h 40"/>
                        <a:gd name="T26" fmla="*/ 122 w 517"/>
                        <a:gd name="T27" fmla="*/ 40 h 40"/>
                        <a:gd name="T28" fmla="*/ 85 w 517"/>
                        <a:gd name="T29" fmla="*/ 37 h 40"/>
                        <a:gd name="T30" fmla="*/ 45 w 517"/>
                        <a:gd name="T31" fmla="*/ 37 h 40"/>
                        <a:gd name="T32" fmla="*/ 0 w 517"/>
                        <a:gd name="T33" fmla="*/ 34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7" h="40">
                          <a:moveTo>
                            <a:pt x="517" y="0"/>
                          </a:moveTo>
                          <a:lnTo>
                            <a:pt x="472" y="8"/>
                          </a:lnTo>
                          <a:lnTo>
                            <a:pt x="429" y="13"/>
                          </a:lnTo>
                          <a:lnTo>
                            <a:pt x="392" y="19"/>
                          </a:lnTo>
                          <a:lnTo>
                            <a:pt x="357" y="24"/>
                          </a:lnTo>
                          <a:lnTo>
                            <a:pt x="325" y="29"/>
                          </a:lnTo>
                          <a:lnTo>
                            <a:pt x="298" y="32"/>
                          </a:lnTo>
                          <a:lnTo>
                            <a:pt x="274" y="34"/>
                          </a:lnTo>
                          <a:lnTo>
                            <a:pt x="256" y="37"/>
                          </a:lnTo>
                          <a:lnTo>
                            <a:pt x="234" y="37"/>
                          </a:lnTo>
                          <a:lnTo>
                            <a:pt x="213" y="40"/>
                          </a:lnTo>
                          <a:lnTo>
                            <a:pt x="186" y="40"/>
                          </a:lnTo>
                          <a:lnTo>
                            <a:pt x="157" y="40"/>
                          </a:lnTo>
                          <a:lnTo>
                            <a:pt x="122" y="40"/>
                          </a:lnTo>
                          <a:lnTo>
                            <a:pt x="85" y="37"/>
                          </a:lnTo>
                          <a:lnTo>
                            <a:pt x="45" y="37"/>
                          </a:lnTo>
                          <a:lnTo>
                            <a:pt x="0" y="34"/>
                          </a:lnTo>
                        </a:path>
                      </a:pathLst>
                    </a:custGeom>
                    <a:solidFill>
                      <a:srgbClr val="DA9896"/>
                    </a:solidFill>
                    <a:ln w="3175">
                      <a:solidFill>
                        <a:srgbClr val="969696"/>
                      </a:solidFill>
                      <a:prstDash val="solid"/>
                      <a:round/>
                      <a:headEnd/>
                      <a:tailEnd/>
                    </a:ln>
                  </p:spPr>
                  <p:txBody>
                    <a:bodyPr/>
                    <a:lstStyle/>
                    <a:p>
                      <a:endParaRPr lang="en-GB" sz="1350"/>
                    </a:p>
                  </p:txBody>
                </p:sp>
                <p:sp>
                  <p:nvSpPr>
                    <p:cNvPr id="101" name="Freeform 14"/>
                    <p:cNvSpPr>
                      <a:spLocks/>
                    </p:cNvSpPr>
                    <p:nvPr/>
                  </p:nvSpPr>
                  <p:spPr bwMode="auto">
                    <a:xfrm>
                      <a:off x="445" y="3548"/>
                      <a:ext cx="681" cy="151"/>
                    </a:xfrm>
                    <a:custGeom>
                      <a:avLst/>
                      <a:gdLst>
                        <a:gd name="T0" fmla="*/ 0 w 681"/>
                        <a:gd name="T1" fmla="*/ 151 h 151"/>
                        <a:gd name="T2" fmla="*/ 35 w 681"/>
                        <a:gd name="T3" fmla="*/ 148 h 151"/>
                        <a:gd name="T4" fmla="*/ 70 w 681"/>
                        <a:gd name="T5" fmla="*/ 143 h 151"/>
                        <a:gd name="T6" fmla="*/ 102 w 681"/>
                        <a:gd name="T7" fmla="*/ 140 h 151"/>
                        <a:gd name="T8" fmla="*/ 134 w 681"/>
                        <a:gd name="T9" fmla="*/ 137 h 151"/>
                        <a:gd name="T10" fmla="*/ 163 w 681"/>
                        <a:gd name="T11" fmla="*/ 132 h 151"/>
                        <a:gd name="T12" fmla="*/ 193 w 681"/>
                        <a:gd name="T13" fmla="*/ 129 h 151"/>
                        <a:gd name="T14" fmla="*/ 217 w 681"/>
                        <a:gd name="T15" fmla="*/ 127 h 151"/>
                        <a:gd name="T16" fmla="*/ 243 w 681"/>
                        <a:gd name="T17" fmla="*/ 124 h 151"/>
                        <a:gd name="T18" fmla="*/ 265 w 681"/>
                        <a:gd name="T19" fmla="*/ 122 h 151"/>
                        <a:gd name="T20" fmla="*/ 286 w 681"/>
                        <a:gd name="T21" fmla="*/ 116 h 151"/>
                        <a:gd name="T22" fmla="*/ 307 w 681"/>
                        <a:gd name="T23" fmla="*/ 114 h 151"/>
                        <a:gd name="T24" fmla="*/ 323 w 681"/>
                        <a:gd name="T25" fmla="*/ 111 h 151"/>
                        <a:gd name="T26" fmla="*/ 342 w 681"/>
                        <a:gd name="T27" fmla="*/ 108 h 151"/>
                        <a:gd name="T28" fmla="*/ 355 w 681"/>
                        <a:gd name="T29" fmla="*/ 106 h 151"/>
                        <a:gd name="T30" fmla="*/ 369 w 681"/>
                        <a:gd name="T31" fmla="*/ 103 h 151"/>
                        <a:gd name="T32" fmla="*/ 382 w 681"/>
                        <a:gd name="T33" fmla="*/ 98 h 151"/>
                        <a:gd name="T34" fmla="*/ 403 w 681"/>
                        <a:gd name="T35" fmla="*/ 92 h 151"/>
                        <a:gd name="T36" fmla="*/ 433 w 681"/>
                        <a:gd name="T37" fmla="*/ 84 h 151"/>
                        <a:gd name="T38" fmla="*/ 465 w 681"/>
                        <a:gd name="T39" fmla="*/ 74 h 151"/>
                        <a:gd name="T40" fmla="*/ 499 w 681"/>
                        <a:gd name="T41" fmla="*/ 61 h 151"/>
                        <a:gd name="T42" fmla="*/ 539 w 681"/>
                        <a:gd name="T43" fmla="*/ 47 h 151"/>
                        <a:gd name="T44" fmla="*/ 582 w 681"/>
                        <a:gd name="T45" fmla="*/ 34 h 151"/>
                        <a:gd name="T46" fmla="*/ 630 w 681"/>
                        <a:gd name="T47" fmla="*/ 18 h 151"/>
                        <a:gd name="T48" fmla="*/ 681 w 681"/>
                        <a:gd name="T49" fmla="*/ 0 h 151"/>
                        <a:gd name="T50" fmla="*/ 0 w 681"/>
                        <a:gd name="T51" fmla="*/ 151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81" h="151">
                          <a:moveTo>
                            <a:pt x="0" y="151"/>
                          </a:moveTo>
                          <a:lnTo>
                            <a:pt x="35" y="148"/>
                          </a:lnTo>
                          <a:lnTo>
                            <a:pt x="70" y="143"/>
                          </a:lnTo>
                          <a:lnTo>
                            <a:pt x="102" y="140"/>
                          </a:lnTo>
                          <a:lnTo>
                            <a:pt x="134" y="137"/>
                          </a:lnTo>
                          <a:lnTo>
                            <a:pt x="163" y="132"/>
                          </a:lnTo>
                          <a:lnTo>
                            <a:pt x="193" y="129"/>
                          </a:lnTo>
                          <a:lnTo>
                            <a:pt x="217" y="127"/>
                          </a:lnTo>
                          <a:lnTo>
                            <a:pt x="243" y="124"/>
                          </a:lnTo>
                          <a:lnTo>
                            <a:pt x="265" y="122"/>
                          </a:lnTo>
                          <a:lnTo>
                            <a:pt x="286" y="116"/>
                          </a:lnTo>
                          <a:lnTo>
                            <a:pt x="307" y="114"/>
                          </a:lnTo>
                          <a:lnTo>
                            <a:pt x="323" y="111"/>
                          </a:lnTo>
                          <a:lnTo>
                            <a:pt x="342" y="108"/>
                          </a:lnTo>
                          <a:lnTo>
                            <a:pt x="355" y="106"/>
                          </a:lnTo>
                          <a:lnTo>
                            <a:pt x="369" y="103"/>
                          </a:lnTo>
                          <a:lnTo>
                            <a:pt x="382" y="98"/>
                          </a:lnTo>
                          <a:lnTo>
                            <a:pt x="403" y="92"/>
                          </a:lnTo>
                          <a:lnTo>
                            <a:pt x="433" y="84"/>
                          </a:lnTo>
                          <a:lnTo>
                            <a:pt x="465" y="74"/>
                          </a:lnTo>
                          <a:lnTo>
                            <a:pt x="499" y="61"/>
                          </a:lnTo>
                          <a:lnTo>
                            <a:pt x="539" y="47"/>
                          </a:lnTo>
                          <a:lnTo>
                            <a:pt x="582" y="34"/>
                          </a:lnTo>
                          <a:lnTo>
                            <a:pt x="630" y="18"/>
                          </a:lnTo>
                          <a:lnTo>
                            <a:pt x="681" y="0"/>
                          </a:lnTo>
                          <a:lnTo>
                            <a:pt x="0" y="151"/>
                          </a:lnTo>
                          <a:close/>
                        </a:path>
                      </a:pathLst>
                    </a:custGeom>
                    <a:solidFill>
                      <a:srgbClr val="CC9900"/>
                    </a:solidFill>
                    <a:ln w="3175">
                      <a:solidFill>
                        <a:srgbClr val="969696"/>
                      </a:solidFill>
                      <a:round/>
                      <a:headEnd/>
                      <a:tailEnd/>
                    </a:ln>
                  </p:spPr>
                  <p:txBody>
                    <a:bodyPr/>
                    <a:lstStyle/>
                    <a:p>
                      <a:endParaRPr lang="en-GB" sz="1350"/>
                    </a:p>
                  </p:txBody>
                </p:sp>
                <p:sp>
                  <p:nvSpPr>
                    <p:cNvPr id="102" name="Freeform 15"/>
                    <p:cNvSpPr>
                      <a:spLocks/>
                    </p:cNvSpPr>
                    <p:nvPr/>
                  </p:nvSpPr>
                  <p:spPr bwMode="auto">
                    <a:xfrm>
                      <a:off x="445" y="3548"/>
                      <a:ext cx="681" cy="151"/>
                    </a:xfrm>
                    <a:custGeom>
                      <a:avLst/>
                      <a:gdLst>
                        <a:gd name="T0" fmla="*/ 0 w 681"/>
                        <a:gd name="T1" fmla="*/ 151 h 151"/>
                        <a:gd name="T2" fmla="*/ 35 w 681"/>
                        <a:gd name="T3" fmla="*/ 148 h 151"/>
                        <a:gd name="T4" fmla="*/ 70 w 681"/>
                        <a:gd name="T5" fmla="*/ 143 h 151"/>
                        <a:gd name="T6" fmla="*/ 102 w 681"/>
                        <a:gd name="T7" fmla="*/ 140 h 151"/>
                        <a:gd name="T8" fmla="*/ 134 w 681"/>
                        <a:gd name="T9" fmla="*/ 137 h 151"/>
                        <a:gd name="T10" fmla="*/ 163 w 681"/>
                        <a:gd name="T11" fmla="*/ 132 h 151"/>
                        <a:gd name="T12" fmla="*/ 193 w 681"/>
                        <a:gd name="T13" fmla="*/ 129 h 151"/>
                        <a:gd name="T14" fmla="*/ 217 w 681"/>
                        <a:gd name="T15" fmla="*/ 127 h 151"/>
                        <a:gd name="T16" fmla="*/ 243 w 681"/>
                        <a:gd name="T17" fmla="*/ 124 h 151"/>
                        <a:gd name="T18" fmla="*/ 265 w 681"/>
                        <a:gd name="T19" fmla="*/ 122 h 151"/>
                        <a:gd name="T20" fmla="*/ 286 w 681"/>
                        <a:gd name="T21" fmla="*/ 116 h 151"/>
                        <a:gd name="T22" fmla="*/ 307 w 681"/>
                        <a:gd name="T23" fmla="*/ 114 h 151"/>
                        <a:gd name="T24" fmla="*/ 323 w 681"/>
                        <a:gd name="T25" fmla="*/ 111 h 151"/>
                        <a:gd name="T26" fmla="*/ 342 w 681"/>
                        <a:gd name="T27" fmla="*/ 108 h 151"/>
                        <a:gd name="T28" fmla="*/ 355 w 681"/>
                        <a:gd name="T29" fmla="*/ 106 h 151"/>
                        <a:gd name="T30" fmla="*/ 369 w 681"/>
                        <a:gd name="T31" fmla="*/ 103 h 151"/>
                        <a:gd name="T32" fmla="*/ 382 w 681"/>
                        <a:gd name="T33" fmla="*/ 98 h 151"/>
                        <a:gd name="T34" fmla="*/ 403 w 681"/>
                        <a:gd name="T35" fmla="*/ 92 h 151"/>
                        <a:gd name="T36" fmla="*/ 433 w 681"/>
                        <a:gd name="T37" fmla="*/ 84 h 151"/>
                        <a:gd name="T38" fmla="*/ 465 w 681"/>
                        <a:gd name="T39" fmla="*/ 74 h 151"/>
                        <a:gd name="T40" fmla="*/ 499 w 681"/>
                        <a:gd name="T41" fmla="*/ 61 h 151"/>
                        <a:gd name="T42" fmla="*/ 539 w 681"/>
                        <a:gd name="T43" fmla="*/ 47 h 151"/>
                        <a:gd name="T44" fmla="*/ 582 w 681"/>
                        <a:gd name="T45" fmla="*/ 34 h 151"/>
                        <a:gd name="T46" fmla="*/ 630 w 681"/>
                        <a:gd name="T47" fmla="*/ 18 h 151"/>
                        <a:gd name="T48" fmla="*/ 681 w 681"/>
                        <a:gd name="T49" fmla="*/ 0 h 151"/>
                        <a:gd name="T50" fmla="*/ 0 w 681"/>
                        <a:gd name="T51" fmla="*/ 151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81" h="151">
                          <a:moveTo>
                            <a:pt x="0" y="151"/>
                          </a:moveTo>
                          <a:lnTo>
                            <a:pt x="35" y="148"/>
                          </a:lnTo>
                          <a:lnTo>
                            <a:pt x="70" y="143"/>
                          </a:lnTo>
                          <a:lnTo>
                            <a:pt x="102" y="140"/>
                          </a:lnTo>
                          <a:lnTo>
                            <a:pt x="134" y="137"/>
                          </a:lnTo>
                          <a:lnTo>
                            <a:pt x="163" y="132"/>
                          </a:lnTo>
                          <a:lnTo>
                            <a:pt x="193" y="129"/>
                          </a:lnTo>
                          <a:lnTo>
                            <a:pt x="217" y="127"/>
                          </a:lnTo>
                          <a:lnTo>
                            <a:pt x="243" y="124"/>
                          </a:lnTo>
                          <a:lnTo>
                            <a:pt x="265" y="122"/>
                          </a:lnTo>
                          <a:lnTo>
                            <a:pt x="286" y="116"/>
                          </a:lnTo>
                          <a:lnTo>
                            <a:pt x="307" y="114"/>
                          </a:lnTo>
                          <a:lnTo>
                            <a:pt x="323" y="111"/>
                          </a:lnTo>
                          <a:lnTo>
                            <a:pt x="342" y="108"/>
                          </a:lnTo>
                          <a:lnTo>
                            <a:pt x="355" y="106"/>
                          </a:lnTo>
                          <a:lnTo>
                            <a:pt x="369" y="103"/>
                          </a:lnTo>
                          <a:lnTo>
                            <a:pt x="382" y="98"/>
                          </a:lnTo>
                          <a:lnTo>
                            <a:pt x="403" y="92"/>
                          </a:lnTo>
                          <a:lnTo>
                            <a:pt x="433" y="84"/>
                          </a:lnTo>
                          <a:lnTo>
                            <a:pt x="465" y="74"/>
                          </a:lnTo>
                          <a:lnTo>
                            <a:pt x="499" y="61"/>
                          </a:lnTo>
                          <a:lnTo>
                            <a:pt x="539" y="47"/>
                          </a:lnTo>
                          <a:lnTo>
                            <a:pt x="582" y="34"/>
                          </a:lnTo>
                          <a:lnTo>
                            <a:pt x="630" y="18"/>
                          </a:lnTo>
                          <a:lnTo>
                            <a:pt x="681" y="0"/>
                          </a:lnTo>
                          <a:lnTo>
                            <a:pt x="0" y="151"/>
                          </a:lnTo>
                          <a:close/>
                        </a:path>
                      </a:pathLst>
                    </a:custGeom>
                    <a:solidFill>
                      <a:srgbClr val="CC9900"/>
                    </a:solidFill>
                    <a:ln w="3175">
                      <a:solidFill>
                        <a:srgbClr val="969696"/>
                      </a:solidFill>
                      <a:round/>
                      <a:headEnd/>
                      <a:tailEnd/>
                    </a:ln>
                  </p:spPr>
                  <p:txBody>
                    <a:bodyPr/>
                    <a:lstStyle/>
                    <a:p>
                      <a:endParaRPr lang="en-GB" sz="1350"/>
                    </a:p>
                  </p:txBody>
                </p:sp>
                <p:sp>
                  <p:nvSpPr>
                    <p:cNvPr id="103" name="Freeform 16"/>
                    <p:cNvSpPr>
                      <a:spLocks/>
                    </p:cNvSpPr>
                    <p:nvPr/>
                  </p:nvSpPr>
                  <p:spPr bwMode="auto">
                    <a:xfrm>
                      <a:off x="451" y="3553"/>
                      <a:ext cx="680" cy="151"/>
                    </a:xfrm>
                    <a:custGeom>
                      <a:avLst/>
                      <a:gdLst>
                        <a:gd name="T0" fmla="*/ 0 w 680"/>
                        <a:gd name="T1" fmla="*/ 151 h 151"/>
                        <a:gd name="T2" fmla="*/ 34 w 680"/>
                        <a:gd name="T3" fmla="*/ 148 h 151"/>
                        <a:gd name="T4" fmla="*/ 69 w 680"/>
                        <a:gd name="T5" fmla="*/ 143 h 151"/>
                        <a:gd name="T6" fmla="*/ 101 w 680"/>
                        <a:gd name="T7" fmla="*/ 140 h 151"/>
                        <a:gd name="T8" fmla="*/ 133 w 680"/>
                        <a:gd name="T9" fmla="*/ 138 h 151"/>
                        <a:gd name="T10" fmla="*/ 162 w 680"/>
                        <a:gd name="T11" fmla="*/ 132 h 151"/>
                        <a:gd name="T12" fmla="*/ 192 w 680"/>
                        <a:gd name="T13" fmla="*/ 130 h 151"/>
                        <a:gd name="T14" fmla="*/ 216 w 680"/>
                        <a:gd name="T15" fmla="*/ 127 h 151"/>
                        <a:gd name="T16" fmla="*/ 243 w 680"/>
                        <a:gd name="T17" fmla="*/ 124 h 151"/>
                        <a:gd name="T18" fmla="*/ 264 w 680"/>
                        <a:gd name="T19" fmla="*/ 122 h 151"/>
                        <a:gd name="T20" fmla="*/ 285 w 680"/>
                        <a:gd name="T21" fmla="*/ 117 h 151"/>
                        <a:gd name="T22" fmla="*/ 307 w 680"/>
                        <a:gd name="T23" fmla="*/ 114 h 151"/>
                        <a:gd name="T24" fmla="*/ 323 w 680"/>
                        <a:gd name="T25" fmla="*/ 111 h 151"/>
                        <a:gd name="T26" fmla="*/ 341 w 680"/>
                        <a:gd name="T27" fmla="*/ 109 h 151"/>
                        <a:gd name="T28" fmla="*/ 355 w 680"/>
                        <a:gd name="T29" fmla="*/ 106 h 151"/>
                        <a:gd name="T30" fmla="*/ 368 w 680"/>
                        <a:gd name="T31" fmla="*/ 103 h 151"/>
                        <a:gd name="T32" fmla="*/ 381 w 680"/>
                        <a:gd name="T33" fmla="*/ 98 h 151"/>
                        <a:gd name="T34" fmla="*/ 403 w 680"/>
                        <a:gd name="T35" fmla="*/ 93 h 151"/>
                        <a:gd name="T36" fmla="*/ 432 w 680"/>
                        <a:gd name="T37" fmla="*/ 85 h 151"/>
                        <a:gd name="T38" fmla="*/ 464 w 680"/>
                        <a:gd name="T39" fmla="*/ 74 h 151"/>
                        <a:gd name="T40" fmla="*/ 499 w 680"/>
                        <a:gd name="T41" fmla="*/ 61 h 151"/>
                        <a:gd name="T42" fmla="*/ 539 w 680"/>
                        <a:gd name="T43" fmla="*/ 48 h 151"/>
                        <a:gd name="T44" fmla="*/ 581 w 680"/>
                        <a:gd name="T45" fmla="*/ 34 h 151"/>
                        <a:gd name="T46" fmla="*/ 629 w 680"/>
                        <a:gd name="T47" fmla="*/ 18 h 151"/>
                        <a:gd name="T48" fmla="*/ 680 w 680"/>
                        <a:gd name="T49"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80" h="151">
                          <a:moveTo>
                            <a:pt x="0" y="151"/>
                          </a:moveTo>
                          <a:lnTo>
                            <a:pt x="34" y="148"/>
                          </a:lnTo>
                          <a:lnTo>
                            <a:pt x="69" y="143"/>
                          </a:lnTo>
                          <a:lnTo>
                            <a:pt x="101" y="140"/>
                          </a:lnTo>
                          <a:lnTo>
                            <a:pt x="133" y="138"/>
                          </a:lnTo>
                          <a:lnTo>
                            <a:pt x="162" y="132"/>
                          </a:lnTo>
                          <a:lnTo>
                            <a:pt x="192" y="130"/>
                          </a:lnTo>
                          <a:lnTo>
                            <a:pt x="216" y="127"/>
                          </a:lnTo>
                          <a:lnTo>
                            <a:pt x="243" y="124"/>
                          </a:lnTo>
                          <a:lnTo>
                            <a:pt x="264" y="122"/>
                          </a:lnTo>
                          <a:lnTo>
                            <a:pt x="285" y="117"/>
                          </a:lnTo>
                          <a:lnTo>
                            <a:pt x="307" y="114"/>
                          </a:lnTo>
                          <a:lnTo>
                            <a:pt x="323" y="111"/>
                          </a:lnTo>
                          <a:lnTo>
                            <a:pt x="341" y="109"/>
                          </a:lnTo>
                          <a:lnTo>
                            <a:pt x="355" y="106"/>
                          </a:lnTo>
                          <a:lnTo>
                            <a:pt x="368" y="103"/>
                          </a:lnTo>
                          <a:lnTo>
                            <a:pt x="381" y="98"/>
                          </a:lnTo>
                          <a:lnTo>
                            <a:pt x="403" y="93"/>
                          </a:lnTo>
                          <a:lnTo>
                            <a:pt x="432" y="85"/>
                          </a:lnTo>
                          <a:lnTo>
                            <a:pt x="464" y="74"/>
                          </a:lnTo>
                          <a:lnTo>
                            <a:pt x="499" y="61"/>
                          </a:lnTo>
                          <a:lnTo>
                            <a:pt x="539" y="48"/>
                          </a:lnTo>
                          <a:lnTo>
                            <a:pt x="581" y="34"/>
                          </a:lnTo>
                          <a:lnTo>
                            <a:pt x="629" y="18"/>
                          </a:lnTo>
                          <a:lnTo>
                            <a:pt x="680" y="0"/>
                          </a:lnTo>
                        </a:path>
                      </a:pathLst>
                    </a:custGeom>
                    <a:solidFill>
                      <a:srgbClr val="DA9896"/>
                    </a:solidFill>
                    <a:ln w="3175">
                      <a:solidFill>
                        <a:srgbClr val="969696"/>
                      </a:solidFill>
                      <a:prstDash val="solid"/>
                      <a:round/>
                      <a:headEnd/>
                      <a:tailEnd/>
                    </a:ln>
                  </p:spPr>
                  <p:txBody>
                    <a:bodyPr/>
                    <a:lstStyle/>
                    <a:p>
                      <a:endParaRPr lang="en-GB" sz="1350"/>
                    </a:p>
                  </p:txBody>
                </p:sp>
                <p:sp>
                  <p:nvSpPr>
                    <p:cNvPr id="104" name="Freeform 17"/>
                    <p:cNvSpPr>
                      <a:spLocks/>
                    </p:cNvSpPr>
                    <p:nvPr/>
                  </p:nvSpPr>
                  <p:spPr bwMode="auto">
                    <a:xfrm>
                      <a:off x="528" y="3667"/>
                      <a:ext cx="523" cy="79"/>
                    </a:xfrm>
                    <a:custGeom>
                      <a:avLst/>
                      <a:gdLst>
                        <a:gd name="T0" fmla="*/ 0 w 523"/>
                        <a:gd name="T1" fmla="*/ 79 h 79"/>
                        <a:gd name="T2" fmla="*/ 43 w 523"/>
                        <a:gd name="T3" fmla="*/ 74 h 79"/>
                        <a:gd name="T4" fmla="*/ 80 w 523"/>
                        <a:gd name="T5" fmla="*/ 71 h 79"/>
                        <a:gd name="T6" fmla="*/ 118 w 523"/>
                        <a:gd name="T7" fmla="*/ 66 h 79"/>
                        <a:gd name="T8" fmla="*/ 150 w 523"/>
                        <a:gd name="T9" fmla="*/ 61 h 79"/>
                        <a:gd name="T10" fmla="*/ 182 w 523"/>
                        <a:gd name="T11" fmla="*/ 58 h 79"/>
                        <a:gd name="T12" fmla="*/ 208 w 523"/>
                        <a:gd name="T13" fmla="*/ 56 h 79"/>
                        <a:gd name="T14" fmla="*/ 232 w 523"/>
                        <a:gd name="T15" fmla="*/ 50 h 79"/>
                        <a:gd name="T16" fmla="*/ 254 w 523"/>
                        <a:gd name="T17" fmla="*/ 48 h 79"/>
                        <a:gd name="T18" fmla="*/ 275 w 523"/>
                        <a:gd name="T19" fmla="*/ 45 h 79"/>
                        <a:gd name="T20" fmla="*/ 299 w 523"/>
                        <a:gd name="T21" fmla="*/ 40 h 79"/>
                        <a:gd name="T22" fmla="*/ 326 w 523"/>
                        <a:gd name="T23" fmla="*/ 37 h 79"/>
                        <a:gd name="T24" fmla="*/ 358 w 523"/>
                        <a:gd name="T25" fmla="*/ 32 h 79"/>
                        <a:gd name="T26" fmla="*/ 395 w 523"/>
                        <a:gd name="T27" fmla="*/ 24 h 79"/>
                        <a:gd name="T28" fmla="*/ 432 w 523"/>
                        <a:gd name="T29" fmla="*/ 16 h 79"/>
                        <a:gd name="T30" fmla="*/ 478 w 523"/>
                        <a:gd name="T31" fmla="*/ 8 h 79"/>
                        <a:gd name="T32" fmla="*/ 523 w 523"/>
                        <a:gd name="T33" fmla="*/ 0 h 79"/>
                        <a:gd name="T34" fmla="*/ 0 w 523"/>
                        <a:gd name="T35"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23" h="79">
                          <a:moveTo>
                            <a:pt x="0" y="79"/>
                          </a:moveTo>
                          <a:lnTo>
                            <a:pt x="43" y="74"/>
                          </a:lnTo>
                          <a:lnTo>
                            <a:pt x="80" y="71"/>
                          </a:lnTo>
                          <a:lnTo>
                            <a:pt x="118" y="66"/>
                          </a:lnTo>
                          <a:lnTo>
                            <a:pt x="150" y="61"/>
                          </a:lnTo>
                          <a:lnTo>
                            <a:pt x="182" y="58"/>
                          </a:lnTo>
                          <a:lnTo>
                            <a:pt x="208" y="56"/>
                          </a:lnTo>
                          <a:lnTo>
                            <a:pt x="232" y="50"/>
                          </a:lnTo>
                          <a:lnTo>
                            <a:pt x="254" y="48"/>
                          </a:lnTo>
                          <a:lnTo>
                            <a:pt x="275" y="45"/>
                          </a:lnTo>
                          <a:lnTo>
                            <a:pt x="299" y="40"/>
                          </a:lnTo>
                          <a:lnTo>
                            <a:pt x="326" y="37"/>
                          </a:lnTo>
                          <a:lnTo>
                            <a:pt x="358" y="32"/>
                          </a:lnTo>
                          <a:lnTo>
                            <a:pt x="395" y="24"/>
                          </a:lnTo>
                          <a:lnTo>
                            <a:pt x="432" y="16"/>
                          </a:lnTo>
                          <a:lnTo>
                            <a:pt x="478" y="8"/>
                          </a:lnTo>
                          <a:lnTo>
                            <a:pt x="523" y="0"/>
                          </a:lnTo>
                          <a:lnTo>
                            <a:pt x="0" y="79"/>
                          </a:lnTo>
                          <a:close/>
                        </a:path>
                      </a:pathLst>
                    </a:custGeom>
                    <a:solidFill>
                      <a:srgbClr val="CC9900"/>
                    </a:solidFill>
                    <a:ln w="3175">
                      <a:solidFill>
                        <a:srgbClr val="969696"/>
                      </a:solidFill>
                      <a:round/>
                      <a:headEnd/>
                      <a:tailEnd/>
                    </a:ln>
                  </p:spPr>
                  <p:txBody>
                    <a:bodyPr/>
                    <a:lstStyle/>
                    <a:p>
                      <a:endParaRPr lang="en-GB" sz="1350"/>
                    </a:p>
                  </p:txBody>
                </p:sp>
                <p:sp>
                  <p:nvSpPr>
                    <p:cNvPr id="105" name="Freeform 18"/>
                    <p:cNvSpPr>
                      <a:spLocks/>
                    </p:cNvSpPr>
                    <p:nvPr/>
                  </p:nvSpPr>
                  <p:spPr bwMode="auto">
                    <a:xfrm>
                      <a:off x="528" y="3667"/>
                      <a:ext cx="523" cy="79"/>
                    </a:xfrm>
                    <a:custGeom>
                      <a:avLst/>
                      <a:gdLst>
                        <a:gd name="T0" fmla="*/ 0 w 523"/>
                        <a:gd name="T1" fmla="*/ 79 h 79"/>
                        <a:gd name="T2" fmla="*/ 43 w 523"/>
                        <a:gd name="T3" fmla="*/ 74 h 79"/>
                        <a:gd name="T4" fmla="*/ 80 w 523"/>
                        <a:gd name="T5" fmla="*/ 71 h 79"/>
                        <a:gd name="T6" fmla="*/ 118 w 523"/>
                        <a:gd name="T7" fmla="*/ 66 h 79"/>
                        <a:gd name="T8" fmla="*/ 150 w 523"/>
                        <a:gd name="T9" fmla="*/ 61 h 79"/>
                        <a:gd name="T10" fmla="*/ 182 w 523"/>
                        <a:gd name="T11" fmla="*/ 58 h 79"/>
                        <a:gd name="T12" fmla="*/ 208 w 523"/>
                        <a:gd name="T13" fmla="*/ 56 h 79"/>
                        <a:gd name="T14" fmla="*/ 232 w 523"/>
                        <a:gd name="T15" fmla="*/ 50 h 79"/>
                        <a:gd name="T16" fmla="*/ 254 w 523"/>
                        <a:gd name="T17" fmla="*/ 48 h 79"/>
                        <a:gd name="T18" fmla="*/ 275 w 523"/>
                        <a:gd name="T19" fmla="*/ 45 h 79"/>
                        <a:gd name="T20" fmla="*/ 299 w 523"/>
                        <a:gd name="T21" fmla="*/ 40 h 79"/>
                        <a:gd name="T22" fmla="*/ 326 w 523"/>
                        <a:gd name="T23" fmla="*/ 37 h 79"/>
                        <a:gd name="T24" fmla="*/ 358 w 523"/>
                        <a:gd name="T25" fmla="*/ 32 h 79"/>
                        <a:gd name="T26" fmla="*/ 395 w 523"/>
                        <a:gd name="T27" fmla="*/ 24 h 79"/>
                        <a:gd name="T28" fmla="*/ 432 w 523"/>
                        <a:gd name="T29" fmla="*/ 16 h 79"/>
                        <a:gd name="T30" fmla="*/ 478 w 523"/>
                        <a:gd name="T31" fmla="*/ 8 h 79"/>
                        <a:gd name="T32" fmla="*/ 523 w 523"/>
                        <a:gd name="T33" fmla="*/ 0 h 79"/>
                        <a:gd name="T34" fmla="*/ 0 w 523"/>
                        <a:gd name="T35"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23" h="79">
                          <a:moveTo>
                            <a:pt x="0" y="79"/>
                          </a:moveTo>
                          <a:lnTo>
                            <a:pt x="43" y="74"/>
                          </a:lnTo>
                          <a:lnTo>
                            <a:pt x="80" y="71"/>
                          </a:lnTo>
                          <a:lnTo>
                            <a:pt x="118" y="66"/>
                          </a:lnTo>
                          <a:lnTo>
                            <a:pt x="150" y="61"/>
                          </a:lnTo>
                          <a:lnTo>
                            <a:pt x="182" y="58"/>
                          </a:lnTo>
                          <a:lnTo>
                            <a:pt x="208" y="56"/>
                          </a:lnTo>
                          <a:lnTo>
                            <a:pt x="232" y="50"/>
                          </a:lnTo>
                          <a:lnTo>
                            <a:pt x="254" y="48"/>
                          </a:lnTo>
                          <a:lnTo>
                            <a:pt x="275" y="45"/>
                          </a:lnTo>
                          <a:lnTo>
                            <a:pt x="299" y="40"/>
                          </a:lnTo>
                          <a:lnTo>
                            <a:pt x="326" y="37"/>
                          </a:lnTo>
                          <a:lnTo>
                            <a:pt x="358" y="32"/>
                          </a:lnTo>
                          <a:lnTo>
                            <a:pt x="395" y="24"/>
                          </a:lnTo>
                          <a:lnTo>
                            <a:pt x="432" y="16"/>
                          </a:lnTo>
                          <a:lnTo>
                            <a:pt x="478" y="8"/>
                          </a:lnTo>
                          <a:lnTo>
                            <a:pt x="523" y="0"/>
                          </a:lnTo>
                          <a:lnTo>
                            <a:pt x="0" y="79"/>
                          </a:lnTo>
                          <a:close/>
                        </a:path>
                      </a:pathLst>
                    </a:custGeom>
                    <a:solidFill>
                      <a:srgbClr val="CC9900"/>
                    </a:solidFill>
                    <a:ln w="3175">
                      <a:solidFill>
                        <a:srgbClr val="969696"/>
                      </a:solidFill>
                      <a:round/>
                      <a:headEnd/>
                      <a:tailEnd/>
                    </a:ln>
                  </p:spPr>
                  <p:txBody>
                    <a:bodyPr/>
                    <a:lstStyle/>
                    <a:p>
                      <a:endParaRPr lang="en-GB" sz="1350"/>
                    </a:p>
                  </p:txBody>
                </p:sp>
                <p:sp>
                  <p:nvSpPr>
                    <p:cNvPr id="106" name="Freeform 19"/>
                    <p:cNvSpPr>
                      <a:spLocks/>
                    </p:cNvSpPr>
                    <p:nvPr/>
                  </p:nvSpPr>
                  <p:spPr bwMode="auto">
                    <a:xfrm>
                      <a:off x="533" y="3672"/>
                      <a:ext cx="523" cy="80"/>
                    </a:xfrm>
                    <a:custGeom>
                      <a:avLst/>
                      <a:gdLst>
                        <a:gd name="T0" fmla="*/ 0 w 523"/>
                        <a:gd name="T1" fmla="*/ 80 h 80"/>
                        <a:gd name="T2" fmla="*/ 43 w 523"/>
                        <a:gd name="T3" fmla="*/ 74 h 80"/>
                        <a:gd name="T4" fmla="*/ 80 w 523"/>
                        <a:gd name="T5" fmla="*/ 72 h 80"/>
                        <a:gd name="T6" fmla="*/ 118 w 523"/>
                        <a:gd name="T7" fmla="*/ 66 h 80"/>
                        <a:gd name="T8" fmla="*/ 150 w 523"/>
                        <a:gd name="T9" fmla="*/ 61 h 80"/>
                        <a:gd name="T10" fmla="*/ 182 w 523"/>
                        <a:gd name="T11" fmla="*/ 58 h 80"/>
                        <a:gd name="T12" fmla="*/ 209 w 523"/>
                        <a:gd name="T13" fmla="*/ 56 h 80"/>
                        <a:gd name="T14" fmla="*/ 233 w 523"/>
                        <a:gd name="T15" fmla="*/ 51 h 80"/>
                        <a:gd name="T16" fmla="*/ 254 w 523"/>
                        <a:gd name="T17" fmla="*/ 48 h 80"/>
                        <a:gd name="T18" fmla="*/ 275 w 523"/>
                        <a:gd name="T19" fmla="*/ 45 h 80"/>
                        <a:gd name="T20" fmla="*/ 299 w 523"/>
                        <a:gd name="T21" fmla="*/ 40 h 80"/>
                        <a:gd name="T22" fmla="*/ 326 w 523"/>
                        <a:gd name="T23" fmla="*/ 37 h 80"/>
                        <a:gd name="T24" fmla="*/ 358 w 523"/>
                        <a:gd name="T25" fmla="*/ 32 h 80"/>
                        <a:gd name="T26" fmla="*/ 395 w 523"/>
                        <a:gd name="T27" fmla="*/ 24 h 80"/>
                        <a:gd name="T28" fmla="*/ 433 w 523"/>
                        <a:gd name="T29" fmla="*/ 16 h 80"/>
                        <a:gd name="T30" fmla="*/ 478 w 523"/>
                        <a:gd name="T31" fmla="*/ 8 h 80"/>
                        <a:gd name="T32" fmla="*/ 523 w 523"/>
                        <a:gd name="T33"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23" h="80">
                          <a:moveTo>
                            <a:pt x="0" y="80"/>
                          </a:moveTo>
                          <a:lnTo>
                            <a:pt x="43" y="74"/>
                          </a:lnTo>
                          <a:lnTo>
                            <a:pt x="80" y="72"/>
                          </a:lnTo>
                          <a:lnTo>
                            <a:pt x="118" y="66"/>
                          </a:lnTo>
                          <a:lnTo>
                            <a:pt x="150" y="61"/>
                          </a:lnTo>
                          <a:lnTo>
                            <a:pt x="182" y="58"/>
                          </a:lnTo>
                          <a:lnTo>
                            <a:pt x="209" y="56"/>
                          </a:lnTo>
                          <a:lnTo>
                            <a:pt x="233" y="51"/>
                          </a:lnTo>
                          <a:lnTo>
                            <a:pt x="254" y="48"/>
                          </a:lnTo>
                          <a:lnTo>
                            <a:pt x="275" y="45"/>
                          </a:lnTo>
                          <a:lnTo>
                            <a:pt x="299" y="40"/>
                          </a:lnTo>
                          <a:lnTo>
                            <a:pt x="326" y="37"/>
                          </a:lnTo>
                          <a:lnTo>
                            <a:pt x="358" y="32"/>
                          </a:lnTo>
                          <a:lnTo>
                            <a:pt x="395" y="24"/>
                          </a:lnTo>
                          <a:lnTo>
                            <a:pt x="433" y="16"/>
                          </a:lnTo>
                          <a:lnTo>
                            <a:pt x="478" y="8"/>
                          </a:lnTo>
                          <a:lnTo>
                            <a:pt x="523" y="0"/>
                          </a:lnTo>
                        </a:path>
                      </a:pathLst>
                    </a:custGeom>
                    <a:solidFill>
                      <a:srgbClr val="DA9896"/>
                    </a:solidFill>
                    <a:ln w="3175">
                      <a:solidFill>
                        <a:srgbClr val="969696"/>
                      </a:solidFill>
                      <a:prstDash val="solid"/>
                      <a:round/>
                      <a:headEnd/>
                      <a:tailEnd/>
                    </a:ln>
                  </p:spPr>
                  <p:txBody>
                    <a:bodyPr/>
                    <a:lstStyle/>
                    <a:p>
                      <a:endParaRPr lang="en-GB" sz="1350"/>
                    </a:p>
                  </p:txBody>
                </p:sp>
                <p:sp>
                  <p:nvSpPr>
                    <p:cNvPr id="112" name="Freeform 25"/>
                    <p:cNvSpPr>
                      <a:spLocks/>
                    </p:cNvSpPr>
                    <p:nvPr/>
                  </p:nvSpPr>
                  <p:spPr bwMode="auto">
                    <a:xfrm>
                      <a:off x="472" y="3863"/>
                      <a:ext cx="760" cy="72"/>
                    </a:xfrm>
                    <a:custGeom>
                      <a:avLst/>
                      <a:gdLst>
                        <a:gd name="T0" fmla="*/ 0 w 760"/>
                        <a:gd name="T1" fmla="*/ 19 h 72"/>
                        <a:gd name="T2" fmla="*/ 35 w 760"/>
                        <a:gd name="T3" fmla="*/ 13 h 72"/>
                        <a:gd name="T4" fmla="*/ 69 w 760"/>
                        <a:gd name="T5" fmla="*/ 11 h 72"/>
                        <a:gd name="T6" fmla="*/ 101 w 760"/>
                        <a:gd name="T7" fmla="*/ 8 h 72"/>
                        <a:gd name="T8" fmla="*/ 133 w 760"/>
                        <a:gd name="T9" fmla="*/ 5 h 72"/>
                        <a:gd name="T10" fmla="*/ 166 w 760"/>
                        <a:gd name="T11" fmla="*/ 5 h 72"/>
                        <a:gd name="T12" fmla="*/ 192 w 760"/>
                        <a:gd name="T13" fmla="*/ 3 h 72"/>
                        <a:gd name="T14" fmla="*/ 222 w 760"/>
                        <a:gd name="T15" fmla="*/ 3 h 72"/>
                        <a:gd name="T16" fmla="*/ 248 w 760"/>
                        <a:gd name="T17" fmla="*/ 0 h 72"/>
                        <a:gd name="T18" fmla="*/ 272 w 760"/>
                        <a:gd name="T19" fmla="*/ 0 h 72"/>
                        <a:gd name="T20" fmla="*/ 294 w 760"/>
                        <a:gd name="T21" fmla="*/ 0 h 72"/>
                        <a:gd name="T22" fmla="*/ 318 w 760"/>
                        <a:gd name="T23" fmla="*/ 0 h 72"/>
                        <a:gd name="T24" fmla="*/ 336 w 760"/>
                        <a:gd name="T25" fmla="*/ 0 h 72"/>
                        <a:gd name="T26" fmla="*/ 355 w 760"/>
                        <a:gd name="T27" fmla="*/ 3 h 72"/>
                        <a:gd name="T28" fmla="*/ 374 w 760"/>
                        <a:gd name="T29" fmla="*/ 3 h 72"/>
                        <a:gd name="T30" fmla="*/ 390 w 760"/>
                        <a:gd name="T31" fmla="*/ 5 h 72"/>
                        <a:gd name="T32" fmla="*/ 406 w 760"/>
                        <a:gd name="T33" fmla="*/ 5 h 72"/>
                        <a:gd name="T34" fmla="*/ 435 w 760"/>
                        <a:gd name="T35" fmla="*/ 11 h 72"/>
                        <a:gd name="T36" fmla="*/ 470 w 760"/>
                        <a:gd name="T37" fmla="*/ 16 h 72"/>
                        <a:gd name="T38" fmla="*/ 507 w 760"/>
                        <a:gd name="T39" fmla="*/ 24 h 72"/>
                        <a:gd name="T40" fmla="*/ 550 w 760"/>
                        <a:gd name="T41" fmla="*/ 29 h 72"/>
                        <a:gd name="T42" fmla="*/ 595 w 760"/>
                        <a:gd name="T43" fmla="*/ 40 h 72"/>
                        <a:gd name="T44" fmla="*/ 648 w 760"/>
                        <a:gd name="T45" fmla="*/ 48 h 72"/>
                        <a:gd name="T46" fmla="*/ 702 w 760"/>
                        <a:gd name="T47" fmla="*/ 58 h 72"/>
                        <a:gd name="T48" fmla="*/ 760 w 760"/>
                        <a:gd name="T49" fmla="*/ 72 h 72"/>
                        <a:gd name="T50" fmla="*/ 0 w 760"/>
                        <a:gd name="T51" fmla="*/ 19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760" h="72">
                          <a:moveTo>
                            <a:pt x="0" y="19"/>
                          </a:moveTo>
                          <a:lnTo>
                            <a:pt x="35" y="13"/>
                          </a:lnTo>
                          <a:lnTo>
                            <a:pt x="69" y="11"/>
                          </a:lnTo>
                          <a:lnTo>
                            <a:pt x="101" y="8"/>
                          </a:lnTo>
                          <a:lnTo>
                            <a:pt x="133" y="5"/>
                          </a:lnTo>
                          <a:lnTo>
                            <a:pt x="166" y="5"/>
                          </a:lnTo>
                          <a:lnTo>
                            <a:pt x="192" y="3"/>
                          </a:lnTo>
                          <a:lnTo>
                            <a:pt x="222" y="3"/>
                          </a:lnTo>
                          <a:lnTo>
                            <a:pt x="248" y="0"/>
                          </a:lnTo>
                          <a:lnTo>
                            <a:pt x="272" y="0"/>
                          </a:lnTo>
                          <a:lnTo>
                            <a:pt x="294" y="0"/>
                          </a:lnTo>
                          <a:lnTo>
                            <a:pt x="318" y="0"/>
                          </a:lnTo>
                          <a:lnTo>
                            <a:pt x="336" y="0"/>
                          </a:lnTo>
                          <a:lnTo>
                            <a:pt x="355" y="3"/>
                          </a:lnTo>
                          <a:lnTo>
                            <a:pt x="374" y="3"/>
                          </a:lnTo>
                          <a:lnTo>
                            <a:pt x="390" y="5"/>
                          </a:lnTo>
                          <a:lnTo>
                            <a:pt x="406" y="5"/>
                          </a:lnTo>
                          <a:lnTo>
                            <a:pt x="435" y="11"/>
                          </a:lnTo>
                          <a:lnTo>
                            <a:pt x="470" y="16"/>
                          </a:lnTo>
                          <a:lnTo>
                            <a:pt x="507" y="24"/>
                          </a:lnTo>
                          <a:lnTo>
                            <a:pt x="550" y="29"/>
                          </a:lnTo>
                          <a:lnTo>
                            <a:pt x="595" y="40"/>
                          </a:lnTo>
                          <a:lnTo>
                            <a:pt x="648" y="48"/>
                          </a:lnTo>
                          <a:lnTo>
                            <a:pt x="702" y="58"/>
                          </a:lnTo>
                          <a:lnTo>
                            <a:pt x="760" y="72"/>
                          </a:lnTo>
                          <a:lnTo>
                            <a:pt x="0" y="19"/>
                          </a:lnTo>
                          <a:close/>
                        </a:path>
                      </a:pathLst>
                    </a:custGeom>
                    <a:solidFill>
                      <a:srgbClr val="CC9900"/>
                    </a:solidFill>
                    <a:ln w="3175">
                      <a:solidFill>
                        <a:srgbClr val="969696"/>
                      </a:solidFill>
                      <a:round/>
                      <a:headEnd/>
                      <a:tailEnd/>
                    </a:ln>
                  </p:spPr>
                  <p:txBody>
                    <a:bodyPr/>
                    <a:lstStyle/>
                    <a:p>
                      <a:endParaRPr lang="en-GB" sz="1350"/>
                    </a:p>
                  </p:txBody>
                </p:sp>
                <p:sp>
                  <p:nvSpPr>
                    <p:cNvPr id="113" name="Freeform 26"/>
                    <p:cNvSpPr>
                      <a:spLocks/>
                    </p:cNvSpPr>
                    <p:nvPr/>
                  </p:nvSpPr>
                  <p:spPr bwMode="auto">
                    <a:xfrm>
                      <a:off x="472" y="3863"/>
                      <a:ext cx="760" cy="72"/>
                    </a:xfrm>
                    <a:custGeom>
                      <a:avLst/>
                      <a:gdLst>
                        <a:gd name="T0" fmla="*/ 0 w 760"/>
                        <a:gd name="T1" fmla="*/ 19 h 72"/>
                        <a:gd name="T2" fmla="*/ 35 w 760"/>
                        <a:gd name="T3" fmla="*/ 13 h 72"/>
                        <a:gd name="T4" fmla="*/ 69 w 760"/>
                        <a:gd name="T5" fmla="*/ 11 h 72"/>
                        <a:gd name="T6" fmla="*/ 101 w 760"/>
                        <a:gd name="T7" fmla="*/ 8 h 72"/>
                        <a:gd name="T8" fmla="*/ 133 w 760"/>
                        <a:gd name="T9" fmla="*/ 5 h 72"/>
                        <a:gd name="T10" fmla="*/ 166 w 760"/>
                        <a:gd name="T11" fmla="*/ 5 h 72"/>
                        <a:gd name="T12" fmla="*/ 192 w 760"/>
                        <a:gd name="T13" fmla="*/ 3 h 72"/>
                        <a:gd name="T14" fmla="*/ 222 w 760"/>
                        <a:gd name="T15" fmla="*/ 3 h 72"/>
                        <a:gd name="T16" fmla="*/ 248 w 760"/>
                        <a:gd name="T17" fmla="*/ 0 h 72"/>
                        <a:gd name="T18" fmla="*/ 272 w 760"/>
                        <a:gd name="T19" fmla="*/ 0 h 72"/>
                        <a:gd name="T20" fmla="*/ 294 w 760"/>
                        <a:gd name="T21" fmla="*/ 0 h 72"/>
                        <a:gd name="T22" fmla="*/ 318 w 760"/>
                        <a:gd name="T23" fmla="*/ 0 h 72"/>
                        <a:gd name="T24" fmla="*/ 336 w 760"/>
                        <a:gd name="T25" fmla="*/ 0 h 72"/>
                        <a:gd name="T26" fmla="*/ 355 w 760"/>
                        <a:gd name="T27" fmla="*/ 3 h 72"/>
                        <a:gd name="T28" fmla="*/ 374 w 760"/>
                        <a:gd name="T29" fmla="*/ 3 h 72"/>
                        <a:gd name="T30" fmla="*/ 390 w 760"/>
                        <a:gd name="T31" fmla="*/ 5 h 72"/>
                        <a:gd name="T32" fmla="*/ 406 w 760"/>
                        <a:gd name="T33" fmla="*/ 5 h 72"/>
                        <a:gd name="T34" fmla="*/ 435 w 760"/>
                        <a:gd name="T35" fmla="*/ 11 h 72"/>
                        <a:gd name="T36" fmla="*/ 470 w 760"/>
                        <a:gd name="T37" fmla="*/ 16 h 72"/>
                        <a:gd name="T38" fmla="*/ 507 w 760"/>
                        <a:gd name="T39" fmla="*/ 24 h 72"/>
                        <a:gd name="T40" fmla="*/ 550 w 760"/>
                        <a:gd name="T41" fmla="*/ 29 h 72"/>
                        <a:gd name="T42" fmla="*/ 595 w 760"/>
                        <a:gd name="T43" fmla="*/ 40 h 72"/>
                        <a:gd name="T44" fmla="*/ 648 w 760"/>
                        <a:gd name="T45" fmla="*/ 48 h 72"/>
                        <a:gd name="T46" fmla="*/ 702 w 760"/>
                        <a:gd name="T47" fmla="*/ 58 h 72"/>
                        <a:gd name="T48" fmla="*/ 760 w 760"/>
                        <a:gd name="T49" fmla="*/ 72 h 72"/>
                        <a:gd name="T50" fmla="*/ 0 w 760"/>
                        <a:gd name="T51" fmla="*/ 19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760" h="72">
                          <a:moveTo>
                            <a:pt x="0" y="19"/>
                          </a:moveTo>
                          <a:lnTo>
                            <a:pt x="35" y="13"/>
                          </a:lnTo>
                          <a:lnTo>
                            <a:pt x="69" y="11"/>
                          </a:lnTo>
                          <a:lnTo>
                            <a:pt x="101" y="8"/>
                          </a:lnTo>
                          <a:lnTo>
                            <a:pt x="133" y="5"/>
                          </a:lnTo>
                          <a:lnTo>
                            <a:pt x="166" y="5"/>
                          </a:lnTo>
                          <a:lnTo>
                            <a:pt x="192" y="3"/>
                          </a:lnTo>
                          <a:lnTo>
                            <a:pt x="222" y="3"/>
                          </a:lnTo>
                          <a:lnTo>
                            <a:pt x="248" y="0"/>
                          </a:lnTo>
                          <a:lnTo>
                            <a:pt x="272" y="0"/>
                          </a:lnTo>
                          <a:lnTo>
                            <a:pt x="294" y="0"/>
                          </a:lnTo>
                          <a:lnTo>
                            <a:pt x="318" y="0"/>
                          </a:lnTo>
                          <a:lnTo>
                            <a:pt x="336" y="0"/>
                          </a:lnTo>
                          <a:lnTo>
                            <a:pt x="355" y="3"/>
                          </a:lnTo>
                          <a:lnTo>
                            <a:pt x="374" y="3"/>
                          </a:lnTo>
                          <a:lnTo>
                            <a:pt x="390" y="5"/>
                          </a:lnTo>
                          <a:lnTo>
                            <a:pt x="406" y="5"/>
                          </a:lnTo>
                          <a:lnTo>
                            <a:pt x="435" y="11"/>
                          </a:lnTo>
                          <a:lnTo>
                            <a:pt x="470" y="16"/>
                          </a:lnTo>
                          <a:lnTo>
                            <a:pt x="507" y="24"/>
                          </a:lnTo>
                          <a:lnTo>
                            <a:pt x="550" y="29"/>
                          </a:lnTo>
                          <a:lnTo>
                            <a:pt x="595" y="40"/>
                          </a:lnTo>
                          <a:lnTo>
                            <a:pt x="648" y="48"/>
                          </a:lnTo>
                          <a:lnTo>
                            <a:pt x="702" y="58"/>
                          </a:lnTo>
                          <a:lnTo>
                            <a:pt x="760" y="72"/>
                          </a:lnTo>
                          <a:lnTo>
                            <a:pt x="0" y="19"/>
                          </a:lnTo>
                          <a:close/>
                        </a:path>
                      </a:pathLst>
                    </a:custGeom>
                    <a:solidFill>
                      <a:srgbClr val="CC9900"/>
                    </a:solidFill>
                    <a:ln w="3175">
                      <a:solidFill>
                        <a:srgbClr val="969696"/>
                      </a:solidFill>
                      <a:round/>
                      <a:headEnd/>
                      <a:tailEnd/>
                    </a:ln>
                  </p:spPr>
                  <p:txBody>
                    <a:bodyPr/>
                    <a:lstStyle/>
                    <a:p>
                      <a:endParaRPr lang="en-GB" sz="1350"/>
                    </a:p>
                  </p:txBody>
                </p:sp>
                <p:sp>
                  <p:nvSpPr>
                    <p:cNvPr id="114" name="Freeform 27"/>
                    <p:cNvSpPr>
                      <a:spLocks/>
                    </p:cNvSpPr>
                    <p:nvPr/>
                  </p:nvSpPr>
                  <p:spPr bwMode="auto">
                    <a:xfrm>
                      <a:off x="477" y="3868"/>
                      <a:ext cx="761" cy="72"/>
                    </a:xfrm>
                    <a:custGeom>
                      <a:avLst/>
                      <a:gdLst>
                        <a:gd name="T0" fmla="*/ 0 w 761"/>
                        <a:gd name="T1" fmla="*/ 19 h 72"/>
                        <a:gd name="T2" fmla="*/ 35 w 761"/>
                        <a:gd name="T3" fmla="*/ 14 h 72"/>
                        <a:gd name="T4" fmla="*/ 70 w 761"/>
                        <a:gd name="T5" fmla="*/ 11 h 72"/>
                        <a:gd name="T6" fmla="*/ 102 w 761"/>
                        <a:gd name="T7" fmla="*/ 8 h 72"/>
                        <a:gd name="T8" fmla="*/ 134 w 761"/>
                        <a:gd name="T9" fmla="*/ 6 h 72"/>
                        <a:gd name="T10" fmla="*/ 166 w 761"/>
                        <a:gd name="T11" fmla="*/ 6 h 72"/>
                        <a:gd name="T12" fmla="*/ 193 w 761"/>
                        <a:gd name="T13" fmla="*/ 3 h 72"/>
                        <a:gd name="T14" fmla="*/ 222 w 761"/>
                        <a:gd name="T15" fmla="*/ 3 h 72"/>
                        <a:gd name="T16" fmla="*/ 249 w 761"/>
                        <a:gd name="T17" fmla="*/ 0 h 72"/>
                        <a:gd name="T18" fmla="*/ 273 w 761"/>
                        <a:gd name="T19" fmla="*/ 0 h 72"/>
                        <a:gd name="T20" fmla="*/ 294 w 761"/>
                        <a:gd name="T21" fmla="*/ 0 h 72"/>
                        <a:gd name="T22" fmla="*/ 318 w 761"/>
                        <a:gd name="T23" fmla="*/ 0 h 72"/>
                        <a:gd name="T24" fmla="*/ 337 w 761"/>
                        <a:gd name="T25" fmla="*/ 0 h 72"/>
                        <a:gd name="T26" fmla="*/ 355 w 761"/>
                        <a:gd name="T27" fmla="*/ 3 h 72"/>
                        <a:gd name="T28" fmla="*/ 374 w 761"/>
                        <a:gd name="T29" fmla="*/ 3 h 72"/>
                        <a:gd name="T30" fmla="*/ 390 w 761"/>
                        <a:gd name="T31" fmla="*/ 6 h 72"/>
                        <a:gd name="T32" fmla="*/ 406 w 761"/>
                        <a:gd name="T33" fmla="*/ 6 h 72"/>
                        <a:gd name="T34" fmla="*/ 435 w 761"/>
                        <a:gd name="T35" fmla="*/ 11 h 72"/>
                        <a:gd name="T36" fmla="*/ 470 w 761"/>
                        <a:gd name="T37" fmla="*/ 16 h 72"/>
                        <a:gd name="T38" fmla="*/ 507 w 761"/>
                        <a:gd name="T39" fmla="*/ 24 h 72"/>
                        <a:gd name="T40" fmla="*/ 550 w 761"/>
                        <a:gd name="T41" fmla="*/ 29 h 72"/>
                        <a:gd name="T42" fmla="*/ 595 w 761"/>
                        <a:gd name="T43" fmla="*/ 40 h 72"/>
                        <a:gd name="T44" fmla="*/ 649 w 761"/>
                        <a:gd name="T45" fmla="*/ 48 h 72"/>
                        <a:gd name="T46" fmla="*/ 702 w 761"/>
                        <a:gd name="T47" fmla="*/ 59 h 72"/>
                        <a:gd name="T48" fmla="*/ 761 w 761"/>
                        <a:gd name="T4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761" h="72">
                          <a:moveTo>
                            <a:pt x="0" y="19"/>
                          </a:moveTo>
                          <a:lnTo>
                            <a:pt x="35" y="14"/>
                          </a:lnTo>
                          <a:lnTo>
                            <a:pt x="70" y="11"/>
                          </a:lnTo>
                          <a:lnTo>
                            <a:pt x="102" y="8"/>
                          </a:lnTo>
                          <a:lnTo>
                            <a:pt x="134" y="6"/>
                          </a:lnTo>
                          <a:lnTo>
                            <a:pt x="166" y="6"/>
                          </a:lnTo>
                          <a:lnTo>
                            <a:pt x="193" y="3"/>
                          </a:lnTo>
                          <a:lnTo>
                            <a:pt x="222" y="3"/>
                          </a:lnTo>
                          <a:lnTo>
                            <a:pt x="249" y="0"/>
                          </a:lnTo>
                          <a:lnTo>
                            <a:pt x="273" y="0"/>
                          </a:lnTo>
                          <a:lnTo>
                            <a:pt x="294" y="0"/>
                          </a:lnTo>
                          <a:lnTo>
                            <a:pt x="318" y="0"/>
                          </a:lnTo>
                          <a:lnTo>
                            <a:pt x="337" y="0"/>
                          </a:lnTo>
                          <a:lnTo>
                            <a:pt x="355" y="3"/>
                          </a:lnTo>
                          <a:lnTo>
                            <a:pt x="374" y="3"/>
                          </a:lnTo>
                          <a:lnTo>
                            <a:pt x="390" y="6"/>
                          </a:lnTo>
                          <a:lnTo>
                            <a:pt x="406" y="6"/>
                          </a:lnTo>
                          <a:lnTo>
                            <a:pt x="435" y="11"/>
                          </a:lnTo>
                          <a:lnTo>
                            <a:pt x="470" y="16"/>
                          </a:lnTo>
                          <a:lnTo>
                            <a:pt x="507" y="24"/>
                          </a:lnTo>
                          <a:lnTo>
                            <a:pt x="550" y="29"/>
                          </a:lnTo>
                          <a:lnTo>
                            <a:pt x="595" y="40"/>
                          </a:lnTo>
                          <a:lnTo>
                            <a:pt x="649" y="48"/>
                          </a:lnTo>
                          <a:lnTo>
                            <a:pt x="702" y="59"/>
                          </a:lnTo>
                          <a:lnTo>
                            <a:pt x="761" y="72"/>
                          </a:lnTo>
                        </a:path>
                      </a:pathLst>
                    </a:custGeom>
                    <a:solidFill>
                      <a:srgbClr val="DA9896"/>
                    </a:solidFill>
                    <a:ln w="3175">
                      <a:solidFill>
                        <a:srgbClr val="969696"/>
                      </a:solidFill>
                      <a:prstDash val="solid"/>
                      <a:round/>
                      <a:headEnd/>
                      <a:tailEnd/>
                    </a:ln>
                  </p:spPr>
                  <p:txBody>
                    <a:bodyPr/>
                    <a:lstStyle/>
                    <a:p>
                      <a:endParaRPr lang="en-GB" sz="1350"/>
                    </a:p>
                  </p:txBody>
                </p:sp>
                <p:sp>
                  <p:nvSpPr>
                    <p:cNvPr id="115" name="Freeform 28"/>
                    <p:cNvSpPr>
                      <a:spLocks/>
                    </p:cNvSpPr>
                    <p:nvPr/>
                  </p:nvSpPr>
                  <p:spPr bwMode="auto">
                    <a:xfrm>
                      <a:off x="467" y="3783"/>
                      <a:ext cx="597" cy="43"/>
                    </a:xfrm>
                    <a:custGeom>
                      <a:avLst/>
                      <a:gdLst>
                        <a:gd name="T0" fmla="*/ 0 w 597"/>
                        <a:gd name="T1" fmla="*/ 43 h 43"/>
                        <a:gd name="T2" fmla="*/ 42 w 597"/>
                        <a:gd name="T3" fmla="*/ 38 h 43"/>
                        <a:gd name="T4" fmla="*/ 82 w 597"/>
                        <a:gd name="T5" fmla="*/ 32 h 43"/>
                        <a:gd name="T6" fmla="*/ 120 w 597"/>
                        <a:gd name="T7" fmla="*/ 27 h 43"/>
                        <a:gd name="T8" fmla="*/ 152 w 597"/>
                        <a:gd name="T9" fmla="*/ 24 h 43"/>
                        <a:gd name="T10" fmla="*/ 184 w 597"/>
                        <a:gd name="T11" fmla="*/ 19 h 43"/>
                        <a:gd name="T12" fmla="*/ 211 w 597"/>
                        <a:gd name="T13" fmla="*/ 16 h 43"/>
                        <a:gd name="T14" fmla="*/ 235 w 597"/>
                        <a:gd name="T15" fmla="*/ 14 h 43"/>
                        <a:gd name="T16" fmla="*/ 253 w 597"/>
                        <a:gd name="T17" fmla="*/ 11 h 43"/>
                        <a:gd name="T18" fmla="*/ 264 w 597"/>
                        <a:gd name="T19" fmla="*/ 8 h 43"/>
                        <a:gd name="T20" fmla="*/ 277 w 597"/>
                        <a:gd name="T21" fmla="*/ 8 h 43"/>
                        <a:gd name="T22" fmla="*/ 291 w 597"/>
                        <a:gd name="T23" fmla="*/ 6 h 43"/>
                        <a:gd name="T24" fmla="*/ 304 w 597"/>
                        <a:gd name="T25" fmla="*/ 6 h 43"/>
                        <a:gd name="T26" fmla="*/ 320 w 597"/>
                        <a:gd name="T27" fmla="*/ 6 h 43"/>
                        <a:gd name="T28" fmla="*/ 339 w 597"/>
                        <a:gd name="T29" fmla="*/ 3 h 43"/>
                        <a:gd name="T30" fmla="*/ 357 w 597"/>
                        <a:gd name="T31" fmla="*/ 3 h 43"/>
                        <a:gd name="T32" fmla="*/ 379 w 597"/>
                        <a:gd name="T33" fmla="*/ 3 h 43"/>
                        <a:gd name="T34" fmla="*/ 400 w 597"/>
                        <a:gd name="T35" fmla="*/ 3 h 43"/>
                        <a:gd name="T36" fmla="*/ 424 w 597"/>
                        <a:gd name="T37" fmla="*/ 0 h 43"/>
                        <a:gd name="T38" fmla="*/ 448 w 597"/>
                        <a:gd name="T39" fmla="*/ 0 h 43"/>
                        <a:gd name="T40" fmla="*/ 475 w 597"/>
                        <a:gd name="T41" fmla="*/ 0 h 43"/>
                        <a:gd name="T42" fmla="*/ 504 w 597"/>
                        <a:gd name="T43" fmla="*/ 0 h 43"/>
                        <a:gd name="T44" fmla="*/ 533 w 597"/>
                        <a:gd name="T45" fmla="*/ 0 h 43"/>
                        <a:gd name="T46" fmla="*/ 565 w 597"/>
                        <a:gd name="T47" fmla="*/ 0 h 43"/>
                        <a:gd name="T48" fmla="*/ 597 w 597"/>
                        <a:gd name="T49" fmla="*/ 0 h 43"/>
                        <a:gd name="T50" fmla="*/ 0 w 597"/>
                        <a:gd name="T5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7" h="43">
                          <a:moveTo>
                            <a:pt x="0" y="43"/>
                          </a:moveTo>
                          <a:lnTo>
                            <a:pt x="42" y="38"/>
                          </a:lnTo>
                          <a:lnTo>
                            <a:pt x="82" y="32"/>
                          </a:lnTo>
                          <a:lnTo>
                            <a:pt x="120" y="27"/>
                          </a:lnTo>
                          <a:lnTo>
                            <a:pt x="152" y="24"/>
                          </a:lnTo>
                          <a:lnTo>
                            <a:pt x="184" y="19"/>
                          </a:lnTo>
                          <a:lnTo>
                            <a:pt x="211" y="16"/>
                          </a:lnTo>
                          <a:lnTo>
                            <a:pt x="235" y="14"/>
                          </a:lnTo>
                          <a:lnTo>
                            <a:pt x="253" y="11"/>
                          </a:lnTo>
                          <a:lnTo>
                            <a:pt x="264" y="8"/>
                          </a:lnTo>
                          <a:lnTo>
                            <a:pt x="277" y="8"/>
                          </a:lnTo>
                          <a:lnTo>
                            <a:pt x="291" y="6"/>
                          </a:lnTo>
                          <a:lnTo>
                            <a:pt x="304" y="6"/>
                          </a:lnTo>
                          <a:lnTo>
                            <a:pt x="320" y="6"/>
                          </a:lnTo>
                          <a:lnTo>
                            <a:pt x="339" y="3"/>
                          </a:lnTo>
                          <a:lnTo>
                            <a:pt x="357" y="3"/>
                          </a:lnTo>
                          <a:lnTo>
                            <a:pt x="379" y="3"/>
                          </a:lnTo>
                          <a:lnTo>
                            <a:pt x="400" y="3"/>
                          </a:lnTo>
                          <a:lnTo>
                            <a:pt x="424" y="0"/>
                          </a:lnTo>
                          <a:lnTo>
                            <a:pt x="448" y="0"/>
                          </a:lnTo>
                          <a:lnTo>
                            <a:pt x="475" y="0"/>
                          </a:lnTo>
                          <a:lnTo>
                            <a:pt x="504" y="0"/>
                          </a:lnTo>
                          <a:lnTo>
                            <a:pt x="533" y="0"/>
                          </a:lnTo>
                          <a:lnTo>
                            <a:pt x="565" y="0"/>
                          </a:lnTo>
                          <a:lnTo>
                            <a:pt x="597" y="0"/>
                          </a:lnTo>
                          <a:lnTo>
                            <a:pt x="0" y="43"/>
                          </a:lnTo>
                          <a:close/>
                        </a:path>
                      </a:pathLst>
                    </a:custGeom>
                    <a:solidFill>
                      <a:srgbClr val="CC9900"/>
                    </a:solidFill>
                    <a:ln w="3175">
                      <a:solidFill>
                        <a:srgbClr val="969696"/>
                      </a:solidFill>
                      <a:round/>
                      <a:headEnd/>
                      <a:tailEnd/>
                    </a:ln>
                  </p:spPr>
                  <p:txBody>
                    <a:bodyPr/>
                    <a:lstStyle/>
                    <a:p>
                      <a:endParaRPr lang="en-GB" sz="1350"/>
                    </a:p>
                  </p:txBody>
                </p:sp>
                <p:sp>
                  <p:nvSpPr>
                    <p:cNvPr id="116" name="Freeform 29"/>
                    <p:cNvSpPr>
                      <a:spLocks/>
                    </p:cNvSpPr>
                    <p:nvPr/>
                  </p:nvSpPr>
                  <p:spPr bwMode="auto">
                    <a:xfrm>
                      <a:off x="467" y="3783"/>
                      <a:ext cx="597" cy="43"/>
                    </a:xfrm>
                    <a:custGeom>
                      <a:avLst/>
                      <a:gdLst>
                        <a:gd name="T0" fmla="*/ 0 w 597"/>
                        <a:gd name="T1" fmla="*/ 43 h 43"/>
                        <a:gd name="T2" fmla="*/ 42 w 597"/>
                        <a:gd name="T3" fmla="*/ 38 h 43"/>
                        <a:gd name="T4" fmla="*/ 82 w 597"/>
                        <a:gd name="T5" fmla="*/ 32 h 43"/>
                        <a:gd name="T6" fmla="*/ 120 w 597"/>
                        <a:gd name="T7" fmla="*/ 27 h 43"/>
                        <a:gd name="T8" fmla="*/ 152 w 597"/>
                        <a:gd name="T9" fmla="*/ 24 h 43"/>
                        <a:gd name="T10" fmla="*/ 184 w 597"/>
                        <a:gd name="T11" fmla="*/ 19 h 43"/>
                        <a:gd name="T12" fmla="*/ 211 w 597"/>
                        <a:gd name="T13" fmla="*/ 16 h 43"/>
                        <a:gd name="T14" fmla="*/ 235 w 597"/>
                        <a:gd name="T15" fmla="*/ 14 h 43"/>
                        <a:gd name="T16" fmla="*/ 253 w 597"/>
                        <a:gd name="T17" fmla="*/ 11 h 43"/>
                        <a:gd name="T18" fmla="*/ 264 w 597"/>
                        <a:gd name="T19" fmla="*/ 8 h 43"/>
                        <a:gd name="T20" fmla="*/ 277 w 597"/>
                        <a:gd name="T21" fmla="*/ 8 h 43"/>
                        <a:gd name="T22" fmla="*/ 291 w 597"/>
                        <a:gd name="T23" fmla="*/ 6 h 43"/>
                        <a:gd name="T24" fmla="*/ 304 w 597"/>
                        <a:gd name="T25" fmla="*/ 6 h 43"/>
                        <a:gd name="T26" fmla="*/ 320 w 597"/>
                        <a:gd name="T27" fmla="*/ 6 h 43"/>
                        <a:gd name="T28" fmla="*/ 339 w 597"/>
                        <a:gd name="T29" fmla="*/ 3 h 43"/>
                        <a:gd name="T30" fmla="*/ 357 w 597"/>
                        <a:gd name="T31" fmla="*/ 3 h 43"/>
                        <a:gd name="T32" fmla="*/ 379 w 597"/>
                        <a:gd name="T33" fmla="*/ 3 h 43"/>
                        <a:gd name="T34" fmla="*/ 400 w 597"/>
                        <a:gd name="T35" fmla="*/ 3 h 43"/>
                        <a:gd name="T36" fmla="*/ 424 w 597"/>
                        <a:gd name="T37" fmla="*/ 0 h 43"/>
                        <a:gd name="T38" fmla="*/ 448 w 597"/>
                        <a:gd name="T39" fmla="*/ 0 h 43"/>
                        <a:gd name="T40" fmla="*/ 475 w 597"/>
                        <a:gd name="T41" fmla="*/ 0 h 43"/>
                        <a:gd name="T42" fmla="*/ 504 w 597"/>
                        <a:gd name="T43" fmla="*/ 0 h 43"/>
                        <a:gd name="T44" fmla="*/ 533 w 597"/>
                        <a:gd name="T45" fmla="*/ 0 h 43"/>
                        <a:gd name="T46" fmla="*/ 565 w 597"/>
                        <a:gd name="T47" fmla="*/ 0 h 43"/>
                        <a:gd name="T48" fmla="*/ 597 w 597"/>
                        <a:gd name="T49" fmla="*/ 0 h 43"/>
                        <a:gd name="T50" fmla="*/ 0 w 597"/>
                        <a:gd name="T5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7" h="43">
                          <a:moveTo>
                            <a:pt x="0" y="43"/>
                          </a:moveTo>
                          <a:lnTo>
                            <a:pt x="42" y="38"/>
                          </a:lnTo>
                          <a:lnTo>
                            <a:pt x="82" y="32"/>
                          </a:lnTo>
                          <a:lnTo>
                            <a:pt x="120" y="27"/>
                          </a:lnTo>
                          <a:lnTo>
                            <a:pt x="152" y="24"/>
                          </a:lnTo>
                          <a:lnTo>
                            <a:pt x="184" y="19"/>
                          </a:lnTo>
                          <a:lnTo>
                            <a:pt x="211" y="16"/>
                          </a:lnTo>
                          <a:lnTo>
                            <a:pt x="235" y="14"/>
                          </a:lnTo>
                          <a:lnTo>
                            <a:pt x="253" y="11"/>
                          </a:lnTo>
                          <a:lnTo>
                            <a:pt x="264" y="8"/>
                          </a:lnTo>
                          <a:lnTo>
                            <a:pt x="277" y="8"/>
                          </a:lnTo>
                          <a:lnTo>
                            <a:pt x="291" y="6"/>
                          </a:lnTo>
                          <a:lnTo>
                            <a:pt x="304" y="6"/>
                          </a:lnTo>
                          <a:lnTo>
                            <a:pt x="320" y="6"/>
                          </a:lnTo>
                          <a:lnTo>
                            <a:pt x="339" y="3"/>
                          </a:lnTo>
                          <a:lnTo>
                            <a:pt x="357" y="3"/>
                          </a:lnTo>
                          <a:lnTo>
                            <a:pt x="379" y="3"/>
                          </a:lnTo>
                          <a:lnTo>
                            <a:pt x="400" y="3"/>
                          </a:lnTo>
                          <a:lnTo>
                            <a:pt x="424" y="0"/>
                          </a:lnTo>
                          <a:lnTo>
                            <a:pt x="448" y="0"/>
                          </a:lnTo>
                          <a:lnTo>
                            <a:pt x="475" y="0"/>
                          </a:lnTo>
                          <a:lnTo>
                            <a:pt x="504" y="0"/>
                          </a:lnTo>
                          <a:lnTo>
                            <a:pt x="533" y="0"/>
                          </a:lnTo>
                          <a:lnTo>
                            <a:pt x="565" y="0"/>
                          </a:lnTo>
                          <a:lnTo>
                            <a:pt x="597" y="0"/>
                          </a:lnTo>
                          <a:lnTo>
                            <a:pt x="0" y="43"/>
                          </a:lnTo>
                          <a:close/>
                        </a:path>
                      </a:pathLst>
                    </a:custGeom>
                    <a:solidFill>
                      <a:srgbClr val="CC9900"/>
                    </a:solidFill>
                    <a:ln w="3175">
                      <a:solidFill>
                        <a:srgbClr val="969696"/>
                      </a:solidFill>
                      <a:round/>
                      <a:headEnd/>
                      <a:tailEnd/>
                    </a:ln>
                  </p:spPr>
                  <p:txBody>
                    <a:bodyPr/>
                    <a:lstStyle/>
                    <a:p>
                      <a:endParaRPr lang="en-GB" sz="1350"/>
                    </a:p>
                  </p:txBody>
                </p:sp>
                <p:sp>
                  <p:nvSpPr>
                    <p:cNvPr id="117" name="Freeform 30"/>
                    <p:cNvSpPr>
                      <a:spLocks/>
                    </p:cNvSpPr>
                    <p:nvPr/>
                  </p:nvSpPr>
                  <p:spPr bwMode="auto">
                    <a:xfrm>
                      <a:off x="472" y="3789"/>
                      <a:ext cx="598" cy="42"/>
                    </a:xfrm>
                    <a:custGeom>
                      <a:avLst/>
                      <a:gdLst>
                        <a:gd name="T0" fmla="*/ 0 w 598"/>
                        <a:gd name="T1" fmla="*/ 42 h 42"/>
                        <a:gd name="T2" fmla="*/ 43 w 598"/>
                        <a:gd name="T3" fmla="*/ 37 h 42"/>
                        <a:gd name="T4" fmla="*/ 83 w 598"/>
                        <a:gd name="T5" fmla="*/ 32 h 42"/>
                        <a:gd name="T6" fmla="*/ 120 w 598"/>
                        <a:gd name="T7" fmla="*/ 26 h 42"/>
                        <a:gd name="T8" fmla="*/ 152 w 598"/>
                        <a:gd name="T9" fmla="*/ 24 h 42"/>
                        <a:gd name="T10" fmla="*/ 184 w 598"/>
                        <a:gd name="T11" fmla="*/ 18 h 42"/>
                        <a:gd name="T12" fmla="*/ 211 w 598"/>
                        <a:gd name="T13" fmla="*/ 16 h 42"/>
                        <a:gd name="T14" fmla="*/ 235 w 598"/>
                        <a:gd name="T15" fmla="*/ 13 h 42"/>
                        <a:gd name="T16" fmla="*/ 254 w 598"/>
                        <a:gd name="T17" fmla="*/ 10 h 42"/>
                        <a:gd name="T18" fmla="*/ 264 w 598"/>
                        <a:gd name="T19" fmla="*/ 8 h 42"/>
                        <a:gd name="T20" fmla="*/ 278 w 598"/>
                        <a:gd name="T21" fmla="*/ 8 h 42"/>
                        <a:gd name="T22" fmla="*/ 291 w 598"/>
                        <a:gd name="T23" fmla="*/ 5 h 42"/>
                        <a:gd name="T24" fmla="*/ 304 w 598"/>
                        <a:gd name="T25" fmla="*/ 5 h 42"/>
                        <a:gd name="T26" fmla="*/ 320 w 598"/>
                        <a:gd name="T27" fmla="*/ 5 h 42"/>
                        <a:gd name="T28" fmla="*/ 339 w 598"/>
                        <a:gd name="T29" fmla="*/ 2 h 42"/>
                        <a:gd name="T30" fmla="*/ 358 w 598"/>
                        <a:gd name="T31" fmla="*/ 2 h 42"/>
                        <a:gd name="T32" fmla="*/ 379 w 598"/>
                        <a:gd name="T33" fmla="*/ 2 h 42"/>
                        <a:gd name="T34" fmla="*/ 400 w 598"/>
                        <a:gd name="T35" fmla="*/ 2 h 42"/>
                        <a:gd name="T36" fmla="*/ 424 w 598"/>
                        <a:gd name="T37" fmla="*/ 0 h 42"/>
                        <a:gd name="T38" fmla="*/ 448 w 598"/>
                        <a:gd name="T39" fmla="*/ 0 h 42"/>
                        <a:gd name="T40" fmla="*/ 475 w 598"/>
                        <a:gd name="T41" fmla="*/ 0 h 42"/>
                        <a:gd name="T42" fmla="*/ 504 w 598"/>
                        <a:gd name="T43" fmla="*/ 0 h 42"/>
                        <a:gd name="T44" fmla="*/ 534 w 598"/>
                        <a:gd name="T45" fmla="*/ 0 h 42"/>
                        <a:gd name="T46" fmla="*/ 566 w 598"/>
                        <a:gd name="T47" fmla="*/ 0 h 42"/>
                        <a:gd name="T48" fmla="*/ 598 w 598"/>
                        <a:gd name="T49"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98" h="42">
                          <a:moveTo>
                            <a:pt x="0" y="42"/>
                          </a:moveTo>
                          <a:lnTo>
                            <a:pt x="43" y="37"/>
                          </a:lnTo>
                          <a:lnTo>
                            <a:pt x="83" y="32"/>
                          </a:lnTo>
                          <a:lnTo>
                            <a:pt x="120" y="26"/>
                          </a:lnTo>
                          <a:lnTo>
                            <a:pt x="152" y="24"/>
                          </a:lnTo>
                          <a:lnTo>
                            <a:pt x="184" y="18"/>
                          </a:lnTo>
                          <a:lnTo>
                            <a:pt x="211" y="16"/>
                          </a:lnTo>
                          <a:lnTo>
                            <a:pt x="235" y="13"/>
                          </a:lnTo>
                          <a:lnTo>
                            <a:pt x="254" y="10"/>
                          </a:lnTo>
                          <a:lnTo>
                            <a:pt x="264" y="8"/>
                          </a:lnTo>
                          <a:lnTo>
                            <a:pt x="278" y="8"/>
                          </a:lnTo>
                          <a:lnTo>
                            <a:pt x="291" y="5"/>
                          </a:lnTo>
                          <a:lnTo>
                            <a:pt x="304" y="5"/>
                          </a:lnTo>
                          <a:lnTo>
                            <a:pt x="320" y="5"/>
                          </a:lnTo>
                          <a:lnTo>
                            <a:pt x="339" y="2"/>
                          </a:lnTo>
                          <a:lnTo>
                            <a:pt x="358" y="2"/>
                          </a:lnTo>
                          <a:lnTo>
                            <a:pt x="379" y="2"/>
                          </a:lnTo>
                          <a:lnTo>
                            <a:pt x="400" y="2"/>
                          </a:lnTo>
                          <a:lnTo>
                            <a:pt x="424" y="0"/>
                          </a:lnTo>
                          <a:lnTo>
                            <a:pt x="448" y="0"/>
                          </a:lnTo>
                          <a:lnTo>
                            <a:pt x="475" y="0"/>
                          </a:lnTo>
                          <a:lnTo>
                            <a:pt x="504" y="0"/>
                          </a:lnTo>
                          <a:lnTo>
                            <a:pt x="534" y="0"/>
                          </a:lnTo>
                          <a:lnTo>
                            <a:pt x="566" y="0"/>
                          </a:lnTo>
                          <a:lnTo>
                            <a:pt x="598" y="0"/>
                          </a:lnTo>
                        </a:path>
                      </a:pathLst>
                    </a:custGeom>
                    <a:solidFill>
                      <a:srgbClr val="DA9896"/>
                    </a:solidFill>
                    <a:ln w="3175">
                      <a:solidFill>
                        <a:srgbClr val="969696"/>
                      </a:solidFill>
                      <a:prstDash val="solid"/>
                      <a:round/>
                      <a:headEnd/>
                      <a:tailEnd/>
                    </a:ln>
                  </p:spPr>
                  <p:txBody>
                    <a:bodyPr/>
                    <a:lstStyle/>
                    <a:p>
                      <a:endParaRPr lang="en-GB" sz="1350"/>
                    </a:p>
                  </p:txBody>
                </p:sp>
                <p:sp>
                  <p:nvSpPr>
                    <p:cNvPr id="118" name="Freeform 32"/>
                    <p:cNvSpPr>
                      <a:spLocks/>
                    </p:cNvSpPr>
                    <p:nvPr/>
                  </p:nvSpPr>
                  <p:spPr bwMode="auto">
                    <a:xfrm>
                      <a:off x="1479" y="3290"/>
                      <a:ext cx="304" cy="61"/>
                    </a:xfrm>
                    <a:custGeom>
                      <a:avLst/>
                      <a:gdLst>
                        <a:gd name="T0" fmla="*/ 6 w 304"/>
                        <a:gd name="T1" fmla="*/ 53 h 61"/>
                        <a:gd name="T2" fmla="*/ 0 w 304"/>
                        <a:gd name="T3" fmla="*/ 61 h 61"/>
                        <a:gd name="T4" fmla="*/ 38 w 304"/>
                        <a:gd name="T5" fmla="*/ 45 h 61"/>
                        <a:gd name="T6" fmla="*/ 75 w 304"/>
                        <a:gd name="T7" fmla="*/ 30 h 61"/>
                        <a:gd name="T8" fmla="*/ 112 w 304"/>
                        <a:gd name="T9" fmla="*/ 16 h 61"/>
                        <a:gd name="T10" fmla="*/ 131 w 304"/>
                        <a:gd name="T11" fmla="*/ 8 h 61"/>
                        <a:gd name="T12" fmla="*/ 152 w 304"/>
                        <a:gd name="T13" fmla="*/ 3 h 61"/>
                        <a:gd name="T14" fmla="*/ 174 w 304"/>
                        <a:gd name="T15" fmla="*/ 0 h 61"/>
                        <a:gd name="T16" fmla="*/ 195 w 304"/>
                        <a:gd name="T17" fmla="*/ 0 h 61"/>
                        <a:gd name="T18" fmla="*/ 219 w 304"/>
                        <a:gd name="T19" fmla="*/ 0 h 61"/>
                        <a:gd name="T20" fmla="*/ 240 w 304"/>
                        <a:gd name="T21" fmla="*/ 3 h 61"/>
                        <a:gd name="T22" fmla="*/ 262 w 304"/>
                        <a:gd name="T23" fmla="*/ 6 h 61"/>
                        <a:gd name="T24" fmla="*/ 283 w 304"/>
                        <a:gd name="T25" fmla="*/ 11 h 61"/>
                        <a:gd name="T26" fmla="*/ 291 w 304"/>
                        <a:gd name="T27" fmla="*/ 14 h 61"/>
                        <a:gd name="T28" fmla="*/ 299 w 304"/>
                        <a:gd name="T29" fmla="*/ 16 h 61"/>
                        <a:gd name="T30" fmla="*/ 302 w 304"/>
                        <a:gd name="T31" fmla="*/ 19 h 61"/>
                        <a:gd name="T32" fmla="*/ 304 w 304"/>
                        <a:gd name="T33" fmla="*/ 22 h 61"/>
                        <a:gd name="T34" fmla="*/ 304 w 304"/>
                        <a:gd name="T35" fmla="*/ 24 h 61"/>
                        <a:gd name="T36" fmla="*/ 299 w 304"/>
                        <a:gd name="T37" fmla="*/ 27 h 61"/>
                        <a:gd name="T38" fmla="*/ 294 w 304"/>
                        <a:gd name="T39" fmla="*/ 30 h 61"/>
                        <a:gd name="T40" fmla="*/ 286 w 304"/>
                        <a:gd name="T41" fmla="*/ 30 h 61"/>
                        <a:gd name="T42" fmla="*/ 246 w 304"/>
                        <a:gd name="T43" fmla="*/ 35 h 61"/>
                        <a:gd name="T44" fmla="*/ 203 w 304"/>
                        <a:gd name="T45" fmla="*/ 38 h 61"/>
                        <a:gd name="T46" fmla="*/ 158 w 304"/>
                        <a:gd name="T47" fmla="*/ 38 h 61"/>
                        <a:gd name="T48" fmla="*/ 112 w 304"/>
                        <a:gd name="T49" fmla="*/ 38 h 61"/>
                        <a:gd name="T50" fmla="*/ 91 w 304"/>
                        <a:gd name="T51" fmla="*/ 38 h 61"/>
                        <a:gd name="T52" fmla="*/ 72 w 304"/>
                        <a:gd name="T53" fmla="*/ 40 h 61"/>
                        <a:gd name="T54" fmla="*/ 56 w 304"/>
                        <a:gd name="T55" fmla="*/ 40 h 61"/>
                        <a:gd name="T56" fmla="*/ 40 w 304"/>
                        <a:gd name="T57" fmla="*/ 43 h 61"/>
                        <a:gd name="T58" fmla="*/ 30 w 304"/>
                        <a:gd name="T59" fmla="*/ 43 h 61"/>
                        <a:gd name="T60" fmla="*/ 19 w 304"/>
                        <a:gd name="T61" fmla="*/ 45 h 61"/>
                        <a:gd name="T62" fmla="*/ 11 w 304"/>
                        <a:gd name="T63" fmla="*/ 48 h 61"/>
                        <a:gd name="T64" fmla="*/ 6 w 304"/>
                        <a:gd name="T65" fmla="*/ 53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4" h="61">
                          <a:moveTo>
                            <a:pt x="6" y="53"/>
                          </a:moveTo>
                          <a:lnTo>
                            <a:pt x="0" y="61"/>
                          </a:lnTo>
                          <a:lnTo>
                            <a:pt x="38" y="45"/>
                          </a:lnTo>
                          <a:lnTo>
                            <a:pt x="75" y="30"/>
                          </a:lnTo>
                          <a:lnTo>
                            <a:pt x="112" y="16"/>
                          </a:lnTo>
                          <a:lnTo>
                            <a:pt x="131" y="8"/>
                          </a:lnTo>
                          <a:lnTo>
                            <a:pt x="152" y="3"/>
                          </a:lnTo>
                          <a:lnTo>
                            <a:pt x="174" y="0"/>
                          </a:lnTo>
                          <a:lnTo>
                            <a:pt x="195" y="0"/>
                          </a:lnTo>
                          <a:lnTo>
                            <a:pt x="219" y="0"/>
                          </a:lnTo>
                          <a:lnTo>
                            <a:pt x="240" y="3"/>
                          </a:lnTo>
                          <a:lnTo>
                            <a:pt x="262" y="6"/>
                          </a:lnTo>
                          <a:lnTo>
                            <a:pt x="283" y="11"/>
                          </a:lnTo>
                          <a:lnTo>
                            <a:pt x="291" y="14"/>
                          </a:lnTo>
                          <a:lnTo>
                            <a:pt x="299" y="16"/>
                          </a:lnTo>
                          <a:lnTo>
                            <a:pt x="302" y="19"/>
                          </a:lnTo>
                          <a:lnTo>
                            <a:pt x="304" y="22"/>
                          </a:lnTo>
                          <a:lnTo>
                            <a:pt x="304" y="24"/>
                          </a:lnTo>
                          <a:lnTo>
                            <a:pt x="299" y="27"/>
                          </a:lnTo>
                          <a:lnTo>
                            <a:pt x="294" y="30"/>
                          </a:lnTo>
                          <a:lnTo>
                            <a:pt x="286" y="30"/>
                          </a:lnTo>
                          <a:lnTo>
                            <a:pt x="246" y="35"/>
                          </a:lnTo>
                          <a:lnTo>
                            <a:pt x="203" y="38"/>
                          </a:lnTo>
                          <a:lnTo>
                            <a:pt x="158" y="38"/>
                          </a:lnTo>
                          <a:lnTo>
                            <a:pt x="112" y="38"/>
                          </a:lnTo>
                          <a:lnTo>
                            <a:pt x="91" y="38"/>
                          </a:lnTo>
                          <a:lnTo>
                            <a:pt x="72" y="40"/>
                          </a:lnTo>
                          <a:lnTo>
                            <a:pt x="56" y="40"/>
                          </a:lnTo>
                          <a:lnTo>
                            <a:pt x="40" y="43"/>
                          </a:lnTo>
                          <a:lnTo>
                            <a:pt x="30" y="43"/>
                          </a:lnTo>
                          <a:lnTo>
                            <a:pt x="19" y="45"/>
                          </a:lnTo>
                          <a:lnTo>
                            <a:pt x="11" y="48"/>
                          </a:lnTo>
                          <a:lnTo>
                            <a:pt x="6" y="53"/>
                          </a:lnTo>
                          <a:close/>
                        </a:path>
                      </a:pathLst>
                    </a:custGeom>
                    <a:solidFill>
                      <a:srgbClr val="E5B6B5"/>
                    </a:solidFill>
                    <a:ln w="3175">
                      <a:solidFill>
                        <a:srgbClr val="969696"/>
                      </a:solidFill>
                      <a:prstDash val="solid"/>
                      <a:round/>
                      <a:headEnd/>
                      <a:tailEnd/>
                    </a:ln>
                  </p:spPr>
                  <p:txBody>
                    <a:bodyPr/>
                    <a:lstStyle/>
                    <a:p>
                      <a:endParaRPr lang="en-GB" sz="1350"/>
                    </a:p>
                  </p:txBody>
                </p:sp>
                <p:sp>
                  <p:nvSpPr>
                    <p:cNvPr id="121" name="Freeform 35"/>
                    <p:cNvSpPr>
                      <a:spLocks/>
                    </p:cNvSpPr>
                    <p:nvPr/>
                  </p:nvSpPr>
                  <p:spPr bwMode="auto">
                    <a:xfrm>
                      <a:off x="1352" y="3969"/>
                      <a:ext cx="445" cy="56"/>
                    </a:xfrm>
                    <a:custGeom>
                      <a:avLst/>
                      <a:gdLst>
                        <a:gd name="T0" fmla="*/ 0 w 445"/>
                        <a:gd name="T1" fmla="*/ 0 h 56"/>
                        <a:gd name="T2" fmla="*/ 45 w 445"/>
                        <a:gd name="T3" fmla="*/ 21 h 56"/>
                        <a:gd name="T4" fmla="*/ 69 w 445"/>
                        <a:gd name="T5" fmla="*/ 32 h 56"/>
                        <a:gd name="T6" fmla="*/ 91 w 445"/>
                        <a:gd name="T7" fmla="*/ 40 h 56"/>
                        <a:gd name="T8" fmla="*/ 115 w 445"/>
                        <a:gd name="T9" fmla="*/ 48 h 56"/>
                        <a:gd name="T10" fmla="*/ 136 w 445"/>
                        <a:gd name="T11" fmla="*/ 50 h 56"/>
                        <a:gd name="T12" fmla="*/ 160 w 445"/>
                        <a:gd name="T13" fmla="*/ 56 h 56"/>
                        <a:gd name="T14" fmla="*/ 181 w 445"/>
                        <a:gd name="T15" fmla="*/ 56 h 56"/>
                        <a:gd name="T16" fmla="*/ 205 w 445"/>
                        <a:gd name="T17" fmla="*/ 56 h 56"/>
                        <a:gd name="T18" fmla="*/ 229 w 445"/>
                        <a:gd name="T19" fmla="*/ 56 h 56"/>
                        <a:gd name="T20" fmla="*/ 280 w 445"/>
                        <a:gd name="T21" fmla="*/ 53 h 56"/>
                        <a:gd name="T22" fmla="*/ 333 w 445"/>
                        <a:gd name="T23" fmla="*/ 50 h 56"/>
                        <a:gd name="T24" fmla="*/ 384 w 445"/>
                        <a:gd name="T25" fmla="*/ 50 h 56"/>
                        <a:gd name="T26" fmla="*/ 429 w 445"/>
                        <a:gd name="T27" fmla="*/ 45 h 56"/>
                        <a:gd name="T28" fmla="*/ 440 w 445"/>
                        <a:gd name="T29" fmla="*/ 43 h 56"/>
                        <a:gd name="T30" fmla="*/ 445 w 445"/>
                        <a:gd name="T31" fmla="*/ 40 h 56"/>
                        <a:gd name="T32" fmla="*/ 443 w 445"/>
                        <a:gd name="T33" fmla="*/ 37 h 56"/>
                        <a:gd name="T34" fmla="*/ 437 w 445"/>
                        <a:gd name="T35" fmla="*/ 37 h 56"/>
                        <a:gd name="T36" fmla="*/ 427 w 445"/>
                        <a:gd name="T37" fmla="*/ 37 h 56"/>
                        <a:gd name="T38" fmla="*/ 411 w 445"/>
                        <a:gd name="T39" fmla="*/ 37 h 56"/>
                        <a:gd name="T40" fmla="*/ 392 w 445"/>
                        <a:gd name="T41" fmla="*/ 37 h 56"/>
                        <a:gd name="T42" fmla="*/ 355 w 445"/>
                        <a:gd name="T43" fmla="*/ 37 h 56"/>
                        <a:gd name="T44" fmla="*/ 320 w 445"/>
                        <a:gd name="T45" fmla="*/ 37 h 56"/>
                        <a:gd name="T46" fmla="*/ 288 w 445"/>
                        <a:gd name="T47" fmla="*/ 37 h 56"/>
                        <a:gd name="T48" fmla="*/ 264 w 445"/>
                        <a:gd name="T49" fmla="*/ 37 h 56"/>
                        <a:gd name="T50" fmla="*/ 221 w 445"/>
                        <a:gd name="T51" fmla="*/ 35 h 56"/>
                        <a:gd name="T52" fmla="*/ 181 w 445"/>
                        <a:gd name="T53" fmla="*/ 29 h 56"/>
                        <a:gd name="T54" fmla="*/ 141 w 445"/>
                        <a:gd name="T55" fmla="*/ 21 h 56"/>
                        <a:gd name="T56" fmla="*/ 101 w 445"/>
                        <a:gd name="T57" fmla="*/ 19 h 56"/>
                        <a:gd name="T58" fmla="*/ 83 w 445"/>
                        <a:gd name="T59" fmla="*/ 16 h 56"/>
                        <a:gd name="T60" fmla="*/ 69 w 445"/>
                        <a:gd name="T61" fmla="*/ 16 h 56"/>
                        <a:gd name="T62" fmla="*/ 59 w 445"/>
                        <a:gd name="T63" fmla="*/ 13 h 56"/>
                        <a:gd name="T64" fmla="*/ 53 w 445"/>
                        <a:gd name="T65" fmla="*/ 13 h 56"/>
                        <a:gd name="T66" fmla="*/ 45 w 445"/>
                        <a:gd name="T67" fmla="*/ 13 h 56"/>
                        <a:gd name="T68" fmla="*/ 37 w 445"/>
                        <a:gd name="T69" fmla="*/ 5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45" h="56">
                          <a:moveTo>
                            <a:pt x="0" y="0"/>
                          </a:moveTo>
                          <a:lnTo>
                            <a:pt x="45" y="21"/>
                          </a:lnTo>
                          <a:lnTo>
                            <a:pt x="69" y="32"/>
                          </a:lnTo>
                          <a:lnTo>
                            <a:pt x="91" y="40"/>
                          </a:lnTo>
                          <a:lnTo>
                            <a:pt x="115" y="48"/>
                          </a:lnTo>
                          <a:lnTo>
                            <a:pt x="136" y="50"/>
                          </a:lnTo>
                          <a:lnTo>
                            <a:pt x="160" y="56"/>
                          </a:lnTo>
                          <a:lnTo>
                            <a:pt x="181" y="56"/>
                          </a:lnTo>
                          <a:lnTo>
                            <a:pt x="205" y="56"/>
                          </a:lnTo>
                          <a:lnTo>
                            <a:pt x="229" y="56"/>
                          </a:lnTo>
                          <a:lnTo>
                            <a:pt x="280" y="53"/>
                          </a:lnTo>
                          <a:lnTo>
                            <a:pt x="333" y="50"/>
                          </a:lnTo>
                          <a:lnTo>
                            <a:pt x="384" y="50"/>
                          </a:lnTo>
                          <a:lnTo>
                            <a:pt x="429" y="45"/>
                          </a:lnTo>
                          <a:lnTo>
                            <a:pt x="440" y="43"/>
                          </a:lnTo>
                          <a:lnTo>
                            <a:pt x="445" y="40"/>
                          </a:lnTo>
                          <a:lnTo>
                            <a:pt x="443" y="37"/>
                          </a:lnTo>
                          <a:lnTo>
                            <a:pt x="437" y="37"/>
                          </a:lnTo>
                          <a:lnTo>
                            <a:pt x="427" y="37"/>
                          </a:lnTo>
                          <a:lnTo>
                            <a:pt x="411" y="37"/>
                          </a:lnTo>
                          <a:lnTo>
                            <a:pt x="392" y="37"/>
                          </a:lnTo>
                          <a:lnTo>
                            <a:pt x="355" y="37"/>
                          </a:lnTo>
                          <a:lnTo>
                            <a:pt x="320" y="37"/>
                          </a:lnTo>
                          <a:lnTo>
                            <a:pt x="288" y="37"/>
                          </a:lnTo>
                          <a:lnTo>
                            <a:pt x="264" y="37"/>
                          </a:lnTo>
                          <a:lnTo>
                            <a:pt x="221" y="35"/>
                          </a:lnTo>
                          <a:lnTo>
                            <a:pt x="181" y="29"/>
                          </a:lnTo>
                          <a:lnTo>
                            <a:pt x="141" y="21"/>
                          </a:lnTo>
                          <a:lnTo>
                            <a:pt x="101" y="19"/>
                          </a:lnTo>
                          <a:lnTo>
                            <a:pt x="83" y="16"/>
                          </a:lnTo>
                          <a:lnTo>
                            <a:pt x="69" y="16"/>
                          </a:lnTo>
                          <a:lnTo>
                            <a:pt x="59" y="13"/>
                          </a:lnTo>
                          <a:lnTo>
                            <a:pt x="53" y="13"/>
                          </a:lnTo>
                          <a:lnTo>
                            <a:pt x="45" y="13"/>
                          </a:lnTo>
                          <a:lnTo>
                            <a:pt x="37" y="5"/>
                          </a:lnTo>
                        </a:path>
                      </a:pathLst>
                    </a:custGeom>
                    <a:solidFill>
                      <a:srgbClr val="DA9896"/>
                    </a:solidFill>
                    <a:ln w="3175">
                      <a:solidFill>
                        <a:srgbClr val="969696"/>
                      </a:solidFill>
                      <a:prstDash val="solid"/>
                      <a:round/>
                      <a:headEnd/>
                      <a:tailEnd/>
                    </a:ln>
                  </p:spPr>
                  <p:txBody>
                    <a:bodyPr/>
                    <a:lstStyle/>
                    <a:p>
                      <a:endParaRPr lang="en-GB" sz="1350"/>
                    </a:p>
                  </p:txBody>
                </p:sp>
              </p:grpSp>
              <p:grpSp>
                <p:nvGrpSpPr>
                  <p:cNvPr id="126" name="Group 125"/>
                  <p:cNvGrpSpPr/>
                  <p:nvPr/>
                </p:nvGrpSpPr>
                <p:grpSpPr>
                  <a:xfrm>
                    <a:off x="1754533" y="5151202"/>
                    <a:ext cx="1251279" cy="526635"/>
                    <a:chOff x="4369742" y="2934298"/>
                    <a:chExt cx="1588024" cy="1175444"/>
                  </a:xfrm>
                  <a:solidFill>
                    <a:schemeClr val="tx1"/>
                  </a:solidFill>
                </p:grpSpPr>
                <p:sp>
                  <p:nvSpPr>
                    <p:cNvPr id="129" name="Oval 128"/>
                    <p:cNvSpPr/>
                    <p:nvPr/>
                  </p:nvSpPr>
                  <p:spPr>
                    <a:xfrm>
                      <a:off x="4369742" y="2934298"/>
                      <a:ext cx="1588024" cy="998958"/>
                    </a:xfrm>
                    <a:prstGeom prst="ellipse">
                      <a:avLst/>
                    </a:prstGeom>
                    <a:grp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sz="1350"/>
                    </a:p>
                  </p:txBody>
                </p:sp>
                <p:sp>
                  <p:nvSpPr>
                    <p:cNvPr id="130" name="TextBox 54"/>
                    <p:cNvSpPr txBox="1"/>
                    <p:nvPr/>
                  </p:nvSpPr>
                  <p:spPr>
                    <a:xfrm>
                      <a:off x="4628355" y="3019542"/>
                      <a:ext cx="1085517" cy="1090200"/>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050" dirty="0">
                          <a:solidFill>
                            <a:schemeClr val="bg1"/>
                          </a:solidFill>
                          <a:latin typeface="Century Gothic" panose="020B0502020202020204" pitchFamily="34" charset="0"/>
                          <a:cs typeface="Arial" pitchFamily="34" charset="0"/>
                        </a:rPr>
                        <a:t>mTORC1</a:t>
                      </a:r>
                    </a:p>
                  </p:txBody>
                </p:sp>
              </p:grpSp>
              <p:sp>
                <p:nvSpPr>
                  <p:cNvPr id="132" name="Oval 131"/>
                  <p:cNvSpPr/>
                  <p:nvPr/>
                </p:nvSpPr>
                <p:spPr>
                  <a:xfrm>
                    <a:off x="1743640" y="6168160"/>
                    <a:ext cx="949670" cy="400120"/>
                  </a:xfrm>
                  <a:prstGeom prst="ellipse">
                    <a:avLst/>
                  </a:prstGeom>
                  <a:noFill/>
                  <a:ln w="12700">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sz="1050"/>
                  </a:p>
                </p:txBody>
              </p:sp>
              <p:sp>
                <p:nvSpPr>
                  <p:cNvPr id="133" name="TextBox 132"/>
                  <p:cNvSpPr txBox="1"/>
                  <p:nvPr/>
                </p:nvSpPr>
                <p:spPr>
                  <a:xfrm>
                    <a:off x="1844946" y="6139955"/>
                    <a:ext cx="1000613" cy="488443"/>
                  </a:xfrm>
                  <a:prstGeom prst="rect">
                    <a:avLst/>
                  </a:prstGeom>
                  <a:noFill/>
                  <a:ln w="25400">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050" dirty="0">
                        <a:latin typeface="Century Gothic" panose="020B0502020202020204" pitchFamily="34" charset="0"/>
                        <a:cs typeface="Arial" pitchFamily="34" charset="0"/>
                      </a:rPr>
                      <a:t>p70S6K1</a:t>
                    </a:r>
                  </a:p>
                </p:txBody>
              </p:sp>
              <p:sp>
                <p:nvSpPr>
                  <p:cNvPr id="136" name="Oval 135"/>
                  <p:cNvSpPr/>
                  <p:nvPr/>
                </p:nvSpPr>
                <p:spPr>
                  <a:xfrm>
                    <a:off x="2760793" y="6140684"/>
                    <a:ext cx="791054" cy="409978"/>
                  </a:xfrm>
                  <a:prstGeom prst="ellipse">
                    <a:avLst/>
                  </a:prstGeom>
                  <a:noFill/>
                  <a:ln w="12700">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sz="1050"/>
                  </a:p>
                </p:txBody>
              </p:sp>
              <p:sp>
                <p:nvSpPr>
                  <p:cNvPr id="137" name="TextBox 136"/>
                  <p:cNvSpPr txBox="1"/>
                  <p:nvPr/>
                </p:nvSpPr>
                <p:spPr>
                  <a:xfrm>
                    <a:off x="2816907" y="6143345"/>
                    <a:ext cx="907163" cy="488443"/>
                  </a:xfrm>
                  <a:prstGeom prst="rect">
                    <a:avLst/>
                  </a:prstGeom>
                  <a:noFill/>
                  <a:ln w="25400">
                    <a:no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050" dirty="0">
                        <a:latin typeface="Century Gothic" panose="020B0502020202020204" pitchFamily="34" charset="0"/>
                        <a:cs typeface="Arial" pitchFamily="34" charset="0"/>
                      </a:rPr>
                      <a:t>4E-BP1</a:t>
                    </a:r>
                  </a:p>
                </p:txBody>
              </p:sp>
              <p:cxnSp>
                <p:nvCxnSpPr>
                  <p:cNvPr id="140" name="Straight Connector 139"/>
                  <p:cNvCxnSpPr/>
                  <p:nvPr/>
                </p:nvCxnSpPr>
                <p:spPr bwMode="auto">
                  <a:xfrm>
                    <a:off x="2612620" y="5430177"/>
                    <a:ext cx="363707" cy="661778"/>
                  </a:xfrm>
                  <a:prstGeom prst="line">
                    <a:avLst/>
                  </a:prstGeom>
                  <a:ln w="31750">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144" name="Straight Connector 143"/>
                  <p:cNvCxnSpPr/>
                  <p:nvPr/>
                </p:nvCxnSpPr>
                <p:spPr bwMode="auto">
                  <a:xfrm flipV="1">
                    <a:off x="2860300" y="6019014"/>
                    <a:ext cx="189071" cy="103483"/>
                  </a:xfrm>
                  <a:prstGeom prst="line">
                    <a:avLst/>
                  </a:prstGeom>
                  <a:ln w="31750">
                    <a:solidFill>
                      <a:schemeClr val="tx1"/>
                    </a:solidFill>
                  </a:ln>
                  <a:effectLst/>
                </p:spPr>
                <p:style>
                  <a:lnRef idx="2">
                    <a:schemeClr val="accent1"/>
                  </a:lnRef>
                  <a:fillRef idx="0">
                    <a:schemeClr val="accent1"/>
                  </a:fillRef>
                  <a:effectRef idx="1">
                    <a:schemeClr val="accent1"/>
                  </a:effectRef>
                  <a:fontRef idx="minor">
                    <a:schemeClr val="tx1"/>
                  </a:fontRef>
                </p:style>
              </p:cxnSp>
              <p:grpSp>
                <p:nvGrpSpPr>
                  <p:cNvPr id="154" name="Group 153"/>
                  <p:cNvGrpSpPr/>
                  <p:nvPr/>
                </p:nvGrpSpPr>
                <p:grpSpPr>
                  <a:xfrm>
                    <a:off x="2024119" y="4350510"/>
                    <a:ext cx="917623" cy="488443"/>
                    <a:chOff x="3757915" y="2162679"/>
                    <a:chExt cx="831206" cy="1307379"/>
                  </a:xfrm>
                  <a:noFill/>
                </p:grpSpPr>
                <p:sp>
                  <p:nvSpPr>
                    <p:cNvPr id="155" name="Oval 154"/>
                    <p:cNvSpPr/>
                    <p:nvPr/>
                  </p:nvSpPr>
                  <p:spPr>
                    <a:xfrm>
                      <a:off x="3757915" y="2280441"/>
                      <a:ext cx="831206" cy="913149"/>
                    </a:xfrm>
                    <a:prstGeom prst="ellipse">
                      <a:avLst/>
                    </a:prstGeom>
                    <a:grpFill/>
                    <a:ln>
                      <a:solidFill>
                        <a:schemeClr val="tx1"/>
                      </a:solidFill>
                    </a:ln>
                  </p:spPr>
                  <p:style>
                    <a:lnRef idx="1">
                      <a:schemeClr val="accent1"/>
                    </a:lnRef>
                    <a:fillRef idx="3">
                      <a:schemeClr val="accent1"/>
                    </a:fillRef>
                    <a:effectRef idx="2">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defRPr/>
                      </a:pPr>
                      <a:endParaRPr lang="en-US" sz="1350"/>
                    </a:p>
                  </p:txBody>
                </p:sp>
                <p:sp>
                  <p:nvSpPr>
                    <p:cNvPr id="156" name="TextBox 54"/>
                    <p:cNvSpPr txBox="1"/>
                    <p:nvPr/>
                  </p:nvSpPr>
                  <p:spPr>
                    <a:xfrm>
                      <a:off x="3839438" y="2162679"/>
                      <a:ext cx="662493" cy="1307379"/>
                    </a:xfrm>
                    <a:prstGeom prst="rect">
                      <a:avLst/>
                    </a:prstGeom>
                    <a:grp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050" dirty="0">
                          <a:latin typeface="Century Gothic" panose="020B0502020202020204" pitchFamily="34" charset="0"/>
                          <a:cs typeface="Arial" pitchFamily="34" charset="0"/>
                        </a:rPr>
                        <a:t>MAP4K</a:t>
                      </a:r>
                    </a:p>
                  </p:txBody>
                </p:sp>
              </p:grpSp>
              <p:sp>
                <p:nvSpPr>
                  <p:cNvPr id="29" name="Down Arrow 28"/>
                  <p:cNvSpPr/>
                  <p:nvPr/>
                </p:nvSpPr>
                <p:spPr>
                  <a:xfrm>
                    <a:off x="2429305" y="4798189"/>
                    <a:ext cx="73987" cy="340069"/>
                  </a:xfrm>
                  <a:prstGeom prst="downArrow">
                    <a:avLst/>
                  </a:prstGeom>
                  <a:solidFill>
                    <a:schemeClr val="tx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31" name="Straight Arrow Connector 30"/>
                  <p:cNvCxnSpPr/>
                  <p:nvPr/>
                </p:nvCxnSpPr>
                <p:spPr>
                  <a:xfrm flipH="1">
                    <a:off x="2156984" y="5550956"/>
                    <a:ext cx="276879" cy="553476"/>
                  </a:xfrm>
                  <a:prstGeom prst="straightConnector1">
                    <a:avLst/>
                  </a:prstGeom>
                  <a:ln w="317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9" name="Freeform 21"/>
                  <p:cNvSpPr>
                    <a:spLocks/>
                  </p:cNvSpPr>
                  <p:nvPr/>
                </p:nvSpPr>
                <p:spPr bwMode="auto">
                  <a:xfrm rot="459430">
                    <a:off x="3496246" y="6241614"/>
                    <a:ext cx="814663" cy="431668"/>
                  </a:xfrm>
                  <a:custGeom>
                    <a:avLst/>
                    <a:gdLst>
                      <a:gd name="T0" fmla="*/ 691 w 691"/>
                      <a:gd name="T1" fmla="*/ 0 h 148"/>
                      <a:gd name="T2" fmla="*/ 638 w 691"/>
                      <a:gd name="T3" fmla="*/ 8 h 148"/>
                      <a:gd name="T4" fmla="*/ 587 w 691"/>
                      <a:gd name="T5" fmla="*/ 13 h 148"/>
                      <a:gd name="T6" fmla="*/ 542 w 691"/>
                      <a:gd name="T7" fmla="*/ 18 h 148"/>
                      <a:gd name="T8" fmla="*/ 499 w 691"/>
                      <a:gd name="T9" fmla="*/ 23 h 148"/>
                      <a:gd name="T10" fmla="*/ 459 w 691"/>
                      <a:gd name="T11" fmla="*/ 29 h 148"/>
                      <a:gd name="T12" fmla="*/ 419 w 691"/>
                      <a:gd name="T13" fmla="*/ 34 h 148"/>
                      <a:gd name="T14" fmla="*/ 382 w 691"/>
                      <a:gd name="T15" fmla="*/ 39 h 148"/>
                      <a:gd name="T16" fmla="*/ 344 w 691"/>
                      <a:gd name="T17" fmla="*/ 45 h 148"/>
                      <a:gd name="T18" fmla="*/ 307 w 691"/>
                      <a:gd name="T19" fmla="*/ 53 h 148"/>
                      <a:gd name="T20" fmla="*/ 270 w 691"/>
                      <a:gd name="T21" fmla="*/ 61 h 148"/>
                      <a:gd name="T22" fmla="*/ 230 w 691"/>
                      <a:gd name="T23" fmla="*/ 71 h 148"/>
                      <a:gd name="T24" fmla="*/ 190 w 691"/>
                      <a:gd name="T25" fmla="*/ 82 h 148"/>
                      <a:gd name="T26" fmla="*/ 147 w 691"/>
                      <a:gd name="T27" fmla="*/ 95 h 148"/>
                      <a:gd name="T28" fmla="*/ 102 w 691"/>
                      <a:gd name="T29" fmla="*/ 111 h 148"/>
                      <a:gd name="T30" fmla="*/ 54 w 691"/>
                      <a:gd name="T31" fmla="*/ 127 h 148"/>
                      <a:gd name="T32" fmla="*/ 0 w 691"/>
                      <a:gd name="T33" fmla="*/ 148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91" h="148">
                        <a:moveTo>
                          <a:pt x="691" y="0"/>
                        </a:moveTo>
                        <a:lnTo>
                          <a:pt x="638" y="8"/>
                        </a:lnTo>
                        <a:lnTo>
                          <a:pt x="587" y="13"/>
                        </a:lnTo>
                        <a:lnTo>
                          <a:pt x="542" y="18"/>
                        </a:lnTo>
                        <a:lnTo>
                          <a:pt x="499" y="23"/>
                        </a:lnTo>
                        <a:lnTo>
                          <a:pt x="459" y="29"/>
                        </a:lnTo>
                        <a:lnTo>
                          <a:pt x="419" y="34"/>
                        </a:lnTo>
                        <a:lnTo>
                          <a:pt x="382" y="39"/>
                        </a:lnTo>
                        <a:lnTo>
                          <a:pt x="344" y="45"/>
                        </a:lnTo>
                        <a:lnTo>
                          <a:pt x="307" y="53"/>
                        </a:lnTo>
                        <a:lnTo>
                          <a:pt x="270" y="61"/>
                        </a:lnTo>
                        <a:lnTo>
                          <a:pt x="230" y="71"/>
                        </a:lnTo>
                        <a:lnTo>
                          <a:pt x="190" y="82"/>
                        </a:lnTo>
                        <a:lnTo>
                          <a:pt x="147" y="95"/>
                        </a:lnTo>
                        <a:lnTo>
                          <a:pt x="102" y="111"/>
                        </a:lnTo>
                        <a:lnTo>
                          <a:pt x="54" y="127"/>
                        </a:lnTo>
                        <a:lnTo>
                          <a:pt x="0" y="148"/>
                        </a:lnTo>
                      </a:path>
                    </a:pathLst>
                  </a:custGeom>
                  <a:solidFill>
                    <a:srgbClr val="DA9896"/>
                  </a:solidFill>
                  <a:ln w="3175">
                    <a:solidFill>
                      <a:srgbClr val="969696"/>
                    </a:solidFill>
                    <a:prstDash val="solid"/>
                    <a:round/>
                    <a:headEnd/>
                    <a:tailEnd/>
                  </a:ln>
                </p:spPr>
                <p:txBody>
                  <a:bodyPr/>
                  <a:lstStyle/>
                  <a:p>
                    <a:endParaRPr lang="en-GB" sz="1350"/>
                  </a:p>
                </p:txBody>
              </p:sp>
            </p:grpSp>
            <p:sp>
              <p:nvSpPr>
                <p:cNvPr id="268" name="TextBox 267"/>
                <p:cNvSpPr txBox="1"/>
                <p:nvPr/>
              </p:nvSpPr>
              <p:spPr>
                <a:xfrm>
                  <a:off x="1678795" y="4448145"/>
                  <a:ext cx="672789" cy="307776"/>
                </a:xfrm>
                <a:prstGeom prst="rect">
                  <a:avLst/>
                </a:prstGeom>
                <a:solidFill>
                  <a:srgbClr val="FF0000"/>
                </a:solidFill>
                <a:ln w="12700">
                  <a:solidFill>
                    <a:srgbClr val="FF0000"/>
                  </a:solidFill>
                </a:ln>
              </p:spPr>
              <p:txBody>
                <a:bodyPr wrap="square" rtlCol="0">
                  <a:spAutoFit/>
                </a:bodyPr>
                <a:lstStyle/>
                <a:p>
                  <a:r>
                    <a:rPr lang="en-GB" sz="900" dirty="0">
                      <a:solidFill>
                        <a:schemeClr val="bg1"/>
                      </a:solidFill>
                      <a:latin typeface="Century Gothic" panose="020B0502020202020204" pitchFamily="34" charset="0"/>
                    </a:rPr>
                    <a:t>LAT1</a:t>
                  </a:r>
                </a:p>
              </p:txBody>
            </p:sp>
            <p:sp>
              <p:nvSpPr>
                <p:cNvPr id="131" name="5-Point Star 130"/>
                <p:cNvSpPr/>
                <p:nvPr/>
              </p:nvSpPr>
              <p:spPr bwMode="auto">
                <a:xfrm>
                  <a:off x="2783632" y="4221088"/>
                  <a:ext cx="287337" cy="222250"/>
                </a:xfrm>
                <a:prstGeom prst="star5">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grpSp>
          <p:cxnSp>
            <p:nvCxnSpPr>
              <p:cNvPr id="142" name="Straight Arrow Connector 141"/>
              <p:cNvCxnSpPr/>
              <p:nvPr/>
            </p:nvCxnSpPr>
            <p:spPr>
              <a:xfrm>
                <a:off x="5516999" y="5499931"/>
                <a:ext cx="1263397" cy="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3" name="TextBox 54"/>
              <p:cNvSpPr txBox="1"/>
              <p:nvPr/>
            </p:nvSpPr>
            <p:spPr>
              <a:xfrm>
                <a:off x="143338" y="3989267"/>
                <a:ext cx="2101321" cy="656591"/>
              </a:xfrm>
              <a:prstGeom prst="rect">
                <a:avLst/>
              </a:prstGeom>
              <a:noFill/>
              <a:ln>
                <a:solidFill>
                  <a:schemeClr val="tx1"/>
                </a:solid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defRPr/>
                </a:pPr>
                <a:r>
                  <a:rPr lang="en-US" sz="1300" b="1" dirty="0">
                    <a:solidFill>
                      <a:srgbClr val="008E40"/>
                    </a:solidFill>
                    <a:latin typeface="Century Gothic" panose="020B0502020202020204" pitchFamily="34" charset="0"/>
                    <a:cs typeface="Arial"/>
                  </a:rPr>
                  <a:t>4. </a:t>
                </a:r>
                <a:r>
                  <a:rPr lang="en-US" sz="1300" dirty="0">
                    <a:latin typeface="Century Gothic" panose="020B0502020202020204" pitchFamily="34" charset="0"/>
                    <a:cs typeface="Arial"/>
                  </a:rPr>
                  <a:t>Anabolic cell signaling</a:t>
                </a:r>
              </a:p>
            </p:txBody>
          </p:sp>
        </p:grpSp>
      </p:grpSp>
      <p:grpSp>
        <p:nvGrpSpPr>
          <p:cNvPr id="22" name="Group 21"/>
          <p:cNvGrpSpPr/>
          <p:nvPr/>
        </p:nvGrpSpPr>
        <p:grpSpPr>
          <a:xfrm>
            <a:off x="2178661" y="1484784"/>
            <a:ext cx="5318162" cy="1271655"/>
            <a:chOff x="2178661" y="1484784"/>
            <a:chExt cx="5318162" cy="1271655"/>
          </a:xfrm>
        </p:grpSpPr>
        <p:sp>
          <p:nvSpPr>
            <p:cNvPr id="211" name="Down Arrow 210"/>
            <p:cNvSpPr/>
            <p:nvPr/>
          </p:nvSpPr>
          <p:spPr>
            <a:xfrm>
              <a:off x="5180817" y="1624821"/>
              <a:ext cx="128490" cy="546036"/>
            </a:xfrm>
            <a:prstGeom prst="downArrow">
              <a:avLst/>
            </a:prstGeom>
            <a:solidFill>
              <a:schemeClr val="tx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00">
                <a:latin typeface="Arial"/>
                <a:cs typeface="Arial"/>
              </a:endParaRPr>
            </a:p>
          </p:txBody>
        </p:sp>
        <p:grpSp>
          <p:nvGrpSpPr>
            <p:cNvPr id="3" name="Group 2"/>
            <p:cNvGrpSpPr/>
            <p:nvPr/>
          </p:nvGrpSpPr>
          <p:grpSpPr>
            <a:xfrm>
              <a:off x="2178661" y="1600553"/>
              <a:ext cx="4245077" cy="1155886"/>
              <a:chOff x="2904881" y="1550571"/>
              <a:chExt cx="5660103" cy="1541180"/>
            </a:xfrm>
          </p:grpSpPr>
          <p:sp>
            <p:nvSpPr>
              <p:cNvPr id="291" name="TextBox 54"/>
              <p:cNvSpPr txBox="1"/>
              <p:nvPr/>
            </p:nvSpPr>
            <p:spPr>
              <a:xfrm>
                <a:off x="2904881" y="1550571"/>
                <a:ext cx="3834811" cy="1190068"/>
              </a:xfrm>
              <a:prstGeom prst="rect">
                <a:avLst/>
              </a:prstGeom>
              <a:noFill/>
            </p:spPr>
            <p:txBody>
              <a:bodyPr wrap="non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300" dirty="0">
                    <a:solidFill>
                      <a:srgbClr val="008E40"/>
                    </a:solidFill>
                    <a:latin typeface="Century Gothic" panose="020B0502020202020204" pitchFamily="34" charset="0"/>
                    <a:cs typeface="Arial"/>
                  </a:rPr>
                  <a:t>a. </a:t>
                </a:r>
                <a:r>
                  <a:rPr lang="en-US" sz="1300" dirty="0">
                    <a:latin typeface="Century Gothic" panose="020B0502020202020204" pitchFamily="34" charset="0"/>
                    <a:cs typeface="Arial"/>
                  </a:rPr>
                  <a:t>Protein digestibility</a:t>
                </a:r>
              </a:p>
              <a:p>
                <a:pPr>
                  <a:defRPr/>
                </a:pPr>
                <a:r>
                  <a:rPr lang="en-US" sz="1300" dirty="0">
                    <a:solidFill>
                      <a:srgbClr val="008E40"/>
                    </a:solidFill>
                    <a:latin typeface="Century Gothic" panose="020B0502020202020204" pitchFamily="34" charset="0"/>
                    <a:cs typeface="Arial"/>
                  </a:rPr>
                  <a:t>b. </a:t>
                </a:r>
                <a:r>
                  <a:rPr lang="en-US" sz="1300" dirty="0">
                    <a:latin typeface="Century Gothic" panose="020B0502020202020204" pitchFamily="34" charset="0"/>
                    <a:cs typeface="Arial"/>
                  </a:rPr>
                  <a:t>Amino acid absorption kinetics</a:t>
                </a:r>
              </a:p>
              <a:p>
                <a:pPr>
                  <a:defRPr/>
                </a:pPr>
                <a:endParaRPr lang="en-US" sz="1300" dirty="0">
                  <a:latin typeface="Century Gothic" panose="020B0502020202020204" pitchFamily="34" charset="0"/>
                  <a:cs typeface="Arial"/>
                </a:endParaRPr>
              </a:p>
              <a:p>
                <a:pPr>
                  <a:defRPr/>
                </a:pPr>
                <a:endParaRPr lang="en-US" sz="1300" dirty="0">
                  <a:latin typeface="Century Gothic" panose="020B0502020202020204" pitchFamily="34" charset="0"/>
                  <a:cs typeface="Arial"/>
                </a:endParaRPr>
              </a:p>
            </p:txBody>
          </p:sp>
          <p:cxnSp>
            <p:nvCxnSpPr>
              <p:cNvPr id="292" name="Straight Arrow Connector 291"/>
              <p:cNvCxnSpPr/>
              <p:nvPr/>
            </p:nvCxnSpPr>
            <p:spPr>
              <a:xfrm>
                <a:off x="5571607" y="1694092"/>
                <a:ext cx="1244916" cy="938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3" name="TextBox 54"/>
              <p:cNvSpPr txBox="1"/>
              <p:nvPr/>
            </p:nvSpPr>
            <p:spPr>
              <a:xfrm>
                <a:off x="5392460" y="2435161"/>
                <a:ext cx="3172524" cy="656590"/>
              </a:xfrm>
              <a:prstGeom prst="rect">
                <a:avLst/>
              </a:prstGeom>
              <a:noFill/>
              <a:ln w="12700">
                <a:solidFill>
                  <a:schemeClr val="tx1"/>
                </a:solid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defRPr/>
                </a:pPr>
                <a:r>
                  <a:rPr lang="en-US" sz="1300" b="1" dirty="0">
                    <a:solidFill>
                      <a:srgbClr val="008E40"/>
                    </a:solidFill>
                    <a:latin typeface="Century Gothic" panose="020B0502020202020204" pitchFamily="34" charset="0"/>
                    <a:cs typeface="Arial"/>
                  </a:rPr>
                  <a:t>1. </a:t>
                </a:r>
                <a:r>
                  <a:rPr lang="en-US" sz="1300" dirty="0">
                    <a:latin typeface="Century Gothic" panose="020B0502020202020204" pitchFamily="34" charset="0"/>
                    <a:cs typeface="Arial"/>
                  </a:rPr>
                  <a:t>Blood amino acid availability</a:t>
                </a:r>
              </a:p>
            </p:txBody>
          </p:sp>
        </p:grpSp>
        <p:cxnSp>
          <p:nvCxnSpPr>
            <p:cNvPr id="119" name="Straight Arrow Connector 118"/>
            <p:cNvCxnSpPr/>
            <p:nvPr/>
          </p:nvCxnSpPr>
          <p:spPr>
            <a:xfrm flipH="1">
              <a:off x="5400034" y="1713230"/>
              <a:ext cx="604394" cy="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0" name="TextBox 54"/>
            <p:cNvSpPr txBox="1"/>
            <p:nvPr/>
          </p:nvSpPr>
          <p:spPr>
            <a:xfrm>
              <a:off x="6058511" y="1484784"/>
              <a:ext cx="1438312" cy="892552"/>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300" dirty="0">
                  <a:solidFill>
                    <a:srgbClr val="008E40"/>
                  </a:solidFill>
                  <a:latin typeface="Century Gothic" panose="020B0502020202020204" pitchFamily="34" charset="0"/>
                  <a:cs typeface="Arial"/>
                </a:rPr>
                <a:t>c. </a:t>
              </a:r>
              <a:r>
                <a:rPr lang="en-US" sz="1300">
                  <a:latin typeface="Century Gothic" panose="020B0502020202020204" pitchFamily="34" charset="0"/>
                  <a:cs typeface="Arial"/>
                </a:rPr>
                <a:t>Splanchnic retention of </a:t>
              </a:r>
              <a:r>
                <a:rPr lang="en-US" sz="1300" dirty="0">
                  <a:latin typeface="Century Gothic" panose="020B0502020202020204" pitchFamily="34" charset="0"/>
                  <a:cs typeface="Arial"/>
                </a:rPr>
                <a:t>amino acids</a:t>
              </a:r>
            </a:p>
            <a:p>
              <a:pPr>
                <a:defRPr/>
              </a:pPr>
              <a:endParaRPr lang="en-US" sz="1300" dirty="0">
                <a:latin typeface="Century Gothic" panose="020B0502020202020204" pitchFamily="34" charset="0"/>
                <a:cs typeface="Arial"/>
              </a:endParaRPr>
            </a:p>
          </p:txBody>
        </p:sp>
      </p:grpSp>
      <p:grpSp>
        <p:nvGrpSpPr>
          <p:cNvPr id="24" name="Group 23"/>
          <p:cNvGrpSpPr/>
          <p:nvPr/>
        </p:nvGrpSpPr>
        <p:grpSpPr>
          <a:xfrm>
            <a:off x="19554" y="1282151"/>
            <a:ext cx="6636904" cy="2578898"/>
            <a:chOff x="19554" y="1282151"/>
            <a:chExt cx="6636904" cy="2578898"/>
          </a:xfrm>
        </p:grpSpPr>
        <p:sp>
          <p:nvSpPr>
            <p:cNvPr id="134" name="TextBox 54"/>
            <p:cNvSpPr txBox="1"/>
            <p:nvPr/>
          </p:nvSpPr>
          <p:spPr>
            <a:xfrm>
              <a:off x="1309529" y="2712378"/>
              <a:ext cx="3165593" cy="692497"/>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300" dirty="0">
                  <a:solidFill>
                    <a:srgbClr val="008E40"/>
                  </a:solidFill>
                  <a:latin typeface="Century Gothic" panose="020B0502020202020204" pitchFamily="34" charset="0"/>
                  <a:cs typeface="Arial"/>
                </a:rPr>
                <a:t>a.</a:t>
              </a:r>
              <a:r>
                <a:rPr lang="en-US" sz="1300" dirty="0">
                  <a:latin typeface="Century Gothic" panose="020B0502020202020204" pitchFamily="34" charset="0"/>
                  <a:cs typeface="Arial"/>
                </a:rPr>
                <a:t> Blood flow</a:t>
              </a:r>
            </a:p>
            <a:p>
              <a:pPr>
                <a:defRPr/>
              </a:pPr>
              <a:r>
                <a:rPr lang="en-US" sz="1300" dirty="0">
                  <a:solidFill>
                    <a:srgbClr val="008E40"/>
                  </a:solidFill>
                  <a:latin typeface="Century Gothic" panose="020B0502020202020204" pitchFamily="34" charset="0"/>
                  <a:cs typeface="Arial"/>
                </a:rPr>
                <a:t>b.</a:t>
              </a:r>
              <a:r>
                <a:rPr lang="en-US" sz="1300" dirty="0">
                  <a:latin typeface="Century Gothic" panose="020B0502020202020204" pitchFamily="34" charset="0"/>
                  <a:cs typeface="Arial"/>
                </a:rPr>
                <a:t> Capillary recruitment (via insulin)</a:t>
              </a:r>
            </a:p>
            <a:p>
              <a:pPr>
                <a:defRPr/>
              </a:pPr>
              <a:r>
                <a:rPr lang="en-US" sz="1300" dirty="0">
                  <a:solidFill>
                    <a:srgbClr val="008E40"/>
                  </a:solidFill>
                  <a:latin typeface="Century Gothic" panose="020B0502020202020204" pitchFamily="34" charset="0"/>
                  <a:cs typeface="Arial"/>
                </a:rPr>
                <a:t>c.</a:t>
              </a:r>
              <a:r>
                <a:rPr lang="en-US" sz="1300" dirty="0">
                  <a:latin typeface="Century Gothic" panose="020B0502020202020204" pitchFamily="34" charset="0"/>
                  <a:cs typeface="Arial"/>
                </a:rPr>
                <a:t> Microvascular perfusion</a:t>
              </a:r>
            </a:p>
          </p:txBody>
        </p:sp>
        <p:cxnSp>
          <p:nvCxnSpPr>
            <p:cNvPr id="300" name="Straight Arrow Connector 299"/>
            <p:cNvCxnSpPr/>
            <p:nvPr/>
          </p:nvCxnSpPr>
          <p:spPr>
            <a:xfrm>
              <a:off x="4292025" y="3068961"/>
              <a:ext cx="775653" cy="0"/>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8" name="TextBox 54"/>
            <p:cNvSpPr txBox="1"/>
            <p:nvPr/>
          </p:nvSpPr>
          <p:spPr>
            <a:xfrm>
              <a:off x="3693223" y="3368606"/>
              <a:ext cx="2963235" cy="492443"/>
            </a:xfrm>
            <a:prstGeom prst="rect">
              <a:avLst/>
            </a:prstGeom>
            <a:noFill/>
            <a:ln w="12700">
              <a:solidFill>
                <a:schemeClr val="tx1"/>
              </a:solidFill>
            </a:ln>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defRPr/>
              </a:pPr>
              <a:r>
                <a:rPr lang="en-US" sz="1300" b="1" dirty="0">
                  <a:solidFill>
                    <a:srgbClr val="008E40"/>
                  </a:solidFill>
                  <a:latin typeface="Century Gothic" panose="020B0502020202020204" pitchFamily="34" charset="0"/>
                  <a:cs typeface="Arial"/>
                </a:rPr>
                <a:t>2. </a:t>
              </a:r>
              <a:r>
                <a:rPr lang="en-US" sz="1300" dirty="0">
                  <a:latin typeface="Century Gothic" panose="020B0502020202020204" pitchFamily="34" charset="0"/>
                  <a:cs typeface="Arial"/>
                </a:rPr>
                <a:t>Amino acid delivery to skeletal muscle</a:t>
              </a:r>
            </a:p>
          </p:txBody>
        </p:sp>
        <p:sp>
          <p:nvSpPr>
            <p:cNvPr id="9" name="Rectangle 8"/>
            <p:cNvSpPr/>
            <p:nvPr/>
          </p:nvSpPr>
          <p:spPr>
            <a:xfrm>
              <a:off x="19554" y="2488540"/>
              <a:ext cx="1600118" cy="292388"/>
            </a:xfrm>
            <a:prstGeom prst="rect">
              <a:avLst/>
            </a:prstGeom>
          </p:spPr>
          <p:txBody>
            <a:bodyPr wrap="none">
              <a:spAutoFit/>
            </a:bodyPr>
            <a:lstStyle/>
            <a:p>
              <a:r>
                <a:rPr lang="en-US" sz="1300" dirty="0">
                  <a:latin typeface="Century Gothic" panose="020B0502020202020204" pitchFamily="34" charset="0"/>
                  <a:cs typeface="Arial"/>
                </a:rPr>
                <a:t> ↑ Insulin response</a:t>
              </a:r>
              <a:endParaRPr lang="en-US" sz="1300" dirty="0"/>
            </a:p>
          </p:txBody>
        </p:sp>
        <p:cxnSp>
          <p:nvCxnSpPr>
            <p:cNvPr id="11" name="Straight Arrow Connector 10"/>
            <p:cNvCxnSpPr>
              <a:endCxn id="134" idx="1"/>
            </p:cNvCxnSpPr>
            <p:nvPr/>
          </p:nvCxnSpPr>
          <p:spPr>
            <a:xfrm>
              <a:off x="769990" y="2868753"/>
              <a:ext cx="539539" cy="18987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Freeform 12"/>
            <p:cNvSpPr/>
            <p:nvPr/>
          </p:nvSpPr>
          <p:spPr>
            <a:xfrm>
              <a:off x="963067" y="1282151"/>
              <a:ext cx="3370676" cy="1138535"/>
            </a:xfrm>
            <a:custGeom>
              <a:avLst/>
              <a:gdLst>
                <a:gd name="connsiteX0" fmla="*/ 4676380 w 4676380"/>
                <a:gd name="connsiteY0" fmla="*/ 83484 h 1558164"/>
                <a:gd name="connsiteX1" fmla="*/ 1860608 w 4676380"/>
                <a:gd name="connsiteY1" fmla="*/ 156056 h 1558164"/>
                <a:gd name="connsiteX2" fmla="*/ 75351 w 4676380"/>
                <a:gd name="connsiteY2" fmla="*/ 1505884 h 1558164"/>
                <a:gd name="connsiteX3" fmla="*/ 307580 w 4676380"/>
                <a:gd name="connsiteY3" fmla="*/ 1302684 h 1558164"/>
              </a:gdLst>
              <a:ahLst/>
              <a:cxnLst>
                <a:cxn ang="0">
                  <a:pos x="connsiteX0" y="connsiteY0"/>
                </a:cxn>
                <a:cxn ang="0">
                  <a:pos x="connsiteX1" y="connsiteY1"/>
                </a:cxn>
                <a:cxn ang="0">
                  <a:pos x="connsiteX2" y="connsiteY2"/>
                </a:cxn>
                <a:cxn ang="0">
                  <a:pos x="connsiteX3" y="connsiteY3"/>
                </a:cxn>
              </a:cxnLst>
              <a:rect l="l" t="t" r="r" b="b"/>
              <a:pathLst>
                <a:path w="4676380" h="1558164">
                  <a:moveTo>
                    <a:pt x="4676380" y="83484"/>
                  </a:moveTo>
                  <a:cubicBezTo>
                    <a:pt x="3651913" y="1236"/>
                    <a:pt x="2627446" y="-81011"/>
                    <a:pt x="1860608" y="156056"/>
                  </a:cubicBezTo>
                  <a:cubicBezTo>
                    <a:pt x="1093770" y="393123"/>
                    <a:pt x="334189" y="1314779"/>
                    <a:pt x="75351" y="1505884"/>
                  </a:cubicBezTo>
                  <a:cubicBezTo>
                    <a:pt x="-183487" y="1696989"/>
                    <a:pt x="307580" y="1302684"/>
                    <a:pt x="307580" y="1302684"/>
                  </a:cubicBez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00">
                <a:solidFill>
                  <a:schemeClr val="tx1"/>
                </a:solidFill>
              </a:endParaRPr>
            </a:p>
          </p:txBody>
        </p:sp>
      </p:grpSp>
      <p:sp>
        <p:nvSpPr>
          <p:cNvPr id="8" name="Slide Number Placeholder 7"/>
          <p:cNvSpPr>
            <a:spLocks noGrp="1"/>
          </p:cNvSpPr>
          <p:nvPr>
            <p:ph type="sldNum" sz="quarter" idx="12"/>
          </p:nvPr>
        </p:nvSpPr>
        <p:spPr/>
        <p:txBody>
          <a:bodyPr/>
          <a:lstStyle/>
          <a:p>
            <a:fld id="{8E4A8CC1-D9E2-4FCD-9BC5-E90036866732}" type="slidenum">
              <a:rPr lang="en-GB" smtClean="0"/>
              <a:t>3</a:t>
            </a:fld>
            <a:endParaRPr lang="en-GB"/>
          </a:p>
        </p:txBody>
      </p:sp>
    </p:spTree>
    <p:extLst>
      <p:ext uri="{BB962C8B-B14F-4D97-AF65-F5344CB8AC3E}">
        <p14:creationId xmlns:p14="http://schemas.microsoft.com/office/powerpoint/2010/main" val="143479786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ttp://th04.deviantart.net/fs70/PRE/f/2012/007/7/f/crosshair__s_cutie_mark_by_snowy_breeze-d4lnjyk.png"/>
          <p:cNvPicPr>
            <a:picLocks noChangeAspect="1" noChangeArrowheads="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artisticPhotocopy/>
                    </a14:imgEffect>
                    <a14:imgEffect>
                      <a14:sharpenSoften amount="-50000"/>
                    </a14:imgEffect>
                    <a14:imgEffect>
                      <a14:brightnessContrast bright="22000" contrast="-6000"/>
                    </a14:imgEffect>
                  </a14:imgLayer>
                </a14:imgProps>
              </a:ext>
              <a:ext uri="{28A0092B-C50C-407E-A947-70E740481C1C}">
                <a14:useLocalDpi xmlns:a14="http://schemas.microsoft.com/office/drawing/2010/main" val="0"/>
              </a:ext>
            </a:extLst>
          </a:blip>
          <a:srcRect l="-310" t="171" r="310" b="30831"/>
          <a:stretch/>
        </p:blipFill>
        <p:spPr bwMode="auto">
          <a:xfrm rot="279569">
            <a:off x="1045360" y="1750190"/>
            <a:ext cx="4265951" cy="2943414"/>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162898" y="1685810"/>
            <a:ext cx="6281310" cy="3543390"/>
          </a:xfrm>
        </p:spPr>
        <p:txBody>
          <a:bodyPr>
            <a:noAutofit/>
          </a:bodyPr>
          <a:lstStyle/>
          <a:p>
            <a:pPr marL="0" indent="0" algn="just">
              <a:buClr>
                <a:srgbClr val="008E40"/>
              </a:buClr>
              <a:buSzPct val="125000"/>
              <a:buNone/>
              <a:defRPr/>
            </a:pPr>
            <a:endParaRPr lang="en-US" sz="1400" dirty="0">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b="1" dirty="0">
                <a:latin typeface="Century Gothic" panose="020B0502020202020204" pitchFamily="34" charset="0"/>
                <a:cs typeface="Arial"/>
              </a:rPr>
              <a:t>Characterise the optimal </a:t>
            </a:r>
            <a:r>
              <a:rPr lang="en-US" sz="1400" b="1" dirty="0">
                <a:solidFill>
                  <a:srgbClr val="008E40"/>
                </a:solidFill>
                <a:latin typeface="Century Gothic" panose="020B0502020202020204" pitchFamily="34" charset="0"/>
                <a:cs typeface="Arial"/>
              </a:rPr>
              <a:t>dose</a:t>
            </a:r>
            <a:r>
              <a:rPr lang="en-US" sz="1400" b="1" dirty="0">
                <a:latin typeface="Century Gothic" panose="020B0502020202020204" pitchFamily="34" charset="0"/>
                <a:cs typeface="Arial"/>
              </a:rPr>
              <a:t> of protein for maximal stimulation of muscle protein synthesis following exercise training </a:t>
            </a:r>
          </a:p>
          <a:p>
            <a:pPr marL="342900" indent="-342900" algn="just">
              <a:lnSpc>
                <a:spcPct val="150000"/>
              </a:lnSpc>
              <a:buClr>
                <a:srgbClr val="008E40"/>
              </a:buClr>
              <a:buSzPct val="125000"/>
              <a:buFont typeface="+mj-lt"/>
              <a:buAutoNum type="arabicPeriod"/>
              <a:defRPr/>
            </a:pPr>
            <a:endParaRPr lang="en-US" sz="1400" b="1" dirty="0">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b="1" dirty="0">
                <a:latin typeface="Century Gothic" panose="020B0502020202020204" pitchFamily="34" charset="0"/>
                <a:cs typeface="Arial"/>
              </a:rPr>
              <a:t>Compare different protein </a:t>
            </a:r>
            <a:r>
              <a:rPr lang="en-US" sz="1400" b="1" dirty="0">
                <a:solidFill>
                  <a:srgbClr val="008E40"/>
                </a:solidFill>
                <a:latin typeface="Century Gothic" panose="020B0502020202020204" pitchFamily="34" charset="0"/>
                <a:cs typeface="Arial"/>
              </a:rPr>
              <a:t>sources </a:t>
            </a:r>
            <a:r>
              <a:rPr lang="en-US" sz="1400" b="1" dirty="0">
                <a:latin typeface="Century Gothic" panose="020B0502020202020204" pitchFamily="34" charset="0"/>
                <a:cs typeface="Arial"/>
              </a:rPr>
              <a:t>in terms of capacity to stimulate muscle protein synthesis following exercise training</a:t>
            </a:r>
          </a:p>
          <a:p>
            <a:pPr marL="342900" indent="-342900" algn="just">
              <a:lnSpc>
                <a:spcPct val="150000"/>
              </a:lnSpc>
              <a:buClr>
                <a:srgbClr val="008E40"/>
              </a:buClr>
              <a:buSzPct val="125000"/>
              <a:buFont typeface="+mj-lt"/>
              <a:buAutoNum type="arabicPeriod"/>
              <a:defRPr/>
            </a:pPr>
            <a:endParaRPr lang="en-US" sz="1400" b="1" dirty="0">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b="1" dirty="0">
                <a:latin typeface="Century Gothic" panose="020B0502020202020204" pitchFamily="34" charset="0"/>
                <a:cs typeface="Arial"/>
              </a:rPr>
              <a:t>Critically evaluate the importance of protein </a:t>
            </a:r>
            <a:r>
              <a:rPr lang="en-US" sz="1400" b="1" dirty="0">
                <a:solidFill>
                  <a:srgbClr val="008E40"/>
                </a:solidFill>
                <a:latin typeface="Century Gothic" panose="020B0502020202020204" pitchFamily="34" charset="0"/>
                <a:cs typeface="Arial"/>
              </a:rPr>
              <a:t>timing</a:t>
            </a:r>
            <a:r>
              <a:rPr lang="en-US" sz="1400" b="1" dirty="0">
                <a:latin typeface="Century Gothic" panose="020B0502020202020204" pitchFamily="34" charset="0"/>
                <a:cs typeface="Arial"/>
              </a:rPr>
              <a:t> and </a:t>
            </a:r>
            <a:r>
              <a:rPr lang="en-US" sz="1400" b="1" dirty="0">
                <a:solidFill>
                  <a:srgbClr val="008E40"/>
                </a:solidFill>
                <a:latin typeface="Century Gothic" panose="020B0502020202020204" pitchFamily="34" charset="0"/>
                <a:cs typeface="Arial"/>
              </a:rPr>
              <a:t>pattern</a:t>
            </a:r>
            <a:r>
              <a:rPr lang="en-US" sz="1400" b="1" dirty="0">
                <a:latin typeface="Century Gothic" panose="020B0502020202020204" pitchFamily="34" charset="0"/>
                <a:cs typeface="Arial"/>
              </a:rPr>
              <a:t> for maximal stimulation of muscle protein synthesis following exercise training</a:t>
            </a:r>
          </a:p>
          <a:p>
            <a:pPr marL="342900" indent="-342900" algn="just">
              <a:lnSpc>
                <a:spcPct val="150000"/>
              </a:lnSpc>
              <a:buClr>
                <a:srgbClr val="008E40"/>
              </a:buClr>
              <a:buSzPct val="125000"/>
              <a:buFont typeface="+mj-lt"/>
              <a:buAutoNum type="arabicPeriod"/>
              <a:defRPr/>
            </a:pPr>
            <a:endParaRPr lang="en-US" sz="1400" b="1" dirty="0">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b="1" dirty="0">
                <a:latin typeface="Century Gothic" panose="020B0502020202020204" pitchFamily="34" charset="0"/>
                <a:cs typeface="Arial"/>
              </a:rPr>
              <a:t>Future </a:t>
            </a:r>
            <a:r>
              <a:rPr lang="en-US" sz="1400" b="1" dirty="0">
                <a:solidFill>
                  <a:srgbClr val="008E40"/>
                </a:solidFill>
                <a:latin typeface="Century Gothic" panose="020B0502020202020204" pitchFamily="34" charset="0"/>
                <a:cs typeface="Arial"/>
              </a:rPr>
              <a:t>directions</a:t>
            </a:r>
            <a:r>
              <a:rPr lang="en-US" sz="1400" b="1" dirty="0">
                <a:latin typeface="Century Gothic" panose="020B0502020202020204" pitchFamily="34" charset="0"/>
                <a:cs typeface="Arial"/>
              </a:rPr>
              <a:t> in protein nutrition and training adaptation</a:t>
            </a:r>
          </a:p>
          <a:p>
            <a:pPr marL="0" indent="0" algn="just">
              <a:buClr>
                <a:srgbClr val="008E40"/>
              </a:buClr>
              <a:buSzPct val="125000"/>
              <a:buNone/>
              <a:defRPr/>
            </a:pPr>
            <a:endParaRPr lang="en-US" sz="1400" dirty="0">
              <a:latin typeface="Century Gothic" panose="020B0502020202020204" pitchFamily="34" charset="0"/>
              <a:cs typeface="Arial"/>
            </a:endParaRPr>
          </a:p>
          <a:p>
            <a:pPr marL="0" indent="0" algn="just">
              <a:buNone/>
              <a:defRPr/>
            </a:pPr>
            <a:endParaRPr lang="en-GB" sz="1400" dirty="0">
              <a:latin typeface="Arial" charset="0"/>
              <a:cs typeface="Arial" charset="0"/>
            </a:endParaRPr>
          </a:p>
          <a:p>
            <a:pPr marL="0" indent="0" algn="just">
              <a:buNone/>
              <a:defRPr/>
            </a:pPr>
            <a:endParaRPr lang="en-GB" sz="1400" dirty="0">
              <a:latin typeface="Arial" charset="0"/>
              <a:cs typeface="Arial" charset="0"/>
            </a:endParaRPr>
          </a:p>
          <a:p>
            <a:pPr algn="just">
              <a:buFont typeface="+mj-lt"/>
              <a:buAutoNum type="arabicPeriod" startAt="3"/>
              <a:defRPr/>
            </a:pPr>
            <a:endParaRPr lang="en-GB" sz="1400" dirty="0">
              <a:latin typeface="Arial" charset="0"/>
              <a:cs typeface="Arial" charset="0"/>
            </a:endParaRPr>
          </a:p>
          <a:p>
            <a:pPr marL="0" indent="0" algn="just">
              <a:buClr>
                <a:schemeClr val="tx1"/>
              </a:buClr>
              <a:buNone/>
              <a:defRPr/>
            </a:pPr>
            <a:endParaRPr lang="en-GB" sz="1400" dirty="0">
              <a:latin typeface="Arial" charset="0"/>
              <a:cs typeface="Arial" charset="0"/>
            </a:endParaRPr>
          </a:p>
          <a:p>
            <a:pPr marL="0" indent="0" algn="just">
              <a:buClr>
                <a:schemeClr val="tx1"/>
              </a:buClr>
              <a:buNone/>
              <a:defRPr/>
            </a:pPr>
            <a:endParaRPr lang="en-GB" sz="1400" dirty="0">
              <a:latin typeface="Arial" charset="0"/>
              <a:cs typeface="Arial" charset="0"/>
            </a:endParaRPr>
          </a:p>
          <a:p>
            <a:pPr marL="0" indent="0" algn="just">
              <a:buNone/>
              <a:defRPr/>
            </a:pPr>
            <a:endParaRPr lang="en-GB" sz="1400" dirty="0">
              <a:latin typeface="Arial" charset="0"/>
              <a:cs typeface="Arial" charset="0"/>
            </a:endParaRPr>
          </a:p>
          <a:p>
            <a:pPr marL="342900" lvl="1" indent="0" algn="just">
              <a:buNone/>
              <a:defRPr/>
            </a:pPr>
            <a:endParaRPr lang="en-GB" sz="1400" dirty="0">
              <a:latin typeface="Arial" charset="0"/>
              <a:cs typeface="Arial" charset="0"/>
            </a:endParaRPr>
          </a:p>
        </p:txBody>
      </p:sp>
      <p:sp>
        <p:nvSpPr>
          <p:cNvPr id="14339" name="Title 1"/>
          <p:cNvSpPr>
            <a:spLocks noGrp="1"/>
          </p:cNvSpPr>
          <p:nvPr>
            <p:ph type="title"/>
          </p:nvPr>
        </p:nvSpPr>
        <p:spPr>
          <a:xfrm>
            <a:off x="162898" y="10324"/>
            <a:ext cx="5261442" cy="857250"/>
          </a:xfrm>
        </p:spPr>
        <p:txBody>
          <a:bodyPr>
            <a:normAutofit/>
          </a:bodyPr>
          <a:lstStyle/>
          <a:p>
            <a:pPr algn="l"/>
            <a:r>
              <a:rPr lang="en-US" altLang="en-US" sz="2000" b="1" dirty="0">
                <a:latin typeface="Century Gothic" panose="020B0502020202020204" pitchFamily="34" charset="0"/>
                <a:ea typeface="ＭＳ Ｐゴシック" panose="020B0600070205080204" pitchFamily="34" charset="-128"/>
                <a:cs typeface="Arial" panose="020B0604020202020204" pitchFamily="34" charset="0"/>
              </a:rPr>
              <a:t>What I’d like to cover in this </a:t>
            </a:r>
            <a:r>
              <a:rPr lang="en-US" altLang="en-US" sz="2000" b="1" dirty="0">
                <a:solidFill>
                  <a:srgbClr val="008E40"/>
                </a:solidFill>
                <a:latin typeface="Century Gothic" panose="020B0502020202020204" pitchFamily="34" charset="0"/>
                <a:ea typeface="ＭＳ Ｐゴシック" panose="020B0600070205080204" pitchFamily="34" charset="-128"/>
                <a:cs typeface="Arial" panose="020B0604020202020204" pitchFamily="34" charset="0"/>
              </a:rPr>
              <a:t>BASES</a:t>
            </a:r>
            <a:r>
              <a:rPr lang="en-US" altLang="en-US" sz="2000" b="1" dirty="0">
                <a:latin typeface="Century Gothic" panose="020B0502020202020204" pitchFamily="34" charset="0"/>
                <a:ea typeface="ＭＳ Ｐゴシック" panose="020B0600070205080204" pitchFamily="34" charset="-128"/>
                <a:cs typeface="Arial" panose="020B0604020202020204" pitchFamily="34" charset="0"/>
              </a:rPr>
              <a:t> talk</a:t>
            </a:r>
          </a:p>
        </p:txBody>
      </p:sp>
      <p:pic>
        <p:nvPicPr>
          <p:cNvPr id="8" name="Picture 7"/>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04248" y="2844625"/>
            <a:ext cx="2338331" cy="1304455"/>
          </a:xfrm>
          <a:prstGeom prst="rect">
            <a:avLst/>
          </a:prstGeom>
          <a:noFill/>
        </p:spPr>
      </p:pic>
      <p:sp>
        <p:nvSpPr>
          <p:cNvPr id="4" name="Slide Number Placeholder 3"/>
          <p:cNvSpPr>
            <a:spLocks noGrp="1"/>
          </p:cNvSpPr>
          <p:nvPr>
            <p:ph type="sldNum" sz="quarter" idx="12"/>
          </p:nvPr>
        </p:nvSpPr>
        <p:spPr/>
        <p:txBody>
          <a:bodyPr/>
          <a:lstStyle/>
          <a:p>
            <a:fld id="{8E4A8CC1-D9E2-4FCD-9BC5-E90036866732}" type="slidenum">
              <a:rPr lang="en-GB" smtClean="0"/>
              <a:t>4</a:t>
            </a:fld>
            <a:endParaRPr lang="en-GB"/>
          </a:p>
        </p:txBody>
      </p:sp>
    </p:spTree>
    <p:extLst>
      <p:ext uri="{BB962C8B-B14F-4D97-AF65-F5344CB8AC3E}">
        <p14:creationId xmlns:p14="http://schemas.microsoft.com/office/powerpoint/2010/main" val="97455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ttp://th04.deviantart.net/fs70/PRE/f/2012/007/7/f/crosshair__s_cutie_mark_by_snowy_breeze-d4lnjyk.png"/>
          <p:cNvPicPr>
            <a:picLocks noChangeAspect="1" noChangeArrowheads="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artisticPhotocopy/>
                    </a14:imgEffect>
                    <a14:imgEffect>
                      <a14:sharpenSoften amount="-50000"/>
                    </a14:imgEffect>
                    <a14:imgEffect>
                      <a14:brightnessContrast bright="22000" contrast="-6000"/>
                    </a14:imgEffect>
                  </a14:imgLayer>
                </a14:imgProps>
              </a:ext>
              <a:ext uri="{28A0092B-C50C-407E-A947-70E740481C1C}">
                <a14:useLocalDpi xmlns:a14="http://schemas.microsoft.com/office/drawing/2010/main" val="0"/>
              </a:ext>
            </a:extLst>
          </a:blip>
          <a:srcRect l="-310" t="171" r="310" b="30831"/>
          <a:stretch/>
        </p:blipFill>
        <p:spPr bwMode="auto">
          <a:xfrm rot="279569">
            <a:off x="1045360" y="1750190"/>
            <a:ext cx="4265951" cy="2943414"/>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162898" y="1685810"/>
            <a:ext cx="6281310" cy="3543390"/>
          </a:xfrm>
        </p:spPr>
        <p:txBody>
          <a:bodyPr>
            <a:noAutofit/>
          </a:bodyPr>
          <a:lstStyle/>
          <a:p>
            <a:pPr marL="0" indent="0" algn="just">
              <a:buClr>
                <a:srgbClr val="008E40"/>
              </a:buClr>
              <a:buSzPct val="125000"/>
              <a:buNone/>
              <a:defRPr/>
            </a:pPr>
            <a:endParaRPr lang="en-US" sz="1400" dirty="0">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b="1" dirty="0">
                <a:latin typeface="Century Gothic" panose="020B0502020202020204" pitchFamily="34" charset="0"/>
                <a:cs typeface="Arial"/>
              </a:rPr>
              <a:t>Characterise the optimal </a:t>
            </a:r>
            <a:r>
              <a:rPr lang="en-US" sz="1400" b="1" dirty="0">
                <a:solidFill>
                  <a:srgbClr val="008E40"/>
                </a:solidFill>
                <a:latin typeface="Century Gothic" panose="020B0502020202020204" pitchFamily="34" charset="0"/>
                <a:cs typeface="Arial"/>
              </a:rPr>
              <a:t>dose</a:t>
            </a:r>
            <a:r>
              <a:rPr lang="en-US" sz="1400" b="1" dirty="0">
                <a:latin typeface="Century Gothic" panose="020B0502020202020204" pitchFamily="34" charset="0"/>
                <a:cs typeface="Arial"/>
              </a:rPr>
              <a:t> of protein for maximal stimulation of muscle protein synthesis following exercise training </a:t>
            </a:r>
          </a:p>
          <a:p>
            <a:pPr marL="342900" indent="-342900" algn="just">
              <a:lnSpc>
                <a:spcPct val="150000"/>
              </a:lnSpc>
              <a:buClr>
                <a:srgbClr val="008E40"/>
              </a:buClr>
              <a:buSzPct val="125000"/>
              <a:buFont typeface="+mj-lt"/>
              <a:buAutoNum type="arabicPeriod"/>
              <a:defRPr/>
            </a:pPr>
            <a:endParaRPr lang="en-US" sz="1400" dirty="0">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dirty="0">
                <a:solidFill>
                  <a:schemeClr val="bg1">
                    <a:lumMod val="65000"/>
                  </a:schemeClr>
                </a:solidFill>
                <a:latin typeface="Century Gothic" panose="020B0502020202020204" pitchFamily="34" charset="0"/>
                <a:cs typeface="Arial"/>
              </a:rPr>
              <a:t>Compare different protein </a:t>
            </a:r>
            <a:r>
              <a:rPr lang="en-US" sz="1400" b="1" dirty="0">
                <a:solidFill>
                  <a:schemeClr val="bg1">
                    <a:lumMod val="65000"/>
                  </a:schemeClr>
                </a:solidFill>
                <a:latin typeface="Century Gothic" panose="020B0502020202020204" pitchFamily="34" charset="0"/>
                <a:cs typeface="Arial"/>
              </a:rPr>
              <a:t>sources</a:t>
            </a:r>
            <a:r>
              <a:rPr lang="en-US" sz="1400" dirty="0">
                <a:solidFill>
                  <a:schemeClr val="bg1">
                    <a:lumMod val="65000"/>
                  </a:schemeClr>
                </a:solidFill>
                <a:latin typeface="Century Gothic" panose="020B0502020202020204" pitchFamily="34" charset="0"/>
                <a:cs typeface="Arial"/>
              </a:rPr>
              <a:t> in terms of capacity to stimulate MPS following exercise training</a:t>
            </a:r>
          </a:p>
          <a:p>
            <a:pPr marL="342900" indent="-342900" algn="just">
              <a:lnSpc>
                <a:spcPct val="150000"/>
              </a:lnSpc>
              <a:buClr>
                <a:srgbClr val="008E40"/>
              </a:buClr>
              <a:buSzPct val="125000"/>
              <a:buFont typeface="+mj-lt"/>
              <a:buAutoNum type="arabicPeriod"/>
              <a:defRPr/>
            </a:pPr>
            <a:endParaRPr lang="en-US" sz="1400" dirty="0">
              <a:solidFill>
                <a:schemeClr val="bg1">
                  <a:lumMod val="65000"/>
                </a:schemeClr>
              </a:solidFill>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dirty="0">
                <a:solidFill>
                  <a:schemeClr val="bg1">
                    <a:lumMod val="65000"/>
                  </a:schemeClr>
                </a:solidFill>
                <a:latin typeface="Century Gothic" panose="020B0502020202020204" pitchFamily="34" charset="0"/>
                <a:cs typeface="Arial"/>
              </a:rPr>
              <a:t>Critically evaluate the importance of protein </a:t>
            </a:r>
            <a:r>
              <a:rPr lang="en-US" sz="1400" b="1" dirty="0">
                <a:solidFill>
                  <a:schemeClr val="bg1">
                    <a:lumMod val="65000"/>
                  </a:schemeClr>
                </a:solidFill>
                <a:latin typeface="Century Gothic" panose="020B0502020202020204" pitchFamily="34" charset="0"/>
                <a:cs typeface="Arial"/>
              </a:rPr>
              <a:t>timing</a:t>
            </a:r>
            <a:r>
              <a:rPr lang="en-US" sz="1400" dirty="0">
                <a:solidFill>
                  <a:schemeClr val="bg1">
                    <a:lumMod val="65000"/>
                  </a:schemeClr>
                </a:solidFill>
                <a:latin typeface="Century Gothic" panose="020B0502020202020204" pitchFamily="34" charset="0"/>
                <a:cs typeface="Arial"/>
              </a:rPr>
              <a:t> and </a:t>
            </a:r>
            <a:r>
              <a:rPr lang="en-US" sz="1400" b="1" dirty="0">
                <a:solidFill>
                  <a:schemeClr val="bg1">
                    <a:lumMod val="65000"/>
                  </a:schemeClr>
                </a:solidFill>
                <a:latin typeface="Century Gothic" panose="020B0502020202020204" pitchFamily="34" charset="0"/>
                <a:cs typeface="Arial"/>
              </a:rPr>
              <a:t>pattern</a:t>
            </a:r>
            <a:r>
              <a:rPr lang="en-US" sz="1400" dirty="0">
                <a:solidFill>
                  <a:schemeClr val="bg1">
                    <a:lumMod val="65000"/>
                  </a:schemeClr>
                </a:solidFill>
                <a:latin typeface="Century Gothic" panose="020B0502020202020204" pitchFamily="34" charset="0"/>
                <a:cs typeface="Arial"/>
              </a:rPr>
              <a:t> for maximal stimulating of MPS following exercise training</a:t>
            </a:r>
          </a:p>
          <a:p>
            <a:pPr marL="342900" indent="-342900" algn="just">
              <a:lnSpc>
                <a:spcPct val="150000"/>
              </a:lnSpc>
              <a:buClr>
                <a:srgbClr val="008E40"/>
              </a:buClr>
              <a:buSzPct val="125000"/>
              <a:buFont typeface="+mj-lt"/>
              <a:buAutoNum type="arabicPeriod"/>
              <a:defRPr/>
            </a:pPr>
            <a:endParaRPr lang="en-US" sz="1400" dirty="0">
              <a:solidFill>
                <a:schemeClr val="bg1">
                  <a:lumMod val="65000"/>
                </a:schemeClr>
              </a:solidFill>
              <a:latin typeface="Century Gothic" panose="020B0502020202020204" pitchFamily="34" charset="0"/>
              <a:cs typeface="Arial"/>
            </a:endParaRPr>
          </a:p>
          <a:p>
            <a:pPr marL="342900" indent="-342900" algn="just">
              <a:lnSpc>
                <a:spcPct val="150000"/>
              </a:lnSpc>
              <a:buClr>
                <a:srgbClr val="008E40"/>
              </a:buClr>
              <a:buSzPct val="125000"/>
              <a:buFont typeface="+mj-lt"/>
              <a:buAutoNum type="arabicPeriod"/>
              <a:defRPr/>
            </a:pPr>
            <a:r>
              <a:rPr lang="en-US" sz="1400" dirty="0">
                <a:solidFill>
                  <a:schemeClr val="bg1">
                    <a:lumMod val="65000"/>
                  </a:schemeClr>
                </a:solidFill>
                <a:latin typeface="Century Gothic" panose="020B0502020202020204" pitchFamily="34" charset="0"/>
                <a:cs typeface="Arial"/>
              </a:rPr>
              <a:t>Future </a:t>
            </a:r>
            <a:r>
              <a:rPr lang="en-US" sz="1400" b="1" dirty="0">
                <a:solidFill>
                  <a:schemeClr val="bg1">
                    <a:lumMod val="65000"/>
                  </a:schemeClr>
                </a:solidFill>
                <a:latin typeface="Century Gothic" panose="020B0502020202020204" pitchFamily="34" charset="0"/>
                <a:cs typeface="Arial"/>
              </a:rPr>
              <a:t>directions</a:t>
            </a:r>
            <a:r>
              <a:rPr lang="en-US" sz="1400" dirty="0">
                <a:solidFill>
                  <a:schemeClr val="bg1">
                    <a:lumMod val="65000"/>
                  </a:schemeClr>
                </a:solidFill>
                <a:latin typeface="Century Gothic" panose="020B0502020202020204" pitchFamily="34" charset="0"/>
                <a:cs typeface="Arial"/>
              </a:rPr>
              <a:t> in protein nutrition and training adaptation</a:t>
            </a:r>
          </a:p>
          <a:p>
            <a:pPr marL="0" indent="0" algn="just">
              <a:buClr>
                <a:srgbClr val="008E40"/>
              </a:buClr>
              <a:buSzPct val="125000"/>
              <a:buNone/>
              <a:defRPr/>
            </a:pPr>
            <a:endParaRPr lang="en-US" sz="1400" dirty="0">
              <a:latin typeface="Century Gothic" panose="020B0502020202020204" pitchFamily="34" charset="0"/>
              <a:cs typeface="Arial"/>
            </a:endParaRPr>
          </a:p>
          <a:p>
            <a:pPr marL="0" indent="0" algn="just">
              <a:buNone/>
              <a:defRPr/>
            </a:pPr>
            <a:endParaRPr lang="en-GB" sz="1400" dirty="0">
              <a:latin typeface="Arial" charset="0"/>
              <a:cs typeface="Arial" charset="0"/>
            </a:endParaRPr>
          </a:p>
          <a:p>
            <a:pPr marL="0" indent="0" algn="just">
              <a:buNone/>
              <a:defRPr/>
            </a:pPr>
            <a:endParaRPr lang="en-GB" sz="1400" dirty="0">
              <a:latin typeface="Arial" charset="0"/>
              <a:cs typeface="Arial" charset="0"/>
            </a:endParaRPr>
          </a:p>
          <a:p>
            <a:pPr algn="just">
              <a:buFont typeface="+mj-lt"/>
              <a:buAutoNum type="arabicPeriod" startAt="3"/>
              <a:defRPr/>
            </a:pPr>
            <a:endParaRPr lang="en-GB" sz="1400" dirty="0">
              <a:latin typeface="Arial" charset="0"/>
              <a:cs typeface="Arial" charset="0"/>
            </a:endParaRPr>
          </a:p>
          <a:p>
            <a:pPr marL="0" indent="0" algn="just">
              <a:buClr>
                <a:schemeClr val="tx1"/>
              </a:buClr>
              <a:buNone/>
              <a:defRPr/>
            </a:pPr>
            <a:endParaRPr lang="en-GB" sz="1400" dirty="0">
              <a:latin typeface="Arial" charset="0"/>
              <a:cs typeface="Arial" charset="0"/>
            </a:endParaRPr>
          </a:p>
          <a:p>
            <a:pPr marL="0" indent="0" algn="just">
              <a:buClr>
                <a:schemeClr val="tx1"/>
              </a:buClr>
              <a:buNone/>
              <a:defRPr/>
            </a:pPr>
            <a:endParaRPr lang="en-GB" sz="1400" dirty="0">
              <a:latin typeface="Arial" charset="0"/>
              <a:cs typeface="Arial" charset="0"/>
            </a:endParaRPr>
          </a:p>
          <a:p>
            <a:pPr marL="0" indent="0" algn="just">
              <a:buNone/>
              <a:defRPr/>
            </a:pPr>
            <a:endParaRPr lang="en-GB" sz="1400" dirty="0">
              <a:latin typeface="Arial" charset="0"/>
              <a:cs typeface="Arial" charset="0"/>
            </a:endParaRPr>
          </a:p>
          <a:p>
            <a:pPr marL="342900" lvl="1" indent="0" algn="just">
              <a:buNone/>
              <a:defRPr/>
            </a:pPr>
            <a:endParaRPr lang="en-GB" sz="1400" dirty="0">
              <a:latin typeface="Arial" charset="0"/>
              <a:cs typeface="Arial" charset="0"/>
            </a:endParaRPr>
          </a:p>
        </p:txBody>
      </p:sp>
      <p:sp>
        <p:nvSpPr>
          <p:cNvPr id="14339" name="Title 1"/>
          <p:cNvSpPr>
            <a:spLocks noGrp="1"/>
          </p:cNvSpPr>
          <p:nvPr>
            <p:ph type="title"/>
          </p:nvPr>
        </p:nvSpPr>
        <p:spPr>
          <a:xfrm>
            <a:off x="162898" y="10324"/>
            <a:ext cx="5261442" cy="857250"/>
          </a:xfrm>
        </p:spPr>
        <p:txBody>
          <a:bodyPr>
            <a:normAutofit/>
          </a:bodyPr>
          <a:lstStyle/>
          <a:p>
            <a:pPr algn="l"/>
            <a:r>
              <a:rPr lang="en-US" altLang="en-US" sz="2000" b="1" dirty="0">
                <a:latin typeface="Century Gothic" panose="020B0502020202020204" pitchFamily="34" charset="0"/>
                <a:ea typeface="ＭＳ Ｐゴシック" panose="020B0600070205080204" pitchFamily="34" charset="-128"/>
                <a:cs typeface="Arial" panose="020B0604020202020204" pitchFamily="34" charset="0"/>
              </a:rPr>
              <a:t>What I’d like to cover in this </a:t>
            </a:r>
            <a:r>
              <a:rPr lang="en-US" altLang="en-US" sz="2000" b="1" dirty="0">
                <a:solidFill>
                  <a:srgbClr val="008E40"/>
                </a:solidFill>
                <a:latin typeface="Century Gothic" panose="020B0502020202020204" pitchFamily="34" charset="0"/>
                <a:ea typeface="ＭＳ Ｐゴシック" panose="020B0600070205080204" pitchFamily="34" charset="-128"/>
                <a:cs typeface="Arial" panose="020B0604020202020204" pitchFamily="34" charset="0"/>
              </a:rPr>
              <a:t>BASES</a:t>
            </a:r>
            <a:r>
              <a:rPr lang="en-US" altLang="en-US" sz="2000" b="1" dirty="0">
                <a:latin typeface="Century Gothic" panose="020B0502020202020204" pitchFamily="34" charset="0"/>
                <a:ea typeface="ＭＳ Ｐゴシック" panose="020B0600070205080204" pitchFamily="34" charset="-128"/>
                <a:cs typeface="Arial" panose="020B0604020202020204" pitchFamily="34" charset="0"/>
              </a:rPr>
              <a:t> talk</a:t>
            </a:r>
          </a:p>
        </p:txBody>
      </p:sp>
      <p:pic>
        <p:nvPicPr>
          <p:cNvPr id="8" name="Picture 7"/>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12209" y="2844625"/>
            <a:ext cx="2130370" cy="1269569"/>
          </a:xfrm>
          <a:prstGeom prst="rect">
            <a:avLst/>
          </a:prstGeom>
          <a:noFill/>
        </p:spPr>
      </p:pic>
      <p:sp>
        <p:nvSpPr>
          <p:cNvPr id="4" name="Slide Number Placeholder 3"/>
          <p:cNvSpPr>
            <a:spLocks noGrp="1"/>
          </p:cNvSpPr>
          <p:nvPr>
            <p:ph type="sldNum" sz="quarter" idx="12"/>
          </p:nvPr>
        </p:nvSpPr>
        <p:spPr/>
        <p:txBody>
          <a:bodyPr/>
          <a:lstStyle/>
          <a:p>
            <a:fld id="{8E4A8CC1-D9E2-4FCD-9BC5-E90036866732}" type="slidenum">
              <a:rPr lang="en-GB" smtClean="0"/>
              <a:t>5</a:t>
            </a:fld>
            <a:endParaRPr lang="en-GB"/>
          </a:p>
        </p:txBody>
      </p:sp>
    </p:spTree>
    <p:extLst>
      <p:ext uri="{BB962C8B-B14F-4D97-AF65-F5344CB8AC3E}">
        <p14:creationId xmlns:p14="http://schemas.microsoft.com/office/powerpoint/2010/main" val="1466504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395536" y="1556792"/>
            <a:ext cx="3419843" cy="4124202"/>
            <a:chOff x="-996620" y="932720"/>
            <a:chExt cx="4559790" cy="5498938"/>
          </a:xfrm>
        </p:grpSpPr>
        <p:sp>
          <p:nvSpPr>
            <p:cNvPr id="21514" name="TextBox 16"/>
            <p:cNvSpPr txBox="1">
              <a:spLocks noChangeArrowheads="1"/>
            </p:cNvSpPr>
            <p:nvPr/>
          </p:nvSpPr>
          <p:spPr bwMode="auto">
            <a:xfrm>
              <a:off x="-996620" y="932720"/>
              <a:ext cx="2698210" cy="41037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err="1"/>
                <a:t>Myofibrillar</a:t>
              </a:r>
              <a:r>
                <a:rPr lang="en-GB" altLang="en-US" sz="1400" dirty="0"/>
                <a:t>-MPS (%/h)</a:t>
              </a:r>
            </a:p>
          </p:txBody>
        </p:sp>
        <p:sp>
          <p:nvSpPr>
            <p:cNvPr id="21" name="TextBox 20"/>
            <p:cNvSpPr txBox="1"/>
            <p:nvPr/>
          </p:nvSpPr>
          <p:spPr>
            <a:xfrm>
              <a:off x="59499" y="6021288"/>
              <a:ext cx="3503671" cy="410370"/>
            </a:xfrm>
            <a:prstGeom prst="rect">
              <a:avLst/>
            </a:prstGeom>
            <a:noFill/>
          </p:spPr>
          <p:txBody>
            <a:bodyPr wrap="square">
              <a:spAutoFit/>
            </a:bodyPr>
            <a:lstStyle/>
            <a:p>
              <a:pPr>
                <a:defRPr/>
              </a:pPr>
              <a:r>
                <a:rPr lang="en-GB" sz="1400" dirty="0">
                  <a:latin typeface="Arial" panose="020B0604020202020204" pitchFamily="34" charset="0"/>
                  <a:cs typeface="Arial" panose="020B0604020202020204" pitchFamily="34" charset="0"/>
                </a:rPr>
                <a:t>Dose of whey protein (g)</a:t>
              </a:r>
            </a:p>
          </p:txBody>
        </p:sp>
      </p:gr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08288" y="6295268"/>
            <a:ext cx="1115616" cy="549924"/>
          </a:xfrm>
          <a:prstGeom prst="rect">
            <a:avLst/>
          </a:prstGeom>
        </p:spPr>
      </p:pic>
      <p:pic>
        <p:nvPicPr>
          <p:cNvPr id="4" name="Picture 3"/>
          <p:cNvPicPr>
            <a:picLocks noChangeAspect="1"/>
          </p:cNvPicPr>
          <p:nvPr/>
        </p:nvPicPr>
        <p:blipFill>
          <a:blip r:embed="rId4"/>
          <a:stretch>
            <a:fillRect/>
          </a:stretch>
        </p:blipFill>
        <p:spPr>
          <a:xfrm>
            <a:off x="395536" y="1817365"/>
            <a:ext cx="4099481" cy="3627859"/>
          </a:xfrm>
          <a:prstGeom prst="rect">
            <a:avLst/>
          </a:prstGeom>
        </p:spPr>
      </p:pic>
      <p:sp>
        <p:nvSpPr>
          <p:cNvPr id="35" name="Title 13"/>
          <p:cNvSpPr>
            <a:spLocks noGrp="1"/>
          </p:cNvSpPr>
          <p:nvPr>
            <p:ph type="title"/>
          </p:nvPr>
        </p:nvSpPr>
        <p:spPr>
          <a:xfrm>
            <a:off x="35496" y="44624"/>
            <a:ext cx="6768752" cy="857250"/>
          </a:xfrm>
        </p:spPr>
        <p:txBody>
          <a:bodyPr>
            <a:noAutofit/>
          </a:bodyPr>
          <a:lstStyle/>
          <a:p>
            <a:pPr algn="l"/>
            <a:r>
              <a:rPr lang="en-GB" altLang="en-US" sz="2000" b="1" dirty="0">
                <a:latin typeface="Century Gothic" charset="0"/>
                <a:ea typeface="Century Gothic" charset="0"/>
                <a:cs typeface="Century Gothic" charset="0"/>
              </a:rPr>
              <a:t>A 20 g </a:t>
            </a:r>
            <a:r>
              <a:rPr lang="en-GB" altLang="en-US" sz="2000" b="1" dirty="0">
                <a:solidFill>
                  <a:srgbClr val="008E40"/>
                </a:solidFill>
                <a:latin typeface="Century Gothic" charset="0"/>
                <a:ea typeface="Century Gothic" charset="0"/>
                <a:cs typeface="Century Gothic" charset="0"/>
              </a:rPr>
              <a:t>dose</a:t>
            </a:r>
            <a:r>
              <a:rPr lang="en-GB" altLang="en-US" sz="2000" b="1" dirty="0">
                <a:solidFill>
                  <a:srgbClr val="FF99CC"/>
                </a:solidFill>
                <a:latin typeface="Century Gothic" charset="0"/>
                <a:ea typeface="Century Gothic" charset="0"/>
                <a:cs typeface="Century Gothic" charset="0"/>
              </a:rPr>
              <a:t> </a:t>
            </a:r>
            <a:r>
              <a:rPr lang="en-GB" altLang="en-US" sz="2000" b="1" dirty="0">
                <a:latin typeface="Century Gothic" charset="0"/>
                <a:ea typeface="Century Gothic" charset="0"/>
                <a:cs typeface="Century Gothic" charset="0"/>
              </a:rPr>
              <a:t>of whey protein is sufficient for maximal stimulation of muscle protein synthesis following leg-only exercise in trained young men</a:t>
            </a:r>
          </a:p>
        </p:txBody>
      </p:sp>
      <p:sp>
        <p:nvSpPr>
          <p:cNvPr id="36" name="TextBox 23"/>
          <p:cNvSpPr txBox="1">
            <a:spLocks noChangeArrowheads="1"/>
          </p:cNvSpPr>
          <p:nvPr/>
        </p:nvSpPr>
        <p:spPr bwMode="auto">
          <a:xfrm>
            <a:off x="3310414" y="6392361"/>
            <a:ext cx="2536868"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charset="0"/>
                <a:ea typeface="Century Gothic" charset="0"/>
                <a:cs typeface="Century Gothic" charset="0"/>
              </a:rPr>
              <a:t>Witard </a:t>
            </a:r>
            <a:r>
              <a:rPr lang="en-GB" altLang="en-US" sz="1200" dirty="0">
                <a:solidFill>
                  <a:srgbClr val="008E40"/>
                </a:solidFill>
                <a:latin typeface="Century Gothic" charset="0"/>
                <a:ea typeface="Century Gothic" charset="0"/>
                <a:cs typeface="Century Gothic" charset="0"/>
              </a:rPr>
              <a:t>et al 2014 Am J </a:t>
            </a:r>
            <a:r>
              <a:rPr lang="en-GB" altLang="en-US" sz="1200" dirty="0" err="1">
                <a:solidFill>
                  <a:srgbClr val="008E40"/>
                </a:solidFill>
                <a:latin typeface="Century Gothic" charset="0"/>
                <a:ea typeface="Century Gothic" charset="0"/>
                <a:cs typeface="Century Gothic" charset="0"/>
              </a:rPr>
              <a:t>Clin</a:t>
            </a:r>
            <a:r>
              <a:rPr lang="en-GB" altLang="en-US" sz="1200" dirty="0">
                <a:solidFill>
                  <a:srgbClr val="008E40"/>
                </a:solidFill>
                <a:latin typeface="Century Gothic" charset="0"/>
                <a:ea typeface="Century Gothic" charset="0"/>
                <a:cs typeface="Century Gothic" charset="0"/>
              </a:rPr>
              <a:t> </a:t>
            </a:r>
            <a:r>
              <a:rPr lang="en-GB" altLang="en-US" sz="1200" dirty="0" err="1">
                <a:solidFill>
                  <a:srgbClr val="008E40"/>
                </a:solidFill>
                <a:latin typeface="Century Gothic" charset="0"/>
                <a:ea typeface="Century Gothic" charset="0"/>
                <a:cs typeface="Century Gothic" charset="0"/>
              </a:rPr>
              <a:t>Nutr</a:t>
            </a:r>
            <a:endParaRPr lang="en-GB" altLang="en-US" sz="1200" dirty="0">
              <a:solidFill>
                <a:srgbClr val="008E40"/>
              </a:solidFill>
              <a:latin typeface="Century Gothic" charset="0"/>
              <a:ea typeface="Century Gothic" charset="0"/>
              <a:cs typeface="Century Gothic" charset="0"/>
            </a:endParaRPr>
          </a:p>
        </p:txBody>
      </p:sp>
      <p:pic>
        <p:nvPicPr>
          <p:cNvPr id="5" name="Picture 4"/>
          <p:cNvPicPr>
            <a:picLocks noChangeAspect="1"/>
          </p:cNvPicPr>
          <p:nvPr/>
        </p:nvPicPr>
        <p:blipFill>
          <a:blip r:embed="rId5"/>
          <a:stretch>
            <a:fillRect/>
          </a:stretch>
        </p:blipFill>
        <p:spPr>
          <a:xfrm>
            <a:off x="4821387" y="1988840"/>
            <a:ext cx="4178597" cy="3120130"/>
          </a:xfrm>
          <a:prstGeom prst="rect">
            <a:avLst/>
          </a:prstGeom>
        </p:spPr>
      </p:pic>
    </p:spTree>
    <p:extLst>
      <p:ext uri="{BB962C8B-B14F-4D97-AF65-F5344CB8AC3E}">
        <p14:creationId xmlns:p14="http://schemas.microsoft.com/office/powerpoint/2010/main" val="933452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3"/>
          <p:cNvSpPr>
            <a:spLocks noGrp="1"/>
          </p:cNvSpPr>
          <p:nvPr>
            <p:ph type="title"/>
          </p:nvPr>
        </p:nvSpPr>
        <p:spPr>
          <a:xfrm>
            <a:off x="126936" y="44624"/>
            <a:ext cx="6677312" cy="857250"/>
          </a:xfrm>
        </p:spPr>
        <p:txBody>
          <a:bodyPr>
            <a:normAutofit/>
          </a:bodyPr>
          <a:lstStyle/>
          <a:p>
            <a:pPr algn="l"/>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2000" b="1" dirty="0">
                <a:solidFill>
                  <a:srgbClr val="008E40"/>
                </a:solidFill>
                <a:latin typeface="Arial" panose="020B0604020202020204" pitchFamily="34" charset="0"/>
                <a:ea typeface="ＭＳ Ｐゴシック" panose="020B0600070205080204" pitchFamily="34" charset="-128"/>
                <a:cs typeface="Arial" panose="020B0604020202020204" pitchFamily="34" charset="0"/>
              </a:rPr>
              <a:t>fate</a:t>
            </a:r>
            <a:r>
              <a:rPr lang="en-GB" altLang="en-US" sz="2000" b="1" dirty="0">
                <a:latin typeface="Arial" panose="020B0604020202020204" pitchFamily="34" charset="0"/>
                <a:ea typeface="ＭＳ Ｐゴシック" panose="020B0600070205080204" pitchFamily="34" charset="-128"/>
                <a:cs typeface="Arial" panose="020B0604020202020204" pitchFamily="34" charset="0"/>
              </a:rPr>
              <a:t> of ingested protein in excess of a 20 g dose is primarily non-anabolic</a:t>
            </a:r>
          </a:p>
        </p:txBody>
      </p:sp>
      <p:sp>
        <p:nvSpPr>
          <p:cNvPr id="21" name="TextBox 20"/>
          <p:cNvSpPr txBox="1"/>
          <p:nvPr/>
        </p:nvSpPr>
        <p:spPr bwMode="auto">
          <a:xfrm>
            <a:off x="1043548" y="5291335"/>
            <a:ext cx="2321719" cy="307777"/>
          </a:xfrm>
          <a:prstGeom prst="rect">
            <a:avLst/>
          </a:prstGeom>
          <a:noFill/>
        </p:spPr>
        <p:txBody>
          <a:bodyPr>
            <a:spAutoFit/>
          </a:bodyPr>
          <a:lstStyle/>
          <a:p>
            <a:pPr algn="ctr">
              <a:defRPr/>
            </a:pPr>
            <a:r>
              <a:rPr lang="en-GB" sz="1400" dirty="0">
                <a:latin typeface="Arial" panose="020B0604020202020204" pitchFamily="34" charset="0"/>
                <a:cs typeface="Arial" panose="020B0604020202020204" pitchFamily="34" charset="0"/>
              </a:rPr>
              <a:t>Dose of whey protein (g)</a:t>
            </a:r>
          </a:p>
        </p:txBody>
      </p:sp>
      <p:grpSp>
        <p:nvGrpSpPr>
          <p:cNvPr id="3" name="Group 2"/>
          <p:cNvGrpSpPr>
            <a:grpSpLocks/>
          </p:cNvGrpSpPr>
          <p:nvPr/>
        </p:nvGrpSpPr>
        <p:grpSpPr bwMode="auto">
          <a:xfrm>
            <a:off x="395536" y="1488877"/>
            <a:ext cx="6408713" cy="3956346"/>
            <a:chOff x="3867197" y="2399302"/>
            <a:chExt cx="5164407" cy="3179711"/>
          </a:xfrm>
        </p:grpSpPr>
        <p:sp>
          <p:nvSpPr>
            <p:cNvPr id="21510" name="TextBox 16"/>
            <p:cNvSpPr txBox="1">
              <a:spLocks noChangeArrowheads="1"/>
            </p:cNvSpPr>
            <p:nvPr/>
          </p:nvSpPr>
          <p:spPr bwMode="auto">
            <a:xfrm>
              <a:off x="3867197" y="2399302"/>
              <a:ext cx="3150628" cy="5175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Phenylalanine oxidation </a:t>
              </a:r>
            </a:p>
            <a:p>
              <a:pPr eaLnBrk="1" hangingPunct="1"/>
              <a:r>
                <a:rPr lang="en-GB" altLang="en-US" sz="1400" dirty="0"/>
                <a:t>rate (AUC)</a:t>
              </a:r>
            </a:p>
          </p:txBody>
        </p:sp>
        <p:pic>
          <p:nvPicPr>
            <p:cNvPr id="28680" name="Picture 11"/>
            <p:cNvPicPr>
              <a:picLocks noChangeAspect="1" noChangeArrowheads="1"/>
            </p:cNvPicPr>
            <p:nvPr/>
          </p:nvPicPr>
          <p:blipFill>
            <a:blip r:embed="rId3"/>
            <a:srcRect/>
            <a:stretch>
              <a:fillRect/>
            </a:stretch>
          </p:blipFill>
          <p:spPr bwMode="auto">
            <a:xfrm>
              <a:off x="4110038" y="2716136"/>
              <a:ext cx="2376487" cy="28082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pic>
          <p:nvPicPr>
            <p:cNvPr id="28681" name="Picture 12"/>
            <p:cNvPicPr>
              <a:picLocks noChangeAspect="1" noChangeArrowheads="1"/>
            </p:cNvPicPr>
            <p:nvPr/>
          </p:nvPicPr>
          <p:blipFill>
            <a:blip r:embed="rId4"/>
            <a:srcRect/>
            <a:stretch>
              <a:fillRect/>
            </a:stretch>
          </p:blipFill>
          <p:spPr bwMode="auto">
            <a:xfrm>
              <a:off x="6381750" y="2751676"/>
              <a:ext cx="2582863" cy="28273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
          <p:nvSpPr>
            <p:cNvPr id="21513" name="TextBox 16"/>
            <p:cNvSpPr txBox="1">
              <a:spLocks noChangeArrowheads="1"/>
            </p:cNvSpPr>
            <p:nvPr/>
          </p:nvSpPr>
          <p:spPr bwMode="auto">
            <a:xfrm>
              <a:off x="6488429" y="2553762"/>
              <a:ext cx="2543175" cy="2473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Urea </a:t>
              </a:r>
              <a:r>
                <a:rPr lang="en-GB" altLang="en-US" sz="1400"/>
                <a:t>production rate </a:t>
              </a:r>
              <a:r>
                <a:rPr lang="en-GB" altLang="en-US" sz="1400" dirty="0"/>
                <a:t>(AUC)</a:t>
              </a:r>
            </a:p>
          </p:txBody>
        </p:sp>
      </p:grpSp>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00392" y="6320419"/>
            <a:ext cx="1043608" cy="514429"/>
          </a:xfrm>
          <a:prstGeom prst="rect">
            <a:avLst/>
          </a:prstGeom>
        </p:spPr>
      </p:pic>
      <p:sp>
        <p:nvSpPr>
          <p:cNvPr id="15" name="TextBox 23"/>
          <p:cNvSpPr txBox="1">
            <a:spLocks noChangeArrowheads="1"/>
          </p:cNvSpPr>
          <p:nvPr/>
        </p:nvSpPr>
        <p:spPr bwMode="auto">
          <a:xfrm>
            <a:off x="3310414" y="6392361"/>
            <a:ext cx="2536868"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charset="0"/>
                <a:ea typeface="Century Gothic" charset="0"/>
                <a:cs typeface="Century Gothic" charset="0"/>
              </a:rPr>
              <a:t>Witard </a:t>
            </a:r>
            <a:r>
              <a:rPr lang="en-GB" altLang="en-US" sz="1200" dirty="0">
                <a:solidFill>
                  <a:srgbClr val="008E40"/>
                </a:solidFill>
                <a:latin typeface="Century Gothic" charset="0"/>
                <a:ea typeface="Century Gothic" charset="0"/>
                <a:cs typeface="Century Gothic" charset="0"/>
              </a:rPr>
              <a:t>et al 2014 Am J </a:t>
            </a:r>
            <a:r>
              <a:rPr lang="en-GB" altLang="en-US" sz="1200" dirty="0" err="1">
                <a:solidFill>
                  <a:srgbClr val="008E40"/>
                </a:solidFill>
                <a:latin typeface="Century Gothic" charset="0"/>
                <a:ea typeface="Century Gothic" charset="0"/>
                <a:cs typeface="Century Gothic" charset="0"/>
              </a:rPr>
              <a:t>Clin</a:t>
            </a:r>
            <a:r>
              <a:rPr lang="en-GB" altLang="en-US" sz="1200" dirty="0">
                <a:solidFill>
                  <a:srgbClr val="008E40"/>
                </a:solidFill>
                <a:latin typeface="Century Gothic" charset="0"/>
                <a:ea typeface="Century Gothic" charset="0"/>
                <a:cs typeface="Century Gothic" charset="0"/>
              </a:rPr>
              <a:t> </a:t>
            </a:r>
            <a:r>
              <a:rPr lang="en-GB" altLang="en-US" sz="1200" dirty="0" err="1">
                <a:solidFill>
                  <a:srgbClr val="008E40"/>
                </a:solidFill>
                <a:latin typeface="Century Gothic" charset="0"/>
                <a:ea typeface="Century Gothic" charset="0"/>
                <a:cs typeface="Century Gothic" charset="0"/>
              </a:rPr>
              <a:t>Nutr</a:t>
            </a:r>
            <a:endParaRPr lang="en-GB" altLang="en-US" sz="1200" dirty="0">
              <a:solidFill>
                <a:srgbClr val="008E40"/>
              </a:solidFill>
              <a:latin typeface="Century Gothic" charset="0"/>
              <a:ea typeface="Century Gothic" charset="0"/>
              <a:cs typeface="Century Gothic" charset="0"/>
            </a:endParaRPr>
          </a:p>
        </p:txBody>
      </p:sp>
      <p:pic>
        <p:nvPicPr>
          <p:cNvPr id="16"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54462" y="2352076"/>
            <a:ext cx="1488615" cy="2229052"/>
          </a:xfrm>
          <a:prstGeom prst="rect">
            <a:avLst/>
          </a:prstGeom>
          <a:noFill/>
          <a:ln w="9525">
            <a:noFill/>
            <a:miter lim="800000"/>
            <a:headEnd/>
            <a:tailEnd/>
          </a:ln>
          <a:extLst>
            <a:ext uri="{909E8E84-426E-40dd-AFC4-6F175D3DCCD1}">
              <a14:hiddenFill xmlns=""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8E4A8CC1-D9E2-4FCD-9BC5-E90036866732}" type="slidenum">
              <a:rPr lang="en-GB" smtClean="0"/>
              <a:t>7</a:t>
            </a:fld>
            <a:endParaRPr lang="en-GB"/>
          </a:p>
        </p:txBody>
      </p:sp>
      <p:sp>
        <p:nvSpPr>
          <p:cNvPr id="17" name="TextBox 16"/>
          <p:cNvSpPr txBox="1"/>
          <p:nvPr/>
        </p:nvSpPr>
        <p:spPr bwMode="auto">
          <a:xfrm>
            <a:off x="4211960" y="5300059"/>
            <a:ext cx="2321719" cy="307777"/>
          </a:xfrm>
          <a:prstGeom prst="rect">
            <a:avLst/>
          </a:prstGeom>
          <a:noFill/>
        </p:spPr>
        <p:txBody>
          <a:bodyPr>
            <a:spAutoFit/>
          </a:bodyPr>
          <a:lstStyle/>
          <a:p>
            <a:pPr algn="ctr">
              <a:defRPr/>
            </a:pPr>
            <a:r>
              <a:rPr lang="en-GB" sz="1400" dirty="0">
                <a:latin typeface="Arial" panose="020B0604020202020204" pitchFamily="34" charset="0"/>
                <a:cs typeface="Arial" panose="020B0604020202020204" pitchFamily="34" charset="0"/>
              </a:rPr>
              <a:t>Dose of whey protein (g)</a:t>
            </a:r>
          </a:p>
        </p:txBody>
      </p:sp>
    </p:spTree>
    <p:extLst>
      <p:ext uri="{BB962C8B-B14F-4D97-AF65-F5344CB8AC3E}">
        <p14:creationId xmlns:p14="http://schemas.microsoft.com/office/powerpoint/2010/main" val="747481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stretch>
            <a:fillRect/>
          </a:stretch>
        </p:blipFill>
        <p:spPr>
          <a:xfrm>
            <a:off x="1187624" y="1542922"/>
            <a:ext cx="4296957" cy="3902302"/>
          </a:xfrm>
          <a:prstGeom prst="rect">
            <a:avLst/>
          </a:prstGeom>
        </p:spPr>
      </p:pic>
      <p:sp>
        <p:nvSpPr>
          <p:cNvPr id="3" name="TextBox 2"/>
          <p:cNvSpPr txBox="1"/>
          <p:nvPr/>
        </p:nvSpPr>
        <p:spPr>
          <a:xfrm>
            <a:off x="178339" y="188640"/>
            <a:ext cx="6445889" cy="707886"/>
          </a:xfrm>
          <a:prstGeom prst="rect">
            <a:avLst/>
          </a:prstGeom>
          <a:noFill/>
        </p:spPr>
        <p:txBody>
          <a:bodyPr wrap="square" rtlCol="0">
            <a:spAutoFit/>
          </a:bodyPr>
          <a:lstStyle/>
          <a:p>
            <a:r>
              <a:rPr lang="en-GB" sz="2000" b="1" dirty="0">
                <a:latin typeface="Century Gothic"/>
                <a:cs typeface="Century Gothic"/>
              </a:rPr>
              <a:t>……….a similar MPS-dose response story for </a:t>
            </a:r>
            <a:r>
              <a:rPr lang="en-GB" sz="2000" b="1" dirty="0">
                <a:solidFill>
                  <a:srgbClr val="008E40"/>
                </a:solidFill>
                <a:latin typeface="Century Gothic"/>
                <a:cs typeface="Century Gothic"/>
              </a:rPr>
              <a:t>egg</a:t>
            </a:r>
            <a:r>
              <a:rPr lang="en-GB" sz="2000" b="1" dirty="0">
                <a:latin typeface="Century Gothic"/>
                <a:cs typeface="Century Gothic"/>
              </a:rPr>
              <a:t> protein following exercise</a:t>
            </a:r>
            <a:endParaRPr lang="en-US" sz="2000" b="1" dirty="0">
              <a:latin typeface="Century Gothic"/>
              <a:cs typeface="Century Gothic"/>
            </a:endParaRPr>
          </a:p>
        </p:txBody>
      </p:sp>
      <p:sp>
        <p:nvSpPr>
          <p:cNvPr id="6" name="Shape 59"/>
          <p:cNvSpPr/>
          <p:nvPr/>
        </p:nvSpPr>
        <p:spPr>
          <a:xfrm>
            <a:off x="3153154" y="6430595"/>
            <a:ext cx="2877008" cy="238765"/>
          </a:xfrm>
          <a:prstGeom prst="rect">
            <a:avLst/>
          </a:prstGeom>
          <a:ln w="12700">
            <a:miter lim="400000"/>
          </a:ln>
          <a:extLst>
            <a:ext uri="{C572A759-6A51-4108-AA02-DFA0A04FC94B}">
              <ma14:wrappingTextBoxFlag xmlns:ma14="http://schemas.microsoft.com/office/mac/drawingml/2011/main" xmlns="" val="1"/>
            </a:ext>
          </a:extLst>
        </p:spPr>
        <p:txBody>
          <a:bodyPr wrap="square" lIns="26788" tIns="26788" rIns="26788" bIns="26788" anchor="ctr">
            <a:spAutoFit/>
          </a:bodyPr>
          <a:lstStyle>
            <a:lvl1pPr>
              <a:defRPr sz="2500">
                <a:latin typeface="Calibri"/>
                <a:ea typeface="Calibri"/>
                <a:cs typeface="Calibri"/>
                <a:sym typeface="Calibri"/>
              </a:defRPr>
            </a:lvl1pPr>
          </a:lstStyle>
          <a:p>
            <a:pPr lvl="0" algn="ctr">
              <a:defRPr sz="1800"/>
            </a:pPr>
            <a:r>
              <a:rPr sz="1200" b="1" dirty="0">
                <a:solidFill>
                  <a:srgbClr val="008E40"/>
                </a:solidFill>
                <a:latin typeface="Century Gothic"/>
                <a:cs typeface="Century Gothic"/>
              </a:rPr>
              <a:t>Moore</a:t>
            </a:r>
            <a:r>
              <a:rPr lang="en-GB" sz="1200" b="1" dirty="0">
                <a:solidFill>
                  <a:srgbClr val="008E40"/>
                </a:solidFill>
                <a:latin typeface="Century Gothic"/>
                <a:cs typeface="Century Gothic"/>
              </a:rPr>
              <a:t> </a:t>
            </a:r>
            <a:r>
              <a:rPr sz="1200" dirty="0">
                <a:solidFill>
                  <a:srgbClr val="008E40"/>
                </a:solidFill>
                <a:latin typeface="Century Gothic"/>
                <a:cs typeface="Century Gothic"/>
              </a:rPr>
              <a:t>et al</a:t>
            </a:r>
            <a:r>
              <a:rPr lang="en-GB" sz="1200" dirty="0">
                <a:solidFill>
                  <a:srgbClr val="008E40"/>
                </a:solidFill>
                <a:latin typeface="Century Gothic"/>
                <a:cs typeface="Century Gothic"/>
              </a:rPr>
              <a:t> 2009</a:t>
            </a:r>
            <a:r>
              <a:rPr sz="1200" dirty="0">
                <a:solidFill>
                  <a:srgbClr val="008E40"/>
                </a:solidFill>
                <a:latin typeface="Century Gothic"/>
                <a:cs typeface="Century Gothic"/>
              </a:rPr>
              <a:t> </a:t>
            </a:r>
            <a:r>
              <a:rPr lang="en-GB" sz="1200" dirty="0">
                <a:solidFill>
                  <a:srgbClr val="008E40"/>
                </a:solidFill>
                <a:latin typeface="Century Gothic"/>
                <a:cs typeface="Century Gothic"/>
              </a:rPr>
              <a:t>Am J </a:t>
            </a:r>
            <a:r>
              <a:rPr lang="en-GB" sz="1200" dirty="0" err="1">
                <a:solidFill>
                  <a:srgbClr val="008E40"/>
                </a:solidFill>
                <a:latin typeface="Century Gothic"/>
                <a:cs typeface="Century Gothic"/>
              </a:rPr>
              <a:t>Clin</a:t>
            </a:r>
            <a:r>
              <a:rPr lang="en-GB" sz="1200" dirty="0">
                <a:solidFill>
                  <a:srgbClr val="008E40"/>
                </a:solidFill>
                <a:latin typeface="Century Gothic"/>
                <a:cs typeface="Century Gothic"/>
              </a:rPr>
              <a:t> </a:t>
            </a:r>
            <a:r>
              <a:rPr lang="en-GB" sz="1200" dirty="0" err="1">
                <a:solidFill>
                  <a:srgbClr val="008E40"/>
                </a:solidFill>
                <a:latin typeface="Century Gothic"/>
                <a:cs typeface="Century Gothic"/>
              </a:rPr>
              <a:t>Nutr</a:t>
            </a:r>
            <a:endParaRPr sz="1200" dirty="0">
              <a:solidFill>
                <a:srgbClr val="008E40"/>
              </a:solidFill>
              <a:latin typeface="Century Gothic"/>
              <a:cs typeface="Century Gothic"/>
            </a:endParaRPr>
          </a:p>
        </p:txBody>
      </p:sp>
      <p:sp>
        <p:nvSpPr>
          <p:cNvPr id="5" name="TextBox 4"/>
          <p:cNvSpPr txBox="1"/>
          <p:nvPr/>
        </p:nvSpPr>
        <p:spPr>
          <a:xfrm>
            <a:off x="1586761" y="2058572"/>
            <a:ext cx="184731" cy="307777"/>
          </a:xfrm>
          <a:prstGeom prst="rect">
            <a:avLst/>
          </a:prstGeom>
          <a:noFill/>
        </p:spPr>
        <p:txBody>
          <a:bodyPr wrap="none" rtlCol="0">
            <a:spAutoFit/>
          </a:bodyPr>
          <a:lstStyle/>
          <a:p>
            <a:endParaRPr lang="en-US" sz="1400" dirty="0"/>
          </a:p>
        </p:txBody>
      </p:sp>
      <p:sp>
        <p:nvSpPr>
          <p:cNvPr id="17" name="TextBox 16"/>
          <p:cNvSpPr txBox="1"/>
          <p:nvPr/>
        </p:nvSpPr>
        <p:spPr>
          <a:xfrm>
            <a:off x="2411760" y="5373216"/>
            <a:ext cx="2013693"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Dose of egg protein (g)</a:t>
            </a:r>
          </a:p>
        </p:txBody>
      </p:sp>
      <p:sp>
        <p:nvSpPr>
          <p:cNvPr id="19" name="TextBox 18"/>
          <p:cNvSpPr txBox="1"/>
          <p:nvPr/>
        </p:nvSpPr>
        <p:spPr>
          <a:xfrm>
            <a:off x="1187624" y="1268760"/>
            <a:ext cx="2202866"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Mixed-MPS</a:t>
            </a: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l="10905" t="10898" r="10905" b="16754"/>
          <a:stretch>
            <a:fillRect/>
          </a:stretch>
        </p:blipFill>
        <p:spPr bwMode="auto">
          <a:xfrm>
            <a:off x="6393879" y="2492896"/>
            <a:ext cx="2714625" cy="188476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Shape 57"/>
          <p:cNvSpPr/>
          <p:nvPr/>
        </p:nvSpPr>
        <p:spPr>
          <a:xfrm>
            <a:off x="0" y="3242135"/>
            <a:ext cx="9108503" cy="377024"/>
          </a:xfrm>
          <a:prstGeom prst="rect">
            <a:avLst/>
          </a:prstGeom>
          <a:solidFill>
            <a:srgbClr val="FFFF00"/>
          </a:solidFill>
          <a:ln w="12700">
            <a:solidFill>
              <a:schemeClr val="tx1"/>
            </a:solidFill>
            <a:miter lim="400000"/>
          </a:ln>
          <a:extLst>
            <a:ext uri="{C572A759-6A51-4108-AA02-DFA0A04FC94B}">
              <ma14:wrappingTextBoxFlag xmlns:ma14="http://schemas.microsoft.com/office/mac/drawingml/2011/main" xmlns="" val="1"/>
            </a:ext>
          </a:extLst>
        </p:spPr>
        <p:txBody>
          <a:bodyPr wrap="square" lIns="34289" tIns="34289" rIns="34289" bIns="34289">
            <a:spAutoFit/>
          </a:bodyPr>
          <a:lstStyle>
            <a:lvl1pPr>
              <a:spcBef>
                <a:spcPts val="4200"/>
              </a:spcBef>
              <a:defRPr sz="3200">
                <a:latin typeface="Calibri"/>
                <a:ea typeface="Calibri"/>
                <a:cs typeface="Calibri"/>
                <a:sym typeface="Calibri"/>
              </a:defRPr>
            </a:lvl1pPr>
          </a:lstStyle>
          <a:p>
            <a:pPr lvl="0" algn="ctr">
              <a:defRPr sz="1800"/>
            </a:pPr>
            <a:r>
              <a:rPr sz="2000" b="1" dirty="0">
                <a:latin typeface="Century Gothic"/>
                <a:cs typeface="Century Gothic"/>
              </a:rPr>
              <a:t>20 g</a:t>
            </a:r>
            <a:r>
              <a:rPr lang="en-GB" sz="2000" b="1" dirty="0">
                <a:latin typeface="Century Gothic"/>
                <a:cs typeface="Century Gothic"/>
              </a:rPr>
              <a:t> of</a:t>
            </a:r>
            <a:r>
              <a:rPr sz="2000" b="1" dirty="0">
                <a:latin typeface="Century Gothic"/>
                <a:cs typeface="Century Gothic"/>
              </a:rPr>
              <a:t> egg protein stimulate</a:t>
            </a:r>
            <a:r>
              <a:rPr lang="en-GB" sz="2000" b="1" dirty="0">
                <a:latin typeface="Century Gothic"/>
                <a:cs typeface="Century Gothic"/>
              </a:rPr>
              <a:t>s</a:t>
            </a:r>
            <a:r>
              <a:rPr sz="2000" b="1" dirty="0">
                <a:latin typeface="Century Gothic"/>
                <a:cs typeface="Century Gothic"/>
              </a:rPr>
              <a:t> mixed MPS to the same extent as 40 g</a:t>
            </a:r>
          </a:p>
        </p:txBody>
      </p:sp>
      <p:sp>
        <p:nvSpPr>
          <p:cNvPr id="4" name="Slide Number Placeholder 3"/>
          <p:cNvSpPr>
            <a:spLocks noGrp="1"/>
          </p:cNvSpPr>
          <p:nvPr>
            <p:ph type="sldNum" sz="quarter" idx="12"/>
          </p:nvPr>
        </p:nvSpPr>
        <p:spPr/>
        <p:txBody>
          <a:bodyPr/>
          <a:lstStyle/>
          <a:p>
            <a:fld id="{8E4A8CC1-D9E2-4FCD-9BC5-E90036866732}" type="slidenum">
              <a:rPr lang="en-GB" smtClean="0"/>
              <a:t>8</a:t>
            </a:fld>
            <a:endParaRPr lang="en-GB"/>
          </a:p>
        </p:txBody>
      </p:sp>
    </p:spTree>
    <p:extLst>
      <p:ext uri="{BB962C8B-B14F-4D97-AF65-F5344CB8AC3E}">
        <p14:creationId xmlns:p14="http://schemas.microsoft.com/office/powerpoint/2010/main" val="86155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TextBox 1"/>
          <p:cNvSpPr txBox="1">
            <a:spLocks noChangeArrowheads="1"/>
          </p:cNvSpPr>
          <p:nvPr/>
        </p:nvSpPr>
        <p:spPr bwMode="auto">
          <a:xfrm>
            <a:off x="4360069" y="3900489"/>
            <a:ext cx="113466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b="1"/>
              <a:t>?</a:t>
            </a:r>
          </a:p>
        </p:txBody>
      </p:sp>
      <p:pic>
        <p:nvPicPr>
          <p:cNvPr id="38917" name="Picture 12" descr="womenlif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378" y="2564904"/>
            <a:ext cx="3085360" cy="173122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8918" name="TextBox 9"/>
          <p:cNvSpPr txBox="1">
            <a:spLocks noChangeArrowheads="1"/>
          </p:cNvSpPr>
          <p:nvPr/>
        </p:nvSpPr>
        <p:spPr bwMode="auto">
          <a:xfrm>
            <a:off x="3442787" y="5012580"/>
            <a:ext cx="2268141"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latin typeface="Century Gothic" panose="020B0502020202020204" pitchFamily="34" charset="0"/>
              </a:rPr>
              <a:t>Football player </a:t>
            </a:r>
            <a:r>
              <a:rPr lang="en-GB" altLang="en-US" sz="1400" b="1" dirty="0"/>
              <a:t>(80 kg)</a:t>
            </a:r>
          </a:p>
        </p:txBody>
      </p:sp>
      <p:sp>
        <p:nvSpPr>
          <p:cNvPr id="38919" name="TextBox 10"/>
          <p:cNvSpPr txBox="1">
            <a:spLocks noChangeArrowheads="1"/>
          </p:cNvSpPr>
          <p:nvPr/>
        </p:nvSpPr>
        <p:spPr bwMode="auto">
          <a:xfrm>
            <a:off x="507987" y="4324057"/>
            <a:ext cx="2268141"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latin typeface="Century Gothic" panose="020B0502020202020204" pitchFamily="34" charset="0"/>
              </a:rPr>
              <a:t>Gymnast (50 kg)</a:t>
            </a:r>
          </a:p>
        </p:txBody>
      </p:sp>
      <p:sp>
        <p:nvSpPr>
          <p:cNvPr id="38920" name="Rectangle 1"/>
          <p:cNvSpPr>
            <a:spLocks noChangeArrowheads="1"/>
          </p:cNvSpPr>
          <p:nvPr/>
        </p:nvSpPr>
        <p:spPr bwMode="auto">
          <a:xfrm>
            <a:off x="31290" y="-27384"/>
            <a:ext cx="6646944" cy="1015663"/>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000" b="1" dirty="0">
                <a:latin typeface="Century Gothic" charset="0"/>
                <a:ea typeface="Century Gothic" charset="0"/>
                <a:cs typeface="Century Gothic" charset="0"/>
              </a:rPr>
              <a:t>What influence does individual </a:t>
            </a:r>
            <a:r>
              <a:rPr lang="en-GB" altLang="en-US" sz="2000" b="1" dirty="0">
                <a:solidFill>
                  <a:srgbClr val="008E40"/>
                </a:solidFill>
                <a:latin typeface="Century Gothic" charset="0"/>
                <a:ea typeface="Century Gothic" charset="0"/>
                <a:cs typeface="Century Gothic" charset="0"/>
              </a:rPr>
              <a:t>muscle mass</a:t>
            </a:r>
            <a:r>
              <a:rPr lang="en-GB" altLang="en-US" sz="2000" b="1" dirty="0">
                <a:latin typeface="Century Gothic" charset="0"/>
                <a:ea typeface="Century Gothic" charset="0"/>
                <a:cs typeface="Century Gothic" charset="0"/>
              </a:rPr>
              <a:t> have on the dose response of muscle </a:t>
            </a:r>
            <a:r>
              <a:rPr lang="en-GB" altLang="en-US" sz="2000" b="1">
                <a:latin typeface="Century Gothic" charset="0"/>
                <a:ea typeface="Century Gothic" charset="0"/>
                <a:cs typeface="Century Gothic" charset="0"/>
              </a:rPr>
              <a:t>protein synthesis </a:t>
            </a:r>
            <a:r>
              <a:rPr lang="en-GB" altLang="en-US" sz="2000" b="1" dirty="0">
                <a:latin typeface="Century Gothic" charset="0"/>
                <a:ea typeface="Century Gothic" charset="0"/>
                <a:cs typeface="Century Gothic" charset="0"/>
              </a:rPr>
              <a:t>to ingested protein?</a:t>
            </a:r>
          </a:p>
        </p:txBody>
      </p:sp>
      <p:sp>
        <p:nvSpPr>
          <p:cNvPr id="11" name="TextBox 9"/>
          <p:cNvSpPr txBox="1">
            <a:spLocks noChangeArrowheads="1"/>
          </p:cNvSpPr>
          <p:nvPr/>
        </p:nvSpPr>
        <p:spPr bwMode="auto">
          <a:xfrm>
            <a:off x="6418659" y="4324057"/>
            <a:ext cx="2268141"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latin typeface="Century Gothic" panose="020B0502020202020204" pitchFamily="34" charset="0"/>
              </a:rPr>
              <a:t>Rugby player (102 kg)</a:t>
            </a:r>
          </a:p>
        </p:txBody>
      </p:sp>
      <p:pic>
        <p:nvPicPr>
          <p:cNvPr id="3" name="Picture 2"/>
          <p:cNvPicPr>
            <a:picLocks noChangeAspect="1"/>
          </p:cNvPicPr>
          <p:nvPr/>
        </p:nvPicPr>
        <p:blipFill>
          <a:blip r:embed="rId4"/>
          <a:stretch>
            <a:fillRect/>
          </a:stretch>
        </p:blipFill>
        <p:spPr>
          <a:xfrm>
            <a:off x="3410847" y="1972942"/>
            <a:ext cx="2346423" cy="2968226"/>
          </a:xfrm>
          <a:prstGeom prst="rect">
            <a:avLst/>
          </a:prstGeom>
        </p:spPr>
      </p:pic>
      <p:sp>
        <p:nvSpPr>
          <p:cNvPr id="5" name="Slide Number Placeholder 4"/>
          <p:cNvSpPr>
            <a:spLocks noGrp="1"/>
          </p:cNvSpPr>
          <p:nvPr>
            <p:ph type="sldNum" sz="quarter" idx="12"/>
          </p:nvPr>
        </p:nvSpPr>
        <p:spPr/>
        <p:txBody>
          <a:bodyPr/>
          <a:lstStyle/>
          <a:p>
            <a:fld id="{8E4A8CC1-D9E2-4FCD-9BC5-E90036866732}" type="slidenum">
              <a:rPr lang="en-GB" smtClean="0"/>
              <a:t>9</a:t>
            </a:fld>
            <a:endParaRPr lang="en-GB"/>
          </a:p>
        </p:txBody>
      </p:sp>
      <p:pic>
        <p:nvPicPr>
          <p:cNvPr id="4" name="Picture 3"/>
          <p:cNvPicPr>
            <a:picLocks noChangeAspect="1"/>
          </p:cNvPicPr>
          <p:nvPr/>
        </p:nvPicPr>
        <p:blipFill>
          <a:blip r:embed="rId5"/>
          <a:stretch>
            <a:fillRect/>
          </a:stretch>
        </p:blipFill>
        <p:spPr>
          <a:xfrm>
            <a:off x="5945028" y="2563389"/>
            <a:ext cx="3091468" cy="1731222"/>
          </a:xfrm>
          <a:prstGeom prst="rect">
            <a:avLst/>
          </a:prstGeom>
        </p:spPr>
      </p:pic>
    </p:spTree>
    <p:extLst>
      <p:ext uri="{BB962C8B-B14F-4D97-AF65-F5344CB8AC3E}">
        <p14:creationId xmlns:p14="http://schemas.microsoft.com/office/powerpoint/2010/main" val="841642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ounded Rectangle 26"/>
          <p:cNvSpPr/>
          <p:nvPr/>
        </p:nvSpPr>
        <p:spPr>
          <a:xfrm>
            <a:off x="1763688" y="2834971"/>
            <a:ext cx="1458162" cy="2538245"/>
          </a:xfrm>
          <a:prstGeom prst="roundRect">
            <a:avLst/>
          </a:prstGeom>
          <a:solidFill>
            <a:schemeClr val="accent6">
              <a:lumMod val="40000"/>
              <a:lumOff val="60000"/>
              <a:alpha val="38000"/>
            </a:schemeClr>
          </a:solid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46" name="TextBox 45"/>
          <p:cNvSpPr txBox="1"/>
          <p:nvPr/>
        </p:nvSpPr>
        <p:spPr>
          <a:xfrm>
            <a:off x="1189895" y="2888944"/>
            <a:ext cx="444352" cy="369332"/>
          </a:xfrm>
          <a:prstGeom prst="rect">
            <a:avLst/>
          </a:prstGeom>
          <a:noFill/>
          <a:ln w="28575" cmpd="sng">
            <a:solidFill>
              <a:srgbClr val="008E40"/>
            </a:solidFill>
          </a:ln>
        </p:spPr>
        <p:txBody>
          <a:bodyPr wrap="none" rtlCol="0">
            <a:spAutoFit/>
          </a:bodyPr>
          <a:lstStyle/>
          <a:p>
            <a:r>
              <a:rPr lang="en-US" b="1" dirty="0">
                <a:latin typeface="Century Gothic"/>
                <a:cs typeface="Century Gothic"/>
              </a:rPr>
              <a:t>15</a:t>
            </a:r>
          </a:p>
        </p:txBody>
      </p:sp>
      <p:sp>
        <p:nvSpPr>
          <p:cNvPr id="55" name="Rounded Rectangle 54"/>
          <p:cNvSpPr/>
          <p:nvPr/>
        </p:nvSpPr>
        <p:spPr>
          <a:xfrm>
            <a:off x="5901882" y="2834934"/>
            <a:ext cx="1458162" cy="2538245"/>
          </a:xfrm>
          <a:prstGeom prst="roundRect">
            <a:avLst/>
          </a:prstGeom>
          <a:solidFill>
            <a:schemeClr val="accent6">
              <a:lumMod val="40000"/>
              <a:lumOff val="60000"/>
              <a:alpha val="38000"/>
            </a:schemeClr>
          </a:solidFill>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350"/>
          </a:p>
        </p:txBody>
      </p:sp>
      <p:sp>
        <p:nvSpPr>
          <p:cNvPr id="51" name="TextBox 50"/>
          <p:cNvSpPr txBox="1"/>
          <p:nvPr/>
        </p:nvSpPr>
        <p:spPr>
          <a:xfrm>
            <a:off x="1601670" y="2834973"/>
            <a:ext cx="1728192" cy="2516073"/>
          </a:xfrm>
          <a:prstGeom prst="rect">
            <a:avLst/>
          </a:prstGeom>
          <a:noFill/>
        </p:spPr>
        <p:txBody>
          <a:bodyPr wrap="square" rtlCol="0">
            <a:spAutoFit/>
          </a:bodyPr>
          <a:lstStyle/>
          <a:p>
            <a:pPr algn="ctr">
              <a:lnSpc>
                <a:spcPct val="150000"/>
              </a:lnSpc>
            </a:pPr>
            <a:r>
              <a:rPr lang="en-GB" sz="1500" dirty="0">
                <a:latin typeface="Century Gothic"/>
                <a:ea typeface="Helvetica Light"/>
                <a:cs typeface="Century Gothic"/>
                <a:sym typeface="Helvetica Light"/>
              </a:rPr>
              <a:t>21.3 ± 2.2</a:t>
            </a:r>
          </a:p>
          <a:p>
            <a:pPr algn="ctr">
              <a:lnSpc>
                <a:spcPct val="150000"/>
              </a:lnSpc>
            </a:pPr>
            <a:r>
              <a:rPr lang="en-GB" sz="1500" dirty="0">
                <a:latin typeface="Century Gothic"/>
                <a:ea typeface="Helvetica Light"/>
                <a:cs typeface="Century Gothic"/>
                <a:sym typeface="Helvetica Light"/>
              </a:rPr>
              <a:t>1.78 ± 0.05</a:t>
            </a:r>
          </a:p>
          <a:p>
            <a:pPr algn="ctr">
              <a:lnSpc>
                <a:spcPct val="150000"/>
              </a:lnSpc>
            </a:pPr>
            <a:r>
              <a:rPr lang="en-GB" sz="1500" dirty="0">
                <a:latin typeface="Century Gothic"/>
                <a:ea typeface="Helvetica Light"/>
                <a:cs typeface="Century Gothic"/>
                <a:sym typeface="Helvetica Light"/>
              </a:rPr>
              <a:t>76.8 ± 4.8 </a:t>
            </a:r>
          </a:p>
          <a:p>
            <a:pPr lvl="0" algn="ctr">
              <a:lnSpc>
                <a:spcPct val="150000"/>
              </a:lnSpc>
              <a:defRPr sz="1800"/>
            </a:pPr>
            <a:r>
              <a:rPr lang="en-GB" sz="1500" dirty="0">
                <a:latin typeface="Century Gothic"/>
                <a:ea typeface="Helvetica Light"/>
                <a:cs typeface="Century Gothic"/>
                <a:sym typeface="Helvetica Light"/>
              </a:rPr>
              <a:t>59.3 ± 3.9 </a:t>
            </a:r>
          </a:p>
          <a:p>
            <a:pPr lvl="0" algn="ctr">
              <a:lnSpc>
                <a:spcPct val="150000"/>
              </a:lnSpc>
              <a:defRPr sz="1800"/>
            </a:pPr>
            <a:r>
              <a:rPr lang="en-GB" sz="1500" dirty="0">
                <a:latin typeface="Century Gothic"/>
                <a:ea typeface="Helvetica Light"/>
                <a:cs typeface="Century Gothic"/>
                <a:sym typeface="Helvetica Light"/>
              </a:rPr>
              <a:t>51.0 - 64.4 </a:t>
            </a:r>
          </a:p>
          <a:p>
            <a:pPr algn="ctr">
              <a:lnSpc>
                <a:spcPct val="150000"/>
              </a:lnSpc>
              <a:defRPr sz="1800"/>
            </a:pPr>
            <a:r>
              <a:rPr lang="en-GB" sz="1500" dirty="0">
                <a:latin typeface="Century Gothic"/>
                <a:ea typeface="Helvetica Light"/>
                <a:cs typeface="Century Gothic"/>
                <a:sym typeface="Helvetica Light"/>
              </a:rPr>
              <a:t>14.0 ± 3.3</a:t>
            </a:r>
          </a:p>
          <a:p>
            <a:pPr lvl="0" algn="ctr">
              <a:lnSpc>
                <a:spcPct val="150000"/>
              </a:lnSpc>
              <a:defRPr sz="1800"/>
            </a:pPr>
            <a:r>
              <a:rPr lang="en-GB" sz="1500" dirty="0">
                <a:latin typeface="Century Gothic"/>
                <a:ea typeface="Helvetica Light"/>
                <a:cs typeface="Century Gothic"/>
                <a:sym typeface="Helvetica Light"/>
              </a:rPr>
              <a:t>18.8 ± 3.7 </a:t>
            </a:r>
            <a:endParaRPr lang="en-US" sz="1500" dirty="0">
              <a:latin typeface="Century Gothic"/>
              <a:cs typeface="Century Gothic"/>
            </a:endParaRPr>
          </a:p>
        </p:txBody>
      </p:sp>
      <p:sp>
        <p:nvSpPr>
          <p:cNvPr id="38" name="Shape 92"/>
          <p:cNvSpPr/>
          <p:nvPr/>
        </p:nvSpPr>
        <p:spPr>
          <a:xfrm>
            <a:off x="5793871" y="2785245"/>
            <a:ext cx="1674185" cy="2500685"/>
          </a:xfrm>
          <a:prstGeom prst="rect">
            <a:avLst/>
          </a:prstGeom>
          <a:ln w="12700">
            <a:miter lim="400000"/>
          </a:ln>
          <a:extLst>
            <a:ext uri="{C572A759-6A51-4108-AA02-DFA0A04FC94B}">
              <ma14:wrappingTextBoxFlag xmlns:ma14="http://schemas.microsoft.com/office/mac/drawingml/2011/main" xmlns="" val="1"/>
            </a:ext>
          </a:extLst>
        </p:spPr>
        <p:txBody>
          <a:bodyPr wrap="square" lIns="38100" tIns="38100" rIns="38100" bIns="38100" anchor="ctr">
            <a:spAutoFit/>
          </a:bodyPr>
          <a:lstStyle/>
          <a:p>
            <a:pPr algn="ctr">
              <a:lnSpc>
                <a:spcPct val="150000"/>
              </a:lnSpc>
              <a:defRPr sz="1800"/>
            </a:pPr>
            <a:r>
              <a:rPr lang="en-GB" sz="1500" dirty="0">
                <a:latin typeface="Century Gothic"/>
                <a:ea typeface="Helvetica Light"/>
                <a:cs typeface="Century Gothic"/>
                <a:sym typeface="Helvetica Light"/>
              </a:rPr>
              <a:t>23.2 ± 3.5</a:t>
            </a:r>
          </a:p>
          <a:p>
            <a:pPr algn="ctr">
              <a:lnSpc>
                <a:spcPct val="150000"/>
              </a:lnSpc>
              <a:defRPr sz="1800"/>
            </a:pPr>
            <a:r>
              <a:rPr lang="en-GB" sz="1500" dirty="0">
                <a:latin typeface="Century Gothic"/>
                <a:ea typeface="Helvetica Light"/>
                <a:cs typeface="Century Gothic"/>
                <a:sym typeface="Helvetica Light"/>
              </a:rPr>
              <a:t>1.84 ± 0.05 </a:t>
            </a:r>
          </a:p>
          <a:p>
            <a:pPr lvl="0" algn="ctr">
              <a:lnSpc>
                <a:spcPct val="150000"/>
              </a:lnSpc>
              <a:defRPr sz="1800"/>
            </a:pPr>
            <a:r>
              <a:rPr lang="en-GB" sz="1500" dirty="0">
                <a:latin typeface="Century Gothic"/>
                <a:ea typeface="Helvetica Light"/>
                <a:cs typeface="Century Gothic"/>
                <a:sym typeface="Helvetica Light"/>
              </a:rPr>
              <a:t>98.0 ± 7.8</a:t>
            </a:r>
          </a:p>
          <a:p>
            <a:pPr lvl="0" algn="ctr">
              <a:lnSpc>
                <a:spcPct val="150000"/>
              </a:lnSpc>
              <a:defRPr sz="1800"/>
            </a:pPr>
            <a:r>
              <a:rPr lang="en-GB" sz="1500" dirty="0">
                <a:latin typeface="Century Gothic"/>
                <a:ea typeface="Helvetica Light"/>
                <a:cs typeface="Century Gothic"/>
                <a:sym typeface="Helvetica Light"/>
              </a:rPr>
              <a:t>76.9 ± 4.3 </a:t>
            </a:r>
          </a:p>
          <a:p>
            <a:pPr lvl="0" algn="ctr">
              <a:lnSpc>
                <a:spcPct val="150000"/>
              </a:lnSpc>
              <a:defRPr sz="1800"/>
            </a:pPr>
            <a:r>
              <a:rPr lang="en-GB" sz="1500" dirty="0">
                <a:latin typeface="Century Gothic"/>
                <a:ea typeface="Helvetica Light"/>
                <a:cs typeface="Century Gothic"/>
                <a:sym typeface="Helvetica Light"/>
              </a:rPr>
              <a:t>70.7 - 83.9 </a:t>
            </a:r>
          </a:p>
          <a:p>
            <a:pPr lvl="0" algn="ctr">
              <a:lnSpc>
                <a:spcPct val="150000"/>
              </a:lnSpc>
              <a:defRPr sz="1800"/>
            </a:pPr>
            <a:r>
              <a:rPr lang="da-DK" sz="1500" dirty="0">
                <a:latin typeface="Century Gothic"/>
                <a:ea typeface="Helvetica Light"/>
                <a:cs typeface="Century Gothic"/>
                <a:sym typeface="Helvetica Light"/>
              </a:rPr>
              <a:t>17.0 ± 5.8 </a:t>
            </a:r>
          </a:p>
          <a:p>
            <a:pPr lvl="0" algn="ctr">
              <a:lnSpc>
                <a:spcPct val="150000"/>
              </a:lnSpc>
              <a:defRPr sz="1800"/>
            </a:pPr>
            <a:r>
              <a:rPr lang="en-GB" sz="1500" dirty="0">
                <a:latin typeface="Century Gothic"/>
                <a:ea typeface="Helvetica Light"/>
                <a:cs typeface="Century Gothic"/>
                <a:sym typeface="Helvetica Light"/>
              </a:rPr>
              <a:t>17.3 ± 4.9 </a:t>
            </a:r>
          </a:p>
        </p:txBody>
      </p:sp>
      <p:grpSp>
        <p:nvGrpSpPr>
          <p:cNvPr id="53" name="Group 52"/>
          <p:cNvGrpSpPr/>
          <p:nvPr/>
        </p:nvGrpSpPr>
        <p:grpSpPr>
          <a:xfrm>
            <a:off x="3339997" y="2823243"/>
            <a:ext cx="2430269" cy="2549973"/>
            <a:chOff x="3224699" y="2549316"/>
            <a:chExt cx="3024336" cy="3399964"/>
          </a:xfrm>
          <a:effectLst/>
        </p:grpSpPr>
        <p:sp>
          <p:nvSpPr>
            <p:cNvPr id="52" name="Rounded Rectangle 51"/>
            <p:cNvSpPr/>
            <p:nvPr/>
          </p:nvSpPr>
          <p:spPr>
            <a:xfrm rot="16200000">
              <a:off x="3041239" y="2780928"/>
              <a:ext cx="3384376" cy="2952328"/>
            </a:xfrm>
            <a:prstGeom prst="roundRect">
              <a:avLst/>
            </a:prstGeom>
            <a:noFill/>
            <a:ln w="28575" cmpd="sng">
              <a:solidFill>
                <a:srgbClr val="008E4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500"/>
            </a:p>
          </p:txBody>
        </p:sp>
        <p:sp>
          <p:nvSpPr>
            <p:cNvPr id="50" name="TextBox 49"/>
            <p:cNvSpPr txBox="1"/>
            <p:nvPr/>
          </p:nvSpPr>
          <p:spPr>
            <a:xfrm>
              <a:off x="3224699" y="2549316"/>
              <a:ext cx="3024336" cy="3354764"/>
            </a:xfrm>
            <a:prstGeom prst="rect">
              <a:avLst/>
            </a:prstGeom>
            <a:noFill/>
            <a:ln>
              <a:noFill/>
            </a:ln>
            <a:effectLst/>
          </p:spPr>
          <p:style>
            <a:lnRef idx="2">
              <a:schemeClr val="dk1"/>
            </a:lnRef>
            <a:fillRef idx="1">
              <a:schemeClr val="lt1"/>
            </a:fillRef>
            <a:effectRef idx="0">
              <a:schemeClr val="dk1"/>
            </a:effectRef>
            <a:fontRef idx="minor">
              <a:schemeClr val="dk1"/>
            </a:fontRef>
          </p:style>
          <p:txBody>
            <a:bodyPr wrap="square" rtlCol="0">
              <a:spAutoFit/>
            </a:bodyPr>
            <a:lstStyle/>
            <a:p>
              <a:pPr algn="ctr">
                <a:lnSpc>
                  <a:spcPct val="150000"/>
                </a:lnSpc>
              </a:pPr>
              <a:r>
                <a:rPr lang="en-US" sz="1500" dirty="0">
                  <a:latin typeface="Century Gothic"/>
                  <a:cs typeface="Century Gothic"/>
                </a:rPr>
                <a:t>Age (y)</a:t>
              </a:r>
            </a:p>
            <a:p>
              <a:pPr algn="ctr">
                <a:lnSpc>
                  <a:spcPct val="150000"/>
                </a:lnSpc>
              </a:pPr>
              <a:r>
                <a:rPr lang="en-US" sz="1500" dirty="0">
                  <a:latin typeface="Century Gothic"/>
                  <a:cs typeface="Century Gothic"/>
                </a:rPr>
                <a:t>Height (m) *</a:t>
              </a:r>
            </a:p>
            <a:p>
              <a:pPr algn="ctr">
                <a:lnSpc>
                  <a:spcPct val="150000"/>
                </a:lnSpc>
              </a:pPr>
              <a:r>
                <a:rPr lang="en-US" sz="1500" dirty="0">
                  <a:latin typeface="Century Gothic"/>
                  <a:cs typeface="Century Gothic"/>
                </a:rPr>
                <a:t>Body mass (kg) *</a:t>
              </a:r>
            </a:p>
            <a:p>
              <a:pPr algn="ctr">
                <a:lnSpc>
                  <a:spcPct val="150000"/>
                </a:lnSpc>
              </a:pPr>
              <a:r>
                <a:rPr lang="en-US" sz="1500" dirty="0">
                  <a:latin typeface="Century Gothic"/>
                  <a:cs typeface="Century Gothic"/>
                </a:rPr>
                <a:t>Lean body mass (kg) * </a:t>
              </a:r>
            </a:p>
            <a:p>
              <a:pPr algn="ctr">
                <a:lnSpc>
                  <a:spcPct val="150000"/>
                </a:lnSpc>
              </a:pPr>
              <a:r>
                <a:rPr lang="en-US" sz="1500" dirty="0">
                  <a:latin typeface="Century Gothic"/>
                  <a:cs typeface="Century Gothic"/>
                </a:rPr>
                <a:t>LBM range (kg)</a:t>
              </a:r>
            </a:p>
            <a:p>
              <a:pPr algn="ctr">
                <a:lnSpc>
                  <a:spcPct val="150000"/>
                </a:lnSpc>
              </a:pPr>
              <a:r>
                <a:rPr lang="en-US" sz="1500" dirty="0">
                  <a:latin typeface="Century Gothic"/>
                  <a:cs typeface="Century Gothic"/>
                </a:rPr>
                <a:t>Fat mass (kg)</a:t>
              </a:r>
            </a:p>
            <a:p>
              <a:pPr algn="ctr">
                <a:lnSpc>
                  <a:spcPct val="150000"/>
                </a:lnSpc>
              </a:pPr>
              <a:r>
                <a:rPr lang="en-US" sz="1500" dirty="0">
                  <a:latin typeface="Century Gothic"/>
                  <a:cs typeface="Century Gothic"/>
                </a:rPr>
                <a:t>Body fat (%)</a:t>
              </a:r>
            </a:p>
          </p:txBody>
        </p:sp>
      </p:grpSp>
      <p:sp>
        <p:nvSpPr>
          <p:cNvPr id="34" name="TextBox 33"/>
          <p:cNvSpPr txBox="1"/>
          <p:nvPr/>
        </p:nvSpPr>
        <p:spPr>
          <a:xfrm>
            <a:off x="2396615" y="7582688"/>
            <a:ext cx="1512168" cy="353943"/>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8100" tIns="38100" rIns="38100" bIns="38100" numCol="1" spcCol="38100" rtlCol="0" anchor="ctr">
            <a:spAutoFit/>
          </a:bodyPr>
          <a:lstStyle/>
          <a:p>
            <a:pPr lvl="0">
              <a:defRPr sz="1800"/>
            </a:pPr>
            <a:endParaRPr lang="en-GB" dirty="0">
              <a:latin typeface="Calibri" panose="020F0502020204030204" pitchFamily="34" charset="0"/>
              <a:ea typeface="Helvetica Light"/>
              <a:cs typeface="Calibri" panose="020F0502020204030204" pitchFamily="34" charset="0"/>
              <a:sym typeface="Helvetica Light"/>
            </a:endParaRPr>
          </a:p>
        </p:txBody>
      </p:sp>
      <p:sp>
        <p:nvSpPr>
          <p:cNvPr id="57" name="TextBox 56"/>
          <p:cNvSpPr txBox="1"/>
          <p:nvPr/>
        </p:nvSpPr>
        <p:spPr>
          <a:xfrm>
            <a:off x="6030162" y="1916832"/>
            <a:ext cx="1242138" cy="715581"/>
          </a:xfrm>
          <a:prstGeom prst="rect">
            <a:avLst/>
          </a:prstGeom>
          <a:noFill/>
        </p:spPr>
        <p:txBody>
          <a:bodyPr wrap="square" rtlCol="0">
            <a:spAutoFit/>
          </a:bodyPr>
          <a:lstStyle/>
          <a:p>
            <a:pPr algn="ctr"/>
            <a:r>
              <a:rPr lang="en-US" sz="1350" dirty="0">
                <a:latin typeface="Century Gothic"/>
                <a:cs typeface="Century Gothic"/>
              </a:rPr>
              <a:t>Higher LBM (HLBM) </a:t>
            </a:r>
          </a:p>
          <a:p>
            <a:pPr algn="ctr"/>
            <a:r>
              <a:rPr lang="en-US" sz="1350" dirty="0">
                <a:latin typeface="Century Gothic"/>
                <a:cs typeface="Century Gothic"/>
              </a:rPr>
              <a:t>LBM ≥ 70 kg</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backgroundRemoval t="1250" b="99375" l="3986" r="91667"/>
                    </a14:imgEffect>
                  </a14:imgLayer>
                </a14:imgProps>
              </a:ext>
            </a:extLst>
          </a:blip>
          <a:stretch>
            <a:fillRect/>
          </a:stretch>
        </p:blipFill>
        <p:spPr>
          <a:xfrm>
            <a:off x="7285770" y="1562978"/>
            <a:ext cx="765693" cy="1331640"/>
          </a:xfrm>
          <a:prstGeom prst="rect">
            <a:avLst/>
          </a:prstGeom>
        </p:spPr>
      </p:pic>
      <p:pic>
        <p:nvPicPr>
          <p:cNvPr id="4" name="Picture 3"/>
          <p:cNvPicPr>
            <a:picLocks noChangeAspect="1"/>
          </p:cNvPicPr>
          <p:nvPr/>
        </p:nvPicPr>
        <p:blipFill rotWithShape="1">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38275" t="9094" r="41278" b="11714"/>
          <a:stretch/>
        </p:blipFill>
        <p:spPr>
          <a:xfrm>
            <a:off x="1115616" y="1626537"/>
            <a:ext cx="570156" cy="1242138"/>
          </a:xfrm>
          <a:prstGeom prst="rect">
            <a:avLst/>
          </a:prstGeom>
        </p:spPr>
      </p:pic>
      <p:sp>
        <p:nvSpPr>
          <p:cNvPr id="22" name="TextBox 21"/>
          <p:cNvSpPr txBox="1"/>
          <p:nvPr/>
        </p:nvSpPr>
        <p:spPr>
          <a:xfrm>
            <a:off x="1763688" y="1970839"/>
            <a:ext cx="1404156" cy="738664"/>
          </a:xfrm>
          <a:prstGeom prst="rect">
            <a:avLst/>
          </a:prstGeom>
          <a:noFill/>
        </p:spPr>
        <p:txBody>
          <a:bodyPr wrap="square" rtlCol="0">
            <a:spAutoFit/>
          </a:bodyPr>
          <a:lstStyle/>
          <a:p>
            <a:pPr algn="ctr"/>
            <a:r>
              <a:rPr lang="en-US" sz="1400" dirty="0">
                <a:latin typeface="Century Gothic"/>
                <a:cs typeface="Century Gothic"/>
              </a:rPr>
              <a:t>Lower LBM (LLBM) </a:t>
            </a:r>
          </a:p>
          <a:p>
            <a:pPr algn="ctr"/>
            <a:r>
              <a:rPr lang="en-US" sz="1400" dirty="0">
                <a:latin typeface="Century Gothic"/>
                <a:cs typeface="Century Gothic"/>
              </a:rPr>
              <a:t>LBM ≤ 65 kg</a:t>
            </a:r>
          </a:p>
        </p:txBody>
      </p:sp>
      <p:sp>
        <p:nvSpPr>
          <p:cNvPr id="28" name="TextBox 27"/>
          <p:cNvSpPr txBox="1"/>
          <p:nvPr/>
        </p:nvSpPr>
        <p:spPr>
          <a:xfrm>
            <a:off x="7468057" y="2909785"/>
            <a:ext cx="444352" cy="369332"/>
          </a:xfrm>
          <a:prstGeom prst="rect">
            <a:avLst/>
          </a:prstGeom>
          <a:noFill/>
          <a:ln w="28575" cmpd="sng">
            <a:solidFill>
              <a:srgbClr val="008E40"/>
            </a:solidFill>
          </a:ln>
        </p:spPr>
        <p:txBody>
          <a:bodyPr wrap="none" rtlCol="0">
            <a:spAutoFit/>
          </a:bodyPr>
          <a:lstStyle/>
          <a:p>
            <a:r>
              <a:rPr lang="en-US" b="1" dirty="0">
                <a:latin typeface="Century Gothic"/>
                <a:cs typeface="Century Gothic"/>
              </a:rPr>
              <a:t>15</a:t>
            </a:r>
          </a:p>
        </p:txBody>
      </p:sp>
      <p:sp>
        <p:nvSpPr>
          <p:cNvPr id="18" name="Shape 59"/>
          <p:cNvSpPr/>
          <p:nvPr/>
        </p:nvSpPr>
        <p:spPr>
          <a:xfrm>
            <a:off x="2267744" y="6430595"/>
            <a:ext cx="4608512" cy="238765"/>
          </a:xfrm>
          <a:prstGeom prst="rect">
            <a:avLst/>
          </a:prstGeom>
          <a:ln w="12700">
            <a:miter lim="400000"/>
          </a:ln>
          <a:extLst>
            <a:ext uri="{C572A759-6A51-4108-AA02-DFA0A04FC94B}">
              <ma14:wrappingTextBoxFlag xmlns:ma14="http://schemas.microsoft.com/office/mac/drawingml/2011/main" xmlns="" val="1"/>
            </a:ext>
          </a:extLst>
        </p:spPr>
        <p:txBody>
          <a:bodyPr wrap="square" lIns="26788" tIns="26788" rIns="26788" bIns="26788" anchor="ctr">
            <a:spAutoFit/>
          </a:bodyPr>
          <a:lstStyle>
            <a:lvl1pPr>
              <a:defRPr sz="2500">
                <a:latin typeface="Calibri"/>
                <a:ea typeface="Calibri"/>
                <a:cs typeface="Calibri"/>
                <a:sym typeface="Calibri"/>
              </a:defRPr>
            </a:lvl1pPr>
          </a:lstStyle>
          <a:p>
            <a:pPr lvl="0" algn="ctr">
              <a:defRPr sz="1800"/>
            </a:pPr>
            <a:r>
              <a:rPr lang="en-GB" sz="1200" b="1" dirty="0" err="1">
                <a:solidFill>
                  <a:srgbClr val="008E40"/>
                </a:solidFill>
                <a:latin typeface="Century Gothic"/>
                <a:cs typeface="Century Gothic"/>
              </a:rPr>
              <a:t>Macnaughton</a:t>
            </a:r>
            <a:r>
              <a:rPr lang="en-GB" sz="1200" b="1" dirty="0">
                <a:solidFill>
                  <a:srgbClr val="008E40"/>
                </a:solidFill>
                <a:latin typeface="Century Gothic"/>
                <a:cs typeface="Century Gothic"/>
              </a:rPr>
              <a:t>, Wardle, Witard </a:t>
            </a:r>
            <a:r>
              <a:rPr sz="1200" dirty="0">
                <a:solidFill>
                  <a:srgbClr val="008E40"/>
                </a:solidFill>
                <a:latin typeface="Century Gothic"/>
                <a:cs typeface="Century Gothic"/>
              </a:rPr>
              <a:t>et al</a:t>
            </a:r>
            <a:r>
              <a:rPr lang="en-GB" sz="1200" dirty="0">
                <a:solidFill>
                  <a:srgbClr val="008E40"/>
                </a:solidFill>
                <a:latin typeface="Century Gothic"/>
                <a:cs typeface="Century Gothic"/>
              </a:rPr>
              <a:t> 2016</a:t>
            </a:r>
            <a:r>
              <a:rPr sz="1200" dirty="0">
                <a:solidFill>
                  <a:srgbClr val="008E40"/>
                </a:solidFill>
                <a:latin typeface="Century Gothic"/>
                <a:cs typeface="Century Gothic"/>
              </a:rPr>
              <a:t> </a:t>
            </a:r>
            <a:r>
              <a:rPr lang="en-GB" sz="1200" dirty="0">
                <a:solidFill>
                  <a:srgbClr val="008E40"/>
                </a:solidFill>
                <a:latin typeface="Century Gothic"/>
                <a:cs typeface="Century Gothic"/>
              </a:rPr>
              <a:t>Phys Reports</a:t>
            </a:r>
            <a:endParaRPr sz="1200" dirty="0">
              <a:solidFill>
                <a:srgbClr val="008E40"/>
              </a:solidFill>
              <a:latin typeface="Century Gothic"/>
              <a:cs typeface="Century Gothic"/>
            </a:endParaRPr>
          </a:p>
        </p:txBody>
      </p:sp>
      <p:sp>
        <p:nvSpPr>
          <p:cNvPr id="19" name="TextBox 18"/>
          <p:cNvSpPr txBox="1"/>
          <p:nvPr/>
        </p:nvSpPr>
        <p:spPr>
          <a:xfrm>
            <a:off x="177798" y="260648"/>
            <a:ext cx="4879715" cy="400110"/>
          </a:xfrm>
          <a:prstGeom prst="rect">
            <a:avLst/>
          </a:prstGeom>
          <a:noFill/>
        </p:spPr>
        <p:txBody>
          <a:bodyPr wrap="square" rtlCol="0">
            <a:spAutoFit/>
          </a:bodyPr>
          <a:lstStyle/>
          <a:p>
            <a:r>
              <a:rPr lang="en-GB" sz="2000" b="1" dirty="0">
                <a:latin typeface="Century Gothic"/>
                <a:cs typeface="Century Gothic"/>
              </a:rPr>
              <a:t>Our recent study</a:t>
            </a:r>
            <a:r>
              <a:rPr lang="is-IS" sz="2000" b="1" dirty="0">
                <a:latin typeface="Century Gothic"/>
                <a:cs typeface="Century Gothic"/>
              </a:rPr>
              <a:t>…...</a:t>
            </a:r>
            <a:endParaRPr lang="en-US" sz="2000" b="1" dirty="0">
              <a:latin typeface="Century Gothic"/>
              <a:cs typeface="Century Gothic"/>
            </a:endParaRPr>
          </a:p>
        </p:txBody>
      </p:sp>
      <p:pic>
        <p:nvPicPr>
          <p:cNvPr id="20" name="Picture 7"/>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6512" y="5600947"/>
            <a:ext cx="1092537" cy="12570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Slide Number Placeholder 4"/>
          <p:cNvSpPr>
            <a:spLocks noGrp="1"/>
          </p:cNvSpPr>
          <p:nvPr>
            <p:ph type="sldNum" sz="quarter" idx="12"/>
          </p:nvPr>
        </p:nvSpPr>
        <p:spPr/>
        <p:txBody>
          <a:bodyPr/>
          <a:lstStyle/>
          <a:p>
            <a:fld id="{8E4A8CC1-D9E2-4FCD-9BC5-E90036866732}" type="slidenum">
              <a:rPr lang="en-GB" smtClean="0"/>
              <a:t>10</a:t>
            </a:fld>
            <a:endParaRPr lang="en-GB"/>
          </a:p>
        </p:txBody>
      </p:sp>
    </p:spTree>
    <p:extLst>
      <p:ext uri="{BB962C8B-B14F-4D97-AF65-F5344CB8AC3E}">
        <p14:creationId xmlns:p14="http://schemas.microsoft.com/office/powerpoint/2010/main" val="1215784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fade">
                                      <p:cBhvr>
                                        <p:cTn id="15" dur="500"/>
                                        <p:tgtEl>
                                          <p:spTgt spid="57"/>
                                        </p:tgtEl>
                                      </p:cBhvr>
                                    </p:animEffect>
                                  </p:childTnLst>
                                </p:cTn>
                              </p:par>
                              <p:par>
                                <p:cTn id="16" presetID="10" presetClass="entr" presetSubtype="0"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par>
                          <p:cTn id="19" fill="hold">
                            <p:stCondLst>
                              <p:cond delay="500"/>
                            </p:stCondLst>
                            <p:childTnLst>
                              <p:par>
                                <p:cTn id="20" presetID="10" presetClass="entr" presetSubtype="0" fill="hold" grpId="0" nodeType="afterEffect">
                                  <p:stCondLst>
                                    <p:cond delay="0"/>
                                  </p:stCondLst>
                                  <p:childTnLst>
                                    <p:set>
                                      <p:cBhvr>
                                        <p:cTn id="21" dur="1" fill="hold">
                                          <p:stCondLst>
                                            <p:cond delay="0"/>
                                          </p:stCondLst>
                                        </p:cTn>
                                        <p:tgtEl>
                                          <p:spTgt spid="46"/>
                                        </p:tgtEl>
                                        <p:attrNameLst>
                                          <p:attrName>style.visibility</p:attrName>
                                        </p:attrNameLst>
                                      </p:cBhvr>
                                      <p:to>
                                        <p:strVal val="visible"/>
                                      </p:to>
                                    </p:set>
                                    <p:animEffect transition="in" filter="fade">
                                      <p:cBhvr>
                                        <p:cTn id="22" dur="500"/>
                                        <p:tgtEl>
                                          <p:spTgt spid="4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fade">
                                      <p:cBhvr>
                                        <p:cTn id="25" dur="500"/>
                                        <p:tgtEl>
                                          <p:spTgt spid="28"/>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wipe(up)">
                                      <p:cBhvr>
                                        <p:cTn id="30" dur="500"/>
                                        <p:tgtEl>
                                          <p:spTgt spid="27"/>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55"/>
                                        </p:tgtEl>
                                        <p:attrNameLst>
                                          <p:attrName>style.visibility</p:attrName>
                                        </p:attrNameLst>
                                      </p:cBhvr>
                                      <p:to>
                                        <p:strVal val="visible"/>
                                      </p:to>
                                    </p:set>
                                    <p:animEffect transition="in" filter="wipe(up)">
                                      <p:cBhvr>
                                        <p:cTn id="33" dur="500"/>
                                        <p:tgtEl>
                                          <p:spTgt spid="55"/>
                                        </p:tgtEl>
                                      </p:cBhvr>
                                    </p:animEffect>
                                  </p:childTnLst>
                                </p:cTn>
                              </p:par>
                              <p:par>
                                <p:cTn id="34" presetID="22" presetClass="entr" presetSubtype="1" fill="hold" grpId="0" nodeType="with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ipe(up)">
                                      <p:cBhvr>
                                        <p:cTn id="36" dur="500"/>
                                        <p:tgtEl>
                                          <p:spTgt spid="38"/>
                                        </p:tgtEl>
                                      </p:cBhvr>
                                    </p:animEffect>
                                  </p:childTnLst>
                                </p:cTn>
                              </p:par>
                              <p:par>
                                <p:cTn id="37" presetID="22" presetClass="entr" presetSubtype="1" fill="hold" nodeType="withEffect">
                                  <p:stCondLst>
                                    <p:cond delay="0"/>
                                  </p:stCondLst>
                                  <p:childTnLst>
                                    <p:set>
                                      <p:cBhvr>
                                        <p:cTn id="38" dur="1" fill="hold">
                                          <p:stCondLst>
                                            <p:cond delay="0"/>
                                          </p:stCondLst>
                                        </p:cTn>
                                        <p:tgtEl>
                                          <p:spTgt spid="53"/>
                                        </p:tgtEl>
                                        <p:attrNameLst>
                                          <p:attrName>style.visibility</p:attrName>
                                        </p:attrNameLst>
                                      </p:cBhvr>
                                      <p:to>
                                        <p:strVal val="visible"/>
                                      </p:to>
                                    </p:set>
                                    <p:animEffect transition="in" filter="wipe(up)">
                                      <p:cBhvr>
                                        <p:cTn id="39" dur="500"/>
                                        <p:tgtEl>
                                          <p:spTgt spid="53"/>
                                        </p:tgtEl>
                                      </p:cBhvr>
                                    </p:animEffect>
                                  </p:childTnLst>
                                </p:cTn>
                              </p:par>
                              <p:par>
                                <p:cTn id="40" presetID="22" presetClass="entr" presetSubtype="1" fill="hold" grpId="0" nodeType="withEffect">
                                  <p:stCondLst>
                                    <p:cond delay="0"/>
                                  </p:stCondLst>
                                  <p:childTnLst>
                                    <p:set>
                                      <p:cBhvr>
                                        <p:cTn id="41" dur="1" fill="hold">
                                          <p:stCondLst>
                                            <p:cond delay="0"/>
                                          </p:stCondLst>
                                        </p:cTn>
                                        <p:tgtEl>
                                          <p:spTgt spid="51"/>
                                        </p:tgtEl>
                                        <p:attrNameLst>
                                          <p:attrName>style.visibility</p:attrName>
                                        </p:attrNameLst>
                                      </p:cBhvr>
                                      <p:to>
                                        <p:strVal val="visible"/>
                                      </p:to>
                                    </p:set>
                                    <p:animEffect transition="in" filter="wipe(up)">
                                      <p:cBhvr>
                                        <p:cTn id="42"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46" grpId="0" animBg="1"/>
      <p:bldP spid="55" grpId="0" animBg="1"/>
      <p:bldP spid="51" grpId="0"/>
      <p:bldP spid="38" grpId="0" animBg="1"/>
      <p:bldP spid="57" grpId="0"/>
      <p:bldP spid="22" grpId="0"/>
      <p:bldP spid="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p:cNvGrpSpPr/>
          <p:nvPr/>
        </p:nvGrpSpPr>
        <p:grpSpPr>
          <a:xfrm>
            <a:off x="179512" y="188640"/>
            <a:ext cx="8964488" cy="5683988"/>
            <a:chOff x="179512" y="128826"/>
            <a:chExt cx="8964488" cy="5683988"/>
          </a:xfrm>
        </p:grpSpPr>
        <p:sp>
          <p:nvSpPr>
            <p:cNvPr id="2" name="TextBox 1"/>
            <p:cNvSpPr txBox="1"/>
            <p:nvPr/>
          </p:nvSpPr>
          <p:spPr>
            <a:xfrm>
              <a:off x="7380312" y="1785010"/>
              <a:ext cx="1099625" cy="461665"/>
            </a:xfrm>
            <a:prstGeom prst="rect">
              <a:avLst/>
            </a:prstGeom>
            <a:noFill/>
          </p:spPr>
          <p:txBody>
            <a:bodyPr wrap="square" rtlCol="0">
              <a:spAutoFit/>
            </a:bodyPr>
            <a:lstStyle/>
            <a:p>
              <a:r>
                <a:rPr lang="en-GB" sz="2400" dirty="0">
                  <a:latin typeface="Century Gothic" panose="020B0502020202020204" pitchFamily="34" charset="0"/>
                </a:rPr>
                <a:t>} </a:t>
              </a:r>
              <a:r>
                <a:rPr lang="en-GB" sz="1350" dirty="0">
                  <a:latin typeface="Century Gothic" panose="020B0502020202020204" pitchFamily="34" charset="0"/>
                </a:rPr>
                <a:t>~</a:t>
              </a:r>
              <a:r>
                <a:rPr lang="en-GB" sz="1500" dirty="0">
                  <a:latin typeface="Century Gothic" panose="020B0502020202020204" pitchFamily="34" charset="0"/>
                </a:rPr>
                <a:t>20%</a:t>
              </a:r>
            </a:p>
          </p:txBody>
        </p:sp>
        <p:grpSp>
          <p:nvGrpSpPr>
            <p:cNvPr id="25" name="Group 24"/>
            <p:cNvGrpSpPr/>
            <p:nvPr/>
          </p:nvGrpSpPr>
          <p:grpSpPr>
            <a:xfrm>
              <a:off x="179512" y="128826"/>
              <a:ext cx="8964488" cy="5683988"/>
              <a:chOff x="179512" y="128826"/>
              <a:chExt cx="8964488" cy="5683988"/>
            </a:xfrm>
          </p:grpSpPr>
          <p:pic>
            <p:nvPicPr>
              <p:cNvPr id="16" name="Picture 15"/>
              <p:cNvPicPr>
                <a:picLocks noChangeAspect="1"/>
              </p:cNvPicPr>
              <p:nvPr/>
            </p:nvPicPr>
            <p:blipFill>
              <a:blip r:embed="rId3"/>
              <a:stretch>
                <a:fillRect/>
              </a:stretch>
            </p:blipFill>
            <p:spPr>
              <a:xfrm>
                <a:off x="5274078" y="1568986"/>
                <a:ext cx="3869922" cy="4243828"/>
              </a:xfrm>
              <a:prstGeom prst="rect">
                <a:avLst/>
              </a:prstGeom>
            </p:spPr>
          </p:pic>
          <p:sp>
            <p:nvSpPr>
              <p:cNvPr id="12" name="TextBox 11"/>
              <p:cNvSpPr txBox="1"/>
              <p:nvPr/>
            </p:nvSpPr>
            <p:spPr>
              <a:xfrm>
                <a:off x="5364088" y="1393031"/>
                <a:ext cx="1620180" cy="307777"/>
              </a:xfrm>
              <a:prstGeom prst="rect">
                <a:avLst/>
              </a:prstGeom>
              <a:noFill/>
            </p:spPr>
            <p:txBody>
              <a:bodyPr wrap="square" rtlCol="0">
                <a:spAutoFit/>
              </a:bodyPr>
              <a:lstStyle/>
              <a:p>
                <a:r>
                  <a:rPr lang="en-US" sz="1400" dirty="0" err="1">
                    <a:latin typeface="Arial" charset="0"/>
                    <a:ea typeface="Arial" charset="0"/>
                    <a:cs typeface="Arial" charset="0"/>
                  </a:rPr>
                  <a:t>Myofibrillar</a:t>
                </a:r>
                <a:r>
                  <a:rPr lang="en-US" sz="1400" dirty="0">
                    <a:latin typeface="Arial" charset="0"/>
                    <a:ea typeface="Arial" charset="0"/>
                    <a:cs typeface="Arial" charset="0"/>
                  </a:rPr>
                  <a:t>-MPS</a:t>
                </a:r>
              </a:p>
            </p:txBody>
          </p:sp>
          <p:sp>
            <p:nvSpPr>
              <p:cNvPr id="5" name="TextBox 4"/>
              <p:cNvSpPr txBox="1"/>
              <p:nvPr/>
            </p:nvSpPr>
            <p:spPr>
              <a:xfrm>
                <a:off x="179512" y="128826"/>
                <a:ext cx="7148184" cy="707886"/>
              </a:xfrm>
              <a:prstGeom prst="rect">
                <a:avLst/>
              </a:prstGeom>
              <a:noFill/>
            </p:spPr>
            <p:txBody>
              <a:bodyPr wrap="square" rtlCol="0">
                <a:spAutoFit/>
              </a:bodyPr>
              <a:lstStyle/>
              <a:p>
                <a:r>
                  <a:rPr lang="en-US" sz="2000" b="1" dirty="0">
                    <a:latin typeface="Century Gothic"/>
                    <a:cs typeface="Century Gothic"/>
                  </a:rPr>
                  <a:t>A 40 g dose of whey protein stimulated MPS more </a:t>
                </a:r>
              </a:p>
              <a:p>
                <a:r>
                  <a:rPr lang="en-US" sz="2000" b="1" dirty="0">
                    <a:latin typeface="Century Gothic"/>
                    <a:cs typeface="Century Gothic"/>
                  </a:rPr>
                  <a:t>than 20 g following whole-body</a:t>
                </a:r>
              </a:p>
            </p:txBody>
          </p:sp>
        </p:grpSp>
      </p:grpSp>
      <p:pic>
        <p:nvPicPr>
          <p:cNvPr id="7" name="Picture 6"/>
          <p:cNvPicPr>
            <a:picLocks noChangeAspect="1"/>
          </p:cNvPicPr>
          <p:nvPr/>
        </p:nvPicPr>
        <p:blipFill>
          <a:blip r:embed="rId4"/>
          <a:stretch>
            <a:fillRect/>
          </a:stretch>
        </p:blipFill>
        <p:spPr>
          <a:xfrm>
            <a:off x="176506" y="1700808"/>
            <a:ext cx="5331598" cy="3518314"/>
          </a:xfrm>
          <a:prstGeom prst="rect">
            <a:avLst/>
          </a:prstGeom>
        </p:spPr>
      </p:pic>
      <p:sp>
        <p:nvSpPr>
          <p:cNvPr id="11" name="TextBox 10"/>
          <p:cNvSpPr txBox="1"/>
          <p:nvPr/>
        </p:nvSpPr>
        <p:spPr>
          <a:xfrm>
            <a:off x="291570" y="1465039"/>
            <a:ext cx="1620180" cy="307777"/>
          </a:xfrm>
          <a:prstGeom prst="rect">
            <a:avLst/>
          </a:prstGeom>
          <a:noFill/>
        </p:spPr>
        <p:txBody>
          <a:bodyPr wrap="square" rtlCol="0">
            <a:spAutoFit/>
          </a:bodyPr>
          <a:lstStyle/>
          <a:p>
            <a:r>
              <a:rPr lang="en-US" sz="1400" dirty="0" err="1">
                <a:latin typeface="Arial" charset="0"/>
                <a:ea typeface="Arial" charset="0"/>
                <a:cs typeface="Arial" charset="0"/>
              </a:rPr>
              <a:t>Myofibrillar</a:t>
            </a:r>
            <a:r>
              <a:rPr lang="en-US" sz="1400" dirty="0">
                <a:latin typeface="Arial" charset="0"/>
                <a:ea typeface="Arial" charset="0"/>
                <a:cs typeface="Arial" charset="0"/>
              </a:rPr>
              <a:t>-MPS</a:t>
            </a:r>
          </a:p>
        </p:txBody>
      </p:sp>
      <p:sp>
        <p:nvSpPr>
          <p:cNvPr id="13" name="TextBox 12"/>
          <p:cNvSpPr txBox="1"/>
          <p:nvPr/>
        </p:nvSpPr>
        <p:spPr>
          <a:xfrm>
            <a:off x="1464933" y="5301208"/>
            <a:ext cx="668773" cy="307777"/>
          </a:xfrm>
          <a:prstGeom prst="rect">
            <a:avLst/>
          </a:prstGeom>
          <a:noFill/>
        </p:spPr>
        <p:txBody>
          <a:bodyPr wrap="none" rtlCol="0">
            <a:spAutoFit/>
          </a:bodyPr>
          <a:lstStyle/>
          <a:p>
            <a:r>
              <a:rPr lang="en-US" sz="1400" b="1" dirty="0">
                <a:latin typeface="Century Gothic"/>
                <a:cs typeface="Century Gothic"/>
              </a:rPr>
              <a:t>LLBM </a:t>
            </a:r>
          </a:p>
        </p:txBody>
      </p:sp>
      <p:sp>
        <p:nvSpPr>
          <p:cNvPr id="14" name="TextBox 13"/>
          <p:cNvSpPr txBox="1"/>
          <p:nvPr/>
        </p:nvSpPr>
        <p:spPr>
          <a:xfrm>
            <a:off x="3425488" y="5301208"/>
            <a:ext cx="708848" cy="307777"/>
          </a:xfrm>
          <a:prstGeom prst="rect">
            <a:avLst/>
          </a:prstGeom>
          <a:noFill/>
        </p:spPr>
        <p:txBody>
          <a:bodyPr wrap="none" rtlCol="0">
            <a:spAutoFit/>
          </a:bodyPr>
          <a:lstStyle/>
          <a:p>
            <a:r>
              <a:rPr lang="en-US" sz="1400" b="1" dirty="0">
                <a:latin typeface="Century Gothic"/>
                <a:cs typeface="Century Gothic"/>
              </a:rPr>
              <a:t>HLBM </a:t>
            </a:r>
          </a:p>
        </p:txBody>
      </p:sp>
      <p:sp>
        <p:nvSpPr>
          <p:cNvPr id="15" name="Shape 59"/>
          <p:cNvSpPr/>
          <p:nvPr/>
        </p:nvSpPr>
        <p:spPr>
          <a:xfrm>
            <a:off x="2267744" y="6430595"/>
            <a:ext cx="4608512" cy="238765"/>
          </a:xfrm>
          <a:prstGeom prst="rect">
            <a:avLst/>
          </a:prstGeom>
          <a:ln w="12700">
            <a:miter lim="400000"/>
          </a:ln>
          <a:extLst>
            <a:ext uri="{C572A759-6A51-4108-AA02-DFA0A04FC94B}">
              <ma14:wrappingTextBoxFlag xmlns:ma14="http://schemas.microsoft.com/office/mac/drawingml/2011/main" xmlns="" val="1"/>
            </a:ext>
          </a:extLst>
        </p:spPr>
        <p:txBody>
          <a:bodyPr wrap="square" lIns="26788" tIns="26788" rIns="26788" bIns="26788" anchor="ctr">
            <a:spAutoFit/>
          </a:bodyPr>
          <a:lstStyle>
            <a:lvl1pPr>
              <a:defRPr sz="2500">
                <a:latin typeface="Calibri"/>
                <a:ea typeface="Calibri"/>
                <a:cs typeface="Calibri"/>
                <a:sym typeface="Calibri"/>
              </a:defRPr>
            </a:lvl1pPr>
          </a:lstStyle>
          <a:p>
            <a:pPr lvl="0" algn="ctr">
              <a:defRPr sz="1800"/>
            </a:pPr>
            <a:r>
              <a:rPr lang="en-GB" sz="1200" b="1" dirty="0" err="1">
                <a:solidFill>
                  <a:srgbClr val="008E40"/>
                </a:solidFill>
                <a:latin typeface="Century Gothic"/>
                <a:cs typeface="Century Gothic"/>
              </a:rPr>
              <a:t>Macnaughton</a:t>
            </a:r>
            <a:r>
              <a:rPr lang="en-GB" sz="1200" b="1" dirty="0">
                <a:solidFill>
                  <a:srgbClr val="008E40"/>
                </a:solidFill>
                <a:latin typeface="Century Gothic"/>
                <a:cs typeface="Century Gothic"/>
              </a:rPr>
              <a:t>, Wardle, Witard </a:t>
            </a:r>
            <a:r>
              <a:rPr sz="1200" i="1" dirty="0">
                <a:solidFill>
                  <a:srgbClr val="008E40"/>
                </a:solidFill>
                <a:latin typeface="Century Gothic"/>
                <a:cs typeface="Century Gothic"/>
              </a:rPr>
              <a:t>et al</a:t>
            </a:r>
            <a:r>
              <a:rPr lang="en-GB" sz="1200" dirty="0">
                <a:solidFill>
                  <a:srgbClr val="008E40"/>
                </a:solidFill>
                <a:latin typeface="Century Gothic"/>
                <a:cs typeface="Century Gothic"/>
              </a:rPr>
              <a:t> 2016</a:t>
            </a:r>
            <a:r>
              <a:rPr sz="1200" dirty="0">
                <a:solidFill>
                  <a:srgbClr val="008E40"/>
                </a:solidFill>
                <a:latin typeface="Century Gothic"/>
                <a:cs typeface="Century Gothic"/>
              </a:rPr>
              <a:t> </a:t>
            </a:r>
            <a:r>
              <a:rPr lang="en-GB" sz="1200" dirty="0">
                <a:solidFill>
                  <a:srgbClr val="008E40"/>
                </a:solidFill>
                <a:latin typeface="Century Gothic"/>
                <a:cs typeface="Century Gothic"/>
              </a:rPr>
              <a:t>Phys Reports</a:t>
            </a:r>
            <a:endParaRPr sz="1200" dirty="0">
              <a:solidFill>
                <a:srgbClr val="008E40"/>
              </a:solidFill>
              <a:latin typeface="Century Gothic"/>
              <a:cs typeface="Century Gothic"/>
            </a:endParaRPr>
          </a:p>
        </p:txBody>
      </p:sp>
      <p:sp>
        <p:nvSpPr>
          <p:cNvPr id="17" name="Slide Number Placeholder 16"/>
          <p:cNvSpPr>
            <a:spLocks noGrp="1"/>
          </p:cNvSpPr>
          <p:nvPr>
            <p:ph type="sldNum" sz="quarter" idx="12"/>
          </p:nvPr>
        </p:nvSpPr>
        <p:spPr/>
        <p:txBody>
          <a:bodyPr/>
          <a:lstStyle/>
          <a:p>
            <a:fld id="{8E4A8CC1-D9E2-4FCD-9BC5-E90036866732}" type="slidenum">
              <a:rPr lang="en-GB" smtClean="0"/>
              <a:t>11</a:t>
            </a:fld>
            <a:endParaRPr lang="en-GB"/>
          </a:p>
        </p:txBody>
      </p:sp>
      <p:grpSp>
        <p:nvGrpSpPr>
          <p:cNvPr id="22" name="Group 21"/>
          <p:cNvGrpSpPr/>
          <p:nvPr/>
        </p:nvGrpSpPr>
        <p:grpSpPr>
          <a:xfrm>
            <a:off x="923040" y="2307953"/>
            <a:ext cx="2812290" cy="2201167"/>
            <a:chOff x="923040" y="2307953"/>
            <a:chExt cx="2812290" cy="2201167"/>
          </a:xfrm>
        </p:grpSpPr>
        <p:sp>
          <p:nvSpPr>
            <p:cNvPr id="18" name="Rectangle 17"/>
            <p:cNvSpPr/>
            <p:nvPr/>
          </p:nvSpPr>
          <p:spPr>
            <a:xfrm>
              <a:off x="923040" y="2348957"/>
              <a:ext cx="876280" cy="2160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p:nvPr/>
          </p:nvSpPr>
          <p:spPr>
            <a:xfrm>
              <a:off x="2859050" y="2307953"/>
              <a:ext cx="876280" cy="2160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p:cNvSpPr txBox="1"/>
          <p:nvPr/>
        </p:nvSpPr>
        <p:spPr>
          <a:xfrm>
            <a:off x="156571" y="173958"/>
            <a:ext cx="6588732" cy="707886"/>
          </a:xfrm>
          <a:prstGeom prst="rect">
            <a:avLst/>
          </a:prstGeom>
          <a:noFill/>
        </p:spPr>
        <p:txBody>
          <a:bodyPr wrap="square" rtlCol="0">
            <a:spAutoFit/>
          </a:bodyPr>
          <a:lstStyle/>
          <a:p>
            <a:r>
              <a:rPr lang="en-GB" sz="2000" b="1" dirty="0">
                <a:latin typeface="Century Gothic" charset="0"/>
                <a:ea typeface="Century Gothic" charset="0"/>
                <a:cs typeface="Century Gothic" charset="0"/>
                <a:sym typeface="Calibri" charset="0"/>
              </a:rPr>
              <a:t>Total muscle mass did not influence the response of MPS to ingested protein following exercise</a:t>
            </a:r>
            <a:endParaRPr lang="en-US" sz="2000" dirty="0">
              <a:latin typeface="Century Gothic" charset="0"/>
              <a:ea typeface="Century Gothic" charset="0"/>
              <a:cs typeface="Century Gothic" charset="0"/>
            </a:endParaRPr>
          </a:p>
        </p:txBody>
      </p:sp>
      <p:grpSp>
        <p:nvGrpSpPr>
          <p:cNvPr id="28" name="Group 27"/>
          <p:cNvGrpSpPr/>
          <p:nvPr/>
        </p:nvGrpSpPr>
        <p:grpSpPr>
          <a:xfrm>
            <a:off x="1966025" y="2060430"/>
            <a:ext cx="2853168" cy="2448651"/>
            <a:chOff x="1966025" y="2060430"/>
            <a:chExt cx="2853168" cy="2448651"/>
          </a:xfrm>
        </p:grpSpPr>
        <p:sp>
          <p:nvSpPr>
            <p:cNvPr id="19" name="Rectangle 18"/>
            <p:cNvSpPr/>
            <p:nvPr/>
          </p:nvSpPr>
          <p:spPr>
            <a:xfrm>
              <a:off x="1966025" y="2060430"/>
              <a:ext cx="876280" cy="223266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3942913" y="2348918"/>
              <a:ext cx="876280" cy="21601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8739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2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4148" y="1196752"/>
            <a:ext cx="8670340" cy="5273088"/>
          </a:xfrm>
          <a:prstGeom prst="rect">
            <a:avLst/>
          </a:prstGeom>
        </p:spPr>
      </p:pic>
      <p:sp>
        <p:nvSpPr>
          <p:cNvPr id="5" name="TextBox 4"/>
          <p:cNvSpPr txBox="1"/>
          <p:nvPr/>
        </p:nvSpPr>
        <p:spPr>
          <a:xfrm>
            <a:off x="89502" y="-27384"/>
            <a:ext cx="6750750" cy="1015663"/>
          </a:xfrm>
          <a:prstGeom prst="rect">
            <a:avLst/>
          </a:prstGeom>
          <a:noFill/>
        </p:spPr>
        <p:txBody>
          <a:bodyPr wrap="square" rtlCol="0">
            <a:spAutoFit/>
          </a:bodyPr>
          <a:lstStyle/>
          <a:p>
            <a:r>
              <a:rPr lang="en-GB" sz="2000" b="1" dirty="0">
                <a:latin typeface="Century Gothic"/>
                <a:cs typeface="Century Gothic"/>
              </a:rPr>
              <a:t>Proposed </a:t>
            </a:r>
            <a:r>
              <a:rPr lang="en-GB" sz="2000" b="1" dirty="0">
                <a:solidFill>
                  <a:srgbClr val="008E40"/>
                </a:solidFill>
                <a:latin typeface="Century Gothic"/>
                <a:cs typeface="Century Gothic"/>
              </a:rPr>
              <a:t>mechanisms</a:t>
            </a:r>
            <a:r>
              <a:rPr lang="en-GB" sz="2000" b="1" dirty="0">
                <a:latin typeface="Century Gothic"/>
                <a:cs typeface="Century Gothic"/>
              </a:rPr>
              <a:t> for differential response of MPS to 20 &amp; 40g of protein following leg-only and whole-body resistance exercise bouts</a:t>
            </a:r>
            <a:endParaRPr lang="en-US" sz="2000" b="1" dirty="0">
              <a:latin typeface="Century Gothic"/>
              <a:cs typeface="Century Gothic"/>
            </a:endParaRPr>
          </a:p>
        </p:txBody>
      </p:sp>
      <p:sp>
        <p:nvSpPr>
          <p:cNvPr id="6" name="Slide Number Placeholder 5"/>
          <p:cNvSpPr>
            <a:spLocks noGrp="1"/>
          </p:cNvSpPr>
          <p:nvPr>
            <p:ph type="sldNum" sz="quarter" idx="12"/>
          </p:nvPr>
        </p:nvSpPr>
        <p:spPr/>
        <p:txBody>
          <a:bodyPr/>
          <a:lstStyle/>
          <a:p>
            <a:fld id="{8E4A8CC1-D9E2-4FCD-9BC5-E90036866732}" type="slidenum">
              <a:rPr lang="en-GB" smtClean="0"/>
              <a:t>12</a:t>
            </a:fld>
            <a:endParaRPr lang="en-GB"/>
          </a:p>
        </p:txBody>
      </p:sp>
    </p:spTree>
    <p:extLst>
      <p:ext uri="{BB962C8B-B14F-4D97-AF65-F5344CB8AC3E}">
        <p14:creationId xmlns:p14="http://schemas.microsoft.com/office/powerpoint/2010/main" val="3468102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59955" y="3636890"/>
            <a:ext cx="6624736" cy="3183573"/>
          </a:xfrm>
          <a:prstGeom prst="rect">
            <a:avLst/>
          </a:prstGeom>
        </p:spPr>
      </p:pic>
      <p:pic>
        <p:nvPicPr>
          <p:cNvPr id="7" name="Picture 6"/>
          <p:cNvPicPr>
            <a:picLocks noChangeAspect="1"/>
          </p:cNvPicPr>
          <p:nvPr/>
        </p:nvPicPr>
        <p:blipFill>
          <a:blip r:embed="rId3"/>
          <a:stretch>
            <a:fillRect/>
          </a:stretch>
        </p:blipFill>
        <p:spPr>
          <a:xfrm>
            <a:off x="1043609" y="1026610"/>
            <a:ext cx="6984776" cy="2590566"/>
          </a:xfrm>
          <a:prstGeom prst="rect">
            <a:avLst/>
          </a:prstGeom>
        </p:spPr>
      </p:pic>
      <p:sp>
        <p:nvSpPr>
          <p:cNvPr id="8" name="TextBox 7"/>
          <p:cNvSpPr txBox="1"/>
          <p:nvPr/>
        </p:nvSpPr>
        <p:spPr>
          <a:xfrm>
            <a:off x="132077" y="-27384"/>
            <a:ext cx="6983365" cy="1015663"/>
          </a:xfrm>
          <a:prstGeom prst="rect">
            <a:avLst/>
          </a:prstGeom>
          <a:noFill/>
        </p:spPr>
        <p:txBody>
          <a:bodyPr wrap="square" rtlCol="0">
            <a:spAutoFit/>
          </a:bodyPr>
          <a:lstStyle/>
          <a:p>
            <a:r>
              <a:rPr lang="en-GB" sz="2000" b="1" dirty="0">
                <a:latin typeface="Century Gothic"/>
                <a:cs typeface="Century Gothic"/>
              </a:rPr>
              <a:t>Proposed </a:t>
            </a:r>
            <a:r>
              <a:rPr lang="en-GB" sz="2000" b="1" dirty="0">
                <a:solidFill>
                  <a:srgbClr val="008E40"/>
                </a:solidFill>
                <a:latin typeface="Century Gothic"/>
                <a:cs typeface="Century Gothic"/>
              </a:rPr>
              <a:t>mechanisms</a:t>
            </a:r>
            <a:r>
              <a:rPr lang="en-GB" sz="2000" b="1" dirty="0">
                <a:latin typeface="Century Gothic"/>
                <a:cs typeface="Century Gothic"/>
              </a:rPr>
              <a:t> for differential response of MPS to 20 &amp; 40g of protein following leg-only and whole-body resistance exercise bouts</a:t>
            </a:r>
            <a:endParaRPr lang="en-US" sz="2000" b="1" dirty="0">
              <a:latin typeface="Century Gothic"/>
              <a:cs typeface="Century Gothic"/>
            </a:endParaRPr>
          </a:p>
        </p:txBody>
      </p:sp>
      <p:sp>
        <p:nvSpPr>
          <p:cNvPr id="3" name="Slide Number Placeholder 2"/>
          <p:cNvSpPr>
            <a:spLocks noGrp="1"/>
          </p:cNvSpPr>
          <p:nvPr>
            <p:ph type="sldNum" sz="quarter" idx="12"/>
          </p:nvPr>
        </p:nvSpPr>
        <p:spPr/>
        <p:txBody>
          <a:bodyPr/>
          <a:lstStyle/>
          <a:p>
            <a:fld id="{8E4A8CC1-D9E2-4FCD-9BC5-E90036866732}" type="slidenum">
              <a:rPr lang="en-GB" smtClean="0"/>
              <a:t>13</a:t>
            </a:fld>
            <a:endParaRPr lang="en-GB"/>
          </a:p>
        </p:txBody>
      </p:sp>
    </p:spTree>
    <p:extLst>
      <p:ext uri="{BB962C8B-B14F-4D97-AF65-F5344CB8AC3E}">
        <p14:creationId xmlns:p14="http://schemas.microsoft.com/office/powerpoint/2010/main" val="277388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42957" y="1124744"/>
            <a:ext cx="5781371" cy="5042158"/>
          </a:xfrm>
          <a:prstGeom prst="rect">
            <a:avLst/>
          </a:prstGeom>
        </p:spPr>
      </p:pic>
      <p:sp>
        <p:nvSpPr>
          <p:cNvPr id="3" name="Shape 147"/>
          <p:cNvSpPr>
            <a:spLocks noChangeArrowheads="1"/>
          </p:cNvSpPr>
          <p:nvPr/>
        </p:nvSpPr>
        <p:spPr bwMode="auto">
          <a:xfrm>
            <a:off x="143508" y="116632"/>
            <a:ext cx="6372708" cy="692497"/>
          </a:xfrm>
          <a:prstGeom prst="rect">
            <a:avLst/>
          </a:prstGeom>
          <a:noFill/>
          <a:ln>
            <a:noFill/>
          </a:ln>
          <a:extLst>
            <a:ext uri="{C572A759-6A51-4108-AA02-DFA0A04FC94B}">
              <ma14:wrappingTextBox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400000"/>
                <a:headEnd/>
                <a:tailEnd/>
              </a14:hiddenLine>
            </a:ext>
          </a:extLst>
        </p:spPr>
        <p:txBody>
          <a:bodyPr wrap="square" lIns="38100" tIns="38100" rIns="38100" bIns="38100" anchor="ctr">
            <a:spAutoFit/>
          </a:bodyPr>
          <a:lstStyle/>
          <a:p>
            <a:r>
              <a:rPr lang="en-GB" sz="2000" b="1" dirty="0">
                <a:latin typeface="Century Gothic" charset="0"/>
                <a:ea typeface="Century Gothic" charset="0"/>
                <a:cs typeface="Century Gothic" charset="0"/>
                <a:sym typeface="Calibri" charset="0"/>
              </a:rPr>
              <a:t>So, it seems that the protein dose-MPS response relationship is not as simple as previously believed</a:t>
            </a:r>
            <a:endParaRPr lang="en-US" sz="2000" b="1" dirty="0">
              <a:latin typeface="Century Gothic" charset="0"/>
              <a:ea typeface="Century Gothic" charset="0"/>
              <a:cs typeface="Century Gothic" charset="0"/>
              <a:sym typeface="Calibri" charset="0"/>
            </a:endParaRPr>
          </a:p>
        </p:txBody>
      </p:sp>
      <p:sp>
        <p:nvSpPr>
          <p:cNvPr id="8" name="TextBox 7"/>
          <p:cNvSpPr txBox="1">
            <a:spLocks noChangeArrowheads="1"/>
          </p:cNvSpPr>
          <p:nvPr/>
        </p:nvSpPr>
        <p:spPr bwMode="auto">
          <a:xfrm>
            <a:off x="0" y="2686050"/>
            <a:ext cx="9144000" cy="1143000"/>
          </a:xfrm>
          <a:prstGeom prst="rect">
            <a:avLst/>
          </a:prstGeom>
          <a:gradFill rotWithShape="1">
            <a:gsLst>
              <a:gs pos="0">
                <a:srgbClr val="FFFFFF"/>
              </a:gs>
              <a:gs pos="100000">
                <a:srgbClr val="FFFF00"/>
              </a:gs>
            </a:gsLst>
            <a:lin ang="5400000"/>
          </a:gradFill>
          <a:ln w="9525">
            <a:solidFill>
              <a:schemeClr val="tx1"/>
            </a:solidFill>
            <a:miter lim="800000"/>
            <a:headEnd/>
            <a:tailEnd/>
          </a:ln>
          <a:effectLst>
            <a:outerShdw blurRad="40000" dist="20000" dir="5400000" rotWithShape="0">
              <a:srgbClr val="000000">
                <a:alpha val="37999"/>
              </a:srgbClr>
            </a:outerShdw>
          </a:effectLst>
        </p:spPr>
        <p:txBody>
          <a:bodyPr anchor="ctr"/>
          <a:lstStyle/>
          <a:p>
            <a:pPr marL="257175" indent="-257175" algn="ctr">
              <a:spcBef>
                <a:spcPct val="20000"/>
              </a:spcBef>
              <a:defRPr/>
            </a:pPr>
            <a:r>
              <a:rPr lang="en-US" sz="2000" b="1" dirty="0">
                <a:solidFill>
                  <a:srgbClr val="000044"/>
                </a:solidFill>
                <a:latin typeface="Century Gothic" charset="0"/>
                <a:ea typeface="Century Gothic" charset="0"/>
                <a:cs typeface="Century Gothic" charset="0"/>
              </a:rPr>
              <a:t>Is the protein dose-MPS response relationship different following endurance exercise?</a:t>
            </a:r>
          </a:p>
        </p:txBody>
      </p:sp>
      <p:sp>
        <p:nvSpPr>
          <p:cNvPr id="5" name="Slide Number Placeholder 4"/>
          <p:cNvSpPr>
            <a:spLocks noGrp="1"/>
          </p:cNvSpPr>
          <p:nvPr>
            <p:ph type="sldNum" sz="quarter" idx="12"/>
          </p:nvPr>
        </p:nvSpPr>
        <p:spPr/>
        <p:txBody>
          <a:bodyPr/>
          <a:lstStyle/>
          <a:p>
            <a:fld id="{8E4A8CC1-D9E2-4FCD-9BC5-E90036866732}" type="slidenum">
              <a:rPr lang="en-GB" smtClean="0"/>
              <a:t>14</a:t>
            </a:fld>
            <a:endParaRPr lang="en-GB"/>
          </a:p>
        </p:txBody>
      </p:sp>
    </p:spTree>
    <p:extLst>
      <p:ext uri="{BB962C8B-B14F-4D97-AF65-F5344CB8AC3E}">
        <p14:creationId xmlns:p14="http://schemas.microsoft.com/office/powerpoint/2010/main" val="40749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ttp://th04.deviantart.net/fs70/PRE/f/2012/007/7/f/crosshair__s_cutie_mark_by_snowy_breeze-d4lnjyk.png"/>
          <p:cNvPicPr>
            <a:picLocks noChangeAspect="1" noChangeArrowheads="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artisticPhotocopy/>
                    </a14:imgEffect>
                    <a14:imgEffect>
                      <a14:sharpenSoften amount="-50000"/>
                    </a14:imgEffect>
                    <a14:imgEffect>
                      <a14:brightnessContrast bright="22000" contrast="-6000"/>
                    </a14:imgEffect>
                  </a14:imgLayer>
                </a14:imgProps>
              </a:ext>
              <a:ext uri="{28A0092B-C50C-407E-A947-70E740481C1C}">
                <a14:useLocalDpi xmlns:a14="http://schemas.microsoft.com/office/drawing/2010/main" val="0"/>
              </a:ext>
            </a:extLst>
          </a:blip>
          <a:srcRect l="-310" t="171" r="310" b="30831"/>
          <a:stretch/>
        </p:blipFill>
        <p:spPr bwMode="auto">
          <a:xfrm rot="279569">
            <a:off x="1045360" y="1750190"/>
            <a:ext cx="4265951" cy="2943414"/>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162898" y="1340768"/>
            <a:ext cx="5921270" cy="4176688"/>
          </a:xfrm>
        </p:spPr>
        <p:txBody>
          <a:bodyPr>
            <a:noAutofit/>
          </a:bodyPr>
          <a:lstStyle/>
          <a:p>
            <a:pPr marL="0" indent="0" algn="just">
              <a:lnSpc>
                <a:spcPct val="150000"/>
              </a:lnSpc>
              <a:buClr>
                <a:srgbClr val="008E40"/>
              </a:buClr>
              <a:buSzPct val="125000"/>
              <a:buNone/>
              <a:defRPr/>
            </a:pPr>
            <a:endParaRPr lang="en-US" sz="1400" dirty="0">
              <a:latin typeface="Century Gothic" panose="020B0502020202020204" pitchFamily="34" charset="0"/>
              <a:cs typeface="Arial"/>
            </a:endParaRPr>
          </a:p>
          <a:p>
            <a:pPr marL="342900" indent="-342900" algn="just">
              <a:lnSpc>
                <a:spcPct val="150000"/>
              </a:lnSpc>
              <a:buSzPct val="125000"/>
              <a:buFont typeface="+mj-lt"/>
              <a:buAutoNum type="arabicPeriod"/>
              <a:defRPr/>
            </a:pPr>
            <a:r>
              <a:rPr lang="en-US" sz="1400" dirty="0">
                <a:solidFill>
                  <a:schemeClr val="bg1">
                    <a:lumMod val="65000"/>
                  </a:schemeClr>
                </a:solidFill>
                <a:latin typeface="Century Gothic" panose="020B0502020202020204" pitchFamily="34" charset="0"/>
                <a:cs typeface="Arial"/>
              </a:rPr>
              <a:t>Characterise the optimal </a:t>
            </a:r>
            <a:r>
              <a:rPr lang="en-US" sz="1400" b="1" dirty="0">
                <a:solidFill>
                  <a:schemeClr val="bg1">
                    <a:lumMod val="65000"/>
                  </a:schemeClr>
                </a:solidFill>
                <a:latin typeface="Century Gothic" panose="020B0502020202020204" pitchFamily="34" charset="0"/>
                <a:cs typeface="Arial"/>
              </a:rPr>
              <a:t>dose</a:t>
            </a:r>
            <a:r>
              <a:rPr lang="en-US" sz="1400" dirty="0">
                <a:solidFill>
                  <a:schemeClr val="bg1">
                    <a:lumMod val="65000"/>
                  </a:schemeClr>
                </a:solidFill>
                <a:latin typeface="Century Gothic" panose="020B0502020202020204" pitchFamily="34" charset="0"/>
                <a:cs typeface="Arial"/>
              </a:rPr>
              <a:t> of protein for maximal stimulation of MPS following exercise training </a:t>
            </a:r>
          </a:p>
          <a:p>
            <a:pPr marL="342900" indent="-342900" algn="just">
              <a:lnSpc>
                <a:spcPct val="150000"/>
              </a:lnSpc>
              <a:buClr>
                <a:srgbClr val="008E40"/>
              </a:buClr>
              <a:buSzPct val="125000"/>
              <a:buFont typeface="+mj-lt"/>
              <a:buAutoNum type="arabicPeriod"/>
              <a:defRPr/>
            </a:pPr>
            <a:endParaRPr lang="en-US" sz="1400" dirty="0">
              <a:latin typeface="Century Gothic" panose="020B0502020202020204" pitchFamily="34" charset="0"/>
              <a:cs typeface="Arial"/>
            </a:endParaRPr>
          </a:p>
          <a:p>
            <a:pPr marL="342900" indent="-342900" algn="just">
              <a:lnSpc>
                <a:spcPct val="150000"/>
              </a:lnSpc>
              <a:buClr>
                <a:schemeClr val="bg1">
                  <a:lumMod val="65000"/>
                </a:schemeClr>
              </a:buClr>
              <a:buSzPct val="125000"/>
              <a:buFont typeface="+mj-lt"/>
              <a:buAutoNum type="arabicPeriod"/>
              <a:defRPr/>
            </a:pPr>
            <a:r>
              <a:rPr lang="en-US" sz="1400" b="1" dirty="0">
                <a:latin typeface="Century Gothic" panose="020B0502020202020204" pitchFamily="34" charset="0"/>
                <a:cs typeface="Arial"/>
              </a:rPr>
              <a:t>Compare different protein </a:t>
            </a:r>
            <a:r>
              <a:rPr lang="en-US" sz="1400" b="1" dirty="0">
                <a:solidFill>
                  <a:srgbClr val="008E40"/>
                </a:solidFill>
                <a:latin typeface="Century Gothic" panose="020B0502020202020204" pitchFamily="34" charset="0"/>
                <a:cs typeface="Arial"/>
              </a:rPr>
              <a:t>sources</a:t>
            </a:r>
            <a:r>
              <a:rPr lang="en-US" sz="1400" b="1" dirty="0">
                <a:latin typeface="Century Gothic" panose="020B0502020202020204" pitchFamily="34" charset="0"/>
                <a:cs typeface="Arial"/>
              </a:rPr>
              <a:t> in terms of capacity to stimulate MPS following exercise training</a:t>
            </a:r>
          </a:p>
          <a:p>
            <a:pPr marL="342900" indent="-342900" algn="just">
              <a:lnSpc>
                <a:spcPct val="150000"/>
              </a:lnSpc>
              <a:buClr>
                <a:schemeClr val="bg1">
                  <a:lumMod val="65000"/>
                </a:schemeClr>
              </a:buClr>
              <a:buSzPct val="125000"/>
              <a:buFont typeface="+mj-lt"/>
              <a:buAutoNum type="arabicPeriod"/>
              <a:defRPr/>
            </a:pPr>
            <a:endParaRPr lang="en-US" sz="1400" dirty="0">
              <a:solidFill>
                <a:schemeClr val="bg1">
                  <a:lumMod val="65000"/>
                </a:schemeClr>
              </a:solidFill>
              <a:latin typeface="Century Gothic" panose="020B0502020202020204" pitchFamily="34" charset="0"/>
              <a:cs typeface="Arial"/>
            </a:endParaRPr>
          </a:p>
          <a:p>
            <a:pPr marL="342900" indent="-342900" algn="just">
              <a:lnSpc>
                <a:spcPct val="150000"/>
              </a:lnSpc>
              <a:buClr>
                <a:schemeClr val="bg1">
                  <a:lumMod val="65000"/>
                </a:schemeClr>
              </a:buClr>
              <a:buSzPct val="125000"/>
              <a:buFont typeface="+mj-lt"/>
              <a:buAutoNum type="arabicPeriod"/>
              <a:defRPr/>
            </a:pPr>
            <a:r>
              <a:rPr lang="en-US" sz="1400" dirty="0">
                <a:solidFill>
                  <a:schemeClr val="bg1">
                    <a:lumMod val="65000"/>
                  </a:schemeClr>
                </a:solidFill>
                <a:latin typeface="Century Gothic" panose="020B0502020202020204" pitchFamily="34" charset="0"/>
                <a:cs typeface="Arial"/>
              </a:rPr>
              <a:t>Critically evaluate the importance of protein </a:t>
            </a:r>
            <a:r>
              <a:rPr lang="en-US" sz="1400" b="1" dirty="0">
                <a:solidFill>
                  <a:schemeClr val="bg1">
                    <a:lumMod val="65000"/>
                  </a:schemeClr>
                </a:solidFill>
                <a:latin typeface="Century Gothic" panose="020B0502020202020204" pitchFamily="34" charset="0"/>
                <a:cs typeface="Arial"/>
              </a:rPr>
              <a:t>timing</a:t>
            </a:r>
            <a:r>
              <a:rPr lang="en-US" sz="1400" dirty="0">
                <a:solidFill>
                  <a:schemeClr val="bg1">
                    <a:lumMod val="65000"/>
                  </a:schemeClr>
                </a:solidFill>
                <a:latin typeface="Century Gothic" panose="020B0502020202020204" pitchFamily="34" charset="0"/>
                <a:cs typeface="Arial"/>
              </a:rPr>
              <a:t> and </a:t>
            </a:r>
            <a:r>
              <a:rPr lang="en-US" sz="1400" b="1" dirty="0">
                <a:solidFill>
                  <a:schemeClr val="bg1">
                    <a:lumMod val="65000"/>
                  </a:schemeClr>
                </a:solidFill>
                <a:latin typeface="Century Gothic" panose="020B0502020202020204" pitchFamily="34" charset="0"/>
                <a:cs typeface="Arial"/>
              </a:rPr>
              <a:t>pattern</a:t>
            </a:r>
            <a:r>
              <a:rPr lang="en-US" sz="1400" dirty="0">
                <a:solidFill>
                  <a:schemeClr val="bg1">
                    <a:lumMod val="65000"/>
                  </a:schemeClr>
                </a:solidFill>
                <a:latin typeface="Century Gothic" panose="020B0502020202020204" pitchFamily="34" charset="0"/>
                <a:cs typeface="Arial"/>
              </a:rPr>
              <a:t> for maximal stimulating of MPS following exercise training</a:t>
            </a:r>
          </a:p>
          <a:p>
            <a:pPr marL="342900" indent="-342900" algn="just">
              <a:lnSpc>
                <a:spcPct val="150000"/>
              </a:lnSpc>
              <a:buClr>
                <a:schemeClr val="bg1">
                  <a:lumMod val="65000"/>
                </a:schemeClr>
              </a:buClr>
              <a:buSzPct val="125000"/>
              <a:buFont typeface="+mj-lt"/>
              <a:buAutoNum type="arabicPeriod"/>
              <a:defRPr/>
            </a:pPr>
            <a:endParaRPr lang="en-US" sz="1400" dirty="0">
              <a:solidFill>
                <a:schemeClr val="bg1">
                  <a:lumMod val="65000"/>
                </a:schemeClr>
              </a:solidFill>
              <a:latin typeface="Century Gothic" panose="020B0502020202020204" pitchFamily="34" charset="0"/>
              <a:cs typeface="Arial"/>
            </a:endParaRPr>
          </a:p>
          <a:p>
            <a:pPr marL="342900" indent="-342900" algn="just">
              <a:lnSpc>
                <a:spcPct val="150000"/>
              </a:lnSpc>
              <a:buClr>
                <a:schemeClr val="bg1">
                  <a:lumMod val="65000"/>
                </a:schemeClr>
              </a:buClr>
              <a:buSzPct val="125000"/>
              <a:buFont typeface="+mj-lt"/>
              <a:buAutoNum type="arabicPeriod"/>
              <a:defRPr/>
            </a:pPr>
            <a:r>
              <a:rPr lang="en-US" sz="1400" b="1" dirty="0">
                <a:solidFill>
                  <a:schemeClr val="bg1">
                    <a:lumMod val="65000"/>
                  </a:schemeClr>
                </a:solidFill>
                <a:latin typeface="Century Gothic" panose="020B0502020202020204" pitchFamily="34" charset="0"/>
                <a:cs typeface="Arial"/>
              </a:rPr>
              <a:t>Future</a:t>
            </a:r>
            <a:r>
              <a:rPr lang="en-US" sz="1400" dirty="0">
                <a:solidFill>
                  <a:schemeClr val="bg1">
                    <a:lumMod val="65000"/>
                  </a:schemeClr>
                </a:solidFill>
                <a:latin typeface="Century Gothic" panose="020B0502020202020204" pitchFamily="34" charset="0"/>
                <a:cs typeface="Arial"/>
              </a:rPr>
              <a:t> directions in protein nutrition and training adaptation</a:t>
            </a:r>
          </a:p>
          <a:p>
            <a:pPr marL="342900" indent="-342900" algn="just">
              <a:buClr>
                <a:srgbClr val="008E40"/>
              </a:buClr>
              <a:buSzPct val="125000"/>
              <a:buFont typeface="+mj-lt"/>
              <a:buAutoNum type="arabicPeriod"/>
              <a:defRPr/>
            </a:pPr>
            <a:endParaRPr lang="en-US" sz="1400" dirty="0">
              <a:latin typeface="Century Gothic" panose="020B0502020202020204" pitchFamily="34" charset="0"/>
              <a:cs typeface="Arial"/>
            </a:endParaRPr>
          </a:p>
          <a:p>
            <a:pPr marL="0" indent="0" algn="just">
              <a:buNone/>
              <a:defRPr/>
            </a:pPr>
            <a:endParaRPr lang="en-GB" sz="1400" dirty="0">
              <a:latin typeface="Arial" charset="0"/>
              <a:cs typeface="Arial" charset="0"/>
            </a:endParaRPr>
          </a:p>
          <a:p>
            <a:pPr marL="0" indent="0" algn="just">
              <a:buNone/>
              <a:defRPr/>
            </a:pPr>
            <a:endParaRPr lang="en-GB" sz="1400" dirty="0">
              <a:latin typeface="Arial" charset="0"/>
              <a:cs typeface="Arial" charset="0"/>
            </a:endParaRPr>
          </a:p>
          <a:p>
            <a:pPr algn="just">
              <a:buFont typeface="+mj-lt"/>
              <a:buAutoNum type="arabicPeriod" startAt="3"/>
              <a:defRPr/>
            </a:pPr>
            <a:endParaRPr lang="en-GB" sz="1400" dirty="0">
              <a:latin typeface="Arial" charset="0"/>
              <a:cs typeface="Arial" charset="0"/>
            </a:endParaRPr>
          </a:p>
          <a:p>
            <a:pPr marL="0" indent="0" algn="just">
              <a:buClr>
                <a:schemeClr val="tx1"/>
              </a:buClr>
              <a:buNone/>
              <a:defRPr/>
            </a:pPr>
            <a:endParaRPr lang="en-GB" sz="1400" dirty="0">
              <a:latin typeface="Arial" charset="0"/>
              <a:cs typeface="Arial" charset="0"/>
            </a:endParaRPr>
          </a:p>
          <a:p>
            <a:pPr marL="0" indent="0" algn="just">
              <a:buClr>
                <a:schemeClr val="tx1"/>
              </a:buClr>
              <a:buNone/>
              <a:defRPr/>
            </a:pPr>
            <a:endParaRPr lang="en-GB" sz="1400" dirty="0">
              <a:latin typeface="Arial" charset="0"/>
              <a:cs typeface="Arial" charset="0"/>
            </a:endParaRPr>
          </a:p>
          <a:p>
            <a:pPr marL="0" indent="0" algn="just">
              <a:buNone/>
              <a:defRPr/>
            </a:pPr>
            <a:endParaRPr lang="en-GB" sz="1400" dirty="0">
              <a:latin typeface="Arial" charset="0"/>
              <a:cs typeface="Arial" charset="0"/>
            </a:endParaRPr>
          </a:p>
          <a:p>
            <a:pPr marL="342900" lvl="1" indent="0" algn="just">
              <a:buNone/>
              <a:defRPr/>
            </a:pPr>
            <a:endParaRPr lang="en-GB" sz="1400" dirty="0">
              <a:latin typeface="Arial" charset="0"/>
              <a:cs typeface="Arial" charset="0"/>
            </a:endParaRPr>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88224" y="2589245"/>
            <a:ext cx="2555777" cy="1703851"/>
          </a:xfrm>
          <a:prstGeom prst="rect">
            <a:avLst/>
          </a:prstGeom>
        </p:spPr>
      </p:pic>
      <p:sp>
        <p:nvSpPr>
          <p:cNvPr id="5" name="Slide Number Placeholder 4"/>
          <p:cNvSpPr>
            <a:spLocks noGrp="1"/>
          </p:cNvSpPr>
          <p:nvPr>
            <p:ph type="sldNum" sz="quarter" idx="12"/>
          </p:nvPr>
        </p:nvSpPr>
        <p:spPr/>
        <p:txBody>
          <a:bodyPr/>
          <a:lstStyle/>
          <a:p>
            <a:fld id="{8E4A8CC1-D9E2-4FCD-9BC5-E90036866732}" type="slidenum">
              <a:rPr lang="en-GB" smtClean="0"/>
              <a:t>15</a:t>
            </a:fld>
            <a:endParaRPr lang="en-GB"/>
          </a:p>
        </p:txBody>
      </p:sp>
    </p:spTree>
    <p:extLst>
      <p:ext uri="{BB962C8B-B14F-4D97-AF65-F5344CB8AC3E}">
        <p14:creationId xmlns:p14="http://schemas.microsoft.com/office/powerpoint/2010/main" val="3885190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Grp="1"/>
          </p:cNvSpPr>
          <p:nvPr>
            <p:ph type="title" idx="4294967295"/>
          </p:nvPr>
        </p:nvSpPr>
        <p:spPr>
          <a:xfrm>
            <a:off x="143508" y="260648"/>
            <a:ext cx="6222890" cy="413445"/>
          </a:xfrm>
        </p:spPr>
        <p:txBody>
          <a:bodyPr>
            <a:noAutofit/>
          </a:bodyPr>
          <a:lstStyle/>
          <a:p>
            <a:pPr algn="l"/>
            <a:r>
              <a:rPr lang="en-GB" altLang="en-US" sz="2000" b="1" dirty="0">
                <a:latin typeface="Century Gothic" panose="020B0502020202020204" pitchFamily="34" charset="0"/>
                <a:ea typeface="ＭＳ Ｐゴシック" panose="020B0600070205080204" pitchFamily="34" charset="-128"/>
                <a:cs typeface="Arial" panose="020B0604020202020204" pitchFamily="34" charset="0"/>
              </a:rPr>
              <a:t>The interplay of 3 key </a:t>
            </a:r>
            <a:r>
              <a:rPr lang="en-GB" altLang="en-US" sz="2000" b="1" dirty="0">
                <a:solidFill>
                  <a:srgbClr val="008E40"/>
                </a:solidFill>
                <a:latin typeface="Century Gothic" panose="020B0502020202020204" pitchFamily="34" charset="0"/>
                <a:ea typeface="ＭＳ Ｐゴシック" panose="020B0600070205080204" pitchFamily="34" charset="-128"/>
                <a:cs typeface="Arial" panose="020B0604020202020204" pitchFamily="34" charset="0"/>
              </a:rPr>
              <a:t>factors</a:t>
            </a:r>
            <a:r>
              <a:rPr lang="en-GB" altLang="en-US" sz="2000" b="1" dirty="0">
                <a:latin typeface="Century Gothic" panose="020B0502020202020204" pitchFamily="34" charset="0"/>
                <a:ea typeface="ＭＳ Ｐゴシック" panose="020B0600070205080204" pitchFamily="34" charset="-128"/>
                <a:cs typeface="Arial" panose="020B0604020202020204" pitchFamily="34" charset="0"/>
              </a:rPr>
              <a:t> determine the potential of a protein source to stimulate muscle protein synthesis</a:t>
            </a:r>
            <a:endParaRPr lang="en-US" altLang="en-US" sz="2000" b="1" dirty="0">
              <a:latin typeface="Century Gothic" panose="020B0502020202020204" pitchFamily="34" charset="0"/>
              <a:ea typeface="ＭＳ Ｐゴシック" panose="020B0600070205080204" pitchFamily="34" charset="-128"/>
              <a:cs typeface="Arial" panose="020B0604020202020204" pitchFamily="34" charset="0"/>
            </a:endParaRPr>
          </a:p>
        </p:txBody>
      </p:sp>
      <p:pic>
        <p:nvPicPr>
          <p:cNvPr id="6" name="Picture 2" descr="Image result for human body organ system carto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556792"/>
            <a:ext cx="2169374" cy="379002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54"/>
          <p:cNvSpPr txBox="1"/>
          <p:nvPr/>
        </p:nvSpPr>
        <p:spPr>
          <a:xfrm>
            <a:off x="7164287" y="3861048"/>
            <a:ext cx="1800201" cy="46166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200" dirty="0">
                <a:latin typeface="Century Gothic" panose="020B0502020202020204" pitchFamily="34" charset="0"/>
                <a:cs typeface="Arial"/>
              </a:rPr>
              <a:t>Splanchnic uptake </a:t>
            </a:r>
          </a:p>
          <a:p>
            <a:pPr>
              <a:defRPr/>
            </a:pPr>
            <a:r>
              <a:rPr lang="en-US" sz="1200" dirty="0">
                <a:latin typeface="Century Gothic" panose="020B0502020202020204" pitchFamily="34" charset="0"/>
                <a:cs typeface="Arial"/>
              </a:rPr>
              <a:t>of amino acids</a:t>
            </a:r>
          </a:p>
        </p:txBody>
      </p:sp>
      <p:sp>
        <p:nvSpPr>
          <p:cNvPr id="11" name="TextBox 54"/>
          <p:cNvSpPr txBox="1"/>
          <p:nvPr/>
        </p:nvSpPr>
        <p:spPr>
          <a:xfrm>
            <a:off x="7164288" y="3064122"/>
            <a:ext cx="1800201" cy="461665"/>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defRPr/>
            </a:pPr>
            <a:r>
              <a:rPr lang="en-US" sz="1200" dirty="0">
                <a:latin typeface="Century Gothic" panose="020B0502020202020204" pitchFamily="34" charset="0"/>
                <a:cs typeface="Arial"/>
              </a:rPr>
              <a:t>Amino acid absorption kinetics</a:t>
            </a:r>
          </a:p>
        </p:txBody>
      </p:sp>
      <p:pic>
        <p:nvPicPr>
          <p:cNvPr id="4" name="Picture 3"/>
          <p:cNvPicPr>
            <a:picLocks noChangeAspect="1"/>
          </p:cNvPicPr>
          <p:nvPr/>
        </p:nvPicPr>
        <p:blipFill>
          <a:blip r:embed="rId4"/>
          <a:stretch>
            <a:fillRect/>
          </a:stretch>
        </p:blipFill>
        <p:spPr>
          <a:xfrm>
            <a:off x="1143323" y="1397185"/>
            <a:ext cx="2564581" cy="4257205"/>
          </a:xfrm>
          <a:prstGeom prst="rect">
            <a:avLst/>
          </a:prstGeom>
        </p:spPr>
      </p:pic>
      <p:sp>
        <p:nvSpPr>
          <p:cNvPr id="9" name="Slide Number Placeholder 8"/>
          <p:cNvSpPr>
            <a:spLocks noGrp="1"/>
          </p:cNvSpPr>
          <p:nvPr>
            <p:ph type="sldNum" sz="quarter" idx="12"/>
          </p:nvPr>
        </p:nvSpPr>
        <p:spPr/>
        <p:txBody>
          <a:bodyPr/>
          <a:lstStyle/>
          <a:p>
            <a:fld id="{8E4A8CC1-D9E2-4FCD-9BC5-E90036866732}" type="slidenum">
              <a:rPr lang="en-GB" smtClean="0"/>
              <a:t>16</a:t>
            </a:fld>
            <a:endParaRPr lang="en-GB"/>
          </a:p>
        </p:txBody>
      </p:sp>
    </p:spTree>
    <p:extLst>
      <p:ext uri="{BB962C8B-B14F-4D97-AF65-F5344CB8AC3E}">
        <p14:creationId xmlns:p14="http://schemas.microsoft.com/office/powerpoint/2010/main" val="249951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107504" y="1611233"/>
            <a:ext cx="8640960" cy="4194255"/>
            <a:chOff x="1055440" y="1725161"/>
            <a:chExt cx="10053425" cy="4439562"/>
          </a:xfrm>
        </p:grpSpPr>
        <p:pic>
          <p:nvPicPr>
            <p:cNvPr id="7" name="Picture 6"/>
            <p:cNvPicPr>
              <a:picLocks noChangeAspect="1"/>
            </p:cNvPicPr>
            <p:nvPr/>
          </p:nvPicPr>
          <p:blipFill>
            <a:blip r:embed="rId3"/>
            <a:stretch>
              <a:fillRect/>
            </a:stretch>
          </p:blipFill>
          <p:spPr>
            <a:xfrm>
              <a:off x="1055440" y="1725161"/>
              <a:ext cx="10053425" cy="4210666"/>
            </a:xfrm>
            <a:prstGeom prst="rect">
              <a:avLst/>
            </a:prstGeom>
          </p:spPr>
        </p:pic>
        <p:sp>
          <p:nvSpPr>
            <p:cNvPr id="3" name="TextBox 2"/>
            <p:cNvSpPr txBox="1"/>
            <p:nvPr/>
          </p:nvSpPr>
          <p:spPr>
            <a:xfrm>
              <a:off x="3848745" y="5795391"/>
              <a:ext cx="792088" cy="369332"/>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(Cod)</a:t>
              </a:r>
            </a:p>
          </p:txBody>
        </p:sp>
        <p:sp>
          <p:nvSpPr>
            <p:cNvPr id="9" name="TextBox 8"/>
            <p:cNvSpPr txBox="1"/>
            <p:nvPr/>
          </p:nvSpPr>
          <p:spPr>
            <a:xfrm>
              <a:off x="2423592" y="5517232"/>
              <a:ext cx="864096" cy="369332"/>
            </a:xfrm>
            <a:prstGeom prst="rect">
              <a:avLst/>
            </a:prstGeom>
            <a:solidFill>
              <a:schemeClr val="bg2"/>
            </a:solidFill>
          </p:spPr>
          <p:txBody>
            <a:bodyPr wrap="square" rtlCol="0">
              <a:spAutoFit/>
            </a:bodyPr>
            <a:lstStyle/>
            <a:p>
              <a:r>
                <a:rPr lang="en-US" sz="1200">
                  <a:latin typeface="Arial" charset="0"/>
                  <a:ea typeface="Arial" charset="0"/>
                  <a:cs typeface="Arial" charset="0"/>
                </a:rPr>
                <a:t>Whey</a:t>
              </a:r>
            </a:p>
          </p:txBody>
        </p:sp>
        <p:sp>
          <p:nvSpPr>
            <p:cNvPr id="10" name="TextBox 9"/>
            <p:cNvSpPr txBox="1"/>
            <p:nvPr/>
          </p:nvSpPr>
          <p:spPr>
            <a:xfrm>
              <a:off x="3215680" y="5517232"/>
              <a:ext cx="864096" cy="615553"/>
            </a:xfrm>
            <a:prstGeom prst="rect">
              <a:avLst/>
            </a:prstGeom>
            <a:solidFill>
              <a:schemeClr val="bg2"/>
            </a:solidFill>
          </p:spPr>
          <p:txBody>
            <a:bodyPr wrap="square" rtlCol="0">
              <a:spAutoFit/>
            </a:bodyPr>
            <a:lstStyle/>
            <a:p>
              <a:r>
                <a:rPr lang="en-US" sz="1200" dirty="0">
                  <a:latin typeface="Arial" charset="0"/>
                  <a:ea typeface="Arial" charset="0"/>
                  <a:cs typeface="Arial" charset="0"/>
                </a:rPr>
                <a:t>Casein</a:t>
              </a:r>
            </a:p>
          </p:txBody>
        </p:sp>
        <p:sp>
          <p:nvSpPr>
            <p:cNvPr id="11" name="TextBox 10"/>
            <p:cNvSpPr txBox="1"/>
            <p:nvPr/>
          </p:nvSpPr>
          <p:spPr>
            <a:xfrm>
              <a:off x="4655840" y="5517232"/>
              <a:ext cx="864096" cy="369332"/>
            </a:xfrm>
            <a:prstGeom prst="rect">
              <a:avLst/>
            </a:prstGeom>
            <a:solidFill>
              <a:schemeClr val="bg2"/>
            </a:solidFill>
          </p:spPr>
          <p:txBody>
            <a:bodyPr wrap="square" rtlCol="0">
              <a:spAutoFit/>
            </a:bodyPr>
            <a:lstStyle/>
            <a:p>
              <a:r>
                <a:rPr lang="en-US" sz="1200">
                  <a:latin typeface="Arial" charset="0"/>
                  <a:ea typeface="Arial" charset="0"/>
                  <a:cs typeface="Arial" charset="0"/>
                </a:rPr>
                <a:t>Egg</a:t>
              </a:r>
              <a:endParaRPr lang="en-US" sz="1200" dirty="0">
                <a:latin typeface="Arial" charset="0"/>
                <a:ea typeface="Arial" charset="0"/>
                <a:cs typeface="Arial" charset="0"/>
              </a:endParaRPr>
            </a:p>
          </p:txBody>
        </p:sp>
      </p:grpSp>
      <p:sp>
        <p:nvSpPr>
          <p:cNvPr id="4" name="TextBox 23"/>
          <p:cNvSpPr txBox="1">
            <a:spLocks noChangeArrowheads="1"/>
          </p:cNvSpPr>
          <p:nvPr/>
        </p:nvSpPr>
        <p:spPr bwMode="auto">
          <a:xfrm>
            <a:off x="1817677" y="6309320"/>
            <a:ext cx="556263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dirty="0">
                <a:solidFill>
                  <a:srgbClr val="008E40"/>
                </a:solidFill>
                <a:latin typeface="Century Gothic" panose="020B0502020202020204" pitchFamily="34" charset="0"/>
              </a:rPr>
              <a:t>Data taken from 2011 FAO consultation on </a:t>
            </a:r>
          </a:p>
          <a:p>
            <a:pPr algn="ctr" eaLnBrk="1" hangingPunct="1"/>
            <a:r>
              <a:rPr lang="en-GB" altLang="en-US" sz="1200" dirty="0">
                <a:solidFill>
                  <a:srgbClr val="008E40"/>
                </a:solidFill>
                <a:latin typeface="Century Gothic" panose="020B0502020202020204" pitchFamily="34" charset="0"/>
              </a:rPr>
              <a:t>“Protein quality evaluation in human nutrition”</a:t>
            </a:r>
            <a:endParaRPr lang="en-GB" altLang="en-US" sz="1200" i="1" dirty="0">
              <a:solidFill>
                <a:srgbClr val="008E40"/>
              </a:solidFill>
              <a:latin typeface="Century Gothic" panose="020B0502020202020204" pitchFamily="34" charset="0"/>
            </a:endParaRPr>
          </a:p>
        </p:txBody>
      </p:sp>
      <p:sp>
        <p:nvSpPr>
          <p:cNvPr id="5" name="Rectangle 4"/>
          <p:cNvSpPr/>
          <p:nvPr/>
        </p:nvSpPr>
        <p:spPr>
          <a:xfrm>
            <a:off x="107504" y="104178"/>
            <a:ext cx="6582398" cy="707886"/>
          </a:xfrm>
          <a:prstGeom prst="rect">
            <a:avLst/>
          </a:prstGeom>
        </p:spPr>
        <p:txBody>
          <a:bodyPr wrap="square">
            <a:spAutoFit/>
          </a:bodyPr>
          <a:lstStyle/>
          <a:p>
            <a:r>
              <a:rPr lang="en-US" altLang="en-US" sz="2000" b="1" dirty="0">
                <a:latin typeface="Century Gothic" panose="020B0502020202020204" pitchFamily="34" charset="0"/>
                <a:ea typeface="ＭＳ Ｐゴシック" panose="020B0600070205080204" pitchFamily="34" charset="-128"/>
              </a:rPr>
              <a:t>Total </a:t>
            </a:r>
            <a:r>
              <a:rPr lang="en-US" altLang="en-US" sz="2000" b="1" dirty="0" err="1">
                <a:latin typeface="Century Gothic" panose="020B0502020202020204" pitchFamily="34" charset="0"/>
                <a:ea typeface="ＭＳ Ｐゴシック" panose="020B0600070205080204" pitchFamily="34" charset="-128"/>
              </a:rPr>
              <a:t>ileal</a:t>
            </a:r>
            <a:r>
              <a:rPr lang="en-US" altLang="en-US" sz="2000" b="1" dirty="0">
                <a:latin typeface="Century Gothic" panose="020B0502020202020204" pitchFamily="34" charset="0"/>
                <a:ea typeface="ＭＳ Ｐゴシック" panose="020B0600070205080204" pitchFamily="34" charset="-128"/>
              </a:rPr>
              <a:t> </a:t>
            </a:r>
            <a:r>
              <a:rPr lang="en-US" altLang="en-US" sz="2000" b="1" dirty="0">
                <a:solidFill>
                  <a:srgbClr val="006600"/>
                </a:solidFill>
                <a:latin typeface="Century Gothic" panose="020B0502020202020204" pitchFamily="34" charset="0"/>
                <a:ea typeface="ＭＳ Ｐゴシック" panose="020B0600070205080204" pitchFamily="34" charset="-128"/>
              </a:rPr>
              <a:t>protein digestibility </a:t>
            </a:r>
            <a:r>
              <a:rPr lang="en-US" altLang="en-US" sz="2000" b="1" dirty="0">
                <a:latin typeface="Century Gothic" panose="020B0502020202020204" pitchFamily="34" charset="0"/>
                <a:ea typeface="ＭＳ Ｐゴシック" panose="020B0600070205080204" pitchFamily="34" charset="-128"/>
              </a:rPr>
              <a:t>of common dietary protein sources</a:t>
            </a:r>
            <a:endParaRPr lang="en-GB" sz="2000" b="1" dirty="0">
              <a:latin typeface="Century Gothic" panose="020B0502020202020204" pitchFamily="34" charset="0"/>
            </a:endParaRPr>
          </a:p>
        </p:txBody>
      </p:sp>
      <p:sp>
        <p:nvSpPr>
          <p:cNvPr id="8" name="TextBox 2"/>
          <p:cNvSpPr txBox="1">
            <a:spLocks noChangeArrowheads="1"/>
          </p:cNvSpPr>
          <p:nvPr/>
        </p:nvSpPr>
        <p:spPr bwMode="auto">
          <a:xfrm>
            <a:off x="197514" y="1412776"/>
            <a:ext cx="226825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400" dirty="0"/>
              <a:t>Protein digestibility (%)</a:t>
            </a:r>
            <a:endParaRPr lang="en-US" altLang="en-US" sz="1400" baseline="30000" dirty="0"/>
          </a:p>
        </p:txBody>
      </p:sp>
      <p:pic>
        <p:nvPicPr>
          <p:cNvPr id="6" name="Picture 2" descr="Image result for human body organ system carto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4368" y="1124744"/>
            <a:ext cx="1115886" cy="1949519"/>
          </a:xfrm>
          <a:prstGeom prst="rect">
            <a:avLst/>
          </a:prstGeom>
          <a:noFill/>
          <a:extLst>
            <a:ext uri="{909E8E84-426E-40DD-AFC4-6F175D3DCCD1}">
              <a14:hiddenFill xmlns:a14="http://schemas.microsoft.com/office/drawing/2010/main">
                <a:solidFill>
                  <a:srgbClr val="FFFFFF"/>
                </a:solidFill>
              </a14:hiddenFill>
            </a:ext>
          </a:extLst>
        </p:spPr>
      </p:pic>
      <p:sp>
        <p:nvSpPr>
          <p:cNvPr id="14" name="Slide Number Placeholder 13"/>
          <p:cNvSpPr>
            <a:spLocks noGrp="1"/>
          </p:cNvSpPr>
          <p:nvPr>
            <p:ph type="sldNum" sz="quarter" idx="12"/>
          </p:nvPr>
        </p:nvSpPr>
        <p:spPr/>
        <p:txBody>
          <a:bodyPr/>
          <a:lstStyle/>
          <a:p>
            <a:fld id="{8E4A8CC1-D9E2-4FCD-9BC5-E90036866732}" type="slidenum">
              <a:rPr lang="en-GB" smtClean="0"/>
              <a:t>17</a:t>
            </a:fld>
            <a:endParaRPr lang="en-GB"/>
          </a:p>
        </p:txBody>
      </p:sp>
    </p:spTree>
    <p:extLst>
      <p:ext uri="{BB962C8B-B14F-4D97-AF65-F5344CB8AC3E}">
        <p14:creationId xmlns:p14="http://schemas.microsoft.com/office/powerpoint/2010/main" val="1628978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p:cNvPicPr>
            <a:picLocks noChangeAspect="1"/>
          </p:cNvPicPr>
          <p:nvPr/>
        </p:nvPicPr>
        <p:blipFill>
          <a:blip r:embed="rId3"/>
          <a:stretch>
            <a:fillRect/>
          </a:stretch>
        </p:blipFill>
        <p:spPr>
          <a:xfrm>
            <a:off x="431651" y="1945472"/>
            <a:ext cx="7891975" cy="3276779"/>
          </a:xfrm>
          <a:prstGeom prst="rect">
            <a:avLst/>
          </a:prstGeom>
        </p:spPr>
      </p:pic>
      <p:sp>
        <p:nvSpPr>
          <p:cNvPr id="2" name="Title 1"/>
          <p:cNvSpPr>
            <a:spLocks noGrp="1"/>
          </p:cNvSpPr>
          <p:nvPr>
            <p:ph type="title"/>
          </p:nvPr>
        </p:nvSpPr>
        <p:spPr>
          <a:xfrm>
            <a:off x="167296" y="260648"/>
            <a:ext cx="6555005" cy="421556"/>
          </a:xfrm>
        </p:spPr>
        <p:txBody>
          <a:bodyPr>
            <a:noAutofit/>
          </a:bodyPr>
          <a:lstStyle/>
          <a:p>
            <a:pPr algn="l"/>
            <a:r>
              <a:rPr lang="en-GB" sz="2000" b="1" dirty="0">
                <a:solidFill>
                  <a:srgbClr val="006600"/>
                </a:solidFill>
                <a:latin typeface="Century Gothic" panose="020B0502020202020204" pitchFamily="34" charset="0"/>
                <a:cs typeface="Arial" panose="020B0604020202020204" pitchFamily="34" charset="0"/>
              </a:rPr>
              <a:t>Essential amino acid</a:t>
            </a:r>
            <a:r>
              <a:rPr lang="en-GB" sz="2000" b="1" dirty="0">
                <a:latin typeface="Century Gothic" panose="020B0502020202020204" pitchFamily="34" charset="0"/>
                <a:cs typeface="Arial" panose="020B0604020202020204" pitchFamily="34" charset="0"/>
              </a:rPr>
              <a:t> profile and </a:t>
            </a:r>
            <a:r>
              <a:rPr lang="en-GB" sz="2000" b="1" dirty="0">
                <a:solidFill>
                  <a:srgbClr val="006600"/>
                </a:solidFill>
                <a:latin typeface="Century Gothic" panose="020B0502020202020204" pitchFamily="34" charset="0"/>
                <a:cs typeface="Arial" panose="020B0604020202020204" pitchFamily="34" charset="0"/>
              </a:rPr>
              <a:t>leucine </a:t>
            </a:r>
            <a:r>
              <a:rPr lang="en-GB" sz="2000" b="1" dirty="0">
                <a:latin typeface="Century Gothic" panose="020B0502020202020204" pitchFamily="34" charset="0"/>
                <a:cs typeface="Arial" panose="020B0604020202020204" pitchFamily="34" charset="0"/>
              </a:rPr>
              <a:t>content of common dietary protein sources</a:t>
            </a:r>
          </a:p>
        </p:txBody>
      </p:sp>
      <p:sp>
        <p:nvSpPr>
          <p:cNvPr id="5" name="TextBox 23"/>
          <p:cNvSpPr txBox="1">
            <a:spLocks noChangeArrowheads="1"/>
          </p:cNvSpPr>
          <p:nvPr/>
        </p:nvSpPr>
        <p:spPr bwMode="auto">
          <a:xfrm>
            <a:off x="1845776" y="6392361"/>
            <a:ext cx="556263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dirty="0">
                <a:solidFill>
                  <a:srgbClr val="008E40"/>
                </a:solidFill>
                <a:latin typeface="Century Gothic" panose="020B0502020202020204" pitchFamily="34" charset="0"/>
              </a:rPr>
              <a:t>Adapted from </a:t>
            </a:r>
            <a:r>
              <a:rPr lang="en-GB" altLang="en-US" sz="1200" b="1" dirty="0">
                <a:solidFill>
                  <a:srgbClr val="008E40"/>
                </a:solidFill>
                <a:latin typeface="Century Gothic" panose="020B0502020202020204" pitchFamily="34" charset="0"/>
              </a:rPr>
              <a:t>van Vliet </a:t>
            </a:r>
            <a:r>
              <a:rPr lang="en-GB" altLang="en-US" sz="1200" dirty="0">
                <a:solidFill>
                  <a:srgbClr val="008E40"/>
                </a:solidFill>
                <a:latin typeface="Century Gothic" panose="020B0502020202020204" pitchFamily="34" charset="0"/>
              </a:rPr>
              <a:t>et al.</a:t>
            </a:r>
            <a:r>
              <a:rPr lang="en-GB" altLang="en-US" sz="1200" i="1" dirty="0">
                <a:solidFill>
                  <a:srgbClr val="008E40"/>
                </a:solidFill>
                <a:latin typeface="Century Gothic" panose="020B0502020202020204" pitchFamily="34" charset="0"/>
              </a:rPr>
              <a:t> </a:t>
            </a:r>
            <a:r>
              <a:rPr lang="en-GB" altLang="en-US" sz="1200" dirty="0">
                <a:solidFill>
                  <a:srgbClr val="008E40"/>
                </a:solidFill>
                <a:latin typeface="Century Gothic" panose="020B0502020202020204" pitchFamily="34" charset="0"/>
              </a:rPr>
              <a:t>2015 J Nutr</a:t>
            </a:r>
            <a:endParaRPr lang="en-GB" altLang="en-US" sz="1200" i="1" dirty="0">
              <a:solidFill>
                <a:srgbClr val="008E40"/>
              </a:solidFill>
              <a:latin typeface="Century Gothic" panose="020B0502020202020204" pitchFamily="34" charset="0"/>
            </a:endParaRPr>
          </a:p>
        </p:txBody>
      </p:sp>
      <p:sp>
        <p:nvSpPr>
          <p:cNvPr id="6" name="TextBox 2"/>
          <p:cNvSpPr txBox="1">
            <a:spLocks noChangeArrowheads="1"/>
          </p:cNvSpPr>
          <p:nvPr/>
        </p:nvSpPr>
        <p:spPr bwMode="auto">
          <a:xfrm>
            <a:off x="186084" y="1741558"/>
            <a:ext cx="226825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dirty="0"/>
              <a:t>EAA (leucine) content (%)</a:t>
            </a:r>
            <a:endParaRPr lang="en-US" altLang="en-US" sz="1200" baseline="30000" dirty="0"/>
          </a:p>
        </p:txBody>
      </p:sp>
      <p:grpSp>
        <p:nvGrpSpPr>
          <p:cNvPr id="61" name="Group 60"/>
          <p:cNvGrpSpPr/>
          <p:nvPr/>
        </p:nvGrpSpPr>
        <p:grpSpPr>
          <a:xfrm>
            <a:off x="7354441" y="3297662"/>
            <a:ext cx="2058583" cy="1997282"/>
            <a:chOff x="9805921" y="3253882"/>
            <a:chExt cx="2744777" cy="2663043"/>
          </a:xfrm>
        </p:grpSpPr>
        <p:sp>
          <p:nvSpPr>
            <p:cNvPr id="25" name="TextBox 2"/>
            <p:cNvSpPr txBox="1">
              <a:spLocks noChangeArrowheads="1"/>
            </p:cNvSpPr>
            <p:nvPr/>
          </p:nvSpPr>
          <p:spPr bwMode="auto">
            <a:xfrm>
              <a:off x="9805921" y="5362928"/>
              <a:ext cx="2744777" cy="553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050" dirty="0"/>
                <a:t>Human </a:t>
              </a:r>
            </a:p>
            <a:p>
              <a:pPr algn="ctr" eaLnBrk="1" hangingPunct="1"/>
              <a:r>
                <a:rPr lang="en-US" altLang="en-US" sz="1050" dirty="0"/>
                <a:t>muscle</a:t>
              </a:r>
              <a:endParaRPr lang="en-US" altLang="en-US" sz="1050" baseline="30000" dirty="0"/>
            </a:p>
          </p:txBody>
        </p:sp>
        <p:cxnSp>
          <p:nvCxnSpPr>
            <p:cNvPr id="8" name="Straight Connector 7"/>
            <p:cNvCxnSpPr/>
            <p:nvPr/>
          </p:nvCxnSpPr>
          <p:spPr>
            <a:xfrm>
              <a:off x="10869890" y="5345831"/>
              <a:ext cx="497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0968021" y="3253882"/>
              <a:ext cx="364905" cy="1810243"/>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grpSp>
        <p:nvGrpSpPr>
          <p:cNvPr id="60" name="Group 59"/>
          <p:cNvGrpSpPr/>
          <p:nvPr/>
        </p:nvGrpSpPr>
        <p:grpSpPr>
          <a:xfrm>
            <a:off x="3394128" y="1750253"/>
            <a:ext cx="4422227" cy="1616769"/>
            <a:chOff x="4525503" y="1190671"/>
            <a:chExt cx="5896303" cy="2155692"/>
          </a:xfrm>
        </p:grpSpPr>
        <p:sp>
          <p:nvSpPr>
            <p:cNvPr id="26" name="TextBox 25"/>
            <p:cNvSpPr txBox="1"/>
            <p:nvPr/>
          </p:nvSpPr>
          <p:spPr>
            <a:xfrm rot="16200000">
              <a:off x="4199318" y="2111826"/>
              <a:ext cx="1514146" cy="861775"/>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Methionine + Tryptophan</a:t>
              </a:r>
            </a:p>
          </p:txBody>
        </p:sp>
        <p:sp>
          <p:nvSpPr>
            <p:cNvPr id="27" name="TextBox 26"/>
            <p:cNvSpPr txBox="1"/>
            <p:nvPr/>
          </p:nvSpPr>
          <p:spPr>
            <a:xfrm rot="16200000">
              <a:off x="5694802" y="2074503"/>
              <a:ext cx="2063211"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Lysine</a:t>
              </a:r>
            </a:p>
          </p:txBody>
        </p:sp>
        <p:sp>
          <p:nvSpPr>
            <p:cNvPr id="28" name="TextBox 27"/>
            <p:cNvSpPr txBox="1"/>
            <p:nvPr/>
          </p:nvSpPr>
          <p:spPr>
            <a:xfrm rot="16200000">
              <a:off x="6277975" y="2088410"/>
              <a:ext cx="2063211"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Methionine</a:t>
              </a:r>
            </a:p>
          </p:txBody>
        </p:sp>
        <p:sp>
          <p:nvSpPr>
            <p:cNvPr id="29" name="TextBox 28"/>
            <p:cNvSpPr txBox="1"/>
            <p:nvPr/>
          </p:nvSpPr>
          <p:spPr>
            <a:xfrm rot="16200000">
              <a:off x="8054245" y="2071870"/>
              <a:ext cx="2063211"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Lysine</a:t>
              </a:r>
            </a:p>
          </p:txBody>
        </p:sp>
        <p:sp>
          <p:nvSpPr>
            <p:cNvPr id="30" name="TextBox 29"/>
            <p:cNvSpPr txBox="1"/>
            <p:nvPr/>
          </p:nvSpPr>
          <p:spPr>
            <a:xfrm rot="16200000">
              <a:off x="7451793" y="2130092"/>
              <a:ext cx="2063211"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 Lysine</a:t>
              </a:r>
            </a:p>
          </p:txBody>
        </p:sp>
        <p:sp>
          <p:nvSpPr>
            <p:cNvPr id="31" name="TextBox 30"/>
            <p:cNvSpPr txBox="1"/>
            <p:nvPr/>
          </p:nvSpPr>
          <p:spPr>
            <a:xfrm rot="16200000">
              <a:off x="8609170" y="2119187"/>
              <a:ext cx="2063210"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 Leucine</a:t>
              </a:r>
            </a:p>
          </p:txBody>
        </p:sp>
        <p:sp>
          <p:nvSpPr>
            <p:cNvPr id="40" name="TextBox 39"/>
            <p:cNvSpPr txBox="1"/>
            <p:nvPr/>
          </p:nvSpPr>
          <p:spPr>
            <a:xfrm rot="16200000">
              <a:off x="4648388" y="2153971"/>
              <a:ext cx="1878750"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Phenylalanine</a:t>
              </a:r>
            </a:p>
          </p:txBody>
        </p:sp>
        <p:sp>
          <p:nvSpPr>
            <p:cNvPr id="41" name="TextBox 40"/>
            <p:cNvSpPr txBox="1"/>
            <p:nvPr/>
          </p:nvSpPr>
          <p:spPr>
            <a:xfrm rot="16200000">
              <a:off x="5094168" y="2037610"/>
              <a:ext cx="2063210"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Methionine</a:t>
              </a:r>
            </a:p>
          </p:txBody>
        </p:sp>
        <p:sp>
          <p:nvSpPr>
            <p:cNvPr id="42" name="TextBox 41"/>
            <p:cNvSpPr txBox="1"/>
            <p:nvPr/>
          </p:nvSpPr>
          <p:spPr>
            <a:xfrm rot="16200000">
              <a:off x="6851290" y="2066639"/>
              <a:ext cx="2063211"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Methionine</a:t>
              </a:r>
            </a:p>
          </p:txBody>
        </p:sp>
        <p:sp>
          <p:nvSpPr>
            <p:cNvPr id="43" name="TextBox 42"/>
            <p:cNvSpPr txBox="1"/>
            <p:nvPr/>
          </p:nvSpPr>
          <p:spPr>
            <a:xfrm rot="16200000">
              <a:off x="9205534" y="2064612"/>
              <a:ext cx="2063211" cy="369332"/>
            </a:xfrm>
            <a:prstGeom prst="rect">
              <a:avLst/>
            </a:prstGeom>
            <a:noFill/>
          </p:spPr>
          <p:txBody>
            <a:bodyPr wrap="square" rtlCol="0">
              <a:spAutoFit/>
            </a:bodyPr>
            <a:lstStyle/>
            <a:p>
              <a:r>
                <a:rPr lang="en-GB" sz="1200" dirty="0">
                  <a:latin typeface="Century Gothic" panose="020B0502020202020204" pitchFamily="34" charset="0"/>
                  <a:cs typeface="Arial" panose="020B0604020202020204" pitchFamily="34" charset="0"/>
                </a:rPr>
                <a:t>Lysine</a:t>
              </a:r>
            </a:p>
          </p:txBody>
        </p:sp>
      </p:grpSp>
      <p:grpSp>
        <p:nvGrpSpPr>
          <p:cNvPr id="62" name="Group 61"/>
          <p:cNvGrpSpPr/>
          <p:nvPr/>
        </p:nvGrpSpPr>
        <p:grpSpPr>
          <a:xfrm>
            <a:off x="996176" y="4172435"/>
            <a:ext cx="6885850" cy="481451"/>
            <a:chOff x="1328234" y="4420246"/>
            <a:chExt cx="9181133" cy="641935"/>
          </a:xfrm>
        </p:grpSpPr>
        <p:sp>
          <p:nvSpPr>
            <p:cNvPr id="12" name="Rectangle 11"/>
            <p:cNvSpPr/>
            <p:nvPr/>
          </p:nvSpPr>
          <p:spPr>
            <a:xfrm>
              <a:off x="1328234" y="4420246"/>
              <a:ext cx="382190" cy="635203"/>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5" name="Rectangle 44"/>
            <p:cNvSpPr/>
            <p:nvPr/>
          </p:nvSpPr>
          <p:spPr>
            <a:xfrm>
              <a:off x="1917514" y="4581128"/>
              <a:ext cx="382190" cy="474321"/>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6" name="Rectangle 45"/>
            <p:cNvSpPr/>
            <p:nvPr/>
          </p:nvSpPr>
          <p:spPr>
            <a:xfrm>
              <a:off x="2509334" y="4570968"/>
              <a:ext cx="382190" cy="484481"/>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7" name="Rectangle 46"/>
            <p:cNvSpPr/>
            <p:nvPr/>
          </p:nvSpPr>
          <p:spPr>
            <a:xfrm>
              <a:off x="3080834" y="4653136"/>
              <a:ext cx="382190" cy="402313"/>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8" name="Rectangle 47"/>
            <p:cNvSpPr/>
            <p:nvPr/>
          </p:nvSpPr>
          <p:spPr>
            <a:xfrm>
              <a:off x="3673962" y="4653136"/>
              <a:ext cx="382190" cy="402313"/>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9" name="Rectangle 48"/>
            <p:cNvSpPr/>
            <p:nvPr/>
          </p:nvSpPr>
          <p:spPr>
            <a:xfrm>
              <a:off x="4264033" y="4673600"/>
              <a:ext cx="382190" cy="381848"/>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0" name="Rectangle 49"/>
            <p:cNvSpPr/>
            <p:nvPr/>
          </p:nvSpPr>
          <p:spPr>
            <a:xfrm>
              <a:off x="4847938" y="4673600"/>
              <a:ext cx="382190" cy="381848"/>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1" name="Rectangle 50"/>
            <p:cNvSpPr/>
            <p:nvPr/>
          </p:nvSpPr>
          <p:spPr>
            <a:xfrm>
              <a:off x="5431498" y="4725144"/>
              <a:ext cx="382190" cy="330304"/>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2" name="Rectangle 51"/>
            <p:cNvSpPr/>
            <p:nvPr/>
          </p:nvSpPr>
          <p:spPr>
            <a:xfrm>
              <a:off x="6016730" y="4725144"/>
              <a:ext cx="371366" cy="337037"/>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3" name="Rectangle 52"/>
            <p:cNvSpPr/>
            <p:nvPr/>
          </p:nvSpPr>
          <p:spPr>
            <a:xfrm>
              <a:off x="6600308" y="4570968"/>
              <a:ext cx="382190" cy="485517"/>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4" name="Rectangle 53"/>
            <p:cNvSpPr/>
            <p:nvPr/>
          </p:nvSpPr>
          <p:spPr>
            <a:xfrm>
              <a:off x="7202994" y="4725144"/>
              <a:ext cx="374259" cy="330304"/>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5" name="Rectangle 54"/>
            <p:cNvSpPr/>
            <p:nvPr/>
          </p:nvSpPr>
          <p:spPr>
            <a:xfrm>
              <a:off x="7784386" y="4725144"/>
              <a:ext cx="373763" cy="330304"/>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6" name="Rectangle 55"/>
            <p:cNvSpPr/>
            <p:nvPr/>
          </p:nvSpPr>
          <p:spPr>
            <a:xfrm>
              <a:off x="8365282" y="4725144"/>
              <a:ext cx="348984" cy="330304"/>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7" name="Rectangle 56"/>
            <p:cNvSpPr/>
            <p:nvPr/>
          </p:nvSpPr>
          <p:spPr>
            <a:xfrm>
              <a:off x="8954171" y="4725144"/>
              <a:ext cx="343674" cy="330304"/>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8" name="Rectangle 57"/>
            <p:cNvSpPr/>
            <p:nvPr/>
          </p:nvSpPr>
          <p:spPr>
            <a:xfrm>
              <a:off x="9537854" y="4812122"/>
              <a:ext cx="382190" cy="243326"/>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9" name="Rectangle 58"/>
            <p:cNvSpPr/>
            <p:nvPr/>
          </p:nvSpPr>
          <p:spPr>
            <a:xfrm>
              <a:off x="10127177" y="4730736"/>
              <a:ext cx="382190" cy="330304"/>
            </a:xfrm>
            <a:prstGeom prst="rect">
              <a:avLst/>
            </a:prstGeom>
            <a:solidFill>
              <a:srgbClr val="FFFF00"/>
            </a:solidFill>
            <a:ln w="6350">
              <a:solidFill>
                <a:schemeClr val="tx1"/>
              </a:solidFill>
            </a:ln>
            <a:scene3d>
              <a:camera prst="orthographicFront"/>
              <a:lightRig rig="threePt" dir="t"/>
            </a:scene3d>
            <a:sp3d extrusionH="38100" contourW="12700">
              <a:bevelB w="101600" h="171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39" name="TextBox 38"/>
          <p:cNvSpPr txBox="1"/>
          <p:nvPr/>
        </p:nvSpPr>
        <p:spPr>
          <a:xfrm>
            <a:off x="3028053" y="5083783"/>
            <a:ext cx="59483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(Cod)</a:t>
            </a:r>
          </a:p>
        </p:txBody>
      </p:sp>
      <p:sp>
        <p:nvSpPr>
          <p:cNvPr id="4" name="Slide Number Placeholder 3"/>
          <p:cNvSpPr>
            <a:spLocks noGrp="1"/>
          </p:cNvSpPr>
          <p:nvPr>
            <p:ph type="sldNum" sz="quarter" idx="12"/>
          </p:nvPr>
        </p:nvSpPr>
        <p:spPr/>
        <p:txBody>
          <a:bodyPr/>
          <a:lstStyle/>
          <a:p>
            <a:fld id="{8E4A8CC1-D9E2-4FCD-9BC5-E90036866732}" type="slidenum">
              <a:rPr lang="en-GB" smtClean="0"/>
              <a:t>18</a:t>
            </a:fld>
            <a:endParaRPr lang="en-GB"/>
          </a:p>
        </p:txBody>
      </p:sp>
    </p:spTree>
    <p:extLst>
      <p:ext uri="{BB962C8B-B14F-4D97-AF65-F5344CB8AC3E}">
        <p14:creationId xmlns:p14="http://schemas.microsoft.com/office/powerpoint/2010/main" val="2129147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36" y="188640"/>
            <a:ext cx="6503687" cy="518378"/>
          </a:xfrm>
        </p:spPr>
        <p:txBody>
          <a:bodyPr>
            <a:noAutofit/>
          </a:bodyPr>
          <a:lstStyle/>
          <a:p>
            <a:pPr algn="l"/>
            <a:r>
              <a:rPr lang="en-GB" sz="2000" b="1" dirty="0">
                <a:solidFill>
                  <a:srgbClr val="FF0000"/>
                </a:solidFill>
                <a:latin typeface="Century Gothic" panose="020B0502020202020204" pitchFamily="34" charset="0"/>
                <a:cs typeface="Arial" panose="020B0604020202020204" pitchFamily="34" charset="0"/>
              </a:rPr>
              <a:t>Milk</a:t>
            </a:r>
            <a:r>
              <a:rPr lang="en-GB" sz="2000" b="1" dirty="0">
                <a:solidFill>
                  <a:srgbClr val="008E40"/>
                </a:solidFill>
                <a:latin typeface="Century Gothic" panose="020B0502020202020204" pitchFamily="34" charset="0"/>
                <a:cs typeface="Arial" panose="020B0604020202020204" pitchFamily="34" charset="0"/>
              </a:rPr>
              <a:t> </a:t>
            </a:r>
            <a:r>
              <a:rPr lang="en-GB" sz="2000" b="1" dirty="0">
                <a:latin typeface="Century Gothic" panose="020B0502020202020204" pitchFamily="34" charset="0"/>
                <a:cs typeface="Arial" panose="020B0604020202020204" pitchFamily="34" charset="0"/>
              </a:rPr>
              <a:t>ingestion after exercise promotes greater muscle anabolism compared with </a:t>
            </a:r>
            <a:r>
              <a:rPr lang="en-GB" sz="2000" b="1" dirty="0">
                <a:solidFill>
                  <a:srgbClr val="006600"/>
                </a:solidFill>
                <a:latin typeface="Century Gothic" panose="020B0502020202020204" pitchFamily="34" charset="0"/>
                <a:cs typeface="Arial" panose="020B0604020202020204" pitchFamily="34" charset="0"/>
              </a:rPr>
              <a:t>soy</a:t>
            </a:r>
            <a:r>
              <a:rPr lang="en-GB" sz="2000" b="1" dirty="0">
                <a:latin typeface="Century Gothic" panose="020B0502020202020204" pitchFamily="34" charset="0"/>
                <a:cs typeface="Arial" panose="020B0604020202020204" pitchFamily="34" charset="0"/>
              </a:rPr>
              <a:t> in trained young men</a:t>
            </a:r>
          </a:p>
        </p:txBody>
      </p:sp>
      <p:sp>
        <p:nvSpPr>
          <p:cNvPr id="16" name="TextBox 15"/>
          <p:cNvSpPr txBox="1"/>
          <p:nvPr/>
        </p:nvSpPr>
        <p:spPr>
          <a:xfrm>
            <a:off x="107504" y="1700808"/>
            <a:ext cx="2159794" cy="523220"/>
          </a:xfrm>
          <a:prstGeom prst="rect">
            <a:avLst/>
          </a:prstGeom>
          <a:noFill/>
        </p:spPr>
        <p:txBody>
          <a:bodyPr>
            <a:spAutoFit/>
          </a:bodyPr>
          <a:lstStyle/>
          <a:p>
            <a:pPr>
              <a:defRPr/>
            </a:pPr>
            <a:r>
              <a:rPr lang="en-GB" sz="1400">
                <a:latin typeface="Arial" panose="020B0604020202020204" pitchFamily="34" charset="0"/>
                <a:cs typeface="Arial" panose="020B0604020202020204" pitchFamily="34" charset="0"/>
              </a:rPr>
              <a:t>Mixed-MPS</a:t>
            </a:r>
          </a:p>
          <a:p>
            <a:pPr>
              <a:defRPr/>
            </a:pPr>
            <a:r>
              <a:rPr lang="en-GB" sz="1400" dirty="0">
                <a:latin typeface="Arial" panose="020B0604020202020204" pitchFamily="34" charset="0"/>
                <a:cs typeface="Arial" panose="020B0604020202020204" pitchFamily="34" charset="0"/>
              </a:rPr>
              <a:t> (%/h)</a:t>
            </a:r>
          </a:p>
        </p:txBody>
      </p:sp>
      <p:pic>
        <p:nvPicPr>
          <p:cNvPr id="38" name="Picture 37"/>
          <p:cNvPicPr>
            <a:picLocks noChangeAspect="1"/>
          </p:cNvPicPr>
          <p:nvPr/>
        </p:nvPicPr>
        <p:blipFill>
          <a:blip r:embed="rId3"/>
          <a:stretch>
            <a:fillRect/>
          </a:stretch>
        </p:blipFill>
        <p:spPr>
          <a:xfrm>
            <a:off x="107504" y="1860834"/>
            <a:ext cx="2537823" cy="3483717"/>
          </a:xfrm>
          <a:prstGeom prst="rect">
            <a:avLst/>
          </a:prstGeom>
        </p:spPr>
      </p:pic>
      <p:sp>
        <p:nvSpPr>
          <p:cNvPr id="40" name="TextBox 2"/>
          <p:cNvSpPr txBox="1">
            <a:spLocks noChangeArrowheads="1"/>
          </p:cNvSpPr>
          <p:nvPr/>
        </p:nvSpPr>
        <p:spPr bwMode="auto">
          <a:xfrm>
            <a:off x="683568" y="5138415"/>
            <a:ext cx="1093634" cy="6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Skimmed</a:t>
            </a:r>
          </a:p>
          <a:p>
            <a:pPr algn="ctr" eaLnBrk="1" hangingPunct="1"/>
            <a:r>
              <a:rPr lang="en-US" altLang="en-US" sz="1400" dirty="0"/>
              <a:t>milk</a:t>
            </a:r>
          </a:p>
          <a:p>
            <a:pPr algn="ctr" eaLnBrk="1" hangingPunct="1"/>
            <a:endParaRPr lang="en-US" altLang="en-US" sz="1400" baseline="30000" dirty="0"/>
          </a:p>
        </p:txBody>
      </p:sp>
      <p:sp>
        <p:nvSpPr>
          <p:cNvPr id="41" name="TextBox 2"/>
          <p:cNvSpPr txBox="1">
            <a:spLocks noChangeArrowheads="1"/>
          </p:cNvSpPr>
          <p:nvPr/>
        </p:nvSpPr>
        <p:spPr bwMode="auto">
          <a:xfrm>
            <a:off x="1512190" y="5209842"/>
            <a:ext cx="1093634" cy="45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Soy</a:t>
            </a:r>
          </a:p>
          <a:p>
            <a:pPr algn="ctr" eaLnBrk="1" hangingPunct="1"/>
            <a:endParaRPr lang="en-US" altLang="en-US" sz="1400" baseline="30000" dirty="0"/>
          </a:p>
        </p:txBody>
      </p:sp>
      <p:pic>
        <p:nvPicPr>
          <p:cNvPr id="42" name="Picture 41"/>
          <p:cNvPicPr>
            <a:picLocks noChangeAspect="1"/>
          </p:cNvPicPr>
          <p:nvPr/>
        </p:nvPicPr>
        <p:blipFill rotWithShape="1">
          <a:blip r:embed="rId4"/>
          <a:srcRect l="20618" r="11344" b="3944"/>
          <a:stretch/>
        </p:blipFill>
        <p:spPr>
          <a:xfrm>
            <a:off x="8028384" y="5759124"/>
            <a:ext cx="1152128" cy="1082389"/>
          </a:xfrm>
          <a:prstGeom prst="rect">
            <a:avLst/>
          </a:prstGeom>
        </p:spPr>
      </p:pic>
      <p:sp>
        <p:nvSpPr>
          <p:cNvPr id="43" name="TextBox 23"/>
          <p:cNvSpPr txBox="1">
            <a:spLocks noChangeArrowheads="1"/>
          </p:cNvSpPr>
          <p:nvPr/>
        </p:nvSpPr>
        <p:spPr bwMode="auto">
          <a:xfrm>
            <a:off x="488661" y="6380246"/>
            <a:ext cx="2940418" cy="276999"/>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panose="020B0502020202020204" pitchFamily="34" charset="0"/>
              </a:rPr>
              <a:t>Wilkinson</a:t>
            </a:r>
            <a:r>
              <a:rPr lang="en-GB" altLang="en-US" sz="1200" dirty="0">
                <a:solidFill>
                  <a:srgbClr val="008E40"/>
                </a:solidFill>
                <a:latin typeface="Century Gothic" panose="020B0502020202020204" pitchFamily="34" charset="0"/>
              </a:rPr>
              <a:t> et al 2007 Am J Clin Nutr</a:t>
            </a:r>
          </a:p>
        </p:txBody>
      </p:sp>
      <p:grpSp>
        <p:nvGrpSpPr>
          <p:cNvPr id="6" name="Group 5"/>
          <p:cNvGrpSpPr/>
          <p:nvPr/>
        </p:nvGrpSpPr>
        <p:grpSpPr>
          <a:xfrm>
            <a:off x="2884768" y="2029518"/>
            <a:ext cx="5213820" cy="4628809"/>
            <a:chOff x="2884768" y="2029518"/>
            <a:chExt cx="5213820" cy="4628809"/>
          </a:xfrm>
        </p:grpSpPr>
        <p:grpSp>
          <p:nvGrpSpPr>
            <p:cNvPr id="39" name="Group 38"/>
            <p:cNvGrpSpPr/>
            <p:nvPr/>
          </p:nvGrpSpPr>
          <p:grpSpPr>
            <a:xfrm>
              <a:off x="2884768" y="2029518"/>
              <a:ext cx="5213820" cy="3415706"/>
              <a:chOff x="3716963" y="1575508"/>
              <a:chExt cx="6652254" cy="4389065"/>
            </a:xfrm>
          </p:grpSpPr>
          <p:sp>
            <p:nvSpPr>
              <p:cNvPr id="34" name="TextBox 5"/>
              <p:cNvSpPr txBox="1">
                <a:spLocks noChangeArrowheads="1"/>
              </p:cNvSpPr>
              <p:nvPr/>
            </p:nvSpPr>
            <p:spPr bwMode="auto">
              <a:xfrm>
                <a:off x="3793489" y="1575508"/>
                <a:ext cx="3086810" cy="41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defTabSz="685800" eaLnBrk="1" fontAlgn="base" hangingPunct="1">
                  <a:spcBef>
                    <a:spcPct val="0"/>
                  </a:spcBef>
                  <a:spcAft>
                    <a:spcPct val="0"/>
                  </a:spcAft>
                  <a:defRPr/>
                </a:pPr>
                <a:r>
                  <a:rPr lang="en-GB" altLang="en-US" sz="1400" kern="0" dirty="0">
                    <a:solidFill>
                      <a:prstClr val="black"/>
                    </a:solidFill>
                  </a:rPr>
                  <a:t>∆ Lean body mass (kg)</a:t>
                </a:r>
              </a:p>
            </p:txBody>
          </p:sp>
          <p:pic>
            <p:nvPicPr>
              <p:cNvPr id="37" name="Picture 36"/>
              <p:cNvPicPr>
                <a:picLocks noChangeAspect="1"/>
              </p:cNvPicPr>
              <p:nvPr/>
            </p:nvPicPr>
            <p:blipFill>
              <a:blip r:embed="rId5"/>
              <a:stretch>
                <a:fillRect/>
              </a:stretch>
            </p:blipFill>
            <p:spPr>
              <a:xfrm>
                <a:off x="3716963" y="1940057"/>
                <a:ext cx="6652254" cy="4024516"/>
              </a:xfrm>
              <a:prstGeom prst="rect">
                <a:avLst/>
              </a:prstGeom>
            </p:spPr>
          </p:pic>
        </p:grpSp>
        <p:sp>
          <p:nvSpPr>
            <p:cNvPr id="44" name="TextBox 23"/>
            <p:cNvSpPr txBox="1">
              <a:spLocks noChangeArrowheads="1"/>
            </p:cNvSpPr>
            <p:nvPr/>
          </p:nvSpPr>
          <p:spPr bwMode="auto">
            <a:xfrm>
              <a:off x="3707904" y="6381328"/>
              <a:ext cx="307662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panose="020B0502020202020204" pitchFamily="34" charset="0"/>
                </a:rPr>
                <a:t>Hartman</a:t>
              </a:r>
              <a:r>
                <a:rPr lang="en-GB" altLang="en-US" sz="1200" dirty="0">
                  <a:solidFill>
                    <a:srgbClr val="008E40"/>
                  </a:solidFill>
                  <a:latin typeface="Century Gothic" panose="020B0502020202020204" pitchFamily="34" charset="0"/>
                </a:rPr>
                <a:t> et al 2007 Am J Clin Nutr</a:t>
              </a:r>
            </a:p>
          </p:txBody>
        </p:sp>
      </p:grpSp>
      <p:pic>
        <p:nvPicPr>
          <p:cNvPr id="3" name="Picture 2"/>
          <p:cNvPicPr>
            <a:picLocks noChangeAspect="1"/>
          </p:cNvPicPr>
          <p:nvPr/>
        </p:nvPicPr>
        <p:blipFill>
          <a:blip r:embed="rId6"/>
          <a:stretch>
            <a:fillRect/>
          </a:stretch>
        </p:blipFill>
        <p:spPr>
          <a:xfrm>
            <a:off x="7596336" y="1052736"/>
            <a:ext cx="1800200" cy="2508144"/>
          </a:xfrm>
          <a:prstGeom prst="rect">
            <a:avLst/>
          </a:prstGeom>
        </p:spPr>
      </p:pic>
      <p:sp>
        <p:nvSpPr>
          <p:cNvPr id="5" name="Slide Number Placeholder 4"/>
          <p:cNvSpPr>
            <a:spLocks noGrp="1"/>
          </p:cNvSpPr>
          <p:nvPr>
            <p:ph type="sldNum" sz="quarter" idx="12"/>
          </p:nvPr>
        </p:nvSpPr>
        <p:spPr/>
        <p:txBody>
          <a:bodyPr/>
          <a:lstStyle/>
          <a:p>
            <a:fld id="{8E4A8CC1-D9E2-4FCD-9BC5-E90036866732}" type="slidenum">
              <a:rPr lang="en-GB" smtClean="0"/>
              <a:t>19</a:t>
            </a:fld>
            <a:endParaRPr lang="en-GB"/>
          </a:p>
        </p:txBody>
      </p:sp>
    </p:spTree>
    <p:extLst>
      <p:ext uri="{BB962C8B-B14F-4D97-AF65-F5344CB8AC3E}">
        <p14:creationId xmlns:p14="http://schemas.microsoft.com/office/powerpoint/2010/main" val="206032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6"/>
          <p:cNvSpPr>
            <a:spLocks noGrp="1"/>
          </p:cNvSpPr>
          <p:nvPr>
            <p:ph type="title" idx="4294967295"/>
          </p:nvPr>
        </p:nvSpPr>
        <p:spPr>
          <a:xfrm>
            <a:off x="44469" y="188640"/>
            <a:ext cx="6687771" cy="551260"/>
          </a:xfrm>
        </p:spPr>
        <p:txBody>
          <a:bodyPr>
            <a:noAutofit/>
          </a:bodyPr>
          <a:lstStyle/>
          <a:p>
            <a:pPr algn="just"/>
            <a:r>
              <a:rPr lang="en-GB" altLang="en-US" sz="2000" b="1" dirty="0">
                <a:latin typeface="Century Gothic" panose="020B0502020202020204" pitchFamily="34" charset="0"/>
                <a:ea typeface="ＭＳ Ｐゴシック" panose="020B0600070205080204" pitchFamily="34" charset="-128"/>
              </a:rPr>
              <a:t>The </a:t>
            </a:r>
            <a:r>
              <a:rPr lang="en-GB" altLang="en-US" sz="2000" b="1" dirty="0">
                <a:solidFill>
                  <a:srgbClr val="FF0000"/>
                </a:solidFill>
                <a:latin typeface="Century Gothic" panose="020B0502020202020204" pitchFamily="34" charset="0"/>
                <a:ea typeface="ＭＳ Ｐゴシック" panose="020B0600070205080204" pitchFamily="34" charset="-128"/>
              </a:rPr>
              <a:t>whey</a:t>
            </a:r>
            <a:r>
              <a:rPr lang="en-GB" altLang="en-US" sz="2000" b="1" dirty="0">
                <a:solidFill>
                  <a:srgbClr val="008E40"/>
                </a:solidFill>
                <a:latin typeface="Century Gothic" panose="020B0502020202020204" pitchFamily="34" charset="0"/>
                <a:ea typeface="ＭＳ Ｐゴシック" panose="020B0600070205080204" pitchFamily="34" charset="-128"/>
              </a:rPr>
              <a:t> </a:t>
            </a:r>
            <a:r>
              <a:rPr lang="en-GB" altLang="en-US" sz="2000" b="1" dirty="0">
                <a:latin typeface="Century Gothic" panose="020B0502020202020204" pitchFamily="34" charset="0"/>
                <a:ea typeface="ＭＳ Ｐゴシック" panose="020B0600070205080204" pitchFamily="34" charset="-128"/>
              </a:rPr>
              <a:t>component of milk is primarily responsible </a:t>
            </a:r>
            <a:r>
              <a:rPr lang="en-GB" altLang="en-US" sz="2000" b="1">
                <a:latin typeface="Century Gothic" panose="020B0502020202020204" pitchFamily="34" charset="0"/>
                <a:ea typeface="ＭＳ Ｐゴシック" panose="020B0600070205080204" pitchFamily="34" charset="-128"/>
              </a:rPr>
              <a:t>for greater </a:t>
            </a:r>
            <a:r>
              <a:rPr lang="en-GB" altLang="en-US" sz="2000" b="1" dirty="0">
                <a:latin typeface="Century Gothic" panose="020B0502020202020204" pitchFamily="34" charset="0"/>
                <a:ea typeface="ＭＳ Ｐゴシック" panose="020B0600070205080204" pitchFamily="34" charset="-128"/>
              </a:rPr>
              <a:t>anabolic response to milk ingestion vs. </a:t>
            </a:r>
            <a:r>
              <a:rPr lang="en-GB" altLang="en-US" sz="2000" b="1" dirty="0">
                <a:solidFill>
                  <a:srgbClr val="006600"/>
                </a:solidFill>
                <a:latin typeface="Century Gothic" panose="020B0502020202020204" pitchFamily="34" charset="0"/>
                <a:ea typeface="ＭＳ Ｐゴシック" panose="020B0600070205080204" pitchFamily="34" charset="-128"/>
              </a:rPr>
              <a:t>soy</a:t>
            </a:r>
            <a:r>
              <a:rPr lang="en-GB" altLang="en-US" sz="2000" b="1" dirty="0">
                <a:latin typeface="Century Gothic" panose="020B0502020202020204" pitchFamily="34" charset="0"/>
                <a:ea typeface="ＭＳ Ｐゴシック" panose="020B0600070205080204" pitchFamily="34" charset="-128"/>
              </a:rPr>
              <a:t> protein</a:t>
            </a:r>
            <a:endParaRPr lang="en-US" altLang="en-US" sz="2000" b="1" dirty="0">
              <a:latin typeface="Century Gothic" panose="020B0502020202020204" pitchFamily="34" charset="0"/>
              <a:ea typeface="ＭＳ Ｐゴシック" panose="020B0600070205080204" pitchFamily="34" charset="-128"/>
            </a:endParaRPr>
          </a:p>
        </p:txBody>
      </p:sp>
      <p:sp>
        <p:nvSpPr>
          <p:cNvPr id="8" name="TextBox 7"/>
          <p:cNvSpPr txBox="1"/>
          <p:nvPr/>
        </p:nvSpPr>
        <p:spPr>
          <a:xfrm>
            <a:off x="155878" y="1938472"/>
            <a:ext cx="1722112" cy="307777"/>
          </a:xfrm>
          <a:prstGeom prst="rect">
            <a:avLst/>
          </a:prstGeom>
          <a:noFill/>
        </p:spPr>
        <p:txBody>
          <a:bodyPr wrap="square">
            <a:spAutoFit/>
          </a:bodyPr>
          <a:lstStyle/>
          <a:p>
            <a:pPr>
              <a:defRPr/>
            </a:pPr>
            <a:r>
              <a:rPr lang="en-GB" sz="1400" dirty="0">
                <a:latin typeface="Arial" panose="020B0604020202020204" pitchFamily="34" charset="0"/>
                <a:cs typeface="Arial" panose="020B0604020202020204" pitchFamily="34" charset="0"/>
              </a:rPr>
              <a:t>Mixed-MPS (%/h)</a:t>
            </a:r>
          </a:p>
        </p:txBody>
      </p:sp>
      <p:sp>
        <p:nvSpPr>
          <p:cNvPr id="9" name="TextBox 23"/>
          <p:cNvSpPr txBox="1">
            <a:spLocks noChangeArrowheads="1"/>
          </p:cNvSpPr>
          <p:nvPr/>
        </p:nvSpPr>
        <p:spPr bwMode="auto">
          <a:xfrm>
            <a:off x="723417" y="6392361"/>
            <a:ext cx="27684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panose="020B0502020202020204" pitchFamily="34" charset="0"/>
              </a:rPr>
              <a:t>Tang</a:t>
            </a:r>
            <a:r>
              <a:rPr lang="en-GB" altLang="en-US" sz="1200" dirty="0">
                <a:solidFill>
                  <a:srgbClr val="008E40"/>
                </a:solidFill>
                <a:latin typeface="Century Gothic" panose="020B0502020202020204" pitchFamily="34" charset="0"/>
              </a:rPr>
              <a:t> et al 2009 J </a:t>
            </a:r>
            <a:r>
              <a:rPr lang="en-GB" altLang="en-US" sz="1200" dirty="0" err="1">
                <a:solidFill>
                  <a:srgbClr val="008E40"/>
                </a:solidFill>
                <a:latin typeface="Century Gothic" panose="020B0502020202020204" pitchFamily="34" charset="0"/>
              </a:rPr>
              <a:t>Appl</a:t>
            </a:r>
            <a:r>
              <a:rPr lang="en-GB" altLang="en-US" sz="1200" dirty="0">
                <a:solidFill>
                  <a:srgbClr val="008E40"/>
                </a:solidFill>
                <a:latin typeface="Century Gothic" panose="020B0502020202020204" pitchFamily="34" charset="0"/>
              </a:rPr>
              <a:t> Phys </a:t>
            </a:r>
            <a:endParaRPr lang="en-GB" altLang="en-US" sz="1200" i="1" dirty="0">
              <a:solidFill>
                <a:srgbClr val="008E40"/>
              </a:solidFill>
              <a:latin typeface="Century Gothic" panose="020B0502020202020204" pitchFamily="34" charset="0"/>
            </a:endParaRPr>
          </a:p>
        </p:txBody>
      </p:sp>
      <p:pic>
        <p:nvPicPr>
          <p:cNvPr id="3" name="Picture 2"/>
          <p:cNvPicPr>
            <a:picLocks noChangeAspect="1"/>
          </p:cNvPicPr>
          <p:nvPr/>
        </p:nvPicPr>
        <p:blipFill>
          <a:blip r:embed="rId4"/>
          <a:stretch>
            <a:fillRect/>
          </a:stretch>
        </p:blipFill>
        <p:spPr>
          <a:xfrm>
            <a:off x="155878" y="2144453"/>
            <a:ext cx="3759909" cy="3355403"/>
          </a:xfrm>
          <a:prstGeom prst="rect">
            <a:avLst/>
          </a:prstGeom>
        </p:spPr>
      </p:pic>
      <p:grpSp>
        <p:nvGrpSpPr>
          <p:cNvPr id="7" name="Group 6"/>
          <p:cNvGrpSpPr/>
          <p:nvPr/>
        </p:nvGrpSpPr>
        <p:grpSpPr>
          <a:xfrm>
            <a:off x="3343233" y="2185119"/>
            <a:ext cx="4757159" cy="4461158"/>
            <a:chOff x="4457645" y="1770493"/>
            <a:chExt cx="6342879" cy="5948210"/>
          </a:xfrm>
        </p:grpSpPr>
        <p:sp>
          <p:nvSpPr>
            <p:cNvPr id="10" name="TextBox 23"/>
            <p:cNvSpPr txBox="1">
              <a:spLocks noChangeArrowheads="1"/>
            </p:cNvSpPr>
            <p:nvPr/>
          </p:nvSpPr>
          <p:spPr bwMode="auto">
            <a:xfrm>
              <a:off x="5972965" y="7380148"/>
              <a:ext cx="3384399" cy="338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050" b="1" dirty="0" err="1">
                  <a:solidFill>
                    <a:srgbClr val="008E40"/>
                  </a:solidFill>
                  <a:latin typeface="Century Gothic" panose="020B0502020202020204" pitchFamily="34" charset="0"/>
                </a:rPr>
                <a:t>Volek</a:t>
              </a:r>
              <a:r>
                <a:rPr lang="en-GB" altLang="en-US" sz="1050" dirty="0">
                  <a:solidFill>
                    <a:srgbClr val="008E40"/>
                  </a:solidFill>
                  <a:latin typeface="Century Gothic" panose="020B0502020202020204" pitchFamily="34" charset="0"/>
                </a:rPr>
                <a:t> et al 2013 J Am </a:t>
              </a:r>
              <a:r>
                <a:rPr lang="en-GB" altLang="en-US" sz="1050" dirty="0" err="1">
                  <a:solidFill>
                    <a:srgbClr val="008E40"/>
                  </a:solidFill>
                  <a:latin typeface="Century Gothic" panose="020B0502020202020204" pitchFamily="34" charset="0"/>
                </a:rPr>
                <a:t>Coll</a:t>
              </a:r>
              <a:r>
                <a:rPr lang="en-GB" altLang="en-US" sz="1050" dirty="0">
                  <a:solidFill>
                    <a:srgbClr val="008E40"/>
                  </a:solidFill>
                  <a:latin typeface="Century Gothic" panose="020B0502020202020204" pitchFamily="34" charset="0"/>
                </a:rPr>
                <a:t> </a:t>
              </a:r>
              <a:r>
                <a:rPr lang="en-GB" altLang="en-US" sz="1050" dirty="0" err="1">
                  <a:solidFill>
                    <a:srgbClr val="008E40"/>
                  </a:solidFill>
                  <a:latin typeface="Century Gothic" panose="020B0502020202020204" pitchFamily="34" charset="0"/>
                </a:rPr>
                <a:t>Nutr</a:t>
              </a:r>
              <a:r>
                <a:rPr lang="en-GB" altLang="en-US" sz="1050" dirty="0">
                  <a:solidFill>
                    <a:srgbClr val="008E40"/>
                  </a:solidFill>
                  <a:latin typeface="Century Gothic" panose="020B0502020202020204" pitchFamily="34" charset="0"/>
                </a:rPr>
                <a:t> </a:t>
              </a:r>
              <a:endParaRPr lang="en-GB" altLang="en-US" sz="1050" i="1" dirty="0">
                <a:solidFill>
                  <a:srgbClr val="008E40"/>
                </a:solidFill>
                <a:latin typeface="Century Gothic" panose="020B0502020202020204" pitchFamily="34" charset="0"/>
              </a:endParaRPr>
            </a:p>
          </p:txBody>
        </p:sp>
        <p:grpSp>
          <p:nvGrpSpPr>
            <p:cNvPr id="6" name="Group 5"/>
            <p:cNvGrpSpPr/>
            <p:nvPr/>
          </p:nvGrpSpPr>
          <p:grpSpPr>
            <a:xfrm>
              <a:off x="4457645" y="1770493"/>
              <a:ext cx="6342879" cy="4154785"/>
              <a:chOff x="4457645" y="1770493"/>
              <a:chExt cx="6342879" cy="4154785"/>
            </a:xfrm>
          </p:grpSpPr>
          <p:sp>
            <p:nvSpPr>
              <p:cNvPr id="12" name="TextBox 5"/>
              <p:cNvSpPr txBox="1">
                <a:spLocks noChangeArrowheads="1"/>
              </p:cNvSpPr>
              <p:nvPr/>
            </p:nvSpPr>
            <p:spPr bwMode="auto">
              <a:xfrm>
                <a:off x="4553056" y="1770493"/>
                <a:ext cx="2791084" cy="41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defTabSz="685800" eaLnBrk="1" fontAlgn="base" hangingPunct="1">
                  <a:spcBef>
                    <a:spcPct val="0"/>
                  </a:spcBef>
                  <a:spcAft>
                    <a:spcPct val="0"/>
                  </a:spcAft>
                  <a:defRPr/>
                </a:pPr>
                <a:r>
                  <a:rPr lang="en-GB" altLang="en-US" sz="1400" kern="0" dirty="0">
                    <a:solidFill>
                      <a:prstClr val="black"/>
                    </a:solidFill>
                  </a:rPr>
                  <a:t>∆ Lean body mass (kg)</a:t>
                </a:r>
              </a:p>
            </p:txBody>
          </p:sp>
          <p:pic>
            <p:nvPicPr>
              <p:cNvPr id="5" name="Picture 4"/>
              <p:cNvPicPr>
                <a:picLocks noChangeAspect="1"/>
              </p:cNvPicPr>
              <p:nvPr/>
            </p:nvPicPr>
            <p:blipFill>
              <a:blip r:embed="rId5"/>
              <a:stretch>
                <a:fillRect/>
              </a:stretch>
            </p:blipFill>
            <p:spPr>
              <a:xfrm>
                <a:off x="4457645" y="2131635"/>
                <a:ext cx="6342879" cy="3793643"/>
              </a:xfrm>
              <a:prstGeom prst="rect">
                <a:avLst/>
              </a:prstGeom>
            </p:spPr>
          </p:pic>
        </p:grpSp>
      </p:grpSp>
      <p:pic>
        <p:nvPicPr>
          <p:cNvPr id="62" name="Picture 61"/>
          <p:cNvPicPr>
            <a:picLocks noChangeAspect="1"/>
          </p:cNvPicPr>
          <p:nvPr/>
        </p:nvPicPr>
        <p:blipFill rotWithShape="1">
          <a:blip r:embed="rId6"/>
          <a:srcRect l="20618" r="11344" b="3944"/>
          <a:stretch/>
        </p:blipFill>
        <p:spPr>
          <a:xfrm>
            <a:off x="8028384" y="5759124"/>
            <a:ext cx="1152128" cy="1082389"/>
          </a:xfrm>
          <a:prstGeom prst="rect">
            <a:avLst/>
          </a:prstGeom>
        </p:spPr>
      </p:pic>
      <p:pic>
        <p:nvPicPr>
          <p:cNvPr id="2" name="Picture 1"/>
          <p:cNvPicPr>
            <a:picLocks noChangeAspect="1"/>
          </p:cNvPicPr>
          <p:nvPr/>
        </p:nvPicPr>
        <p:blipFill>
          <a:blip r:embed="rId7"/>
          <a:stretch>
            <a:fillRect/>
          </a:stretch>
        </p:blipFill>
        <p:spPr>
          <a:xfrm>
            <a:off x="7596336" y="1060570"/>
            <a:ext cx="1844550" cy="2584454"/>
          </a:xfrm>
          <a:prstGeom prst="rect">
            <a:avLst/>
          </a:prstGeom>
        </p:spPr>
      </p:pic>
    </p:spTree>
    <p:custDataLst>
      <p:tags r:id="rId1"/>
    </p:custDataLst>
    <p:extLst>
      <p:ext uri="{BB962C8B-B14F-4D97-AF65-F5344CB8AC3E}">
        <p14:creationId xmlns:p14="http://schemas.microsoft.com/office/powerpoint/2010/main" val="47015921"/>
      </p:ext>
    </p:extLst>
  </p:cSld>
  <p:clrMapOvr>
    <a:masterClrMapping/>
  </p:clrMapOvr>
  <p:transition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967230" y="1773988"/>
            <a:ext cx="3100714" cy="3671236"/>
          </a:xfrm>
          <a:prstGeom prst="rect">
            <a:avLst/>
          </a:prstGeom>
        </p:spPr>
      </p:pic>
      <p:sp>
        <p:nvSpPr>
          <p:cNvPr id="38" name="TextBox 37"/>
          <p:cNvSpPr txBox="1"/>
          <p:nvPr/>
        </p:nvSpPr>
        <p:spPr>
          <a:xfrm>
            <a:off x="899716" y="1491939"/>
            <a:ext cx="2159794" cy="307777"/>
          </a:xfrm>
          <a:prstGeom prst="rect">
            <a:avLst/>
          </a:prstGeom>
          <a:noFill/>
        </p:spPr>
        <p:txBody>
          <a:bodyPr>
            <a:spAutoFit/>
          </a:bodyPr>
          <a:lstStyle/>
          <a:p>
            <a:pPr>
              <a:defRPr/>
            </a:pPr>
            <a:r>
              <a:rPr lang="en-GB" sz="1400" dirty="0" err="1">
                <a:latin typeface="Arial" panose="020B0604020202020204" pitchFamily="34" charset="0"/>
                <a:cs typeface="Arial" panose="020B0604020202020204" pitchFamily="34" charset="0"/>
              </a:rPr>
              <a:t>Myofibrillar</a:t>
            </a:r>
            <a:r>
              <a:rPr lang="en-GB" sz="1400" dirty="0">
                <a:latin typeface="Arial" panose="020B0604020202020204" pitchFamily="34" charset="0"/>
                <a:cs typeface="Arial" panose="020B0604020202020204" pitchFamily="34" charset="0"/>
              </a:rPr>
              <a:t>-MPS (%/h)</a:t>
            </a:r>
          </a:p>
        </p:txBody>
      </p:sp>
      <p:sp>
        <p:nvSpPr>
          <p:cNvPr id="40" name="Title 1"/>
          <p:cNvSpPr>
            <a:spLocks noGrp="1"/>
          </p:cNvSpPr>
          <p:nvPr>
            <p:ph type="title"/>
          </p:nvPr>
        </p:nvSpPr>
        <p:spPr>
          <a:xfrm>
            <a:off x="179512" y="201891"/>
            <a:ext cx="6503687" cy="518378"/>
          </a:xfrm>
        </p:spPr>
        <p:txBody>
          <a:bodyPr>
            <a:noAutofit/>
          </a:bodyPr>
          <a:lstStyle/>
          <a:p>
            <a:pPr algn="l"/>
            <a:r>
              <a:rPr lang="en-GB" sz="2000" b="1" dirty="0">
                <a:solidFill>
                  <a:srgbClr val="FF0000"/>
                </a:solidFill>
                <a:latin typeface="Century Gothic" charset="0"/>
                <a:ea typeface="Century Gothic" charset="0"/>
                <a:cs typeface="Century Gothic" charset="0"/>
              </a:rPr>
              <a:t>Casein</a:t>
            </a:r>
            <a:r>
              <a:rPr lang="en-GB" sz="2000" b="1" dirty="0">
                <a:latin typeface="Century Gothic" charset="0"/>
                <a:ea typeface="Century Gothic" charset="0"/>
                <a:cs typeface="Century Gothic" charset="0"/>
              </a:rPr>
              <a:t> ingestion stimulates a greater response of </a:t>
            </a:r>
            <a:r>
              <a:rPr lang="en-GB" sz="2000" b="1" dirty="0" err="1">
                <a:latin typeface="Century Gothic" charset="0"/>
                <a:ea typeface="Century Gothic" charset="0"/>
                <a:cs typeface="Century Gothic" charset="0"/>
              </a:rPr>
              <a:t>myofibrillar</a:t>
            </a:r>
            <a:r>
              <a:rPr lang="en-GB" sz="2000" b="1" dirty="0">
                <a:latin typeface="Century Gothic" charset="0"/>
                <a:ea typeface="Century Gothic" charset="0"/>
                <a:cs typeface="Century Gothic" charset="0"/>
              </a:rPr>
              <a:t>-MPS </a:t>
            </a:r>
            <a:r>
              <a:rPr lang="en-GB" sz="2000" b="1" i="1" dirty="0">
                <a:latin typeface="Century Gothic" charset="0"/>
                <a:ea typeface="Century Gothic" charset="0"/>
                <a:cs typeface="Century Gothic" charset="0"/>
              </a:rPr>
              <a:t>vs</a:t>
            </a:r>
            <a:r>
              <a:rPr lang="en-GB" sz="2000" b="1" dirty="0">
                <a:latin typeface="Century Gothic" charset="0"/>
                <a:ea typeface="Century Gothic" charset="0"/>
                <a:cs typeface="Century Gothic" charset="0"/>
              </a:rPr>
              <a:t>. </a:t>
            </a:r>
            <a:r>
              <a:rPr lang="en-GB" sz="2000" b="1" dirty="0">
                <a:solidFill>
                  <a:srgbClr val="006600"/>
                </a:solidFill>
                <a:latin typeface="Century Gothic" charset="0"/>
                <a:ea typeface="Century Gothic" charset="0"/>
                <a:cs typeface="Century Gothic" charset="0"/>
              </a:rPr>
              <a:t>wheat</a:t>
            </a:r>
            <a:r>
              <a:rPr lang="en-GB" sz="2000" b="1" dirty="0">
                <a:latin typeface="Century Gothic" charset="0"/>
                <a:ea typeface="Century Gothic" charset="0"/>
                <a:cs typeface="Century Gothic" charset="0"/>
              </a:rPr>
              <a:t> protein in older adults</a:t>
            </a:r>
          </a:p>
        </p:txBody>
      </p:sp>
      <p:sp>
        <p:nvSpPr>
          <p:cNvPr id="42" name="TextBox 2"/>
          <p:cNvSpPr txBox="1">
            <a:spLocks noChangeArrowheads="1"/>
          </p:cNvSpPr>
          <p:nvPr/>
        </p:nvSpPr>
        <p:spPr bwMode="auto">
          <a:xfrm>
            <a:off x="1602520" y="5008610"/>
            <a:ext cx="1093634" cy="6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Micellar casein</a:t>
            </a:r>
          </a:p>
          <a:p>
            <a:pPr algn="ctr" eaLnBrk="1" hangingPunct="1"/>
            <a:endParaRPr lang="en-US" altLang="en-US" sz="1400" baseline="30000" dirty="0"/>
          </a:p>
        </p:txBody>
      </p:sp>
      <p:sp>
        <p:nvSpPr>
          <p:cNvPr id="43" name="TextBox 2"/>
          <p:cNvSpPr txBox="1">
            <a:spLocks noChangeArrowheads="1"/>
          </p:cNvSpPr>
          <p:nvPr/>
        </p:nvSpPr>
        <p:spPr bwMode="auto">
          <a:xfrm>
            <a:off x="2579664" y="5007432"/>
            <a:ext cx="1093634" cy="666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Wheat hydrolysate</a:t>
            </a:r>
          </a:p>
          <a:p>
            <a:pPr algn="ctr" eaLnBrk="1" hangingPunct="1"/>
            <a:endParaRPr lang="en-US" altLang="en-US" sz="1400" baseline="30000" dirty="0"/>
          </a:p>
        </p:txBody>
      </p:sp>
      <p:pic>
        <p:nvPicPr>
          <p:cNvPr id="99" name="Picture 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56376" y="5340857"/>
            <a:ext cx="1187624" cy="1544527"/>
          </a:xfrm>
          <a:prstGeom prst="rect">
            <a:avLst/>
          </a:prstGeom>
          <a:noFill/>
          <a:ln w="28575">
            <a:noFill/>
            <a:miter lim="800000"/>
            <a:headEnd/>
            <a:tailEnd/>
          </a:ln>
          <a:extLst>
            <a:ext uri="{909E8E84-426E-40dd-AFC4-6F175D3DCCD1}">
              <a14:hiddenFill xmlns="" xmlns:a14="http://schemas.microsoft.com/office/drawing/2010/main">
                <a:solidFill>
                  <a:srgbClr val="FFFFFF"/>
                </a:solidFill>
              </a14:hiddenFill>
            </a:ext>
          </a:extLst>
        </p:spPr>
      </p:pic>
      <p:sp>
        <p:nvSpPr>
          <p:cNvPr id="100" name="TextBox 23"/>
          <p:cNvSpPr txBox="1">
            <a:spLocks noChangeArrowheads="1"/>
          </p:cNvSpPr>
          <p:nvPr/>
        </p:nvSpPr>
        <p:spPr bwMode="auto">
          <a:xfrm>
            <a:off x="3375525" y="6392361"/>
            <a:ext cx="242061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8E40"/>
                </a:solidFill>
                <a:latin typeface="Century Gothic" panose="020B0502020202020204" pitchFamily="34" charset="0"/>
              </a:rPr>
              <a:t>Gorissen</a:t>
            </a:r>
            <a:r>
              <a:rPr lang="en-GB" altLang="en-US" sz="1200" dirty="0">
                <a:solidFill>
                  <a:srgbClr val="008E40"/>
                </a:solidFill>
                <a:latin typeface="Century Gothic" panose="020B0502020202020204" pitchFamily="34" charset="0"/>
              </a:rPr>
              <a:t> et al 2016 J. Nutr</a:t>
            </a:r>
            <a:endParaRPr lang="en-GB" altLang="en-US" sz="1200" i="1" dirty="0">
              <a:solidFill>
                <a:srgbClr val="008E40"/>
              </a:solidFill>
              <a:latin typeface="Century Gothic" panose="020B0502020202020204" pitchFamily="34" charset="0"/>
            </a:endParaRPr>
          </a:p>
        </p:txBody>
      </p:sp>
      <p:pic>
        <p:nvPicPr>
          <p:cNvPr id="2" name="Picture 1"/>
          <p:cNvPicPr>
            <a:picLocks noChangeAspect="1"/>
          </p:cNvPicPr>
          <p:nvPr/>
        </p:nvPicPr>
        <p:blipFill>
          <a:blip r:embed="rId5"/>
          <a:stretch>
            <a:fillRect/>
          </a:stretch>
        </p:blipFill>
        <p:spPr>
          <a:xfrm>
            <a:off x="5977418" y="1645828"/>
            <a:ext cx="1981200" cy="3162300"/>
          </a:xfrm>
          <a:prstGeom prst="rect">
            <a:avLst/>
          </a:prstGeom>
        </p:spPr>
      </p:pic>
      <p:sp>
        <p:nvSpPr>
          <p:cNvPr id="4" name="Slide Number Placeholder 3"/>
          <p:cNvSpPr>
            <a:spLocks noGrp="1"/>
          </p:cNvSpPr>
          <p:nvPr>
            <p:ph type="sldNum" sz="quarter" idx="12"/>
          </p:nvPr>
        </p:nvSpPr>
        <p:spPr/>
        <p:txBody>
          <a:bodyPr/>
          <a:lstStyle/>
          <a:p>
            <a:fld id="{8E4A8CC1-D9E2-4FCD-9BC5-E90036866732}" type="slidenum">
              <a:rPr lang="en-GB" smtClean="0"/>
              <a:t>21</a:t>
            </a:fld>
            <a:endParaRPr lang="en-GB"/>
          </a:p>
        </p:txBody>
      </p:sp>
    </p:spTree>
    <p:extLst>
      <p:ext uri="{BB962C8B-B14F-4D97-AF65-F5344CB8AC3E}">
        <p14:creationId xmlns:p14="http://schemas.microsoft.com/office/powerpoint/2010/main" val="792748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62441" y="476672"/>
            <a:ext cx="6977810" cy="364497"/>
          </a:xfrm>
        </p:spPr>
        <p:txBody>
          <a:bodyPr>
            <a:noAutofit/>
          </a:bodyPr>
          <a:lstStyle/>
          <a:p>
            <a:pPr algn="l">
              <a:buClr>
                <a:srgbClr val="008E40"/>
              </a:buClr>
              <a:buSzPct val="125000"/>
              <a:defRPr/>
            </a:pPr>
            <a:r>
              <a:rPr lang="en-GB" sz="2000" b="1" dirty="0">
                <a:latin typeface="Century Gothic" panose="020B0502020202020204" pitchFamily="34" charset="0"/>
                <a:cs typeface="Arial" panose="020B0604020202020204" pitchFamily="34" charset="0"/>
              </a:rPr>
              <a:t>What is the </a:t>
            </a:r>
            <a:r>
              <a:rPr lang="en-GB" sz="2000" b="1" dirty="0">
                <a:solidFill>
                  <a:srgbClr val="006600"/>
                </a:solidFill>
                <a:latin typeface="Century Gothic" panose="020B0502020202020204" pitchFamily="34" charset="0"/>
                <a:cs typeface="Arial" panose="020B0604020202020204" pitchFamily="34" charset="0"/>
              </a:rPr>
              <a:t>representative</a:t>
            </a:r>
            <a:r>
              <a:rPr lang="en-GB" sz="2000" b="1" dirty="0">
                <a:latin typeface="Century Gothic" panose="020B0502020202020204" pitchFamily="34" charset="0"/>
                <a:cs typeface="Arial" panose="020B0604020202020204" pitchFamily="34" charset="0"/>
              </a:rPr>
              <a:t> per meal dose of protein from plant-based protein for maximal stimulation of muscle protein synthesis? </a:t>
            </a:r>
            <a:br>
              <a:rPr lang="en-GB" sz="2000" b="1" dirty="0">
                <a:latin typeface="Century Gothic" panose="020B0502020202020204" pitchFamily="34" charset="0"/>
                <a:cs typeface="Arial" panose="020B0604020202020204" pitchFamily="34" charset="0"/>
              </a:rPr>
            </a:br>
            <a:endParaRPr lang="en-GB" sz="2000" b="1" dirty="0">
              <a:latin typeface="Century Gothic" panose="020B0502020202020204" pitchFamily="34" charset="0"/>
              <a:cs typeface="Arial" panose="020B0604020202020204" pitchFamily="34" charset="0"/>
            </a:endParaRPr>
          </a:p>
        </p:txBody>
      </p:sp>
      <p:sp>
        <p:nvSpPr>
          <p:cNvPr id="6" name="TextBox 16"/>
          <p:cNvSpPr txBox="1">
            <a:spLocks noChangeArrowheads="1"/>
          </p:cNvSpPr>
          <p:nvPr/>
        </p:nvSpPr>
        <p:spPr bwMode="auto">
          <a:xfrm>
            <a:off x="162440" y="1772816"/>
            <a:ext cx="440955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Representative amount of </a:t>
            </a:r>
            <a:r>
              <a:rPr lang="en-GB" altLang="en-US" sz="1400" b="1" dirty="0"/>
              <a:t>protein</a:t>
            </a:r>
            <a:r>
              <a:rPr lang="en-GB" altLang="en-US" sz="1400" dirty="0"/>
              <a:t> to ingested (g)</a:t>
            </a:r>
          </a:p>
        </p:txBody>
      </p:sp>
      <p:grpSp>
        <p:nvGrpSpPr>
          <p:cNvPr id="22" name="Group 21"/>
          <p:cNvGrpSpPr/>
          <p:nvPr/>
        </p:nvGrpSpPr>
        <p:grpSpPr>
          <a:xfrm>
            <a:off x="1394328" y="2252487"/>
            <a:ext cx="6742069" cy="1828115"/>
            <a:chOff x="1859103" y="1860316"/>
            <a:chExt cx="8989425" cy="2437486"/>
          </a:xfrm>
        </p:grpSpPr>
        <p:sp>
          <p:nvSpPr>
            <p:cNvPr id="7" name="TextBox 16"/>
            <p:cNvSpPr txBox="1">
              <a:spLocks noChangeArrowheads="1"/>
            </p:cNvSpPr>
            <p:nvPr/>
          </p:nvSpPr>
          <p:spPr bwMode="auto">
            <a:xfrm>
              <a:off x="1859103" y="3743805"/>
              <a:ext cx="432048" cy="553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27</a:t>
              </a:r>
            </a:p>
          </p:txBody>
        </p:sp>
        <p:sp>
          <p:nvSpPr>
            <p:cNvPr id="8" name="TextBox 16"/>
            <p:cNvSpPr txBox="1">
              <a:spLocks noChangeArrowheads="1"/>
            </p:cNvSpPr>
            <p:nvPr/>
          </p:nvSpPr>
          <p:spPr bwMode="auto">
            <a:xfrm>
              <a:off x="2425686" y="3461974"/>
              <a:ext cx="576724"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876</a:t>
              </a:r>
            </a:p>
          </p:txBody>
        </p:sp>
        <p:sp>
          <p:nvSpPr>
            <p:cNvPr id="9" name="TextBox 16"/>
            <p:cNvSpPr txBox="1">
              <a:spLocks noChangeArrowheads="1"/>
            </p:cNvSpPr>
            <p:nvPr/>
          </p:nvSpPr>
          <p:spPr bwMode="auto">
            <a:xfrm>
              <a:off x="3125370" y="3361383"/>
              <a:ext cx="432048" cy="553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35</a:t>
              </a:r>
            </a:p>
          </p:txBody>
        </p:sp>
        <p:sp>
          <p:nvSpPr>
            <p:cNvPr id="10" name="TextBox 16"/>
            <p:cNvSpPr txBox="1">
              <a:spLocks noChangeArrowheads="1"/>
            </p:cNvSpPr>
            <p:nvPr/>
          </p:nvSpPr>
          <p:spPr bwMode="auto">
            <a:xfrm>
              <a:off x="3703528" y="3078354"/>
              <a:ext cx="884956"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164</a:t>
              </a:r>
            </a:p>
          </p:txBody>
        </p:sp>
        <p:sp>
          <p:nvSpPr>
            <p:cNvPr id="11" name="TextBox 16"/>
            <p:cNvSpPr txBox="1">
              <a:spLocks noChangeArrowheads="1"/>
            </p:cNvSpPr>
            <p:nvPr/>
          </p:nvSpPr>
          <p:spPr bwMode="auto">
            <a:xfrm>
              <a:off x="4397487" y="3015301"/>
              <a:ext cx="514237" cy="553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 5</a:t>
              </a:r>
            </a:p>
          </p:txBody>
        </p:sp>
        <p:sp>
          <p:nvSpPr>
            <p:cNvPr id="12" name="TextBox 16"/>
            <p:cNvSpPr txBox="1">
              <a:spLocks noChangeArrowheads="1"/>
            </p:cNvSpPr>
            <p:nvPr/>
          </p:nvSpPr>
          <p:spPr bwMode="auto">
            <a:xfrm>
              <a:off x="4973820" y="2924798"/>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211</a:t>
              </a:r>
            </a:p>
          </p:txBody>
        </p:sp>
        <p:sp>
          <p:nvSpPr>
            <p:cNvPr id="13" name="TextBox 16"/>
            <p:cNvSpPr txBox="1">
              <a:spLocks noChangeArrowheads="1"/>
            </p:cNvSpPr>
            <p:nvPr/>
          </p:nvSpPr>
          <p:spPr bwMode="auto">
            <a:xfrm>
              <a:off x="5581835" y="3032234"/>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167</a:t>
              </a:r>
            </a:p>
          </p:txBody>
        </p:sp>
        <p:sp>
          <p:nvSpPr>
            <p:cNvPr id="14" name="TextBox 16"/>
            <p:cNvSpPr txBox="1">
              <a:spLocks noChangeArrowheads="1"/>
            </p:cNvSpPr>
            <p:nvPr/>
          </p:nvSpPr>
          <p:spPr bwMode="auto">
            <a:xfrm>
              <a:off x="6224336" y="2969812"/>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500</a:t>
              </a:r>
            </a:p>
          </p:txBody>
        </p:sp>
        <p:sp>
          <p:nvSpPr>
            <p:cNvPr id="15" name="TextBox 16"/>
            <p:cNvSpPr txBox="1">
              <a:spLocks noChangeArrowheads="1"/>
            </p:cNvSpPr>
            <p:nvPr/>
          </p:nvSpPr>
          <p:spPr bwMode="auto">
            <a:xfrm>
              <a:off x="6856801" y="2925332"/>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104</a:t>
              </a:r>
            </a:p>
          </p:txBody>
        </p:sp>
        <p:sp>
          <p:nvSpPr>
            <p:cNvPr id="16" name="TextBox 16"/>
            <p:cNvSpPr txBox="1">
              <a:spLocks noChangeArrowheads="1"/>
            </p:cNvSpPr>
            <p:nvPr/>
          </p:nvSpPr>
          <p:spPr bwMode="auto">
            <a:xfrm>
              <a:off x="7488303" y="2869438"/>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180</a:t>
              </a:r>
            </a:p>
          </p:txBody>
        </p:sp>
        <p:sp>
          <p:nvSpPr>
            <p:cNvPr id="17" name="TextBox 16"/>
            <p:cNvSpPr txBox="1">
              <a:spLocks noChangeArrowheads="1"/>
            </p:cNvSpPr>
            <p:nvPr/>
          </p:nvSpPr>
          <p:spPr bwMode="auto">
            <a:xfrm>
              <a:off x="8126821" y="3044745"/>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236</a:t>
              </a:r>
            </a:p>
          </p:txBody>
        </p:sp>
        <p:sp>
          <p:nvSpPr>
            <p:cNvPr id="18" name="TextBox 16"/>
            <p:cNvSpPr txBox="1">
              <a:spLocks noChangeArrowheads="1"/>
            </p:cNvSpPr>
            <p:nvPr/>
          </p:nvSpPr>
          <p:spPr bwMode="auto">
            <a:xfrm>
              <a:off x="8756249" y="2626448"/>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302</a:t>
              </a:r>
            </a:p>
          </p:txBody>
        </p:sp>
        <p:sp>
          <p:nvSpPr>
            <p:cNvPr id="19" name="TextBox 16"/>
            <p:cNvSpPr txBox="1">
              <a:spLocks noChangeArrowheads="1"/>
            </p:cNvSpPr>
            <p:nvPr/>
          </p:nvSpPr>
          <p:spPr bwMode="auto">
            <a:xfrm>
              <a:off x="9403592" y="2524421"/>
              <a:ext cx="545920"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299</a:t>
              </a:r>
            </a:p>
          </p:txBody>
        </p:sp>
        <p:sp>
          <p:nvSpPr>
            <p:cNvPr id="20" name="TextBox 16"/>
            <p:cNvSpPr txBox="1">
              <a:spLocks noChangeArrowheads="1"/>
            </p:cNvSpPr>
            <p:nvPr/>
          </p:nvSpPr>
          <p:spPr bwMode="auto">
            <a:xfrm>
              <a:off x="10030536" y="1860316"/>
              <a:ext cx="817992" cy="33855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2891</a:t>
              </a:r>
            </a:p>
          </p:txBody>
        </p:sp>
        <p:sp>
          <p:nvSpPr>
            <p:cNvPr id="21" name="TextBox 16"/>
            <p:cNvSpPr txBox="1">
              <a:spLocks noChangeArrowheads="1"/>
            </p:cNvSpPr>
            <p:nvPr/>
          </p:nvSpPr>
          <p:spPr bwMode="auto">
            <a:xfrm>
              <a:off x="3280918" y="1924552"/>
              <a:ext cx="5693676" cy="338555"/>
            </a:xfrm>
            <a:prstGeom prst="rect">
              <a:avLst/>
            </a:prstGeom>
            <a:noFill/>
            <a:ln w="6350">
              <a:solidFill>
                <a:schemeClr val="tx1"/>
              </a:solid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t>Representative serving size of </a:t>
              </a:r>
              <a:r>
                <a:rPr lang="en-GB" altLang="en-US" sz="1050" b="1" dirty="0"/>
                <a:t>food source </a:t>
              </a:r>
              <a:r>
                <a:rPr lang="en-GB" altLang="en-US" sz="1050" dirty="0"/>
                <a:t>to be ingested (g or mL)</a:t>
              </a:r>
            </a:p>
          </p:txBody>
        </p:sp>
      </p:grpSp>
      <p:sp>
        <p:nvSpPr>
          <p:cNvPr id="23" name="TextBox 23"/>
          <p:cNvSpPr txBox="1">
            <a:spLocks noChangeArrowheads="1"/>
          </p:cNvSpPr>
          <p:nvPr/>
        </p:nvSpPr>
        <p:spPr bwMode="auto">
          <a:xfrm>
            <a:off x="1794596" y="6415444"/>
            <a:ext cx="556263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dirty="0">
                <a:solidFill>
                  <a:srgbClr val="008E40"/>
                </a:solidFill>
                <a:latin typeface="Century Gothic" panose="020B0502020202020204" pitchFamily="34" charset="0"/>
              </a:rPr>
              <a:t>Adapted from van Vliet </a:t>
            </a:r>
            <a:r>
              <a:rPr lang="en-GB" altLang="en-US" sz="1200" i="1" dirty="0">
                <a:solidFill>
                  <a:srgbClr val="008E40"/>
                </a:solidFill>
                <a:latin typeface="Century Gothic" panose="020B0502020202020204" pitchFamily="34" charset="0"/>
              </a:rPr>
              <a:t>et al. </a:t>
            </a:r>
            <a:r>
              <a:rPr lang="en-GB" altLang="en-US" sz="1200" dirty="0">
                <a:solidFill>
                  <a:srgbClr val="008E40"/>
                </a:solidFill>
                <a:latin typeface="Century Gothic" panose="020B0502020202020204" pitchFamily="34" charset="0"/>
              </a:rPr>
              <a:t>(2015), J Nutr</a:t>
            </a:r>
            <a:endParaRPr lang="en-GB" altLang="en-US" sz="1200" i="1" dirty="0">
              <a:solidFill>
                <a:srgbClr val="008E40"/>
              </a:solidFill>
              <a:latin typeface="Century Gothic" panose="020B0502020202020204" pitchFamily="34" charset="0"/>
            </a:endParaRPr>
          </a:p>
        </p:txBody>
      </p:sp>
      <p:pic>
        <p:nvPicPr>
          <p:cNvPr id="24" name="Picture 23"/>
          <p:cNvPicPr>
            <a:picLocks noChangeAspect="1"/>
          </p:cNvPicPr>
          <p:nvPr/>
        </p:nvPicPr>
        <p:blipFill>
          <a:blip r:embed="rId3"/>
          <a:stretch>
            <a:fillRect/>
          </a:stretch>
        </p:blipFill>
        <p:spPr>
          <a:xfrm>
            <a:off x="829588" y="2184568"/>
            <a:ext cx="7489007" cy="3136613"/>
          </a:xfrm>
          <a:prstGeom prst="rect">
            <a:avLst/>
          </a:prstGeom>
        </p:spPr>
      </p:pic>
      <p:sp>
        <p:nvSpPr>
          <p:cNvPr id="25" name="TextBox 24"/>
          <p:cNvSpPr txBox="1"/>
          <p:nvPr/>
        </p:nvSpPr>
        <p:spPr>
          <a:xfrm>
            <a:off x="3611135" y="5155434"/>
            <a:ext cx="540060" cy="253916"/>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(Cod)</a:t>
            </a:r>
          </a:p>
        </p:txBody>
      </p:sp>
      <p:pic>
        <p:nvPicPr>
          <p:cNvPr id="3" name="Picture 2"/>
          <p:cNvPicPr>
            <a:picLocks noChangeAspect="1"/>
          </p:cNvPicPr>
          <p:nvPr/>
        </p:nvPicPr>
        <p:blipFill>
          <a:blip r:embed="rId4"/>
          <a:stretch>
            <a:fillRect/>
          </a:stretch>
        </p:blipFill>
        <p:spPr>
          <a:xfrm>
            <a:off x="1691680" y="1748987"/>
            <a:ext cx="5748349" cy="3832233"/>
          </a:xfrm>
          <a:prstGeom prst="rect">
            <a:avLst/>
          </a:prstGeom>
        </p:spPr>
      </p:pic>
      <p:sp>
        <p:nvSpPr>
          <p:cNvPr id="26" name="Slide Number Placeholder 25"/>
          <p:cNvSpPr>
            <a:spLocks noGrp="1"/>
          </p:cNvSpPr>
          <p:nvPr>
            <p:ph type="sldNum" sz="quarter" idx="12"/>
          </p:nvPr>
        </p:nvSpPr>
        <p:spPr/>
        <p:txBody>
          <a:bodyPr/>
          <a:lstStyle/>
          <a:p>
            <a:fld id="{8E4A8CC1-D9E2-4FCD-9BC5-E90036866732}" type="slidenum">
              <a:rPr lang="en-GB" smtClean="0"/>
              <a:t>22</a:t>
            </a:fld>
            <a:endParaRPr lang="en-GB"/>
          </a:p>
        </p:txBody>
      </p:sp>
    </p:spTree>
    <p:extLst>
      <p:ext uri="{BB962C8B-B14F-4D97-AF65-F5344CB8AC3E}">
        <p14:creationId xmlns:p14="http://schemas.microsoft.com/office/powerpoint/2010/main" val="255418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txBox="1">
            <a:spLocks/>
          </p:cNvSpPr>
          <p:nvPr/>
        </p:nvSpPr>
        <p:spPr bwMode="auto">
          <a:xfrm>
            <a:off x="164633" y="-27384"/>
            <a:ext cx="6692299" cy="942975"/>
          </a:xfrm>
          <a:prstGeom prst="rect">
            <a:avLst/>
          </a:prstGeom>
          <a:noFill/>
          <a:ln>
            <a:noFill/>
          </a:ln>
        </p:spPr>
        <p:txBody>
          <a:bodyPr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br>
              <a:rPr lang="en-US" altLang="en-US" sz="2000" b="1" dirty="0">
                <a:latin typeface="Century Gothic" panose="020B0502020202020204" pitchFamily="34" charset="0"/>
              </a:rPr>
            </a:br>
            <a:r>
              <a:rPr lang="en-US" altLang="en-US" sz="2000" b="1" dirty="0">
                <a:latin typeface="Century Gothic" panose="020B0502020202020204" pitchFamily="34" charset="0"/>
              </a:rPr>
              <a:t>Fortify plant-based protein sources with additional </a:t>
            </a:r>
            <a:r>
              <a:rPr lang="en-US" altLang="en-US" sz="2000" b="1" dirty="0">
                <a:solidFill>
                  <a:srgbClr val="006600"/>
                </a:solidFill>
                <a:latin typeface="Century Gothic" panose="020B0502020202020204" pitchFamily="34" charset="0"/>
              </a:rPr>
              <a:t>leucine</a:t>
            </a:r>
            <a:br>
              <a:rPr lang="en-US" altLang="en-US" sz="2000" b="1" dirty="0">
                <a:latin typeface="Century Gothic" panose="020B0502020202020204" pitchFamily="34" charset="0"/>
              </a:rPr>
            </a:br>
            <a:endParaRPr lang="en-US" altLang="en-US" sz="2000" b="1" dirty="0">
              <a:latin typeface="Century Gothic" panose="020B0502020202020204" pitchFamily="34" charset="0"/>
            </a:endParaRPr>
          </a:p>
        </p:txBody>
      </p:sp>
      <p:sp>
        <p:nvSpPr>
          <p:cNvPr id="10" name="TextBox 23"/>
          <p:cNvSpPr txBox="1">
            <a:spLocks noChangeArrowheads="1"/>
          </p:cNvSpPr>
          <p:nvPr/>
        </p:nvSpPr>
        <p:spPr bwMode="auto">
          <a:xfrm>
            <a:off x="701989" y="6376990"/>
            <a:ext cx="3172513"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200" b="1" dirty="0">
                <a:solidFill>
                  <a:srgbClr val="008E40"/>
                </a:solidFill>
                <a:latin typeface="Century Gothic" panose="020B0502020202020204" pitchFamily="34" charset="0"/>
              </a:rPr>
              <a:t>Norton</a:t>
            </a:r>
            <a:r>
              <a:rPr lang="en-GB" altLang="en-US" sz="1200" dirty="0">
                <a:solidFill>
                  <a:srgbClr val="008E40"/>
                </a:solidFill>
                <a:latin typeface="Century Gothic" panose="020B0502020202020204" pitchFamily="34" charset="0"/>
              </a:rPr>
              <a:t> et al</a:t>
            </a:r>
            <a:r>
              <a:rPr lang="en-GB" altLang="en-US" sz="1200" i="1" dirty="0">
                <a:solidFill>
                  <a:srgbClr val="008E40"/>
                </a:solidFill>
                <a:latin typeface="Century Gothic" panose="020B0502020202020204" pitchFamily="34" charset="0"/>
              </a:rPr>
              <a:t> </a:t>
            </a:r>
            <a:r>
              <a:rPr lang="en-GB" altLang="en-US" sz="1200" dirty="0">
                <a:solidFill>
                  <a:srgbClr val="008E40"/>
                </a:solidFill>
                <a:latin typeface="Century Gothic" panose="020B0502020202020204" pitchFamily="34" charset="0"/>
              </a:rPr>
              <a:t>(2012). Nutr and </a:t>
            </a:r>
            <a:r>
              <a:rPr lang="en-GB" altLang="en-US" sz="1200" dirty="0" err="1">
                <a:solidFill>
                  <a:srgbClr val="008E40"/>
                </a:solidFill>
                <a:latin typeface="Century Gothic" panose="020B0502020202020204" pitchFamily="34" charset="0"/>
              </a:rPr>
              <a:t>Metab</a:t>
            </a:r>
            <a:endParaRPr lang="en-GB" altLang="en-US" sz="1200" dirty="0">
              <a:solidFill>
                <a:srgbClr val="008E40"/>
              </a:solidFill>
              <a:latin typeface="Century Gothic" panose="020B0502020202020204" pitchFamily="34" charset="0"/>
            </a:endParaRPr>
          </a:p>
        </p:txBody>
      </p:sp>
      <p:sp>
        <p:nvSpPr>
          <p:cNvPr id="13" name="TextBox 16"/>
          <p:cNvSpPr txBox="1">
            <a:spLocks noChangeArrowheads="1"/>
          </p:cNvSpPr>
          <p:nvPr/>
        </p:nvSpPr>
        <p:spPr bwMode="auto">
          <a:xfrm>
            <a:off x="322784" y="1681063"/>
            <a:ext cx="216098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Mixed-MPS (% / day)</a:t>
            </a:r>
          </a:p>
        </p:txBody>
      </p:sp>
      <p:sp>
        <p:nvSpPr>
          <p:cNvPr id="14" name="TextBox 2"/>
          <p:cNvSpPr txBox="1">
            <a:spLocks noChangeArrowheads="1"/>
          </p:cNvSpPr>
          <p:nvPr/>
        </p:nvSpPr>
        <p:spPr bwMode="auto">
          <a:xfrm>
            <a:off x="2162808" y="5165575"/>
            <a:ext cx="84707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Wheat</a:t>
            </a:r>
            <a:endParaRPr lang="en-US" altLang="en-US" sz="1400" baseline="30000" dirty="0"/>
          </a:p>
        </p:txBody>
      </p:sp>
      <p:sp>
        <p:nvSpPr>
          <p:cNvPr id="15" name="TextBox 2"/>
          <p:cNvSpPr txBox="1">
            <a:spLocks noChangeArrowheads="1"/>
          </p:cNvSpPr>
          <p:nvPr/>
        </p:nvSpPr>
        <p:spPr bwMode="auto">
          <a:xfrm>
            <a:off x="2922726" y="5149061"/>
            <a:ext cx="847074"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Wheat +</a:t>
            </a:r>
          </a:p>
          <a:p>
            <a:pPr algn="ctr" eaLnBrk="1" hangingPunct="1"/>
            <a:r>
              <a:rPr lang="en-US" altLang="en-US" sz="1400" dirty="0"/>
              <a:t>Leucine</a:t>
            </a:r>
            <a:endParaRPr lang="en-US" altLang="en-US" sz="1400" baseline="30000" dirty="0"/>
          </a:p>
        </p:txBody>
      </p:sp>
      <p:sp>
        <p:nvSpPr>
          <p:cNvPr id="16" name="TextBox 2"/>
          <p:cNvSpPr txBox="1">
            <a:spLocks noChangeArrowheads="1"/>
          </p:cNvSpPr>
          <p:nvPr/>
        </p:nvSpPr>
        <p:spPr bwMode="auto">
          <a:xfrm>
            <a:off x="1448178" y="5165574"/>
            <a:ext cx="84707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Whey</a:t>
            </a:r>
            <a:endParaRPr lang="en-US" altLang="en-US" sz="1400" baseline="30000" dirty="0"/>
          </a:p>
        </p:txBody>
      </p:sp>
      <p:pic>
        <p:nvPicPr>
          <p:cNvPr id="5" name="Picture 4"/>
          <p:cNvPicPr>
            <a:picLocks noChangeAspect="1"/>
          </p:cNvPicPr>
          <p:nvPr/>
        </p:nvPicPr>
        <p:blipFill>
          <a:blip r:embed="rId3"/>
          <a:stretch>
            <a:fillRect/>
          </a:stretch>
        </p:blipFill>
        <p:spPr>
          <a:xfrm>
            <a:off x="251520" y="1939995"/>
            <a:ext cx="3912793" cy="3577237"/>
          </a:xfrm>
          <a:prstGeom prst="rect">
            <a:avLst/>
          </a:prstGeom>
        </p:spPr>
      </p:pic>
      <p:sp>
        <p:nvSpPr>
          <p:cNvPr id="18" name="TextBox 2"/>
          <p:cNvSpPr txBox="1">
            <a:spLocks noChangeArrowheads="1"/>
          </p:cNvSpPr>
          <p:nvPr/>
        </p:nvSpPr>
        <p:spPr bwMode="auto">
          <a:xfrm>
            <a:off x="776078" y="5154448"/>
            <a:ext cx="84707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Fasted</a:t>
            </a:r>
            <a:endParaRPr lang="en-US" altLang="en-US" sz="1400" baseline="30000" dirty="0"/>
          </a:p>
        </p:txBody>
      </p:sp>
      <p:grpSp>
        <p:nvGrpSpPr>
          <p:cNvPr id="11" name="Group 10"/>
          <p:cNvGrpSpPr/>
          <p:nvPr/>
        </p:nvGrpSpPr>
        <p:grpSpPr>
          <a:xfrm>
            <a:off x="4579219" y="1681076"/>
            <a:ext cx="5009154" cy="4972912"/>
            <a:chOff x="6030808" y="1325814"/>
            <a:chExt cx="5607191" cy="5797597"/>
          </a:xfrm>
        </p:grpSpPr>
        <p:sp>
          <p:nvSpPr>
            <p:cNvPr id="23555" name="TextBox 23"/>
            <p:cNvSpPr txBox="1">
              <a:spLocks noChangeArrowheads="1"/>
            </p:cNvSpPr>
            <p:nvPr/>
          </p:nvSpPr>
          <p:spPr bwMode="auto">
            <a:xfrm>
              <a:off x="6498903" y="6800476"/>
              <a:ext cx="5139096" cy="32293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200" b="1" dirty="0">
                  <a:solidFill>
                    <a:srgbClr val="008E40"/>
                  </a:solidFill>
                  <a:latin typeface="Century Gothic" panose="020B0502020202020204" pitchFamily="34" charset="0"/>
                </a:rPr>
                <a:t>Churchward-Venne</a:t>
              </a:r>
              <a:r>
                <a:rPr lang="en-GB" altLang="en-US" sz="1200" dirty="0">
                  <a:solidFill>
                    <a:srgbClr val="008E40"/>
                  </a:solidFill>
                  <a:latin typeface="Century Gothic" panose="020B0502020202020204" pitchFamily="34" charset="0"/>
                </a:rPr>
                <a:t> et al 2013 Am J Clin Nutr</a:t>
              </a:r>
            </a:p>
          </p:txBody>
        </p:sp>
        <p:sp>
          <p:nvSpPr>
            <p:cNvPr id="23556" name="TextBox 16"/>
            <p:cNvSpPr txBox="1">
              <a:spLocks noChangeArrowheads="1"/>
            </p:cNvSpPr>
            <p:nvPr/>
          </p:nvSpPr>
          <p:spPr bwMode="auto">
            <a:xfrm>
              <a:off x="6043183" y="1325814"/>
              <a:ext cx="2881312" cy="4103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err="1"/>
                <a:t>Myofibrillar</a:t>
              </a:r>
              <a:r>
                <a:rPr lang="en-GB" altLang="en-US" sz="1400" dirty="0"/>
                <a:t>-MPS (% / h)</a:t>
              </a:r>
            </a:p>
          </p:txBody>
        </p:sp>
        <p:pic>
          <p:nvPicPr>
            <p:cNvPr id="6" name="Picture 5"/>
            <p:cNvPicPr>
              <a:picLocks noChangeAspect="1"/>
            </p:cNvPicPr>
            <p:nvPr/>
          </p:nvPicPr>
          <p:blipFill>
            <a:blip r:embed="rId4"/>
            <a:stretch>
              <a:fillRect/>
            </a:stretch>
          </p:blipFill>
          <p:spPr>
            <a:xfrm>
              <a:off x="6030808" y="1817805"/>
              <a:ext cx="4366112" cy="3896390"/>
            </a:xfrm>
            <a:prstGeom prst="rect">
              <a:avLst/>
            </a:prstGeom>
          </p:spPr>
        </p:pic>
        <p:sp>
          <p:nvSpPr>
            <p:cNvPr id="20" name="TextBox 2"/>
            <p:cNvSpPr txBox="1">
              <a:spLocks noChangeArrowheads="1"/>
            </p:cNvSpPr>
            <p:nvPr/>
          </p:nvSpPr>
          <p:spPr bwMode="auto">
            <a:xfrm>
              <a:off x="8208858" y="5326354"/>
              <a:ext cx="1129432" cy="6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6.25 g </a:t>
              </a:r>
            </a:p>
            <a:p>
              <a:pPr algn="ctr" eaLnBrk="1" hangingPunct="1"/>
              <a:r>
                <a:rPr lang="en-US" altLang="en-US" sz="1400" dirty="0"/>
                <a:t>Whey</a:t>
              </a:r>
              <a:endParaRPr lang="en-US" altLang="en-US" sz="1400" baseline="30000" dirty="0"/>
            </a:p>
          </p:txBody>
        </p:sp>
        <p:sp>
          <p:nvSpPr>
            <p:cNvPr id="21" name="TextBox 2"/>
            <p:cNvSpPr txBox="1">
              <a:spLocks noChangeArrowheads="1"/>
            </p:cNvSpPr>
            <p:nvPr/>
          </p:nvSpPr>
          <p:spPr bwMode="auto">
            <a:xfrm>
              <a:off x="9086764" y="5319245"/>
              <a:ext cx="1391212" cy="6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6.25 g Whey</a:t>
              </a:r>
            </a:p>
            <a:p>
              <a:pPr algn="ctr" eaLnBrk="1" hangingPunct="1"/>
              <a:r>
                <a:rPr lang="en-US" altLang="en-US" sz="1400" dirty="0"/>
                <a:t>(5 g leucine)</a:t>
              </a:r>
              <a:endParaRPr lang="en-US" altLang="en-US" sz="1400" baseline="30000" dirty="0"/>
            </a:p>
          </p:txBody>
        </p:sp>
        <p:sp>
          <p:nvSpPr>
            <p:cNvPr id="22" name="TextBox 2"/>
            <p:cNvSpPr txBox="1">
              <a:spLocks noChangeArrowheads="1"/>
            </p:cNvSpPr>
            <p:nvPr/>
          </p:nvSpPr>
          <p:spPr bwMode="auto">
            <a:xfrm>
              <a:off x="7457452" y="5333463"/>
              <a:ext cx="1129432" cy="6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25 g </a:t>
              </a:r>
            </a:p>
            <a:p>
              <a:pPr algn="ctr" eaLnBrk="1" hangingPunct="1"/>
              <a:r>
                <a:rPr lang="en-US" altLang="en-US" sz="1400" dirty="0"/>
                <a:t>Whey</a:t>
              </a:r>
              <a:endParaRPr lang="en-US" altLang="en-US" sz="1400" baseline="30000" dirty="0"/>
            </a:p>
          </p:txBody>
        </p:sp>
        <p:sp>
          <p:nvSpPr>
            <p:cNvPr id="23" name="TextBox 2"/>
            <p:cNvSpPr txBox="1">
              <a:spLocks noChangeArrowheads="1"/>
            </p:cNvSpPr>
            <p:nvPr/>
          </p:nvSpPr>
          <p:spPr bwMode="auto">
            <a:xfrm>
              <a:off x="6648747" y="5373927"/>
              <a:ext cx="1129432" cy="372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2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2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400" dirty="0"/>
                <a:t>Fasted</a:t>
              </a:r>
              <a:endParaRPr lang="en-US" altLang="en-US" sz="1400" baseline="30000" dirty="0"/>
            </a:p>
          </p:txBody>
        </p:sp>
      </p:grpSp>
      <p:sp>
        <p:nvSpPr>
          <p:cNvPr id="7" name="Slide Number Placeholder 6"/>
          <p:cNvSpPr>
            <a:spLocks noGrp="1"/>
          </p:cNvSpPr>
          <p:nvPr>
            <p:ph type="sldNum" sz="quarter" idx="12"/>
          </p:nvPr>
        </p:nvSpPr>
        <p:spPr>
          <a:xfrm>
            <a:off x="3631423" y="6425099"/>
            <a:ext cx="5518150" cy="365125"/>
          </a:xfrm>
        </p:spPr>
        <p:txBody>
          <a:bodyPr/>
          <a:lstStyle/>
          <a:p>
            <a:fld id="{F0E509E4-6B9B-41A5-A8A8-EE0132394DBC}" type="slidenum">
              <a:rPr lang="en-US" altLang="en-US" smtClean="0"/>
              <a:pPr/>
              <a:t>23</a:t>
            </a:fld>
            <a:endParaRPr lang="en-US" altLang="en-US" dirty="0"/>
          </a:p>
        </p:txBody>
      </p:sp>
    </p:spTree>
    <p:extLst>
      <p:ext uri="{BB962C8B-B14F-4D97-AF65-F5344CB8AC3E}">
        <p14:creationId xmlns:p14="http://schemas.microsoft.com/office/powerpoint/2010/main" val="60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bwMode="auto">
          <a:xfrm>
            <a:off x="164715" y="-27384"/>
            <a:ext cx="6692299" cy="942975"/>
          </a:xfrm>
          <a:prstGeom prst="rect">
            <a:avLst/>
          </a:prstGeom>
          <a:noFill/>
          <a:ln>
            <a:noFill/>
          </a:ln>
        </p:spPr>
        <p:txBody>
          <a:bodyPr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br>
              <a:rPr lang="en-US" altLang="en-US" sz="2000" b="1" dirty="0">
                <a:latin typeface="Century Gothic" panose="020B0502020202020204" pitchFamily="34" charset="0"/>
              </a:rPr>
            </a:br>
            <a:r>
              <a:rPr lang="en-US" altLang="en-US" sz="2000" b="1" dirty="0">
                <a:latin typeface="Century Gothic" panose="020B0502020202020204" pitchFamily="34" charset="0"/>
              </a:rPr>
              <a:t>Is there a role for </a:t>
            </a:r>
            <a:r>
              <a:rPr lang="en-US" altLang="en-US" sz="2000" b="1" dirty="0">
                <a:solidFill>
                  <a:srgbClr val="006600"/>
                </a:solidFill>
                <a:latin typeface="Century Gothic" panose="020B0502020202020204" pitchFamily="34" charset="0"/>
              </a:rPr>
              <a:t>protein blends </a:t>
            </a:r>
            <a:r>
              <a:rPr lang="en-US" altLang="en-US" sz="2000" b="1" dirty="0">
                <a:latin typeface="Century Gothic" panose="020B0502020202020204" pitchFamily="34" charset="0"/>
              </a:rPr>
              <a:t>to increase the MPS response of MPS to a plant-based protein source</a:t>
            </a:r>
            <a:r>
              <a:rPr lang="en-US" altLang="en-US" sz="2000" b="1" dirty="0">
                <a:cs typeface="Arial" panose="020B0604020202020204" pitchFamily="34" charset="0"/>
              </a:rPr>
              <a:t>?</a:t>
            </a:r>
            <a:r>
              <a:rPr lang="en-US" altLang="en-US" sz="2000" b="1" dirty="0">
                <a:latin typeface="Century Gothic" panose="020B0502020202020204" pitchFamily="34" charset="0"/>
              </a:rPr>
              <a:t> </a:t>
            </a:r>
            <a:br>
              <a:rPr lang="en-US" altLang="en-US" sz="2000" b="1" dirty="0">
                <a:latin typeface="Century Gothic" panose="020B0502020202020204" pitchFamily="34" charset="0"/>
              </a:rPr>
            </a:br>
            <a:endParaRPr lang="en-US" altLang="en-US" sz="2000" b="1" dirty="0">
              <a:latin typeface="Century Gothic" panose="020B0502020202020204" pitchFamily="34" charset="0"/>
            </a:endParaRPr>
          </a:p>
        </p:txBody>
      </p:sp>
      <p:sp>
        <p:nvSpPr>
          <p:cNvPr id="6" name="TextBox 23"/>
          <p:cNvSpPr txBox="1">
            <a:spLocks noChangeArrowheads="1"/>
          </p:cNvSpPr>
          <p:nvPr/>
        </p:nvSpPr>
        <p:spPr bwMode="auto">
          <a:xfrm>
            <a:off x="2627784" y="6411956"/>
            <a:ext cx="39365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200" dirty="0">
                <a:solidFill>
                  <a:srgbClr val="008E40"/>
                </a:solidFill>
                <a:latin typeface="Century Gothic" panose="020B0502020202020204" pitchFamily="34" charset="0"/>
              </a:rPr>
              <a:t>Figure adapted from </a:t>
            </a:r>
            <a:r>
              <a:rPr lang="en-GB" altLang="en-US" sz="1200" b="1" dirty="0">
                <a:solidFill>
                  <a:srgbClr val="008E40"/>
                </a:solidFill>
                <a:latin typeface="Century Gothic" panose="020B0502020202020204" pitchFamily="34" charset="0"/>
              </a:rPr>
              <a:t>van Vliet </a:t>
            </a:r>
            <a:r>
              <a:rPr lang="en-GB" altLang="en-US" sz="1200" dirty="0">
                <a:solidFill>
                  <a:srgbClr val="008E40"/>
                </a:solidFill>
                <a:latin typeface="Century Gothic" panose="020B0502020202020204" pitchFamily="34" charset="0"/>
              </a:rPr>
              <a:t>et al</a:t>
            </a:r>
            <a:r>
              <a:rPr lang="en-GB" altLang="en-US" sz="1200" i="1" dirty="0">
                <a:solidFill>
                  <a:srgbClr val="008E40"/>
                </a:solidFill>
                <a:latin typeface="Century Gothic" panose="020B0502020202020204" pitchFamily="34" charset="0"/>
              </a:rPr>
              <a:t> </a:t>
            </a:r>
            <a:r>
              <a:rPr lang="en-GB" altLang="en-US" sz="1200" dirty="0">
                <a:solidFill>
                  <a:srgbClr val="008E40"/>
                </a:solidFill>
                <a:latin typeface="Century Gothic" panose="020B0502020202020204" pitchFamily="34" charset="0"/>
              </a:rPr>
              <a:t>2015 J Nutr</a:t>
            </a:r>
          </a:p>
        </p:txBody>
      </p:sp>
      <p:pic>
        <p:nvPicPr>
          <p:cNvPr id="32" name="Picture 3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7179212" y="2625385"/>
            <a:ext cx="2238200" cy="1678649"/>
          </a:xfrm>
          <a:prstGeom prst="rect">
            <a:avLst/>
          </a:prstGeom>
        </p:spPr>
      </p:pic>
      <p:sp>
        <p:nvSpPr>
          <p:cNvPr id="7" name="Slide Number Placeholder 6"/>
          <p:cNvSpPr>
            <a:spLocks noGrp="1"/>
          </p:cNvSpPr>
          <p:nvPr>
            <p:ph type="sldNum" sz="quarter" idx="12"/>
          </p:nvPr>
        </p:nvSpPr>
        <p:spPr/>
        <p:txBody>
          <a:bodyPr/>
          <a:lstStyle/>
          <a:p>
            <a:fld id="{8E4A8CC1-D9E2-4FCD-9BC5-E90036866732}" type="slidenum">
              <a:rPr lang="en-GB" smtClean="0"/>
              <a:t>24</a:t>
            </a:fld>
            <a:endParaRPr lang="en-GB"/>
          </a:p>
        </p:txBody>
      </p:sp>
      <p:pic>
        <p:nvPicPr>
          <p:cNvPr id="14" name="Picture 13"/>
          <p:cNvPicPr>
            <a:picLocks noChangeAspect="1"/>
          </p:cNvPicPr>
          <p:nvPr/>
        </p:nvPicPr>
        <p:blipFill>
          <a:blip r:embed="rId4"/>
          <a:stretch>
            <a:fillRect/>
          </a:stretch>
        </p:blipFill>
        <p:spPr>
          <a:xfrm>
            <a:off x="899592" y="1988840"/>
            <a:ext cx="6140400" cy="3776346"/>
          </a:xfrm>
          <a:prstGeom prst="rect">
            <a:avLst/>
          </a:prstGeom>
        </p:spPr>
      </p:pic>
      <p:sp>
        <p:nvSpPr>
          <p:cNvPr id="33" name="TextBox 16"/>
          <p:cNvSpPr txBox="1">
            <a:spLocks noChangeArrowheads="1"/>
          </p:cNvSpPr>
          <p:nvPr/>
        </p:nvSpPr>
        <p:spPr bwMode="auto">
          <a:xfrm>
            <a:off x="970856" y="1681063"/>
            <a:ext cx="216098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 EAA content</a:t>
            </a:r>
          </a:p>
        </p:txBody>
      </p:sp>
    </p:spTree>
    <p:extLst>
      <p:ext uri="{BB962C8B-B14F-4D97-AF65-F5344CB8AC3E}">
        <p14:creationId xmlns:p14="http://schemas.microsoft.com/office/powerpoint/2010/main" val="2218202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extBox 46"/>
          <p:cNvSpPr txBox="1"/>
          <p:nvPr/>
        </p:nvSpPr>
        <p:spPr>
          <a:xfrm>
            <a:off x="1100400" y="3988802"/>
            <a:ext cx="2103447" cy="1600438"/>
          </a:xfrm>
          <a:prstGeom prst="rect">
            <a:avLst/>
          </a:prstGeom>
          <a:solidFill>
            <a:schemeClr val="bg1">
              <a:lumMod val="85000"/>
            </a:schemeClr>
          </a:solidFill>
          <a:ln w="6350">
            <a:solidFill>
              <a:schemeClr val="tx1"/>
            </a:solidFill>
          </a:ln>
        </p:spPr>
        <p:txBody>
          <a:bodyPr wrap="square" rtlCol="0">
            <a:spAutoFit/>
          </a:bodyPr>
          <a:lstStyle/>
          <a:p>
            <a:pPr algn="ctr"/>
            <a:r>
              <a:rPr lang="en-GB" sz="1400" dirty="0">
                <a:solidFill>
                  <a:srgbClr val="FF0000"/>
                </a:solidFill>
                <a:latin typeface="Century Gothic" panose="020B0502020202020204" pitchFamily="34" charset="0"/>
              </a:rPr>
              <a:t>		</a:t>
            </a:r>
          </a:p>
          <a:p>
            <a:pPr algn="ctr"/>
            <a:r>
              <a:rPr lang="en-GB" sz="1400" dirty="0">
                <a:latin typeface="Century Gothic" panose="020B0502020202020204" pitchFamily="34" charset="0"/>
              </a:rPr>
              <a:t>Energy = 414 kcal</a:t>
            </a:r>
          </a:p>
          <a:p>
            <a:pPr algn="ctr"/>
            <a:r>
              <a:rPr lang="en-GB" sz="1400" dirty="0">
                <a:latin typeface="Century Gothic" panose="020B0502020202020204" pitchFamily="34" charset="0"/>
              </a:rPr>
              <a:t>Carbohydrate = 52 g </a:t>
            </a:r>
          </a:p>
          <a:p>
            <a:pPr algn="ctr"/>
            <a:r>
              <a:rPr lang="en-GB" sz="1400" dirty="0">
                <a:latin typeface="Century Gothic" panose="020B0502020202020204" pitchFamily="34" charset="0"/>
              </a:rPr>
              <a:t>Fat = 5 g</a:t>
            </a:r>
          </a:p>
          <a:p>
            <a:pPr algn="ctr"/>
            <a:r>
              <a:rPr lang="en-GB" sz="1400" b="1" dirty="0">
                <a:solidFill>
                  <a:srgbClr val="008E40"/>
                </a:solidFill>
                <a:latin typeface="Century Gothic" panose="020B0502020202020204" pitchFamily="34" charset="0"/>
              </a:rPr>
              <a:t>Protein = 25 g</a:t>
            </a:r>
          </a:p>
          <a:p>
            <a:pPr algn="ctr"/>
            <a:r>
              <a:rPr lang="en-GB" sz="1400" b="1" dirty="0">
                <a:solidFill>
                  <a:srgbClr val="008E40"/>
                </a:solidFill>
                <a:latin typeface="Century Gothic" panose="020B0502020202020204" pitchFamily="34" charset="0"/>
              </a:rPr>
              <a:t>Leucine = 3 g</a:t>
            </a:r>
          </a:p>
          <a:p>
            <a:pPr algn="ctr"/>
            <a:r>
              <a:rPr lang="en-GB" sz="1400" dirty="0">
                <a:latin typeface="Century Gothic" panose="020B0502020202020204" pitchFamily="34" charset="0"/>
              </a:rPr>
              <a:t>Fibre = 26 g</a:t>
            </a:r>
          </a:p>
        </p:txBody>
      </p:sp>
      <p:sp>
        <p:nvSpPr>
          <p:cNvPr id="4" name="Title 1"/>
          <p:cNvSpPr txBox="1">
            <a:spLocks/>
          </p:cNvSpPr>
          <p:nvPr/>
        </p:nvSpPr>
        <p:spPr bwMode="auto">
          <a:xfrm>
            <a:off x="107504" y="2192"/>
            <a:ext cx="6692299" cy="942975"/>
          </a:xfrm>
          <a:prstGeom prst="rect">
            <a:avLst/>
          </a:prstGeom>
          <a:noFill/>
          <a:ln>
            <a:noFill/>
          </a:ln>
        </p:spPr>
        <p:txBody>
          <a:bodyPr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br>
              <a:rPr lang="en-US" altLang="en-US" b="1" dirty="0">
                <a:latin typeface="Century Gothic" panose="020B0502020202020204" pitchFamily="34" charset="0"/>
              </a:rPr>
            </a:br>
            <a:r>
              <a:rPr lang="en-US" altLang="en-US" b="1" dirty="0">
                <a:latin typeface="Century Gothic" panose="020B0502020202020204" pitchFamily="34" charset="0"/>
              </a:rPr>
              <a:t>What does a “complementary” plant protein meal plan look like?  </a:t>
            </a:r>
            <a:br>
              <a:rPr lang="en-US" altLang="en-US" b="1" dirty="0">
                <a:latin typeface="Century Gothic" panose="020B0502020202020204" pitchFamily="34" charset="0"/>
              </a:rPr>
            </a:br>
            <a:endParaRPr lang="en-US" altLang="en-US" b="1" dirty="0">
              <a:latin typeface="Century Gothic" panose="020B0502020202020204" pitchFamily="34" charset="0"/>
            </a:endParaRPr>
          </a:p>
        </p:txBody>
      </p:sp>
      <p:sp>
        <p:nvSpPr>
          <p:cNvPr id="6" name="TextBox 23"/>
          <p:cNvSpPr txBox="1">
            <a:spLocks noChangeArrowheads="1"/>
          </p:cNvSpPr>
          <p:nvPr/>
        </p:nvSpPr>
        <p:spPr bwMode="auto">
          <a:xfrm>
            <a:off x="1927099" y="10712861"/>
            <a:ext cx="627844" cy="15465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050" dirty="0">
                <a:latin typeface="Century Gothic" panose="020B0502020202020204" pitchFamily="34" charset="0"/>
              </a:rPr>
              <a:t>Figure adapted from van Vliet </a:t>
            </a:r>
            <a:r>
              <a:rPr lang="en-GB" altLang="en-US" sz="1050" i="1" dirty="0">
                <a:latin typeface="Century Gothic" panose="020B0502020202020204" pitchFamily="34" charset="0"/>
              </a:rPr>
              <a:t>et al. </a:t>
            </a:r>
            <a:r>
              <a:rPr lang="en-GB" altLang="en-US" sz="1050" dirty="0">
                <a:latin typeface="Century Gothic" panose="020B0502020202020204" pitchFamily="34" charset="0"/>
              </a:rPr>
              <a:t>(2015), J Nutr</a:t>
            </a:r>
          </a:p>
        </p:txBody>
      </p:sp>
      <p:sp>
        <p:nvSpPr>
          <p:cNvPr id="38" name="TextBox 37"/>
          <p:cNvSpPr txBox="1"/>
          <p:nvPr/>
        </p:nvSpPr>
        <p:spPr>
          <a:xfrm>
            <a:off x="1195027" y="4651593"/>
            <a:ext cx="6021122" cy="276999"/>
          </a:xfrm>
          <a:prstGeom prst="rect">
            <a:avLst/>
          </a:prstGeom>
          <a:noFill/>
          <a:ln w="6350">
            <a:noFill/>
          </a:ln>
        </p:spPr>
        <p:txBody>
          <a:bodyPr wrap="square" rtlCol="0">
            <a:spAutoFit/>
          </a:bodyPr>
          <a:lstStyle/>
          <a:p>
            <a:r>
              <a:rPr lang="en-GB" sz="1200" dirty="0">
                <a:solidFill>
                  <a:srgbClr val="FF0000"/>
                </a:solidFill>
                <a:latin typeface="Century Gothic" panose="020B0502020202020204" pitchFamily="34" charset="0"/>
              </a:rPr>
              <a:t>					</a:t>
            </a:r>
          </a:p>
        </p:txBody>
      </p:sp>
      <p:sp>
        <p:nvSpPr>
          <p:cNvPr id="39" name="TextBox 38"/>
          <p:cNvSpPr txBox="1"/>
          <p:nvPr/>
        </p:nvSpPr>
        <p:spPr>
          <a:xfrm>
            <a:off x="-43532" y="1484784"/>
            <a:ext cx="4759548" cy="1815882"/>
          </a:xfrm>
          <a:prstGeom prst="rect">
            <a:avLst/>
          </a:prstGeom>
          <a:noFill/>
          <a:ln w="6350">
            <a:noFill/>
          </a:ln>
        </p:spPr>
        <p:txBody>
          <a:bodyPr wrap="square" rtlCol="0">
            <a:spAutoFit/>
          </a:bodyPr>
          <a:lstStyle/>
          <a:p>
            <a:r>
              <a:rPr lang="en-GB" sz="1400" dirty="0">
                <a:solidFill>
                  <a:srgbClr val="FF0000"/>
                </a:solidFill>
                <a:latin typeface="Century Gothic" panose="020B0502020202020204" pitchFamily="34" charset="0"/>
              </a:rPr>
              <a:t>					</a:t>
            </a:r>
          </a:p>
          <a:p>
            <a:pPr algn="ctr"/>
            <a:r>
              <a:rPr lang="en-GB" sz="1400" b="1" dirty="0">
                <a:latin typeface="Century Gothic" panose="020B0502020202020204" pitchFamily="34" charset="0"/>
              </a:rPr>
              <a:t>Quinoa, red kidney bean and green bean bowl:</a:t>
            </a:r>
          </a:p>
          <a:p>
            <a:endParaRPr lang="en-GB" sz="1400" b="1" dirty="0">
              <a:latin typeface="Century Gothic" panose="020B0502020202020204" pitchFamily="34" charset="0"/>
            </a:endParaRPr>
          </a:p>
          <a:p>
            <a:pPr marL="214313" indent="-214313" algn="ctr">
              <a:buFont typeface="Century Gothic" panose="020B0502020202020204" pitchFamily="34" charset="0"/>
              <a:buChar char="─"/>
            </a:pPr>
            <a:r>
              <a:rPr lang="en-GB" sz="1400" dirty="0">
                <a:latin typeface="Century Gothic" panose="020B0502020202020204" pitchFamily="34" charset="0"/>
              </a:rPr>
              <a:t>Red kidney beans, cooked (150g / 1 cup)</a:t>
            </a:r>
          </a:p>
          <a:p>
            <a:pPr marL="214313" indent="-214313" algn="ctr">
              <a:buFont typeface="Century Gothic" panose="020B0502020202020204" pitchFamily="34" charset="0"/>
              <a:buChar char="─"/>
            </a:pPr>
            <a:r>
              <a:rPr lang="en-GB" sz="1400" dirty="0">
                <a:latin typeface="Century Gothic" panose="020B0502020202020204" pitchFamily="34" charset="0"/>
              </a:rPr>
              <a:t>White and red quinoa, cooked (100 g / ½ cup)</a:t>
            </a:r>
          </a:p>
          <a:p>
            <a:pPr marL="214313" indent="-214313" algn="ctr">
              <a:buFont typeface="Century Gothic" panose="020B0502020202020204" pitchFamily="34" charset="0"/>
              <a:buChar char="─"/>
            </a:pPr>
            <a:r>
              <a:rPr lang="en-GB" sz="1400" dirty="0">
                <a:latin typeface="Century Gothic" panose="020B0502020202020204" pitchFamily="34" charset="0"/>
              </a:rPr>
              <a:t>Spinach, sautéed (100 g / ¼ cup)</a:t>
            </a:r>
          </a:p>
          <a:p>
            <a:pPr marL="214313" indent="-214313" algn="ctr">
              <a:buFont typeface="Century Gothic" panose="020B0502020202020204" pitchFamily="34" charset="0"/>
              <a:buChar char="─"/>
            </a:pPr>
            <a:r>
              <a:rPr lang="en-GB" sz="1400" dirty="0">
                <a:latin typeface="Century Gothic" panose="020B0502020202020204" pitchFamily="34" charset="0"/>
              </a:rPr>
              <a:t>Peas, boiled (80 g / 1 tablespoon)</a:t>
            </a:r>
          </a:p>
          <a:p>
            <a:pPr marL="214313" indent="-214313" algn="ctr">
              <a:buFont typeface="Century Gothic" panose="020B0502020202020204" pitchFamily="34" charset="0"/>
              <a:buChar char="─"/>
            </a:pPr>
            <a:r>
              <a:rPr lang="en-GB" sz="1400" dirty="0">
                <a:latin typeface="Century Gothic" panose="020B0502020202020204" pitchFamily="34" charset="0"/>
              </a:rPr>
              <a:t>Watercress (20 g / ½ cup)</a:t>
            </a:r>
          </a:p>
        </p:txBody>
      </p:sp>
      <p:sp>
        <p:nvSpPr>
          <p:cNvPr id="14" name="Down Arrow 13"/>
          <p:cNvSpPr/>
          <p:nvPr/>
        </p:nvSpPr>
        <p:spPr>
          <a:xfrm>
            <a:off x="2136122" y="3443558"/>
            <a:ext cx="316148" cy="4162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p>
        </p:txBody>
      </p:sp>
      <p:pic>
        <p:nvPicPr>
          <p:cNvPr id="19" name="Picture 1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74558" y="3671500"/>
            <a:ext cx="1779281" cy="1422125"/>
          </a:xfrm>
          <a:prstGeom prst="rect">
            <a:avLst/>
          </a:prstGeom>
        </p:spPr>
      </p:pic>
      <p:pic>
        <p:nvPicPr>
          <p:cNvPr id="20" name="Picture 19"/>
          <p:cNvPicPr>
            <a:picLocks noChangeAspect="1"/>
          </p:cNvPicPr>
          <p:nvPr/>
        </p:nvPicPr>
        <p:blipFill>
          <a:blip r:embed="rId4"/>
          <a:stretch>
            <a:fillRect/>
          </a:stretch>
        </p:blipFill>
        <p:spPr>
          <a:xfrm>
            <a:off x="6582401" y="2249376"/>
            <a:ext cx="1671438" cy="1422124"/>
          </a:xfrm>
          <a:prstGeom prst="rect">
            <a:avLst/>
          </a:prstGeom>
        </p:spPr>
      </p:pic>
      <p:pic>
        <p:nvPicPr>
          <p:cNvPr id="21" name="Picture 2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72324" y="2249377"/>
            <a:ext cx="2131490" cy="2844248"/>
          </a:xfrm>
          <a:prstGeom prst="rect">
            <a:avLst/>
          </a:prstGeom>
        </p:spPr>
      </p:pic>
      <p:sp>
        <p:nvSpPr>
          <p:cNvPr id="5" name="Slide Number Placeholder 4"/>
          <p:cNvSpPr>
            <a:spLocks noGrp="1"/>
          </p:cNvSpPr>
          <p:nvPr>
            <p:ph type="sldNum" sz="quarter" idx="12"/>
          </p:nvPr>
        </p:nvSpPr>
        <p:spPr/>
        <p:txBody>
          <a:bodyPr/>
          <a:lstStyle/>
          <a:p>
            <a:fld id="{8E4A8CC1-D9E2-4FCD-9BC5-E90036866732}" type="slidenum">
              <a:rPr lang="en-GB" smtClean="0"/>
              <a:t>25</a:t>
            </a:fld>
            <a:endParaRPr lang="en-GB"/>
          </a:p>
        </p:txBody>
      </p:sp>
    </p:spTree>
    <p:extLst>
      <p:ext uri="{BB962C8B-B14F-4D97-AF65-F5344CB8AC3E}">
        <p14:creationId xmlns:p14="http://schemas.microsoft.com/office/powerpoint/2010/main" val="5165541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txBox="1">
            <a:spLocks/>
          </p:cNvSpPr>
          <p:nvPr/>
        </p:nvSpPr>
        <p:spPr bwMode="auto">
          <a:xfrm>
            <a:off x="90567" y="45011"/>
            <a:ext cx="6646069" cy="942975"/>
          </a:xfrm>
          <a:prstGeom prst="rect">
            <a:avLst/>
          </a:prstGeom>
          <a:noFill/>
          <a:ln>
            <a:noFill/>
          </a:ln>
        </p:spPr>
        <p:txBody>
          <a:bodyPr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br>
              <a:rPr lang="en-US" altLang="en-US" sz="2000" b="1" dirty="0">
                <a:latin typeface="Century Gothic" panose="020B0502020202020204" pitchFamily="34" charset="0"/>
              </a:rPr>
            </a:br>
            <a:r>
              <a:rPr lang="en-US" altLang="en-US" sz="2000" b="1" dirty="0">
                <a:solidFill>
                  <a:srgbClr val="006C31"/>
                </a:solidFill>
                <a:latin typeface="Century Gothic" panose="020B0502020202020204" pitchFamily="34" charset="0"/>
              </a:rPr>
              <a:t>Branched chain amino acid </a:t>
            </a:r>
            <a:r>
              <a:rPr lang="en-US" altLang="en-US" sz="2000" b="1" dirty="0">
                <a:latin typeface="Century Gothic" panose="020B0502020202020204" pitchFamily="34" charset="0"/>
              </a:rPr>
              <a:t>ingestion stimulates the “muscle building response” during exercise recovery  </a:t>
            </a:r>
            <a:br>
              <a:rPr lang="en-US" altLang="en-US" sz="2000" dirty="0">
                <a:latin typeface="Century Gothic" panose="020B0502020202020204" pitchFamily="34" charset="0"/>
              </a:rPr>
            </a:br>
            <a:endParaRPr lang="en-US" altLang="en-US" sz="2000" dirty="0">
              <a:latin typeface="Century Gothic" panose="020B0502020202020204" pitchFamily="34" charset="0"/>
            </a:endParaRPr>
          </a:p>
        </p:txBody>
      </p:sp>
      <p:grpSp>
        <p:nvGrpSpPr>
          <p:cNvPr id="4" name="Group 3"/>
          <p:cNvGrpSpPr/>
          <p:nvPr/>
        </p:nvGrpSpPr>
        <p:grpSpPr>
          <a:xfrm>
            <a:off x="298478" y="2060848"/>
            <a:ext cx="4367669" cy="4631735"/>
            <a:chOff x="397971" y="1304368"/>
            <a:chExt cx="5823558" cy="6175647"/>
          </a:xfrm>
        </p:grpSpPr>
        <p:grpSp>
          <p:nvGrpSpPr>
            <p:cNvPr id="3" name="Group 2"/>
            <p:cNvGrpSpPr/>
            <p:nvPr/>
          </p:nvGrpSpPr>
          <p:grpSpPr>
            <a:xfrm>
              <a:off x="913971" y="1304368"/>
              <a:ext cx="4791561" cy="4345810"/>
              <a:chOff x="771775" y="1639480"/>
              <a:chExt cx="4791561" cy="4345810"/>
            </a:xfrm>
          </p:grpSpPr>
          <p:sp>
            <p:nvSpPr>
              <p:cNvPr id="15" name="TextBox 16"/>
              <p:cNvSpPr txBox="1">
                <a:spLocks noChangeArrowheads="1"/>
              </p:cNvSpPr>
              <p:nvPr/>
            </p:nvSpPr>
            <p:spPr bwMode="auto">
              <a:xfrm>
                <a:off x="826158" y="1639480"/>
                <a:ext cx="2919401" cy="4103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Myofibrillar MPS (%/h)</a:t>
                </a:r>
              </a:p>
            </p:txBody>
          </p:sp>
          <p:pic>
            <p:nvPicPr>
              <p:cNvPr id="7" name="Picture 6"/>
              <p:cNvPicPr>
                <a:picLocks noChangeAspect="1"/>
              </p:cNvPicPr>
              <p:nvPr/>
            </p:nvPicPr>
            <p:blipFill>
              <a:blip r:embed="rId3"/>
              <a:stretch>
                <a:fillRect/>
              </a:stretch>
            </p:blipFill>
            <p:spPr>
              <a:xfrm>
                <a:off x="771775" y="2031036"/>
                <a:ext cx="4791561" cy="3954254"/>
              </a:xfrm>
              <a:prstGeom prst="rect">
                <a:avLst/>
              </a:prstGeom>
            </p:spPr>
          </p:pic>
        </p:grpSp>
        <p:sp>
          <p:nvSpPr>
            <p:cNvPr id="22531" name="TextBox 23"/>
            <p:cNvSpPr txBox="1">
              <a:spLocks noChangeArrowheads="1"/>
            </p:cNvSpPr>
            <p:nvPr/>
          </p:nvSpPr>
          <p:spPr bwMode="auto">
            <a:xfrm>
              <a:off x="397971" y="7110683"/>
              <a:ext cx="58235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a:solidFill>
                    <a:srgbClr val="006C31"/>
                  </a:solidFill>
                  <a:latin typeface="Century Gothic" panose="020B0502020202020204" pitchFamily="34" charset="0"/>
                </a:rPr>
                <a:t>Jackman, Witard </a:t>
              </a:r>
              <a:r>
                <a:rPr lang="en-GB" altLang="en-US" sz="1200" dirty="0">
                  <a:solidFill>
                    <a:srgbClr val="006C31"/>
                  </a:solidFill>
                  <a:latin typeface="Century Gothic" panose="020B0502020202020204" pitchFamily="34" charset="0"/>
                </a:rPr>
                <a:t>et al 2017 Frontiers Phys</a:t>
              </a:r>
            </a:p>
          </p:txBody>
        </p:sp>
        <p:sp>
          <p:nvSpPr>
            <p:cNvPr id="6" name="TextBox 5"/>
            <p:cNvSpPr txBox="1"/>
            <p:nvPr/>
          </p:nvSpPr>
          <p:spPr>
            <a:xfrm>
              <a:off x="3620896" y="1520729"/>
              <a:ext cx="1159905" cy="41036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 22%</a:t>
              </a:r>
            </a:p>
          </p:txBody>
        </p:sp>
      </p:grpSp>
      <p:grpSp>
        <p:nvGrpSpPr>
          <p:cNvPr id="8" name="Group 7"/>
          <p:cNvGrpSpPr/>
          <p:nvPr/>
        </p:nvGrpSpPr>
        <p:grpSpPr>
          <a:xfrm>
            <a:off x="4953090" y="1723150"/>
            <a:ext cx="3342462" cy="4969432"/>
            <a:chOff x="6912266" y="1313771"/>
            <a:chExt cx="4456617" cy="6625911"/>
          </a:xfrm>
        </p:grpSpPr>
        <p:grpSp>
          <p:nvGrpSpPr>
            <p:cNvPr id="2" name="Group 1"/>
            <p:cNvGrpSpPr/>
            <p:nvPr/>
          </p:nvGrpSpPr>
          <p:grpSpPr>
            <a:xfrm>
              <a:off x="6912266" y="1313771"/>
              <a:ext cx="4456617" cy="6625911"/>
              <a:chOff x="6912266" y="1461253"/>
              <a:chExt cx="4456617" cy="6625911"/>
            </a:xfrm>
          </p:grpSpPr>
          <p:pic>
            <p:nvPicPr>
              <p:cNvPr id="5" name="Picture 4"/>
              <p:cNvPicPr>
                <a:picLocks noChangeAspect="1"/>
              </p:cNvPicPr>
              <p:nvPr/>
            </p:nvPicPr>
            <p:blipFill>
              <a:blip r:embed="rId4"/>
              <a:stretch>
                <a:fillRect/>
              </a:stretch>
            </p:blipFill>
            <p:spPr>
              <a:xfrm>
                <a:off x="6912266" y="1815506"/>
                <a:ext cx="3792243" cy="4487053"/>
              </a:xfrm>
              <a:prstGeom prst="rect">
                <a:avLst/>
              </a:prstGeom>
            </p:spPr>
          </p:pic>
          <p:sp>
            <p:nvSpPr>
              <p:cNvPr id="18" name="TextBox 23"/>
              <p:cNvSpPr txBox="1">
                <a:spLocks noChangeArrowheads="1"/>
              </p:cNvSpPr>
              <p:nvPr/>
            </p:nvSpPr>
            <p:spPr bwMode="auto">
              <a:xfrm>
                <a:off x="7013707" y="7717832"/>
                <a:ext cx="3689870"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200" b="1" dirty="0">
                    <a:solidFill>
                      <a:srgbClr val="006C31"/>
                    </a:solidFill>
                    <a:latin typeface="Century Gothic" panose="020B0502020202020204" pitchFamily="34" charset="0"/>
                  </a:rPr>
                  <a:t>Witard</a:t>
                </a:r>
                <a:r>
                  <a:rPr lang="en-GB" altLang="en-US" sz="1200" dirty="0">
                    <a:solidFill>
                      <a:srgbClr val="006C31"/>
                    </a:solidFill>
                    <a:latin typeface="Century Gothic" panose="020B0502020202020204" pitchFamily="34" charset="0"/>
                  </a:rPr>
                  <a:t> et al 2014 Am. J. </a:t>
                </a:r>
                <a:r>
                  <a:rPr lang="en-GB" altLang="en-US" sz="1200" dirty="0" err="1">
                    <a:solidFill>
                      <a:srgbClr val="006C31"/>
                    </a:solidFill>
                    <a:latin typeface="Century Gothic" panose="020B0502020202020204" pitchFamily="34" charset="0"/>
                  </a:rPr>
                  <a:t>Clin</a:t>
                </a:r>
                <a:r>
                  <a:rPr lang="en-GB" altLang="en-US" sz="1200" dirty="0">
                    <a:solidFill>
                      <a:srgbClr val="006C31"/>
                    </a:solidFill>
                    <a:latin typeface="Century Gothic" panose="020B0502020202020204" pitchFamily="34" charset="0"/>
                  </a:rPr>
                  <a:t>. </a:t>
                </a:r>
                <a:r>
                  <a:rPr lang="en-GB" altLang="en-US" sz="1200" dirty="0" err="1">
                    <a:solidFill>
                      <a:srgbClr val="006C31"/>
                    </a:solidFill>
                    <a:latin typeface="Century Gothic" panose="020B0502020202020204" pitchFamily="34" charset="0"/>
                  </a:rPr>
                  <a:t>Nutr</a:t>
                </a:r>
                <a:r>
                  <a:rPr lang="en-GB" altLang="en-US" sz="1200" dirty="0">
                    <a:solidFill>
                      <a:srgbClr val="006C31"/>
                    </a:solidFill>
                    <a:latin typeface="Century Gothic" panose="020B0502020202020204" pitchFamily="34" charset="0"/>
                  </a:rPr>
                  <a:t> </a:t>
                </a:r>
              </a:p>
            </p:txBody>
          </p:sp>
          <p:sp>
            <p:nvSpPr>
              <p:cNvPr id="19" name="TextBox 16"/>
              <p:cNvSpPr txBox="1">
                <a:spLocks noChangeArrowheads="1"/>
              </p:cNvSpPr>
              <p:nvPr/>
            </p:nvSpPr>
            <p:spPr bwMode="auto">
              <a:xfrm>
                <a:off x="6912266" y="1461253"/>
                <a:ext cx="2926606" cy="4103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Myofibrillar MPS (%/h)</a:t>
                </a:r>
              </a:p>
            </p:txBody>
          </p:sp>
          <p:sp>
            <p:nvSpPr>
              <p:cNvPr id="16" name="TextBox 15"/>
              <p:cNvSpPr txBox="1"/>
              <p:nvPr/>
            </p:nvSpPr>
            <p:spPr bwMode="auto">
              <a:xfrm>
                <a:off x="7348683" y="6236970"/>
                <a:ext cx="4020200" cy="410369"/>
              </a:xfrm>
              <a:prstGeom prst="rect">
                <a:avLst/>
              </a:prstGeom>
              <a:noFill/>
            </p:spPr>
            <p:txBody>
              <a:bodyPr wrap="square">
                <a:spAutoFit/>
              </a:bodyPr>
              <a:lstStyle/>
              <a:p>
                <a:pPr>
                  <a:defRPr/>
                </a:pPr>
                <a:r>
                  <a:rPr lang="en-GB" sz="1400" dirty="0">
                    <a:latin typeface="Arial" panose="020B0604020202020204" pitchFamily="34" charset="0"/>
                    <a:cs typeface="Arial" panose="020B0604020202020204" pitchFamily="34" charset="0"/>
                  </a:rPr>
                  <a:t>Dose of whey protein (grams)</a:t>
                </a:r>
              </a:p>
            </p:txBody>
          </p:sp>
        </p:grpSp>
        <p:sp>
          <p:nvSpPr>
            <p:cNvPr id="20" name="TextBox 19"/>
            <p:cNvSpPr txBox="1"/>
            <p:nvPr/>
          </p:nvSpPr>
          <p:spPr>
            <a:xfrm>
              <a:off x="8948589" y="2304672"/>
              <a:ext cx="1245656" cy="41036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 49%</a:t>
              </a:r>
            </a:p>
          </p:txBody>
        </p:sp>
      </p:grpSp>
      <p:sp>
        <p:nvSpPr>
          <p:cNvPr id="10" name="Slide Number Placeholder 9"/>
          <p:cNvSpPr>
            <a:spLocks noGrp="1"/>
          </p:cNvSpPr>
          <p:nvPr>
            <p:ph type="sldNum" sz="quarter" idx="12"/>
          </p:nvPr>
        </p:nvSpPr>
        <p:spPr>
          <a:xfrm>
            <a:off x="3518346" y="6376990"/>
            <a:ext cx="5518150" cy="365125"/>
          </a:xfrm>
        </p:spPr>
        <p:txBody>
          <a:bodyPr/>
          <a:lstStyle/>
          <a:p>
            <a:fld id="{F0E509E4-6B9B-41A5-A8A8-EE0132394DBC}" type="slidenum">
              <a:rPr lang="en-US" altLang="en-US" sz="1200" smtClean="0"/>
              <a:pPr/>
              <a:t>26</a:t>
            </a:fld>
            <a:endParaRPr lang="en-US" altLang="en-US" sz="1200" dirty="0"/>
          </a:p>
        </p:txBody>
      </p:sp>
      <p:pic>
        <p:nvPicPr>
          <p:cNvPr id="22" name="Picture 7" descr="http://truthman30.files.wordpress.com/2011/11/gsk.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56376" y="6344641"/>
            <a:ext cx="1117948" cy="382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037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778" y="260648"/>
            <a:ext cx="6751478" cy="481013"/>
          </a:xfrm>
        </p:spPr>
        <p:txBody>
          <a:bodyPr>
            <a:noAutofit/>
          </a:bodyPr>
          <a:lstStyle/>
          <a:p>
            <a:pPr algn="l"/>
            <a:r>
              <a:rPr lang="en-GB" sz="2000" b="1" dirty="0">
                <a:latin typeface="Century Gothic" panose="020B0502020202020204" pitchFamily="34" charset="0"/>
                <a:cs typeface="Arial" panose="020B0604020202020204" pitchFamily="34" charset="0"/>
              </a:rPr>
              <a:t>A sufficient availability of </a:t>
            </a:r>
            <a:r>
              <a:rPr lang="en-GB" sz="2000" b="1" dirty="0">
                <a:solidFill>
                  <a:srgbClr val="008E40"/>
                </a:solidFill>
                <a:latin typeface="Century Gothic" panose="020B0502020202020204" pitchFamily="34" charset="0"/>
                <a:cs typeface="Arial" panose="020B0604020202020204" pitchFamily="34" charset="0"/>
              </a:rPr>
              <a:t>essential amino acids</a:t>
            </a:r>
            <a:r>
              <a:rPr lang="en-GB" sz="2000" b="1" dirty="0">
                <a:latin typeface="Century Gothic" panose="020B0502020202020204" pitchFamily="34" charset="0"/>
                <a:cs typeface="Arial" panose="020B0604020202020204" pitchFamily="34" charset="0"/>
              </a:rPr>
              <a:t> is necessary to support complete synthesis of muscle proteins following exercise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7200" y="1628800"/>
            <a:ext cx="7257208" cy="4140460"/>
          </a:xfrm>
          <a:prstGeom prst="rect">
            <a:avLst/>
          </a:prstGeom>
        </p:spPr>
      </p:pic>
      <p:sp>
        <p:nvSpPr>
          <p:cNvPr id="4" name="TextBox 23"/>
          <p:cNvSpPr txBox="1">
            <a:spLocks noChangeArrowheads="1"/>
          </p:cNvSpPr>
          <p:nvPr/>
        </p:nvSpPr>
        <p:spPr bwMode="auto">
          <a:xfrm>
            <a:off x="2393397" y="6415444"/>
            <a:ext cx="43676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err="1">
                <a:solidFill>
                  <a:srgbClr val="008E40"/>
                </a:solidFill>
                <a:latin typeface="Century Gothic" charset="0"/>
                <a:ea typeface="Century Gothic" charset="0"/>
                <a:cs typeface="Century Gothic" charset="0"/>
              </a:rPr>
              <a:t>Macnaughton</a:t>
            </a:r>
            <a:r>
              <a:rPr lang="en-GB" altLang="en-US" sz="1200" b="1" dirty="0">
                <a:solidFill>
                  <a:srgbClr val="008E40"/>
                </a:solidFill>
                <a:latin typeface="Century Gothic" charset="0"/>
                <a:ea typeface="Century Gothic" charset="0"/>
                <a:cs typeface="Century Gothic" charset="0"/>
              </a:rPr>
              <a:t>, Wardle and Tipton </a:t>
            </a:r>
            <a:r>
              <a:rPr lang="en-GB" altLang="en-US" sz="1200" dirty="0">
                <a:solidFill>
                  <a:srgbClr val="008E40"/>
                </a:solidFill>
                <a:latin typeface="Century Gothic" charset="0"/>
                <a:ea typeface="Century Gothic" charset="0"/>
                <a:cs typeface="Century Gothic" charset="0"/>
              </a:rPr>
              <a:t>GSSI Exchange</a:t>
            </a:r>
          </a:p>
        </p:txBody>
      </p:sp>
      <p:sp>
        <p:nvSpPr>
          <p:cNvPr id="6" name="Slide Number Placeholder 5"/>
          <p:cNvSpPr>
            <a:spLocks noGrp="1"/>
          </p:cNvSpPr>
          <p:nvPr>
            <p:ph type="sldNum" sz="quarter" idx="12"/>
          </p:nvPr>
        </p:nvSpPr>
        <p:spPr/>
        <p:txBody>
          <a:bodyPr/>
          <a:lstStyle/>
          <a:p>
            <a:fld id="{F0E509E4-6B9B-41A5-A8A8-EE0132394DBC}" type="slidenum">
              <a:rPr lang="en-US" altLang="en-US" smtClean="0"/>
              <a:pPr/>
              <a:t>27</a:t>
            </a:fld>
            <a:endParaRPr lang="en-US" altLang="en-US"/>
          </a:p>
        </p:txBody>
      </p:sp>
    </p:spTree>
    <p:extLst>
      <p:ext uri="{BB962C8B-B14F-4D97-AF65-F5344CB8AC3E}">
        <p14:creationId xmlns:p14="http://schemas.microsoft.com/office/powerpoint/2010/main" val="18987134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211683"/>
            <a:ext cx="6695728" cy="481013"/>
          </a:xfrm>
        </p:spPr>
        <p:txBody>
          <a:bodyPr>
            <a:noAutofit/>
          </a:bodyPr>
          <a:lstStyle/>
          <a:p>
            <a:pPr algn="l"/>
            <a:r>
              <a:rPr lang="en-GB" sz="2000" b="1" dirty="0">
                <a:latin typeface="Century Gothic" panose="020B0502020202020204" pitchFamily="34" charset="0"/>
                <a:cs typeface="Arial" panose="020B0604020202020204" pitchFamily="34" charset="0"/>
              </a:rPr>
              <a:t>A sufficient availability of </a:t>
            </a:r>
            <a:r>
              <a:rPr lang="en-GB" sz="2000" b="1" dirty="0">
                <a:solidFill>
                  <a:srgbClr val="008E40"/>
                </a:solidFill>
                <a:latin typeface="Century Gothic" panose="020B0502020202020204" pitchFamily="34" charset="0"/>
                <a:cs typeface="Arial" panose="020B0604020202020204" pitchFamily="34" charset="0"/>
              </a:rPr>
              <a:t>essential amino acids</a:t>
            </a:r>
            <a:r>
              <a:rPr lang="en-GB" sz="2000" b="1" dirty="0">
                <a:latin typeface="Century Gothic" panose="020B0502020202020204" pitchFamily="34" charset="0"/>
                <a:cs typeface="Arial" panose="020B0604020202020204" pitchFamily="34" charset="0"/>
              </a:rPr>
              <a:t> is </a:t>
            </a:r>
            <a:r>
              <a:rPr lang="en-GB" sz="2000" b="1">
                <a:latin typeface="Century Gothic" panose="020B0502020202020204" pitchFamily="34" charset="0"/>
                <a:cs typeface="Arial" panose="020B0604020202020204" pitchFamily="34" charset="0"/>
              </a:rPr>
              <a:t>necessary to support </a:t>
            </a:r>
            <a:r>
              <a:rPr lang="en-GB" sz="2000" b="1" dirty="0">
                <a:latin typeface="Century Gothic" panose="020B0502020202020204" pitchFamily="34" charset="0"/>
                <a:cs typeface="Arial" panose="020B0604020202020204" pitchFamily="34" charset="0"/>
              </a:rPr>
              <a:t>complete synthesis of muscle proteins following exercise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1196752"/>
            <a:ext cx="6462749" cy="4674343"/>
          </a:xfrm>
          <a:prstGeom prst="rect">
            <a:avLst/>
          </a:prstGeom>
        </p:spPr>
      </p:pic>
      <p:sp>
        <p:nvSpPr>
          <p:cNvPr id="6" name="TextBox 23"/>
          <p:cNvSpPr txBox="1">
            <a:spLocks noChangeArrowheads="1"/>
          </p:cNvSpPr>
          <p:nvPr/>
        </p:nvSpPr>
        <p:spPr bwMode="auto">
          <a:xfrm>
            <a:off x="2393397" y="6381328"/>
            <a:ext cx="43676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err="1">
                <a:solidFill>
                  <a:srgbClr val="008E40"/>
                </a:solidFill>
                <a:latin typeface="Century Gothic" charset="0"/>
                <a:ea typeface="Century Gothic" charset="0"/>
                <a:cs typeface="Century Gothic" charset="0"/>
              </a:rPr>
              <a:t>Macnaughton</a:t>
            </a:r>
            <a:r>
              <a:rPr lang="en-GB" altLang="en-US" sz="1200" b="1" dirty="0">
                <a:solidFill>
                  <a:srgbClr val="008E40"/>
                </a:solidFill>
                <a:latin typeface="Century Gothic" charset="0"/>
                <a:ea typeface="Century Gothic" charset="0"/>
                <a:cs typeface="Century Gothic" charset="0"/>
              </a:rPr>
              <a:t>, Wardle and Tipton </a:t>
            </a:r>
            <a:r>
              <a:rPr lang="en-GB" altLang="en-US" sz="1200" dirty="0">
                <a:solidFill>
                  <a:srgbClr val="008E40"/>
                </a:solidFill>
                <a:latin typeface="Century Gothic" charset="0"/>
                <a:ea typeface="Century Gothic" charset="0"/>
                <a:cs typeface="Century Gothic" charset="0"/>
              </a:rPr>
              <a:t>GSSI Exchange</a:t>
            </a:r>
          </a:p>
        </p:txBody>
      </p:sp>
      <p:sp>
        <p:nvSpPr>
          <p:cNvPr id="5" name="Slide Number Placeholder 4"/>
          <p:cNvSpPr>
            <a:spLocks noGrp="1"/>
          </p:cNvSpPr>
          <p:nvPr>
            <p:ph type="sldNum" sz="quarter" idx="12"/>
          </p:nvPr>
        </p:nvSpPr>
        <p:spPr/>
        <p:txBody>
          <a:bodyPr/>
          <a:lstStyle/>
          <a:p>
            <a:fld id="{F0E509E4-6B9B-41A5-A8A8-EE0132394DBC}" type="slidenum">
              <a:rPr lang="en-US" altLang="en-US" smtClean="0"/>
              <a:pPr/>
              <a:t>28</a:t>
            </a:fld>
            <a:endParaRPr lang="en-US" altLang="en-US"/>
          </a:p>
        </p:txBody>
      </p:sp>
    </p:spTree>
    <p:extLst>
      <p:ext uri="{BB962C8B-B14F-4D97-AF65-F5344CB8AC3E}">
        <p14:creationId xmlns:p14="http://schemas.microsoft.com/office/powerpoint/2010/main" val="1418743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ttp://th04.deviantart.net/fs70/PRE/f/2012/007/7/f/crosshair__s_cutie_mark_by_snowy_breeze-d4lnjyk.png"/>
          <p:cNvPicPr>
            <a:picLocks noChangeAspect="1" noChangeArrowheads="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artisticPhotocopy/>
                    </a14:imgEffect>
                    <a14:imgEffect>
                      <a14:sharpenSoften amount="-50000"/>
                    </a14:imgEffect>
                    <a14:imgEffect>
                      <a14:brightnessContrast bright="22000" contrast="-6000"/>
                    </a14:imgEffect>
                  </a14:imgLayer>
                </a14:imgProps>
              </a:ext>
              <a:ext uri="{28A0092B-C50C-407E-A947-70E740481C1C}">
                <a14:useLocalDpi xmlns:a14="http://schemas.microsoft.com/office/drawing/2010/main" val="0"/>
              </a:ext>
            </a:extLst>
          </a:blip>
          <a:srcRect l="-310" t="171" r="310" b="30831"/>
          <a:stretch/>
        </p:blipFill>
        <p:spPr bwMode="auto">
          <a:xfrm rot="279569">
            <a:off x="1045360" y="1750190"/>
            <a:ext cx="4265951" cy="2943414"/>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162898" y="1397778"/>
            <a:ext cx="6515336" cy="4119454"/>
          </a:xfrm>
        </p:spPr>
        <p:txBody>
          <a:bodyPr>
            <a:noAutofit/>
          </a:bodyPr>
          <a:lstStyle/>
          <a:p>
            <a:pPr marL="0" indent="0" algn="just">
              <a:lnSpc>
                <a:spcPct val="150000"/>
              </a:lnSpc>
              <a:buClr>
                <a:srgbClr val="008E40"/>
              </a:buClr>
              <a:buSzPct val="125000"/>
              <a:buNone/>
              <a:defRPr/>
            </a:pPr>
            <a:endParaRPr lang="en-US" sz="1400" dirty="0">
              <a:latin typeface="Century Gothic" charset="0"/>
              <a:ea typeface="Century Gothic" charset="0"/>
              <a:cs typeface="Century Gothic" charset="0"/>
            </a:endParaRPr>
          </a:p>
          <a:p>
            <a:pPr marL="342900" indent="-342900" algn="just">
              <a:lnSpc>
                <a:spcPct val="150000"/>
              </a:lnSpc>
              <a:buSzPct val="125000"/>
              <a:buFont typeface="+mj-lt"/>
              <a:buAutoNum type="arabicPeriod"/>
              <a:defRPr/>
            </a:pPr>
            <a:r>
              <a:rPr lang="en-US" sz="1400" dirty="0">
                <a:solidFill>
                  <a:schemeClr val="bg1">
                    <a:lumMod val="65000"/>
                  </a:schemeClr>
                </a:solidFill>
                <a:latin typeface="Century Gothic" charset="0"/>
                <a:ea typeface="Century Gothic" charset="0"/>
                <a:cs typeface="Century Gothic" charset="0"/>
              </a:rPr>
              <a:t>Characterise the optimal </a:t>
            </a:r>
            <a:r>
              <a:rPr lang="en-US" sz="1400" b="1" dirty="0">
                <a:solidFill>
                  <a:schemeClr val="bg1">
                    <a:lumMod val="65000"/>
                  </a:schemeClr>
                </a:solidFill>
                <a:latin typeface="Century Gothic" charset="0"/>
                <a:ea typeface="Century Gothic" charset="0"/>
                <a:cs typeface="Century Gothic" charset="0"/>
              </a:rPr>
              <a:t>dose</a:t>
            </a:r>
            <a:r>
              <a:rPr lang="en-US" sz="1400" dirty="0">
                <a:solidFill>
                  <a:schemeClr val="bg1">
                    <a:lumMod val="65000"/>
                  </a:schemeClr>
                </a:solidFill>
                <a:latin typeface="Century Gothic" charset="0"/>
                <a:ea typeface="Century Gothic" charset="0"/>
                <a:cs typeface="Century Gothic" charset="0"/>
              </a:rPr>
              <a:t> of protein for maximal stimulation of MPS following exercise training </a:t>
            </a:r>
          </a:p>
          <a:p>
            <a:pPr marL="342900" indent="-342900" algn="just">
              <a:lnSpc>
                <a:spcPct val="150000"/>
              </a:lnSpc>
              <a:buClr>
                <a:srgbClr val="008E40"/>
              </a:buClr>
              <a:buSzPct val="125000"/>
              <a:buFont typeface="+mj-lt"/>
              <a:buAutoNum type="arabicPeriod"/>
              <a:defRPr/>
            </a:pPr>
            <a:endParaRPr lang="en-US" sz="1400" dirty="0">
              <a:solidFill>
                <a:schemeClr val="bg1">
                  <a:lumMod val="65000"/>
                </a:schemeClr>
              </a:solidFill>
              <a:latin typeface="Century Gothic" charset="0"/>
              <a:ea typeface="Century Gothic" charset="0"/>
              <a:cs typeface="Century Gothic" charset="0"/>
            </a:endParaRPr>
          </a:p>
          <a:p>
            <a:pPr marL="342900" indent="-342900" algn="just">
              <a:lnSpc>
                <a:spcPct val="150000"/>
              </a:lnSpc>
              <a:buClr>
                <a:schemeClr val="bg1">
                  <a:lumMod val="65000"/>
                </a:schemeClr>
              </a:buClr>
              <a:buSzPct val="125000"/>
              <a:buFont typeface="+mj-lt"/>
              <a:buAutoNum type="arabicPeriod"/>
              <a:defRPr/>
            </a:pPr>
            <a:r>
              <a:rPr lang="en-US" sz="1400" dirty="0">
                <a:solidFill>
                  <a:schemeClr val="bg1">
                    <a:lumMod val="65000"/>
                  </a:schemeClr>
                </a:solidFill>
                <a:latin typeface="Century Gothic" charset="0"/>
                <a:ea typeface="Century Gothic" charset="0"/>
                <a:cs typeface="Century Gothic" charset="0"/>
              </a:rPr>
              <a:t>Compare different protein </a:t>
            </a:r>
            <a:r>
              <a:rPr lang="en-US" sz="1400" b="1" dirty="0">
                <a:solidFill>
                  <a:schemeClr val="bg1">
                    <a:lumMod val="65000"/>
                  </a:schemeClr>
                </a:solidFill>
                <a:latin typeface="Century Gothic" charset="0"/>
                <a:ea typeface="Century Gothic" charset="0"/>
                <a:cs typeface="Century Gothic" charset="0"/>
              </a:rPr>
              <a:t>sources</a:t>
            </a:r>
            <a:r>
              <a:rPr lang="en-US" sz="1400" dirty="0">
                <a:solidFill>
                  <a:schemeClr val="bg1">
                    <a:lumMod val="65000"/>
                  </a:schemeClr>
                </a:solidFill>
                <a:latin typeface="Century Gothic" charset="0"/>
                <a:ea typeface="Century Gothic" charset="0"/>
                <a:cs typeface="Century Gothic" charset="0"/>
              </a:rPr>
              <a:t> in terms of capacity to stimulate MPS following exercise training</a:t>
            </a:r>
          </a:p>
          <a:p>
            <a:pPr marL="342900" indent="-342900" algn="just">
              <a:lnSpc>
                <a:spcPct val="150000"/>
              </a:lnSpc>
              <a:buClr>
                <a:schemeClr val="bg1">
                  <a:lumMod val="65000"/>
                </a:schemeClr>
              </a:buClr>
              <a:buSzPct val="125000"/>
              <a:buFont typeface="+mj-lt"/>
              <a:buAutoNum type="arabicPeriod"/>
              <a:defRPr/>
            </a:pPr>
            <a:endParaRPr lang="en-US" sz="1400" dirty="0">
              <a:solidFill>
                <a:schemeClr val="bg1">
                  <a:lumMod val="65000"/>
                </a:schemeClr>
              </a:solidFill>
              <a:latin typeface="Century Gothic" charset="0"/>
              <a:ea typeface="Century Gothic" charset="0"/>
              <a:cs typeface="Century Gothic" charset="0"/>
            </a:endParaRPr>
          </a:p>
          <a:p>
            <a:pPr marL="342900" indent="-342900" algn="just">
              <a:lnSpc>
                <a:spcPct val="150000"/>
              </a:lnSpc>
              <a:buClr>
                <a:schemeClr val="bg1">
                  <a:lumMod val="65000"/>
                </a:schemeClr>
              </a:buClr>
              <a:buSzPct val="125000"/>
              <a:buFont typeface="+mj-lt"/>
              <a:buAutoNum type="arabicPeriod"/>
              <a:defRPr/>
            </a:pPr>
            <a:r>
              <a:rPr lang="en-US" sz="1400" b="1" dirty="0">
                <a:latin typeface="Century Gothic" charset="0"/>
                <a:ea typeface="Century Gothic" charset="0"/>
                <a:cs typeface="Century Gothic" charset="0"/>
              </a:rPr>
              <a:t>Critically evaluate the importance of protein </a:t>
            </a:r>
            <a:r>
              <a:rPr lang="en-US" sz="1400" b="1" dirty="0">
                <a:solidFill>
                  <a:srgbClr val="008E40"/>
                </a:solidFill>
                <a:latin typeface="Century Gothic" charset="0"/>
                <a:ea typeface="Century Gothic" charset="0"/>
                <a:cs typeface="Century Gothic" charset="0"/>
              </a:rPr>
              <a:t>timing </a:t>
            </a:r>
            <a:r>
              <a:rPr lang="en-US" sz="1400" b="1" dirty="0">
                <a:latin typeface="Century Gothic" charset="0"/>
                <a:ea typeface="Century Gothic" charset="0"/>
                <a:cs typeface="Century Gothic" charset="0"/>
              </a:rPr>
              <a:t>and </a:t>
            </a:r>
            <a:r>
              <a:rPr lang="en-US" sz="1400" b="1" dirty="0">
                <a:solidFill>
                  <a:srgbClr val="008E40"/>
                </a:solidFill>
                <a:latin typeface="Century Gothic" charset="0"/>
                <a:ea typeface="Century Gothic" charset="0"/>
                <a:cs typeface="Century Gothic" charset="0"/>
              </a:rPr>
              <a:t>pattern </a:t>
            </a:r>
            <a:r>
              <a:rPr lang="en-US" sz="1400" b="1" dirty="0">
                <a:latin typeface="Century Gothic" charset="0"/>
                <a:ea typeface="Century Gothic" charset="0"/>
                <a:cs typeface="Century Gothic" charset="0"/>
              </a:rPr>
              <a:t>for maximal stimulating of MPS following exercise training</a:t>
            </a:r>
          </a:p>
          <a:p>
            <a:pPr marL="342900" indent="-342900" algn="just">
              <a:lnSpc>
                <a:spcPct val="150000"/>
              </a:lnSpc>
              <a:buClr>
                <a:schemeClr val="bg1">
                  <a:lumMod val="65000"/>
                </a:schemeClr>
              </a:buClr>
              <a:buSzPct val="125000"/>
              <a:buFont typeface="+mj-lt"/>
              <a:buAutoNum type="arabicPeriod"/>
              <a:defRPr/>
            </a:pPr>
            <a:endParaRPr lang="en-US" sz="1400" dirty="0">
              <a:solidFill>
                <a:schemeClr val="bg1">
                  <a:lumMod val="65000"/>
                </a:schemeClr>
              </a:solidFill>
              <a:latin typeface="Century Gothic" charset="0"/>
              <a:ea typeface="Century Gothic" charset="0"/>
              <a:cs typeface="Century Gothic" charset="0"/>
            </a:endParaRPr>
          </a:p>
          <a:p>
            <a:pPr marL="342900" indent="-342900" algn="just">
              <a:lnSpc>
                <a:spcPct val="150000"/>
              </a:lnSpc>
              <a:buClr>
                <a:schemeClr val="bg1">
                  <a:lumMod val="65000"/>
                </a:schemeClr>
              </a:buClr>
              <a:buSzPct val="125000"/>
              <a:buFont typeface="+mj-lt"/>
              <a:buAutoNum type="arabicPeriod"/>
              <a:defRPr/>
            </a:pPr>
            <a:r>
              <a:rPr lang="en-US" sz="1400" b="1" dirty="0">
                <a:solidFill>
                  <a:schemeClr val="bg1">
                    <a:lumMod val="65000"/>
                  </a:schemeClr>
                </a:solidFill>
                <a:latin typeface="Century Gothic" charset="0"/>
                <a:ea typeface="Century Gothic" charset="0"/>
                <a:cs typeface="Century Gothic" charset="0"/>
              </a:rPr>
              <a:t>Future</a:t>
            </a:r>
            <a:r>
              <a:rPr lang="en-US" sz="1400" dirty="0">
                <a:solidFill>
                  <a:schemeClr val="bg1">
                    <a:lumMod val="65000"/>
                  </a:schemeClr>
                </a:solidFill>
                <a:latin typeface="Century Gothic" charset="0"/>
                <a:ea typeface="Century Gothic" charset="0"/>
                <a:cs typeface="Century Gothic" charset="0"/>
              </a:rPr>
              <a:t> directions in protein nutrition and training adaptation</a:t>
            </a:r>
          </a:p>
          <a:p>
            <a:pPr marL="342900" indent="-342900" algn="just">
              <a:buClr>
                <a:srgbClr val="008E40"/>
              </a:buClr>
              <a:buSzPct val="125000"/>
              <a:buFont typeface="+mj-lt"/>
              <a:buAutoNum type="arabicPeriod"/>
              <a:defRPr/>
            </a:pPr>
            <a:endParaRPr lang="en-US" sz="1400" dirty="0">
              <a:latin typeface="Century Gothic" charset="0"/>
              <a:ea typeface="Century Gothic" charset="0"/>
              <a:cs typeface="Century Gothic" charset="0"/>
            </a:endParaRPr>
          </a:p>
          <a:p>
            <a:pPr marL="0" indent="0" algn="just">
              <a:buNone/>
              <a:defRPr/>
            </a:pPr>
            <a:endParaRPr lang="en-GB" sz="1400" dirty="0">
              <a:latin typeface="Century Gothic" charset="0"/>
              <a:ea typeface="Century Gothic" charset="0"/>
              <a:cs typeface="Century Gothic" charset="0"/>
            </a:endParaRPr>
          </a:p>
          <a:p>
            <a:pPr marL="0" indent="0" algn="just">
              <a:buNone/>
              <a:defRPr/>
            </a:pPr>
            <a:endParaRPr lang="en-GB" sz="1400" dirty="0">
              <a:latin typeface="Century Gothic" charset="0"/>
              <a:ea typeface="Century Gothic" charset="0"/>
              <a:cs typeface="Century Gothic" charset="0"/>
            </a:endParaRPr>
          </a:p>
          <a:p>
            <a:pPr algn="just">
              <a:buFont typeface="+mj-lt"/>
              <a:buAutoNum type="arabicPeriod" startAt="3"/>
              <a:defRPr/>
            </a:pPr>
            <a:endParaRPr lang="en-GB" sz="1400" dirty="0">
              <a:latin typeface="Century Gothic" charset="0"/>
              <a:ea typeface="Century Gothic" charset="0"/>
              <a:cs typeface="Century Gothic" charset="0"/>
            </a:endParaRPr>
          </a:p>
          <a:p>
            <a:pPr marL="0" indent="0" algn="just">
              <a:buClr>
                <a:schemeClr val="tx1"/>
              </a:buClr>
              <a:buNone/>
              <a:defRPr/>
            </a:pPr>
            <a:endParaRPr lang="en-GB" sz="1400" dirty="0">
              <a:latin typeface="Century Gothic" charset="0"/>
              <a:ea typeface="Century Gothic" charset="0"/>
              <a:cs typeface="Century Gothic" charset="0"/>
            </a:endParaRPr>
          </a:p>
          <a:p>
            <a:pPr marL="0" indent="0" algn="just">
              <a:buClr>
                <a:schemeClr val="tx1"/>
              </a:buClr>
              <a:buNone/>
              <a:defRPr/>
            </a:pPr>
            <a:endParaRPr lang="en-GB" sz="1400" dirty="0">
              <a:latin typeface="Century Gothic" charset="0"/>
              <a:ea typeface="Century Gothic" charset="0"/>
              <a:cs typeface="Century Gothic" charset="0"/>
            </a:endParaRPr>
          </a:p>
          <a:p>
            <a:pPr marL="0" indent="0" algn="just">
              <a:buNone/>
              <a:defRPr/>
            </a:pPr>
            <a:endParaRPr lang="en-GB" sz="1400" dirty="0">
              <a:latin typeface="Century Gothic" charset="0"/>
              <a:ea typeface="Century Gothic" charset="0"/>
              <a:cs typeface="Century Gothic" charset="0"/>
            </a:endParaRPr>
          </a:p>
          <a:p>
            <a:pPr marL="342900" lvl="1" indent="0" algn="just">
              <a:buNone/>
              <a:defRPr/>
            </a:pPr>
            <a:endParaRPr lang="en-GB" sz="1400" dirty="0">
              <a:latin typeface="Century Gothic" charset="0"/>
              <a:ea typeface="Century Gothic" charset="0"/>
              <a:cs typeface="Century Gothic" charset="0"/>
            </a:endParaRPr>
          </a:p>
        </p:txBody>
      </p:sp>
      <p:pic>
        <p:nvPicPr>
          <p:cNvPr id="7" name="Picture 6"/>
          <p:cNvPicPr>
            <a:picLocks noChangeAspect="1"/>
          </p:cNvPicPr>
          <p:nvPr/>
        </p:nvPicPr>
        <p:blipFill>
          <a:blip r:embed="rId5"/>
          <a:stretch>
            <a:fillRect/>
          </a:stretch>
        </p:blipFill>
        <p:spPr>
          <a:xfrm>
            <a:off x="6871983" y="2804024"/>
            <a:ext cx="2190280" cy="1242138"/>
          </a:xfrm>
          <a:prstGeom prst="rect">
            <a:avLst/>
          </a:prstGeom>
        </p:spPr>
      </p:pic>
      <p:sp>
        <p:nvSpPr>
          <p:cNvPr id="5" name="Slide Number Placeholder 4"/>
          <p:cNvSpPr>
            <a:spLocks noGrp="1"/>
          </p:cNvSpPr>
          <p:nvPr>
            <p:ph type="sldNum" sz="quarter" idx="12"/>
          </p:nvPr>
        </p:nvSpPr>
        <p:spPr/>
        <p:txBody>
          <a:bodyPr/>
          <a:lstStyle/>
          <a:p>
            <a:fld id="{8E4A8CC1-D9E2-4FCD-9BC5-E90036866732}" type="slidenum">
              <a:rPr lang="en-GB" smtClean="0"/>
              <a:t>29</a:t>
            </a:fld>
            <a:endParaRPr lang="en-GB"/>
          </a:p>
        </p:txBody>
      </p:sp>
    </p:spTree>
    <p:extLst>
      <p:ext uri="{BB962C8B-B14F-4D97-AF65-F5344CB8AC3E}">
        <p14:creationId xmlns:p14="http://schemas.microsoft.com/office/powerpoint/2010/main" val="587170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Line 5"/>
          <p:cNvSpPr>
            <a:spLocks noChangeShapeType="1"/>
          </p:cNvSpPr>
          <p:nvPr/>
        </p:nvSpPr>
        <p:spPr bwMode="auto">
          <a:xfrm>
            <a:off x="726988" y="1877378"/>
            <a:ext cx="0" cy="1771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350"/>
          </a:p>
        </p:txBody>
      </p:sp>
      <p:sp>
        <p:nvSpPr>
          <p:cNvPr id="20484" name="Line 6"/>
          <p:cNvSpPr>
            <a:spLocks noChangeShapeType="1"/>
          </p:cNvSpPr>
          <p:nvPr/>
        </p:nvSpPr>
        <p:spPr bwMode="auto">
          <a:xfrm flipV="1">
            <a:off x="698413" y="2767644"/>
            <a:ext cx="7503838" cy="24134"/>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350"/>
          </a:p>
        </p:txBody>
      </p:sp>
      <p:sp>
        <p:nvSpPr>
          <p:cNvPr id="20485" name="Text Box 7"/>
          <p:cNvSpPr txBox="1">
            <a:spLocks noChangeArrowheads="1"/>
          </p:cNvSpPr>
          <p:nvPr/>
        </p:nvSpPr>
        <p:spPr bwMode="auto">
          <a:xfrm rot="-5400000">
            <a:off x="-708095" y="2664724"/>
            <a:ext cx="2343911"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500" b="1">
                <a:solidFill>
                  <a:srgbClr val="000000"/>
                </a:solidFill>
              </a:rPr>
              <a:t>Muscle Protein Balance</a:t>
            </a:r>
          </a:p>
        </p:txBody>
      </p:sp>
      <p:sp>
        <p:nvSpPr>
          <p:cNvPr id="20486" name="Text Box 8"/>
          <p:cNvSpPr txBox="1">
            <a:spLocks noChangeArrowheads="1"/>
          </p:cNvSpPr>
          <p:nvPr/>
        </p:nvSpPr>
        <p:spPr bwMode="auto">
          <a:xfrm>
            <a:off x="8280746" y="2640807"/>
            <a:ext cx="630044"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500" b="1" dirty="0">
                <a:solidFill>
                  <a:srgbClr val="000000"/>
                </a:solidFill>
              </a:rPr>
              <a:t>Time</a:t>
            </a:r>
          </a:p>
        </p:txBody>
      </p:sp>
      <p:grpSp>
        <p:nvGrpSpPr>
          <p:cNvPr id="20487" name="Group 9"/>
          <p:cNvGrpSpPr>
            <a:grpSpLocks/>
          </p:cNvGrpSpPr>
          <p:nvPr/>
        </p:nvGrpSpPr>
        <p:grpSpPr bwMode="auto">
          <a:xfrm>
            <a:off x="1163070" y="3636534"/>
            <a:ext cx="613172" cy="1152525"/>
            <a:chOff x="1356" y="2256"/>
            <a:chExt cx="515" cy="968"/>
          </a:xfrm>
        </p:grpSpPr>
        <p:sp>
          <p:nvSpPr>
            <p:cNvPr id="20509" name="AutoShape 10"/>
            <p:cNvSpPr>
              <a:spLocks noChangeArrowheads="1"/>
            </p:cNvSpPr>
            <p:nvPr/>
          </p:nvSpPr>
          <p:spPr bwMode="auto">
            <a:xfrm>
              <a:off x="1534" y="2256"/>
              <a:ext cx="120" cy="444"/>
            </a:xfrm>
            <a:prstGeom prst="upArrow">
              <a:avLst>
                <a:gd name="adj1" fmla="val 50000"/>
                <a:gd name="adj2" fmla="val 92500"/>
              </a:avLst>
            </a:prstGeom>
            <a:solidFill>
              <a:srgbClr val="000000"/>
            </a:solidFill>
            <a:ln w="9525">
              <a:solidFill>
                <a:srgbClr val="000000"/>
              </a:solidFill>
              <a:miter lim="800000"/>
              <a:headEnd/>
              <a:tailEnd/>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sz="1350"/>
            </a:p>
          </p:txBody>
        </p:sp>
        <p:sp>
          <p:nvSpPr>
            <p:cNvPr id="20510" name="Text Box 11"/>
            <p:cNvSpPr txBox="1">
              <a:spLocks noChangeArrowheads="1"/>
            </p:cNvSpPr>
            <p:nvPr/>
          </p:nvSpPr>
          <p:spPr bwMode="auto">
            <a:xfrm>
              <a:off x="1356" y="2739"/>
              <a:ext cx="515"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500" b="1" dirty="0">
                  <a:solidFill>
                    <a:srgbClr val="000000"/>
                  </a:solidFill>
                </a:rPr>
                <a:t>Meal</a:t>
              </a:r>
            </a:p>
            <a:p>
              <a:pPr eaLnBrk="1" hangingPunct="1"/>
              <a:r>
                <a:rPr lang="en-US" altLang="en-US" sz="825" b="1" dirty="0">
                  <a:solidFill>
                    <a:srgbClr val="000000"/>
                  </a:solidFill>
                </a:rPr>
                <a:t>(and/or </a:t>
              </a:r>
            </a:p>
            <a:p>
              <a:pPr eaLnBrk="1" hangingPunct="1"/>
              <a:r>
                <a:rPr lang="en-US" altLang="en-US" sz="825" b="1" dirty="0">
                  <a:solidFill>
                    <a:srgbClr val="000000"/>
                  </a:solidFill>
                </a:rPr>
                <a:t>exercise</a:t>
              </a:r>
            </a:p>
          </p:txBody>
        </p:sp>
      </p:grpSp>
      <p:grpSp>
        <p:nvGrpSpPr>
          <p:cNvPr id="20488" name="Group 12"/>
          <p:cNvGrpSpPr>
            <a:grpSpLocks/>
          </p:cNvGrpSpPr>
          <p:nvPr/>
        </p:nvGrpSpPr>
        <p:grpSpPr bwMode="auto">
          <a:xfrm>
            <a:off x="2372484" y="3631719"/>
            <a:ext cx="646510" cy="1157288"/>
            <a:chOff x="2329" y="2280"/>
            <a:chExt cx="543" cy="972"/>
          </a:xfrm>
        </p:grpSpPr>
        <p:sp>
          <p:nvSpPr>
            <p:cNvPr id="20507" name="AutoShape 13"/>
            <p:cNvSpPr>
              <a:spLocks noChangeArrowheads="1"/>
            </p:cNvSpPr>
            <p:nvPr/>
          </p:nvSpPr>
          <p:spPr bwMode="auto">
            <a:xfrm>
              <a:off x="2493" y="2280"/>
              <a:ext cx="120" cy="444"/>
            </a:xfrm>
            <a:prstGeom prst="upArrow">
              <a:avLst>
                <a:gd name="adj1" fmla="val 50000"/>
                <a:gd name="adj2" fmla="val 92500"/>
              </a:avLst>
            </a:prstGeom>
            <a:solidFill>
              <a:srgbClr val="000000"/>
            </a:solidFill>
            <a:ln w="9525">
              <a:solidFill>
                <a:srgbClr val="000000"/>
              </a:solidFill>
              <a:miter lim="800000"/>
              <a:headEnd/>
              <a:tailEnd/>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sz="1350"/>
            </a:p>
          </p:txBody>
        </p:sp>
        <p:sp>
          <p:nvSpPr>
            <p:cNvPr id="20508" name="Text Box 14"/>
            <p:cNvSpPr txBox="1">
              <a:spLocks noChangeArrowheads="1"/>
            </p:cNvSpPr>
            <p:nvPr/>
          </p:nvSpPr>
          <p:spPr bwMode="auto">
            <a:xfrm>
              <a:off x="2329" y="2767"/>
              <a:ext cx="543"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500" b="1" dirty="0">
                  <a:solidFill>
                    <a:srgbClr val="000000"/>
                  </a:solidFill>
                </a:rPr>
                <a:t>Meal</a:t>
              </a:r>
            </a:p>
            <a:p>
              <a:pPr eaLnBrk="1" hangingPunct="1"/>
              <a:r>
                <a:rPr lang="en-US" altLang="en-US" sz="825" b="1" dirty="0">
                  <a:solidFill>
                    <a:srgbClr val="000000"/>
                  </a:solidFill>
                </a:rPr>
                <a:t>(and/or </a:t>
              </a:r>
            </a:p>
            <a:p>
              <a:pPr eaLnBrk="1" hangingPunct="1"/>
              <a:r>
                <a:rPr lang="en-US" altLang="en-US" sz="825" b="1" dirty="0">
                  <a:solidFill>
                    <a:srgbClr val="000000"/>
                  </a:solidFill>
                </a:rPr>
                <a:t>exercise)</a:t>
              </a:r>
              <a:endParaRPr lang="en-US" altLang="en-US" sz="1500" b="1" dirty="0">
                <a:solidFill>
                  <a:srgbClr val="000000"/>
                </a:solidFill>
              </a:endParaRPr>
            </a:p>
          </p:txBody>
        </p:sp>
      </p:grpSp>
      <p:grpSp>
        <p:nvGrpSpPr>
          <p:cNvPr id="20489" name="Group 15"/>
          <p:cNvGrpSpPr>
            <a:grpSpLocks/>
          </p:cNvGrpSpPr>
          <p:nvPr/>
        </p:nvGrpSpPr>
        <p:grpSpPr bwMode="auto">
          <a:xfrm>
            <a:off x="3446792" y="3631719"/>
            <a:ext cx="646510" cy="1157288"/>
            <a:chOff x="3212" y="2280"/>
            <a:chExt cx="543" cy="972"/>
          </a:xfrm>
        </p:grpSpPr>
        <p:sp>
          <p:nvSpPr>
            <p:cNvPr id="20505" name="AutoShape 16"/>
            <p:cNvSpPr>
              <a:spLocks noChangeArrowheads="1"/>
            </p:cNvSpPr>
            <p:nvPr/>
          </p:nvSpPr>
          <p:spPr bwMode="auto">
            <a:xfrm>
              <a:off x="3382" y="2280"/>
              <a:ext cx="120" cy="444"/>
            </a:xfrm>
            <a:prstGeom prst="upArrow">
              <a:avLst>
                <a:gd name="adj1" fmla="val 50000"/>
                <a:gd name="adj2" fmla="val 92500"/>
              </a:avLst>
            </a:prstGeom>
            <a:solidFill>
              <a:srgbClr val="000000"/>
            </a:solidFill>
            <a:ln w="9525">
              <a:solidFill>
                <a:srgbClr val="000000"/>
              </a:solidFill>
              <a:miter lim="800000"/>
              <a:headEnd/>
              <a:tailEnd/>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sz="1350"/>
            </a:p>
          </p:txBody>
        </p:sp>
        <p:sp>
          <p:nvSpPr>
            <p:cNvPr id="20506" name="Text Box 17"/>
            <p:cNvSpPr txBox="1">
              <a:spLocks noChangeArrowheads="1"/>
            </p:cNvSpPr>
            <p:nvPr/>
          </p:nvSpPr>
          <p:spPr bwMode="auto">
            <a:xfrm>
              <a:off x="3212" y="2767"/>
              <a:ext cx="543"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500" b="1" dirty="0">
                  <a:solidFill>
                    <a:srgbClr val="000000"/>
                  </a:solidFill>
                </a:rPr>
                <a:t>Meal</a:t>
              </a:r>
            </a:p>
            <a:p>
              <a:pPr eaLnBrk="1" hangingPunct="1"/>
              <a:r>
                <a:rPr lang="en-US" altLang="en-US" sz="825" b="1" dirty="0">
                  <a:solidFill>
                    <a:srgbClr val="000000"/>
                  </a:solidFill>
                </a:rPr>
                <a:t>(and/or </a:t>
              </a:r>
            </a:p>
            <a:p>
              <a:pPr eaLnBrk="1" hangingPunct="1"/>
              <a:r>
                <a:rPr lang="en-US" altLang="en-US" sz="825" b="1" dirty="0">
                  <a:solidFill>
                    <a:srgbClr val="000000"/>
                  </a:solidFill>
                </a:rPr>
                <a:t>exercise)</a:t>
              </a:r>
            </a:p>
          </p:txBody>
        </p:sp>
      </p:grpSp>
      <p:sp>
        <p:nvSpPr>
          <p:cNvPr id="20498" name="Freeform 19"/>
          <p:cNvSpPr>
            <a:spLocks/>
          </p:cNvSpPr>
          <p:nvPr/>
        </p:nvSpPr>
        <p:spPr bwMode="auto">
          <a:xfrm flipV="1">
            <a:off x="2077156" y="2787015"/>
            <a:ext cx="557213" cy="650788"/>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sz="1350"/>
          </a:p>
        </p:txBody>
      </p:sp>
      <p:sp>
        <p:nvSpPr>
          <p:cNvPr id="20499" name="TextBox 23"/>
          <p:cNvSpPr txBox="1">
            <a:spLocks noChangeArrowheads="1"/>
          </p:cNvSpPr>
          <p:nvPr/>
        </p:nvSpPr>
        <p:spPr bwMode="auto">
          <a:xfrm>
            <a:off x="2967273" y="6426418"/>
            <a:ext cx="322897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dirty="0">
                <a:solidFill>
                  <a:srgbClr val="008E40"/>
                </a:solidFill>
                <a:cs typeface="Arial" panose="020B0604020202020204" pitchFamily="34" charset="0"/>
              </a:rPr>
              <a:t>Redrawn from </a:t>
            </a:r>
            <a:r>
              <a:rPr lang="en-GB" altLang="en-US" sz="1200" b="1" dirty="0">
                <a:solidFill>
                  <a:srgbClr val="008E40"/>
                </a:solidFill>
                <a:cs typeface="Arial" panose="020B0604020202020204" pitchFamily="34" charset="0"/>
              </a:rPr>
              <a:t>Phillips</a:t>
            </a:r>
            <a:r>
              <a:rPr lang="en-GB" altLang="en-US" sz="1200" dirty="0">
                <a:solidFill>
                  <a:srgbClr val="008E40"/>
                </a:solidFill>
                <a:cs typeface="Arial" panose="020B0604020202020204" pitchFamily="34" charset="0"/>
              </a:rPr>
              <a:t> et al</a:t>
            </a:r>
            <a:r>
              <a:rPr lang="en-GB" altLang="en-US" sz="1200" i="1" dirty="0">
                <a:solidFill>
                  <a:srgbClr val="008E40"/>
                </a:solidFill>
                <a:cs typeface="Arial" panose="020B0604020202020204" pitchFamily="34" charset="0"/>
              </a:rPr>
              <a:t> </a:t>
            </a:r>
            <a:r>
              <a:rPr lang="en-GB" altLang="en-US" sz="1200" dirty="0">
                <a:solidFill>
                  <a:srgbClr val="008E40"/>
                </a:solidFill>
                <a:cs typeface="Arial" panose="020B0604020202020204" pitchFamily="34" charset="0"/>
              </a:rPr>
              <a:t>2005</a:t>
            </a:r>
            <a:r>
              <a:rPr lang="en-GB" altLang="en-US" sz="1200" i="1" dirty="0">
                <a:solidFill>
                  <a:srgbClr val="008E40"/>
                </a:solidFill>
                <a:cs typeface="Arial" panose="020B0604020202020204" pitchFamily="34" charset="0"/>
              </a:rPr>
              <a:t> </a:t>
            </a:r>
            <a:r>
              <a:rPr lang="en-GB" altLang="en-US" sz="1200" dirty="0">
                <a:solidFill>
                  <a:srgbClr val="008E40"/>
                </a:solidFill>
                <a:cs typeface="Arial" panose="020B0604020202020204" pitchFamily="34" charset="0"/>
              </a:rPr>
              <a:t>JACN</a:t>
            </a:r>
            <a:endParaRPr lang="en-GB" altLang="en-US" sz="1200" i="1" dirty="0">
              <a:solidFill>
                <a:srgbClr val="008E40"/>
              </a:solidFill>
              <a:cs typeface="Arial" panose="020B0604020202020204" pitchFamily="34" charset="0"/>
            </a:endParaRPr>
          </a:p>
        </p:txBody>
      </p:sp>
      <p:sp>
        <p:nvSpPr>
          <p:cNvPr id="20501" name="Freeform 2"/>
          <p:cNvSpPr>
            <a:spLocks/>
          </p:cNvSpPr>
          <p:nvPr/>
        </p:nvSpPr>
        <p:spPr bwMode="auto">
          <a:xfrm rot="10800000">
            <a:off x="2093825" y="2794874"/>
            <a:ext cx="557213" cy="642929"/>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bg1">
              <a:lumMod val="95000"/>
            </a:schemeClr>
          </a:solidFill>
          <a:ln w="12700">
            <a:solidFill>
              <a:schemeClr val="tx1"/>
            </a:solidFill>
            <a:round/>
            <a:headEnd/>
            <a:tailEnd/>
          </a:ln>
        </p:spPr>
        <p:txBody>
          <a:bodyPr/>
          <a:lstStyle/>
          <a:p>
            <a:endParaRPr lang="en-GB" sz="1350"/>
          </a:p>
        </p:txBody>
      </p:sp>
      <p:sp>
        <p:nvSpPr>
          <p:cNvPr id="31" name="Freeform 2"/>
          <p:cNvSpPr>
            <a:spLocks/>
          </p:cNvSpPr>
          <p:nvPr/>
        </p:nvSpPr>
        <p:spPr bwMode="auto">
          <a:xfrm>
            <a:off x="1518754" y="2200810"/>
            <a:ext cx="557213" cy="588826"/>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bg1">
              <a:lumMod val="95000"/>
            </a:schemeClr>
          </a:solidFill>
          <a:ln w="12700">
            <a:solidFill>
              <a:schemeClr val="tx1"/>
            </a:solidFill>
            <a:round/>
            <a:headEnd/>
            <a:tailEnd/>
          </a:ln>
        </p:spPr>
        <p:txBody>
          <a:bodyPr/>
          <a:lstStyle/>
          <a:p>
            <a:endParaRPr lang="en-GB" sz="1350"/>
          </a:p>
        </p:txBody>
      </p:sp>
      <p:sp>
        <p:nvSpPr>
          <p:cNvPr id="32" name="Freeform 2"/>
          <p:cNvSpPr>
            <a:spLocks/>
          </p:cNvSpPr>
          <p:nvPr/>
        </p:nvSpPr>
        <p:spPr bwMode="auto">
          <a:xfrm>
            <a:off x="2632597" y="2205574"/>
            <a:ext cx="557213" cy="583982"/>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bg1"/>
          </a:solidFill>
          <a:ln w="12700">
            <a:solidFill>
              <a:schemeClr val="tx1"/>
            </a:solidFill>
            <a:round/>
            <a:headEnd/>
            <a:tailEnd/>
          </a:ln>
        </p:spPr>
        <p:txBody>
          <a:bodyPr/>
          <a:lstStyle/>
          <a:p>
            <a:endParaRPr lang="en-GB" sz="1350"/>
          </a:p>
        </p:txBody>
      </p:sp>
      <p:sp>
        <p:nvSpPr>
          <p:cNvPr id="33" name="Freeform 2"/>
          <p:cNvSpPr>
            <a:spLocks/>
          </p:cNvSpPr>
          <p:nvPr/>
        </p:nvSpPr>
        <p:spPr bwMode="auto">
          <a:xfrm rot="10610815">
            <a:off x="3206227" y="2789248"/>
            <a:ext cx="557213" cy="637173"/>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bg1"/>
          </a:solidFill>
          <a:ln w="12700">
            <a:solidFill>
              <a:schemeClr val="tx1"/>
            </a:solidFill>
            <a:round/>
            <a:headEnd/>
            <a:tailEnd/>
          </a:ln>
        </p:spPr>
        <p:txBody>
          <a:bodyPr/>
          <a:lstStyle/>
          <a:p>
            <a:endParaRPr lang="en-GB" sz="1350"/>
          </a:p>
        </p:txBody>
      </p:sp>
      <p:sp>
        <p:nvSpPr>
          <p:cNvPr id="34" name="Freeform 2"/>
          <p:cNvSpPr>
            <a:spLocks/>
          </p:cNvSpPr>
          <p:nvPr/>
        </p:nvSpPr>
        <p:spPr bwMode="auto">
          <a:xfrm>
            <a:off x="3745441" y="2205573"/>
            <a:ext cx="557213" cy="579426"/>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bg1"/>
          </a:solidFill>
          <a:ln w="12700">
            <a:solidFill>
              <a:schemeClr val="tx1"/>
            </a:solidFill>
            <a:round/>
            <a:headEnd/>
            <a:tailEnd/>
          </a:ln>
        </p:spPr>
        <p:txBody>
          <a:bodyPr/>
          <a:lstStyle/>
          <a:p>
            <a:endParaRPr lang="en-GB" sz="1350"/>
          </a:p>
        </p:txBody>
      </p:sp>
      <p:sp>
        <p:nvSpPr>
          <p:cNvPr id="26" name="Text Box 28"/>
          <p:cNvSpPr txBox="1">
            <a:spLocks noChangeArrowheads="1"/>
          </p:cNvSpPr>
          <p:nvPr/>
        </p:nvSpPr>
        <p:spPr bwMode="auto">
          <a:xfrm>
            <a:off x="1386841" y="5005627"/>
            <a:ext cx="637579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US" sz="1350" dirty="0">
                <a:solidFill>
                  <a:srgbClr val="000000"/>
                </a:solidFill>
                <a:cs typeface="Arial" charset="0"/>
              </a:rPr>
              <a:t>Area of A ⎯ Area of B = Change in muscle protein status</a:t>
            </a:r>
            <a:endParaRPr lang="en-GB" sz="1350" dirty="0">
              <a:solidFill>
                <a:srgbClr val="000000"/>
              </a:solidFill>
              <a:cs typeface="Arial" charset="0"/>
            </a:endParaRPr>
          </a:p>
        </p:txBody>
      </p:sp>
      <p:sp>
        <p:nvSpPr>
          <p:cNvPr id="27" name="Text Box 29"/>
          <p:cNvSpPr txBox="1">
            <a:spLocks noChangeArrowheads="1"/>
          </p:cNvSpPr>
          <p:nvPr/>
        </p:nvSpPr>
        <p:spPr bwMode="auto">
          <a:xfrm>
            <a:off x="1686394" y="2456840"/>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cs typeface="Arial" charset="0"/>
              </a:rPr>
              <a:t>A</a:t>
            </a:r>
          </a:p>
        </p:txBody>
      </p:sp>
      <p:sp>
        <p:nvSpPr>
          <p:cNvPr id="28" name="Text Box 29"/>
          <p:cNvSpPr txBox="1">
            <a:spLocks noChangeArrowheads="1"/>
          </p:cNvSpPr>
          <p:nvPr/>
        </p:nvSpPr>
        <p:spPr bwMode="auto">
          <a:xfrm>
            <a:off x="2797847" y="2513990"/>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cs typeface="Arial" charset="0"/>
              </a:rPr>
              <a:t>A</a:t>
            </a:r>
          </a:p>
        </p:txBody>
      </p:sp>
      <p:sp>
        <p:nvSpPr>
          <p:cNvPr id="29" name="Text Box 29"/>
          <p:cNvSpPr txBox="1">
            <a:spLocks noChangeArrowheads="1"/>
          </p:cNvSpPr>
          <p:nvPr/>
        </p:nvSpPr>
        <p:spPr bwMode="auto">
          <a:xfrm>
            <a:off x="3917399" y="2513990"/>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cs typeface="Arial" charset="0"/>
              </a:rPr>
              <a:t>A</a:t>
            </a:r>
          </a:p>
        </p:txBody>
      </p:sp>
      <p:sp>
        <p:nvSpPr>
          <p:cNvPr id="30" name="Text Box 29"/>
          <p:cNvSpPr txBox="1">
            <a:spLocks noChangeArrowheads="1"/>
          </p:cNvSpPr>
          <p:nvPr/>
        </p:nvSpPr>
        <p:spPr bwMode="auto">
          <a:xfrm>
            <a:off x="2220608" y="3016616"/>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cs typeface="Arial" charset="0"/>
              </a:rPr>
              <a:t>B</a:t>
            </a:r>
          </a:p>
        </p:txBody>
      </p:sp>
      <p:sp>
        <p:nvSpPr>
          <p:cNvPr id="35" name="Text Box 29"/>
          <p:cNvSpPr txBox="1">
            <a:spLocks noChangeArrowheads="1"/>
          </p:cNvSpPr>
          <p:nvPr/>
        </p:nvSpPr>
        <p:spPr bwMode="auto">
          <a:xfrm>
            <a:off x="3349337" y="3039476"/>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cs typeface="Arial" charset="0"/>
              </a:rPr>
              <a:t>B</a:t>
            </a:r>
          </a:p>
        </p:txBody>
      </p:sp>
      <p:sp>
        <p:nvSpPr>
          <p:cNvPr id="36" name="TextBox 35"/>
          <p:cNvSpPr txBox="1"/>
          <p:nvPr/>
        </p:nvSpPr>
        <p:spPr>
          <a:xfrm>
            <a:off x="761358" y="1767077"/>
            <a:ext cx="272653" cy="300082"/>
          </a:xfrm>
          <a:prstGeom prst="rect">
            <a:avLst/>
          </a:prstGeom>
          <a:noFill/>
        </p:spPr>
        <p:txBody>
          <a:bodyPr wrap="square" rtlCol="0">
            <a:spAutoFit/>
          </a:bodyPr>
          <a:lstStyle/>
          <a:p>
            <a:r>
              <a:rPr lang="en-GB" sz="1350" b="1" dirty="0">
                <a:solidFill>
                  <a:srgbClr val="008E40"/>
                </a:solidFill>
                <a:latin typeface="Arial" panose="020B0604020202020204" pitchFamily="34" charset="0"/>
                <a:cs typeface="Arial" panose="020B0604020202020204" pitchFamily="34" charset="0"/>
              </a:rPr>
              <a:t>+</a:t>
            </a:r>
          </a:p>
        </p:txBody>
      </p:sp>
      <p:sp>
        <p:nvSpPr>
          <p:cNvPr id="37" name="TextBox 36"/>
          <p:cNvSpPr txBox="1"/>
          <p:nvPr/>
        </p:nvSpPr>
        <p:spPr>
          <a:xfrm>
            <a:off x="762447" y="3509314"/>
            <a:ext cx="272653" cy="300082"/>
          </a:xfrm>
          <a:prstGeom prst="rect">
            <a:avLst/>
          </a:prstGeom>
          <a:noFill/>
        </p:spPr>
        <p:txBody>
          <a:bodyPr wrap="square" rtlCol="0">
            <a:spAutoFit/>
          </a:bodyPr>
          <a:lstStyle/>
          <a:p>
            <a:r>
              <a:rPr lang="en-GB" sz="1350" b="1" dirty="0">
                <a:solidFill>
                  <a:srgbClr val="FF0000"/>
                </a:solidFill>
                <a:latin typeface="Arial" panose="020B0604020202020204" pitchFamily="34" charset="0"/>
                <a:cs typeface="Arial" panose="020B0604020202020204" pitchFamily="34" charset="0"/>
              </a:rPr>
              <a:t>_</a:t>
            </a:r>
          </a:p>
        </p:txBody>
      </p:sp>
      <p:sp>
        <p:nvSpPr>
          <p:cNvPr id="38" name="Rectangle 4"/>
          <p:cNvSpPr>
            <a:spLocks noGrp="1" noChangeArrowheads="1"/>
          </p:cNvSpPr>
          <p:nvPr>
            <p:ph type="title"/>
          </p:nvPr>
        </p:nvSpPr>
        <p:spPr>
          <a:xfrm>
            <a:off x="171933" y="399004"/>
            <a:ext cx="6351400" cy="392906"/>
          </a:xfrm>
        </p:spPr>
        <p:txBody>
          <a:bodyPr>
            <a:noAutofit/>
          </a:bodyPr>
          <a:lstStyle/>
          <a:p>
            <a:pPr algn="l" eaLnBrk="1" hangingPunct="1"/>
            <a:r>
              <a:rPr lang="en-US" altLang="en-US" sz="1800" b="1" dirty="0">
                <a:solidFill>
                  <a:srgbClr val="000000"/>
                </a:solidFill>
                <a:latin typeface="Century Gothic" panose="020B0502020202020204" pitchFamily="34" charset="0"/>
                <a:ea typeface="ＭＳ Ｐゴシック" panose="020B0600070205080204" pitchFamily="34" charset="-128"/>
              </a:rPr>
              <a:t>The overnight period is associated with a state of </a:t>
            </a:r>
            <a:r>
              <a:rPr lang="en-US" altLang="en-US" sz="1800" b="1" dirty="0">
                <a:solidFill>
                  <a:srgbClr val="008E40"/>
                </a:solidFill>
                <a:latin typeface="Century Gothic" panose="020B0502020202020204" pitchFamily="34" charset="0"/>
                <a:ea typeface="ＭＳ Ｐゴシック" panose="020B0600070205080204" pitchFamily="34" charset="-128"/>
              </a:rPr>
              <a:t>negative net muscle protein balance </a:t>
            </a:r>
            <a:br>
              <a:rPr lang="en-US" altLang="en-US" sz="1800" b="1" dirty="0">
                <a:latin typeface="Century Gothic" panose="020B0502020202020204" pitchFamily="34" charset="0"/>
                <a:ea typeface="ＭＳ Ｐゴシック" panose="020B0600070205080204" pitchFamily="34" charset="-128"/>
              </a:rPr>
            </a:br>
            <a:endParaRPr lang="en-US" altLang="en-US" sz="1800" b="1" dirty="0">
              <a:latin typeface="Century Gothic" panose="020B0502020202020204" pitchFamily="34" charset="0"/>
              <a:ea typeface="ＭＳ Ｐゴシック" panose="020B0600070205080204" pitchFamily="34" charset="-128"/>
            </a:endParaRPr>
          </a:p>
        </p:txBody>
      </p:sp>
      <p:sp>
        <p:nvSpPr>
          <p:cNvPr id="39" name="Freeform 2"/>
          <p:cNvSpPr>
            <a:spLocks/>
          </p:cNvSpPr>
          <p:nvPr/>
        </p:nvSpPr>
        <p:spPr bwMode="auto">
          <a:xfrm rot="10648224">
            <a:off x="959029" y="2796824"/>
            <a:ext cx="557213" cy="640047"/>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bg1"/>
          </a:solidFill>
          <a:ln w="12700">
            <a:solidFill>
              <a:schemeClr val="tx1"/>
            </a:solidFill>
            <a:round/>
            <a:headEnd/>
            <a:tailEnd/>
          </a:ln>
        </p:spPr>
        <p:txBody>
          <a:bodyPr/>
          <a:lstStyle/>
          <a:p>
            <a:endParaRPr lang="en-GB" sz="1350"/>
          </a:p>
        </p:txBody>
      </p:sp>
      <p:sp>
        <p:nvSpPr>
          <p:cNvPr id="40" name="Text Box 29"/>
          <p:cNvSpPr txBox="1">
            <a:spLocks noChangeArrowheads="1"/>
          </p:cNvSpPr>
          <p:nvPr/>
        </p:nvSpPr>
        <p:spPr bwMode="auto">
          <a:xfrm>
            <a:off x="1143377" y="2942946"/>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cs typeface="Arial" charset="0"/>
              </a:rPr>
              <a:t>B</a:t>
            </a:r>
          </a:p>
        </p:txBody>
      </p:sp>
      <p:sp>
        <p:nvSpPr>
          <p:cNvPr id="41" name="Freeform 2"/>
          <p:cNvSpPr>
            <a:spLocks/>
          </p:cNvSpPr>
          <p:nvPr/>
        </p:nvSpPr>
        <p:spPr bwMode="auto">
          <a:xfrm rot="10800000">
            <a:off x="4299152" y="2787406"/>
            <a:ext cx="3903098" cy="661451"/>
          </a:xfrm>
          <a:custGeom>
            <a:avLst/>
            <a:gdLst>
              <a:gd name="T0" fmla="*/ 0 w 468"/>
              <a:gd name="T1" fmla="*/ 2147483647 h 638"/>
              <a:gd name="T2" fmla="*/ 2147483647 w 468"/>
              <a:gd name="T3" fmla="*/ 2147483647 h 638"/>
              <a:gd name="T4" fmla="*/ 2147483647 w 468"/>
              <a:gd name="T5" fmla="*/ 2147483647 h 638"/>
              <a:gd name="T6" fmla="*/ 0 60000 65536"/>
              <a:gd name="T7" fmla="*/ 0 60000 65536"/>
              <a:gd name="T8" fmla="*/ 0 60000 65536"/>
              <a:gd name="T9" fmla="*/ 0 w 468"/>
              <a:gd name="T10" fmla="*/ 0 h 638"/>
              <a:gd name="T11" fmla="*/ 468 w 468"/>
              <a:gd name="T12" fmla="*/ 638 h 638"/>
            </a:gdLst>
            <a:ahLst/>
            <a:cxnLst>
              <a:cxn ang="T6">
                <a:pos x="T0" y="T1"/>
              </a:cxn>
              <a:cxn ang="T7">
                <a:pos x="T2" y="T3"/>
              </a:cxn>
              <a:cxn ang="T8">
                <a:pos x="T4" y="T5"/>
              </a:cxn>
            </a:cxnLst>
            <a:rect l="T9" t="T10" r="T11" b="T12"/>
            <a:pathLst>
              <a:path w="468" h="638">
                <a:moveTo>
                  <a:pt x="0" y="626"/>
                </a:moveTo>
                <a:cubicBezTo>
                  <a:pt x="87" y="313"/>
                  <a:pt x="174" y="0"/>
                  <a:pt x="252" y="2"/>
                </a:cubicBezTo>
                <a:cubicBezTo>
                  <a:pt x="330" y="4"/>
                  <a:pt x="436" y="526"/>
                  <a:pt x="468" y="638"/>
                </a:cubicBezTo>
              </a:path>
            </a:pathLst>
          </a:custGeom>
          <a:solidFill>
            <a:schemeClr val="tx1"/>
          </a:solidFill>
          <a:ln w="38100">
            <a:solidFill>
              <a:schemeClr val="tx1"/>
            </a:solidFill>
            <a:round/>
            <a:headEnd/>
            <a:tailEnd/>
          </a:ln>
        </p:spPr>
        <p:txBody>
          <a:bodyPr/>
          <a:lstStyle/>
          <a:p>
            <a:endParaRPr lang="en-GB" sz="1350"/>
          </a:p>
        </p:txBody>
      </p:sp>
      <p:sp>
        <p:nvSpPr>
          <p:cNvPr id="42" name="Text Box 29"/>
          <p:cNvSpPr txBox="1">
            <a:spLocks noChangeArrowheads="1"/>
          </p:cNvSpPr>
          <p:nvPr/>
        </p:nvSpPr>
        <p:spPr bwMode="auto">
          <a:xfrm>
            <a:off x="4480725" y="3049910"/>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solidFill>
                  <a:schemeClr val="bg1"/>
                </a:solidFill>
                <a:cs typeface="Arial" charset="0"/>
              </a:rPr>
              <a:t>B</a:t>
            </a:r>
          </a:p>
        </p:txBody>
      </p:sp>
      <p:sp>
        <p:nvSpPr>
          <p:cNvPr id="43" name="Text Box 29"/>
          <p:cNvSpPr txBox="1">
            <a:spLocks noChangeArrowheads="1"/>
          </p:cNvSpPr>
          <p:nvPr/>
        </p:nvSpPr>
        <p:spPr bwMode="auto">
          <a:xfrm>
            <a:off x="6095390" y="2948436"/>
            <a:ext cx="31290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cs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US" sz="1500" dirty="0">
                <a:solidFill>
                  <a:schemeClr val="bg1"/>
                </a:solidFill>
                <a:cs typeface="Arial" charset="0"/>
              </a:rPr>
              <a:t>B</a:t>
            </a:r>
          </a:p>
        </p:txBody>
      </p:sp>
      <p:sp>
        <p:nvSpPr>
          <p:cNvPr id="3" name="TextBox 2"/>
          <p:cNvSpPr txBox="1"/>
          <p:nvPr/>
        </p:nvSpPr>
        <p:spPr>
          <a:xfrm>
            <a:off x="1034011" y="1877377"/>
            <a:ext cx="3321966" cy="300082"/>
          </a:xfrm>
          <a:prstGeom prst="rect">
            <a:avLst/>
          </a:prstGeom>
          <a:solidFill>
            <a:schemeClr val="bg1"/>
          </a:solidFill>
          <a:ln>
            <a:solidFill>
              <a:schemeClr val="tx1"/>
            </a:solidFill>
          </a:ln>
        </p:spPr>
        <p:txBody>
          <a:bodyPr wrap="square" rtlCol="0">
            <a:spAutoFit/>
          </a:bodyPr>
          <a:lstStyle/>
          <a:p>
            <a:pPr algn="ctr"/>
            <a:r>
              <a:rPr lang="en-GB" sz="1350" b="1" dirty="0">
                <a:latin typeface="Century Gothic" panose="020B0502020202020204" pitchFamily="34" charset="0"/>
              </a:rPr>
              <a:t>Day</a:t>
            </a:r>
          </a:p>
        </p:txBody>
      </p:sp>
      <p:sp>
        <p:nvSpPr>
          <p:cNvPr id="44" name="TextBox 43"/>
          <p:cNvSpPr txBox="1"/>
          <p:nvPr/>
        </p:nvSpPr>
        <p:spPr>
          <a:xfrm>
            <a:off x="4355976" y="1877377"/>
            <a:ext cx="3846274" cy="300082"/>
          </a:xfrm>
          <a:prstGeom prst="rect">
            <a:avLst/>
          </a:prstGeom>
          <a:solidFill>
            <a:schemeClr val="tx1"/>
          </a:solidFill>
        </p:spPr>
        <p:txBody>
          <a:bodyPr wrap="square" rtlCol="0">
            <a:spAutoFit/>
          </a:bodyPr>
          <a:lstStyle/>
          <a:p>
            <a:pPr algn="ctr"/>
            <a:r>
              <a:rPr lang="en-GB" sz="1350" b="1" dirty="0">
                <a:solidFill>
                  <a:schemeClr val="bg1"/>
                </a:solidFill>
                <a:latin typeface="Century Gothic" panose="020B0502020202020204" pitchFamily="34" charset="0"/>
              </a:rPr>
              <a:t>Night</a:t>
            </a:r>
          </a:p>
        </p:txBody>
      </p:sp>
    </p:spTree>
    <p:extLst>
      <p:ext uri="{BB962C8B-B14F-4D97-AF65-F5344CB8AC3E}">
        <p14:creationId xmlns:p14="http://schemas.microsoft.com/office/powerpoint/2010/main" val="4382759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txBox="1">
            <a:spLocks/>
          </p:cNvSpPr>
          <p:nvPr/>
        </p:nvSpPr>
        <p:spPr bwMode="auto">
          <a:xfrm>
            <a:off x="119742" y="-171400"/>
            <a:ext cx="6646069" cy="942975"/>
          </a:xfrm>
          <a:prstGeom prst="rect">
            <a:avLst/>
          </a:prstGeom>
          <a:noFill/>
          <a:ln>
            <a:noFill/>
          </a:ln>
        </p:spPr>
        <p:txBody>
          <a:bodyPr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br>
              <a:rPr lang="en-US" altLang="en-US" sz="2000" b="1" dirty="0">
                <a:latin typeface="Century Gothic" charset="0"/>
                <a:ea typeface="Century Gothic" charset="0"/>
                <a:cs typeface="Century Gothic" charset="0"/>
              </a:rPr>
            </a:br>
            <a:r>
              <a:rPr lang="en-US" altLang="en-US" sz="2000" b="1" dirty="0">
                <a:solidFill>
                  <a:srgbClr val="008E40"/>
                </a:solidFill>
                <a:latin typeface="Century Gothic" charset="0"/>
                <a:ea typeface="Century Gothic" charset="0"/>
                <a:cs typeface="Century Gothic" charset="0"/>
              </a:rPr>
              <a:t>Bedtime</a:t>
            </a:r>
            <a:r>
              <a:rPr lang="en-US" altLang="en-US" sz="2000" b="1" dirty="0">
                <a:latin typeface="Century Gothic" charset="0"/>
                <a:ea typeface="Century Gothic" charset="0"/>
                <a:cs typeface="Century Gothic" charset="0"/>
              </a:rPr>
              <a:t> protein feeding enhances the overnight stimulation of muscle protein synthesis</a:t>
            </a:r>
            <a:endParaRPr lang="en-US" altLang="en-US" sz="2000" dirty="0">
              <a:latin typeface="Century Gothic" charset="0"/>
              <a:ea typeface="Century Gothic" charset="0"/>
              <a:cs typeface="Century Gothic" charset="0"/>
            </a:endParaRPr>
          </a:p>
        </p:txBody>
      </p:sp>
      <p:sp>
        <p:nvSpPr>
          <p:cNvPr id="22534" name="TextBox 1"/>
          <p:cNvSpPr txBox="1">
            <a:spLocks noChangeArrowheads="1"/>
          </p:cNvSpPr>
          <p:nvPr/>
        </p:nvSpPr>
        <p:spPr bwMode="auto">
          <a:xfrm>
            <a:off x="3565582" y="6425394"/>
            <a:ext cx="3348038"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1200" b="1" dirty="0">
                <a:solidFill>
                  <a:srgbClr val="008E40"/>
                </a:solidFill>
              </a:rPr>
              <a:t>Res et al </a:t>
            </a:r>
            <a:r>
              <a:rPr lang="en-US" altLang="en-US" sz="1200" dirty="0">
                <a:solidFill>
                  <a:srgbClr val="008E40"/>
                </a:solidFill>
              </a:rPr>
              <a:t>2012</a:t>
            </a:r>
            <a:r>
              <a:rPr lang="en-US" altLang="en-US" sz="1200" b="1" dirty="0">
                <a:solidFill>
                  <a:srgbClr val="008E40"/>
                </a:solidFill>
              </a:rPr>
              <a:t> </a:t>
            </a:r>
            <a:r>
              <a:rPr lang="en-US" altLang="en-US" sz="1200" dirty="0">
                <a:solidFill>
                  <a:srgbClr val="008E40"/>
                </a:solidFill>
              </a:rPr>
              <a:t>Med </a:t>
            </a:r>
            <a:r>
              <a:rPr lang="en-US" altLang="en-US" sz="1200" dirty="0" err="1">
                <a:solidFill>
                  <a:srgbClr val="008E40"/>
                </a:solidFill>
              </a:rPr>
              <a:t>Sci</a:t>
            </a:r>
            <a:r>
              <a:rPr lang="en-US" altLang="en-US" sz="1200" dirty="0">
                <a:solidFill>
                  <a:srgbClr val="008E40"/>
                </a:solidFill>
              </a:rPr>
              <a:t> </a:t>
            </a:r>
            <a:r>
              <a:rPr lang="en-US" altLang="en-US" sz="1200" dirty="0">
                <a:solidFill>
                  <a:srgbClr val="008E40"/>
                </a:solidFill>
                <a:latin typeface="Century Gothic" panose="020B0502020202020204" pitchFamily="34" charset="0"/>
              </a:rPr>
              <a:t>Sports</a:t>
            </a:r>
            <a:r>
              <a:rPr lang="en-US" altLang="en-US" sz="1200" dirty="0">
                <a:solidFill>
                  <a:srgbClr val="008E40"/>
                </a:solidFill>
              </a:rPr>
              <a:t> Ex</a:t>
            </a:r>
          </a:p>
        </p:txBody>
      </p:sp>
      <p:sp>
        <p:nvSpPr>
          <p:cNvPr id="3" name="Rectangle 2"/>
          <p:cNvSpPr>
            <a:spLocks noChangeArrowheads="1"/>
          </p:cNvSpPr>
          <p:nvPr/>
        </p:nvSpPr>
        <p:spPr bwMode="auto">
          <a:xfrm>
            <a:off x="6137672" y="3752851"/>
            <a:ext cx="432197" cy="1026319"/>
          </a:xfrm>
          <a:prstGeom prst="rect">
            <a:avLst/>
          </a:prstGeom>
          <a:solidFill>
            <a:schemeClr val="accent3">
              <a:lumMod val="20000"/>
              <a:lumOff val="80000"/>
            </a:schemeClr>
          </a:solidFill>
          <a:ln>
            <a:noFill/>
          </a:ln>
          <a:effectLst>
            <a:outerShdw blurRad="40000" dist="23000" dir="5400000" rotWithShape="0">
              <a:schemeClr val="bg1">
                <a:alpha val="34999"/>
              </a:schemeClr>
            </a:outerShdw>
          </a:effectLst>
        </p:spPr>
        <p:txBody>
          <a:bodyPr anchor="ctr"/>
          <a:lstStyle/>
          <a:p>
            <a:pPr algn="ctr">
              <a:defRPr/>
            </a:pPr>
            <a:endParaRPr lang="en-US" sz="1350">
              <a:solidFill>
                <a:schemeClr val="lt1"/>
              </a:solidFill>
            </a:endParaRPr>
          </a:p>
        </p:txBody>
      </p:sp>
      <p:sp>
        <p:nvSpPr>
          <p:cNvPr id="10" name="Rectangle 9"/>
          <p:cNvSpPr>
            <a:spLocks noChangeArrowheads="1"/>
          </p:cNvSpPr>
          <p:nvPr/>
        </p:nvSpPr>
        <p:spPr bwMode="auto">
          <a:xfrm>
            <a:off x="7434264" y="3752851"/>
            <a:ext cx="432197" cy="1026319"/>
          </a:xfrm>
          <a:prstGeom prst="rect">
            <a:avLst/>
          </a:prstGeom>
          <a:solidFill>
            <a:schemeClr val="accent3">
              <a:lumMod val="20000"/>
              <a:lumOff val="80000"/>
            </a:schemeClr>
          </a:solidFill>
          <a:ln>
            <a:noFill/>
          </a:ln>
          <a:effectLst>
            <a:outerShdw blurRad="40000" dist="23000" dir="5400000" rotWithShape="0">
              <a:schemeClr val="bg1">
                <a:alpha val="34999"/>
              </a:schemeClr>
            </a:outerShdw>
          </a:effectLst>
        </p:spPr>
        <p:txBody>
          <a:bodyPr anchor="ctr"/>
          <a:lstStyle/>
          <a:p>
            <a:pPr algn="ctr">
              <a:defRPr/>
            </a:pPr>
            <a:endParaRPr lang="en-US" sz="1350">
              <a:solidFill>
                <a:schemeClr val="lt1"/>
              </a:solidFill>
            </a:endParaRPr>
          </a:p>
        </p:txBody>
      </p:sp>
      <p:sp>
        <p:nvSpPr>
          <p:cNvPr id="15" name="TextBox 16"/>
          <p:cNvSpPr txBox="1">
            <a:spLocks noChangeArrowheads="1"/>
          </p:cNvSpPr>
          <p:nvPr/>
        </p:nvSpPr>
        <p:spPr bwMode="auto">
          <a:xfrm>
            <a:off x="3624230" y="1681063"/>
            <a:ext cx="202789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Mixed-MPS (%/h)</a:t>
            </a:r>
          </a:p>
        </p:txBody>
      </p:sp>
      <p:pic>
        <p:nvPicPr>
          <p:cNvPr id="9" name="Picture 8"/>
          <p:cNvPicPr>
            <a:picLocks noChangeAspect="1"/>
          </p:cNvPicPr>
          <p:nvPr/>
        </p:nvPicPr>
        <p:blipFill>
          <a:blip r:embed="rId3"/>
          <a:stretch>
            <a:fillRect/>
          </a:stretch>
        </p:blipFill>
        <p:spPr>
          <a:xfrm>
            <a:off x="3599892" y="1962026"/>
            <a:ext cx="2916324" cy="3987254"/>
          </a:xfrm>
          <a:prstGeom prst="rect">
            <a:avLst/>
          </a:prstGeom>
        </p:spPr>
      </p:pic>
      <p:grpSp>
        <p:nvGrpSpPr>
          <p:cNvPr id="13" name="Group 12"/>
          <p:cNvGrpSpPr/>
          <p:nvPr/>
        </p:nvGrpSpPr>
        <p:grpSpPr>
          <a:xfrm>
            <a:off x="5645731" y="1794507"/>
            <a:ext cx="3965031" cy="4868801"/>
            <a:chOff x="5970156" y="2310289"/>
            <a:chExt cx="3709509" cy="5230019"/>
          </a:xfrm>
        </p:grpSpPr>
        <p:sp>
          <p:nvSpPr>
            <p:cNvPr id="22531" name="TextBox 23"/>
            <p:cNvSpPr txBox="1">
              <a:spLocks noChangeArrowheads="1"/>
            </p:cNvSpPr>
            <p:nvPr/>
          </p:nvSpPr>
          <p:spPr bwMode="auto">
            <a:xfrm>
              <a:off x="6765610" y="7242758"/>
              <a:ext cx="2914055" cy="297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200" b="1" dirty="0" err="1">
                  <a:solidFill>
                    <a:srgbClr val="008E40"/>
                  </a:solidFill>
                  <a:latin typeface="Century Gothic" panose="020B0502020202020204" pitchFamily="34" charset="0"/>
                </a:rPr>
                <a:t>Snijders</a:t>
              </a:r>
              <a:r>
                <a:rPr lang="en-GB" altLang="en-US" sz="1200" b="1" dirty="0">
                  <a:solidFill>
                    <a:srgbClr val="008E40"/>
                  </a:solidFill>
                  <a:latin typeface="Century Gothic" panose="020B0502020202020204" pitchFamily="34" charset="0"/>
                </a:rPr>
                <a:t> </a:t>
              </a:r>
              <a:r>
                <a:rPr lang="en-GB" altLang="en-US" sz="1200" dirty="0">
                  <a:solidFill>
                    <a:srgbClr val="008E40"/>
                  </a:solidFill>
                  <a:latin typeface="Century Gothic" panose="020B0502020202020204" pitchFamily="34" charset="0"/>
                </a:rPr>
                <a:t>et al 2015 J </a:t>
              </a:r>
              <a:r>
                <a:rPr lang="en-GB" altLang="en-US" sz="1200" dirty="0" err="1">
                  <a:solidFill>
                    <a:srgbClr val="008E40"/>
                  </a:solidFill>
                  <a:latin typeface="Century Gothic" panose="020B0502020202020204" pitchFamily="34" charset="0"/>
                </a:rPr>
                <a:t>Nutr</a:t>
              </a:r>
              <a:r>
                <a:rPr lang="en-GB" altLang="en-US" sz="1200" dirty="0">
                  <a:solidFill>
                    <a:srgbClr val="008E40"/>
                  </a:solidFill>
                  <a:latin typeface="Century Gothic" panose="020B0502020202020204" pitchFamily="34" charset="0"/>
                </a:rPr>
                <a:t>  </a:t>
              </a:r>
            </a:p>
          </p:txBody>
        </p:sp>
        <p:sp>
          <p:nvSpPr>
            <p:cNvPr id="16" name="TextBox 16"/>
            <p:cNvSpPr txBox="1">
              <a:spLocks noChangeArrowheads="1"/>
            </p:cNvSpPr>
            <p:nvPr/>
          </p:nvSpPr>
          <p:spPr bwMode="auto">
            <a:xfrm>
              <a:off x="5970156" y="2310289"/>
              <a:ext cx="3346545" cy="377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dirty="0"/>
                <a:t>∆ quadriceps muscle CSA (cm</a:t>
              </a:r>
              <a:r>
                <a:rPr lang="en-GB" altLang="en-US" sz="1400" baseline="30000" dirty="0"/>
                <a:t>2</a:t>
              </a:r>
              <a:r>
                <a:rPr lang="en-GB" altLang="en-US" sz="1400" dirty="0"/>
                <a:t>)</a:t>
              </a:r>
            </a:p>
          </p:txBody>
        </p:sp>
        <p:pic>
          <p:nvPicPr>
            <p:cNvPr id="12" name="Picture 11"/>
            <p:cNvPicPr>
              <a:picLocks noChangeAspect="1"/>
            </p:cNvPicPr>
            <p:nvPr/>
          </p:nvPicPr>
          <p:blipFill>
            <a:blip r:embed="rId4"/>
            <a:stretch>
              <a:fillRect/>
            </a:stretch>
          </p:blipFill>
          <p:spPr>
            <a:xfrm>
              <a:off x="6445235" y="2631327"/>
              <a:ext cx="3101377" cy="4141979"/>
            </a:xfrm>
            <a:prstGeom prst="rect">
              <a:avLst/>
            </a:prstGeom>
          </p:spPr>
        </p:pic>
      </p:grpSp>
      <p:sp>
        <p:nvSpPr>
          <p:cNvPr id="20" name="TextBox 19"/>
          <p:cNvSpPr txBox="1"/>
          <p:nvPr/>
        </p:nvSpPr>
        <p:spPr>
          <a:xfrm>
            <a:off x="197161" y="2636912"/>
            <a:ext cx="3241047" cy="2031325"/>
          </a:xfrm>
          <a:prstGeom prst="rect">
            <a:avLst/>
          </a:prstGeom>
          <a:noFill/>
        </p:spPr>
        <p:txBody>
          <a:bodyPr wrap="square">
            <a:spAutoFit/>
          </a:bodyPr>
          <a:lstStyle/>
          <a:p>
            <a:pPr marL="214313" indent="-214313" algn="just">
              <a:buFont typeface="Arial" pitchFamily="34" charset="0"/>
              <a:buChar char="•"/>
              <a:defRPr/>
            </a:pPr>
            <a:r>
              <a:rPr lang="en-US" sz="1400" dirty="0">
                <a:latin typeface="Century Gothic" charset="0"/>
                <a:ea typeface="Century Gothic" charset="0"/>
                <a:cs typeface="Century Gothic" charset="0"/>
              </a:rPr>
              <a:t>20:00-21:00 – Resistance exercise</a:t>
            </a:r>
          </a:p>
          <a:p>
            <a:pPr marL="214313" indent="-214313" algn="just">
              <a:buFont typeface="Arial" pitchFamily="34" charset="0"/>
              <a:buChar char="•"/>
              <a:defRPr/>
            </a:pPr>
            <a:endParaRPr lang="en-US" sz="1400" dirty="0">
              <a:latin typeface="Century Gothic" charset="0"/>
              <a:ea typeface="Century Gothic" charset="0"/>
              <a:cs typeface="Century Gothic" charset="0"/>
            </a:endParaRPr>
          </a:p>
          <a:p>
            <a:pPr marL="214313" indent="-214313" algn="just">
              <a:buFont typeface="Arial" pitchFamily="34" charset="0"/>
              <a:buChar char="•"/>
              <a:defRPr/>
            </a:pPr>
            <a:r>
              <a:rPr lang="en-US" sz="1400" dirty="0">
                <a:latin typeface="Century Gothic" charset="0"/>
                <a:ea typeface="Century Gothic" charset="0"/>
                <a:cs typeface="Century Gothic" charset="0"/>
              </a:rPr>
              <a:t>21:00 – Post-exercise feed</a:t>
            </a:r>
          </a:p>
          <a:p>
            <a:pPr marL="214313" indent="-214313" algn="just">
              <a:buFont typeface="Arial" pitchFamily="34" charset="0"/>
              <a:buChar char="•"/>
              <a:defRPr/>
            </a:pPr>
            <a:endParaRPr lang="en-US" sz="1400" dirty="0">
              <a:latin typeface="Century Gothic" charset="0"/>
              <a:ea typeface="Century Gothic" charset="0"/>
              <a:cs typeface="Century Gothic" charset="0"/>
            </a:endParaRPr>
          </a:p>
          <a:p>
            <a:pPr marL="214313" indent="-214313" algn="just">
              <a:buFont typeface="Arial" pitchFamily="34" charset="0"/>
              <a:buChar char="•"/>
              <a:defRPr/>
            </a:pPr>
            <a:r>
              <a:rPr lang="en-US" sz="1400" dirty="0">
                <a:latin typeface="Century Gothic" charset="0"/>
                <a:ea typeface="Century Gothic" charset="0"/>
                <a:cs typeface="Century Gothic" charset="0"/>
              </a:rPr>
              <a:t>23:30 – Protein (casein) feed (40 g) at bedtime</a:t>
            </a:r>
          </a:p>
          <a:p>
            <a:pPr algn="just">
              <a:defRPr/>
            </a:pPr>
            <a:endParaRPr lang="en-US" sz="1400" dirty="0">
              <a:latin typeface="Century Gothic" charset="0"/>
              <a:ea typeface="Century Gothic" charset="0"/>
              <a:cs typeface="Century Gothic" charset="0"/>
            </a:endParaRPr>
          </a:p>
          <a:p>
            <a:pPr marL="214313" indent="-214313" algn="just">
              <a:buFont typeface="Arial" pitchFamily="34" charset="0"/>
              <a:buChar char="•"/>
              <a:defRPr/>
            </a:pPr>
            <a:r>
              <a:rPr lang="en-US" sz="1400" dirty="0">
                <a:latin typeface="Century Gothic" charset="0"/>
                <a:ea typeface="Century Gothic" charset="0"/>
                <a:cs typeface="Century Gothic" charset="0"/>
              </a:rPr>
              <a:t>Midnight - Bedtime</a:t>
            </a:r>
          </a:p>
          <a:p>
            <a:pPr algn="just">
              <a:defRP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1380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txBox="1">
            <a:spLocks/>
          </p:cNvSpPr>
          <p:nvPr/>
        </p:nvSpPr>
        <p:spPr bwMode="auto">
          <a:xfrm>
            <a:off x="107504" y="-173966"/>
            <a:ext cx="6646069" cy="942975"/>
          </a:xfrm>
          <a:prstGeom prst="rect">
            <a:avLst/>
          </a:prstGeom>
          <a:noFill/>
          <a:ln>
            <a:noFill/>
          </a:ln>
        </p:spPr>
        <p:txBody>
          <a:bodyPr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br>
              <a:rPr lang="en-US" altLang="en-US" sz="2000" b="1" dirty="0">
                <a:latin typeface="Century Gothic" charset="0"/>
                <a:ea typeface="Century Gothic" charset="0"/>
                <a:cs typeface="Century Gothic" charset="0"/>
              </a:rPr>
            </a:br>
            <a:r>
              <a:rPr lang="en-GB" altLang="en-US" sz="2000" b="1" dirty="0">
                <a:latin typeface="Century Gothic" charset="0"/>
                <a:ea typeface="Century Gothic" charset="0"/>
                <a:cs typeface="Century Gothic" charset="0"/>
              </a:rPr>
              <a:t>A </a:t>
            </a:r>
            <a:r>
              <a:rPr lang="en-GB" altLang="en-US" sz="2000" b="1" dirty="0">
                <a:solidFill>
                  <a:srgbClr val="008E40"/>
                </a:solidFill>
                <a:latin typeface="Century Gothic" charset="0"/>
                <a:ea typeface="Century Gothic" charset="0"/>
                <a:cs typeface="Century Gothic" charset="0"/>
              </a:rPr>
              <a:t>balanced </a:t>
            </a:r>
            <a:r>
              <a:rPr lang="en-GB" altLang="en-US" sz="2000" b="1" dirty="0">
                <a:latin typeface="Century Gothic" charset="0"/>
                <a:ea typeface="Century Gothic" charset="0"/>
                <a:cs typeface="Century Gothic" charset="0"/>
              </a:rPr>
              <a:t>protein meal pattern stimulates a greater daytime response of MPS </a:t>
            </a:r>
            <a:r>
              <a:rPr lang="en-US" altLang="en-US" sz="2000" b="1" dirty="0">
                <a:latin typeface="Century Gothic" charset="0"/>
                <a:ea typeface="Century Gothic" charset="0"/>
                <a:cs typeface="Century Gothic" charset="0"/>
              </a:rPr>
              <a:t>in young adults</a:t>
            </a:r>
          </a:p>
        </p:txBody>
      </p:sp>
      <p:sp>
        <p:nvSpPr>
          <p:cNvPr id="22531" name="TextBox 23"/>
          <p:cNvSpPr txBox="1">
            <a:spLocks noChangeArrowheads="1"/>
          </p:cNvSpPr>
          <p:nvPr/>
        </p:nvSpPr>
        <p:spPr bwMode="auto">
          <a:xfrm>
            <a:off x="994298" y="6409701"/>
            <a:ext cx="2915328"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200" b="1" dirty="0" err="1">
                <a:solidFill>
                  <a:srgbClr val="008E40"/>
                </a:solidFill>
                <a:latin typeface="Century Gothic" panose="020B0502020202020204" pitchFamily="34" charset="0"/>
              </a:rPr>
              <a:t>Mamerow</a:t>
            </a:r>
            <a:r>
              <a:rPr lang="en-GB" altLang="en-US" sz="1200" b="1" dirty="0">
                <a:solidFill>
                  <a:srgbClr val="008E40"/>
                </a:solidFill>
                <a:latin typeface="Century Gothic" panose="020B0502020202020204" pitchFamily="34" charset="0"/>
              </a:rPr>
              <a:t> </a:t>
            </a:r>
            <a:r>
              <a:rPr lang="en-GB" altLang="en-US" sz="1200" dirty="0">
                <a:solidFill>
                  <a:srgbClr val="008E40"/>
                </a:solidFill>
                <a:latin typeface="Century Gothic" panose="020B0502020202020204" pitchFamily="34" charset="0"/>
              </a:rPr>
              <a:t>et al. J </a:t>
            </a:r>
            <a:r>
              <a:rPr lang="en-GB" altLang="en-US" sz="1200" dirty="0" err="1">
                <a:solidFill>
                  <a:srgbClr val="008E40"/>
                </a:solidFill>
                <a:latin typeface="Century Gothic" panose="020B0502020202020204" pitchFamily="34" charset="0"/>
              </a:rPr>
              <a:t>Nutr</a:t>
            </a:r>
            <a:r>
              <a:rPr lang="en-GB" altLang="en-US" sz="1200" dirty="0">
                <a:solidFill>
                  <a:srgbClr val="008E40"/>
                </a:solidFill>
                <a:latin typeface="Century Gothic" panose="020B0502020202020204" pitchFamily="34" charset="0"/>
              </a:rPr>
              <a:t> 2014</a:t>
            </a:r>
          </a:p>
        </p:txBody>
      </p:sp>
      <p:grpSp>
        <p:nvGrpSpPr>
          <p:cNvPr id="2" name="Group 1"/>
          <p:cNvGrpSpPr>
            <a:grpSpLocks/>
          </p:cNvGrpSpPr>
          <p:nvPr/>
        </p:nvGrpSpPr>
        <p:grpSpPr bwMode="auto">
          <a:xfrm>
            <a:off x="536195" y="2060027"/>
            <a:ext cx="3649430" cy="3817245"/>
            <a:chOff x="-113807" y="1693204"/>
            <a:chExt cx="3816424" cy="4271117"/>
          </a:xfrm>
        </p:grpSpPr>
        <p:sp>
          <p:nvSpPr>
            <p:cNvPr id="22537" name="TextBox 16"/>
            <p:cNvSpPr txBox="1">
              <a:spLocks noChangeArrowheads="1"/>
            </p:cNvSpPr>
            <p:nvPr/>
          </p:nvSpPr>
          <p:spPr bwMode="auto">
            <a:xfrm>
              <a:off x="-113807" y="1693204"/>
              <a:ext cx="3816424" cy="34437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400" dirty="0"/>
                <a:t>Mixed-MPS (%/h)</a:t>
              </a:r>
            </a:p>
          </p:txBody>
        </p:sp>
        <p:pic>
          <p:nvPicPr>
            <p:cNvPr id="29702" name="Picture 7"/>
            <p:cNvPicPr>
              <a:picLocks noChangeAspect="1" noChangeArrowheads="1"/>
            </p:cNvPicPr>
            <p:nvPr/>
          </p:nvPicPr>
          <p:blipFill>
            <a:blip r:embed="rId3"/>
            <a:srcRect/>
            <a:stretch>
              <a:fillRect/>
            </a:stretch>
          </p:blipFill>
          <p:spPr bwMode="auto">
            <a:xfrm>
              <a:off x="-113807" y="2266016"/>
              <a:ext cx="3525346" cy="369830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grpSp>
      <p:sp>
        <p:nvSpPr>
          <p:cNvPr id="10" name="Rectangle 9"/>
          <p:cNvSpPr>
            <a:spLocks noChangeArrowheads="1"/>
          </p:cNvSpPr>
          <p:nvPr/>
        </p:nvSpPr>
        <p:spPr bwMode="auto">
          <a:xfrm>
            <a:off x="8316416" y="3717032"/>
            <a:ext cx="432197" cy="1350150"/>
          </a:xfrm>
          <a:prstGeom prst="rect">
            <a:avLst/>
          </a:prstGeom>
          <a:solidFill>
            <a:schemeClr val="accent3">
              <a:lumMod val="20000"/>
              <a:lumOff val="80000"/>
            </a:schemeClr>
          </a:solidFill>
          <a:ln>
            <a:noFill/>
          </a:ln>
          <a:effectLst>
            <a:outerShdw blurRad="40000" dist="23000" dir="5400000" rotWithShape="0">
              <a:schemeClr val="bg1">
                <a:alpha val="34999"/>
              </a:schemeClr>
            </a:outerShdw>
          </a:effectLst>
        </p:spPr>
        <p:txBody>
          <a:bodyPr anchor="ctr"/>
          <a:lstStyle/>
          <a:p>
            <a:pPr algn="ctr">
              <a:defRPr/>
            </a:pPr>
            <a:endParaRPr lang="en-US" sz="1400">
              <a:solidFill>
                <a:schemeClr val="lt1"/>
              </a:solidFill>
            </a:endParaRPr>
          </a:p>
        </p:txBody>
      </p:sp>
      <p:sp>
        <p:nvSpPr>
          <p:cNvPr id="11" name="TextBox 10"/>
          <p:cNvSpPr txBox="1"/>
          <p:nvPr/>
        </p:nvSpPr>
        <p:spPr>
          <a:xfrm>
            <a:off x="2699792" y="2854066"/>
            <a:ext cx="324036" cy="400110"/>
          </a:xfrm>
          <a:prstGeom prst="rect">
            <a:avLst/>
          </a:prstGeom>
          <a:noFill/>
        </p:spPr>
        <p:txBody>
          <a:bodyPr wrap="square" rtlCol="0">
            <a:spAutoFit/>
          </a:bodyPr>
          <a:lstStyle/>
          <a:p>
            <a:r>
              <a:rPr lang="en-US" sz="2000" dirty="0"/>
              <a:t>*</a:t>
            </a:r>
          </a:p>
        </p:txBody>
      </p:sp>
      <p:grpSp>
        <p:nvGrpSpPr>
          <p:cNvPr id="4" name="Group 3"/>
          <p:cNvGrpSpPr/>
          <p:nvPr/>
        </p:nvGrpSpPr>
        <p:grpSpPr>
          <a:xfrm>
            <a:off x="3563888" y="1038816"/>
            <a:ext cx="5580112" cy="5647884"/>
            <a:chOff x="3563888" y="1038816"/>
            <a:chExt cx="5580112" cy="5647884"/>
          </a:xfrm>
        </p:grpSpPr>
        <p:pic>
          <p:nvPicPr>
            <p:cNvPr id="29701" name="Picture 6"/>
            <p:cNvPicPr>
              <a:picLocks noChangeAspect="1" noChangeArrowheads="1"/>
            </p:cNvPicPr>
            <p:nvPr/>
          </p:nvPicPr>
          <p:blipFill>
            <a:blip r:embed="rId4"/>
            <a:srcRect/>
            <a:stretch>
              <a:fillRect/>
            </a:stretch>
          </p:blipFill>
          <p:spPr bwMode="auto">
            <a:xfrm>
              <a:off x="3563888" y="2217191"/>
              <a:ext cx="5261981" cy="330004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
          <p:nvSpPr>
            <p:cNvPr id="22534" name="TextBox 1"/>
            <p:cNvSpPr txBox="1">
              <a:spLocks noChangeArrowheads="1"/>
            </p:cNvSpPr>
            <p:nvPr/>
          </p:nvSpPr>
          <p:spPr bwMode="auto">
            <a:xfrm>
              <a:off x="4689127" y="6409701"/>
              <a:ext cx="4128891"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1200" b="1" dirty="0">
                  <a:solidFill>
                    <a:srgbClr val="008E40"/>
                  </a:solidFill>
                  <a:latin typeface="Century Gothic" panose="020B0502020202020204" pitchFamily="34" charset="0"/>
                </a:rPr>
                <a:t>Macnaughton &amp; Witard </a:t>
              </a:r>
              <a:r>
                <a:rPr lang="en-US" altLang="en-US" sz="1200" dirty="0">
                  <a:solidFill>
                    <a:srgbClr val="008E40"/>
                  </a:solidFill>
                  <a:latin typeface="Century Gothic" panose="020B0502020202020204" pitchFamily="34" charset="0"/>
                </a:rPr>
                <a:t>2014</a:t>
              </a:r>
              <a:r>
                <a:rPr lang="en-US" altLang="en-US" sz="1200" b="1" dirty="0">
                  <a:solidFill>
                    <a:srgbClr val="008E40"/>
                  </a:solidFill>
                  <a:latin typeface="Century Gothic" panose="020B0502020202020204" pitchFamily="34" charset="0"/>
                </a:rPr>
                <a:t> </a:t>
              </a:r>
              <a:r>
                <a:rPr lang="en-US" altLang="en-US" sz="1200" dirty="0">
                  <a:solidFill>
                    <a:srgbClr val="008E40"/>
                  </a:solidFill>
                  <a:latin typeface="Century Gothic" panose="020B0502020202020204" pitchFamily="34" charset="0"/>
                </a:rPr>
                <a:t>The Sp. and Ex Scientist</a:t>
              </a:r>
              <a:r>
                <a:rPr lang="en-US" altLang="en-US" sz="1200" i="1" dirty="0">
                  <a:solidFill>
                    <a:srgbClr val="008E40"/>
                  </a:solidFill>
                  <a:latin typeface="Century Gothic" panose="020B0502020202020204" pitchFamily="34" charset="0"/>
                </a:rPr>
                <a:t> </a:t>
              </a:r>
              <a:endParaRPr lang="en-US" altLang="en-US" sz="1200" dirty="0">
                <a:solidFill>
                  <a:srgbClr val="008E40"/>
                </a:solidFill>
                <a:latin typeface="Century Gothic" panose="020B0502020202020204" pitchFamily="34" charset="0"/>
              </a:endParaRPr>
            </a:p>
          </p:txBody>
        </p:sp>
        <p:pic>
          <p:nvPicPr>
            <p:cNvPr id="14" name="Picture 13"/>
            <p:cNvPicPr>
              <a:picLocks noChangeAspect="1"/>
            </p:cNvPicPr>
            <p:nvPr/>
          </p:nvPicPr>
          <p:blipFill>
            <a:blip r:embed="rId5"/>
            <a:stretch>
              <a:fillRect/>
            </a:stretch>
          </p:blipFill>
          <p:spPr>
            <a:xfrm>
              <a:off x="8316416" y="1038816"/>
              <a:ext cx="827584" cy="880732"/>
            </a:xfrm>
            <a:prstGeom prst="rect">
              <a:avLst/>
            </a:prstGeom>
          </p:spPr>
        </p:pic>
      </p:grpSp>
    </p:spTree>
    <p:extLst>
      <p:ext uri="{BB962C8B-B14F-4D97-AF65-F5344CB8AC3E}">
        <p14:creationId xmlns:p14="http://schemas.microsoft.com/office/powerpoint/2010/main" val="137847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ttp://upload.wikimedia.org/wikipedia/commons/thumb/5/55/Magnifying_glass_icon.svg/490px-Magnifying_glass_icon.svg.png"/>
          <p:cNvPicPr>
            <a:picLocks noChangeAspect="1" noChangeArrowheads="1"/>
          </p:cNvPicPr>
          <p:nvPr/>
        </p:nvPicPr>
        <p:blipFill>
          <a:blip r:embed="rId3">
            <a:lum bright="70000" contrast="-70000"/>
            <a:extLst>
              <a:ext uri="{BEBA8EAE-BF5A-486C-A8C5-ECC9F3942E4B}">
                <a14:imgProps xmlns:a14="http://schemas.microsoft.com/office/drawing/2010/main">
                  <a14:imgLayer r:embed="rId4">
                    <a14:imgEffect>
                      <a14:saturation sat="10000"/>
                    </a14:imgEffect>
                  </a14:imgLayer>
                </a14:imgProps>
              </a:ext>
              <a:ext uri="{28A0092B-C50C-407E-A947-70E740481C1C}">
                <a14:useLocalDpi xmlns:a14="http://schemas.microsoft.com/office/drawing/2010/main" val="0"/>
              </a:ext>
            </a:extLst>
          </a:blip>
          <a:srcRect/>
          <a:stretch>
            <a:fillRect/>
          </a:stretch>
        </p:blipFill>
        <p:spPr bwMode="auto">
          <a:xfrm rot="5400000" flipV="1">
            <a:off x="1359268" y="2006370"/>
            <a:ext cx="3500438" cy="3339670"/>
          </a:xfrm>
          <a:prstGeom prst="rect">
            <a:avLst/>
          </a:prstGeom>
          <a:noFill/>
          <a:extLst>
            <a:ext uri="{909E8E84-426E-40dd-AFC4-6F175D3DCCD1}">
              <a14:hiddenFill xmlns:a14="http://schemas.microsoft.com/office/drawing/2010/main" xmlns="">
                <a:solidFill>
                  <a:srgbClr val="FFFFFF"/>
                </a:solidFill>
              </a14:hiddenFill>
            </a:ext>
          </a:extLst>
        </p:spPr>
      </p:pic>
      <p:sp>
        <p:nvSpPr>
          <p:cNvPr id="28674" name="Title 1"/>
          <p:cNvSpPr>
            <a:spLocks noGrp="1"/>
          </p:cNvSpPr>
          <p:nvPr>
            <p:ph type="title"/>
          </p:nvPr>
        </p:nvSpPr>
        <p:spPr>
          <a:xfrm>
            <a:off x="146926" y="332656"/>
            <a:ext cx="5625154" cy="485775"/>
          </a:xfrm>
          <a:noFill/>
        </p:spPr>
        <p:txBody>
          <a:bodyPr>
            <a:noAutofit/>
          </a:bodyPr>
          <a:lstStyle/>
          <a:p>
            <a:pPr algn="l"/>
            <a:r>
              <a:rPr lang="en-US" altLang="en-US" sz="2000" b="1" dirty="0">
                <a:latin typeface="Arial" panose="020B0604020202020204" pitchFamily="34" charset="0"/>
                <a:ea typeface="ＭＳ Ｐゴシック" panose="020B0600070205080204" pitchFamily="34" charset="-128"/>
                <a:cs typeface="Arial" panose="020B0604020202020204" pitchFamily="34" charset="0"/>
              </a:rPr>
              <a:t>Take home messages: </a:t>
            </a:r>
            <a:br>
              <a:rPr lang="en-US" altLang="en-US" sz="2000" b="1" dirty="0">
                <a:latin typeface="Arial" panose="020B0604020202020204" pitchFamily="34" charset="0"/>
                <a:ea typeface="ＭＳ Ｐゴシック" panose="020B0600070205080204" pitchFamily="34" charset="-128"/>
                <a:cs typeface="Arial" panose="020B0604020202020204" pitchFamily="34" charset="0"/>
              </a:rPr>
            </a:br>
            <a:r>
              <a:rPr lang="en-US" altLang="en-US" sz="2000" dirty="0">
                <a:latin typeface="Arial" panose="020B0604020202020204" pitchFamily="34" charset="0"/>
                <a:ea typeface="ＭＳ Ｐゴシック" panose="020B0600070205080204" pitchFamily="34" charset="-128"/>
                <a:cs typeface="Arial" panose="020B0604020202020204" pitchFamily="34" charset="0"/>
              </a:rPr>
              <a:t>Translating the science into practice </a:t>
            </a:r>
            <a:br>
              <a:rPr lang="en-US" altLang="en-US" sz="2000" dirty="0">
                <a:latin typeface="Arial" panose="020B0604020202020204" pitchFamily="34" charset="0"/>
                <a:ea typeface="ＭＳ Ｐゴシック" panose="020B0600070205080204" pitchFamily="34" charset="-128"/>
                <a:cs typeface="Arial" panose="020B0604020202020204" pitchFamily="34" charset="0"/>
              </a:rPr>
            </a:br>
            <a:endParaRPr lang="en-US"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 name="Rectangle 3"/>
          <p:cNvSpPr txBox="1">
            <a:spLocks noChangeArrowheads="1"/>
          </p:cNvSpPr>
          <p:nvPr/>
        </p:nvSpPr>
        <p:spPr>
          <a:xfrm>
            <a:off x="151490" y="1340768"/>
            <a:ext cx="6318702" cy="30861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lnSpc>
                <a:spcPct val="150000"/>
              </a:lnSpc>
              <a:buFont typeface="Wingdings" charset="0"/>
              <a:buChar char="ü"/>
            </a:pPr>
            <a:r>
              <a:rPr lang="en-US" sz="1400" b="1" dirty="0">
                <a:latin typeface="Century Gothic" panose="020B0502020202020204" pitchFamily="34" charset="0"/>
                <a:cs typeface="Arial" charset="0"/>
              </a:rPr>
              <a:t>Total daily amount of protein is not the only factor that determines muscle adaptation. The interactions of per meal </a:t>
            </a:r>
            <a:r>
              <a:rPr lang="en-US" sz="1400" b="1" dirty="0">
                <a:solidFill>
                  <a:srgbClr val="008E40"/>
                </a:solidFill>
                <a:latin typeface="Century Gothic" panose="020B0502020202020204" pitchFamily="34" charset="0"/>
                <a:cs typeface="Arial" charset="0"/>
              </a:rPr>
              <a:t>dose</a:t>
            </a:r>
            <a:r>
              <a:rPr lang="en-US" sz="1400" b="1" dirty="0">
                <a:latin typeface="Century Gothic" panose="020B0502020202020204" pitchFamily="34" charset="0"/>
                <a:cs typeface="Arial" charset="0"/>
              </a:rPr>
              <a:t>, </a:t>
            </a:r>
            <a:r>
              <a:rPr lang="en-US" sz="1400" b="1" dirty="0">
                <a:solidFill>
                  <a:srgbClr val="008E40"/>
                </a:solidFill>
                <a:latin typeface="Century Gothic" panose="020B0502020202020204" pitchFamily="34" charset="0"/>
                <a:cs typeface="Arial" charset="0"/>
              </a:rPr>
              <a:t>source</a:t>
            </a:r>
            <a:r>
              <a:rPr lang="en-US" sz="1400" b="1" dirty="0">
                <a:latin typeface="Century Gothic" panose="020B0502020202020204" pitchFamily="34" charset="0"/>
                <a:cs typeface="Arial" charset="0"/>
              </a:rPr>
              <a:t>, </a:t>
            </a:r>
            <a:r>
              <a:rPr lang="en-US" sz="1400" b="1" dirty="0">
                <a:solidFill>
                  <a:srgbClr val="008E40"/>
                </a:solidFill>
                <a:latin typeface="Century Gothic" panose="020B0502020202020204" pitchFamily="34" charset="0"/>
                <a:cs typeface="Arial" charset="0"/>
              </a:rPr>
              <a:t>timing</a:t>
            </a:r>
            <a:r>
              <a:rPr lang="en-US" sz="1400" b="1" dirty="0">
                <a:latin typeface="Century Gothic" panose="020B0502020202020204" pitchFamily="34" charset="0"/>
                <a:cs typeface="Arial" charset="0"/>
              </a:rPr>
              <a:t> and other nutrients also require consideration</a:t>
            </a:r>
          </a:p>
          <a:p>
            <a:pPr algn="just">
              <a:lnSpc>
                <a:spcPct val="150000"/>
              </a:lnSpc>
              <a:buFont typeface="Wingdings" charset="0"/>
              <a:buChar char="ü"/>
            </a:pPr>
            <a:endParaRPr lang="en-GB" sz="1400" b="1" dirty="0">
              <a:latin typeface="Century Gothic" panose="020B0502020202020204" pitchFamily="34" charset="0"/>
              <a:cs typeface="Arial" charset="0"/>
            </a:endParaRPr>
          </a:p>
          <a:p>
            <a:pPr marL="257175" lvl="1" indent="-257175" algn="just">
              <a:lnSpc>
                <a:spcPct val="150000"/>
              </a:lnSpc>
              <a:buFont typeface="Wingdings" charset="0"/>
              <a:buChar char="ü"/>
            </a:pPr>
            <a:r>
              <a:rPr lang="en-GB" sz="1400" b="1" dirty="0">
                <a:latin typeface="Century Gothic" panose="020B0502020202020204" pitchFamily="34" charset="0"/>
                <a:cs typeface="Arial" charset="0"/>
              </a:rPr>
              <a:t>Distribute a per serving dose of </a:t>
            </a:r>
            <a:r>
              <a:rPr lang="en-GB" sz="1400" b="1" dirty="0">
                <a:solidFill>
                  <a:srgbClr val="008E40"/>
                </a:solidFill>
                <a:latin typeface="Century Gothic" panose="020B0502020202020204" pitchFamily="34" charset="0"/>
                <a:cs typeface="Arial" charset="0"/>
              </a:rPr>
              <a:t>0.30 g/kg </a:t>
            </a:r>
            <a:r>
              <a:rPr lang="en-GB" sz="1400" b="1" dirty="0">
                <a:latin typeface="Century Gothic" panose="020B0502020202020204" pitchFamily="34" charset="0"/>
                <a:cs typeface="Arial" charset="0"/>
              </a:rPr>
              <a:t>of </a:t>
            </a:r>
            <a:r>
              <a:rPr lang="en-GB" sz="1400" b="1" dirty="0">
                <a:solidFill>
                  <a:srgbClr val="008E40"/>
                </a:solidFill>
                <a:latin typeface="Century Gothic" panose="020B0502020202020204" pitchFamily="34" charset="0"/>
                <a:cs typeface="Arial" charset="0"/>
              </a:rPr>
              <a:t>high quality </a:t>
            </a:r>
            <a:r>
              <a:rPr lang="en-GB" sz="1400" b="1" dirty="0">
                <a:latin typeface="Century Gothic" panose="020B0502020202020204" pitchFamily="34" charset="0"/>
                <a:cs typeface="Arial" charset="0"/>
              </a:rPr>
              <a:t>(ample EAA/leucine) protein </a:t>
            </a:r>
            <a:r>
              <a:rPr lang="en-GB" sz="1400" b="1" dirty="0">
                <a:solidFill>
                  <a:srgbClr val="008E40"/>
                </a:solidFill>
                <a:latin typeface="Century Gothic" panose="020B0502020202020204" pitchFamily="34" charset="0"/>
                <a:cs typeface="Arial" charset="0"/>
              </a:rPr>
              <a:t>evenly</a:t>
            </a:r>
            <a:r>
              <a:rPr lang="en-GB" sz="1400" b="1" dirty="0">
                <a:latin typeface="Century Gothic" panose="020B0502020202020204" pitchFamily="34" charset="0"/>
                <a:cs typeface="Arial" charset="0"/>
              </a:rPr>
              <a:t> throughout the day, including within </a:t>
            </a:r>
            <a:r>
              <a:rPr lang="en-GB" sz="1400" b="1" dirty="0">
                <a:solidFill>
                  <a:srgbClr val="008E40"/>
                </a:solidFill>
                <a:latin typeface="Century Gothic" panose="020B0502020202020204" pitchFamily="34" charset="0"/>
                <a:cs typeface="Arial" charset="0"/>
              </a:rPr>
              <a:t>close</a:t>
            </a:r>
            <a:r>
              <a:rPr lang="en-GB" sz="1400" b="1" dirty="0">
                <a:latin typeface="Century Gothic" panose="020B0502020202020204" pitchFamily="34" charset="0"/>
                <a:cs typeface="Arial" charset="0"/>
              </a:rPr>
              <a:t> proximity to the training session and prior to </a:t>
            </a:r>
            <a:r>
              <a:rPr lang="en-GB" sz="1400" b="1" dirty="0">
                <a:solidFill>
                  <a:srgbClr val="008E40"/>
                </a:solidFill>
                <a:latin typeface="Century Gothic" panose="020B0502020202020204" pitchFamily="34" charset="0"/>
                <a:cs typeface="Arial" charset="0"/>
              </a:rPr>
              <a:t>bed</a:t>
            </a:r>
          </a:p>
          <a:p>
            <a:pPr marL="257175" lvl="1" indent="-257175" algn="just">
              <a:lnSpc>
                <a:spcPct val="150000"/>
              </a:lnSpc>
              <a:buFont typeface="Wingdings" charset="0"/>
              <a:buChar char="ü"/>
            </a:pPr>
            <a:endParaRPr lang="en-GB" sz="1400" b="1" dirty="0">
              <a:latin typeface="Century Gothic" panose="020B0502020202020204" pitchFamily="34" charset="0"/>
              <a:cs typeface="Arial" charset="0"/>
            </a:endParaRPr>
          </a:p>
          <a:p>
            <a:pPr marL="257175" lvl="1" indent="-257175" algn="just">
              <a:lnSpc>
                <a:spcPct val="150000"/>
              </a:lnSpc>
              <a:buFont typeface="Wingdings" charset="0"/>
              <a:buChar char="ü"/>
            </a:pPr>
            <a:r>
              <a:rPr lang="en-GB" sz="1400" b="1" dirty="0">
                <a:latin typeface="Century Gothic" panose="020B0502020202020204" pitchFamily="34" charset="0"/>
                <a:cs typeface="Arial" charset="0"/>
              </a:rPr>
              <a:t>Gram-for-gram, </a:t>
            </a:r>
            <a:r>
              <a:rPr lang="en-GB" sz="1400" b="1" dirty="0">
                <a:solidFill>
                  <a:srgbClr val="008E40"/>
                </a:solidFill>
                <a:latin typeface="Century Gothic" panose="020B0502020202020204" pitchFamily="34" charset="0"/>
                <a:cs typeface="Arial" charset="0"/>
              </a:rPr>
              <a:t>animal-based</a:t>
            </a:r>
            <a:r>
              <a:rPr lang="en-GB" sz="1400" b="1" dirty="0">
                <a:latin typeface="Century Gothic" panose="020B0502020202020204" pitchFamily="34" charset="0"/>
                <a:cs typeface="Arial" charset="0"/>
              </a:rPr>
              <a:t> proteins stimulate a greater response of MPS during exercise recovery vs. </a:t>
            </a:r>
            <a:r>
              <a:rPr lang="en-GB" sz="1400" b="1" dirty="0">
                <a:solidFill>
                  <a:srgbClr val="008E40"/>
                </a:solidFill>
                <a:latin typeface="Century Gothic" panose="020B0502020202020204" pitchFamily="34" charset="0"/>
                <a:cs typeface="Arial" charset="0"/>
              </a:rPr>
              <a:t>plant-based</a:t>
            </a:r>
            <a:r>
              <a:rPr lang="en-GB" sz="1400" b="1" dirty="0">
                <a:latin typeface="Century Gothic" panose="020B0502020202020204" pitchFamily="34" charset="0"/>
                <a:cs typeface="Arial" charset="0"/>
              </a:rPr>
              <a:t> protein sources</a:t>
            </a:r>
          </a:p>
          <a:p>
            <a:pPr marL="0" lvl="1" indent="0" algn="just">
              <a:lnSpc>
                <a:spcPct val="150000"/>
              </a:lnSpc>
              <a:buNone/>
            </a:pPr>
            <a:endParaRPr lang="en-GB" sz="1400" b="1" dirty="0">
              <a:latin typeface="Century Gothic" panose="020B0502020202020204" pitchFamily="34" charset="0"/>
              <a:cs typeface="Arial" charset="0"/>
            </a:endParaRPr>
          </a:p>
          <a:p>
            <a:pPr marL="257175" lvl="1" indent="-257175" algn="just">
              <a:lnSpc>
                <a:spcPct val="150000"/>
              </a:lnSpc>
              <a:buFont typeface="Wingdings" charset="0"/>
              <a:buChar char="ü"/>
            </a:pPr>
            <a:r>
              <a:rPr lang="en-GB" sz="1400" b="1" dirty="0">
                <a:latin typeface="Century Gothic" panose="020B0502020202020204" pitchFamily="34" charset="0"/>
                <a:cs typeface="Arial" charset="0"/>
              </a:rPr>
              <a:t>The benefit of supplementing with individual amino acids (additional </a:t>
            </a:r>
            <a:r>
              <a:rPr lang="en-GB" sz="1400" b="1" dirty="0">
                <a:solidFill>
                  <a:srgbClr val="008E40"/>
                </a:solidFill>
                <a:latin typeface="Century Gothic" panose="020B0502020202020204" pitchFamily="34" charset="0"/>
                <a:cs typeface="Arial" charset="0"/>
              </a:rPr>
              <a:t>leucine</a:t>
            </a:r>
            <a:r>
              <a:rPr lang="en-GB" sz="1400" b="1" dirty="0">
                <a:latin typeface="Century Gothic" panose="020B0502020202020204" pitchFamily="34" charset="0"/>
                <a:cs typeface="Arial" charset="0"/>
              </a:rPr>
              <a:t>, </a:t>
            </a:r>
            <a:r>
              <a:rPr lang="en-GB" sz="1400" b="1" dirty="0">
                <a:solidFill>
                  <a:srgbClr val="008E40"/>
                </a:solidFill>
                <a:latin typeface="Century Gothic" panose="020B0502020202020204" pitchFamily="34" charset="0"/>
                <a:cs typeface="Arial" charset="0"/>
              </a:rPr>
              <a:t>BCAA</a:t>
            </a:r>
            <a:r>
              <a:rPr lang="en-GB" sz="1400" b="1" dirty="0">
                <a:latin typeface="Century Gothic" panose="020B0502020202020204" pitchFamily="34" charset="0"/>
                <a:cs typeface="Arial" charset="0"/>
              </a:rPr>
              <a:t>) depends on level of dietary protein intake</a:t>
            </a:r>
          </a:p>
          <a:p>
            <a:pPr marL="257175" lvl="1" indent="-257175" algn="just">
              <a:buFont typeface="Wingdings" charset="0"/>
              <a:buChar char="ü"/>
            </a:pPr>
            <a:endParaRPr lang="en-GB" sz="1350" dirty="0">
              <a:latin typeface="Arial" charset="0"/>
              <a:cs typeface="Arial" charset="0"/>
            </a:endParaRPr>
          </a:p>
          <a:p>
            <a:pPr marL="0" indent="0" algn="just">
              <a:buNone/>
            </a:pPr>
            <a:endParaRPr lang="en-GB" sz="1350" dirty="0">
              <a:latin typeface="Arial" charset="0"/>
              <a:cs typeface="Arial" charset="0"/>
            </a:endParaRPr>
          </a:p>
          <a:p>
            <a:pPr algn="just">
              <a:lnSpc>
                <a:spcPct val="80000"/>
              </a:lnSpc>
              <a:buFont typeface="Wingdings" charset="0"/>
              <a:buChar char="ü"/>
            </a:pPr>
            <a:endParaRPr lang="en-GB" sz="1350" b="1" dirty="0">
              <a:latin typeface="Arial" charset="0"/>
              <a:cs typeface="Arial" charset="0"/>
            </a:endParaRPr>
          </a:p>
          <a:p>
            <a:pPr algn="just">
              <a:lnSpc>
                <a:spcPct val="80000"/>
              </a:lnSpc>
              <a:buFont typeface="Wingdings" charset="0"/>
              <a:buChar char="ü"/>
            </a:pPr>
            <a:endParaRPr lang="en-GB" sz="1350" b="1" dirty="0">
              <a:latin typeface="Arial" charset="0"/>
              <a:cs typeface="Arial" charset="0"/>
            </a:endParaRPr>
          </a:p>
          <a:p>
            <a:pPr algn="just">
              <a:lnSpc>
                <a:spcPct val="80000"/>
              </a:lnSpc>
              <a:buFont typeface="Wingdings" charset="0"/>
              <a:buChar char="ü"/>
            </a:pPr>
            <a:endParaRPr lang="en-GB" sz="1350" b="1" dirty="0">
              <a:latin typeface="Arial" charset="0"/>
              <a:cs typeface="Arial" charset="0"/>
            </a:endParaRPr>
          </a:p>
          <a:p>
            <a:pPr algn="just">
              <a:lnSpc>
                <a:spcPct val="80000"/>
              </a:lnSpc>
              <a:buFont typeface="Wingdings" charset="0"/>
              <a:buChar char="ü"/>
            </a:pPr>
            <a:endParaRPr lang="en-GB" sz="1350" b="1" dirty="0">
              <a:latin typeface="Arial" charset="0"/>
              <a:cs typeface="Arial" charset="0"/>
            </a:endParaRPr>
          </a:p>
          <a:p>
            <a:pPr algn="just">
              <a:lnSpc>
                <a:spcPct val="80000"/>
              </a:lnSpc>
              <a:buFont typeface="Wingdings" charset="0"/>
              <a:buChar char="ü"/>
            </a:pPr>
            <a:endParaRPr lang="en-US" sz="1350" b="1" dirty="0">
              <a:latin typeface="Arial" charset="0"/>
              <a:cs typeface="Arial" charset="0"/>
            </a:endParaRPr>
          </a:p>
          <a:p>
            <a:pPr algn="just">
              <a:lnSpc>
                <a:spcPct val="80000"/>
              </a:lnSpc>
              <a:buFont typeface="Wingdings" charset="0"/>
              <a:buChar char="ü"/>
            </a:pPr>
            <a:endParaRPr lang="en-US" sz="1350" b="1" baseline="30000" dirty="0">
              <a:latin typeface="Arial" charset="0"/>
              <a:cs typeface="Arial" charset="0"/>
            </a:endParaRPr>
          </a:p>
        </p:txBody>
      </p:sp>
      <p:pic>
        <p:nvPicPr>
          <p:cNvPr id="9" name="Picture 8"/>
          <p:cNvPicPr>
            <a:picLocks noChangeAspect="1"/>
          </p:cNvPicPr>
          <p:nvPr/>
        </p:nvPicPr>
        <p:blipFill rotWithShape="1">
          <a:blip r:embed="rId5"/>
          <a:srcRect l="20618" r="11344" b="3944"/>
          <a:stretch/>
        </p:blipFill>
        <p:spPr>
          <a:xfrm>
            <a:off x="7180672" y="2564904"/>
            <a:ext cx="1855824" cy="1743490"/>
          </a:xfrm>
          <a:prstGeom prst="rect">
            <a:avLst/>
          </a:prstGeom>
        </p:spPr>
      </p:pic>
      <p:sp>
        <p:nvSpPr>
          <p:cNvPr id="3" name="Slide Number Placeholder 2"/>
          <p:cNvSpPr>
            <a:spLocks noGrp="1"/>
          </p:cNvSpPr>
          <p:nvPr>
            <p:ph type="sldNum" sz="quarter" idx="12"/>
          </p:nvPr>
        </p:nvSpPr>
        <p:spPr>
          <a:xfrm>
            <a:off x="3518346" y="6376990"/>
            <a:ext cx="5518150" cy="365125"/>
          </a:xfrm>
        </p:spPr>
        <p:txBody>
          <a:bodyPr/>
          <a:lstStyle/>
          <a:p>
            <a:fld id="{F0E509E4-6B9B-41A5-A8A8-EE0132394DBC}" type="slidenum">
              <a:rPr lang="en-US" altLang="en-US" smtClean="0"/>
              <a:pPr/>
              <a:t>33</a:t>
            </a:fld>
            <a:endParaRPr lang="en-US" altLang="en-US" dirty="0"/>
          </a:p>
        </p:txBody>
      </p:sp>
    </p:spTree>
    <p:extLst>
      <p:ext uri="{BB962C8B-B14F-4D97-AF65-F5344CB8AC3E}">
        <p14:creationId xmlns:p14="http://schemas.microsoft.com/office/powerpoint/2010/main" val="315948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72330" y="188640"/>
            <a:ext cx="3303989" cy="421556"/>
          </a:xfrm>
        </p:spPr>
        <p:txBody>
          <a:bodyPr>
            <a:noAutofit/>
          </a:bodyPr>
          <a:lstStyle/>
          <a:p>
            <a:pPr algn="l"/>
            <a:r>
              <a:rPr lang="en-US" altLang="en-US" sz="2000" b="1" dirty="0">
                <a:latin typeface="Century Gothic" panose="020B0502020202020204" pitchFamily="34" charset="0"/>
                <a:ea typeface="ＭＳ Ｐゴシック" panose="020B0600070205080204" pitchFamily="34" charset="-128"/>
              </a:rPr>
              <a:t>Acknowledgements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74" y="1795354"/>
            <a:ext cx="5352731" cy="3049942"/>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56034" y="4306103"/>
            <a:ext cx="1566473" cy="772167"/>
          </a:xfrm>
          <a:prstGeom prst="rect">
            <a:avLst/>
          </a:prstGeom>
        </p:spPr>
      </p:pic>
      <p:pic>
        <p:nvPicPr>
          <p:cNvPr id="8" name="Picture 7"/>
          <p:cNvPicPr>
            <a:picLocks noChangeAspect="1"/>
          </p:cNvPicPr>
          <p:nvPr/>
        </p:nvPicPr>
        <p:blipFill>
          <a:blip r:embed="rId5"/>
          <a:stretch>
            <a:fillRect/>
          </a:stretch>
        </p:blipFill>
        <p:spPr>
          <a:xfrm>
            <a:off x="7294037" y="1768498"/>
            <a:ext cx="901343" cy="721793"/>
          </a:xfrm>
          <a:prstGeom prst="rect">
            <a:avLst/>
          </a:prstGeom>
        </p:spPr>
      </p:pic>
      <p:pic>
        <p:nvPicPr>
          <p:cNvPr id="9" name="Picture 8"/>
          <p:cNvPicPr>
            <a:picLocks noChangeAspect="1"/>
          </p:cNvPicPr>
          <p:nvPr/>
        </p:nvPicPr>
        <p:blipFill>
          <a:blip r:embed="rId6"/>
          <a:stretch>
            <a:fillRect/>
          </a:stretch>
        </p:blipFill>
        <p:spPr>
          <a:xfrm>
            <a:off x="6079397" y="5226363"/>
            <a:ext cx="2935003" cy="581463"/>
          </a:xfrm>
          <a:prstGeom prst="rect">
            <a:avLst/>
          </a:prstGeom>
        </p:spPr>
      </p:pic>
      <p:pic>
        <p:nvPicPr>
          <p:cNvPr id="10" name="Picture 9"/>
          <p:cNvPicPr>
            <a:picLocks noChangeAspect="1"/>
          </p:cNvPicPr>
          <p:nvPr/>
        </p:nvPicPr>
        <p:blipFill>
          <a:blip r:embed="rId7"/>
          <a:stretch>
            <a:fillRect/>
          </a:stretch>
        </p:blipFill>
        <p:spPr>
          <a:xfrm>
            <a:off x="6601743" y="918733"/>
            <a:ext cx="1924730" cy="727706"/>
          </a:xfrm>
          <a:prstGeom prst="rect">
            <a:avLst/>
          </a:prstGeom>
        </p:spPr>
      </p:pic>
      <p:pic>
        <p:nvPicPr>
          <p:cNvPr id="11" name="Picture 10"/>
          <p:cNvPicPr>
            <a:picLocks noChangeAspect="1"/>
          </p:cNvPicPr>
          <p:nvPr/>
        </p:nvPicPr>
        <p:blipFill>
          <a:blip r:embed="rId8"/>
          <a:stretch>
            <a:fillRect/>
          </a:stretch>
        </p:blipFill>
        <p:spPr>
          <a:xfrm>
            <a:off x="6473525" y="2523868"/>
            <a:ext cx="2221496" cy="863915"/>
          </a:xfrm>
          <a:prstGeom prst="rect">
            <a:avLst/>
          </a:prstGeom>
        </p:spPr>
      </p:pic>
      <p:pic>
        <p:nvPicPr>
          <p:cNvPr id="13" name="Picture 12"/>
          <p:cNvPicPr>
            <a:picLocks noChangeAspect="1"/>
          </p:cNvPicPr>
          <p:nvPr/>
        </p:nvPicPr>
        <p:blipFill>
          <a:blip r:embed="rId9"/>
          <a:stretch>
            <a:fillRect/>
          </a:stretch>
        </p:blipFill>
        <p:spPr>
          <a:xfrm>
            <a:off x="7166356" y="3492924"/>
            <a:ext cx="1145829" cy="746026"/>
          </a:xfrm>
          <a:prstGeom prst="rect">
            <a:avLst/>
          </a:prstGeom>
        </p:spPr>
      </p:pic>
      <p:pic>
        <p:nvPicPr>
          <p:cNvPr id="14" name="Picture 13"/>
          <p:cNvPicPr>
            <a:picLocks noChangeAspect="1"/>
          </p:cNvPicPr>
          <p:nvPr/>
        </p:nvPicPr>
        <p:blipFill>
          <a:blip r:embed="rId10"/>
          <a:stretch>
            <a:fillRect/>
          </a:stretch>
        </p:blipFill>
        <p:spPr>
          <a:xfrm>
            <a:off x="4709645" y="5172017"/>
            <a:ext cx="1236463" cy="758249"/>
          </a:xfrm>
          <a:prstGeom prst="rect">
            <a:avLst/>
          </a:prstGeom>
        </p:spPr>
      </p:pic>
      <p:pic>
        <p:nvPicPr>
          <p:cNvPr id="6" name="Picture 5"/>
          <p:cNvPicPr>
            <a:picLocks noChangeAspect="1"/>
          </p:cNvPicPr>
          <p:nvPr/>
        </p:nvPicPr>
        <p:blipFill>
          <a:blip r:embed="rId11"/>
          <a:stretch>
            <a:fillRect/>
          </a:stretch>
        </p:blipFill>
        <p:spPr>
          <a:xfrm>
            <a:off x="3638385" y="5053506"/>
            <a:ext cx="922480" cy="922480"/>
          </a:xfrm>
          <a:prstGeom prst="rect">
            <a:avLst/>
          </a:prstGeom>
        </p:spPr>
      </p:pic>
      <p:pic>
        <p:nvPicPr>
          <p:cNvPr id="15" name="Picture 14"/>
          <p:cNvPicPr>
            <a:picLocks noChangeAspect="1"/>
          </p:cNvPicPr>
          <p:nvPr/>
        </p:nvPicPr>
        <p:blipFill>
          <a:blip r:embed="rId12"/>
          <a:stretch>
            <a:fillRect/>
          </a:stretch>
        </p:blipFill>
        <p:spPr>
          <a:xfrm>
            <a:off x="1533010" y="5223721"/>
            <a:ext cx="1943310" cy="681540"/>
          </a:xfrm>
          <a:prstGeom prst="rect">
            <a:avLst/>
          </a:prstGeom>
        </p:spPr>
      </p:pic>
      <p:sp>
        <p:nvSpPr>
          <p:cNvPr id="5" name="Slide Number Placeholder 4"/>
          <p:cNvSpPr>
            <a:spLocks noGrp="1"/>
          </p:cNvSpPr>
          <p:nvPr>
            <p:ph type="sldNum" sz="quarter" idx="12"/>
          </p:nvPr>
        </p:nvSpPr>
        <p:spPr/>
        <p:txBody>
          <a:bodyPr/>
          <a:lstStyle/>
          <a:p>
            <a:fld id="{8E4A8CC1-D9E2-4FCD-9BC5-E90036866732}" type="slidenum">
              <a:rPr lang="en-GB" smtClean="0"/>
              <a:t>34</a:t>
            </a:fld>
            <a:endParaRPr lang="en-GB"/>
          </a:p>
        </p:txBody>
      </p:sp>
      <p:pic>
        <p:nvPicPr>
          <p:cNvPr id="16" name="Picture 15"/>
          <p:cNvPicPr>
            <a:picLocks noChangeAspect="1"/>
          </p:cNvPicPr>
          <p:nvPr/>
        </p:nvPicPr>
        <p:blipFill>
          <a:blip r:embed="rId13"/>
          <a:stretch>
            <a:fillRect/>
          </a:stretch>
        </p:blipFill>
        <p:spPr>
          <a:xfrm>
            <a:off x="196074" y="5172017"/>
            <a:ext cx="1224136" cy="1302751"/>
          </a:xfrm>
          <a:prstGeom prst="rect">
            <a:avLst/>
          </a:prstGeom>
        </p:spPr>
      </p:pic>
    </p:spTree>
    <p:extLst>
      <p:ext uri="{BB962C8B-B14F-4D97-AF65-F5344CB8AC3E}">
        <p14:creationId xmlns:p14="http://schemas.microsoft.com/office/powerpoint/2010/main" val="17458128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Box 9"/>
          <p:cNvSpPr txBox="1">
            <a:spLocks noChangeArrowheads="1"/>
          </p:cNvSpPr>
          <p:nvPr/>
        </p:nvSpPr>
        <p:spPr bwMode="auto">
          <a:xfrm>
            <a:off x="521550" y="2935676"/>
            <a:ext cx="1857375" cy="900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lnSpc>
                <a:spcPct val="150000"/>
              </a:lnSpc>
            </a:pPr>
            <a:r>
              <a:rPr lang="en-US" altLang="en-US" sz="2100" dirty="0">
                <a:latin typeface="Century Gothic" panose="020B0502020202020204" pitchFamily="34" charset="0"/>
                <a:cs typeface="Arial" panose="020B0604020202020204" pitchFamily="34" charset="0"/>
              </a:rPr>
              <a:t>Oliver Witard</a:t>
            </a:r>
          </a:p>
          <a:p>
            <a:pPr eaLnBrk="1" hangingPunct="1"/>
            <a:endParaRPr lang="en-US" altLang="en-US" sz="2100" dirty="0">
              <a:cs typeface="Arial" panose="020B0604020202020204" pitchFamily="34" charset="0"/>
            </a:endParaRPr>
          </a:p>
        </p:txBody>
      </p:sp>
      <p:sp>
        <p:nvSpPr>
          <p:cNvPr id="30723" name="TextBox 17"/>
          <p:cNvSpPr txBox="1">
            <a:spLocks noChangeArrowheads="1"/>
          </p:cNvSpPr>
          <p:nvPr/>
        </p:nvSpPr>
        <p:spPr bwMode="auto">
          <a:xfrm>
            <a:off x="142504" y="260648"/>
            <a:ext cx="63197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000" b="1" dirty="0">
                <a:latin typeface="Century Gothic" panose="020B0502020202020204" pitchFamily="34" charset="0"/>
                <a:cs typeface="Arial" panose="020B0604020202020204" pitchFamily="34" charset="0"/>
              </a:rPr>
              <a:t>Thanks for listening..……</a:t>
            </a:r>
          </a:p>
        </p:txBody>
      </p:sp>
      <p:sp>
        <p:nvSpPr>
          <p:cNvPr id="30724" name="TextBox 18"/>
          <p:cNvSpPr txBox="1">
            <a:spLocks noChangeArrowheads="1"/>
          </p:cNvSpPr>
          <p:nvPr/>
        </p:nvSpPr>
        <p:spPr bwMode="auto">
          <a:xfrm>
            <a:off x="142504" y="2259023"/>
            <a:ext cx="30469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b="1" dirty="0">
                <a:latin typeface="Century Gothic" panose="020B0502020202020204" pitchFamily="34" charset="0"/>
                <a:cs typeface="Arial" panose="020B0604020202020204" pitchFamily="34" charset="0"/>
              </a:rPr>
              <a:t>………. </a:t>
            </a:r>
            <a:r>
              <a:rPr lang="en-US" altLang="en-US" dirty="0">
                <a:latin typeface="Century Gothic" panose="020B0502020202020204" pitchFamily="34" charset="0"/>
                <a:cs typeface="Arial" panose="020B0604020202020204" pitchFamily="34" charset="0"/>
              </a:rPr>
              <a:t>any questions</a:t>
            </a:r>
            <a:r>
              <a:rPr lang="en-US" altLang="en-US" dirty="0">
                <a:latin typeface="+mj-lt"/>
                <a:cs typeface="Arial" panose="020B0604020202020204" pitchFamily="34" charset="0"/>
              </a:rPr>
              <a:t>?</a:t>
            </a:r>
          </a:p>
        </p:txBody>
      </p:sp>
      <p:sp>
        <p:nvSpPr>
          <p:cNvPr id="30725" name="Rectangle 4"/>
          <p:cNvSpPr>
            <a:spLocks noChangeArrowheads="1"/>
          </p:cNvSpPr>
          <p:nvPr/>
        </p:nvSpPr>
        <p:spPr bwMode="auto">
          <a:xfrm>
            <a:off x="521551" y="3544084"/>
            <a:ext cx="2331087"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1350" dirty="0">
                <a:latin typeface="Century Gothic" panose="020B0502020202020204" pitchFamily="34" charset="0"/>
                <a:sym typeface="Wingdings" panose="05000000000000000000" pitchFamily="2" charset="2"/>
                <a:hlinkClick r:id="rId3"/>
              </a:rPr>
              <a:t> </a:t>
            </a:r>
            <a:r>
              <a:rPr lang="en-GB" altLang="en-US" sz="1350" dirty="0">
                <a:solidFill>
                  <a:srgbClr val="005040"/>
                </a:solidFill>
                <a:latin typeface="Century Gothic" panose="020B0502020202020204" pitchFamily="34" charset="0"/>
                <a:sym typeface="Wingdings" panose="05000000000000000000" pitchFamily="2" charset="2"/>
                <a:hlinkClick r:id="rId3"/>
              </a:rPr>
              <a:t>oliver.witard</a:t>
            </a:r>
            <a:r>
              <a:rPr lang="en-GB" altLang="en-US" sz="1350" dirty="0">
                <a:solidFill>
                  <a:srgbClr val="005040"/>
                </a:solidFill>
                <a:latin typeface="Century Gothic" panose="020B0502020202020204" pitchFamily="34" charset="0"/>
                <a:hlinkClick r:id="rId3"/>
              </a:rPr>
              <a:t>@stir.ac.uk</a:t>
            </a:r>
            <a:endParaRPr lang="en-GB" altLang="en-US" sz="1350" dirty="0">
              <a:solidFill>
                <a:srgbClr val="005040"/>
              </a:solidFill>
              <a:latin typeface="Century Gothic" panose="020B0502020202020204" pitchFamily="34" charset="0"/>
            </a:endParaRPr>
          </a:p>
        </p:txBody>
      </p:sp>
      <p:sp>
        <p:nvSpPr>
          <p:cNvPr id="2" name="Rectangle 1"/>
          <p:cNvSpPr/>
          <p:nvPr/>
        </p:nvSpPr>
        <p:spPr>
          <a:xfrm>
            <a:off x="1006403" y="3978663"/>
            <a:ext cx="1229825" cy="300082"/>
          </a:xfrm>
          <a:prstGeom prst="rect">
            <a:avLst/>
          </a:prstGeom>
        </p:spPr>
        <p:txBody>
          <a:bodyPr wrap="none">
            <a:spAutoFit/>
          </a:bodyPr>
          <a:lstStyle/>
          <a:p>
            <a:pPr algn="ctr"/>
            <a:r>
              <a:rPr lang="en-GB" altLang="en-US" sz="1350" dirty="0">
                <a:latin typeface="Century Gothic" panose="020B0502020202020204" pitchFamily="34" charset="0"/>
                <a:cs typeface="Arial" panose="020B0604020202020204" pitchFamily="34" charset="0"/>
              </a:rPr>
              <a:t>@StirNutrOW</a:t>
            </a:r>
          </a:p>
        </p:txBody>
      </p:sp>
      <p:pic>
        <p:nvPicPr>
          <p:cNvPr id="8" name="Picture 7"/>
          <p:cNvPicPr>
            <a:picLocks noChangeAspect="1"/>
          </p:cNvPicPr>
          <p:nvPr/>
        </p:nvPicPr>
        <p:blipFill>
          <a:blip r:embed="rId4"/>
          <a:stretch>
            <a:fillRect/>
          </a:stretch>
        </p:blipFill>
        <p:spPr>
          <a:xfrm>
            <a:off x="712775" y="4032477"/>
            <a:ext cx="326223" cy="214342"/>
          </a:xfrm>
          <a:prstGeom prst="rect">
            <a:avLst/>
          </a:prstGeom>
        </p:spPr>
      </p:pic>
      <p:pic>
        <p:nvPicPr>
          <p:cNvPr id="9" name="Picture 4" descr="female roid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3898" y="1981004"/>
            <a:ext cx="1944216" cy="3241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6"/>
          <a:stretch>
            <a:fillRect/>
          </a:stretch>
        </p:blipFill>
        <p:spPr>
          <a:xfrm>
            <a:off x="5866922" y="2571580"/>
            <a:ext cx="2926876" cy="1732233"/>
          </a:xfrm>
          <a:prstGeom prst="rect">
            <a:avLst/>
          </a:prstGeom>
        </p:spPr>
      </p:pic>
      <p:sp>
        <p:nvSpPr>
          <p:cNvPr id="4" name="Slide Number Placeholder 3"/>
          <p:cNvSpPr>
            <a:spLocks noGrp="1"/>
          </p:cNvSpPr>
          <p:nvPr>
            <p:ph type="sldNum" sz="quarter" idx="12"/>
          </p:nvPr>
        </p:nvSpPr>
        <p:spPr/>
        <p:txBody>
          <a:bodyPr/>
          <a:lstStyle/>
          <a:p>
            <a:fld id="{8E4A8CC1-D9E2-4FCD-9BC5-E90036866732}" type="slidenum">
              <a:rPr lang="en-GB" smtClean="0"/>
              <a:t>35</a:t>
            </a:fld>
            <a:endParaRPr lang="en-GB"/>
          </a:p>
        </p:txBody>
      </p:sp>
    </p:spTree>
    <p:extLst>
      <p:ext uri="{BB962C8B-B14F-4D97-AF65-F5344CB8AC3E}">
        <p14:creationId xmlns:p14="http://schemas.microsoft.com/office/powerpoint/2010/main" val="82392297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S:00:47:56;S:00:02:5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124207</TotalTime>
  <Words>4591</Words>
  <Application>Microsoft Office PowerPoint</Application>
  <PresentationFormat>On-screen Show (4:3)</PresentationFormat>
  <Paragraphs>736</Paragraphs>
  <Slides>35</Slides>
  <Notes>33</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35</vt:i4>
      </vt:variant>
    </vt:vector>
  </HeadingPairs>
  <TitlesOfParts>
    <vt:vector size="45" baseType="lpstr">
      <vt:lpstr>Arial</vt:lpstr>
      <vt:lpstr>Calibri</vt:lpstr>
      <vt:lpstr>Calibri Light</vt:lpstr>
      <vt:lpstr>Century Gothic</vt:lpstr>
      <vt:lpstr>Times New Roman</vt:lpstr>
      <vt:lpstr>Wingdings</vt:lpstr>
      <vt:lpstr>Office Theme</vt:lpstr>
      <vt:lpstr>2_Custom Design</vt:lpstr>
      <vt:lpstr>1_Custom Design</vt:lpstr>
      <vt:lpstr>Custom Design</vt:lpstr>
      <vt:lpstr>PowerPoint Presentation</vt:lpstr>
      <vt:lpstr>PowerPoint Presentation</vt:lpstr>
      <vt:lpstr>INGESTED PROTEIN SOURCE</vt:lpstr>
      <vt:lpstr>What I’d like to cover in this BASES talk</vt:lpstr>
      <vt:lpstr>What I’d like to cover in this BASES talk</vt:lpstr>
      <vt:lpstr>A 20 g dose of whey protein is sufficient for maximal stimulation of muscle protein synthesis following leg-only exercise in trained young men</vt:lpstr>
      <vt:lpstr>The fate of ingested protein in excess of a 20 g dose is primarily non-anabolic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interplay of 3 key factors determine the potential of a protein source to stimulate muscle protein synthesis</vt:lpstr>
      <vt:lpstr>PowerPoint Presentation</vt:lpstr>
      <vt:lpstr>Essential amino acid profile and leucine content of common dietary protein sources</vt:lpstr>
      <vt:lpstr>Milk ingestion after exercise promotes greater muscle anabolism compared with soy in trained young men</vt:lpstr>
      <vt:lpstr>The whey component of milk is primarily responsible for greater anabolic response to milk ingestion vs. soy protein</vt:lpstr>
      <vt:lpstr>Casein ingestion stimulates a greater response of myofibrillar-MPS vs. wheat protein in older adults</vt:lpstr>
      <vt:lpstr>What is the representative per meal dose of protein from plant-based protein for maximal stimulation of muscle protein synthesis?  </vt:lpstr>
      <vt:lpstr>PowerPoint Presentation</vt:lpstr>
      <vt:lpstr>PowerPoint Presentation</vt:lpstr>
      <vt:lpstr>PowerPoint Presentation</vt:lpstr>
      <vt:lpstr>PowerPoint Presentation</vt:lpstr>
      <vt:lpstr>A sufficient availability of essential amino acids is necessary to support complete synthesis of muscle proteins following exercise</vt:lpstr>
      <vt:lpstr>A sufficient availability of essential amino acids is necessary to support complete synthesis of muscle proteins following exercise</vt:lpstr>
      <vt:lpstr>PowerPoint Presentation</vt:lpstr>
      <vt:lpstr>The overnight period is associated with a state of negative net muscle protein balance  </vt:lpstr>
      <vt:lpstr>PowerPoint Presentation</vt:lpstr>
      <vt:lpstr>PowerPoint Presentation</vt:lpstr>
      <vt:lpstr>Take home messages:  Translating the science into practice  </vt:lpstr>
      <vt:lpstr>Acknowledgements</vt:lpstr>
      <vt:lpstr>PowerPoint Presentation</vt:lpstr>
    </vt:vector>
  </TitlesOfParts>
  <Company>University of Stirling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Macnaughton</dc:creator>
  <cp:lastModifiedBy>chris cashin</cp:lastModifiedBy>
  <cp:revision>1464</cp:revision>
  <cp:lastPrinted>2017-11-17T15:34:48Z</cp:lastPrinted>
  <dcterms:created xsi:type="dcterms:W3CDTF">2015-04-30T11:04:11Z</dcterms:created>
  <dcterms:modified xsi:type="dcterms:W3CDTF">2019-07-11T12:27:58Z</dcterms:modified>
</cp:coreProperties>
</file>