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sldIdLst>
    <p:sldId id="260" r:id="rId3"/>
    <p:sldId id="273" r:id="rId4"/>
    <p:sldId id="283" r:id="rId5"/>
    <p:sldId id="274" r:id="rId6"/>
    <p:sldId id="275" r:id="rId7"/>
    <p:sldId id="276" r:id="rId8"/>
    <p:sldId id="277" r:id="rId9"/>
    <p:sldId id="278" r:id="rId10"/>
    <p:sldId id="280" r:id="rId11"/>
    <p:sldId id="282" r:id="rId12"/>
    <p:sldId id="279" r:id="rId13"/>
    <p:sldId id="281" r:id="rId14"/>
    <p:sldId id="256" r:id="rId15"/>
    <p:sldId id="25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 /><Relationship Id="rId13" Type="http://schemas.openxmlformats.org/officeDocument/2006/relationships/slide" Target="slides/slide11.xml" /><Relationship Id="rId18" Type="http://schemas.openxmlformats.org/officeDocument/2006/relationships/viewProps" Target="viewProps.xml" /><Relationship Id="rId3" Type="http://schemas.openxmlformats.org/officeDocument/2006/relationships/slide" Target="slides/slide1.xml" /><Relationship Id="rId7" Type="http://schemas.openxmlformats.org/officeDocument/2006/relationships/slide" Target="slides/slide5.xml" /><Relationship Id="rId12" Type="http://schemas.openxmlformats.org/officeDocument/2006/relationships/slide" Target="slides/slide10.xml" /><Relationship Id="rId17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16" Type="http://schemas.openxmlformats.org/officeDocument/2006/relationships/slide" Target="slides/slide14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4.xml" /><Relationship Id="rId11" Type="http://schemas.openxmlformats.org/officeDocument/2006/relationships/slide" Target="slides/slide9.xml" /><Relationship Id="rId5" Type="http://schemas.openxmlformats.org/officeDocument/2006/relationships/slide" Target="slides/slide3.xml" /><Relationship Id="rId15" Type="http://schemas.openxmlformats.org/officeDocument/2006/relationships/slide" Target="slides/slide13.xml" /><Relationship Id="rId10" Type="http://schemas.openxmlformats.org/officeDocument/2006/relationships/slide" Target="slides/slide8.xml" /><Relationship Id="rId19" Type="http://schemas.openxmlformats.org/officeDocument/2006/relationships/theme" Target="theme/theme1.xml" /><Relationship Id="rId4" Type="http://schemas.openxmlformats.org/officeDocument/2006/relationships/slide" Target="slides/slide2.xml" /><Relationship Id="rId9" Type="http://schemas.openxmlformats.org/officeDocument/2006/relationships/slide" Target="slides/slide7.xml" /><Relationship Id="rId14" Type="http://schemas.openxmlformats.org/officeDocument/2006/relationships/slide" Target="slides/slide12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857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7" orient="horz" pos="2160">
          <p15:clr>
            <a:srgbClr val="FBAE40"/>
          </p15:clr>
        </p15:guide>
        <p15:guide id="8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65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210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996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874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817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703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974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085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861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904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8CCB7-59DA-1B8C-A1BF-E6114291A9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CE467-7527-3FC3-6A12-9780B3AEC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DEAA89-84A4-F3C3-034C-F2184769B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CDFEC-7F52-5790-45F6-ED4E74102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34A67-22A6-7DD3-69B7-5CFCB1259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1852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CA974-3DBA-E866-B4B4-5BCB7EA35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AA6B5-6DF4-CB21-B9AB-CDD51D054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4D6CF-4897-5378-FF20-1FD7411F2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204FF2-C545-C251-02FB-BF341344B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C033C-C614-D089-EE3E-97694E1DC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6332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9ABDC-E046-0BB7-83BF-6CC0ED0A3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AE47CF-EC4C-5294-99AC-97BB936D2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E1F963-3A62-B79C-1EBB-5792BB04B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D1FE7E-77DF-AC77-6DEE-51CAE3CDA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53856-41C8-8FD6-B037-61CE64EAD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1458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6CF3F-9267-98AB-BA3C-F4961FEF0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4BC25-8832-4699-C594-1782142BAE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BB562F-3B1C-ED28-9294-7CC11E4372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71AAAC-ACCE-1306-D42F-359441F97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82186-F9A5-C596-F0AA-4EA6BCE7E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ADFC73-A28A-C0C2-3696-1B032A7BB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068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C5B57-00EF-5352-9E0A-E22DB75B4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DB2F7-78F1-B9EA-7FDF-83EAD002A9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56D7F3-13D2-944A-FFDD-7490358405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499797-0433-76D1-AB61-2D03059BD9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AF6EFE-3C39-095E-6FBA-C22320362A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1CB064-F4E8-936A-9A59-1F23EF035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3A594-AD4C-2404-9B83-1551490B3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7A0667-7246-4461-1D5E-B538F928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5344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31823-068A-0745-DC29-7631A2436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C46B78-C8FE-B89A-48E4-48A3778EC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D54249-A7EC-1AA0-266A-3E6C6568C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F45AA8-6F89-AFF7-701A-221A92EF5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312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FBF441-557D-A8EC-9954-F41511102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FD60A2-2A85-6D11-3DBD-C37145D8E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465D10-6014-88AC-52F5-BA502FCA6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0014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7170B-B4A4-7A79-8D8D-7E3E15D06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A4F28-B2E3-0D36-A374-21996545F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166469-0579-6DB6-5435-D2EF1FC67F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D1911F-6A8F-2B8F-3810-61393966E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42895B-47FE-F82B-C199-401CB853F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F6693E-CD20-FB8E-4069-A2A74D3B8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6051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131DA-200F-011E-1C5D-9D5491ED0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279D83-7BB3-3F0C-CEDB-CD45B222F9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0B00DF-9D68-125D-59EA-071D256E86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535BEF-AD27-D598-C393-8CACFFAC8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6480E5-445B-524E-3C57-4E6C8DE16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64B43-680F-8B8B-CE55-B3B1E01B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3658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DA6BB-54D5-E5FF-F20F-D18E02D9C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B67EB8-C943-D2C1-A91C-7AE3E0DEB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86102-A62F-BEE3-6F6A-898578B9F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95AA0A-A1F2-6644-2E5E-878C10CB5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BA517-520F-8FCD-8A9D-0609CC501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5924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033666-A62F-A5B7-C5B6-EC8F4555BC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D95D3B-6DC4-E277-7643-D689941671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6C044-CF02-B464-D2BB-B54E60A6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4AE8C2-473E-6D86-EC43-6C3216DFF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046623-4EA6-DBED-677C-1FC51B8FF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080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 /><Relationship Id="rId3" Type="http://schemas.openxmlformats.org/officeDocument/2006/relationships/slideLayout" Target="../slideLayouts/slideLayout14.xml" /><Relationship Id="rId7" Type="http://schemas.openxmlformats.org/officeDocument/2006/relationships/slideLayout" Target="../slideLayouts/slideLayout18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1" Type="http://schemas.openxmlformats.org/officeDocument/2006/relationships/slideLayout" Target="../slideLayouts/slideLayout12.xml" /><Relationship Id="rId6" Type="http://schemas.openxmlformats.org/officeDocument/2006/relationships/slideLayout" Target="../slideLayouts/slideLayout17.xml" /><Relationship Id="rId11" Type="http://schemas.openxmlformats.org/officeDocument/2006/relationships/slideLayout" Target="../slideLayouts/slideLayout22.xml" /><Relationship Id="rId5" Type="http://schemas.openxmlformats.org/officeDocument/2006/relationships/slideLayout" Target="../slideLayouts/slideLayout16.xml" /><Relationship Id="rId10" Type="http://schemas.openxmlformats.org/officeDocument/2006/relationships/slideLayout" Target="../slideLayouts/slideLayout21.xml" /><Relationship Id="rId4" Type="http://schemas.openxmlformats.org/officeDocument/2006/relationships/slideLayout" Target="../slideLayouts/slideLayout15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659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AEC593-A98A-7749-2210-F81A34C00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6B2C4E-2B52-8623-DB38-A3D1B24EEF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9EDDE-A5B2-34B7-491C-E2B8976F3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23AA05-D9CF-754A-8D7A-AC83F3F74B02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FD44D-6A34-5230-4892-C6707F979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DC2DA-D747-2C7B-99F5-66139B2A6F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B86B83-3D15-FC4D-B535-7F7599C82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786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6.tmp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1187F7A-920C-B377-65E8-1CF4CBCE3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09599" y="5293849"/>
            <a:ext cx="7202558" cy="117868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Tiny  titans .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E01787-5834-376B-C5A8-2B7595F1A8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9243" y="719666"/>
            <a:ext cx="7683158" cy="5651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50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dirty="0"/>
              <a:t>Overview for tiny titans </a:t>
            </a:r>
            <a:endParaRPr dirty="0"/>
          </a:p>
        </p:txBody>
      </p:sp>
      <p:pic>
        <p:nvPicPr>
          <p:cNvPr id="6" name="Picture 5" descr="Desk with productivity items">
            <a:extLst>
              <a:ext uri="{FF2B5EF4-FFF2-40B4-BE49-F238E27FC236}">
                <a16:creationId xmlns:a16="http://schemas.microsoft.com/office/drawing/2014/main" id="{91F1E74D-DD52-9FCC-57A4-ECB3994166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90" r="10868" b="-3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AutoNum type="arabicPlain"/>
            </a:pPr>
            <a:r>
              <a:rPr lang="en-US" sz="1800" dirty="0"/>
              <a:t>Introduction </a:t>
            </a:r>
            <a:endParaRPr lang="en-GB" sz="1800" dirty="0"/>
          </a:p>
          <a:p>
            <a:pPr marL="342900" lvl="0" indent="-342900">
              <a:buAutoNum type="arabicPlain"/>
            </a:pPr>
            <a:r>
              <a:rPr lang="en-US" sz="1800" dirty="0"/>
              <a:t>Why this business is a good idea .</a:t>
            </a:r>
            <a:endParaRPr lang="en-GB" sz="1800" dirty="0"/>
          </a:p>
          <a:p>
            <a:pPr marL="342900" lvl="0" indent="-342900">
              <a:buAutoNum type="arabicPlain" startAt="3"/>
            </a:pPr>
            <a:r>
              <a:rPr lang="en-US" sz="1800" dirty="0"/>
              <a:t>My mission statement </a:t>
            </a:r>
            <a:endParaRPr lang="en-GB" sz="1800" dirty="0"/>
          </a:p>
          <a:p>
            <a:pPr marL="342900" lvl="0" indent="-342900">
              <a:buAutoNum type="arabicPlain" startAt="3"/>
            </a:pPr>
            <a:r>
              <a:rPr lang="en-US" sz="1800" dirty="0"/>
              <a:t>Aim an objectives </a:t>
            </a:r>
            <a:endParaRPr lang="en-GB" sz="1800" dirty="0"/>
          </a:p>
          <a:p>
            <a:pPr marL="342900" lvl="0" indent="-342900">
              <a:buAutoNum type="arabicPlain" startAt="3"/>
            </a:pPr>
            <a:r>
              <a:rPr lang="en-US" sz="1800" dirty="0"/>
              <a:t>Marketing an sales </a:t>
            </a:r>
          </a:p>
          <a:p>
            <a:pPr marL="0" lvl="0" indent="0">
              <a:buNone/>
            </a:pPr>
            <a:r>
              <a:rPr lang="en-GB" sz="1800" dirty="0"/>
              <a:t>6.     website , </a:t>
            </a:r>
          </a:p>
          <a:p>
            <a:pPr marL="0" lvl="0" indent="0">
              <a:buNone/>
            </a:pPr>
            <a:r>
              <a:rPr lang="en-GB" sz="1800" dirty="0"/>
              <a:t>7.      </a:t>
            </a:r>
            <a:r>
              <a:rPr lang="en-US" sz="1800" dirty="0"/>
              <a:t>Smart objectives </a:t>
            </a:r>
          </a:p>
          <a:p>
            <a:pPr marL="0" lvl="0" indent="0">
              <a:buNone/>
            </a:pPr>
            <a:r>
              <a:rPr lang="en-GB" sz="1800" dirty="0"/>
              <a:t>8  .  Sales  forecast </a:t>
            </a:r>
          </a:p>
          <a:p>
            <a:pPr marL="0" lvl="0" indent="0">
              <a:buNone/>
            </a:pPr>
            <a:r>
              <a:rPr lang="en-GB" sz="1800" dirty="0"/>
              <a:t>9.    Visual of business card .</a:t>
            </a:r>
            <a:endParaRPr lang="en-US" sz="1800" dirty="0"/>
          </a:p>
          <a:p>
            <a:pPr marL="0" lvl="0" indent="0">
              <a:buNone/>
            </a:pPr>
            <a:r>
              <a:rPr lang="en-GB" sz="1800" dirty="0"/>
              <a:t>10.  legal structure  </a:t>
            </a:r>
          </a:p>
          <a:p>
            <a:pPr marL="0" lvl="0" indent="0">
              <a:buNone/>
            </a:pPr>
            <a:r>
              <a:rPr lang="en-GB" sz="1800" dirty="0"/>
              <a:t>11.  investments </a:t>
            </a:r>
          </a:p>
          <a:p>
            <a:pPr marL="0" lvl="0" indent="0">
              <a:buNone/>
            </a:pPr>
            <a:r>
              <a:rPr lang="en-GB" sz="1800" dirty="0"/>
              <a:t>12 . References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55549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ABB02-1400-D927-B3AD-483E13E38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 .Introduction to my business Tiny Titans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439B6-8CDD-1814-845F-91807B302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Welcome to tiny titans , we are focused on helping parents wrap there beautiful babies , in soft brushed cotton medically assisted baby clothing , we even created a superhero gown for children going into surgery, we are determined to help </a:t>
            </a:r>
            <a:r>
              <a:rPr lang="en-GB" dirty="0" err="1"/>
              <a:t>nicu</a:t>
            </a:r>
            <a:r>
              <a:rPr lang="en-GB" dirty="0"/>
              <a:t> an </a:t>
            </a:r>
            <a:r>
              <a:rPr lang="en-GB" dirty="0" err="1"/>
              <a:t>noahs</a:t>
            </a:r>
            <a:r>
              <a:rPr lang="en-GB" dirty="0"/>
              <a:t> ark hospitals , providing non metal poppers into the arms on the beautiful baby clothing for scans , an monitor easy access for parents an doctors easy access to add monitors to baby without leaving them uncomfortable an cold . Each baby deserves to be wrapped up with love soft fabrics an a touch of strength.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848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2 T</a:t>
            </a:r>
            <a:r>
              <a:rPr lang="en-US" dirty="0" err="1"/>
              <a:t>iny</a:t>
            </a:r>
            <a:r>
              <a:rPr lang="en-US" dirty="0"/>
              <a:t> titans </a:t>
            </a:r>
            <a:r>
              <a:rPr lang="en-GB" dirty="0"/>
              <a:t> why this business is a good idea . </a:t>
            </a:r>
            <a:endParaRPr lang="en-US" dirty="0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10000"/>
              </a:lnSpc>
            </a:pPr>
            <a:r>
              <a:rPr lang="en-US" sz="1800" dirty="0"/>
              <a:t>Couture baby clothing for tiny babies .</a:t>
            </a:r>
          </a:p>
          <a:p>
            <a:pPr lvl="0">
              <a:lnSpc>
                <a:spcPct val="110000"/>
              </a:lnSpc>
            </a:pPr>
            <a:r>
              <a:rPr lang="en-US" sz="1800" dirty="0"/>
              <a:t>This  concept is designed is to create a medical assisted baby clothing for babies in hospital.  It has a patented design an medically safe for tiny babies . Cannula safe , an soft brushed cotton with a popper opening on arms to help medical staff an parents to gain easy access to needles an monitors </a:t>
            </a:r>
            <a:r>
              <a:rPr lang="en-GB" sz="1800" dirty="0"/>
              <a:t>.Williams (2020) . </a:t>
            </a: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3E57B4-22C9-68EF-A20C-D4A28FA55D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800" y="306689"/>
            <a:ext cx="5139764" cy="604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955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398599" y="28380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GB" dirty="0"/>
              <a:t>3 My mission statement </a:t>
            </a:r>
            <a:endParaRPr dirty="0"/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147482" y="3215341"/>
            <a:ext cx="9083890" cy="2689411"/>
          </a:xfrm>
        </p:spPr>
        <p:txBody>
          <a:bodyPr>
            <a:normAutofit/>
          </a:bodyPr>
          <a:lstStyle/>
          <a:p>
            <a:r>
              <a:rPr lang="en-GB" sz="1800" dirty="0"/>
              <a:t>Our mission is to support the tiniest of fighters in the </a:t>
            </a:r>
            <a:r>
              <a:rPr lang="en-GB" sz="1800" dirty="0" err="1"/>
              <a:t>nicu</a:t>
            </a:r>
            <a:r>
              <a:rPr lang="en-GB" sz="1800" dirty="0"/>
              <a:t> an children’s hospital  with innovative clothing that allows medical access without compromise, while wrapping every baby an children’s in comfort strengthened an love.  </a:t>
            </a:r>
          </a:p>
          <a:p>
            <a:r>
              <a:rPr lang="en-GB" sz="1800" b="1" dirty="0"/>
              <a:t>statement.  </a:t>
            </a:r>
          </a:p>
          <a:p>
            <a:r>
              <a:rPr lang="en-GB" sz="1800" b="1" dirty="0"/>
              <a:t>For little heroes fighting there first battles in luxury an comfort but medically safe , because even tiny superheroes need soft cotton an to feel wrapped in love . Perinatal medicine (2020)</a:t>
            </a:r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497047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E4C60-0FC0-CC94-EE65-7684866AA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 Aims an objectives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8241E-BC72-6B0D-5614-214243656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10% profit </a:t>
            </a:r>
          </a:p>
          <a:p>
            <a:r>
              <a:rPr lang="en-GB" dirty="0"/>
              <a:t>Customer satisfaction </a:t>
            </a:r>
          </a:p>
          <a:p>
            <a:r>
              <a:rPr lang="en-GB" dirty="0"/>
              <a:t>Roll out in hospitals an stores in the first year </a:t>
            </a:r>
          </a:p>
          <a:p>
            <a:r>
              <a:rPr lang="en-GB" dirty="0"/>
              <a:t>Help parents feel safe an relaxed through there tough journey </a:t>
            </a:r>
          </a:p>
          <a:p>
            <a:r>
              <a:rPr lang="en-GB" dirty="0"/>
              <a:t>Locate a strong manufacturer from Turkey or Portugal with the best materials high quality </a:t>
            </a:r>
          </a:p>
          <a:p>
            <a:r>
              <a:rPr lang="en-GB" dirty="0"/>
              <a:t>Gain customer service satisfaction with honest feedback , repeat purchases an honest reviews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806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98DD4-DE55-8623-3387-BCBEB1D25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Marketing an sales .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2D79D-02F8-4FB2-AF71-5D8BF0870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are promoting the website on all social media platforms </a:t>
            </a:r>
          </a:p>
          <a:p>
            <a:r>
              <a:rPr lang="en-GB" dirty="0"/>
              <a:t>Flyers an advertising throughout hospital waiting rooms an community hubs </a:t>
            </a:r>
          </a:p>
          <a:p>
            <a:r>
              <a:rPr lang="en-GB" dirty="0"/>
              <a:t>Local Facebook groups we will share pictures of products </a:t>
            </a:r>
          </a:p>
          <a:p>
            <a:r>
              <a:rPr lang="en-GB" dirty="0"/>
              <a:t>Visit baby fairs to promote our products </a:t>
            </a:r>
          </a:p>
          <a:p>
            <a:r>
              <a:rPr lang="en-GB" dirty="0"/>
              <a:t>Allow midwives an nurses show expecting parents who are  high risk pregnancies our products an services. </a:t>
            </a:r>
          </a:p>
          <a:p>
            <a:r>
              <a:rPr lang="en-GB" dirty="0"/>
              <a:t>Send prematurity organisations free samples.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760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BB6D5CB-398F-E65B-015D-3AEA14034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68817-2752-661A-D665-9AD381FA6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557" y="3832860"/>
            <a:ext cx="4014216" cy="2390733"/>
          </a:xfrm>
        </p:spPr>
        <p:txBody>
          <a:bodyPr anchor="b"/>
          <a:lstStyle/>
          <a:p>
            <a:r>
              <a:rPr lang="en-GB" dirty="0"/>
              <a:t>Website 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9D4D219-3F35-654C-CFAE-C72C3F8BB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4964" y="3832860"/>
            <a:ext cx="4365931" cy="2327136"/>
          </a:xfrm>
        </p:spPr>
        <p:txBody>
          <a:bodyPr>
            <a:normAutofit/>
          </a:bodyPr>
          <a:lstStyle/>
          <a:p>
            <a:r>
              <a:rPr lang="en-GB" sz="1800" dirty="0"/>
              <a:t>My website will look like this </a:t>
            </a:r>
            <a:endParaRPr lang="en-US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ACA183-20BB-BE04-0791-DB7B10D421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643" y="719666"/>
            <a:ext cx="3121152" cy="54186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17A0CB9-5843-1E20-1A77-3B59919E3C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3936" y="668369"/>
            <a:ext cx="3190927" cy="54186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7CD9BC-21AD-D8C2-3881-285AF87691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195731" y="269665"/>
            <a:ext cx="3545164" cy="5817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13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6B9D4-9B0B-BA75-CCE1-7526259A4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1920" y="583274"/>
            <a:ext cx="10653578" cy="1132258"/>
          </a:xfrm>
        </p:spPr>
        <p:txBody>
          <a:bodyPr/>
          <a:lstStyle/>
          <a:p>
            <a:r>
              <a:rPr lang="en-GB" dirty="0"/>
              <a:t>7 Smart objectives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2CC29-9428-82DD-937B-08A5F0110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 to increase customer satisfaction by achieving positive feedback scores of at least 90% within the first 6 to 12 months .this will be measured by customer service questionnaire, star ratings an repeat purchase data </a:t>
            </a:r>
          </a:p>
          <a:p>
            <a:r>
              <a:rPr lang="en-GB" dirty="0"/>
              <a:t>2 to secure product placement within a minimum of 2 hospitals an one retail establishment within 12  months through professional engagement with neo natal units </a:t>
            </a:r>
          </a:p>
          <a:p>
            <a:r>
              <a:rPr lang="en-GB" dirty="0"/>
              <a:t>3 to appoint a ethical manufacturing partner in Turkey or Portugal within 3 months of launch ensuring compliance with UK an EU textile safety standards an regulations . British quality standards( 1999).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2664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E1EF8-435D-17E0-047E-FA53D2106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8 Sales forecast 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76AB5EA-98FA-B9F6-9290-142264383B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2416570"/>
              </p:ext>
            </p:extLst>
          </p:nvPr>
        </p:nvGraphicFramePr>
        <p:xfrm>
          <a:off x="517151" y="1391565"/>
          <a:ext cx="10653711" cy="49177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1237">
                  <a:extLst>
                    <a:ext uri="{9D8B030D-6E8A-4147-A177-3AD203B41FA5}">
                      <a16:colId xmlns:a16="http://schemas.microsoft.com/office/drawing/2014/main" val="50450023"/>
                    </a:ext>
                  </a:extLst>
                </a:gridCol>
                <a:gridCol w="3551237">
                  <a:extLst>
                    <a:ext uri="{9D8B030D-6E8A-4147-A177-3AD203B41FA5}">
                      <a16:colId xmlns:a16="http://schemas.microsoft.com/office/drawing/2014/main" val="349570455"/>
                    </a:ext>
                  </a:extLst>
                </a:gridCol>
                <a:gridCol w="3551237">
                  <a:extLst>
                    <a:ext uri="{9D8B030D-6E8A-4147-A177-3AD203B41FA5}">
                      <a16:colId xmlns:a16="http://schemas.microsoft.com/office/drawing/2014/main" val="3283638345"/>
                    </a:ext>
                  </a:extLst>
                </a:gridCol>
              </a:tblGrid>
              <a:tr h="1639265">
                <a:tc>
                  <a:txBody>
                    <a:bodyPr/>
                    <a:lstStyle/>
                    <a:p>
                      <a:r>
                        <a:rPr lang="en-GB" dirty="0"/>
                        <a:t>Product development - fabric sourcing £500 to £1500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Packaging £200-£600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0478419"/>
                  </a:ext>
                </a:extLst>
              </a:tr>
              <a:tr h="1639265">
                <a:tc>
                  <a:txBody>
                    <a:bodyPr/>
                    <a:lstStyle/>
                    <a:p>
                      <a:r>
                        <a:rPr lang="en-GB" dirty="0"/>
                        <a:t>Design an technical templates £200-£600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Label an tags £150-£300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1307561"/>
                  </a:ext>
                </a:extLst>
              </a:tr>
              <a:tr h="1639265">
                <a:tc>
                  <a:txBody>
                    <a:bodyPr/>
                    <a:lstStyle/>
                    <a:p>
                      <a:r>
                        <a:rPr lang="en-GB" dirty="0"/>
                        <a:t>Samples an prototypes £300 -600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£3500 to start off manufacturing this product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32405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5644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243B4-8F94-1AF7-45FE-2F2F6173D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 Business card 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C9005B7-B925-F99F-9780-50042B5C98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5872" y="1716088"/>
            <a:ext cx="7447519" cy="4592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0326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75E36-441A-F9FA-1CF7-2509681AB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502" y="1750507"/>
            <a:ext cx="10696896" cy="465549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It will be a limited company LTD To make it legally separate from myself  Which means my personal assets are protected </a:t>
            </a:r>
          </a:p>
          <a:p>
            <a:pPr marL="0" indent="0">
              <a:buNone/>
            </a:pPr>
            <a:r>
              <a:rPr lang="en-GB" dirty="0"/>
              <a:t>. It paints a more professional image for </a:t>
            </a:r>
            <a:r>
              <a:rPr lang="en-GB" dirty="0" err="1"/>
              <a:t>nicu</a:t>
            </a:r>
            <a:r>
              <a:rPr lang="en-GB" dirty="0"/>
              <a:t> an hospital  It’s easier to apply for grants an investments </a:t>
            </a:r>
          </a:p>
          <a:p>
            <a:pPr marL="0" indent="0">
              <a:buNone/>
            </a:pPr>
            <a:r>
              <a:rPr lang="en-GB" dirty="0"/>
              <a:t>. We will be paying corporation tax which will be lower . </a:t>
            </a:r>
          </a:p>
          <a:p>
            <a:pPr marL="0" indent="0">
              <a:buNone/>
            </a:pPr>
            <a:r>
              <a:rPr lang="en-GB" dirty="0"/>
              <a:t>Cons . More paperwork </a:t>
            </a:r>
          </a:p>
          <a:p>
            <a:pPr marL="0" indent="0">
              <a:buNone/>
            </a:pPr>
            <a:r>
              <a:rPr lang="en-GB" dirty="0"/>
              <a:t>Slightly higher accounting costs </a:t>
            </a:r>
          </a:p>
          <a:p>
            <a:pPr marL="0" indent="0">
              <a:buNone/>
            </a:pPr>
            <a:r>
              <a:rPr lang="en-GB" dirty="0"/>
              <a:t>Directors have legal responsibilities. 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BB22C32-B799-BD72-BD6B-65BB497DF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10 . Legal structure.  An </a:t>
            </a:r>
            <a:r>
              <a:rPr lang="en-GB" dirty="0" err="1"/>
              <a:t>differention</a:t>
            </a:r>
            <a:r>
              <a:rPr lang="en-GB" dirty="0"/>
              <a:t>.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732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9A2D8-67C0-4F4E-8E65-76DF0BC188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4047" y="464951"/>
            <a:ext cx="9144000" cy="1399708"/>
          </a:xfrm>
        </p:spPr>
        <p:txBody>
          <a:bodyPr>
            <a:normAutofit fontScale="90000"/>
          </a:bodyPr>
          <a:lstStyle/>
          <a:p>
            <a:r>
              <a:rPr lang="en-GB" dirty="0"/>
              <a:t>11. 100,000 pounds investment plan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AB80BF-DD13-36EA-24D3-64AC21810141}"/>
              </a:ext>
            </a:extLst>
          </p:cNvPr>
          <p:cNvSpPr txBox="1"/>
          <p:nvPr/>
        </p:nvSpPr>
        <p:spPr>
          <a:xfrm>
            <a:off x="896470" y="3380558"/>
            <a:ext cx="43867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Buffer – £10,000
Always keep cash available.
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BADDE9-7D90-BCC7-16B1-2F03DC851FA9}"/>
              </a:ext>
            </a:extLst>
          </p:cNvPr>
          <p:cNvSpPr txBox="1"/>
          <p:nvPr/>
        </p:nvSpPr>
        <p:spPr>
          <a:xfrm>
            <a:off x="5605929" y="3636678"/>
            <a:ext cx="638287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Operations &amp; Logistics – £15,000Storage / small warehouse space Packaging</a:t>
            </a:r>
            <a:r>
              <a:rPr lang="en-GB" dirty="0"/>
              <a:t>, </a:t>
            </a:r>
            <a:r>
              <a:rPr lang="en-US" dirty="0"/>
              <a:t> supplies</a:t>
            </a:r>
            <a:r>
              <a:rPr lang="en-GB" dirty="0"/>
              <a:t>, </a:t>
            </a:r>
            <a:r>
              <a:rPr lang="en-US" dirty="0"/>
              <a:t> Shipping </a:t>
            </a:r>
            <a:r>
              <a:rPr lang="en-GB" dirty="0"/>
              <a:t>contracts /inventory </a:t>
            </a:r>
            <a:r>
              <a:rPr lang="en-US" dirty="0"/>
              <a:t>management software Part-time operations assistant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3D8C31-AADD-47EE-42D6-E4F58E8DC710}"/>
              </a:ext>
            </a:extLst>
          </p:cNvPr>
          <p:cNvSpPr txBox="1"/>
          <p:nvPr/>
        </p:nvSpPr>
        <p:spPr>
          <a:xfrm>
            <a:off x="693271" y="2808941"/>
            <a:ext cx="84507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Hospital Partnerships &amp; Clinical Validation – £10,000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75DB9C-5719-A34E-9B48-0850DCC1ABAB}"/>
              </a:ext>
            </a:extLst>
          </p:cNvPr>
          <p:cNvSpPr txBox="1"/>
          <p:nvPr/>
        </p:nvSpPr>
        <p:spPr>
          <a:xfrm>
            <a:off x="5904753" y="5139765"/>
            <a:ext cx="66816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Product Development &amp; Manufacturing – £30,000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21C8AF-60DE-4E92-726E-94D0BAA84685}"/>
              </a:ext>
            </a:extLst>
          </p:cNvPr>
          <p:cNvSpPr txBox="1"/>
          <p:nvPr/>
        </p:nvSpPr>
        <p:spPr>
          <a:xfrm>
            <a:off x="693271" y="4303888"/>
            <a:ext cx="66039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Marketing &amp; Awareness –</a:t>
            </a:r>
            <a:r>
              <a:rPr lang="en-GB" dirty="0"/>
              <a:t>20,000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8B0D294-323C-51EF-FBDE-EC4525B33167}"/>
              </a:ext>
            </a:extLst>
          </p:cNvPr>
          <p:cNvSpPr txBox="1"/>
          <p:nvPr/>
        </p:nvSpPr>
        <p:spPr>
          <a:xfrm>
            <a:off x="848659" y="5298672"/>
            <a:ext cx="62932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Legal, Insurance &amp; Compliance – £5,000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1E957EB-44BB-7823-EC99-CAC2A4E56884}"/>
              </a:ext>
            </a:extLst>
          </p:cNvPr>
          <p:cNvSpPr txBox="1"/>
          <p:nvPr/>
        </p:nvSpPr>
        <p:spPr>
          <a:xfrm>
            <a:off x="5898778" y="6088854"/>
            <a:ext cx="62932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Branding &amp; Website – £</a:t>
            </a:r>
            <a:r>
              <a:rPr lang="en-GB" dirty="0"/>
              <a:t>10</a:t>
            </a:r>
            <a:r>
              <a:rPr lang="en-US" dirty="0"/>
              <a:t>,000</a:t>
            </a:r>
          </a:p>
        </p:txBody>
      </p:sp>
    </p:spTree>
    <p:extLst>
      <p:ext uri="{BB962C8B-B14F-4D97-AF65-F5344CB8AC3E}">
        <p14:creationId xmlns:p14="http://schemas.microsoft.com/office/powerpoint/2010/main" val="2588676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B88F4-32E2-C58D-0C44-9C2BCBC2E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2B44B-2217-3CE9-C9C5-4C4FB6881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1.Association of Perinatal Medicine (2019) *Perinatal management of extreme preterm birth before 27 weeks of gestation: </a:t>
            </a:r>
          </a:p>
          <a:p>
            <a:pPr marL="0" indent="0">
              <a:buNone/>
            </a:pPr>
            <a:r>
              <a:rPr lang="en-GB" dirty="0"/>
              <a:t>2. A framework for practice*. London: </a:t>
            </a:r>
            <a:r>
              <a:rPr lang="en-GB" dirty="0" err="1"/>
              <a:t>BAPM.British</a:t>
            </a:r>
            <a:r>
              <a:rPr lang="en-GB" dirty="0"/>
              <a:t> Association of Perinatal Medicine (2021) *Service and Quality Standards*. London: BAPM. Available at: https://www.bapm.org (Accessed: 8 March 2026).Marlow, N., Bennett, C., Draper, E.S. et al. (2014) ‘</a:t>
            </a:r>
          </a:p>
          <a:p>
            <a:pPr marL="0" indent="0">
              <a:buNone/>
            </a:pPr>
            <a:r>
              <a:rPr lang="en-GB" dirty="0"/>
              <a:t>3 Perinatal outcomes for extremely preterm babies in relation to place of birth in England: the </a:t>
            </a:r>
            <a:r>
              <a:rPr lang="en-GB" dirty="0" err="1"/>
              <a:t>EPICure</a:t>
            </a:r>
            <a:r>
              <a:rPr lang="en-GB" dirty="0"/>
              <a:t> 2 study', *Archives of Disease in Childhood </a:t>
            </a:r>
            <a:r>
              <a:rPr lang="en-GB" dirty="0" err="1"/>
              <a:t>Fetal</a:t>
            </a:r>
            <a:r>
              <a:rPr lang="en-GB" dirty="0"/>
              <a:t> and Neonatal Edition*, 99, pp. F181-F188. </a:t>
            </a:r>
            <a:r>
              <a:rPr lang="en-GB" dirty="0" err="1"/>
              <a:t>doi</a:t>
            </a:r>
            <a:r>
              <a:rPr lang="en-GB" dirty="0"/>
              <a:t>: 10.1136/archdischild-2013-305516.</a:t>
            </a:r>
          </a:p>
          <a:p>
            <a:pPr marL="0" indent="0">
              <a:buNone/>
            </a:pPr>
            <a:r>
              <a:rPr lang="en-GB" dirty="0"/>
              <a:t>4.NHS England (2019) *Implementing the Recommendations of the Neonatal Critical Care Transformation Review*. London: NHS England. Available at: https://www.england.nhs.uk (Accessed: 8 March 2026).</a:t>
            </a:r>
          </a:p>
          <a:p>
            <a:pPr marL="0" indent="0">
              <a:buNone/>
            </a:pPr>
            <a:r>
              <a:rPr lang="en-GB" dirty="0"/>
              <a:t>5Royal College of Paediatrics and Child Health (2020)</a:t>
            </a:r>
          </a:p>
          <a:p>
            <a:pPr marL="0" indent="0">
              <a:buNone/>
            </a:pPr>
            <a:r>
              <a:rPr lang="en-GB" dirty="0"/>
              <a:t>6 *Setting standards for the development of clinical guidelines in paediatrics and child health*, 5th </a:t>
            </a:r>
            <a:r>
              <a:rPr lang="en-GB" dirty="0" err="1"/>
              <a:t>edn</a:t>
            </a:r>
            <a:r>
              <a:rPr lang="en-GB" dirty="0"/>
              <a:t>. London: </a:t>
            </a:r>
            <a:r>
              <a:rPr lang="en-GB" dirty="0" err="1"/>
              <a:t>RCPCH.Wales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7.Neonatal Network (2024) *Environmental Stress on the Neonatal Unit: Guideline for consideration for noise*. Cardiff: NHS </a:t>
            </a:r>
            <a:r>
              <a:rPr lang="en-GB" dirty="0" err="1"/>
              <a:t>Wales.Wilkinson</a:t>
            </a:r>
            <a:r>
              <a:rPr lang="en-GB" dirty="0"/>
              <a:t>, D. and Stammers, M. (2020) ‘</a:t>
            </a:r>
          </a:p>
          <a:p>
            <a:pPr marL="0" indent="0">
              <a:buNone/>
            </a:pPr>
            <a:r>
              <a:rPr lang="en-GB" dirty="0"/>
              <a:t>8.An interpretation of risk for extremely preterm infants—a survey of UK neonatal professionals', *Archives of Disease in Childhood </a:t>
            </a:r>
            <a:r>
              <a:rPr lang="en-GB" dirty="0" err="1"/>
              <a:t>Fetal</a:t>
            </a:r>
            <a:r>
              <a:rPr lang="en-GB" dirty="0"/>
              <a:t> and Neonatal Edition*, 106(3), pp. 306-311. </a:t>
            </a:r>
            <a:r>
              <a:rPr lang="en-GB" dirty="0" err="1"/>
              <a:t>doi</a:t>
            </a:r>
            <a:r>
              <a:rPr lang="en-GB" dirty="0"/>
              <a:t>: 10.1136/archdischild-2020-320100.</a:t>
            </a:r>
          </a:p>
          <a:p>
            <a:pPr marL="0" indent="0">
              <a:buNone/>
            </a:pPr>
            <a:r>
              <a:rPr lang="en-GB" dirty="0"/>
              <a:t>9 British Standard: British Standards Institution. (1990) BS5605:1990. Recommendations for citing and referencing published material. London: BSI.</a:t>
            </a:r>
          </a:p>
        </p:txBody>
      </p:sp>
    </p:spTree>
    <p:extLst>
      <p:ext uri="{BB962C8B-B14F-4D97-AF65-F5344CB8AC3E}">
        <p14:creationId xmlns:p14="http://schemas.microsoft.com/office/powerpoint/2010/main" val="1329373313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VanillaVTI</vt:lpstr>
      <vt:lpstr>Office Theme</vt:lpstr>
      <vt:lpstr>Tiny  titans .</vt:lpstr>
      <vt:lpstr>Overview for tiny titans </vt:lpstr>
      <vt:lpstr>1 .Introduction to my business Tiny Titans </vt:lpstr>
      <vt:lpstr>2 Tiny titans  why this business is a good idea . </vt:lpstr>
      <vt:lpstr>3 My mission statement </vt:lpstr>
      <vt:lpstr>4 Aims an objectives </vt:lpstr>
      <vt:lpstr>5 Marketing an sales . </vt:lpstr>
      <vt:lpstr>Website </vt:lpstr>
      <vt:lpstr>7 Smart objectives </vt:lpstr>
      <vt:lpstr>8 Sales forecast </vt:lpstr>
      <vt:lpstr>9 Business card </vt:lpstr>
      <vt:lpstr>10 . Legal structure.  An differention.  </vt:lpstr>
      <vt:lpstr>11. 100,000 pounds investment plan </vt:lpstr>
      <vt:lpstr>References 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Kelly Harrington (2432981)</dc:creator>
  <cp:lastModifiedBy>Kelly Harrington (2432981)</cp:lastModifiedBy>
  <cp:revision>6</cp:revision>
  <dcterms:created xsi:type="dcterms:W3CDTF">2026-02-18T19:57:26Z</dcterms:created>
  <dcterms:modified xsi:type="dcterms:W3CDTF">2026-03-09T14:07:27Z</dcterms:modified>
</cp:coreProperties>
</file>