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92" r:id="rId2"/>
    <p:sldId id="400" r:id="rId3"/>
    <p:sldId id="275" r:id="rId4"/>
    <p:sldId id="396" r:id="rId5"/>
    <p:sldId id="257" r:id="rId6"/>
    <p:sldId id="394" r:id="rId7"/>
    <p:sldId id="395" r:id="rId8"/>
    <p:sldId id="258" r:id="rId9"/>
    <p:sldId id="268" r:id="rId10"/>
    <p:sldId id="259" r:id="rId11"/>
    <p:sldId id="269" r:id="rId12"/>
    <p:sldId id="260" r:id="rId13"/>
    <p:sldId id="262" r:id="rId14"/>
    <p:sldId id="266" r:id="rId15"/>
    <p:sldId id="397" r:id="rId16"/>
    <p:sldId id="398" r:id="rId17"/>
    <p:sldId id="264" r:id="rId18"/>
    <p:sldId id="265" r:id="rId19"/>
    <p:sldId id="270" r:id="rId20"/>
    <p:sldId id="271" r:id="rId21"/>
    <p:sldId id="399" r:id="rId22"/>
    <p:sldId id="401" r:id="rId23"/>
    <p:sldId id="393" r:id="rId24"/>
    <p:sldId id="391" r:id="rId25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69775" autoAdjust="0"/>
  </p:normalViewPr>
  <p:slideViewPr>
    <p:cSldViewPr>
      <p:cViewPr>
        <p:scale>
          <a:sx n="73" d="100"/>
          <a:sy n="73" d="100"/>
        </p:scale>
        <p:origin x="832" y="5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225670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71460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411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70457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5ECA1-F4EC-49A3-90EA-B9F3F4B93DC6}" type="slidenum">
              <a:rPr lang="en-GB" smtClean="0"/>
              <a:pPr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4885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318478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12600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8908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24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17/06/2023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video.alexanderstreet.com/embed/conducting-extraordinary-performance-appraisals" TargetMode="External"/><Relationship Id="rId2" Type="http://schemas.openxmlformats.org/officeDocument/2006/relationships/hyperlink" Target="https://video.alexanderstreet.com/p/NOpRn6vPv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LCMB7013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37312"/>
            <a:ext cx="10657184" cy="19959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2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Strategic Performance Management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Managing Performance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0673308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A5187-59D1-DA88-EF3D-D2C416819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Overview</a:t>
            </a:r>
            <a:r>
              <a:rPr lang="cy-GB" dirty="0"/>
              <a:t> of </a:t>
            </a:r>
            <a:r>
              <a:rPr lang="cy-GB" dirty="0" err="1"/>
              <a:t>Lesson</a:t>
            </a:r>
            <a:r>
              <a:rPr lang="cy-GB" dirty="0"/>
              <a:t> Plan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C67EC-92A4-1C34-2EF2-D35A02B733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err="1"/>
              <a:t>Review</a:t>
            </a:r>
            <a:r>
              <a:rPr lang="cy-GB" dirty="0"/>
              <a:t> of </a:t>
            </a:r>
            <a:r>
              <a:rPr lang="cy-GB" dirty="0" err="1"/>
              <a:t>last</a:t>
            </a:r>
            <a:r>
              <a:rPr lang="cy-GB" dirty="0"/>
              <a:t> </a:t>
            </a:r>
            <a:r>
              <a:rPr lang="cy-GB" dirty="0" err="1"/>
              <a:t>week’s</a:t>
            </a:r>
            <a:r>
              <a:rPr lang="cy-GB" dirty="0"/>
              <a:t> </a:t>
            </a:r>
            <a:r>
              <a:rPr lang="cy-GB" dirty="0" err="1"/>
              <a:t>assignment</a:t>
            </a:r>
            <a:endParaRPr lang="cy-GB" dirty="0"/>
          </a:p>
          <a:p>
            <a:r>
              <a:rPr lang="cy-GB" dirty="0" err="1"/>
              <a:t>Defining</a:t>
            </a:r>
            <a:r>
              <a:rPr lang="cy-GB" dirty="0"/>
              <a:t> PM </a:t>
            </a:r>
            <a:r>
              <a:rPr lang="cy-GB" dirty="0" err="1"/>
              <a:t>and</a:t>
            </a:r>
            <a:r>
              <a:rPr lang="cy-GB" dirty="0"/>
              <a:t> </a:t>
            </a:r>
            <a:r>
              <a:rPr lang="cy-GB" dirty="0" err="1"/>
              <a:t>key</a:t>
            </a:r>
            <a:r>
              <a:rPr lang="cy-GB" dirty="0"/>
              <a:t> </a:t>
            </a:r>
            <a:r>
              <a:rPr lang="cy-GB" dirty="0" err="1"/>
              <a:t>strategic</a:t>
            </a:r>
            <a:r>
              <a:rPr lang="cy-GB" dirty="0"/>
              <a:t> </a:t>
            </a:r>
            <a:r>
              <a:rPr lang="cy-GB" dirty="0" err="1"/>
              <a:t>initiatives</a:t>
            </a:r>
            <a:endParaRPr lang="cy-GB" dirty="0"/>
          </a:p>
          <a:p>
            <a:r>
              <a:rPr lang="cy-GB" dirty="0" err="1"/>
              <a:t>Key</a:t>
            </a:r>
            <a:r>
              <a:rPr lang="cy-GB" dirty="0"/>
              <a:t> Components of </a:t>
            </a:r>
            <a:r>
              <a:rPr lang="cy-GB" dirty="0" err="1"/>
              <a:t>Performance</a:t>
            </a:r>
            <a:r>
              <a:rPr lang="cy-GB" dirty="0"/>
              <a:t> </a:t>
            </a:r>
            <a:r>
              <a:rPr lang="cy-GB" dirty="0" err="1"/>
              <a:t>Appraisal</a:t>
            </a:r>
            <a:r>
              <a:rPr lang="cy-GB" dirty="0"/>
              <a:t> </a:t>
            </a:r>
            <a:r>
              <a:rPr lang="cy-GB" dirty="0" err="1"/>
              <a:t>systems</a:t>
            </a:r>
            <a:endParaRPr lang="cy-GB" dirty="0"/>
          </a:p>
          <a:p>
            <a:pPr lvl="1"/>
            <a:r>
              <a:rPr lang="cy-GB" dirty="0" err="1"/>
              <a:t>Video</a:t>
            </a:r>
            <a:r>
              <a:rPr lang="cy-GB" dirty="0"/>
              <a:t> </a:t>
            </a:r>
            <a:r>
              <a:rPr lang="cy-GB" dirty="0" err="1"/>
              <a:t>presentation</a:t>
            </a:r>
            <a:endParaRPr lang="cy-GB" dirty="0"/>
          </a:p>
          <a:p>
            <a:r>
              <a:rPr lang="cy-GB" dirty="0" err="1"/>
              <a:t>Activity</a:t>
            </a:r>
            <a:r>
              <a:rPr lang="cy-GB" dirty="0"/>
              <a:t> </a:t>
            </a:r>
            <a:r>
              <a:rPr lang="cy-GB" dirty="0" err="1"/>
              <a:t>based</a:t>
            </a:r>
            <a:r>
              <a:rPr lang="cy-GB" dirty="0"/>
              <a:t> </a:t>
            </a:r>
            <a:r>
              <a:rPr lang="cy-GB" dirty="0" err="1"/>
              <a:t>on</a:t>
            </a:r>
            <a:r>
              <a:rPr lang="cy-GB" dirty="0"/>
              <a:t> the </a:t>
            </a:r>
            <a:r>
              <a:rPr lang="cy-GB" dirty="0" err="1"/>
              <a:t>presentation</a:t>
            </a:r>
            <a:endParaRPr lang="cy-GB" dirty="0"/>
          </a:p>
          <a:p>
            <a:pPr lvl="1"/>
            <a:r>
              <a:rPr lang="cy-GB" dirty="0"/>
              <a:t>IDENTIFY THE CHALLENGES IN THE PERFORMANCE APPRAISAL SYSTEM AS EXPLAINED IN THE VIDEO PRESENTAION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68043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en-GB" sz="4000" b="1" dirty="0" err="1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ey</a:t>
            </a:r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7408" y="1271191"/>
            <a:ext cx="10972800" cy="4315618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Examines the premise that the way people are managed can improve organisational performance: 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performance management (PM)?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can PM be strategic?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in operationalising strategic PM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balanced scorecard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PM as a process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a strategic approach</a:t>
            </a:r>
          </a:p>
          <a:p>
            <a:pPr lvl="1" algn="just">
              <a:spcBef>
                <a:spcPts val="0"/>
              </a:spcBef>
              <a:spcAft>
                <a:spcPts val="600"/>
              </a:spcAft>
              <a:buFont typeface="Arial"/>
              <a:buChar char="•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role of the HR function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Defining Performance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CDBCF-A4A1-4FBC-A319-5C2CF4D8E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657" y="1417638"/>
            <a:ext cx="10596264" cy="4525963"/>
          </a:xfrm>
        </p:spPr>
        <p:txBody>
          <a:bodyPr>
            <a:normAutofit/>
          </a:bodyPr>
          <a:lstStyle/>
          <a:p>
            <a:r>
              <a:rPr lang="en-US" dirty="0">
                <a:latin typeface="+mj-lt"/>
                <a:cs typeface="Times New Roman"/>
              </a:rPr>
              <a:t>an array of definitions</a:t>
            </a:r>
          </a:p>
          <a:p>
            <a:endParaRPr lang="en-US" dirty="0">
              <a:latin typeface="+mj-lt"/>
              <a:cs typeface="Times New Roman"/>
            </a:endParaRPr>
          </a:p>
          <a:p>
            <a:r>
              <a:rPr lang="en-US" dirty="0">
                <a:latin typeface="+mj-lt"/>
                <a:cs typeface="Times New Roman"/>
              </a:rPr>
              <a:t>example: </a:t>
            </a:r>
          </a:p>
          <a:p>
            <a:pPr algn="ctr">
              <a:buNone/>
            </a:pPr>
            <a:r>
              <a:rPr lang="en-US" dirty="0">
                <a:latin typeface="+mj-lt"/>
                <a:cs typeface="Times New Roman"/>
              </a:rPr>
              <a:t>	</a:t>
            </a:r>
            <a:r>
              <a:rPr lang="en-US" i="1" dirty="0">
                <a:latin typeface="+mj-lt"/>
                <a:cs typeface="Times New Roman"/>
              </a:rPr>
              <a:t>‘a continuous process of identifying, measuring and developing the performance of individuals and teams and aligning performance with the strategic goals of the organisation’</a:t>
            </a:r>
          </a:p>
          <a:p>
            <a:pPr lvl="1" algn="r">
              <a:buNone/>
            </a:pPr>
            <a:r>
              <a:rPr lang="en-US" sz="2400" dirty="0">
                <a:latin typeface="+mj-lt"/>
                <a:cs typeface="Times New Roman"/>
              </a:rPr>
              <a:t>(Aguinis 2009)</a:t>
            </a:r>
            <a:endParaRPr lang="en-GB" sz="2400" dirty="0">
              <a:latin typeface="+mj-l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073223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Main Features of Performance Management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D5B314B-41F5-489F-BAA0-B11ED1303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03512" y="1268760"/>
            <a:ext cx="8229600" cy="4525963"/>
          </a:xfrm>
        </p:spPr>
        <p:txBody>
          <a:bodyPr>
            <a:noAutofit/>
          </a:bodyPr>
          <a:lstStyle/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</a:t>
            </a:r>
          </a:p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</a:t>
            </a:r>
          </a:p>
          <a:p>
            <a:pPr>
              <a:spcBef>
                <a:spcPts val="120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hared</a:t>
            </a:r>
          </a:p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continuous process</a:t>
            </a:r>
          </a:p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 to the organisation </a:t>
            </a:r>
          </a:p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 </a:t>
            </a:r>
          </a:p>
          <a:p>
            <a:pPr>
              <a:spcBef>
                <a:spcPts val="12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owned and delivered by line managers.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484" y="17748"/>
            <a:ext cx="11175032" cy="1143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Developments of Performance Management in UK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D0B0C5D-B010-4F63-8DDB-076B15FE1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9496" y="908720"/>
            <a:ext cx="9073008" cy="478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43131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1124744"/>
            <a:ext cx="4334272" cy="3442394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Strategic Performance Management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9E3EA6-3FFD-435B-A74E-79440A9425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/>
          <a:srcRect t="6360"/>
          <a:stretch/>
        </p:blipFill>
        <p:spPr bwMode="auto">
          <a:xfrm>
            <a:off x="4583832" y="159332"/>
            <a:ext cx="6668593" cy="55019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84235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Problems in Operationalising SHRM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1175032" cy="4997152"/>
          </a:xfrm>
        </p:spPr>
        <p:txBody>
          <a:bodyPr>
            <a:noAutofit/>
          </a:bodyPr>
          <a:lstStyle/>
          <a:p>
            <a:pPr marL="360000">
              <a:spcBef>
                <a:spcPts val="18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a corporate strategy</a:t>
            </a:r>
          </a:p>
          <a:p>
            <a:pPr marL="360000">
              <a:spcBef>
                <a:spcPts val="18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short term focus of organisations</a:t>
            </a:r>
          </a:p>
          <a:p>
            <a:pPr marL="360000">
              <a:spcBef>
                <a:spcPts val="18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experienced by organisations </a:t>
            </a:r>
          </a:p>
          <a:p>
            <a:pPr marL="360000">
              <a:spcBef>
                <a:spcPts val="18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setting objectives (all levels)</a:t>
            </a:r>
          </a:p>
          <a:p>
            <a:pPr marL="360000">
              <a:spcBef>
                <a:spcPts val="18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achieving integration – vertical and horizontal.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Balanced Scorecard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205063"/>
          </a:xfrm>
        </p:spPr>
        <p:txBody>
          <a:bodyPr>
            <a:normAutofit/>
          </a:bodyPr>
          <a:lstStyle/>
          <a:p>
            <a:pPr>
              <a:spcBef>
                <a:spcPts val="30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holistic formula for managing organisational goals and results in an integrated and strategically aligned manner.</a:t>
            </a:r>
          </a:p>
          <a:p>
            <a:pPr>
              <a:spcBef>
                <a:spcPts val="30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Recognises multiple stakeholders’ interests in organisational success (shareholders, customers and employees interests are bound together) in the ‘value chain’.</a:t>
            </a:r>
          </a:p>
          <a:p>
            <a:pPr>
              <a:spcBef>
                <a:spcPts val="30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KRAs, KPIs, goals and weightings are set in each of these areas of value creation.</a:t>
            </a:r>
          </a:p>
          <a:p>
            <a:pPr>
              <a:spcBef>
                <a:spcPct val="35000"/>
              </a:spcBef>
              <a:buNone/>
            </a:pP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5198368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Balanced Scorecard (Kaplan and Norton) 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Rectangle 22">
            <a:extLst>
              <a:ext uri="{FF2B5EF4-FFF2-40B4-BE49-F238E27FC236}">
                <a16:creationId xmlns:a16="http://schemas.microsoft.com/office/drawing/2014/main" id="{2438AF3A-D9A2-4AC4-820A-972800D384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96200" y="285831"/>
            <a:ext cx="2239534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i="1" dirty="0">
                <a:latin typeface="+mj-lt"/>
                <a:cs typeface="Times New Roman"/>
              </a:rPr>
              <a:t>How do shareholders</a:t>
            </a:r>
          </a:p>
          <a:p>
            <a:r>
              <a:rPr lang="en-GB" i="1" dirty="0">
                <a:latin typeface="+mj-lt"/>
                <a:cs typeface="Times New Roman"/>
              </a:rPr>
              <a:t>see us?</a:t>
            </a:r>
            <a:endParaRPr lang="en-US" i="1" dirty="0">
              <a:latin typeface="+mj-lt"/>
              <a:cs typeface="Times New Roman"/>
            </a:endParaRPr>
          </a:p>
        </p:txBody>
      </p:sp>
      <p:sp>
        <p:nvSpPr>
          <p:cNvPr id="18" name="Rectangle 23">
            <a:extLst>
              <a:ext uri="{FF2B5EF4-FFF2-40B4-BE49-F238E27FC236}">
                <a16:creationId xmlns:a16="http://schemas.microsoft.com/office/drawing/2014/main" id="{AFCF1BFA-32C4-436F-AEE6-B403C63D92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82013" y="2277594"/>
            <a:ext cx="194443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i="1" dirty="0">
                <a:latin typeface="+mj-lt"/>
                <a:cs typeface="Times New Roman"/>
              </a:rPr>
              <a:t>What business processes </a:t>
            </a:r>
          </a:p>
          <a:p>
            <a:r>
              <a:rPr lang="en-GB" i="1" dirty="0">
                <a:latin typeface="+mj-lt"/>
                <a:cs typeface="Times New Roman"/>
              </a:rPr>
              <a:t>must we excel at?</a:t>
            </a:r>
            <a:endParaRPr lang="en-US" i="1" dirty="0">
              <a:latin typeface="+mj-lt"/>
              <a:cs typeface="Times New Roman"/>
            </a:endParaRPr>
          </a:p>
        </p:txBody>
      </p:sp>
      <p:sp>
        <p:nvSpPr>
          <p:cNvPr id="19" name="Rectangle 24">
            <a:extLst>
              <a:ext uri="{FF2B5EF4-FFF2-40B4-BE49-F238E27FC236}">
                <a16:creationId xmlns:a16="http://schemas.microsoft.com/office/drawing/2014/main" id="{BB130EA5-281D-45C8-AD8A-7C034AD4F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66916" y="4677292"/>
            <a:ext cx="262562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i="1" dirty="0">
                <a:latin typeface="+mj-lt"/>
                <a:cs typeface="Times New Roman"/>
              </a:rPr>
              <a:t>How can we sustain </a:t>
            </a:r>
          </a:p>
          <a:p>
            <a:r>
              <a:rPr lang="en-GB" i="1" dirty="0">
                <a:latin typeface="+mj-lt"/>
                <a:cs typeface="Times New Roman"/>
              </a:rPr>
              <a:t>our ability to change and improve?</a:t>
            </a:r>
            <a:endParaRPr lang="en-US" i="1" dirty="0">
              <a:latin typeface="+mj-lt"/>
              <a:cs typeface="Times New Roman"/>
            </a:endParaRPr>
          </a:p>
        </p:txBody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A94DADED-D5EA-48ED-B907-857C814F91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9576" y="2189433"/>
            <a:ext cx="2023307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</a:pPr>
            <a:r>
              <a:rPr lang="en-GB" i="1" dirty="0">
                <a:latin typeface="+mj-lt"/>
                <a:cs typeface="Times New Roman"/>
              </a:rPr>
              <a:t>How do customers </a:t>
            </a:r>
            <a:br>
              <a:rPr lang="en-GB" i="1" dirty="0">
                <a:latin typeface="+mj-lt"/>
                <a:cs typeface="Times New Roman"/>
              </a:rPr>
            </a:br>
            <a:r>
              <a:rPr lang="en-GB" i="1" dirty="0">
                <a:latin typeface="+mj-lt"/>
                <a:cs typeface="Times New Roman"/>
              </a:rPr>
              <a:t>see us?</a:t>
            </a:r>
          </a:p>
        </p:txBody>
      </p:sp>
      <p:grpSp>
        <p:nvGrpSpPr>
          <p:cNvPr id="21" name="Diagram 5">
            <a:extLst>
              <a:ext uri="{FF2B5EF4-FFF2-40B4-BE49-F238E27FC236}">
                <a16:creationId xmlns:a16="http://schemas.microsoft.com/office/drawing/2014/main" id="{5B9F2A49-2577-4B92-BD7A-039B60139718}"/>
              </a:ext>
            </a:extLst>
          </p:cNvPr>
          <p:cNvGrpSpPr>
            <a:grpSpLocks/>
          </p:cNvGrpSpPr>
          <p:nvPr/>
        </p:nvGrpSpPr>
        <p:grpSpPr bwMode="auto">
          <a:xfrm>
            <a:off x="2279576" y="116632"/>
            <a:ext cx="9525744" cy="5501829"/>
            <a:chOff x="410" y="838"/>
            <a:chExt cx="4896" cy="2818"/>
          </a:xfrm>
        </p:grpSpPr>
        <p:sp>
          <p:nvSpPr>
            <p:cNvPr id="22" name="AutoShape 4">
              <a:extLst>
                <a:ext uri="{FF2B5EF4-FFF2-40B4-BE49-F238E27FC236}">
                  <a16:creationId xmlns:a16="http://schemas.microsoft.com/office/drawing/2014/main" id="{54A67146-FB2A-4955-B0E2-FFD88CE3FA89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410" y="838"/>
              <a:ext cx="4896" cy="2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+mj-lt"/>
              </a:endParaRPr>
            </a:p>
          </p:txBody>
        </p:sp>
        <p:sp>
          <p:nvSpPr>
            <p:cNvPr id="23" name="_s1028">
              <a:extLst>
                <a:ext uri="{FF2B5EF4-FFF2-40B4-BE49-F238E27FC236}">
                  <a16:creationId xmlns:a16="http://schemas.microsoft.com/office/drawing/2014/main" id="{F5F05689-E8F3-4977-A9C4-D43E6588B8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10" y="2134"/>
              <a:ext cx="32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+mj-lt"/>
              </a:endParaRPr>
            </a:p>
          </p:txBody>
        </p:sp>
        <p:sp>
          <p:nvSpPr>
            <p:cNvPr id="24" name="_s1029">
              <a:extLst>
                <a:ext uri="{FF2B5EF4-FFF2-40B4-BE49-F238E27FC236}">
                  <a16:creationId xmlns:a16="http://schemas.microsoft.com/office/drawing/2014/main" id="{D5BD3FA9-FBB7-4428-B140-87E4964DFA6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2" y="1810"/>
              <a:ext cx="648" cy="64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Customer</a:t>
              </a:r>
              <a:endParaRPr kumimoji="0" lang="en-GB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ＭＳ Ｐゴシック" charset="0"/>
              </a:endParaRPr>
            </a:p>
          </p:txBody>
        </p:sp>
        <p:sp>
          <p:nvSpPr>
            <p:cNvPr id="25" name="_s1030">
              <a:extLst>
                <a:ext uri="{FF2B5EF4-FFF2-40B4-BE49-F238E27FC236}">
                  <a16:creationId xmlns:a16="http://schemas.microsoft.com/office/drawing/2014/main" id="{5FB9C59D-DB6D-4E03-8025-57B7F5B84AF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58" y="2458"/>
              <a:ext cx="0" cy="32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+mj-lt"/>
              </a:endParaRPr>
            </a:p>
          </p:txBody>
        </p:sp>
        <p:sp>
          <p:nvSpPr>
            <p:cNvPr id="26" name="_s1031">
              <a:extLst>
                <a:ext uri="{FF2B5EF4-FFF2-40B4-BE49-F238E27FC236}">
                  <a16:creationId xmlns:a16="http://schemas.microsoft.com/office/drawing/2014/main" id="{490A9E44-ACE9-4309-BD4E-C3B93FB7860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8" y="2782"/>
              <a:ext cx="1243" cy="87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Learning and growth</a:t>
              </a:r>
            </a:p>
          </p:txBody>
        </p:sp>
        <p:sp>
          <p:nvSpPr>
            <p:cNvPr id="27" name="_s1032">
              <a:extLst>
                <a:ext uri="{FF2B5EF4-FFF2-40B4-BE49-F238E27FC236}">
                  <a16:creationId xmlns:a16="http://schemas.microsoft.com/office/drawing/2014/main" id="{5FE3C927-9E51-4EDC-9ED1-792DA196B4A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182" y="2134"/>
              <a:ext cx="324" cy="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+mj-lt"/>
              </a:endParaRPr>
            </a:p>
          </p:txBody>
        </p:sp>
        <p:sp>
          <p:nvSpPr>
            <p:cNvPr id="28" name="_s1033">
              <a:extLst>
                <a:ext uri="{FF2B5EF4-FFF2-40B4-BE49-F238E27FC236}">
                  <a16:creationId xmlns:a16="http://schemas.microsoft.com/office/drawing/2014/main" id="{15D3B42F-6720-44B5-A995-8C407A24206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06" y="1810"/>
              <a:ext cx="648" cy="64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  Internal</a:t>
              </a:r>
              <a:r>
                <a:rPr kumimoji="0" lang="en-GB" sz="1600" b="0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 </a:t>
              </a:r>
            </a:p>
          </p:txBody>
        </p:sp>
        <p:sp>
          <p:nvSpPr>
            <p:cNvPr id="29" name="_s1034">
              <a:extLst>
                <a:ext uri="{FF2B5EF4-FFF2-40B4-BE49-F238E27FC236}">
                  <a16:creationId xmlns:a16="http://schemas.microsoft.com/office/drawing/2014/main" id="{ED8F5B9E-9288-47D5-B55A-320E6160220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858" y="1486"/>
              <a:ext cx="0" cy="324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</a:extLst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endParaRPr lang="en-US">
                <a:latin typeface="+mj-lt"/>
              </a:endParaRPr>
            </a:p>
          </p:txBody>
        </p:sp>
        <p:sp>
          <p:nvSpPr>
            <p:cNvPr id="30" name="_s1035">
              <a:extLst>
                <a:ext uri="{FF2B5EF4-FFF2-40B4-BE49-F238E27FC236}">
                  <a16:creationId xmlns:a16="http://schemas.microsoft.com/office/drawing/2014/main" id="{98F664CC-B4AF-4167-8E47-9713DD9CD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4" y="838"/>
              <a:ext cx="648" cy="64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Financial</a:t>
              </a:r>
            </a:p>
          </p:txBody>
        </p:sp>
        <p:sp>
          <p:nvSpPr>
            <p:cNvPr id="31" name="_s1036">
              <a:extLst>
                <a:ext uri="{FF2B5EF4-FFF2-40B4-BE49-F238E27FC236}">
                  <a16:creationId xmlns:a16="http://schemas.microsoft.com/office/drawing/2014/main" id="{F0A6B5DB-CF00-46C2-84A8-9855363056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34" y="1810"/>
              <a:ext cx="648" cy="648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Vision </a:t>
              </a: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and </a:t>
              </a:r>
            </a:p>
            <a:p>
              <a:pPr marL="0" marR="0" lvl="0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GB" sz="1600" b="1" i="0" u="none" strike="noStrike" cap="none" normalizeH="0" baseline="0" dirty="0">
                  <a:ln>
                    <a:noFill/>
                  </a:ln>
                  <a:solidFill>
                    <a:schemeClr val="tx1"/>
                  </a:solidFill>
                  <a:effectLst/>
                  <a:latin typeface="+mj-lt"/>
                  <a:ea typeface="ＭＳ Ｐゴシック" charset="0"/>
                </a:rPr>
                <a:t>strategy</a:t>
              </a:r>
              <a:endParaRPr kumimoji="0" 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ＭＳ Ｐゴシック" charset="0"/>
              </a:endParaRPr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Benefits of Balanced Scorecard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205063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comprehensive model of best-practice performance management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a direct line of sight between employee goals and the organisation’s goals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integrates all key functional area – discourages functional boundaries/silos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attempts to make links between cause and effect</a:t>
            </a:r>
          </a:p>
          <a:p>
            <a:pPr algn="just">
              <a:lnSpc>
                <a:spcPct val="120000"/>
              </a:lnSpc>
              <a:spcBef>
                <a:spcPts val="1200"/>
              </a:spcBef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encourages a long term perspective rather than short termism.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Criticisms of Balanced Scorecard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603649"/>
          </a:xfrm>
        </p:spPr>
        <p:txBody>
          <a:bodyPr>
            <a:normAutofit fontScale="925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ambitious/time-consuming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inflexible in volatile environments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practical challenges of translating organisation’s goals into individual goals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top-down practice rather than participative practice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ignores external suppliers and the environment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GB" sz="3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linear causal relationship of the value chain is open to question.</a:t>
            </a:r>
          </a:p>
          <a:p>
            <a:pPr>
              <a:spcBef>
                <a:spcPts val="0"/>
              </a:spcBef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Performance Management as a Strategic Process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induction and socialisation</a:t>
            </a:r>
          </a:p>
          <a:p>
            <a:pPr>
              <a:lnSpc>
                <a:spcPct val="80000"/>
              </a:lnSpc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planning </a:t>
            </a:r>
          </a:p>
          <a:p>
            <a:pPr>
              <a:lnSpc>
                <a:spcPct val="80000"/>
              </a:lnSpc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 and feedback</a:t>
            </a:r>
          </a:p>
          <a:p>
            <a:pPr>
              <a:lnSpc>
                <a:spcPct val="80000"/>
              </a:lnSpc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identifying outcomes (reward, training and development)</a:t>
            </a:r>
          </a:p>
          <a:p>
            <a:pPr>
              <a:lnSpc>
                <a:spcPct val="80000"/>
              </a:lnSpc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counselling and support.</a:t>
            </a:r>
          </a:p>
          <a:p>
            <a:pPr lvl="1">
              <a:lnSpc>
                <a:spcPct val="80000"/>
              </a:lnSpc>
              <a:spcBef>
                <a:spcPts val="3000"/>
              </a:spcBef>
              <a:buNone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80000"/>
              </a:lnSpc>
              <a:spcBef>
                <a:spcPct val="65000"/>
              </a:spcBef>
            </a:pPr>
            <a:endParaRPr lang="en-GB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Formal and Informal Processes (1)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4210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 b="1" dirty="0">
                <a:latin typeface="+mj-lt"/>
                <a:cs typeface="Times New Roman"/>
              </a:rPr>
              <a:t>Formal</a:t>
            </a:r>
          </a:p>
          <a:p>
            <a:pPr algn="just"/>
            <a:r>
              <a:rPr lang="en-GB" sz="3200" i="1" dirty="0">
                <a:latin typeface="+mj-lt"/>
                <a:cs typeface="Times New Roman"/>
              </a:rPr>
              <a:t>Advantages</a:t>
            </a:r>
            <a:r>
              <a:rPr lang="en-GB" sz="3200" dirty="0">
                <a:latin typeface="+mj-lt"/>
                <a:cs typeface="Times New Roman"/>
              </a:rPr>
              <a:t>:</a:t>
            </a:r>
            <a:r>
              <a:rPr lang="en-GB" sz="3200" i="1" dirty="0">
                <a:latin typeface="+mj-lt"/>
                <a:cs typeface="Times New Roman"/>
              </a:rPr>
              <a:t> </a:t>
            </a:r>
            <a:r>
              <a:rPr lang="en-GB" sz="3200" dirty="0">
                <a:latin typeface="+mj-lt"/>
                <a:cs typeface="Times New Roman"/>
              </a:rPr>
              <a:t>clarity, structure, consistency, fairness, minimises potential for subjectivity and bias.</a:t>
            </a:r>
            <a:br>
              <a:rPr lang="en-GB" sz="3200" dirty="0">
                <a:latin typeface="+mj-lt"/>
                <a:cs typeface="Times New Roman"/>
              </a:rPr>
            </a:br>
            <a:endParaRPr lang="en-GB" sz="3200" dirty="0">
              <a:latin typeface="+mj-lt"/>
              <a:cs typeface="Times New Roman"/>
            </a:endParaRPr>
          </a:p>
          <a:p>
            <a:pPr algn="just"/>
            <a:r>
              <a:rPr lang="en-GB" sz="3200" i="1" dirty="0">
                <a:latin typeface="+mj-lt"/>
                <a:cs typeface="Times New Roman"/>
              </a:rPr>
              <a:t>Disadvantages</a:t>
            </a:r>
            <a:r>
              <a:rPr lang="en-GB" sz="3200" dirty="0">
                <a:latin typeface="+mj-lt"/>
                <a:cs typeface="Times New Roman"/>
              </a:rPr>
              <a:t>: cumbersome, complex, time consuming, inflexible and constraining.</a:t>
            </a:r>
          </a:p>
          <a:p>
            <a:pPr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Formal and Informal Processes (2)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4210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Informal </a:t>
            </a:r>
          </a:p>
          <a:p>
            <a:pPr algn="just"/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flexible, promotes manager/employee communication and speedier.</a:t>
            </a:r>
          </a:p>
          <a:p>
            <a:pPr algn="just"/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Disadvantages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GB" sz="3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inconsistent treatment, subjectivity and bias.</a:t>
            </a:r>
          </a:p>
          <a:p>
            <a:pPr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867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Benefits of a Strategic Approach 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421088"/>
          </a:xfrm>
        </p:spPr>
        <p:txBody>
          <a:bodyPr>
            <a:normAutofit/>
          </a:bodyPr>
          <a:lstStyle/>
          <a:p>
            <a:pPr algn="just">
              <a:spcBef>
                <a:spcPts val="2400"/>
              </a:spcBef>
            </a:pPr>
            <a:r>
              <a:rPr lang="en-GB" sz="4000" dirty="0">
                <a:latin typeface="Times New Roman"/>
                <a:cs typeface="Times New Roman"/>
              </a:rPr>
              <a:t>helps managers manage</a:t>
            </a:r>
          </a:p>
          <a:p>
            <a:pPr algn="just">
              <a:spcBef>
                <a:spcPts val="2400"/>
              </a:spcBef>
            </a:pPr>
            <a:r>
              <a:rPr lang="en-GB" sz="4000" dirty="0">
                <a:latin typeface="Times New Roman"/>
                <a:cs typeface="Times New Roman"/>
              </a:rPr>
              <a:t>provides information for making HR-related decisions</a:t>
            </a:r>
          </a:p>
          <a:p>
            <a:pPr algn="just">
              <a:spcBef>
                <a:spcPts val="2400"/>
              </a:spcBef>
            </a:pPr>
            <a:r>
              <a:rPr lang="en-GB" sz="4000" dirty="0">
                <a:latin typeface="Times New Roman"/>
                <a:cs typeface="Times New Roman"/>
              </a:rPr>
              <a:t>facilitates organisational change.</a:t>
            </a:r>
          </a:p>
          <a:p>
            <a:pPr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04200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Role of the HR Function</a:t>
            </a:r>
            <a:endParaRPr lang="en-US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designing and communicating a performance management strategy</a:t>
            </a:r>
          </a:p>
          <a:p>
            <a:pPr algn="just"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reviewing strategy </a:t>
            </a:r>
          </a:p>
          <a:p>
            <a:pPr algn="just"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supporting line managers</a:t>
            </a:r>
          </a:p>
          <a:p>
            <a:pPr algn="just">
              <a:spcBef>
                <a:spcPts val="3600"/>
              </a:spcBef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providing a high trust employment relations climate.</a:t>
            </a:r>
          </a:p>
          <a:p>
            <a:pPr algn="just"/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Psychological Contract and Performance </a:t>
            </a:r>
            <a:endParaRPr lang="en-US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9416" y="1700809"/>
            <a:ext cx="10742984" cy="4525963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latin typeface="Arial" pitchFamily="34" charset="0"/>
                <a:cs typeface="Arial" pitchFamily="34" charset="0"/>
              </a:rPr>
              <a:t>involves the </a:t>
            </a:r>
            <a:r>
              <a:rPr lang="en-GB" i="1" dirty="0">
                <a:latin typeface="Arial" pitchFamily="34" charset="0"/>
                <a:cs typeface="Arial" pitchFamily="34" charset="0"/>
              </a:rPr>
              <a:t>perceptions </a:t>
            </a:r>
            <a:r>
              <a:rPr lang="en-GB" dirty="0">
                <a:latin typeface="Arial" pitchFamily="34" charset="0"/>
                <a:cs typeface="Arial" pitchFamily="34" charset="0"/>
              </a:rPr>
              <a:t>and </a:t>
            </a:r>
            <a:r>
              <a:rPr lang="en-GB" i="1" dirty="0">
                <a:latin typeface="Arial" pitchFamily="34" charset="0"/>
                <a:cs typeface="Arial" pitchFamily="34" charset="0"/>
              </a:rPr>
              <a:t>expectations</a:t>
            </a:r>
            <a:r>
              <a:rPr lang="en-GB" dirty="0">
                <a:latin typeface="Arial" pitchFamily="34" charset="0"/>
                <a:cs typeface="Arial" pitchFamily="34" charset="0"/>
              </a:rPr>
              <a:t> of each party as to what they and the other party have undertaken to give and receive in exchange</a:t>
            </a:r>
            <a:endParaRPr lang="en-GB" i="1" dirty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en-GB" dirty="0">
                <a:latin typeface="Arial" pitchFamily="34" charset="0"/>
                <a:cs typeface="Arial" pitchFamily="34" charset="0"/>
              </a:rPr>
              <a:t>subjective, individual and ‘in the eye of the beholder’</a:t>
            </a:r>
          </a:p>
          <a:p>
            <a:pPr algn="just"/>
            <a:r>
              <a:rPr lang="en-GB" dirty="0">
                <a:latin typeface="Arial" pitchFamily="34" charset="0"/>
                <a:cs typeface="Arial" pitchFamily="34" charset="0"/>
              </a:rPr>
              <a:t>transactional and relational contracts</a:t>
            </a:r>
          </a:p>
          <a:p>
            <a:pPr algn="just"/>
            <a:r>
              <a:rPr lang="en-GB" dirty="0">
                <a:latin typeface="Arial" pitchFamily="34" charset="0"/>
                <a:cs typeface="Arial" pitchFamily="34" charset="0"/>
              </a:rPr>
              <a:t>potential for perceptual incongruence: breaches are likely with implications for employee performance.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endParaRPr lang="en-GB" sz="27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90000"/>
              </a:lnSpc>
            </a:pPr>
            <a:endParaRPr lang="en-GB" sz="27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700" dirty="0">
              <a:latin typeface="Arial" pitchFamily="34" charset="0"/>
              <a:ea typeface="ＭＳ Ｐゴシック" pitchFamily="34" charset="-128"/>
              <a:cs typeface="Arial" pitchFamily="34" charset="0"/>
            </a:endParaRPr>
          </a:p>
          <a:p>
            <a:endParaRPr lang="en-US" sz="27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21196"/>
            <a:ext cx="10972800" cy="11430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HR Business Partner Model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0512" y="1264196"/>
            <a:ext cx="10670976" cy="4541068"/>
          </a:xfrm>
        </p:spPr>
        <p:txBody>
          <a:bodyPr>
            <a:noAutofit/>
          </a:bodyPr>
          <a:lstStyle/>
          <a:p>
            <a:pPr>
              <a:spcBef>
                <a:spcPts val="2400"/>
              </a:spcBef>
              <a:buNone/>
            </a:pPr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Ulrich’s three-legged stool: </a:t>
            </a:r>
          </a:p>
          <a:p>
            <a:pPr lvl="1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shared service – handling transactional work.</a:t>
            </a:r>
          </a:p>
          <a:p>
            <a:pPr lvl="1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Centres of excellence – dealing with more specialist areas.</a:t>
            </a:r>
          </a:p>
          <a:p>
            <a:pPr lvl="1">
              <a:spcBef>
                <a:spcPts val="2400"/>
              </a:spcBef>
              <a:buFont typeface="Arial" panose="020B0604020202020204" pitchFamily="34" charset="0"/>
              <a:buChar char="•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HR business partner – embedded in the business.</a:t>
            </a:r>
          </a:p>
          <a:p>
            <a:pPr marL="457200" lvl="1" indent="0">
              <a:spcBef>
                <a:spcPts val="2400"/>
              </a:spcBef>
              <a:buNone/>
            </a:pP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7150" indent="0">
              <a:spcBef>
                <a:spcPts val="2400"/>
              </a:spcBef>
              <a:buNone/>
            </a:pP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ut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anticipated benefits do not always materialise.</a:t>
            </a: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>
              <a:buNone/>
            </a:pPr>
            <a:endParaRPr lang="en-GB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Conclusion</a:t>
            </a:r>
            <a:endParaRPr lang="en-US" sz="4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 management: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evolved from operational focus to a more strategic approach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requires both vertical and horizontal integration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delivered and owned by the line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involves formal and informal processes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context is all important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operationalisation is problematic.</a:t>
            </a:r>
          </a:p>
          <a:p>
            <a:endParaRPr lang="en-US" sz="4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25DD9-BE6F-3D5E-8C0B-C080654B4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Conducting</a:t>
            </a:r>
            <a:r>
              <a:rPr lang="cy-GB" dirty="0"/>
              <a:t> </a:t>
            </a:r>
            <a:r>
              <a:rPr lang="cy-GB" dirty="0" err="1"/>
              <a:t>Extraordinary</a:t>
            </a:r>
            <a:r>
              <a:rPr lang="cy-GB" dirty="0"/>
              <a:t> </a:t>
            </a:r>
            <a:r>
              <a:rPr lang="cy-GB" dirty="0" err="1"/>
              <a:t>Performance</a:t>
            </a:r>
            <a:r>
              <a:rPr lang="cy-GB" dirty="0"/>
              <a:t> </a:t>
            </a:r>
            <a:r>
              <a:rPr lang="cy-GB" dirty="0" err="1"/>
              <a:t>Appraisals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935AC-1BDE-DE15-7556-5749F5D0B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https://video.alexanderstreet.com/p/NOpRn6vPv</a:t>
            </a:r>
            <a:endParaRPr lang="en-GB" dirty="0"/>
          </a:p>
          <a:p>
            <a:r>
              <a:rPr lang="en-GB" dirty="0">
                <a:hlinkClick r:id="rId3"/>
              </a:rPr>
              <a:t>https://video.alexanderstreet.com/embed/conducting-extraordinary-performance-appraisals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458466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24BCB-6AE9-8A63-CA5C-475860CF9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SEMINAR 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463A4-8F7F-8AE7-8EB4-2F4FE9CB76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/>
              <a:t>IDENTIFY THE CHALLENGES OF PERFORMANCE APPRAISAL AS EXPLAINED IN THE VIDEO PRESENTATION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893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71176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Sources: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731404" y="1143000"/>
            <a:ext cx="10729191" cy="4338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M., 2022.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Armstrong's Handbook of Performance Management: An Evidence-Based Guide to Performance Leadership.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 ed. London: Kogan Page.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Hutchinson, S., 2013.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1 ed. London: CIPD - Kogan Page.</a:t>
            </a:r>
          </a:p>
          <a:p>
            <a:pPr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Pulakos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 D., &amp; and Battista, M., 2020. </a:t>
            </a:r>
            <a:r>
              <a:rPr lang="en-GB" sz="1800" i="1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 Management Transformation: Lessons Learned and Next Steps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Rees, G. &amp; Smith, P. E.,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Human Resource Management: An International Perspective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3 ed. London: SAGE Publication.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Torrington, D., Hall, L., Taylor, S. &amp; Atkinson, C., 2014. 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Human Resource Management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9 ed. Harlow: Pearson Education Limited.</a:t>
            </a: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600"/>
              </a:spcAft>
              <a:buFont typeface="Symbol" panose="05050102010706020507" pitchFamily="18" charset="2"/>
              <a:buChar char=""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 dirty="0"/>
          </a:p>
          <a:p>
            <a:endParaRPr lang="en-GB" sz="1700" dirty="0"/>
          </a:p>
          <a:p>
            <a:pPr algn="just"/>
            <a:endParaRPr lang="en-GB" dirty="0"/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56911990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895</Words>
  <Application>Microsoft Office PowerPoint</Application>
  <PresentationFormat>Widescreen</PresentationFormat>
  <Paragraphs>159</Paragraphs>
  <Slides>24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3" baseType="lpstr">
      <vt:lpstr>Myriad Pro</vt:lpstr>
      <vt:lpstr>Aharoni</vt:lpstr>
      <vt:lpstr>Arial</vt:lpstr>
      <vt:lpstr>Candara</vt:lpstr>
      <vt:lpstr>Symbol</vt:lpstr>
      <vt:lpstr>Times New Roman</vt:lpstr>
      <vt:lpstr>Verdana</vt:lpstr>
      <vt:lpstr>Wingdings</vt:lpstr>
      <vt:lpstr>20140311PresentationUWTSDTemplate</vt:lpstr>
      <vt:lpstr>LCMB7013</vt:lpstr>
      <vt:lpstr>Overview of Lesson Plan</vt:lpstr>
      <vt:lpstr>Key Topics</vt:lpstr>
      <vt:lpstr>Defining Performance Management</vt:lpstr>
      <vt:lpstr>Main Features of Performance Management</vt:lpstr>
      <vt:lpstr>Developments of Performance Management in UK</vt:lpstr>
      <vt:lpstr>Strategic Performance Management</vt:lpstr>
      <vt:lpstr>Problems in Operationalising SHRM</vt:lpstr>
      <vt:lpstr>Balanced Scorecard</vt:lpstr>
      <vt:lpstr>Balanced Scorecard (Kaplan and Norton) </vt:lpstr>
      <vt:lpstr>Benefits of Balanced Scorecard</vt:lpstr>
      <vt:lpstr>Criticisms of Balanced Scorecard</vt:lpstr>
      <vt:lpstr>Performance Management as a Strategic Process</vt:lpstr>
      <vt:lpstr>Formal and Informal Processes (1)</vt:lpstr>
      <vt:lpstr>Formal and Informal Processes (2)</vt:lpstr>
      <vt:lpstr>Benefits of a Strategic Approach </vt:lpstr>
      <vt:lpstr>Role of the HR Function</vt:lpstr>
      <vt:lpstr>Psychological Contract and Performance </vt:lpstr>
      <vt:lpstr>HR Business Partner Model</vt:lpstr>
      <vt:lpstr>Conclusion</vt:lpstr>
      <vt:lpstr>Conducting Extraordinary Performance Appraisals</vt:lpstr>
      <vt:lpstr>SEMINAR ACTIVITY</vt:lpstr>
      <vt:lpstr>Any Questions?</vt:lpstr>
      <vt:lpstr>Sources: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LCMB7014</dc:title>
  <dc:creator>Hossein Shokri (Doctoral Researcher)</dc:creator>
  <cp:lastModifiedBy>Mohamed Asim</cp:lastModifiedBy>
  <cp:revision>74</cp:revision>
  <dcterms:created xsi:type="dcterms:W3CDTF">2020-09-30T03:06:41Z</dcterms:created>
  <dcterms:modified xsi:type="dcterms:W3CDTF">2023-06-17T11:40:39Z</dcterms:modified>
</cp:coreProperties>
</file>