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4" r:id="rId1"/>
  </p:sldMasterIdLst>
  <p:notesMasterIdLst>
    <p:notesMasterId r:id="rId16"/>
  </p:notesMasterIdLst>
  <p:handoutMasterIdLst>
    <p:handoutMasterId r:id="rId17"/>
  </p:handoutMasterIdLst>
  <p:sldIdLst>
    <p:sldId id="288" r:id="rId2"/>
    <p:sldId id="289" r:id="rId3"/>
    <p:sldId id="290" r:id="rId4"/>
    <p:sldId id="291" r:id="rId5"/>
    <p:sldId id="292" r:id="rId6"/>
    <p:sldId id="293" r:id="rId7"/>
    <p:sldId id="294" r:id="rId8"/>
    <p:sldId id="285" r:id="rId9"/>
    <p:sldId id="286" r:id="rId10"/>
    <p:sldId id="287" r:id="rId11"/>
    <p:sldId id="295" r:id="rId12"/>
    <p:sldId id="296" r:id="rId13"/>
    <p:sldId id="297" r:id="rId14"/>
    <p:sldId id="298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24" autoAdjust="0"/>
  </p:normalViewPr>
  <p:slideViewPr>
    <p:cSldViewPr>
      <p:cViewPr varScale="1">
        <p:scale>
          <a:sx n="62" d="100"/>
          <a:sy n="62" d="100"/>
        </p:scale>
        <p:origin x="740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B14ADF-41DF-4161-8097-80737BE358D1}" type="datetimeFigureOut">
              <a:rPr lang="en-US" smtClean="0"/>
              <a:pPr/>
              <a:t>10/8/2019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247E00-DD2F-4FD9-888E-5E7A850815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4045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C2BCF0-543D-443E-B1D2-1919B2DCFA7F}" type="datetimeFigureOut">
              <a:rPr lang="en-US" smtClean="0"/>
              <a:pPr/>
              <a:t>10/8/2019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B3E3C2-9F3E-435A-A224-6A1ADB9D51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1710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5C9EF-BF97-4493-A920-9E165633F9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93AFF4-8860-4F1E-B724-C284A55B11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57B2FE-89F9-437A-8098-B3052ADAF5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DA0FA-88D6-4969-98BC-11AB833C2995}" type="datetime1">
              <a:rPr lang="en-US" smtClean="0"/>
              <a:t>10/8/2019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F1B3A4-063B-460D-B516-E1F76D1F45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Tania Davies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623436-ACED-4C76-B106-8F6115170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3715D-BC42-4595-B3EA-F8AC051A71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58861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FEBBE-B996-47D7-A164-DE1717D1B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345B8-9E0F-4948-9460-6C52382AA4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29CAC4-2DCE-46F1-A44B-A2521F6FC7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A36F6-372A-4545-87EE-7430312D9907}" type="datetime1">
              <a:rPr lang="en-US" smtClean="0"/>
              <a:t>10/8/2019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814638-1824-44FF-94D1-6A5810FB9D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Tania Davies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CF444B-52D1-456D-A281-6B59C3E64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3715D-BC42-4595-B3EA-F8AC051A71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2097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06B48-9664-4682-AFD7-1E8B0E47C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0C6D56-5485-4C10-B45D-90C6D6567D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F87EDC-5DB9-4997-BC02-3F1ABD008F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57464-7009-4705-B114-FBB440FB070B}" type="datetime1">
              <a:rPr lang="en-US" smtClean="0"/>
              <a:t>10/8/2019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E6E979-4BBA-43C3-8B93-CC0ECC04F7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Tania Davies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838ABB-BF78-46F5-A943-7A259F3AD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3715D-BC42-4595-B3EA-F8AC051A71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6246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53556-D31C-41E4-B258-B7413BDC8A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C1D712-E440-4D3E-9D8B-20805BFE87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AD19C0-4B9C-4886-B74D-99172569BB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B5F408-AE3E-448A-9228-97DDD9BB4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C5287-7631-477F-9BE4-E99120B1C644}" type="datetime1">
              <a:rPr lang="en-US" smtClean="0"/>
              <a:t>10/8/2019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EA1BFE-B7B1-4349-AB54-0B96FE063C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Tania Davies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603E49-1BD6-4E3C-82E3-79E5483E8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3715D-BC42-4595-B3EA-F8AC051A71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839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AE2B0-02E9-45D4-9675-E1A7BCBC68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6600C7-3D62-4A11-9AE1-FFF8604D9E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BB1991-BB2B-4C1B-ACE9-E1796E1DC2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69D6B8-FB12-4B5F-8681-A473D8172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9077F6-88AE-469D-973A-F3E0871D33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53E5A3D-1091-428D-A350-20123DFC3A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8C446-2B1D-4AAD-AA47-4B50DE6C17A8}" type="datetime1">
              <a:rPr lang="en-US" smtClean="0"/>
              <a:t>10/8/2019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D550994-9E4A-47D7-A08A-3E119CF9BD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Tania Davies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3C73CB-3BA8-4D18-B286-9E31A52D8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3715D-BC42-4595-B3EA-F8AC051A71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161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94FCB-5399-41A0-BB2C-B0C330475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873F14B-1E06-4210-AC1A-BEC944396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17423E-BBB3-4E6F-86A6-D46C994824D8}" type="datetime1">
              <a:rPr lang="en-US" smtClean="0"/>
              <a:t>10/8/2019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8553B9-AA88-4ACC-AAE0-85265C570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Tania Davies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F9E552-7923-487B-AA8E-6A5330D3B4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3715D-BC42-4595-B3EA-F8AC051A71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518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09B65B-F03B-4290-ACF3-6F0478CA5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669E8-06BE-4DE8-935B-F47BE450EABE}" type="datetime1">
              <a:rPr lang="en-US" smtClean="0"/>
              <a:t>10/8/2019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6C56A3-EDEB-4312-890E-351DCAAAD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Tania Davies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862A4A-DE35-4B88-A439-517918903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3715D-BC42-4595-B3EA-F8AC051A71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34119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ACAF7-D500-4EC5-A37E-AE4BA1E3E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96045-2512-471E-A5BE-F2822B3821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B6C8FA-B59B-4F10-8487-A948F615BA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E65726-B6B9-4E3A-85B9-C48C1F08E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5D056-E8C6-45CA-9852-DC34E090D040}" type="datetime1">
              <a:rPr lang="en-US" smtClean="0"/>
              <a:t>10/8/2019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6965FA-8021-40C9-9E01-C67380363A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Tania Davies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9E0F99-74AC-42EC-A5E4-16AC69254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3715D-BC42-4595-B3EA-F8AC051A71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79739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24EFB-4323-4520-8F48-69A11EAB3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7F55740-F45D-457F-AED1-A4A46515DD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FD4D5C-CF98-45C5-984C-EB897DF800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55930C-25A0-4683-91E1-AE1AD3C19D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135E2-7EF3-4061-A779-2CC6CC31D753}" type="datetime1">
              <a:rPr lang="en-US" smtClean="0"/>
              <a:t>10/8/2019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D8C2F5-1699-49B3-AC44-97349A2A1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Tania Davies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CAD1E6-CD4B-4C6E-AF24-3F379E9DDE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3715D-BC42-4595-B3EA-F8AC051A71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798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8C538-19C9-44F3-8547-FA29E862FA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769A3B-AD8C-4B4A-BF67-F34B138AC7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CE7530-1D19-4950-B208-2F203D462B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B4146-C3BC-42F8-A897-E4492DDB7564}" type="datetime1">
              <a:rPr lang="en-US" smtClean="0"/>
              <a:t>10/8/2019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49E0B5-546C-4198-8773-6A737D81B3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Tania Davies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2B498C-35D2-40C0-AA20-13CCE8A58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3715D-BC42-4595-B3EA-F8AC051A71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646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7A269E4-05E5-4ABA-AF50-ECB448007C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EC6DA8-4F5A-444B-8E50-4CA899DC4A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4BFEAC-5E14-4D0E-9AF9-C5AF426F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8A696-0C74-47CA-B462-94D0436B4C6C}" type="datetime1">
              <a:rPr lang="en-US" smtClean="0"/>
              <a:t>10/8/2019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7D4CB7-E93B-43FC-A989-C1001CBE5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Tania Davies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5C2BBC-6910-4094-B498-0C1E39C4C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3715D-BC42-4595-B3EA-F8AC051A71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2843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A8854D-11A2-43C4-9EA4-8F88F0516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F65A7B-3635-4430-951A-4E8DBF55FB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44C626-9590-4EF5-A7CF-0B23CA76A4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25EC38-1806-4545-807B-2D5D1F8979E6}" type="datetime1">
              <a:rPr lang="en-US" smtClean="0"/>
              <a:t>10/8/2019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20CA9C-5F5F-4C99-B270-ECBB0EC256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Tania Davies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2B2ECE-388A-4EB4-9F18-A27EF5A6F8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A3715D-BC42-4595-B3EA-F8AC051A717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800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5" r:id="rId1"/>
    <p:sldLayoutId id="2147483826" r:id="rId2"/>
    <p:sldLayoutId id="2147483827" r:id="rId3"/>
    <p:sldLayoutId id="2147483828" r:id="rId4"/>
    <p:sldLayoutId id="2147483829" r:id="rId5"/>
    <p:sldLayoutId id="2147483830" r:id="rId6"/>
    <p:sldLayoutId id="2147483831" r:id="rId7"/>
    <p:sldLayoutId id="2147483832" r:id="rId8"/>
    <p:sldLayoutId id="2147483833" r:id="rId9"/>
    <p:sldLayoutId id="2147483834" r:id="rId10"/>
    <p:sldLayoutId id="2147483835" r:id="rId11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Generation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George_II_of_Great_Britain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onservationbytes.com/2018/07/13/biodiversity-is-everyones-responsibility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feminism-women-female-gay-pride-295245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computer-information-technology-it-296543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unicef.org.uk/Documents/Publication-pdfs/UNCRC_PRESS200910web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treaties.un.org/pages/viewdetails.aspx?src=treaty&amp;mtdsg_no=iv-11&amp;chapter=4&amp;lang=en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hildreninwales.org.uk/" TargetMode="External"/><Relationship Id="rId2" Type="http://schemas.openxmlformats.org/officeDocument/2006/relationships/hyperlink" Target="http://www.assemblywales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hildrenrightswales.org.uk/policy-law-reform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15CD964-ADB9-42C4-94DC-FBD047BF9981}"/>
              </a:ext>
            </a:extLst>
          </p:cNvPr>
          <p:cNvSpPr/>
          <p:nvPr/>
        </p:nvSpPr>
        <p:spPr>
          <a:xfrm>
            <a:off x="971600" y="2667253"/>
            <a:ext cx="7488832" cy="34624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endParaRPr lang="en-GB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ct val="50000"/>
              </a:spcBef>
              <a:defRPr/>
            </a:pPr>
            <a:endParaRPr lang="en-GB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ct val="50000"/>
              </a:spcBef>
              <a:defRPr/>
            </a:pP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Safeguarding Children </a:t>
            </a:r>
          </a:p>
          <a:p>
            <a:pPr algn="ctr">
              <a:spcBef>
                <a:spcPct val="50000"/>
              </a:spcBef>
              <a:defRPr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Where did it start?</a:t>
            </a:r>
          </a:p>
          <a:p>
            <a:pPr algn="ctr">
              <a:spcBef>
                <a:spcPct val="50000"/>
              </a:spcBef>
              <a:defRPr/>
            </a:pPr>
            <a:endParaRPr lang="en-GB" sz="1400" i="1" dirty="0"/>
          </a:p>
        </p:txBody>
      </p:sp>
      <p:pic>
        <p:nvPicPr>
          <p:cNvPr id="6" name="Picture 5" descr="A group of people wearing costumes&#10;&#10;Description automatically generated">
            <a:extLst>
              <a:ext uri="{FF2B5EF4-FFF2-40B4-BE49-F238E27FC236}">
                <a16:creationId xmlns:a16="http://schemas.microsoft.com/office/drawing/2014/main" id="{B5278E5D-D5A5-412E-9F3E-518F7F5237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91680" y="260648"/>
            <a:ext cx="5832648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206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3F3ACD-406F-4C7A-A50C-334EAD0AFADB}"/>
              </a:ext>
            </a:extLst>
          </p:cNvPr>
          <p:cNvSpPr/>
          <p:nvPr/>
        </p:nvSpPr>
        <p:spPr>
          <a:xfrm>
            <a:off x="539552" y="404664"/>
            <a:ext cx="6912768" cy="27699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Aims</a:t>
            </a:r>
          </a:p>
          <a:p>
            <a:endParaRPr lang="en-GB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Introduce Child Protection Timeline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Highlight key events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Introduce definitions</a:t>
            </a:r>
          </a:p>
          <a:p>
            <a:endParaRPr lang="en-GB" sz="24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i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05335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76DFDB8-15C0-4D90-B603-B9B21D4BA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568345"/>
            <a:ext cx="8022628" cy="1132463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Safeguarding Children</a:t>
            </a: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 Protection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EF296EC-BC8D-49E9-B8C8-28A0FB30DC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916832"/>
            <a:ext cx="8166644" cy="47525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Safeguarding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the promotion of the wellbeing of children is defined as: 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protecting children from maltreatment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preventing impairment of children’s health or development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ensuring children are growing up in circumstances consistent with the provision of safe and effective care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taking action to enable all children to have the best outcomes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 protection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a part of safeguarding and promoting welfare. It refers to the activity that is undertaken to protect specific children who are suffering, or are likely to suffer, significant harm.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1573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4FF1F-D250-4395-8147-E724CE48A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332657"/>
            <a:ext cx="8454676" cy="648071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Beginning</a:t>
            </a:r>
            <a:b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F8ED8-7B04-497D-9289-9C587A534B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836712"/>
            <a:ext cx="8454676" cy="5832648"/>
          </a:xfrm>
        </p:spPr>
        <p:txBody>
          <a:bodyPr/>
          <a:lstStyle/>
          <a:p>
            <a:pPr marL="0" lvl="0" indent="0" defTabSz="914400">
              <a:lnSpc>
                <a:spcPct val="100000"/>
              </a:lnSpc>
              <a:spcBef>
                <a:spcPct val="50000"/>
              </a:spcBef>
              <a:buNone/>
              <a:defRPr/>
            </a:pPr>
            <a:r>
              <a:rPr lang="en-GB" sz="18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Prior to 1600s</a:t>
            </a: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Orphans were the responsibility of the church, many orphans were sent to become apprentices in a process called ‘binding out’  - </a:t>
            </a:r>
            <a:r>
              <a:rPr lang="en-GB" sz="1800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Contract to servitude</a:t>
            </a:r>
          </a:p>
          <a:p>
            <a:pPr marL="0" lvl="0" indent="0" defTabSz="914400">
              <a:lnSpc>
                <a:spcPct val="100000"/>
              </a:lnSpc>
              <a:spcBef>
                <a:spcPct val="50000"/>
              </a:spcBef>
              <a:buNone/>
              <a:defRPr/>
            </a:pPr>
            <a:endParaRPr lang="en-GB" sz="1800" u="sng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FontTx/>
              <a:buAutoNum type="arabicPlain" startAt="1601"/>
            </a:pPr>
            <a:r>
              <a:rPr lang="en-GB" sz="18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The Poor Law Act </a:t>
            </a: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formalised practices – first  </a:t>
            </a:r>
            <a:r>
              <a:rPr lang="en-GB" sz="1800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National</a:t>
            </a: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system to be paid for by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levying property taxes. The 1601 Poor Law act made provision to every parish to provide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working materials or apprenticeships for children who were orphaned or whose parents 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were unable to support them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FontTx/>
              <a:buAutoNum type="arabicPlain" startAt="1739"/>
            </a:pPr>
            <a:r>
              <a:rPr lang="en-GB" sz="18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Thomas Coram </a:t>
            </a: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philanthropist appalled by the many abandoned, homeless children living in the streets of London. He obtained a Royal Charter granted by </a:t>
            </a: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 tooltip="George II of Great Britai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George II</a:t>
            </a: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establishing a "hospital for the maintenance and education of exposed and deserted young children”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1802 The Factory Act </a:t>
            </a: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limited the hours and improve conditions children worked in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1834 Workhouse </a:t>
            </a: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 introduced to combat destitution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1839 The Custody of Infants </a:t>
            </a: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 permitted a mother to petition the courts for custody of 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her children to the age of 7, and for access in respect of older children.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4573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5FA44A7-322B-4B2B-83B4-24E875ADC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365126"/>
            <a:ext cx="8119814" cy="1325563"/>
          </a:xfrm>
        </p:spPr>
        <p:txBody>
          <a:bodyPr>
            <a:normAutofit/>
          </a:bodyPr>
          <a:lstStyle/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</a:pPr>
            <a:r>
              <a:rPr lang="en-GB" sz="1800" b="1" i="1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1870</a:t>
            </a: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The age of compulsory school attendance was </a:t>
            </a:r>
            <a:b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introduced for 5 – 12 yr olds  -  first Barnardo's home for   </a:t>
            </a:r>
            <a:b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destitute children was formed</a:t>
            </a:r>
            <a:b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endParaRPr lang="en-GB" sz="18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D82736E-4E95-4F2A-8110-10062571A6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825624"/>
            <a:ext cx="8352928" cy="4895851"/>
          </a:xfrm>
        </p:spPr>
        <p:txBody>
          <a:bodyPr>
            <a:normAutofit/>
          </a:bodyPr>
          <a:lstStyle/>
          <a:p>
            <a:pPr marL="0" lvl="0" indent="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1885</a:t>
            </a: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The age of consent was raised from 12 to 16 yrs.</a:t>
            </a:r>
          </a:p>
          <a:p>
            <a:pPr marL="0" lvl="0" indent="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1889</a:t>
            </a: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Prevention of Cruelty to and Protection of Children Act </a:t>
            </a: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 ‘Children’s Charter’ was passed – police could now arrest anyone mistreating a child and enter homes to prevent danger to children </a:t>
            </a:r>
          </a:p>
          <a:p>
            <a:pPr marL="0" lvl="0" indent="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1894 The Prevention of Cruelty to Children Act </a:t>
            </a: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allowed children to give evidence in court – it also made it an offence to deny medical treatment to a sick child whilst recognising mental cruelty as abuse for the first time</a:t>
            </a:r>
          </a:p>
          <a:p>
            <a:pPr marL="0" lvl="0" indent="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1904</a:t>
            </a: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The Act was amended again to give the NSPCC a statutory right to intervene in child protection cases and the power to remove children from abusive or neglectful homes</a:t>
            </a:r>
          </a:p>
          <a:p>
            <a:pPr marL="0" lvl="0" indent="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1908</a:t>
            </a: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Juvenile courts were introduced – sexual abuse by a family member became a ‘legal matter’ rather than Church matter.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BC6EB6-47AD-48CB-B740-AD8F4FA2F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3715D-BC42-4595-B3EA-F8AC051A7172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8" name="Picture 2" descr="Black and white image of two women and three children">
            <a:extLst>
              <a:ext uri="{FF2B5EF4-FFF2-40B4-BE49-F238E27FC236}">
                <a16:creationId xmlns:a16="http://schemas.microsoft.com/office/drawing/2014/main" id="{B091DA70-7EF2-4218-92ED-4A30DAD686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26" y="188640"/>
            <a:ext cx="1905000" cy="16369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269375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0CF00A3-4002-41A1-8396-8F980F83A7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332656"/>
            <a:ext cx="8119814" cy="6388819"/>
          </a:xfrm>
        </p:spPr>
        <p:txBody>
          <a:bodyPr/>
          <a:lstStyle/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FontTx/>
              <a:buAutoNum type="arabicPlain" startAt="1932"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Children and Young people Act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increased the powers of juvenile courts and introduced </a:t>
            </a: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supervision order for children at risk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10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1933 The Children and Young People Act </a:t>
            </a: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 amended to combine all Children Protection Law in a single piece of legislation – it raised the age of criminal responsibility to 8 and abolished hanging for under 18s – it raised the school leaving age to 14                                                                                  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10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1948 The Children Act </a:t>
            </a: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abolished the ad hoc arrangements for looked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after children that had existed since the Poor Law in 1601 local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authorities were required to establish a Children’s Committee and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appoint a Children’s Officer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10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1970 The local Authority Social Services Act </a:t>
            </a: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consolidated local 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authorities’ social work and social care provision into social services depts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10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1974 Maria Colwell’s </a:t>
            </a: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killing by her stepfather and subsequent inquiry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led to the development of Area Child Protection Committees (ACPCs) 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in England and Wales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10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10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1989 Children Act - </a:t>
            </a: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right to protection from exploitation – it also introduced the 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concept of parental responsibility and enshrined in law the right to inquiries to safeguard their rights.</a:t>
            </a:r>
          </a:p>
          <a:p>
            <a:pPr marL="0" indent="0"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333F19-61F0-426D-85C7-DB7B0D2990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3715D-BC42-4595-B3EA-F8AC051A7172}" type="slidenum">
              <a:rPr lang="en-GB" smtClean="0"/>
              <a:pPr/>
              <a:t>6</a:t>
            </a:fld>
            <a:endParaRPr lang="en-GB"/>
          </a:p>
        </p:txBody>
      </p:sp>
      <p:pic>
        <p:nvPicPr>
          <p:cNvPr id="8" name="Picture 7" descr="maria colwell.jpg">
            <a:extLst>
              <a:ext uri="{FF2B5EF4-FFF2-40B4-BE49-F238E27FC236}">
                <a16:creationId xmlns:a16="http://schemas.microsoft.com/office/drawing/2014/main" id="{EB6C9247-7F2A-40AB-851A-2FD10EC5CB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4368" y="1268760"/>
            <a:ext cx="1152128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547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A2F97-6271-4547-ADCB-7FD8741D37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60648"/>
            <a:ext cx="8712968" cy="6336704"/>
          </a:xfrm>
        </p:spPr>
        <p:txBody>
          <a:bodyPr/>
          <a:lstStyle/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1991 (</a:t>
            </a: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ACPCs) area child protection committees required to investigate whether child protection procedures were correctly 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followed when a child died from suspected abuse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1000" b="1" i="1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FontTx/>
              <a:buAutoNum type="arabicPlain" startAt="1999"/>
            </a:pPr>
            <a:r>
              <a:rPr lang="en-GB" sz="18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The Protection of Children Act </a:t>
            </a: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aimed to stop paedophiles from working with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children – organisations working with children are now required to tell the 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department of Health about anyone suspected of putting children at risk or 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harming them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10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2004 after the 2003 Laming Report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into the death of Victoria Climbie the Children’s Act was passed.  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</a:pPr>
            <a:endParaRPr lang="en-GB" sz="18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</a:pP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Laming Report found that health, police and social services missed 12 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opportunities to prevent her death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</a:pP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Act mandated that each LA appointed a Children’s Director and that statutory Local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</a:pP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Safeguarding Children Boards replace ACPCs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</a:pP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same year, the Bichard Inquiry into the Soham murders recommended a 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registration scheme for those working with children and vulnerable adults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this resulted  in the Independent Safeguarding Authority responsible for the Vetting and  Barring Scheme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</a:pP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ISA has since merged with the Criminal Records Bureau to form a new body, the 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Disclosure &amp; Barring Service.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FC3494-147B-4780-9CA8-AEFCB9A59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3715D-BC42-4595-B3EA-F8AC051A7172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6" name="Picture 2" descr="http://newsimg.bbc.co.uk/media/images/38587000/jpg/_38587883_4x4_climbie_100.jpg">
            <a:extLst>
              <a:ext uri="{FF2B5EF4-FFF2-40B4-BE49-F238E27FC236}">
                <a16:creationId xmlns:a16="http://schemas.microsoft.com/office/drawing/2014/main" id="{826E97C4-F1B4-43DA-AC90-4AF7A19652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47048" y="2132856"/>
            <a:ext cx="2057400" cy="12961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61692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C31C03-6DAC-411C-8522-415BDB502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365125"/>
            <a:ext cx="4080055" cy="1692794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2010 –</a:t>
            </a: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490" y="2316480"/>
            <a:ext cx="3429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FB3AD6D-2FE3-4832-B9CF-B9248A33B2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2575034"/>
            <a:ext cx="4080055" cy="34622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statutory guidance Working Together to Safeguard Children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was released, outlining interagency working to safeguard and promote the welfare of children and young people.</a:t>
            </a:r>
            <a:endParaRPr lang="en-GB" sz="2400" dirty="0"/>
          </a:p>
        </p:txBody>
      </p:sp>
      <p:pic>
        <p:nvPicPr>
          <p:cNvPr id="3" name="Picture 2" descr="A group of people around each other&#10;&#10;Description automatically generated">
            <a:extLst>
              <a:ext uri="{FF2B5EF4-FFF2-40B4-BE49-F238E27FC236}">
                <a16:creationId xmlns:a16="http://schemas.microsoft.com/office/drawing/2014/main" id="{EACC95B4-122B-46CE-ACC2-83681A8EB04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751" r="31163" b="-1"/>
          <a:stretch/>
        </p:blipFill>
        <p:spPr>
          <a:xfrm>
            <a:off x="4409136" y="10"/>
            <a:ext cx="4734863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465221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C07134C-02F0-4580-AA4D-17728A090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2014 -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048DFD9-17B0-4E05-9F3F-5F4747B319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Children’s and Families Act 2014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obtained royal assent and became law, giving greater protection to vulnerable children and adults.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 Section 145 it gives powers to Welsh Ministers to issue codes of practice providing guidance, objectives and requirements on local authorities’ provision of social services.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20443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78F68AC-CE2E-459D-9E20-FFC6AA08D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2017-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3784B20-798F-43BD-91C6-A36028252B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Children and Social Work Act 2017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received Royal Assent. It includes a range of provisions from support for children in care and care leavers, to PHSE education for school pupils.</a:t>
            </a:r>
          </a:p>
        </p:txBody>
      </p:sp>
      <p:pic>
        <p:nvPicPr>
          <p:cNvPr id="3" name="Picture 2" descr="A picture containing table, computer&#10;&#10;Description automatically generated">
            <a:extLst>
              <a:ext uri="{FF2B5EF4-FFF2-40B4-BE49-F238E27FC236}">
                <a16:creationId xmlns:a16="http://schemas.microsoft.com/office/drawing/2014/main" id="{8D86E5F4-18C3-4CE9-91CA-2189D23689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24000" y="3645023"/>
            <a:ext cx="6096000" cy="266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7291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D3B50-AA59-44B9-9D30-98DC7181A6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Digital Economy Act 2017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907D2F-504A-4802-A6F3-464E4239E6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Digital Economy Act 2017 extended protection from online pornography by allowing sites which display pornography to children to be blocked in the UK.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85BCC0-888B-4F33-86CC-38DB276104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3715D-BC42-4595-B3EA-F8AC051A7172}" type="slidenum">
              <a:rPr lang="en-GB" smtClean="0"/>
              <a:pPr/>
              <a:t>11</a:t>
            </a:fld>
            <a:endParaRPr lang="en-GB"/>
          </a:p>
        </p:txBody>
      </p:sp>
      <p:pic>
        <p:nvPicPr>
          <p:cNvPr id="9" name="Picture 8" descr="A picture containing computer&#10;&#10;Description automatically generated">
            <a:extLst>
              <a:ext uri="{FF2B5EF4-FFF2-40B4-BE49-F238E27FC236}">
                <a16:creationId xmlns:a16="http://schemas.microsoft.com/office/drawing/2014/main" id="{87C9CB00-8F56-406A-B58A-A9433B88F3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24000" y="3356992"/>
            <a:ext cx="6096000" cy="2491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06295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6F3E108-9B83-4C43-B7CA-F3FF1194B2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6336704"/>
          </a:xfrm>
        </p:spPr>
        <p:txBody>
          <a:bodyPr>
            <a:normAutofit fontScale="25000" lnSpcReduction="20000"/>
          </a:bodyPr>
          <a:lstStyle/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7200" b="1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8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1989, world leaders officially recognised the human rights of all children and young people under 18 by signing the </a:t>
            </a:r>
            <a:r>
              <a:rPr lang="en-GB" sz="80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 tooltip="UN Convention on the Rights of the Child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UN Convention on the Rights of the Child</a:t>
            </a:r>
            <a:endParaRPr lang="en-GB" sz="8000" b="1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8000" b="1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6200" b="1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6200" b="1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1800" b="1" dirty="0">
              <a:solidFill>
                <a:prstClr val="black"/>
              </a:solidFill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1800" b="1" dirty="0">
              <a:solidFill>
                <a:prstClr val="black"/>
              </a:solidFill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1800" b="1" dirty="0">
              <a:solidFill>
                <a:prstClr val="black"/>
              </a:solidFill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1800" b="1" dirty="0">
              <a:solidFill>
                <a:prstClr val="black"/>
              </a:solidFill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1800" b="1" dirty="0">
              <a:solidFill>
                <a:prstClr val="black"/>
              </a:solidFill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1800" b="1" dirty="0">
              <a:solidFill>
                <a:prstClr val="black"/>
              </a:solidFill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1800" b="1" dirty="0">
              <a:solidFill>
                <a:prstClr val="black"/>
              </a:solidFill>
            </a:endParaRPr>
          </a:p>
          <a:p>
            <a:endParaRPr lang="en-GB" sz="18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6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6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6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6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6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Convention says that every child has</a:t>
            </a: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The right to a </a:t>
            </a:r>
            <a:r>
              <a:rPr lang="en-GB" sz="8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childhood</a:t>
            </a: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(including protection from harm)</a:t>
            </a: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The right to be </a:t>
            </a:r>
            <a:r>
              <a:rPr lang="en-GB" sz="8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educated</a:t>
            </a: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(including all girls and boys completing primary school)</a:t>
            </a: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The right to be </a:t>
            </a:r>
            <a:r>
              <a:rPr lang="en-GB" sz="8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healthy</a:t>
            </a: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(including having clean water, nutritious food and medical care)</a:t>
            </a: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The right to be treated </a:t>
            </a:r>
            <a:r>
              <a:rPr lang="en-GB" sz="8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fairly</a:t>
            </a: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(including changing laws and practices that are unfair on     children)</a:t>
            </a: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The right to be </a:t>
            </a:r>
            <a:r>
              <a:rPr lang="en-GB" sz="8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heard</a:t>
            </a: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(including considering children's views).</a:t>
            </a: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3600" b="1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GB" sz="36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en-GB" sz="3600" dirty="0"/>
              <a:t>                                                                        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4BA9-E0EA-4BB8-8C2E-10E2B04BB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3715D-BC42-4595-B3EA-F8AC051A7172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8" name="Picture 7" descr="UN rights of the child.jpg">
            <a:extLst>
              <a:ext uri="{FF2B5EF4-FFF2-40B4-BE49-F238E27FC236}">
                <a16:creationId xmlns:a16="http://schemas.microsoft.com/office/drawing/2014/main" id="{DE3897B3-810C-4D19-BDD9-CE2A9AB669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472" y="1785926"/>
            <a:ext cx="3028950" cy="1514475"/>
          </a:xfrm>
          <a:prstGeom prst="rect">
            <a:avLst/>
          </a:prstGeom>
        </p:spPr>
      </p:pic>
      <p:pic>
        <p:nvPicPr>
          <p:cNvPr id="9" name="Picture 8" descr="rights of the child.jpg">
            <a:extLst>
              <a:ext uri="{FF2B5EF4-FFF2-40B4-BE49-F238E27FC236}">
                <a16:creationId xmlns:a16="http://schemas.microsoft.com/office/drawing/2014/main" id="{3BAD7C34-D4FA-42ED-82F7-2E80D6ACD6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7752" y="1643050"/>
            <a:ext cx="3657598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219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17AC811-2B2A-4E43-BCC3-B8BF56333B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404664"/>
            <a:ext cx="8640960" cy="6316812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It's the most complete statement of children’s rights ever produced and is the most widely-ratified international human rights treaty in history.  All UN member states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except for the United States, South Sudan and Somalia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have approved the Convention. The UK signed it on 19 April 1990 and ratified it on 16 December 1991. It came into force in the UK on 15 January 1992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11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England – Every Child Matters – ‘</a:t>
            </a:r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SHEEP’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Stay Safe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Healthy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Enjoy and achieve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Economic well-being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Positive contribution</a:t>
            </a:r>
          </a:p>
          <a:p>
            <a:endParaRPr lang="en-GB" sz="11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Wales – Rights to Action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have a flying start in life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have a comprehensive range of education and learning opportunities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enjoy the best possible health and are free from abuse, victimisation and exploitation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have access to play, leisure, sporting and cultural activities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are listened to, treated with respect, and have their race and cultural identity recognised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have a safe home and a community which supports physical and emotional wellbeing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are not disadvantaged by poverty.</a:t>
            </a:r>
            <a:endParaRPr lang="en-GB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15A46F-4B3B-4240-9212-9DA9FFD11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3715D-BC42-4595-B3EA-F8AC051A7172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9716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B9DBF95-E6E9-406D-8140-C20A9A1FE5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404664"/>
            <a:ext cx="7886700" cy="5772299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TASKS</a:t>
            </a:r>
          </a:p>
          <a:p>
            <a:endParaRPr lang="en-GB" sz="1200" dirty="0"/>
          </a:p>
          <a:p>
            <a:r>
              <a:rPr lang="en-GB" sz="2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Look at Core Aims of Rights to Action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Consider actions or responses that were taken and are in place as a result of the response to UN Convention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Think about your own live experiences and what, if any, services, organisations, activities, groups etc you may have benefitted from because of Rights to Action.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Resources </a:t>
            </a:r>
          </a:p>
          <a:p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www.assemblywales.org</a:t>
            </a:r>
            <a:endParaRPr lang="en-GB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www.childreninwales.org.uk</a:t>
            </a:r>
            <a:endParaRPr lang="en-GB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www.childrenrightswales.org.uk/policy-law-reform.aspx</a:t>
            </a:r>
            <a:endParaRPr lang="en-GB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www.childreninwales.org.uk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GB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Please look at other sources for information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3AE3D6-CD9F-47CB-BA43-62FFB6190E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3715D-BC42-4595-B3EA-F8AC051A7172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9038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1099</Words>
  <Application>Microsoft Office PowerPoint</Application>
  <PresentationFormat>On-screen Show (4:3)</PresentationFormat>
  <Paragraphs>162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Safeguarding Children Child Protection</vt:lpstr>
      <vt:lpstr>The Beginning </vt:lpstr>
      <vt:lpstr>1870 The age of compulsory school attendance was  introduced for 5 – 12 yr olds  -  first Barnardo's home for     destitute children was formed </vt:lpstr>
      <vt:lpstr>PowerPoint Presentation</vt:lpstr>
      <vt:lpstr>PowerPoint Presentation</vt:lpstr>
      <vt:lpstr>2010 –  </vt:lpstr>
      <vt:lpstr>2014 - </vt:lpstr>
      <vt:lpstr>2017-</vt:lpstr>
      <vt:lpstr>The Digital Economy Act 2017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Joanna</dc:creator>
  <cp:lastModifiedBy>Joanna</cp:lastModifiedBy>
  <cp:revision>25</cp:revision>
  <dcterms:created xsi:type="dcterms:W3CDTF">2019-10-08T10:46:36Z</dcterms:created>
  <dcterms:modified xsi:type="dcterms:W3CDTF">2019-10-08T11:47:35Z</dcterms:modified>
</cp:coreProperties>
</file>