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491BC-DC8C-F398-FAFE-29DE363038EC}" v="265" dt="2026-02-27T15:19:10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1A762F-E7A2-4D3D-8BDC-9E08B3A9741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51A1B2-DF71-4052-9C3E-991E22A8E1DA}">
      <dgm:prSet/>
      <dgm:spPr/>
      <dgm:t>
        <a:bodyPr/>
        <a:lstStyle/>
        <a:p>
          <a:r>
            <a:rPr lang="en-US" b="1"/>
            <a:t>Langauge barrier</a:t>
          </a:r>
          <a:endParaRPr lang="en-US"/>
        </a:p>
      </dgm:t>
    </dgm:pt>
    <dgm:pt modelId="{80F853E5-4F88-40D1-97F1-BF5C26F3F14D}" type="parTrans" cxnId="{7DAF3AC2-795E-4B60-B702-1AAF582BF24D}">
      <dgm:prSet/>
      <dgm:spPr/>
      <dgm:t>
        <a:bodyPr/>
        <a:lstStyle/>
        <a:p>
          <a:endParaRPr lang="en-US"/>
        </a:p>
      </dgm:t>
    </dgm:pt>
    <dgm:pt modelId="{E887C6B3-8B1D-404D-A652-6245D1F2A351}" type="sibTrans" cxnId="{7DAF3AC2-795E-4B60-B702-1AAF582BF24D}">
      <dgm:prSet/>
      <dgm:spPr/>
      <dgm:t>
        <a:bodyPr/>
        <a:lstStyle/>
        <a:p>
          <a:endParaRPr lang="en-US"/>
        </a:p>
      </dgm:t>
    </dgm:pt>
    <dgm:pt modelId="{4FA3C195-4A49-4F7C-AA20-8FAC3EC19E62}">
      <dgm:prSet/>
      <dgm:spPr/>
      <dgm:t>
        <a:bodyPr/>
        <a:lstStyle/>
        <a:p>
          <a:r>
            <a:rPr lang="en-US" b="1"/>
            <a:t>Noise and distraction</a:t>
          </a:r>
          <a:endParaRPr lang="en-US"/>
        </a:p>
      </dgm:t>
    </dgm:pt>
    <dgm:pt modelId="{BE56CB90-F2AF-476F-B986-A4C6F32F72B9}" type="parTrans" cxnId="{F098AD28-CDF0-4909-83A7-95A4BB957BD6}">
      <dgm:prSet/>
      <dgm:spPr/>
      <dgm:t>
        <a:bodyPr/>
        <a:lstStyle/>
        <a:p>
          <a:endParaRPr lang="en-US"/>
        </a:p>
      </dgm:t>
    </dgm:pt>
    <dgm:pt modelId="{43BEA7DB-ECCB-4DC5-A924-55BF71543EBC}" type="sibTrans" cxnId="{F098AD28-CDF0-4909-83A7-95A4BB957BD6}">
      <dgm:prSet/>
      <dgm:spPr/>
      <dgm:t>
        <a:bodyPr/>
        <a:lstStyle/>
        <a:p>
          <a:endParaRPr lang="en-US"/>
        </a:p>
      </dgm:t>
    </dgm:pt>
    <dgm:pt modelId="{36878F39-FA80-4913-B391-B79F1E6D8485}">
      <dgm:prSet/>
      <dgm:spPr/>
      <dgm:t>
        <a:bodyPr/>
        <a:lstStyle/>
        <a:p>
          <a:r>
            <a:rPr lang="en-US" b="1"/>
            <a:t>Age  gap between workers </a:t>
          </a:r>
          <a:endParaRPr lang="en-US"/>
        </a:p>
      </dgm:t>
    </dgm:pt>
    <dgm:pt modelId="{D7A9F3A4-5A88-4924-BAA4-EEAEA441F6BC}" type="parTrans" cxnId="{22B68348-AF0E-484E-AE0D-04596EAE4DD9}">
      <dgm:prSet/>
      <dgm:spPr/>
      <dgm:t>
        <a:bodyPr/>
        <a:lstStyle/>
        <a:p>
          <a:endParaRPr lang="en-US"/>
        </a:p>
      </dgm:t>
    </dgm:pt>
    <dgm:pt modelId="{09D6B894-F75C-46D5-8DA5-D73A50CE7463}" type="sibTrans" cxnId="{22B68348-AF0E-484E-AE0D-04596EAE4DD9}">
      <dgm:prSet/>
      <dgm:spPr/>
      <dgm:t>
        <a:bodyPr/>
        <a:lstStyle/>
        <a:p>
          <a:endParaRPr lang="en-US"/>
        </a:p>
      </dgm:t>
    </dgm:pt>
    <dgm:pt modelId="{EA3B31B3-6A0C-4066-A13F-42AEA52F4CA8}" type="pres">
      <dgm:prSet presAssocID="{E91A762F-E7A2-4D3D-8BDC-9E08B3A97411}" presName="outerComposite" presStyleCnt="0">
        <dgm:presLayoutVars>
          <dgm:chMax val="5"/>
          <dgm:dir/>
          <dgm:resizeHandles val="exact"/>
        </dgm:presLayoutVars>
      </dgm:prSet>
      <dgm:spPr/>
    </dgm:pt>
    <dgm:pt modelId="{00E5D183-05D8-40D2-B894-A061B86696B5}" type="pres">
      <dgm:prSet presAssocID="{E91A762F-E7A2-4D3D-8BDC-9E08B3A97411}" presName="dummyMaxCanvas" presStyleCnt="0">
        <dgm:presLayoutVars/>
      </dgm:prSet>
      <dgm:spPr/>
    </dgm:pt>
    <dgm:pt modelId="{B4B0FF9C-94B7-49E1-B015-F6E59109116A}" type="pres">
      <dgm:prSet presAssocID="{E91A762F-E7A2-4D3D-8BDC-9E08B3A97411}" presName="ThreeNodes_1" presStyleLbl="node1" presStyleIdx="0" presStyleCnt="3">
        <dgm:presLayoutVars>
          <dgm:bulletEnabled val="1"/>
        </dgm:presLayoutVars>
      </dgm:prSet>
      <dgm:spPr/>
    </dgm:pt>
    <dgm:pt modelId="{98AAECBF-9567-4B88-BEF0-14EDB611B280}" type="pres">
      <dgm:prSet presAssocID="{E91A762F-E7A2-4D3D-8BDC-9E08B3A97411}" presName="ThreeNodes_2" presStyleLbl="node1" presStyleIdx="1" presStyleCnt="3">
        <dgm:presLayoutVars>
          <dgm:bulletEnabled val="1"/>
        </dgm:presLayoutVars>
      </dgm:prSet>
      <dgm:spPr/>
    </dgm:pt>
    <dgm:pt modelId="{F2326CBF-073E-4710-92FA-1EEAD14D91C7}" type="pres">
      <dgm:prSet presAssocID="{E91A762F-E7A2-4D3D-8BDC-9E08B3A97411}" presName="ThreeNodes_3" presStyleLbl="node1" presStyleIdx="2" presStyleCnt="3">
        <dgm:presLayoutVars>
          <dgm:bulletEnabled val="1"/>
        </dgm:presLayoutVars>
      </dgm:prSet>
      <dgm:spPr/>
    </dgm:pt>
    <dgm:pt modelId="{AE4B4A73-6DB5-45CD-BCD7-9523F345C304}" type="pres">
      <dgm:prSet presAssocID="{E91A762F-E7A2-4D3D-8BDC-9E08B3A97411}" presName="ThreeConn_1-2" presStyleLbl="fgAccFollowNode1" presStyleIdx="0" presStyleCnt="2">
        <dgm:presLayoutVars>
          <dgm:bulletEnabled val="1"/>
        </dgm:presLayoutVars>
      </dgm:prSet>
      <dgm:spPr/>
    </dgm:pt>
    <dgm:pt modelId="{A202BE96-68D4-4D47-AACE-1E091E154CFD}" type="pres">
      <dgm:prSet presAssocID="{E91A762F-E7A2-4D3D-8BDC-9E08B3A97411}" presName="ThreeConn_2-3" presStyleLbl="fgAccFollowNode1" presStyleIdx="1" presStyleCnt="2">
        <dgm:presLayoutVars>
          <dgm:bulletEnabled val="1"/>
        </dgm:presLayoutVars>
      </dgm:prSet>
      <dgm:spPr/>
    </dgm:pt>
    <dgm:pt modelId="{75B5D93B-F4C0-471B-8177-741605A90F8A}" type="pres">
      <dgm:prSet presAssocID="{E91A762F-E7A2-4D3D-8BDC-9E08B3A97411}" presName="ThreeNodes_1_text" presStyleLbl="node1" presStyleIdx="2" presStyleCnt="3">
        <dgm:presLayoutVars>
          <dgm:bulletEnabled val="1"/>
        </dgm:presLayoutVars>
      </dgm:prSet>
      <dgm:spPr/>
    </dgm:pt>
    <dgm:pt modelId="{EA655037-FEB2-48C4-AC5B-627553504614}" type="pres">
      <dgm:prSet presAssocID="{E91A762F-E7A2-4D3D-8BDC-9E08B3A97411}" presName="ThreeNodes_2_text" presStyleLbl="node1" presStyleIdx="2" presStyleCnt="3">
        <dgm:presLayoutVars>
          <dgm:bulletEnabled val="1"/>
        </dgm:presLayoutVars>
      </dgm:prSet>
      <dgm:spPr/>
    </dgm:pt>
    <dgm:pt modelId="{C5800D1D-F4B4-4FD7-85DF-DA18972403E1}" type="pres">
      <dgm:prSet presAssocID="{E91A762F-E7A2-4D3D-8BDC-9E08B3A9741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53F431A-FB37-4564-8BFD-A8648A8553F4}" type="presOf" srcId="{E887C6B3-8B1D-404D-A652-6245D1F2A351}" destId="{AE4B4A73-6DB5-45CD-BCD7-9523F345C304}" srcOrd="0" destOrd="0" presId="urn:microsoft.com/office/officeart/2005/8/layout/vProcess5"/>
    <dgm:cxn modelId="{F098AD28-CDF0-4909-83A7-95A4BB957BD6}" srcId="{E91A762F-E7A2-4D3D-8BDC-9E08B3A97411}" destId="{4FA3C195-4A49-4F7C-AA20-8FAC3EC19E62}" srcOrd="1" destOrd="0" parTransId="{BE56CB90-F2AF-476F-B986-A4C6F32F72B9}" sibTransId="{43BEA7DB-ECCB-4DC5-A924-55BF71543EBC}"/>
    <dgm:cxn modelId="{87C53B31-8550-4A58-9C3C-AACA9E34CEF0}" type="presOf" srcId="{36878F39-FA80-4913-B391-B79F1E6D8485}" destId="{C5800D1D-F4B4-4FD7-85DF-DA18972403E1}" srcOrd="1" destOrd="0" presId="urn:microsoft.com/office/officeart/2005/8/layout/vProcess5"/>
    <dgm:cxn modelId="{2CFE5C45-4226-4F8A-ABEA-62F511B0D628}" type="presOf" srcId="{E91A762F-E7A2-4D3D-8BDC-9E08B3A97411}" destId="{EA3B31B3-6A0C-4066-A13F-42AEA52F4CA8}" srcOrd="0" destOrd="0" presId="urn:microsoft.com/office/officeart/2005/8/layout/vProcess5"/>
    <dgm:cxn modelId="{22B68348-AF0E-484E-AE0D-04596EAE4DD9}" srcId="{E91A762F-E7A2-4D3D-8BDC-9E08B3A97411}" destId="{36878F39-FA80-4913-B391-B79F1E6D8485}" srcOrd="2" destOrd="0" parTransId="{D7A9F3A4-5A88-4924-BAA4-EEAEA441F6BC}" sibTransId="{09D6B894-F75C-46D5-8DA5-D73A50CE7463}"/>
    <dgm:cxn modelId="{F779F868-3F59-4A31-9A7C-6EF2FAE6BC78}" type="presOf" srcId="{9851A1B2-DF71-4052-9C3E-991E22A8E1DA}" destId="{B4B0FF9C-94B7-49E1-B015-F6E59109116A}" srcOrd="0" destOrd="0" presId="urn:microsoft.com/office/officeart/2005/8/layout/vProcess5"/>
    <dgm:cxn modelId="{4B0CDD58-6DB3-49C8-A62F-926B3E330B51}" type="presOf" srcId="{4FA3C195-4A49-4F7C-AA20-8FAC3EC19E62}" destId="{EA655037-FEB2-48C4-AC5B-627553504614}" srcOrd="1" destOrd="0" presId="urn:microsoft.com/office/officeart/2005/8/layout/vProcess5"/>
    <dgm:cxn modelId="{343E3A92-0EEC-440C-9EED-92BC5A7830E3}" type="presOf" srcId="{4FA3C195-4A49-4F7C-AA20-8FAC3EC19E62}" destId="{98AAECBF-9567-4B88-BEF0-14EDB611B280}" srcOrd="0" destOrd="0" presId="urn:microsoft.com/office/officeart/2005/8/layout/vProcess5"/>
    <dgm:cxn modelId="{F64CB3AB-7C39-4AF6-BA28-76AD7A077065}" type="presOf" srcId="{43BEA7DB-ECCB-4DC5-A924-55BF71543EBC}" destId="{A202BE96-68D4-4D47-AACE-1E091E154CFD}" srcOrd="0" destOrd="0" presId="urn:microsoft.com/office/officeart/2005/8/layout/vProcess5"/>
    <dgm:cxn modelId="{DDC215B1-C805-4455-824E-64341ADF6B10}" type="presOf" srcId="{9851A1B2-DF71-4052-9C3E-991E22A8E1DA}" destId="{75B5D93B-F4C0-471B-8177-741605A90F8A}" srcOrd="1" destOrd="0" presId="urn:microsoft.com/office/officeart/2005/8/layout/vProcess5"/>
    <dgm:cxn modelId="{7DAF3AC2-795E-4B60-B702-1AAF582BF24D}" srcId="{E91A762F-E7A2-4D3D-8BDC-9E08B3A97411}" destId="{9851A1B2-DF71-4052-9C3E-991E22A8E1DA}" srcOrd="0" destOrd="0" parTransId="{80F853E5-4F88-40D1-97F1-BF5C26F3F14D}" sibTransId="{E887C6B3-8B1D-404D-A652-6245D1F2A351}"/>
    <dgm:cxn modelId="{D783F2ED-39AE-495B-ADBA-F893B1626852}" type="presOf" srcId="{36878F39-FA80-4913-B391-B79F1E6D8485}" destId="{F2326CBF-073E-4710-92FA-1EEAD14D91C7}" srcOrd="0" destOrd="0" presId="urn:microsoft.com/office/officeart/2005/8/layout/vProcess5"/>
    <dgm:cxn modelId="{194D706F-BBD7-4183-8A19-51C21FAFAAE4}" type="presParOf" srcId="{EA3B31B3-6A0C-4066-A13F-42AEA52F4CA8}" destId="{00E5D183-05D8-40D2-B894-A061B86696B5}" srcOrd="0" destOrd="0" presId="urn:microsoft.com/office/officeart/2005/8/layout/vProcess5"/>
    <dgm:cxn modelId="{80810C71-8C4E-4FB9-A615-65BEAAED6CCB}" type="presParOf" srcId="{EA3B31B3-6A0C-4066-A13F-42AEA52F4CA8}" destId="{B4B0FF9C-94B7-49E1-B015-F6E59109116A}" srcOrd="1" destOrd="0" presId="urn:microsoft.com/office/officeart/2005/8/layout/vProcess5"/>
    <dgm:cxn modelId="{CE2A05DC-1B56-4BAC-8ACE-66DBD251C553}" type="presParOf" srcId="{EA3B31B3-6A0C-4066-A13F-42AEA52F4CA8}" destId="{98AAECBF-9567-4B88-BEF0-14EDB611B280}" srcOrd="2" destOrd="0" presId="urn:microsoft.com/office/officeart/2005/8/layout/vProcess5"/>
    <dgm:cxn modelId="{8BE94C58-32A0-42D3-AC39-87F11B878E08}" type="presParOf" srcId="{EA3B31B3-6A0C-4066-A13F-42AEA52F4CA8}" destId="{F2326CBF-073E-4710-92FA-1EEAD14D91C7}" srcOrd="3" destOrd="0" presId="urn:microsoft.com/office/officeart/2005/8/layout/vProcess5"/>
    <dgm:cxn modelId="{24AA2B8C-AC06-49FA-B11F-40A868617A1D}" type="presParOf" srcId="{EA3B31B3-6A0C-4066-A13F-42AEA52F4CA8}" destId="{AE4B4A73-6DB5-45CD-BCD7-9523F345C304}" srcOrd="4" destOrd="0" presId="urn:microsoft.com/office/officeart/2005/8/layout/vProcess5"/>
    <dgm:cxn modelId="{75C28D4E-E42C-4DDD-AACA-9FB9529FC5BD}" type="presParOf" srcId="{EA3B31B3-6A0C-4066-A13F-42AEA52F4CA8}" destId="{A202BE96-68D4-4D47-AACE-1E091E154CFD}" srcOrd="5" destOrd="0" presId="urn:microsoft.com/office/officeart/2005/8/layout/vProcess5"/>
    <dgm:cxn modelId="{F6907E37-DA02-4950-A875-31D2D70C401A}" type="presParOf" srcId="{EA3B31B3-6A0C-4066-A13F-42AEA52F4CA8}" destId="{75B5D93B-F4C0-471B-8177-741605A90F8A}" srcOrd="6" destOrd="0" presId="urn:microsoft.com/office/officeart/2005/8/layout/vProcess5"/>
    <dgm:cxn modelId="{BFB883CE-9787-468D-A81F-3B09D548441D}" type="presParOf" srcId="{EA3B31B3-6A0C-4066-A13F-42AEA52F4CA8}" destId="{EA655037-FEB2-48C4-AC5B-627553504614}" srcOrd="7" destOrd="0" presId="urn:microsoft.com/office/officeart/2005/8/layout/vProcess5"/>
    <dgm:cxn modelId="{B4E1A905-4F9A-4ECD-84DB-08F3182B6BB3}" type="presParOf" srcId="{EA3B31B3-6A0C-4066-A13F-42AEA52F4CA8}" destId="{C5800D1D-F4B4-4FD7-85DF-DA18972403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8B772-D920-48AD-AF7F-169C63FC3B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6A8E61-B44D-422A-8723-CF1162B051F9}">
      <dgm:prSet/>
      <dgm:spPr/>
      <dgm:t>
        <a:bodyPr/>
        <a:lstStyle/>
        <a:p>
          <a:r>
            <a:rPr lang="en-US" b="1"/>
            <a:t>Solutions for the Age Gap </a:t>
          </a:r>
          <a:endParaRPr lang="en-US"/>
        </a:p>
      </dgm:t>
    </dgm:pt>
    <dgm:pt modelId="{E910635F-5365-4F81-B14E-B3503D3D213C}" type="parTrans" cxnId="{E53016F5-AD0D-40CF-91EE-809682F0119C}">
      <dgm:prSet/>
      <dgm:spPr/>
      <dgm:t>
        <a:bodyPr/>
        <a:lstStyle/>
        <a:p>
          <a:endParaRPr lang="en-US"/>
        </a:p>
      </dgm:t>
    </dgm:pt>
    <dgm:pt modelId="{9655A026-E16C-4F7E-9894-9AFC6B7D3B91}" type="sibTrans" cxnId="{E53016F5-AD0D-40CF-91EE-809682F0119C}">
      <dgm:prSet/>
      <dgm:spPr/>
      <dgm:t>
        <a:bodyPr/>
        <a:lstStyle/>
        <a:p>
          <a:endParaRPr lang="en-US"/>
        </a:p>
      </dgm:t>
    </dgm:pt>
    <dgm:pt modelId="{BE460DF9-8D22-405B-A76C-B48621051ABE}">
      <dgm:prSet/>
      <dgm:spPr/>
      <dgm:t>
        <a:bodyPr/>
        <a:lstStyle/>
        <a:p>
          <a:r>
            <a:rPr lang="en-US" b="1"/>
            <a:t>Use different training styles</a:t>
          </a:r>
          <a:r>
            <a:rPr lang="en-US"/>
            <a:t> Younger workers learn better with pictures and demonstrations. Older workers prefer spoken instructions. Use both.</a:t>
          </a:r>
        </a:p>
      </dgm:t>
    </dgm:pt>
    <dgm:pt modelId="{0F0BFEF0-FBE6-4E9D-B91C-49C163257095}" type="parTrans" cxnId="{494BE823-7FF6-42BD-97A6-A5211135A53C}">
      <dgm:prSet/>
      <dgm:spPr/>
      <dgm:t>
        <a:bodyPr/>
        <a:lstStyle/>
        <a:p>
          <a:endParaRPr lang="en-US"/>
        </a:p>
      </dgm:t>
    </dgm:pt>
    <dgm:pt modelId="{CADBE000-2344-43B4-A92D-1212C2E9BF47}" type="sibTrans" cxnId="{494BE823-7FF6-42BD-97A6-A5211135A53C}">
      <dgm:prSet/>
      <dgm:spPr/>
      <dgm:t>
        <a:bodyPr/>
        <a:lstStyle/>
        <a:p>
          <a:endParaRPr lang="en-US"/>
        </a:p>
      </dgm:t>
    </dgm:pt>
    <dgm:pt modelId="{0F28D6F9-FEBB-47D2-8566-C4C0A36C6243}">
      <dgm:prSet/>
      <dgm:spPr/>
      <dgm:t>
        <a:bodyPr/>
        <a:lstStyle/>
        <a:p>
          <a:r>
            <a:rPr lang="en-US" b="1"/>
            <a:t>Pair older and younger workers</a:t>
          </a:r>
          <a:r>
            <a:rPr lang="en-US"/>
            <a:t> Older staff can guide younger ones. Younger staff can help with new methods. They learn from each other.</a:t>
          </a:r>
        </a:p>
      </dgm:t>
    </dgm:pt>
    <dgm:pt modelId="{6A4DC23F-242D-4501-A3B5-AC308869B53B}" type="parTrans" cxnId="{CFF13261-A87B-4AFD-AD09-9C8E7701C608}">
      <dgm:prSet/>
      <dgm:spPr/>
      <dgm:t>
        <a:bodyPr/>
        <a:lstStyle/>
        <a:p>
          <a:endParaRPr lang="en-US"/>
        </a:p>
      </dgm:t>
    </dgm:pt>
    <dgm:pt modelId="{06E18811-A71F-42FD-8643-19F770FD7DB1}" type="sibTrans" cxnId="{CFF13261-A87B-4AFD-AD09-9C8E7701C608}">
      <dgm:prSet/>
      <dgm:spPr/>
      <dgm:t>
        <a:bodyPr/>
        <a:lstStyle/>
        <a:p>
          <a:endParaRPr lang="en-US"/>
        </a:p>
      </dgm:t>
    </dgm:pt>
    <dgm:pt modelId="{5ED49E04-BC9C-4F08-99E0-4D61D0C361D4}">
      <dgm:prSet/>
      <dgm:spPr/>
      <dgm:t>
        <a:bodyPr/>
        <a:lstStyle/>
        <a:p>
          <a:r>
            <a:rPr lang="en-US" b="1"/>
            <a:t>Give short, clear instructions</a:t>
          </a:r>
          <a:r>
            <a:rPr lang="en-US"/>
            <a:t> Keep instructions simple so all ages understand.</a:t>
          </a:r>
        </a:p>
      </dgm:t>
    </dgm:pt>
    <dgm:pt modelId="{34E2B271-99B2-4FDF-A79B-431CBAC7E1A8}" type="parTrans" cxnId="{9DAED978-075A-49C2-9AFC-5D94E88870CF}">
      <dgm:prSet/>
      <dgm:spPr/>
      <dgm:t>
        <a:bodyPr/>
        <a:lstStyle/>
        <a:p>
          <a:endParaRPr lang="en-US"/>
        </a:p>
      </dgm:t>
    </dgm:pt>
    <dgm:pt modelId="{79A9E134-2B7F-489C-BA77-7A22ED2F1633}" type="sibTrans" cxnId="{9DAED978-075A-49C2-9AFC-5D94E88870CF}">
      <dgm:prSet/>
      <dgm:spPr/>
      <dgm:t>
        <a:bodyPr/>
        <a:lstStyle/>
        <a:p>
          <a:endParaRPr lang="en-US"/>
        </a:p>
      </dgm:t>
    </dgm:pt>
    <dgm:pt modelId="{6BE138CE-91E3-4A9C-A81D-5348CACE64B7}">
      <dgm:prSet/>
      <dgm:spPr/>
      <dgm:t>
        <a:bodyPr/>
        <a:lstStyle/>
        <a:p>
          <a:r>
            <a:rPr lang="en-US" b="1"/>
            <a:t>Use visual aids</a:t>
          </a:r>
          <a:r>
            <a:rPr lang="en-US"/>
            <a:t> Posters, diagrams, and colour labels help everyone follow the rules.</a:t>
          </a:r>
        </a:p>
      </dgm:t>
    </dgm:pt>
    <dgm:pt modelId="{2AF9BD27-62A8-499C-BAF6-598B12B1195D}" type="parTrans" cxnId="{A2B4C57D-73F8-47F7-9F08-2AF36192C196}">
      <dgm:prSet/>
      <dgm:spPr/>
      <dgm:t>
        <a:bodyPr/>
        <a:lstStyle/>
        <a:p>
          <a:endParaRPr lang="en-US"/>
        </a:p>
      </dgm:t>
    </dgm:pt>
    <dgm:pt modelId="{DB4DA476-9505-464F-B6A5-8990D89F5D71}" type="sibTrans" cxnId="{A2B4C57D-73F8-47F7-9F08-2AF36192C196}">
      <dgm:prSet/>
      <dgm:spPr/>
      <dgm:t>
        <a:bodyPr/>
        <a:lstStyle/>
        <a:p>
          <a:endParaRPr lang="en-US"/>
        </a:p>
      </dgm:t>
    </dgm:pt>
    <dgm:pt modelId="{A8BDF784-5FDF-4372-A467-8BDBED33502D}">
      <dgm:prSet/>
      <dgm:spPr/>
      <dgm:t>
        <a:bodyPr/>
        <a:lstStyle/>
        <a:p>
          <a:r>
            <a:rPr lang="en-US" b="1"/>
            <a:t>Do short training sessions</a:t>
          </a:r>
          <a:r>
            <a:rPr lang="en-US"/>
            <a:t> Quick refreshers help both younger and older workers remember what to do.</a:t>
          </a:r>
        </a:p>
      </dgm:t>
    </dgm:pt>
    <dgm:pt modelId="{F2D76D16-DD2F-4935-A9B8-8707C3C9EAAA}" type="parTrans" cxnId="{3BB20A81-7B8D-43AB-9175-A9FC199FFF64}">
      <dgm:prSet/>
      <dgm:spPr/>
      <dgm:t>
        <a:bodyPr/>
        <a:lstStyle/>
        <a:p>
          <a:endParaRPr lang="en-US"/>
        </a:p>
      </dgm:t>
    </dgm:pt>
    <dgm:pt modelId="{04FDFC27-8689-470D-AC4B-FD61F78898D5}" type="sibTrans" cxnId="{3BB20A81-7B8D-43AB-9175-A9FC199FFF64}">
      <dgm:prSet/>
      <dgm:spPr/>
      <dgm:t>
        <a:bodyPr/>
        <a:lstStyle/>
        <a:p>
          <a:endParaRPr lang="en-US"/>
        </a:p>
      </dgm:t>
    </dgm:pt>
    <dgm:pt modelId="{DFDB5D36-B2D4-40C5-AD4E-440DF1308477}" type="pres">
      <dgm:prSet presAssocID="{0AB8B772-D920-48AD-AF7F-169C63FC3BC6}" presName="diagram" presStyleCnt="0">
        <dgm:presLayoutVars>
          <dgm:dir/>
          <dgm:resizeHandles val="exact"/>
        </dgm:presLayoutVars>
      </dgm:prSet>
      <dgm:spPr/>
    </dgm:pt>
    <dgm:pt modelId="{EA2A0A6B-C8F0-4CBE-A7A2-7996FE3E7CB6}" type="pres">
      <dgm:prSet presAssocID="{496A8E61-B44D-422A-8723-CF1162B051F9}" presName="node" presStyleLbl="node1" presStyleIdx="0" presStyleCnt="1">
        <dgm:presLayoutVars>
          <dgm:bulletEnabled val="1"/>
        </dgm:presLayoutVars>
      </dgm:prSet>
      <dgm:spPr/>
    </dgm:pt>
  </dgm:ptLst>
  <dgm:cxnLst>
    <dgm:cxn modelId="{074F9F02-9E77-4995-8AA3-C68B3B102281}" type="presOf" srcId="{6BE138CE-91E3-4A9C-A81D-5348CACE64B7}" destId="{EA2A0A6B-C8F0-4CBE-A7A2-7996FE3E7CB6}" srcOrd="0" destOrd="4" presId="urn:microsoft.com/office/officeart/2005/8/layout/default"/>
    <dgm:cxn modelId="{494BE823-7FF6-42BD-97A6-A5211135A53C}" srcId="{496A8E61-B44D-422A-8723-CF1162B051F9}" destId="{BE460DF9-8D22-405B-A76C-B48621051ABE}" srcOrd="0" destOrd="0" parTransId="{0F0BFEF0-FBE6-4E9D-B91C-49C163257095}" sibTransId="{CADBE000-2344-43B4-A92D-1212C2E9BF47}"/>
    <dgm:cxn modelId="{B8E1EB24-428C-47E2-ABD9-FDABA4168FDB}" type="presOf" srcId="{BE460DF9-8D22-405B-A76C-B48621051ABE}" destId="{EA2A0A6B-C8F0-4CBE-A7A2-7996FE3E7CB6}" srcOrd="0" destOrd="1" presId="urn:microsoft.com/office/officeart/2005/8/layout/default"/>
    <dgm:cxn modelId="{8B57342E-1AFC-4514-9D21-8B750245AF1F}" type="presOf" srcId="{0AB8B772-D920-48AD-AF7F-169C63FC3BC6}" destId="{DFDB5D36-B2D4-40C5-AD4E-440DF1308477}" srcOrd="0" destOrd="0" presId="urn:microsoft.com/office/officeart/2005/8/layout/default"/>
    <dgm:cxn modelId="{CFF13261-A87B-4AFD-AD09-9C8E7701C608}" srcId="{496A8E61-B44D-422A-8723-CF1162B051F9}" destId="{0F28D6F9-FEBB-47D2-8566-C4C0A36C6243}" srcOrd="1" destOrd="0" parTransId="{6A4DC23F-242D-4501-A3B5-AC308869B53B}" sibTransId="{06E18811-A71F-42FD-8643-19F770FD7DB1}"/>
    <dgm:cxn modelId="{1DA2036F-5E94-49E1-93F6-82E96A85AD45}" type="presOf" srcId="{0F28D6F9-FEBB-47D2-8566-C4C0A36C6243}" destId="{EA2A0A6B-C8F0-4CBE-A7A2-7996FE3E7CB6}" srcOrd="0" destOrd="2" presId="urn:microsoft.com/office/officeart/2005/8/layout/default"/>
    <dgm:cxn modelId="{9DAED978-075A-49C2-9AFC-5D94E88870CF}" srcId="{496A8E61-B44D-422A-8723-CF1162B051F9}" destId="{5ED49E04-BC9C-4F08-99E0-4D61D0C361D4}" srcOrd="2" destOrd="0" parTransId="{34E2B271-99B2-4FDF-A79B-431CBAC7E1A8}" sibTransId="{79A9E134-2B7F-489C-BA77-7A22ED2F1633}"/>
    <dgm:cxn modelId="{A2B4C57D-73F8-47F7-9F08-2AF36192C196}" srcId="{496A8E61-B44D-422A-8723-CF1162B051F9}" destId="{6BE138CE-91E3-4A9C-A81D-5348CACE64B7}" srcOrd="3" destOrd="0" parTransId="{2AF9BD27-62A8-499C-BAF6-598B12B1195D}" sibTransId="{DB4DA476-9505-464F-B6A5-8990D89F5D71}"/>
    <dgm:cxn modelId="{3BB20A81-7B8D-43AB-9175-A9FC199FFF64}" srcId="{496A8E61-B44D-422A-8723-CF1162B051F9}" destId="{A8BDF784-5FDF-4372-A467-8BDBED33502D}" srcOrd="4" destOrd="0" parTransId="{F2D76D16-DD2F-4935-A9B8-8707C3C9EAAA}" sibTransId="{04FDFC27-8689-470D-AC4B-FD61F78898D5}"/>
    <dgm:cxn modelId="{1D3E0A8C-30E2-4FA3-B4F3-756BFC62B8E1}" type="presOf" srcId="{5ED49E04-BC9C-4F08-99E0-4D61D0C361D4}" destId="{EA2A0A6B-C8F0-4CBE-A7A2-7996FE3E7CB6}" srcOrd="0" destOrd="3" presId="urn:microsoft.com/office/officeart/2005/8/layout/default"/>
    <dgm:cxn modelId="{C0DD2FB5-6C7F-444C-972E-5000E4F63356}" type="presOf" srcId="{A8BDF784-5FDF-4372-A467-8BDBED33502D}" destId="{EA2A0A6B-C8F0-4CBE-A7A2-7996FE3E7CB6}" srcOrd="0" destOrd="5" presId="urn:microsoft.com/office/officeart/2005/8/layout/default"/>
    <dgm:cxn modelId="{D2D0B7C5-A331-4C14-9A4E-C9207D412E6F}" type="presOf" srcId="{496A8E61-B44D-422A-8723-CF1162B051F9}" destId="{EA2A0A6B-C8F0-4CBE-A7A2-7996FE3E7CB6}" srcOrd="0" destOrd="0" presId="urn:microsoft.com/office/officeart/2005/8/layout/default"/>
    <dgm:cxn modelId="{E53016F5-AD0D-40CF-91EE-809682F0119C}" srcId="{0AB8B772-D920-48AD-AF7F-169C63FC3BC6}" destId="{496A8E61-B44D-422A-8723-CF1162B051F9}" srcOrd="0" destOrd="0" parTransId="{E910635F-5365-4F81-B14E-B3503D3D213C}" sibTransId="{9655A026-E16C-4F7E-9894-9AFC6B7D3B91}"/>
    <dgm:cxn modelId="{4C2E20A4-741E-4578-BBC5-9B8028B38D5E}" type="presParOf" srcId="{DFDB5D36-B2D4-40C5-AD4E-440DF1308477}" destId="{EA2A0A6B-C8F0-4CBE-A7A2-7996FE3E7CB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269C2A-294B-4CB2-9692-B059C684217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B82633F-6086-45F8-9AF8-F9F272D3ED8D}">
      <dgm:prSet/>
      <dgm:spPr/>
      <dgm:t>
        <a:bodyPr/>
        <a:lstStyle/>
        <a:p>
          <a:r>
            <a:rPr lang="en-US" b="1"/>
            <a:t>Conclusion</a:t>
          </a:r>
          <a:endParaRPr lang="en-US"/>
        </a:p>
      </dgm:t>
    </dgm:pt>
    <dgm:pt modelId="{9305FFA2-3B9A-4680-A537-3FF34C6487EF}" type="parTrans" cxnId="{83060DD3-E11A-45EF-9BB2-BC8379B6F696}">
      <dgm:prSet/>
      <dgm:spPr/>
      <dgm:t>
        <a:bodyPr/>
        <a:lstStyle/>
        <a:p>
          <a:endParaRPr lang="en-US"/>
        </a:p>
      </dgm:t>
    </dgm:pt>
    <dgm:pt modelId="{140CD52B-856B-4482-BF98-EB791AFABB2E}" type="sibTrans" cxnId="{83060DD3-E11A-45EF-9BB2-BC8379B6F696}">
      <dgm:prSet/>
      <dgm:spPr/>
      <dgm:t>
        <a:bodyPr/>
        <a:lstStyle/>
        <a:p>
          <a:endParaRPr lang="en-US"/>
        </a:p>
      </dgm:t>
    </dgm:pt>
    <dgm:pt modelId="{D890767C-CF40-46C2-ABD8-768A027F5B9F}">
      <dgm:prSet/>
      <dgm:spPr/>
      <dgm:t>
        <a:bodyPr/>
        <a:lstStyle/>
        <a:p>
          <a:r>
            <a:rPr lang="en-US"/>
            <a:t>Flight Foods’ main problems come from </a:t>
          </a:r>
          <a:r>
            <a:rPr lang="en-US" b="1"/>
            <a:t>communication failures</a:t>
          </a:r>
          <a:r>
            <a:rPr lang="en-US"/>
            <a:t>.</a:t>
          </a:r>
        </a:p>
      </dgm:t>
    </dgm:pt>
    <dgm:pt modelId="{502A92D7-2231-4DCC-AF53-273615424379}" type="parTrans" cxnId="{993D2535-0419-40D1-AC94-8A9CF133F46F}">
      <dgm:prSet/>
      <dgm:spPr/>
      <dgm:t>
        <a:bodyPr/>
        <a:lstStyle/>
        <a:p>
          <a:endParaRPr lang="en-US"/>
        </a:p>
      </dgm:t>
    </dgm:pt>
    <dgm:pt modelId="{0F1007B5-9A00-485F-9ABA-FA6034E0206E}" type="sibTrans" cxnId="{993D2535-0419-40D1-AC94-8A9CF133F46F}">
      <dgm:prSet/>
      <dgm:spPr/>
      <dgm:t>
        <a:bodyPr/>
        <a:lstStyle/>
        <a:p>
          <a:endParaRPr lang="en-US"/>
        </a:p>
      </dgm:t>
    </dgm:pt>
    <dgm:pt modelId="{835196C7-1BD7-4112-A90C-F4E47AAB5C95}">
      <dgm:prSet/>
      <dgm:spPr/>
      <dgm:t>
        <a:bodyPr/>
        <a:lstStyle/>
        <a:p>
          <a:r>
            <a:rPr lang="en-US"/>
            <a:t>Five key barriers: </a:t>
          </a:r>
          <a:r>
            <a:rPr lang="en-US" b="1"/>
            <a:t>noise</a:t>
          </a:r>
          <a:r>
            <a:rPr lang="en-US"/>
            <a:t>, </a:t>
          </a:r>
          <a:r>
            <a:rPr lang="en-US" b="1"/>
            <a:t>language</a:t>
          </a:r>
          <a:r>
            <a:rPr lang="en-US"/>
            <a:t>, </a:t>
          </a:r>
          <a:r>
            <a:rPr lang="en-US" b="1"/>
            <a:t>age</a:t>
          </a:r>
          <a:r>
            <a:rPr lang="en-US"/>
            <a:t>, </a:t>
          </a:r>
          <a:r>
            <a:rPr lang="en-US" b="1"/>
            <a:t>culture</a:t>
          </a:r>
          <a:r>
            <a:rPr lang="en-US"/>
            <a:t>, and </a:t>
          </a:r>
          <a:r>
            <a:rPr lang="en-US" b="1"/>
            <a:t>emotions</a:t>
          </a:r>
          <a:r>
            <a:rPr lang="en-US"/>
            <a:t>.</a:t>
          </a:r>
        </a:p>
      </dgm:t>
    </dgm:pt>
    <dgm:pt modelId="{D0C563E0-DF4B-4C29-BD9F-DC549F878AAE}" type="parTrans" cxnId="{E2C7036A-F8B6-46EB-A2FA-DB13BF29FA3E}">
      <dgm:prSet/>
      <dgm:spPr/>
      <dgm:t>
        <a:bodyPr/>
        <a:lstStyle/>
        <a:p>
          <a:endParaRPr lang="en-US"/>
        </a:p>
      </dgm:t>
    </dgm:pt>
    <dgm:pt modelId="{AAF96555-1C86-4522-98D2-9F2E95EFA620}" type="sibTrans" cxnId="{E2C7036A-F8B6-46EB-A2FA-DB13BF29FA3E}">
      <dgm:prSet/>
      <dgm:spPr/>
      <dgm:t>
        <a:bodyPr/>
        <a:lstStyle/>
        <a:p>
          <a:endParaRPr lang="en-US"/>
        </a:p>
      </dgm:t>
    </dgm:pt>
    <dgm:pt modelId="{14C709A4-F21C-4618-8890-2F9C0AB81098}">
      <dgm:prSet/>
      <dgm:spPr/>
      <dgm:t>
        <a:bodyPr/>
        <a:lstStyle/>
        <a:p>
          <a:r>
            <a:rPr lang="en-US"/>
            <a:t>Communication theories help explain why messages were not understood.</a:t>
          </a:r>
        </a:p>
      </dgm:t>
    </dgm:pt>
    <dgm:pt modelId="{20DB4141-981E-4D5B-AFCE-9AC4F0DA44E8}" type="parTrans" cxnId="{BF176D97-E628-479E-91FD-320D1075F388}">
      <dgm:prSet/>
      <dgm:spPr/>
      <dgm:t>
        <a:bodyPr/>
        <a:lstStyle/>
        <a:p>
          <a:endParaRPr lang="en-US"/>
        </a:p>
      </dgm:t>
    </dgm:pt>
    <dgm:pt modelId="{0A572137-AC8D-424A-9AD1-27EF132C2829}" type="sibTrans" cxnId="{BF176D97-E628-479E-91FD-320D1075F388}">
      <dgm:prSet/>
      <dgm:spPr/>
      <dgm:t>
        <a:bodyPr/>
        <a:lstStyle/>
        <a:p>
          <a:endParaRPr lang="en-US"/>
        </a:p>
      </dgm:t>
    </dgm:pt>
    <dgm:pt modelId="{F88A9AD8-4265-495C-A09B-847F2EB2BA18}">
      <dgm:prSet/>
      <dgm:spPr/>
      <dgm:t>
        <a:bodyPr/>
        <a:lstStyle/>
        <a:p>
          <a:r>
            <a:rPr lang="en-US"/>
            <a:t>Simple, practical solutions can improve </a:t>
          </a:r>
          <a:r>
            <a:rPr lang="en-US" b="1"/>
            <a:t>hygiene</a:t>
          </a:r>
          <a:r>
            <a:rPr lang="en-US"/>
            <a:t>, </a:t>
          </a:r>
          <a:r>
            <a:rPr lang="en-US" b="1"/>
            <a:t>safety</a:t>
          </a:r>
          <a:r>
            <a:rPr lang="en-US"/>
            <a:t>, and </a:t>
          </a:r>
          <a:r>
            <a:rPr lang="en-US" b="1"/>
            <a:t>food quality</a:t>
          </a:r>
          <a:r>
            <a:rPr lang="en-US"/>
            <a:t>.</a:t>
          </a:r>
        </a:p>
      </dgm:t>
    </dgm:pt>
    <dgm:pt modelId="{EC71295F-C1B4-4578-A149-FDB1753EDE0F}" type="parTrans" cxnId="{AC277F0F-83CC-407C-A00A-22AEFB721DB2}">
      <dgm:prSet/>
      <dgm:spPr/>
      <dgm:t>
        <a:bodyPr/>
        <a:lstStyle/>
        <a:p>
          <a:endParaRPr lang="en-US"/>
        </a:p>
      </dgm:t>
    </dgm:pt>
    <dgm:pt modelId="{B97ECE4D-7763-4865-B38F-18221D67CD13}" type="sibTrans" cxnId="{AC277F0F-83CC-407C-A00A-22AEFB721DB2}">
      <dgm:prSet/>
      <dgm:spPr/>
      <dgm:t>
        <a:bodyPr/>
        <a:lstStyle/>
        <a:p>
          <a:endParaRPr lang="en-US"/>
        </a:p>
      </dgm:t>
    </dgm:pt>
    <dgm:pt modelId="{4EB8E9B3-917F-465F-B482-D8E5360831D5}">
      <dgm:prSet/>
      <dgm:spPr/>
      <dgm:t>
        <a:bodyPr/>
        <a:lstStyle/>
        <a:p>
          <a:r>
            <a:rPr lang="en-US"/>
            <a:t>Better communication will lead to </a:t>
          </a:r>
          <a:r>
            <a:rPr lang="en-US" b="1"/>
            <a:t>better performance</a:t>
          </a:r>
          <a:r>
            <a:rPr lang="en-US"/>
            <a:t> and </a:t>
          </a:r>
          <a:r>
            <a:rPr lang="en-US" b="1"/>
            <a:t>happier customers</a:t>
          </a:r>
          <a:r>
            <a:rPr lang="en-US"/>
            <a:t>.</a:t>
          </a:r>
        </a:p>
      </dgm:t>
    </dgm:pt>
    <dgm:pt modelId="{3E3E27AC-C568-451B-BE14-7370A22C1002}" type="parTrans" cxnId="{7B78207A-AB1E-4131-B441-3DEC831A223C}">
      <dgm:prSet/>
      <dgm:spPr/>
      <dgm:t>
        <a:bodyPr/>
        <a:lstStyle/>
        <a:p>
          <a:endParaRPr lang="en-US"/>
        </a:p>
      </dgm:t>
    </dgm:pt>
    <dgm:pt modelId="{79DC046F-CDED-4263-8F88-30190ACF38C3}" type="sibTrans" cxnId="{7B78207A-AB1E-4131-B441-3DEC831A223C}">
      <dgm:prSet/>
      <dgm:spPr/>
      <dgm:t>
        <a:bodyPr/>
        <a:lstStyle/>
        <a:p>
          <a:endParaRPr lang="en-US"/>
        </a:p>
      </dgm:t>
    </dgm:pt>
    <dgm:pt modelId="{7216CB36-0BDF-47F4-AC7F-C8D6D08AB5E1}" type="pres">
      <dgm:prSet presAssocID="{08269C2A-294B-4CB2-9692-B059C684217D}" presName="Name0" presStyleCnt="0">
        <dgm:presLayoutVars>
          <dgm:dir/>
          <dgm:resizeHandles val="exact"/>
        </dgm:presLayoutVars>
      </dgm:prSet>
      <dgm:spPr/>
    </dgm:pt>
    <dgm:pt modelId="{82B74304-F8EA-4F13-AD12-4EFDD79EF06F}" type="pres">
      <dgm:prSet presAssocID="{AB82633F-6086-45F8-9AF8-F9F272D3ED8D}" presName="node" presStyleLbl="node1" presStyleIdx="0" presStyleCnt="1">
        <dgm:presLayoutVars>
          <dgm:bulletEnabled val="1"/>
        </dgm:presLayoutVars>
      </dgm:prSet>
      <dgm:spPr/>
    </dgm:pt>
  </dgm:ptLst>
  <dgm:cxnLst>
    <dgm:cxn modelId="{00B4260B-DBB8-41E2-9093-9A5DAC5054FD}" type="presOf" srcId="{D890767C-CF40-46C2-ABD8-768A027F5B9F}" destId="{82B74304-F8EA-4F13-AD12-4EFDD79EF06F}" srcOrd="0" destOrd="1" presId="urn:microsoft.com/office/officeart/2016/7/layout/RepeatingBendingProcessNew"/>
    <dgm:cxn modelId="{AC277F0F-83CC-407C-A00A-22AEFB721DB2}" srcId="{AB82633F-6086-45F8-9AF8-F9F272D3ED8D}" destId="{F88A9AD8-4265-495C-A09B-847F2EB2BA18}" srcOrd="3" destOrd="0" parTransId="{EC71295F-C1B4-4578-A149-FDB1753EDE0F}" sibTransId="{B97ECE4D-7763-4865-B38F-18221D67CD13}"/>
    <dgm:cxn modelId="{FFDC6B34-2505-4671-AA53-12806F4A0B44}" type="presOf" srcId="{AB82633F-6086-45F8-9AF8-F9F272D3ED8D}" destId="{82B74304-F8EA-4F13-AD12-4EFDD79EF06F}" srcOrd="0" destOrd="0" presId="urn:microsoft.com/office/officeart/2016/7/layout/RepeatingBendingProcessNew"/>
    <dgm:cxn modelId="{993D2535-0419-40D1-AC94-8A9CF133F46F}" srcId="{AB82633F-6086-45F8-9AF8-F9F272D3ED8D}" destId="{D890767C-CF40-46C2-ABD8-768A027F5B9F}" srcOrd="0" destOrd="0" parTransId="{502A92D7-2231-4DCC-AF53-273615424379}" sibTransId="{0F1007B5-9A00-485F-9ABA-FA6034E0206E}"/>
    <dgm:cxn modelId="{E2C7036A-F8B6-46EB-A2FA-DB13BF29FA3E}" srcId="{AB82633F-6086-45F8-9AF8-F9F272D3ED8D}" destId="{835196C7-1BD7-4112-A90C-F4E47AAB5C95}" srcOrd="1" destOrd="0" parTransId="{D0C563E0-DF4B-4C29-BD9F-DC549F878AAE}" sibTransId="{AAF96555-1C86-4522-98D2-9F2E95EFA620}"/>
    <dgm:cxn modelId="{08E3254A-2F86-4307-BCF7-66CC0CA4E4F3}" type="presOf" srcId="{F88A9AD8-4265-495C-A09B-847F2EB2BA18}" destId="{82B74304-F8EA-4F13-AD12-4EFDD79EF06F}" srcOrd="0" destOrd="4" presId="urn:microsoft.com/office/officeart/2016/7/layout/RepeatingBendingProcessNew"/>
    <dgm:cxn modelId="{43FDAB74-8FF3-4F7D-A823-C8007964D549}" type="presOf" srcId="{08269C2A-294B-4CB2-9692-B059C684217D}" destId="{7216CB36-0BDF-47F4-AC7F-C8D6D08AB5E1}" srcOrd="0" destOrd="0" presId="urn:microsoft.com/office/officeart/2016/7/layout/RepeatingBendingProcessNew"/>
    <dgm:cxn modelId="{7B78207A-AB1E-4131-B441-3DEC831A223C}" srcId="{AB82633F-6086-45F8-9AF8-F9F272D3ED8D}" destId="{4EB8E9B3-917F-465F-B482-D8E5360831D5}" srcOrd="4" destOrd="0" parTransId="{3E3E27AC-C568-451B-BE14-7370A22C1002}" sibTransId="{79DC046F-CDED-4263-8F88-30190ACF38C3}"/>
    <dgm:cxn modelId="{BF176D97-E628-479E-91FD-320D1075F388}" srcId="{AB82633F-6086-45F8-9AF8-F9F272D3ED8D}" destId="{14C709A4-F21C-4618-8890-2F9C0AB81098}" srcOrd="2" destOrd="0" parTransId="{20DB4141-981E-4D5B-AFCE-9AC4F0DA44E8}" sibTransId="{0A572137-AC8D-424A-9AD1-27EF132C2829}"/>
    <dgm:cxn modelId="{42AD0199-B3F5-47EF-AAE3-315EB0BFE239}" type="presOf" srcId="{14C709A4-F21C-4618-8890-2F9C0AB81098}" destId="{82B74304-F8EA-4F13-AD12-4EFDD79EF06F}" srcOrd="0" destOrd="3" presId="urn:microsoft.com/office/officeart/2016/7/layout/RepeatingBendingProcessNew"/>
    <dgm:cxn modelId="{152878B0-672A-4CB8-8B78-404DB4DB8412}" type="presOf" srcId="{835196C7-1BD7-4112-A90C-F4E47AAB5C95}" destId="{82B74304-F8EA-4F13-AD12-4EFDD79EF06F}" srcOrd="0" destOrd="2" presId="urn:microsoft.com/office/officeart/2016/7/layout/RepeatingBendingProcessNew"/>
    <dgm:cxn modelId="{9CAA24CD-C8D4-4BB2-AAFA-974996F4FBF9}" type="presOf" srcId="{4EB8E9B3-917F-465F-B482-D8E5360831D5}" destId="{82B74304-F8EA-4F13-AD12-4EFDD79EF06F}" srcOrd="0" destOrd="5" presId="urn:microsoft.com/office/officeart/2016/7/layout/RepeatingBendingProcessNew"/>
    <dgm:cxn modelId="{83060DD3-E11A-45EF-9BB2-BC8379B6F696}" srcId="{08269C2A-294B-4CB2-9692-B059C684217D}" destId="{AB82633F-6086-45F8-9AF8-F9F272D3ED8D}" srcOrd="0" destOrd="0" parTransId="{9305FFA2-3B9A-4680-A537-3FF34C6487EF}" sibTransId="{140CD52B-856B-4482-BF98-EB791AFABB2E}"/>
    <dgm:cxn modelId="{7E870E01-DF53-42BA-A66A-68C64005109C}" type="presParOf" srcId="{7216CB36-0BDF-47F4-AC7F-C8D6D08AB5E1}" destId="{82B74304-F8EA-4F13-AD12-4EFDD79EF06F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0FF9C-94B7-49E1-B015-F6E59109116A}">
      <dsp:nvSpPr>
        <dsp:cNvPr id="0" name=""/>
        <dsp:cNvSpPr/>
      </dsp:nvSpPr>
      <dsp:spPr>
        <a:xfrm>
          <a:off x="0" y="0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Langauge barrier</a:t>
          </a:r>
          <a:endParaRPr lang="en-US" sz="4700" kern="1200"/>
        </a:p>
      </dsp:txBody>
      <dsp:txXfrm>
        <a:off x="32808" y="32808"/>
        <a:ext cx="7988621" cy="1054523"/>
      </dsp:txXfrm>
    </dsp:sp>
    <dsp:sp modelId="{98AAECBF-9567-4B88-BEF0-14EDB611B280}">
      <dsp:nvSpPr>
        <dsp:cNvPr id="0" name=""/>
        <dsp:cNvSpPr/>
      </dsp:nvSpPr>
      <dsp:spPr>
        <a:xfrm>
          <a:off x="811529" y="130682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Noise and distraction</a:t>
          </a:r>
          <a:endParaRPr lang="en-US" sz="4700" kern="1200"/>
        </a:p>
      </dsp:txBody>
      <dsp:txXfrm>
        <a:off x="844337" y="1339637"/>
        <a:ext cx="7592103" cy="1054523"/>
      </dsp:txXfrm>
    </dsp:sp>
    <dsp:sp modelId="{F2326CBF-073E-4710-92FA-1EEAD14D91C7}">
      <dsp:nvSpPr>
        <dsp:cNvPr id="0" name=""/>
        <dsp:cNvSpPr/>
      </dsp:nvSpPr>
      <dsp:spPr>
        <a:xfrm>
          <a:off x="1623059" y="261365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Age  gap between workers </a:t>
          </a:r>
          <a:endParaRPr lang="en-US" sz="4700" kern="1200"/>
        </a:p>
      </dsp:txBody>
      <dsp:txXfrm>
        <a:off x="1655867" y="2646467"/>
        <a:ext cx="7592103" cy="1054523"/>
      </dsp:txXfrm>
    </dsp:sp>
    <dsp:sp modelId="{AE4B4A73-6DB5-45CD-BCD7-9523F345C304}">
      <dsp:nvSpPr>
        <dsp:cNvPr id="0" name=""/>
        <dsp:cNvSpPr/>
      </dsp:nvSpPr>
      <dsp:spPr>
        <a:xfrm>
          <a:off x="8469249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633069" y="849439"/>
        <a:ext cx="400450" cy="547888"/>
      </dsp:txXfrm>
    </dsp:sp>
    <dsp:sp modelId="{A202BE96-68D4-4D47-AACE-1E091E154CFD}">
      <dsp:nvSpPr>
        <dsp:cNvPr id="0" name=""/>
        <dsp:cNvSpPr/>
      </dsp:nvSpPr>
      <dsp:spPr>
        <a:xfrm>
          <a:off x="9280779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444599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A0A6B-C8F0-4CBE-A7A2-7996FE3E7CB6}">
      <dsp:nvSpPr>
        <dsp:cNvPr id="0" name=""/>
        <dsp:cNvSpPr/>
      </dsp:nvSpPr>
      <dsp:spPr>
        <a:xfrm>
          <a:off x="0" y="1085913"/>
          <a:ext cx="4844143" cy="29064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Solutions for the Age Gap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different training styles</a:t>
          </a:r>
          <a:r>
            <a:rPr lang="en-US" sz="1300" kern="1200"/>
            <a:t> Younger workers learn better with pictures and demonstrations. Older workers prefer spoken instructions. Use both.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Pair older and younger workers</a:t>
          </a:r>
          <a:r>
            <a:rPr lang="en-US" sz="1300" kern="1200"/>
            <a:t> Older staff can guide younger ones. Younger staff can help with new methods. They learn from each other.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Give short, clear instructions</a:t>
          </a:r>
          <a:r>
            <a:rPr lang="en-US" sz="1300" kern="1200"/>
            <a:t> Keep instructions simple so all ages understand.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visual aids</a:t>
          </a:r>
          <a:r>
            <a:rPr lang="en-US" sz="1300" kern="1200"/>
            <a:t> Posters, diagrams, and colour labels help everyone follow the rules.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Do short training sessions</a:t>
          </a:r>
          <a:r>
            <a:rPr lang="en-US" sz="1300" kern="1200"/>
            <a:t> Quick refreshers help both younger and older workers remember what to do.</a:t>
          </a:r>
        </a:p>
      </dsp:txBody>
      <dsp:txXfrm>
        <a:off x="0" y="1085913"/>
        <a:ext cx="4844143" cy="2906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74304-F8EA-4F13-AD12-4EFDD79EF06F}">
      <dsp:nvSpPr>
        <dsp:cNvPr id="0" name=""/>
        <dsp:cNvSpPr/>
      </dsp:nvSpPr>
      <dsp:spPr>
        <a:xfrm>
          <a:off x="1974265" y="2613"/>
          <a:ext cx="6979297" cy="41875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991" tIns="358980" rIns="341991" bIns="35898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Conclusion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Flight Foods’ main problems come from </a:t>
          </a:r>
          <a:r>
            <a:rPr lang="en-US" sz="2000" b="1" kern="1200"/>
            <a:t>communication failures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Five key barriers: </a:t>
          </a:r>
          <a:r>
            <a:rPr lang="en-US" sz="2000" b="1" kern="1200"/>
            <a:t>noise</a:t>
          </a:r>
          <a:r>
            <a:rPr lang="en-US" sz="2000" kern="1200"/>
            <a:t>, </a:t>
          </a:r>
          <a:r>
            <a:rPr lang="en-US" sz="2000" b="1" kern="1200"/>
            <a:t>language</a:t>
          </a:r>
          <a:r>
            <a:rPr lang="en-US" sz="2000" kern="1200"/>
            <a:t>, </a:t>
          </a:r>
          <a:r>
            <a:rPr lang="en-US" sz="2000" b="1" kern="1200"/>
            <a:t>age</a:t>
          </a:r>
          <a:r>
            <a:rPr lang="en-US" sz="2000" kern="1200"/>
            <a:t>, </a:t>
          </a:r>
          <a:r>
            <a:rPr lang="en-US" sz="2000" b="1" kern="1200"/>
            <a:t>culture</a:t>
          </a:r>
          <a:r>
            <a:rPr lang="en-US" sz="2000" kern="1200"/>
            <a:t>, and </a:t>
          </a:r>
          <a:r>
            <a:rPr lang="en-US" sz="2000" b="1" kern="1200"/>
            <a:t>emotions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Communication theories help explain why messages were not understood.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Simple, practical solutions can improve </a:t>
          </a:r>
          <a:r>
            <a:rPr lang="en-US" sz="2000" b="1" kern="1200"/>
            <a:t>hygiene</a:t>
          </a:r>
          <a:r>
            <a:rPr lang="en-US" sz="2000" kern="1200"/>
            <a:t>, </a:t>
          </a:r>
          <a:r>
            <a:rPr lang="en-US" sz="2000" b="1" kern="1200"/>
            <a:t>safety</a:t>
          </a:r>
          <a:r>
            <a:rPr lang="en-US" sz="2000" kern="1200"/>
            <a:t>, and </a:t>
          </a:r>
          <a:r>
            <a:rPr lang="en-US" sz="2000" b="1" kern="1200"/>
            <a:t>food quality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Better communication will lead to </a:t>
          </a:r>
          <a:r>
            <a:rPr lang="en-US" sz="2000" b="1" kern="1200"/>
            <a:t>better performance</a:t>
          </a:r>
          <a:r>
            <a:rPr lang="en-US" sz="2000" kern="1200"/>
            <a:t> and </a:t>
          </a:r>
          <a:r>
            <a:rPr lang="en-US" sz="2000" b="1" kern="1200"/>
            <a:t>happier customers</a:t>
          </a:r>
          <a:r>
            <a:rPr lang="en-US" sz="2000" kern="1200"/>
            <a:t>.</a:t>
          </a:r>
        </a:p>
      </dsp:txBody>
      <dsp:txXfrm>
        <a:off x="1974265" y="2613"/>
        <a:ext cx="6979297" cy="418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ublicspeaking/chapter/presenting-as-a-group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ubc.ca/communicatingscience2019w112/category/uncategorized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Matsuya_Foods_Company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4BCF0B-E30B-2925-3E13-F6D8215B71C5}"/>
              </a:ext>
            </a:extLst>
          </p:cNvPr>
          <p:cNvSpPr txBox="1"/>
          <p:nvPr/>
        </p:nvSpPr>
        <p:spPr>
          <a:xfrm>
            <a:off x="686873" y="343436"/>
            <a:ext cx="102279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ea typeface="+mn-lt"/>
                <a:cs typeface="+mn-lt"/>
              </a:rPr>
              <a:t>Communication Barriers and Solutions at Flight Foods Ltd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3FFB28-753E-2A51-D430-9AB0AC339578}"/>
              </a:ext>
            </a:extLst>
          </p:cNvPr>
          <p:cNvSpPr txBox="1"/>
          <p:nvPr/>
        </p:nvSpPr>
        <p:spPr>
          <a:xfrm>
            <a:off x="558084" y="1899633"/>
            <a:ext cx="41526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Livia calin (243797)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Sefora Tanase </a:t>
            </a:r>
            <a:r>
              <a:rPr lang="en-US">
                <a:ea typeface="+mn-lt"/>
                <a:cs typeface="+mn-lt"/>
              </a:rPr>
              <a:t>(2433532)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Salomea D</a:t>
            </a:r>
            <a:r>
              <a:rPr lang="en-US" dirty="0"/>
              <a:t>ragusin(2438370)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57DD45-64B8-FB63-8C80-2D93FB16315D}"/>
              </a:ext>
            </a:extLst>
          </p:cNvPr>
          <p:cNvSpPr txBox="1"/>
          <p:nvPr/>
        </p:nvSpPr>
        <p:spPr>
          <a:xfrm>
            <a:off x="484746" y="2996814"/>
            <a:ext cx="4411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Course:</a:t>
            </a:r>
            <a:r>
              <a:rPr lang="en-US" dirty="0">
                <a:ea typeface="+mn-lt"/>
                <a:cs typeface="+mn-lt"/>
              </a:rPr>
              <a:t> Business Communication and Management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7523DA-6660-5703-44FC-5B36E4954453}"/>
              </a:ext>
            </a:extLst>
          </p:cNvPr>
          <p:cNvSpPr txBox="1"/>
          <p:nvPr/>
        </p:nvSpPr>
        <p:spPr>
          <a:xfrm>
            <a:off x="697605" y="3981718"/>
            <a:ext cx="2618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Lecturer:</a:t>
            </a:r>
            <a:r>
              <a:rPr lang="en-US" dirty="0">
                <a:ea typeface="+mn-lt"/>
                <a:cs typeface="+mn-lt"/>
              </a:rPr>
              <a:t> victor </a:t>
            </a:r>
            <a:r>
              <a:rPr lang="en-US" dirty="0" err="1">
                <a:ea typeface="+mn-lt"/>
                <a:cs typeface="+mn-lt"/>
              </a:rPr>
              <a:t>mah</a:t>
            </a:r>
            <a:endParaRPr lang="en-US" dirty="0" err="1"/>
          </a:p>
        </p:txBody>
      </p:sp>
      <p:pic>
        <p:nvPicPr>
          <p:cNvPr id="8" name="Picture 7" descr="A group of people sitting at a table with microphones&#10;&#10;AI-generated content may be incorrect.">
            <a:extLst>
              <a:ext uri="{FF2B5EF4-FFF2-40B4-BE49-F238E27FC236}">
                <a16:creationId xmlns:a16="http://schemas.microsoft.com/office/drawing/2014/main" id="{E9E71B4B-66A0-8AD3-68F5-1809AAE93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3404" y="2222500"/>
            <a:ext cx="4742961" cy="36927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5FB38D-6E7A-5993-E489-DD20EDB8CE7E}"/>
              </a:ext>
            </a:extLst>
          </p:cNvPr>
          <p:cNvSpPr txBox="1"/>
          <p:nvPr/>
        </p:nvSpPr>
        <p:spPr>
          <a:xfrm>
            <a:off x="6523404" y="5612423"/>
            <a:ext cx="4742961" cy="62034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7209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E8B388-91AF-D979-7BC7-13B55CC5DCE3}"/>
              </a:ext>
            </a:extLst>
          </p:cNvPr>
          <p:cNvSpPr txBox="1"/>
          <p:nvPr/>
        </p:nvSpPr>
        <p:spPr>
          <a:xfrm>
            <a:off x="1143000" y="990599"/>
            <a:ext cx="9906000" cy="685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Identifying Communication Barriers</a:t>
            </a:r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3312671E-AF70-7A19-CAAD-0C5787A752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45158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450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lane on the runway&#10;&#10;AI-generated content may be incorrect.">
            <a:extLst>
              <a:ext uri="{FF2B5EF4-FFF2-40B4-BE49-F238E27FC236}">
                <a16:creationId xmlns:a16="http://schemas.microsoft.com/office/drawing/2014/main" id="{210F5838-1AB6-C926-7CCB-BAF0B529D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0" r="3173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5BFB8C-525E-0369-1828-D994C66E1ED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Overview of the Case Study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Flight Foods Ltd makes ready meals for airlines.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company is losing customers because of poor food quality.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factory is noisy, crowded, and uses old machines.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Workers come from different cultures and speak limited English.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Staff ages range from 16 to 60, creating communication challenges.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Gary, the floor manager, struggles to train and communicate with the team.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Mistakes happen, such as food being left out overnight.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741926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colorful speech bubbles&#10;&#10;AI-generated content may be incorrect.">
            <a:extLst>
              <a:ext uri="{FF2B5EF4-FFF2-40B4-BE49-F238E27FC236}">
                <a16:creationId xmlns:a16="http://schemas.microsoft.com/office/drawing/2014/main" id="{E763BCB4-8B29-8BA7-691C-66D7098CA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2012433"/>
            <a:ext cx="4777381" cy="266338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FE49BD-04B1-BBB5-2183-F5B5E5157C9C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Language Barrier at Flight Foods Ltd.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🌍 Multicultural Workforce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come from 5 distinct cultural groups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Most speak their own language with only a few English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🗣️ Communication Challenges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Manager (Gary) struggles to give instructions clearly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often misunderstand or ignore hygiene rules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Wall signs are written only in English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📌 Real Example from Case Study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“Most of them speak their own language with a few English words thrown in… I plastered the walls with signs… but they just don’t seem to understand.”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F2C53-C5CB-0589-1300-0394B163B1DD}"/>
              </a:ext>
            </a:extLst>
          </p:cNvPr>
          <p:cNvSpPr txBox="1"/>
          <p:nvPr/>
        </p:nvSpPr>
        <p:spPr>
          <a:xfrm>
            <a:off x="6276109" y="6463434"/>
            <a:ext cx="4987637" cy="15124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95462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E881A4-A468-403A-9941-F8FFD5C68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8393E0-8A51-5FE6-31DD-0A4B7396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1443" y="1164565"/>
            <a:ext cx="3019248" cy="452887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168544-607B-491A-8601-3087D0FCE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8703" y="1"/>
            <a:ext cx="7423298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B7AEC-703E-D364-890F-594630CD2EC0}"/>
              </a:ext>
            </a:extLst>
          </p:cNvPr>
          <p:cNvSpPr txBox="1"/>
          <p:nvPr/>
        </p:nvSpPr>
        <p:spPr>
          <a:xfrm>
            <a:off x="5653287" y="871442"/>
            <a:ext cx="5667269" cy="12890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14C38A-B23D-7736-C3B2-BBCA7581EB1E}"/>
              </a:ext>
            </a:extLst>
          </p:cNvPr>
          <p:cNvSpPr txBox="1"/>
          <p:nvPr/>
        </p:nvSpPr>
        <p:spPr>
          <a:xfrm>
            <a:off x="5653287" y="2447337"/>
            <a:ext cx="5667269" cy="35392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595959"/>
                </a:solidFill>
              </a:rPr>
              <a:t>Noise and Distraction at Flight Foods Ltd.</a:t>
            </a:r>
            <a:endParaRPr lang="en-US" sz="17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🔊 Old, Noisy Machinery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Factory filled with outdated machines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Constant noise makes it hard to hear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Verbal communication often lost or ignored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🗣️ Staff Behavior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Staff chat while operating machinery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Increases distraction and risk of mistakes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📌 Real Example from Case Study</a:t>
            </a:r>
            <a:endParaRPr lang="en-US" sz="170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“In an average day I am running around in this madhouse trying to explain to them what they had to do.”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22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nity">
            <a:extLst>
              <a:ext uri="{FF2B5EF4-FFF2-40B4-BE49-F238E27FC236}">
                <a16:creationId xmlns:a16="http://schemas.microsoft.com/office/drawing/2014/main" id="{15B2D47C-7912-956B-53B3-0EBE93F843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9"/>
          <a:stretch>
            <a:fillRect/>
          </a:stretch>
        </p:blipFill>
        <p:spPr>
          <a:xfrm>
            <a:off x="3295088" y="-321962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9896AC-C2DA-1696-91A5-9F76797D6B1E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Generational Gap at Flight Foods Ltd.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👥 Mixed-Age Workforce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Different attitudes, work habits, and learning 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🧓 Older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More responsive to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Seem to understand hygiene rules better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🧑 Younger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Often ignore or misinterpret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engaged with hygiene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📌 Real Example from 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“The older ones seem to understand, but the problem seems to be with the younger ones… It doesn’t matter what I tell them, they seem to do somethi</a:t>
            </a:r>
            <a:r>
              <a:rPr lang="en-US" sz="1100" dirty="0"/>
              <a:t>ng else.”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5824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F63103-DDC2-F56D-B05A-9A0FA28706FB}"/>
              </a:ext>
            </a:extLst>
          </p:cNvPr>
          <p:cNvSpPr txBox="1"/>
          <p:nvPr/>
        </p:nvSpPr>
        <p:spPr>
          <a:xfrm>
            <a:off x="261257" y="348342"/>
            <a:ext cx="11647714" cy="9361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D4AB74-89FF-E3D6-C1DB-45FB85D2C763}"/>
              </a:ext>
            </a:extLst>
          </p:cNvPr>
          <p:cNvSpPr txBox="1"/>
          <p:nvPr/>
        </p:nvSpPr>
        <p:spPr>
          <a:xfrm>
            <a:off x="1817914" y="391886"/>
            <a:ext cx="4844142" cy="435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6010F6-FD6B-EDB1-BAEF-C824C66AC5AE}"/>
              </a:ext>
            </a:extLst>
          </p:cNvPr>
          <p:cNvSpPr txBox="1"/>
          <p:nvPr/>
        </p:nvSpPr>
        <p:spPr>
          <a:xfrm>
            <a:off x="262246" y="1111332"/>
            <a:ext cx="3453741" cy="230832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Solutions</a:t>
            </a:r>
            <a:r>
              <a:rPr lang="en-US">
                <a:ea typeface="+mn-lt"/>
                <a:cs typeface="+mn-lt"/>
              </a:rPr>
              <a:t> to Environmental Noise 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Reduce machine noise where possible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visual communication (charts, diagrams)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Provide quiet training rooms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headsets or microphones</a:t>
            </a:r>
            <a:endParaRPr lang="en-US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80B6BD-EE09-7E10-2095-F4320CDE6C52}"/>
              </a:ext>
            </a:extLst>
          </p:cNvPr>
          <p:cNvSpPr txBox="1"/>
          <p:nvPr/>
        </p:nvSpPr>
        <p:spPr>
          <a:xfrm>
            <a:off x="2677885" y="337456"/>
            <a:ext cx="6585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/>
              <a:t>Solutions  to the barriers 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FE8A9D-71D8-3DB5-15EC-65213490EE57}"/>
              </a:ext>
            </a:extLst>
          </p:cNvPr>
          <p:cNvSpPr txBox="1"/>
          <p:nvPr/>
        </p:nvSpPr>
        <p:spPr>
          <a:xfrm>
            <a:off x="4037611" y="974766"/>
            <a:ext cx="4087091" cy="2585323"/>
          </a:xfrm>
          <a:prstGeom prst="rect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Solutions to Language Barriers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Translate signs into workers’ languages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pictograms instead of text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Provide English language support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Hire multilingual supervisors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demonstrations instead of verbal-only instructions</a:t>
            </a:r>
          </a:p>
          <a:p>
            <a:pPr algn="ctr"/>
            <a:endParaRPr lang="en-US"/>
          </a:p>
        </p:txBody>
      </p:sp>
      <p:graphicFrame>
        <p:nvGraphicFramePr>
          <p:cNvPr id="19" name="TextBox 10">
            <a:extLst>
              <a:ext uri="{FF2B5EF4-FFF2-40B4-BE49-F238E27FC236}">
                <a16:creationId xmlns:a16="http://schemas.microsoft.com/office/drawing/2014/main" id="{6B03FD74-77AB-013A-AD8D-EC6498457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2790889"/>
              </p:ext>
            </p:extLst>
          </p:nvPr>
        </p:nvGraphicFramePr>
        <p:xfrm>
          <a:off x="7068788" y="2270167"/>
          <a:ext cx="4844143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light bulb with a brain inside&#10;&#10;AI-generated content may be incorrect.">
            <a:extLst>
              <a:ext uri="{FF2B5EF4-FFF2-40B4-BE49-F238E27FC236}">
                <a16:creationId xmlns:a16="http://schemas.microsoft.com/office/drawing/2014/main" id="{FC08E428-F363-706A-D1E5-97091519C3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4573" y="387927"/>
            <a:ext cx="3733801" cy="246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243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92BFCA0-961D-CE20-5A49-D95285956E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31046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54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450703-1DE9-EE04-0731-4D84A0685C6F}"/>
              </a:ext>
            </a:extLst>
          </p:cNvPr>
          <p:cNvSpPr txBox="1"/>
          <p:nvPr/>
        </p:nvSpPr>
        <p:spPr>
          <a:xfrm>
            <a:off x="500743" y="2427514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University of Wales Trinity Saint David (2024) </a:t>
            </a:r>
            <a:r>
              <a:rPr lang="en-US" i="1"/>
              <a:t>Flight Foods Ltd Case Study</a:t>
            </a:r>
            <a:r>
              <a:rPr lang="en-US"/>
              <a:t>. Module handout for Business Communication, Module Lead: Fatima Hashmi.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AD428-F929-8414-017C-EC4A56E63638}"/>
              </a:ext>
            </a:extLst>
          </p:cNvPr>
          <p:cNvSpPr txBox="1"/>
          <p:nvPr/>
        </p:nvSpPr>
        <p:spPr>
          <a:xfrm>
            <a:off x="2416628" y="566056"/>
            <a:ext cx="6477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03960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204</cp:revision>
  <dcterms:created xsi:type="dcterms:W3CDTF">2025-11-07T15:21:49Z</dcterms:created>
  <dcterms:modified xsi:type="dcterms:W3CDTF">2026-03-09T15:58:57Z</dcterms:modified>
</cp:coreProperties>
</file>