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sldIdLst>
    <p:sldId id="257" r:id="rId2"/>
    <p:sldId id="259" r:id="rId3"/>
    <p:sldId id="260" r:id="rId4"/>
    <p:sldId id="269" r:id="rId5"/>
    <p:sldId id="262" r:id="rId6"/>
    <p:sldId id="264" r:id="rId7"/>
    <p:sldId id="266" r:id="rId8"/>
    <p:sldId id="270" r:id="rId9"/>
    <p:sldId id="272" r:id="rId10"/>
    <p:sldId id="280" r:id="rId11"/>
    <p:sldId id="281" r:id="rId12"/>
    <p:sldId id="282" r:id="rId13"/>
    <p:sldId id="273" r:id="rId14"/>
    <p:sldId id="274" r:id="rId15"/>
    <p:sldId id="275" r:id="rId16"/>
    <p:sldId id="278" r:id="rId17"/>
    <p:sldId id="284" r:id="rId18"/>
    <p:sldId id="283" r:id="rId19"/>
    <p:sldId id="287" r:id="rId20"/>
    <p:sldId id="288" r:id="rId21"/>
    <p:sldId id="289" r:id="rId22"/>
    <p:sldId id="290" r:id="rId23"/>
    <p:sldId id="291" r:id="rId24"/>
    <p:sldId id="292" r:id="rId25"/>
    <p:sldId id="295" r:id="rId26"/>
    <p:sldId id="297" r:id="rId27"/>
    <p:sldId id="298" r:id="rId28"/>
    <p:sldId id="299" r:id="rId29"/>
    <p:sldId id="300" r:id="rId30"/>
    <p:sldId id="301" r:id="rId31"/>
    <p:sldId id="302" r:id="rId32"/>
    <p:sldId id="303" r:id="rId33"/>
    <p:sldId id="304" r:id="rId34"/>
    <p:sldId id="305" r:id="rId35"/>
    <p:sldId id="306" r:id="rId36"/>
    <p:sldId id="307" r:id="rId37"/>
    <p:sldId id="309" r:id="rId38"/>
    <p:sldId id="310" r:id="rId39"/>
    <p:sldId id="311" r:id="rId40"/>
    <p:sldId id="312" r:id="rId41"/>
    <p:sldId id="313" r:id="rId42"/>
    <p:sldId id="314" r:id="rId43"/>
    <p:sldId id="315" r:id="rId44"/>
    <p:sldId id="316" r:id="rId45"/>
    <p:sldId id="317" r:id="rId46"/>
    <p:sldId id="318" r:id="rId47"/>
    <p:sldId id="319" r:id="rId48"/>
    <p:sldId id="320" r:id="rId49"/>
    <p:sldId id="321" r:id="rId50"/>
    <p:sldId id="322" r:id="rId51"/>
  </p:sldIdLst>
  <p:sldSz cx="9144000" cy="6858000" type="screen4x3"/>
  <p:notesSz cx="7099300" cy="10234613"/>
  <p:defaultTextStyle>
    <a:defPPr>
      <a:defRPr lang="en-GB"/>
    </a:defPPr>
    <a:lvl1pPr algn="ctr" rtl="0" fontAlgn="base">
      <a:spcBef>
        <a:spcPct val="0"/>
      </a:spcBef>
      <a:spcAft>
        <a:spcPct val="0"/>
      </a:spcAft>
      <a:defRPr kern="1200">
        <a:solidFill>
          <a:schemeClr val="tx1"/>
        </a:solidFill>
        <a:latin typeface="Arial" charset="0"/>
        <a:ea typeface="+mn-ea"/>
        <a:cs typeface="+mn-cs"/>
      </a:defRPr>
    </a:lvl1pPr>
    <a:lvl2pPr marL="457200" algn="ctr" rtl="0" fontAlgn="base">
      <a:spcBef>
        <a:spcPct val="0"/>
      </a:spcBef>
      <a:spcAft>
        <a:spcPct val="0"/>
      </a:spcAft>
      <a:defRPr kern="1200">
        <a:solidFill>
          <a:schemeClr val="tx1"/>
        </a:solidFill>
        <a:latin typeface="Arial" charset="0"/>
        <a:ea typeface="+mn-ea"/>
        <a:cs typeface="+mn-cs"/>
      </a:defRPr>
    </a:lvl2pPr>
    <a:lvl3pPr marL="914400" algn="ctr" rtl="0" fontAlgn="base">
      <a:spcBef>
        <a:spcPct val="0"/>
      </a:spcBef>
      <a:spcAft>
        <a:spcPct val="0"/>
      </a:spcAft>
      <a:defRPr kern="1200">
        <a:solidFill>
          <a:schemeClr val="tx1"/>
        </a:solidFill>
        <a:latin typeface="Arial" charset="0"/>
        <a:ea typeface="+mn-ea"/>
        <a:cs typeface="+mn-cs"/>
      </a:defRPr>
    </a:lvl3pPr>
    <a:lvl4pPr marL="1371600" algn="ctr" rtl="0" fontAlgn="base">
      <a:spcBef>
        <a:spcPct val="0"/>
      </a:spcBef>
      <a:spcAft>
        <a:spcPct val="0"/>
      </a:spcAft>
      <a:defRPr kern="1200">
        <a:solidFill>
          <a:schemeClr val="tx1"/>
        </a:solidFill>
        <a:latin typeface="Arial" charset="0"/>
        <a:ea typeface="+mn-ea"/>
        <a:cs typeface="+mn-cs"/>
      </a:defRPr>
    </a:lvl4pPr>
    <a:lvl5pPr marL="1828800" algn="ctr"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1260" y="-24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20E8F4C-038E-451A-BEEE-EBB934ADDDCC}" type="slidenum">
              <a:rPr lang="en-GB" smtClean="0"/>
              <a:pPr>
                <a:defRPr/>
              </a:pPr>
              <a:t>‹#›</a:t>
            </a:fld>
            <a:endParaRPr lang="en-GB"/>
          </a:p>
        </p:txBody>
      </p:sp>
    </p:spTree>
    <p:extLst>
      <p:ext uri="{BB962C8B-B14F-4D97-AF65-F5344CB8AC3E}">
        <p14:creationId xmlns:p14="http://schemas.microsoft.com/office/powerpoint/2010/main" val="1008908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43C4A9C-E45A-41FD-9C72-99A93C1AB115}" type="slidenum">
              <a:rPr lang="en-GB" smtClean="0"/>
              <a:pPr>
                <a:defRPr/>
              </a:pPr>
              <a:t>‹#›</a:t>
            </a:fld>
            <a:endParaRPr lang="en-GB"/>
          </a:p>
        </p:txBody>
      </p:sp>
    </p:spTree>
    <p:extLst>
      <p:ext uri="{BB962C8B-B14F-4D97-AF65-F5344CB8AC3E}">
        <p14:creationId xmlns:p14="http://schemas.microsoft.com/office/powerpoint/2010/main" val="1590289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6730957-3C30-44CC-A5B7-C9A441397B6A}" type="slidenum">
              <a:rPr lang="en-GB" smtClean="0"/>
              <a:pPr>
                <a:defRPr/>
              </a:pPr>
              <a:t>‹#›</a:t>
            </a:fld>
            <a:endParaRPr lang="en-GB"/>
          </a:p>
        </p:txBody>
      </p:sp>
    </p:spTree>
    <p:extLst>
      <p:ext uri="{BB962C8B-B14F-4D97-AF65-F5344CB8AC3E}">
        <p14:creationId xmlns:p14="http://schemas.microsoft.com/office/powerpoint/2010/main" val="1693028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FDD2B54-1CD7-41A3-9BD8-8C2A51932E21}" type="slidenum">
              <a:rPr lang="en-GB" smtClean="0"/>
              <a:pPr>
                <a:defRPr/>
              </a:pPr>
              <a:t>‹#›</a:t>
            </a:fld>
            <a:endParaRPr lang="en-GB"/>
          </a:p>
        </p:txBody>
      </p:sp>
    </p:spTree>
    <p:extLst>
      <p:ext uri="{BB962C8B-B14F-4D97-AF65-F5344CB8AC3E}">
        <p14:creationId xmlns:p14="http://schemas.microsoft.com/office/powerpoint/2010/main" val="4105725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3BF5C12B-5F99-4AC9-8F3E-BFE7369B9D41}" type="slidenum">
              <a:rPr lang="en-GB" smtClean="0"/>
              <a:pPr>
                <a:defRPr/>
              </a:pPr>
              <a:t>‹#›</a:t>
            </a:fld>
            <a:endParaRPr lang="en-GB"/>
          </a:p>
        </p:txBody>
      </p:sp>
    </p:spTree>
    <p:extLst>
      <p:ext uri="{BB962C8B-B14F-4D97-AF65-F5344CB8AC3E}">
        <p14:creationId xmlns:p14="http://schemas.microsoft.com/office/powerpoint/2010/main" val="70247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B6FE75B3-34A6-4943-9620-9789A83F84BB}" type="slidenum">
              <a:rPr lang="en-GB" smtClean="0"/>
              <a:pPr>
                <a:defRPr/>
              </a:pPr>
              <a:t>‹#›</a:t>
            </a:fld>
            <a:endParaRPr lang="en-GB"/>
          </a:p>
        </p:txBody>
      </p:sp>
    </p:spTree>
    <p:extLst>
      <p:ext uri="{BB962C8B-B14F-4D97-AF65-F5344CB8AC3E}">
        <p14:creationId xmlns:p14="http://schemas.microsoft.com/office/powerpoint/2010/main" val="2194555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81F7E858-45C6-412F-8364-330E745AD356}" type="slidenum">
              <a:rPr lang="en-GB" smtClean="0"/>
              <a:pPr>
                <a:defRPr/>
              </a:pPr>
              <a:t>‹#›</a:t>
            </a:fld>
            <a:endParaRPr lang="en-GB"/>
          </a:p>
        </p:txBody>
      </p:sp>
    </p:spTree>
    <p:extLst>
      <p:ext uri="{BB962C8B-B14F-4D97-AF65-F5344CB8AC3E}">
        <p14:creationId xmlns:p14="http://schemas.microsoft.com/office/powerpoint/2010/main" val="250383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4BB3FA8D-3CDA-4A40-B1C8-D2ECE2ACA4FD}" type="slidenum">
              <a:rPr lang="en-GB" smtClean="0"/>
              <a:pPr>
                <a:defRPr/>
              </a:pPr>
              <a:t>‹#›</a:t>
            </a:fld>
            <a:endParaRPr lang="en-GB"/>
          </a:p>
        </p:txBody>
      </p:sp>
    </p:spTree>
    <p:extLst>
      <p:ext uri="{BB962C8B-B14F-4D97-AF65-F5344CB8AC3E}">
        <p14:creationId xmlns:p14="http://schemas.microsoft.com/office/powerpoint/2010/main" val="3532731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6F5DE48-C550-4942-8EEB-09690BBA81E7}" type="slidenum">
              <a:rPr lang="en-GB" smtClean="0"/>
              <a:pPr>
                <a:defRPr/>
              </a:pPr>
              <a:t>‹#›</a:t>
            </a:fld>
            <a:endParaRPr lang="en-GB"/>
          </a:p>
        </p:txBody>
      </p:sp>
    </p:spTree>
    <p:extLst>
      <p:ext uri="{BB962C8B-B14F-4D97-AF65-F5344CB8AC3E}">
        <p14:creationId xmlns:p14="http://schemas.microsoft.com/office/powerpoint/2010/main" val="285172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7F9DE8A-C594-4562-8AA8-999D599C13DC}" type="slidenum">
              <a:rPr lang="en-GB" smtClean="0"/>
              <a:pPr>
                <a:defRPr/>
              </a:pPr>
              <a:t>‹#›</a:t>
            </a:fld>
            <a:endParaRPr lang="en-GB"/>
          </a:p>
        </p:txBody>
      </p:sp>
    </p:spTree>
    <p:extLst>
      <p:ext uri="{BB962C8B-B14F-4D97-AF65-F5344CB8AC3E}">
        <p14:creationId xmlns:p14="http://schemas.microsoft.com/office/powerpoint/2010/main" val="1346298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111BD25-8B73-4F4E-A7DA-75FCC0720029}" type="slidenum">
              <a:rPr lang="en-GB" smtClean="0"/>
              <a:pPr>
                <a:defRPr/>
              </a:pPr>
              <a:t>‹#›</a:t>
            </a:fld>
            <a:endParaRPr lang="en-GB"/>
          </a:p>
        </p:txBody>
      </p:sp>
    </p:spTree>
    <p:extLst>
      <p:ext uri="{BB962C8B-B14F-4D97-AF65-F5344CB8AC3E}">
        <p14:creationId xmlns:p14="http://schemas.microsoft.com/office/powerpoint/2010/main" val="2529992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CE8B11A5-A5DD-4D38-8573-DD04149D4BA8}" type="slidenum">
              <a:rPr lang="en-GB" smtClean="0"/>
              <a:pPr>
                <a:defRPr/>
              </a:pPr>
              <a:t>‹#›</a:t>
            </a:fld>
            <a:endParaRPr lang="en-GB"/>
          </a:p>
        </p:txBody>
      </p:sp>
    </p:spTree>
    <p:extLst>
      <p:ext uri="{BB962C8B-B14F-4D97-AF65-F5344CB8AC3E}">
        <p14:creationId xmlns:p14="http://schemas.microsoft.com/office/powerpoint/2010/main" val="1070271350"/>
      </p:ext>
    </p:extLst>
  </p:cSld>
  <p:clrMap bg1="dk1" tx1="lt1" bg2="dk2" tx2="lt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wmf"/><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altLang="en-US" b="1" smtClean="0"/>
              <a:t>Sparta</a:t>
            </a:r>
          </a:p>
        </p:txBody>
      </p:sp>
      <p:sp>
        <p:nvSpPr>
          <p:cNvPr id="6146" name="Rectangle 3"/>
          <p:cNvSpPr>
            <a:spLocks noGrp="1" noChangeArrowheads="1"/>
          </p:cNvSpPr>
          <p:nvPr>
            <p:ph type="subTitle" idx="1"/>
          </p:nvPr>
        </p:nvSpPr>
        <p:spPr/>
        <p:txBody>
          <a:bodyPr/>
          <a:lstStyle/>
          <a:p>
            <a:pPr eaLnBrk="1" hangingPunct="1"/>
            <a:r>
              <a:rPr lang="en-GB" altLang="en-US" i="1" dirty="0" smtClean="0"/>
              <a:t>A Sparta-focused summary of the Peloponnesian War </a:t>
            </a:r>
          </a:p>
          <a:p>
            <a:pPr eaLnBrk="1" hangingPunct="1"/>
            <a:endParaRPr lang="en-GB" altLang="en-US" sz="2000" dirty="0" smtClean="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mtClean="0"/>
              <a:t>Thucydides’ “true cause”</a:t>
            </a:r>
          </a:p>
        </p:txBody>
      </p:sp>
      <p:sp>
        <p:nvSpPr>
          <p:cNvPr id="7171" name="Rectangle 3"/>
          <p:cNvSpPr>
            <a:spLocks noGrp="1" noChangeArrowheads="1"/>
          </p:cNvSpPr>
          <p:nvPr>
            <p:ph idx="1"/>
          </p:nvPr>
        </p:nvSpPr>
        <p:spPr/>
        <p:txBody>
          <a:bodyPr/>
          <a:lstStyle/>
          <a:p>
            <a:pPr eaLnBrk="1" hangingPunct="1"/>
            <a:r>
              <a:rPr lang="en-GB" altLang="en-US" smtClean="0"/>
              <a:t>Many scholars agree with Thucydides’ assessment that the real cause of the Peloponnesian War was the Spartan fear of Athenian power.</a:t>
            </a:r>
          </a:p>
          <a:p>
            <a:pPr eaLnBrk="1" hangingPunct="1"/>
            <a:r>
              <a:rPr lang="en-GB" altLang="en-US" smtClean="0"/>
              <a:t>However, you are entitled to your own opinion and there are several possibilities as to the “true” cause of the Peloponnesian War. </a:t>
            </a:r>
          </a:p>
          <a:p>
            <a:pPr eaLnBrk="1" hangingPunct="1"/>
            <a:r>
              <a:rPr lang="en-GB" altLang="en-US" sz="2800" smtClean="0"/>
              <a:t>Read Thucydides 1.23</a:t>
            </a:r>
          </a:p>
          <a:p>
            <a:pPr eaLnBrk="1" hangingPunct="1"/>
            <a:endParaRPr lang="en-GB" alt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eaLnBrk="1" fontAlgn="auto" hangingPunct="1">
              <a:spcAft>
                <a:spcPts val="0"/>
              </a:spcAft>
              <a:defRPr/>
            </a:pPr>
            <a:r>
              <a:rPr lang="en-GB"/>
              <a:t>The immediate causes of the Peloponnesian War </a:t>
            </a:r>
          </a:p>
        </p:txBody>
      </p:sp>
      <p:sp>
        <p:nvSpPr>
          <p:cNvPr id="8195" name="Rectangle 3"/>
          <p:cNvSpPr>
            <a:spLocks noGrp="1" noChangeArrowheads="1"/>
          </p:cNvSpPr>
          <p:nvPr>
            <p:ph idx="1"/>
          </p:nvPr>
        </p:nvSpPr>
        <p:spPr/>
        <p:txBody>
          <a:bodyPr/>
          <a:lstStyle/>
          <a:p>
            <a:pPr eaLnBrk="1" hangingPunct="1"/>
            <a:r>
              <a:rPr lang="en-GB" altLang="en-US" smtClean="0"/>
              <a:t>The Akarnanian alliance </a:t>
            </a:r>
          </a:p>
          <a:p>
            <a:pPr eaLnBrk="1" hangingPunct="1"/>
            <a:r>
              <a:rPr lang="en-GB" altLang="en-US" smtClean="0"/>
              <a:t>The Corcyra affair</a:t>
            </a:r>
          </a:p>
          <a:p>
            <a:pPr eaLnBrk="1" hangingPunct="1"/>
            <a:r>
              <a:rPr lang="en-GB" altLang="en-US" smtClean="0"/>
              <a:t>The Potidaia affair </a:t>
            </a:r>
          </a:p>
          <a:p>
            <a:pPr eaLnBrk="1" hangingPunct="1"/>
            <a:r>
              <a:rPr lang="en-GB" altLang="en-US" smtClean="0"/>
              <a:t>The Aigina problem</a:t>
            </a:r>
          </a:p>
          <a:p>
            <a:pPr eaLnBrk="1" hangingPunct="1"/>
            <a:r>
              <a:rPr lang="en-GB" altLang="en-US" smtClean="0"/>
              <a:t>The Megarian Decree</a:t>
            </a:r>
          </a:p>
          <a:p>
            <a:pPr eaLnBrk="1" hangingPunct="1"/>
            <a:endParaRPr lang="en-GB" altLang="en-US"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68313" y="-171450"/>
            <a:ext cx="8229600" cy="1143000"/>
          </a:xfrm>
        </p:spPr>
        <p:txBody>
          <a:bodyPr/>
          <a:lstStyle/>
          <a:p>
            <a:pPr eaLnBrk="1" hangingPunct="1"/>
            <a:r>
              <a:rPr lang="en-GB" altLang="en-US" smtClean="0"/>
              <a:t>The Akarnanian Alliance</a:t>
            </a:r>
          </a:p>
        </p:txBody>
      </p:sp>
      <p:sp>
        <p:nvSpPr>
          <p:cNvPr id="9219" name="Rectangle 3"/>
          <p:cNvSpPr>
            <a:spLocks noGrp="1" noChangeArrowheads="1"/>
          </p:cNvSpPr>
          <p:nvPr>
            <p:ph idx="1"/>
          </p:nvPr>
        </p:nvSpPr>
        <p:spPr>
          <a:xfrm>
            <a:off x="0" y="765175"/>
            <a:ext cx="3851275" cy="6092825"/>
          </a:xfrm>
        </p:spPr>
        <p:txBody>
          <a:bodyPr/>
          <a:lstStyle/>
          <a:p>
            <a:pPr eaLnBrk="1" hangingPunct="1">
              <a:lnSpc>
                <a:spcPct val="80000"/>
              </a:lnSpc>
            </a:pPr>
            <a:r>
              <a:rPr lang="en-GB" altLang="en-US" sz="2400" smtClean="0"/>
              <a:t>Akarnania was a close neighbour and a habitual enemy of Ambrakia, an important Corinthian colony that controlled the Ambrakian Gulf and part of the route to the west. </a:t>
            </a:r>
          </a:p>
          <a:p>
            <a:pPr eaLnBrk="1" hangingPunct="1">
              <a:lnSpc>
                <a:spcPct val="80000"/>
              </a:lnSpc>
            </a:pPr>
            <a:r>
              <a:rPr lang="en-GB" altLang="en-US" sz="2400" smtClean="0"/>
              <a:t>An Athenian base in Akarnania coupled with the existing alliance with the Messenians at Naupaktos would make certain that any supplies or support from the west would never reach the Peloponnese. </a:t>
            </a:r>
          </a:p>
          <a:p>
            <a:pPr eaLnBrk="1" hangingPunct="1">
              <a:lnSpc>
                <a:spcPct val="80000"/>
              </a:lnSpc>
            </a:pPr>
            <a:r>
              <a:rPr lang="en-GB" altLang="en-US" sz="2400" smtClean="0"/>
              <a:t>Thucydides 2.68</a:t>
            </a:r>
          </a:p>
          <a:p>
            <a:pPr eaLnBrk="1" hangingPunct="1">
              <a:lnSpc>
                <a:spcPct val="80000"/>
              </a:lnSpc>
            </a:pPr>
            <a:endParaRPr lang="en-GB" altLang="en-US" sz="2400" smtClean="0"/>
          </a:p>
        </p:txBody>
      </p:sp>
      <p:pic>
        <p:nvPicPr>
          <p:cNvPr id="922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0200" y="1557338"/>
            <a:ext cx="4779963" cy="435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9221" name="Oval 8"/>
          <p:cNvSpPr>
            <a:spLocks noChangeArrowheads="1"/>
          </p:cNvSpPr>
          <p:nvPr/>
        </p:nvSpPr>
        <p:spPr bwMode="auto">
          <a:xfrm>
            <a:off x="5508625" y="3284538"/>
            <a:ext cx="144463" cy="122237"/>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9222" name="Oval 9"/>
          <p:cNvSpPr>
            <a:spLocks noChangeArrowheads="1"/>
          </p:cNvSpPr>
          <p:nvPr/>
        </p:nvSpPr>
        <p:spPr bwMode="auto">
          <a:xfrm>
            <a:off x="5724525" y="3716338"/>
            <a:ext cx="144463" cy="122237"/>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9223" name="Oval 10"/>
          <p:cNvSpPr>
            <a:spLocks noChangeArrowheads="1"/>
          </p:cNvSpPr>
          <p:nvPr/>
        </p:nvSpPr>
        <p:spPr bwMode="auto">
          <a:xfrm>
            <a:off x="6372225" y="3860800"/>
            <a:ext cx="144463" cy="122238"/>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9224" name="Oval 11"/>
          <p:cNvSpPr>
            <a:spLocks noChangeArrowheads="1"/>
          </p:cNvSpPr>
          <p:nvPr/>
        </p:nvSpPr>
        <p:spPr bwMode="auto">
          <a:xfrm>
            <a:off x="6877050" y="5013325"/>
            <a:ext cx="144463"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9225" name="Oval 12"/>
          <p:cNvSpPr>
            <a:spLocks noChangeArrowheads="1"/>
          </p:cNvSpPr>
          <p:nvPr/>
        </p:nvSpPr>
        <p:spPr bwMode="auto">
          <a:xfrm>
            <a:off x="6948488" y="4292600"/>
            <a:ext cx="144462"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9226" name="Oval 13"/>
          <p:cNvSpPr>
            <a:spLocks noChangeArrowheads="1"/>
          </p:cNvSpPr>
          <p:nvPr/>
        </p:nvSpPr>
        <p:spPr bwMode="auto">
          <a:xfrm>
            <a:off x="7596188" y="4076700"/>
            <a:ext cx="144462"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9227" name="Text Box 14"/>
          <p:cNvSpPr txBox="1">
            <a:spLocks noChangeArrowheads="1"/>
          </p:cNvSpPr>
          <p:nvPr/>
        </p:nvSpPr>
        <p:spPr bwMode="auto">
          <a:xfrm>
            <a:off x="4572000" y="3573463"/>
            <a:ext cx="1339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Akarnania  </a:t>
            </a:r>
          </a:p>
        </p:txBody>
      </p:sp>
      <p:sp>
        <p:nvSpPr>
          <p:cNvPr id="9228" name="Text Box 15"/>
          <p:cNvSpPr txBox="1">
            <a:spLocks noChangeArrowheads="1"/>
          </p:cNvSpPr>
          <p:nvPr/>
        </p:nvSpPr>
        <p:spPr bwMode="auto">
          <a:xfrm>
            <a:off x="5651500" y="3141663"/>
            <a:ext cx="1212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Ambrakia </a:t>
            </a:r>
          </a:p>
        </p:txBody>
      </p:sp>
      <p:sp>
        <p:nvSpPr>
          <p:cNvPr id="9229" name="Text Box 16"/>
          <p:cNvSpPr txBox="1">
            <a:spLocks noChangeArrowheads="1"/>
          </p:cNvSpPr>
          <p:nvPr/>
        </p:nvSpPr>
        <p:spPr bwMode="auto">
          <a:xfrm>
            <a:off x="6948488" y="4868863"/>
            <a:ext cx="9207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Sparta </a:t>
            </a:r>
          </a:p>
        </p:txBody>
      </p:sp>
      <p:sp>
        <p:nvSpPr>
          <p:cNvPr id="9230" name="Text Box 17"/>
          <p:cNvSpPr txBox="1">
            <a:spLocks noChangeArrowheads="1"/>
          </p:cNvSpPr>
          <p:nvPr/>
        </p:nvSpPr>
        <p:spPr bwMode="auto">
          <a:xfrm>
            <a:off x="7061200" y="4221163"/>
            <a:ext cx="984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Corinth </a:t>
            </a:r>
          </a:p>
        </p:txBody>
      </p:sp>
      <p:sp>
        <p:nvSpPr>
          <p:cNvPr id="9231" name="Text Box 18"/>
          <p:cNvSpPr txBox="1">
            <a:spLocks noChangeArrowheads="1"/>
          </p:cNvSpPr>
          <p:nvPr/>
        </p:nvSpPr>
        <p:spPr bwMode="auto">
          <a:xfrm>
            <a:off x="7648575" y="3933825"/>
            <a:ext cx="958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Athens </a:t>
            </a:r>
          </a:p>
        </p:txBody>
      </p:sp>
      <p:sp>
        <p:nvSpPr>
          <p:cNvPr id="9232" name="Text Box 19"/>
          <p:cNvSpPr txBox="1">
            <a:spLocks noChangeArrowheads="1"/>
          </p:cNvSpPr>
          <p:nvPr/>
        </p:nvSpPr>
        <p:spPr bwMode="auto">
          <a:xfrm>
            <a:off x="6443663" y="3644900"/>
            <a:ext cx="1339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Naupaktos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8313" y="-242888"/>
            <a:ext cx="8229600" cy="1143001"/>
          </a:xfrm>
        </p:spPr>
        <p:txBody>
          <a:bodyPr/>
          <a:lstStyle/>
          <a:p>
            <a:pPr eaLnBrk="1" hangingPunct="1"/>
            <a:r>
              <a:rPr lang="en-GB" altLang="en-US" smtClean="0"/>
              <a:t>The Corcyra affair</a:t>
            </a:r>
          </a:p>
        </p:txBody>
      </p:sp>
      <p:sp>
        <p:nvSpPr>
          <p:cNvPr id="10243" name="Rectangle 3"/>
          <p:cNvSpPr>
            <a:spLocks noGrp="1" noChangeArrowheads="1"/>
          </p:cNvSpPr>
          <p:nvPr>
            <p:ph idx="1"/>
          </p:nvPr>
        </p:nvSpPr>
        <p:spPr>
          <a:xfrm>
            <a:off x="457200" y="857250"/>
            <a:ext cx="3467100" cy="6000750"/>
          </a:xfrm>
        </p:spPr>
        <p:txBody>
          <a:bodyPr>
            <a:normAutofit lnSpcReduction="10000"/>
          </a:bodyPr>
          <a:lstStyle/>
          <a:p>
            <a:pPr eaLnBrk="1" hangingPunct="1">
              <a:lnSpc>
                <a:spcPct val="80000"/>
              </a:lnSpc>
            </a:pPr>
            <a:r>
              <a:rPr lang="en-GB" altLang="en-US" sz="2400" smtClean="0"/>
              <a:t>Corcyra was the second most powerful naval power in Greece (i.e. after Athens).</a:t>
            </a:r>
          </a:p>
          <a:p>
            <a:pPr eaLnBrk="1" hangingPunct="1">
              <a:lnSpc>
                <a:spcPct val="80000"/>
              </a:lnSpc>
            </a:pPr>
            <a:r>
              <a:rPr lang="en-GB" altLang="en-US" sz="2400" smtClean="0"/>
              <a:t>Athens would have wanted the Corcyraeans on their side, while the Peloponnesians on theirs.</a:t>
            </a:r>
          </a:p>
          <a:p>
            <a:pPr eaLnBrk="1" hangingPunct="1">
              <a:lnSpc>
                <a:spcPct val="80000"/>
              </a:lnSpc>
            </a:pPr>
            <a:r>
              <a:rPr lang="en-GB" altLang="en-US" sz="2400" smtClean="0"/>
              <a:t>The clash between Corinth and Corcyra provided a perfect opportunity for the Athenians to make certain that the large Corcyraean fleet would not support the Peloponnesians.</a:t>
            </a:r>
          </a:p>
          <a:p>
            <a:pPr eaLnBrk="1" hangingPunct="1">
              <a:lnSpc>
                <a:spcPct val="80000"/>
              </a:lnSpc>
            </a:pPr>
            <a:r>
              <a:rPr lang="en-GB" altLang="en-US" sz="2400" smtClean="0"/>
              <a:t>Read Thucydides 1.24-5 </a:t>
            </a:r>
          </a:p>
        </p:txBody>
      </p:sp>
      <p:pic>
        <p:nvPicPr>
          <p:cNvPr id="1024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0200" y="1557338"/>
            <a:ext cx="4779963" cy="435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10245" name="Oval 5"/>
          <p:cNvSpPr>
            <a:spLocks noChangeArrowheads="1"/>
          </p:cNvSpPr>
          <p:nvPr/>
        </p:nvSpPr>
        <p:spPr bwMode="auto">
          <a:xfrm>
            <a:off x="4716463" y="2924175"/>
            <a:ext cx="144462" cy="122238"/>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246" name="Oval 6"/>
          <p:cNvSpPr>
            <a:spLocks noChangeArrowheads="1"/>
          </p:cNvSpPr>
          <p:nvPr/>
        </p:nvSpPr>
        <p:spPr bwMode="auto">
          <a:xfrm>
            <a:off x="4356100" y="2276475"/>
            <a:ext cx="144463" cy="122238"/>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247" name="Oval 7"/>
          <p:cNvSpPr>
            <a:spLocks noChangeArrowheads="1"/>
          </p:cNvSpPr>
          <p:nvPr/>
        </p:nvSpPr>
        <p:spPr bwMode="auto">
          <a:xfrm>
            <a:off x="6877050" y="4292600"/>
            <a:ext cx="144463"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248" name="Oval 8"/>
          <p:cNvSpPr>
            <a:spLocks noChangeArrowheads="1"/>
          </p:cNvSpPr>
          <p:nvPr/>
        </p:nvSpPr>
        <p:spPr bwMode="auto">
          <a:xfrm>
            <a:off x="7596188" y="4005263"/>
            <a:ext cx="144462" cy="122237"/>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249" name="Text Box 10"/>
          <p:cNvSpPr txBox="1">
            <a:spLocks noChangeArrowheads="1"/>
          </p:cNvSpPr>
          <p:nvPr/>
        </p:nvSpPr>
        <p:spPr bwMode="auto">
          <a:xfrm>
            <a:off x="4479925" y="2152650"/>
            <a:ext cx="1327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Epidamnos</a:t>
            </a:r>
          </a:p>
        </p:txBody>
      </p:sp>
      <p:sp>
        <p:nvSpPr>
          <p:cNvPr id="10250" name="Text Box 11"/>
          <p:cNvSpPr txBox="1">
            <a:spLocks noChangeArrowheads="1"/>
          </p:cNvSpPr>
          <p:nvPr/>
        </p:nvSpPr>
        <p:spPr bwMode="auto">
          <a:xfrm>
            <a:off x="4911725" y="2800350"/>
            <a:ext cx="984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Corcyra</a:t>
            </a:r>
          </a:p>
        </p:txBody>
      </p:sp>
      <p:sp>
        <p:nvSpPr>
          <p:cNvPr id="10251" name="Text Box 12"/>
          <p:cNvSpPr txBox="1">
            <a:spLocks noChangeArrowheads="1"/>
          </p:cNvSpPr>
          <p:nvPr/>
        </p:nvSpPr>
        <p:spPr bwMode="auto">
          <a:xfrm>
            <a:off x="7793038" y="3808413"/>
            <a:ext cx="895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Athens</a:t>
            </a:r>
          </a:p>
        </p:txBody>
      </p:sp>
      <p:sp>
        <p:nvSpPr>
          <p:cNvPr id="10252" name="Text Box 13"/>
          <p:cNvSpPr txBox="1">
            <a:spLocks noChangeArrowheads="1"/>
          </p:cNvSpPr>
          <p:nvPr/>
        </p:nvSpPr>
        <p:spPr bwMode="auto">
          <a:xfrm>
            <a:off x="6927850" y="4313238"/>
            <a:ext cx="984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Corinth </a:t>
            </a:r>
          </a:p>
        </p:txBody>
      </p:sp>
      <p:sp>
        <p:nvSpPr>
          <p:cNvPr id="10253" name="Oval 14"/>
          <p:cNvSpPr>
            <a:spLocks noChangeArrowheads="1"/>
          </p:cNvSpPr>
          <p:nvPr/>
        </p:nvSpPr>
        <p:spPr bwMode="auto">
          <a:xfrm>
            <a:off x="6877050" y="5013325"/>
            <a:ext cx="144463"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254" name="Text Box 15"/>
          <p:cNvSpPr txBox="1">
            <a:spLocks noChangeArrowheads="1"/>
          </p:cNvSpPr>
          <p:nvPr/>
        </p:nvSpPr>
        <p:spPr bwMode="auto">
          <a:xfrm>
            <a:off x="7000875" y="4889500"/>
            <a:ext cx="857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Sparta</a:t>
            </a:r>
          </a:p>
        </p:txBody>
      </p:sp>
      <p:sp>
        <p:nvSpPr>
          <p:cNvPr id="10255" name="Oval 16"/>
          <p:cNvSpPr>
            <a:spLocks noChangeArrowheads="1"/>
          </p:cNvSpPr>
          <p:nvPr/>
        </p:nvSpPr>
        <p:spPr bwMode="auto">
          <a:xfrm>
            <a:off x="6372225" y="3789363"/>
            <a:ext cx="144463" cy="122237"/>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256" name="Oval 17"/>
          <p:cNvSpPr>
            <a:spLocks noChangeArrowheads="1"/>
          </p:cNvSpPr>
          <p:nvPr/>
        </p:nvSpPr>
        <p:spPr bwMode="auto">
          <a:xfrm>
            <a:off x="5651500" y="3644900"/>
            <a:ext cx="144463" cy="122238"/>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257" name="Oval 18"/>
          <p:cNvSpPr>
            <a:spLocks noChangeArrowheads="1"/>
          </p:cNvSpPr>
          <p:nvPr/>
        </p:nvSpPr>
        <p:spPr bwMode="auto">
          <a:xfrm>
            <a:off x="5508625" y="3284538"/>
            <a:ext cx="144463" cy="122237"/>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258" name="Text Box 19"/>
          <p:cNvSpPr txBox="1">
            <a:spLocks noChangeArrowheads="1"/>
          </p:cNvSpPr>
          <p:nvPr/>
        </p:nvSpPr>
        <p:spPr bwMode="auto">
          <a:xfrm>
            <a:off x="5580063" y="3141663"/>
            <a:ext cx="1149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Ambrakia</a:t>
            </a:r>
          </a:p>
        </p:txBody>
      </p:sp>
      <p:sp>
        <p:nvSpPr>
          <p:cNvPr id="10259" name="Text Box 20"/>
          <p:cNvSpPr txBox="1">
            <a:spLocks noChangeArrowheads="1"/>
          </p:cNvSpPr>
          <p:nvPr/>
        </p:nvSpPr>
        <p:spPr bwMode="auto">
          <a:xfrm>
            <a:off x="4500563" y="3500438"/>
            <a:ext cx="12207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Akarnania</a:t>
            </a:r>
          </a:p>
        </p:txBody>
      </p:sp>
      <p:sp>
        <p:nvSpPr>
          <p:cNvPr id="10260" name="Text Box 21"/>
          <p:cNvSpPr txBox="1">
            <a:spLocks noChangeArrowheads="1"/>
          </p:cNvSpPr>
          <p:nvPr/>
        </p:nvSpPr>
        <p:spPr bwMode="auto">
          <a:xfrm>
            <a:off x="5580063" y="3789363"/>
            <a:ext cx="14398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Naupaktos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Why Potidaia?</a:t>
            </a:r>
          </a:p>
        </p:txBody>
      </p:sp>
      <p:sp>
        <p:nvSpPr>
          <p:cNvPr id="11267" name="Rectangle 3"/>
          <p:cNvSpPr>
            <a:spLocks noGrp="1" noChangeArrowheads="1"/>
          </p:cNvSpPr>
          <p:nvPr>
            <p:ph idx="1"/>
          </p:nvPr>
        </p:nvSpPr>
        <p:spPr>
          <a:xfrm>
            <a:off x="457200" y="1500188"/>
            <a:ext cx="3467100" cy="5357812"/>
          </a:xfrm>
        </p:spPr>
        <p:txBody>
          <a:bodyPr/>
          <a:lstStyle/>
          <a:p>
            <a:pPr eaLnBrk="1" hangingPunct="1">
              <a:lnSpc>
                <a:spcPct val="90000"/>
              </a:lnSpc>
            </a:pPr>
            <a:r>
              <a:rPr lang="en-GB" altLang="en-US" sz="2400" smtClean="0"/>
              <a:t>Potidaia was the only potential Peloponnesian ally in the Chalcidice in terms of tribal ties. </a:t>
            </a:r>
          </a:p>
          <a:p>
            <a:pPr eaLnBrk="1" hangingPunct="1">
              <a:lnSpc>
                <a:spcPct val="90000"/>
              </a:lnSpc>
            </a:pPr>
            <a:r>
              <a:rPr lang="en-GB" altLang="en-US" sz="2400" smtClean="0"/>
              <a:t>The Chalcidice was the point of access to Macedon and its timber supplies as well as a very good place for an enemy base trying to take away the Athenian allies in the north. </a:t>
            </a:r>
          </a:p>
          <a:p>
            <a:pPr eaLnBrk="1" hangingPunct="1">
              <a:lnSpc>
                <a:spcPct val="90000"/>
              </a:lnSpc>
            </a:pPr>
            <a:r>
              <a:rPr lang="en-GB" altLang="en-US" sz="2400" smtClean="0"/>
              <a:t>Read Thucydides 1.56-7</a:t>
            </a:r>
          </a:p>
          <a:p>
            <a:pPr eaLnBrk="1" hangingPunct="1">
              <a:lnSpc>
                <a:spcPct val="90000"/>
              </a:lnSpc>
            </a:pPr>
            <a:endParaRPr lang="en-GB" altLang="en-US" sz="2400" smtClean="0"/>
          </a:p>
        </p:txBody>
      </p:sp>
      <p:pic>
        <p:nvPicPr>
          <p:cNvPr id="1126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0200" y="1557338"/>
            <a:ext cx="4779963" cy="435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11269" name="Oval 5"/>
          <p:cNvSpPr>
            <a:spLocks noChangeArrowheads="1"/>
          </p:cNvSpPr>
          <p:nvPr/>
        </p:nvSpPr>
        <p:spPr bwMode="auto">
          <a:xfrm>
            <a:off x="7092950" y="2133600"/>
            <a:ext cx="144463" cy="122238"/>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270" name="Oval 6"/>
          <p:cNvSpPr>
            <a:spLocks noChangeArrowheads="1"/>
          </p:cNvSpPr>
          <p:nvPr/>
        </p:nvSpPr>
        <p:spPr bwMode="auto">
          <a:xfrm>
            <a:off x="7596188" y="4076700"/>
            <a:ext cx="144462"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271" name="Oval 7"/>
          <p:cNvSpPr>
            <a:spLocks noChangeArrowheads="1"/>
          </p:cNvSpPr>
          <p:nvPr/>
        </p:nvSpPr>
        <p:spPr bwMode="auto">
          <a:xfrm>
            <a:off x="6948488" y="4292600"/>
            <a:ext cx="144462"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272" name="Oval 8"/>
          <p:cNvSpPr>
            <a:spLocks noChangeArrowheads="1"/>
          </p:cNvSpPr>
          <p:nvPr/>
        </p:nvSpPr>
        <p:spPr bwMode="auto">
          <a:xfrm>
            <a:off x="4427538" y="2205038"/>
            <a:ext cx="144462" cy="122237"/>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273" name="Oval 9"/>
          <p:cNvSpPr>
            <a:spLocks noChangeArrowheads="1"/>
          </p:cNvSpPr>
          <p:nvPr/>
        </p:nvSpPr>
        <p:spPr bwMode="auto">
          <a:xfrm>
            <a:off x="4716463" y="2924175"/>
            <a:ext cx="144462" cy="122238"/>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274" name="Text Box 10"/>
          <p:cNvSpPr txBox="1">
            <a:spLocks noChangeArrowheads="1"/>
          </p:cNvSpPr>
          <p:nvPr/>
        </p:nvSpPr>
        <p:spPr bwMode="auto">
          <a:xfrm>
            <a:off x="4624388" y="2081213"/>
            <a:ext cx="1327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Epidamnos</a:t>
            </a:r>
          </a:p>
        </p:txBody>
      </p:sp>
      <p:sp>
        <p:nvSpPr>
          <p:cNvPr id="11275" name="Text Box 11"/>
          <p:cNvSpPr txBox="1">
            <a:spLocks noChangeArrowheads="1"/>
          </p:cNvSpPr>
          <p:nvPr/>
        </p:nvSpPr>
        <p:spPr bwMode="auto">
          <a:xfrm>
            <a:off x="4840288" y="2800350"/>
            <a:ext cx="984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Corcyra</a:t>
            </a:r>
          </a:p>
        </p:txBody>
      </p:sp>
      <p:sp>
        <p:nvSpPr>
          <p:cNvPr id="11276" name="Text Box 12"/>
          <p:cNvSpPr txBox="1">
            <a:spLocks noChangeArrowheads="1"/>
          </p:cNvSpPr>
          <p:nvPr/>
        </p:nvSpPr>
        <p:spPr bwMode="auto">
          <a:xfrm>
            <a:off x="6927850" y="4313238"/>
            <a:ext cx="9207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Corinth</a:t>
            </a:r>
          </a:p>
        </p:txBody>
      </p:sp>
      <p:sp>
        <p:nvSpPr>
          <p:cNvPr id="11277" name="Text Box 13"/>
          <p:cNvSpPr txBox="1">
            <a:spLocks noChangeArrowheads="1"/>
          </p:cNvSpPr>
          <p:nvPr/>
        </p:nvSpPr>
        <p:spPr bwMode="auto">
          <a:xfrm>
            <a:off x="7720013" y="3881438"/>
            <a:ext cx="895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Athens</a:t>
            </a:r>
          </a:p>
        </p:txBody>
      </p:sp>
      <p:sp>
        <p:nvSpPr>
          <p:cNvPr id="11278" name="Text Box 14"/>
          <p:cNvSpPr txBox="1">
            <a:spLocks noChangeArrowheads="1"/>
          </p:cNvSpPr>
          <p:nvPr/>
        </p:nvSpPr>
        <p:spPr bwMode="auto">
          <a:xfrm>
            <a:off x="7216775" y="2008188"/>
            <a:ext cx="1009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Potidaia</a:t>
            </a:r>
          </a:p>
        </p:txBody>
      </p:sp>
      <p:sp>
        <p:nvSpPr>
          <p:cNvPr id="11279" name="Oval 15"/>
          <p:cNvSpPr>
            <a:spLocks noChangeArrowheads="1"/>
          </p:cNvSpPr>
          <p:nvPr/>
        </p:nvSpPr>
        <p:spPr bwMode="auto">
          <a:xfrm>
            <a:off x="6877050" y="5013325"/>
            <a:ext cx="144463"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280" name="Text Box 16"/>
          <p:cNvSpPr txBox="1">
            <a:spLocks noChangeArrowheads="1"/>
          </p:cNvSpPr>
          <p:nvPr/>
        </p:nvSpPr>
        <p:spPr bwMode="auto">
          <a:xfrm>
            <a:off x="7072313" y="4889500"/>
            <a:ext cx="920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Sparta </a:t>
            </a:r>
          </a:p>
        </p:txBody>
      </p:sp>
      <p:sp>
        <p:nvSpPr>
          <p:cNvPr id="11281" name="Oval 17"/>
          <p:cNvSpPr>
            <a:spLocks noChangeArrowheads="1"/>
          </p:cNvSpPr>
          <p:nvPr/>
        </p:nvSpPr>
        <p:spPr bwMode="auto">
          <a:xfrm>
            <a:off x="5651500" y="3716338"/>
            <a:ext cx="144463" cy="122237"/>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282" name="Oval 18"/>
          <p:cNvSpPr>
            <a:spLocks noChangeArrowheads="1"/>
          </p:cNvSpPr>
          <p:nvPr/>
        </p:nvSpPr>
        <p:spPr bwMode="auto">
          <a:xfrm>
            <a:off x="6300788" y="3860800"/>
            <a:ext cx="144462" cy="122238"/>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283" name="Oval 19"/>
          <p:cNvSpPr>
            <a:spLocks noChangeArrowheads="1"/>
          </p:cNvSpPr>
          <p:nvPr/>
        </p:nvSpPr>
        <p:spPr bwMode="auto">
          <a:xfrm>
            <a:off x="5508625" y="3357563"/>
            <a:ext cx="144463" cy="122237"/>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284" name="Text Box 20"/>
          <p:cNvSpPr txBox="1">
            <a:spLocks noChangeArrowheads="1"/>
          </p:cNvSpPr>
          <p:nvPr/>
        </p:nvSpPr>
        <p:spPr bwMode="auto">
          <a:xfrm>
            <a:off x="5651500" y="3213100"/>
            <a:ext cx="1149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Ambrakia</a:t>
            </a:r>
          </a:p>
        </p:txBody>
      </p:sp>
      <p:sp>
        <p:nvSpPr>
          <p:cNvPr id="11285" name="Text Box 21"/>
          <p:cNvSpPr txBox="1">
            <a:spLocks noChangeArrowheads="1"/>
          </p:cNvSpPr>
          <p:nvPr/>
        </p:nvSpPr>
        <p:spPr bwMode="auto">
          <a:xfrm>
            <a:off x="4500563" y="3573463"/>
            <a:ext cx="1212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Akarnania</a:t>
            </a:r>
          </a:p>
        </p:txBody>
      </p:sp>
      <p:sp>
        <p:nvSpPr>
          <p:cNvPr id="11286" name="Text Box 22"/>
          <p:cNvSpPr txBox="1">
            <a:spLocks noChangeArrowheads="1"/>
          </p:cNvSpPr>
          <p:nvPr/>
        </p:nvSpPr>
        <p:spPr bwMode="auto">
          <a:xfrm>
            <a:off x="6443663" y="3716338"/>
            <a:ext cx="1276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Naupaktos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The Aigina Problem</a:t>
            </a:r>
          </a:p>
        </p:txBody>
      </p:sp>
      <p:sp>
        <p:nvSpPr>
          <p:cNvPr id="12291" name="Rectangle 3"/>
          <p:cNvSpPr>
            <a:spLocks noGrp="1" noChangeArrowheads="1"/>
          </p:cNvSpPr>
          <p:nvPr>
            <p:ph idx="1"/>
          </p:nvPr>
        </p:nvSpPr>
        <p:spPr>
          <a:xfrm>
            <a:off x="0" y="1268413"/>
            <a:ext cx="3851275" cy="5473700"/>
          </a:xfrm>
        </p:spPr>
        <p:txBody>
          <a:bodyPr>
            <a:normAutofit lnSpcReduction="10000"/>
          </a:bodyPr>
          <a:lstStyle/>
          <a:p>
            <a:pPr eaLnBrk="1" hangingPunct="1">
              <a:lnSpc>
                <a:spcPct val="90000"/>
              </a:lnSpc>
            </a:pPr>
            <a:r>
              <a:rPr lang="en-GB" altLang="en-US" sz="2400" smtClean="0"/>
              <a:t>One of the issues of the Peloponnesian League against Athens was that Aigina had not allowed to be autonomous as had been stipulated in the 446 Treaty. </a:t>
            </a:r>
          </a:p>
          <a:p>
            <a:pPr eaLnBrk="1" hangingPunct="1">
              <a:lnSpc>
                <a:spcPct val="90000"/>
              </a:lnSpc>
            </a:pPr>
            <a:r>
              <a:rPr lang="en-GB" altLang="en-US" sz="2400" smtClean="0"/>
              <a:t>This does not have to do with Aigina paying tribute to Athens but probably with Athenian intervention in domestic matters, possibly on the ability of the Aiginetans to judge capital cases. </a:t>
            </a:r>
          </a:p>
          <a:p>
            <a:pPr eaLnBrk="1" hangingPunct="1">
              <a:lnSpc>
                <a:spcPct val="90000"/>
              </a:lnSpc>
            </a:pPr>
            <a:r>
              <a:rPr lang="en-GB" altLang="en-US" sz="2400" smtClean="0"/>
              <a:t>Read Thucydides 1.67.2</a:t>
            </a:r>
          </a:p>
          <a:p>
            <a:pPr eaLnBrk="1" hangingPunct="1">
              <a:lnSpc>
                <a:spcPct val="90000"/>
              </a:lnSpc>
            </a:pPr>
            <a:endParaRPr lang="en-GB" altLang="en-US" sz="2400" smtClean="0"/>
          </a:p>
          <a:p>
            <a:pPr eaLnBrk="1" hangingPunct="1">
              <a:lnSpc>
                <a:spcPct val="90000"/>
              </a:lnSpc>
            </a:pPr>
            <a:endParaRPr lang="en-GB" altLang="en-US" sz="2400" smtClean="0"/>
          </a:p>
        </p:txBody>
      </p:sp>
      <p:pic>
        <p:nvPicPr>
          <p:cNvPr id="1229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0200" y="1557338"/>
            <a:ext cx="4779963" cy="435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12293" name="Oval 5"/>
          <p:cNvSpPr>
            <a:spLocks noChangeArrowheads="1"/>
          </p:cNvSpPr>
          <p:nvPr/>
        </p:nvSpPr>
        <p:spPr bwMode="auto">
          <a:xfrm>
            <a:off x="4716463" y="2924175"/>
            <a:ext cx="144462" cy="122238"/>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294" name="Oval 6"/>
          <p:cNvSpPr>
            <a:spLocks noChangeArrowheads="1"/>
          </p:cNvSpPr>
          <p:nvPr/>
        </p:nvSpPr>
        <p:spPr bwMode="auto">
          <a:xfrm>
            <a:off x="4356100" y="2276475"/>
            <a:ext cx="144463" cy="122238"/>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295" name="Oval 7"/>
          <p:cNvSpPr>
            <a:spLocks noChangeArrowheads="1"/>
          </p:cNvSpPr>
          <p:nvPr/>
        </p:nvSpPr>
        <p:spPr bwMode="auto">
          <a:xfrm>
            <a:off x="7092950" y="2205038"/>
            <a:ext cx="144463" cy="122237"/>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296" name="Oval 8"/>
          <p:cNvSpPr>
            <a:spLocks noChangeArrowheads="1"/>
          </p:cNvSpPr>
          <p:nvPr/>
        </p:nvSpPr>
        <p:spPr bwMode="auto">
          <a:xfrm>
            <a:off x="6948488" y="4221163"/>
            <a:ext cx="144462" cy="122237"/>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297" name="Oval 9"/>
          <p:cNvSpPr>
            <a:spLocks noChangeArrowheads="1"/>
          </p:cNvSpPr>
          <p:nvPr/>
        </p:nvSpPr>
        <p:spPr bwMode="auto">
          <a:xfrm>
            <a:off x="7596188" y="4005263"/>
            <a:ext cx="144462" cy="122237"/>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298" name="Oval 10"/>
          <p:cNvSpPr>
            <a:spLocks noChangeArrowheads="1"/>
          </p:cNvSpPr>
          <p:nvPr/>
        </p:nvSpPr>
        <p:spPr bwMode="auto">
          <a:xfrm>
            <a:off x="7451725" y="4365625"/>
            <a:ext cx="144463" cy="122238"/>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299" name="Oval 13"/>
          <p:cNvSpPr>
            <a:spLocks noChangeArrowheads="1"/>
          </p:cNvSpPr>
          <p:nvPr/>
        </p:nvSpPr>
        <p:spPr bwMode="auto">
          <a:xfrm>
            <a:off x="6877050" y="5013325"/>
            <a:ext cx="144463"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300" name="Text Box 14"/>
          <p:cNvSpPr txBox="1">
            <a:spLocks noChangeArrowheads="1"/>
          </p:cNvSpPr>
          <p:nvPr/>
        </p:nvSpPr>
        <p:spPr bwMode="auto">
          <a:xfrm>
            <a:off x="4500563" y="2133600"/>
            <a:ext cx="1327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Epidamnos</a:t>
            </a:r>
          </a:p>
        </p:txBody>
      </p:sp>
      <p:sp>
        <p:nvSpPr>
          <p:cNvPr id="12301" name="Text Box 15"/>
          <p:cNvSpPr txBox="1">
            <a:spLocks noChangeArrowheads="1"/>
          </p:cNvSpPr>
          <p:nvPr/>
        </p:nvSpPr>
        <p:spPr bwMode="auto">
          <a:xfrm>
            <a:off x="4787900" y="2781300"/>
            <a:ext cx="984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Corcyra</a:t>
            </a:r>
          </a:p>
        </p:txBody>
      </p:sp>
      <p:sp>
        <p:nvSpPr>
          <p:cNvPr id="12302" name="Text Box 16"/>
          <p:cNvSpPr txBox="1">
            <a:spLocks noChangeArrowheads="1"/>
          </p:cNvSpPr>
          <p:nvPr/>
        </p:nvSpPr>
        <p:spPr bwMode="auto">
          <a:xfrm>
            <a:off x="7164388" y="2060575"/>
            <a:ext cx="1009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Potidaia</a:t>
            </a:r>
          </a:p>
        </p:txBody>
      </p:sp>
      <p:sp>
        <p:nvSpPr>
          <p:cNvPr id="12303" name="Text Box 17"/>
          <p:cNvSpPr txBox="1">
            <a:spLocks noChangeArrowheads="1"/>
          </p:cNvSpPr>
          <p:nvPr/>
        </p:nvSpPr>
        <p:spPr bwMode="auto">
          <a:xfrm>
            <a:off x="6084888" y="4076700"/>
            <a:ext cx="984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Corinth </a:t>
            </a:r>
          </a:p>
        </p:txBody>
      </p:sp>
      <p:sp>
        <p:nvSpPr>
          <p:cNvPr id="12304" name="Text Box 18"/>
          <p:cNvSpPr txBox="1">
            <a:spLocks noChangeArrowheads="1"/>
          </p:cNvSpPr>
          <p:nvPr/>
        </p:nvSpPr>
        <p:spPr bwMode="auto">
          <a:xfrm>
            <a:off x="7740650" y="3860800"/>
            <a:ext cx="958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Athens </a:t>
            </a:r>
          </a:p>
        </p:txBody>
      </p:sp>
      <p:sp>
        <p:nvSpPr>
          <p:cNvPr id="12305" name="Text Box 19"/>
          <p:cNvSpPr txBox="1">
            <a:spLocks noChangeArrowheads="1"/>
          </p:cNvSpPr>
          <p:nvPr/>
        </p:nvSpPr>
        <p:spPr bwMode="auto">
          <a:xfrm>
            <a:off x="7524750" y="4221163"/>
            <a:ext cx="819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Aigina</a:t>
            </a:r>
          </a:p>
        </p:txBody>
      </p:sp>
      <p:sp>
        <p:nvSpPr>
          <p:cNvPr id="12306" name="Text Box 20"/>
          <p:cNvSpPr txBox="1">
            <a:spLocks noChangeArrowheads="1"/>
          </p:cNvSpPr>
          <p:nvPr/>
        </p:nvSpPr>
        <p:spPr bwMode="auto">
          <a:xfrm>
            <a:off x="7019925" y="4868863"/>
            <a:ext cx="9207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Sparta </a:t>
            </a:r>
          </a:p>
        </p:txBody>
      </p:sp>
      <p:sp>
        <p:nvSpPr>
          <p:cNvPr id="12307" name="Oval 21"/>
          <p:cNvSpPr>
            <a:spLocks noChangeArrowheads="1"/>
          </p:cNvSpPr>
          <p:nvPr/>
        </p:nvSpPr>
        <p:spPr bwMode="auto">
          <a:xfrm>
            <a:off x="5508625" y="3284538"/>
            <a:ext cx="144463" cy="122237"/>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308" name="Oval 22"/>
          <p:cNvSpPr>
            <a:spLocks noChangeArrowheads="1"/>
          </p:cNvSpPr>
          <p:nvPr/>
        </p:nvSpPr>
        <p:spPr bwMode="auto">
          <a:xfrm>
            <a:off x="5651500" y="3716338"/>
            <a:ext cx="144463" cy="122237"/>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309" name="Oval 23"/>
          <p:cNvSpPr>
            <a:spLocks noChangeArrowheads="1"/>
          </p:cNvSpPr>
          <p:nvPr/>
        </p:nvSpPr>
        <p:spPr bwMode="auto">
          <a:xfrm>
            <a:off x="6300788" y="3860800"/>
            <a:ext cx="144462" cy="122238"/>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310" name="Text Box 24"/>
          <p:cNvSpPr txBox="1">
            <a:spLocks noChangeArrowheads="1"/>
          </p:cNvSpPr>
          <p:nvPr/>
        </p:nvSpPr>
        <p:spPr bwMode="auto">
          <a:xfrm>
            <a:off x="5580063" y="3141663"/>
            <a:ext cx="1212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Ambrakia </a:t>
            </a:r>
          </a:p>
        </p:txBody>
      </p:sp>
      <p:sp>
        <p:nvSpPr>
          <p:cNvPr id="12311" name="Text Box 25"/>
          <p:cNvSpPr txBox="1">
            <a:spLocks noChangeArrowheads="1"/>
          </p:cNvSpPr>
          <p:nvPr/>
        </p:nvSpPr>
        <p:spPr bwMode="auto">
          <a:xfrm>
            <a:off x="4500563" y="3573463"/>
            <a:ext cx="1212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Akarnania</a:t>
            </a:r>
          </a:p>
        </p:txBody>
      </p:sp>
      <p:sp>
        <p:nvSpPr>
          <p:cNvPr id="12312" name="Text Box 26"/>
          <p:cNvSpPr txBox="1">
            <a:spLocks noChangeArrowheads="1"/>
          </p:cNvSpPr>
          <p:nvPr/>
        </p:nvSpPr>
        <p:spPr bwMode="auto">
          <a:xfrm>
            <a:off x="6372225" y="3644900"/>
            <a:ext cx="1276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a:t>Naupaktos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The Megarian Decree</a:t>
            </a:r>
          </a:p>
        </p:txBody>
      </p:sp>
      <p:sp>
        <p:nvSpPr>
          <p:cNvPr id="13315" name="Rectangle 3"/>
          <p:cNvSpPr>
            <a:spLocks noGrp="1" noChangeArrowheads="1"/>
          </p:cNvSpPr>
          <p:nvPr>
            <p:ph idx="1"/>
          </p:nvPr>
        </p:nvSpPr>
        <p:spPr>
          <a:xfrm>
            <a:off x="107950" y="1571625"/>
            <a:ext cx="4032250" cy="5097463"/>
          </a:xfrm>
        </p:spPr>
        <p:txBody>
          <a:bodyPr/>
          <a:lstStyle/>
          <a:p>
            <a:pPr eaLnBrk="1" hangingPunct="1">
              <a:lnSpc>
                <a:spcPct val="90000"/>
              </a:lnSpc>
            </a:pPr>
            <a:r>
              <a:rPr lang="en-GB" altLang="en-US" sz="2500" smtClean="0"/>
              <a:t>The Megarian Decree effectively cut off Megara from the major part of its income, which was from sea-borne trade. </a:t>
            </a:r>
          </a:p>
          <a:p>
            <a:pPr eaLnBrk="1" hangingPunct="1">
              <a:lnSpc>
                <a:spcPct val="90000"/>
              </a:lnSpc>
            </a:pPr>
            <a:r>
              <a:rPr lang="en-GB" altLang="en-US" sz="2500" smtClean="0"/>
              <a:t>Also it stopped the last major Peloponnesian trading power in the Aegean, since Corinthian interests were toward the west mostly not the Aegean and Asia Minor.</a:t>
            </a:r>
            <a:r>
              <a:rPr lang="en-GB" altLang="en-US" sz="2400" smtClean="0"/>
              <a:t> </a:t>
            </a:r>
          </a:p>
          <a:p>
            <a:pPr eaLnBrk="1" hangingPunct="1">
              <a:lnSpc>
                <a:spcPct val="90000"/>
              </a:lnSpc>
            </a:pPr>
            <a:r>
              <a:rPr lang="en-GB" altLang="en-US" sz="2400" smtClean="0"/>
              <a:t>Read Thucydides 1.67.4</a:t>
            </a:r>
          </a:p>
          <a:p>
            <a:pPr eaLnBrk="1" hangingPunct="1">
              <a:lnSpc>
                <a:spcPct val="90000"/>
              </a:lnSpc>
            </a:pPr>
            <a:endParaRPr lang="en-GB" altLang="en-US" sz="2400" smtClean="0"/>
          </a:p>
        </p:txBody>
      </p:sp>
      <p:pic>
        <p:nvPicPr>
          <p:cNvPr id="1331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0200" y="1557338"/>
            <a:ext cx="4779963" cy="435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13317" name="Oval 5"/>
          <p:cNvSpPr>
            <a:spLocks noChangeArrowheads="1"/>
          </p:cNvSpPr>
          <p:nvPr/>
        </p:nvSpPr>
        <p:spPr bwMode="auto">
          <a:xfrm>
            <a:off x="7596188" y="4076700"/>
            <a:ext cx="144462"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318" name="Oval 6"/>
          <p:cNvSpPr>
            <a:spLocks noChangeArrowheads="1"/>
          </p:cNvSpPr>
          <p:nvPr/>
        </p:nvSpPr>
        <p:spPr bwMode="auto">
          <a:xfrm>
            <a:off x="6948488" y="4292600"/>
            <a:ext cx="144462"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319" name="Oval 7"/>
          <p:cNvSpPr>
            <a:spLocks noChangeArrowheads="1"/>
          </p:cNvSpPr>
          <p:nvPr/>
        </p:nvSpPr>
        <p:spPr bwMode="auto">
          <a:xfrm>
            <a:off x="6877050" y="5013325"/>
            <a:ext cx="144463" cy="122238"/>
          </a:xfrm>
          <a:prstGeom prst="ellipse">
            <a:avLst/>
          </a:prstGeom>
          <a:solidFill>
            <a:srgbClr val="00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320" name="Oval 8"/>
          <p:cNvSpPr>
            <a:spLocks noChangeArrowheads="1"/>
          </p:cNvSpPr>
          <p:nvPr/>
        </p:nvSpPr>
        <p:spPr bwMode="auto">
          <a:xfrm>
            <a:off x="7164388" y="4149725"/>
            <a:ext cx="144462" cy="122238"/>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321" name="Oval 9"/>
          <p:cNvSpPr>
            <a:spLocks noChangeArrowheads="1"/>
          </p:cNvSpPr>
          <p:nvPr/>
        </p:nvSpPr>
        <p:spPr bwMode="auto">
          <a:xfrm>
            <a:off x="4427538" y="2276475"/>
            <a:ext cx="144462" cy="122238"/>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322" name="Oval 10"/>
          <p:cNvSpPr>
            <a:spLocks noChangeArrowheads="1"/>
          </p:cNvSpPr>
          <p:nvPr/>
        </p:nvSpPr>
        <p:spPr bwMode="auto">
          <a:xfrm>
            <a:off x="7092950" y="2205038"/>
            <a:ext cx="144463" cy="122237"/>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323" name="Oval 12"/>
          <p:cNvSpPr>
            <a:spLocks noChangeArrowheads="1"/>
          </p:cNvSpPr>
          <p:nvPr/>
        </p:nvSpPr>
        <p:spPr bwMode="auto">
          <a:xfrm>
            <a:off x="4716463" y="2924175"/>
            <a:ext cx="144462" cy="122238"/>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324" name="Oval 13"/>
          <p:cNvSpPr>
            <a:spLocks noChangeArrowheads="1"/>
          </p:cNvSpPr>
          <p:nvPr/>
        </p:nvSpPr>
        <p:spPr bwMode="auto">
          <a:xfrm>
            <a:off x="5508625" y="3284538"/>
            <a:ext cx="144463" cy="122237"/>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325" name="Oval 14"/>
          <p:cNvSpPr>
            <a:spLocks noChangeArrowheads="1"/>
          </p:cNvSpPr>
          <p:nvPr/>
        </p:nvSpPr>
        <p:spPr bwMode="auto">
          <a:xfrm>
            <a:off x="5651500" y="3716338"/>
            <a:ext cx="144463" cy="122237"/>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326" name="Oval 15"/>
          <p:cNvSpPr>
            <a:spLocks noChangeArrowheads="1"/>
          </p:cNvSpPr>
          <p:nvPr/>
        </p:nvSpPr>
        <p:spPr bwMode="auto">
          <a:xfrm>
            <a:off x="6372225" y="3860800"/>
            <a:ext cx="144463" cy="122238"/>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327" name="Oval 16"/>
          <p:cNvSpPr>
            <a:spLocks noChangeArrowheads="1"/>
          </p:cNvSpPr>
          <p:nvPr/>
        </p:nvSpPr>
        <p:spPr bwMode="auto">
          <a:xfrm>
            <a:off x="7451725" y="4292600"/>
            <a:ext cx="144463" cy="122238"/>
          </a:xfrm>
          <a:prstGeom prst="ellipse">
            <a:avLst/>
          </a:prstGeom>
          <a:solidFill>
            <a:srgbClr val="FF99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3328" name="Text Box 17"/>
          <p:cNvSpPr txBox="1">
            <a:spLocks noChangeArrowheads="1"/>
          </p:cNvSpPr>
          <p:nvPr/>
        </p:nvSpPr>
        <p:spPr bwMode="auto">
          <a:xfrm>
            <a:off x="4427538" y="3644900"/>
            <a:ext cx="1212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Akarnania</a:t>
            </a:r>
          </a:p>
        </p:txBody>
      </p:sp>
      <p:sp>
        <p:nvSpPr>
          <p:cNvPr id="13329" name="Text Box 18"/>
          <p:cNvSpPr txBox="1">
            <a:spLocks noChangeArrowheads="1"/>
          </p:cNvSpPr>
          <p:nvPr/>
        </p:nvSpPr>
        <p:spPr bwMode="auto">
          <a:xfrm>
            <a:off x="6443663" y="3573463"/>
            <a:ext cx="1339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Naupaktos </a:t>
            </a:r>
          </a:p>
        </p:txBody>
      </p:sp>
      <p:sp>
        <p:nvSpPr>
          <p:cNvPr id="13330" name="Text Box 19"/>
          <p:cNvSpPr txBox="1">
            <a:spLocks noChangeArrowheads="1"/>
          </p:cNvSpPr>
          <p:nvPr/>
        </p:nvSpPr>
        <p:spPr bwMode="auto">
          <a:xfrm>
            <a:off x="6227763" y="4292600"/>
            <a:ext cx="1047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Corinth  </a:t>
            </a:r>
          </a:p>
        </p:txBody>
      </p:sp>
      <p:sp>
        <p:nvSpPr>
          <p:cNvPr id="13331" name="Text Box 20"/>
          <p:cNvSpPr txBox="1">
            <a:spLocks noChangeArrowheads="1"/>
          </p:cNvSpPr>
          <p:nvPr/>
        </p:nvSpPr>
        <p:spPr bwMode="auto">
          <a:xfrm>
            <a:off x="6372225" y="3933825"/>
            <a:ext cx="1022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Megara </a:t>
            </a:r>
          </a:p>
        </p:txBody>
      </p:sp>
      <p:sp>
        <p:nvSpPr>
          <p:cNvPr id="13332" name="Text Box 21"/>
          <p:cNvSpPr txBox="1">
            <a:spLocks noChangeArrowheads="1"/>
          </p:cNvSpPr>
          <p:nvPr/>
        </p:nvSpPr>
        <p:spPr bwMode="auto">
          <a:xfrm>
            <a:off x="7524750" y="4221163"/>
            <a:ext cx="882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Aigina </a:t>
            </a:r>
          </a:p>
        </p:txBody>
      </p:sp>
      <p:sp>
        <p:nvSpPr>
          <p:cNvPr id="13333" name="Text Box 22"/>
          <p:cNvSpPr txBox="1">
            <a:spLocks noChangeArrowheads="1"/>
          </p:cNvSpPr>
          <p:nvPr/>
        </p:nvSpPr>
        <p:spPr bwMode="auto">
          <a:xfrm>
            <a:off x="7667625" y="3933825"/>
            <a:ext cx="1022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Athens  </a:t>
            </a:r>
          </a:p>
        </p:txBody>
      </p:sp>
      <p:sp>
        <p:nvSpPr>
          <p:cNvPr id="13334" name="Text Box 23"/>
          <p:cNvSpPr txBox="1">
            <a:spLocks noChangeArrowheads="1"/>
          </p:cNvSpPr>
          <p:nvPr/>
        </p:nvSpPr>
        <p:spPr bwMode="auto">
          <a:xfrm>
            <a:off x="6948488" y="4868863"/>
            <a:ext cx="9207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Sparta </a:t>
            </a:r>
          </a:p>
        </p:txBody>
      </p:sp>
      <p:sp>
        <p:nvSpPr>
          <p:cNvPr id="13335" name="Text Box 24"/>
          <p:cNvSpPr txBox="1">
            <a:spLocks noChangeArrowheads="1"/>
          </p:cNvSpPr>
          <p:nvPr/>
        </p:nvSpPr>
        <p:spPr bwMode="auto">
          <a:xfrm>
            <a:off x="4787900" y="2781300"/>
            <a:ext cx="1111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Corcyra  </a:t>
            </a:r>
          </a:p>
        </p:txBody>
      </p:sp>
      <p:sp>
        <p:nvSpPr>
          <p:cNvPr id="13336" name="Text Box 25"/>
          <p:cNvSpPr txBox="1">
            <a:spLocks noChangeArrowheads="1"/>
          </p:cNvSpPr>
          <p:nvPr/>
        </p:nvSpPr>
        <p:spPr bwMode="auto">
          <a:xfrm>
            <a:off x="5508625" y="3068638"/>
            <a:ext cx="1276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Ambrakia  </a:t>
            </a:r>
          </a:p>
        </p:txBody>
      </p:sp>
      <p:sp>
        <p:nvSpPr>
          <p:cNvPr id="13337" name="Text Box 26"/>
          <p:cNvSpPr txBox="1">
            <a:spLocks noChangeArrowheads="1"/>
          </p:cNvSpPr>
          <p:nvPr/>
        </p:nvSpPr>
        <p:spPr bwMode="auto">
          <a:xfrm>
            <a:off x="4500563" y="2133600"/>
            <a:ext cx="1390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Epidamnos </a:t>
            </a:r>
          </a:p>
        </p:txBody>
      </p:sp>
      <p:sp>
        <p:nvSpPr>
          <p:cNvPr id="13338" name="Text Box 27"/>
          <p:cNvSpPr txBox="1">
            <a:spLocks noChangeArrowheads="1"/>
          </p:cNvSpPr>
          <p:nvPr/>
        </p:nvSpPr>
        <p:spPr bwMode="auto">
          <a:xfrm>
            <a:off x="7164388" y="2060575"/>
            <a:ext cx="1073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Potidaia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Breaking the Treaty</a:t>
            </a:r>
          </a:p>
        </p:txBody>
      </p:sp>
      <p:sp>
        <p:nvSpPr>
          <p:cNvPr id="14339" name="Rectangle 3"/>
          <p:cNvSpPr>
            <a:spLocks noGrp="1" noChangeArrowheads="1"/>
          </p:cNvSpPr>
          <p:nvPr>
            <p:ph idx="1"/>
          </p:nvPr>
        </p:nvSpPr>
        <p:spPr>
          <a:xfrm>
            <a:off x="468313" y="1844675"/>
            <a:ext cx="8229600" cy="4525963"/>
          </a:xfrm>
        </p:spPr>
        <p:txBody>
          <a:bodyPr/>
          <a:lstStyle/>
          <a:p>
            <a:pPr eaLnBrk="1" hangingPunct="1">
              <a:lnSpc>
                <a:spcPct val="80000"/>
              </a:lnSpc>
            </a:pPr>
            <a:r>
              <a:rPr lang="en-GB" altLang="en-US" sz="2800" smtClean="0"/>
              <a:t>The Spartans broke the Thirty Year’s truce. </a:t>
            </a:r>
          </a:p>
          <a:p>
            <a:pPr eaLnBrk="1" hangingPunct="1">
              <a:lnSpc>
                <a:spcPct val="80000"/>
              </a:lnSpc>
            </a:pPr>
            <a:r>
              <a:rPr lang="en-GB" altLang="en-US" sz="2800" smtClean="0"/>
              <a:t>Formally, none of the Athenian actions were against the letter of the treaty (although all of them were against its spirit)</a:t>
            </a:r>
          </a:p>
          <a:p>
            <a:pPr eaLnBrk="1" hangingPunct="1">
              <a:lnSpc>
                <a:spcPct val="80000"/>
              </a:lnSpc>
            </a:pPr>
            <a:r>
              <a:rPr lang="en-GB" altLang="en-US" sz="2800" smtClean="0"/>
              <a:t>The Peloponnesian War was largely caused by Athenian aggression but the formal instigator was Sparta. </a:t>
            </a:r>
          </a:p>
          <a:p>
            <a:pPr eaLnBrk="1" hangingPunct="1">
              <a:lnSpc>
                <a:spcPct val="80000"/>
              </a:lnSpc>
            </a:pPr>
            <a:r>
              <a:rPr lang="en-GB" altLang="en-US" sz="2800" smtClean="0"/>
              <a:t>This is the first time since the Persian Wars where takes a stand and acts on its own account, i.e. not merely reacting to the actions of others. </a:t>
            </a:r>
          </a:p>
          <a:p>
            <a:pPr eaLnBrk="1" hangingPunct="1">
              <a:lnSpc>
                <a:spcPct val="80000"/>
              </a:lnSpc>
            </a:pPr>
            <a:r>
              <a:rPr lang="en-GB" altLang="en-US" sz="2800" smtClean="0"/>
              <a:t>Read Thucydides 1.87-8</a:t>
            </a:r>
            <a:endParaRPr lang="en-US" altLang="en-US" sz="2800" smtClean="0"/>
          </a:p>
          <a:p>
            <a:pPr eaLnBrk="1" hangingPunct="1">
              <a:lnSpc>
                <a:spcPct val="80000"/>
              </a:lnSpc>
            </a:pPr>
            <a:endParaRPr lang="en-GB" altLang="en-US" sz="280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Sparta the liberator</a:t>
            </a:r>
          </a:p>
        </p:txBody>
      </p:sp>
      <p:sp>
        <p:nvSpPr>
          <p:cNvPr id="15363" name="Rectangle 3"/>
          <p:cNvSpPr>
            <a:spLocks noGrp="1" noChangeArrowheads="1"/>
          </p:cNvSpPr>
          <p:nvPr>
            <p:ph idx="1"/>
          </p:nvPr>
        </p:nvSpPr>
        <p:spPr>
          <a:xfrm>
            <a:off x="457200" y="1600200"/>
            <a:ext cx="8229600" cy="4852988"/>
          </a:xfrm>
        </p:spPr>
        <p:txBody>
          <a:bodyPr/>
          <a:lstStyle/>
          <a:p>
            <a:pPr eaLnBrk="1" hangingPunct="1">
              <a:lnSpc>
                <a:spcPct val="90000"/>
              </a:lnSpc>
            </a:pPr>
            <a:r>
              <a:rPr lang="en-GB" altLang="en-US" smtClean="0"/>
              <a:t>Although Sparta was formally the aggressor in the Peloponnesian War, it was also the liberator of the Greeks.</a:t>
            </a:r>
          </a:p>
          <a:p>
            <a:pPr eaLnBrk="1" hangingPunct="1">
              <a:lnSpc>
                <a:spcPct val="90000"/>
              </a:lnSpc>
            </a:pPr>
            <a:r>
              <a:rPr lang="en-GB" altLang="en-US" smtClean="0"/>
              <a:t>In effect, Sparta acted towards Athens as it used to do with the tyrants in the archaic period. </a:t>
            </a:r>
          </a:p>
          <a:p>
            <a:pPr eaLnBrk="1" hangingPunct="1">
              <a:lnSpc>
                <a:spcPct val="90000"/>
              </a:lnSpc>
            </a:pPr>
            <a:r>
              <a:rPr lang="en-GB" altLang="en-US" smtClean="0"/>
              <a:t>There are important political advances for Sparta, since the defeating Athens meant that Sparta would be the greatest power in Greece. </a:t>
            </a:r>
          </a:p>
          <a:p>
            <a:pPr eaLnBrk="1" hangingPunct="1">
              <a:lnSpc>
                <a:spcPct val="90000"/>
              </a:lnSpc>
            </a:pPr>
            <a:r>
              <a:rPr lang="en-GB" altLang="en-US" smtClean="0"/>
              <a:t>Read </a:t>
            </a:r>
            <a:r>
              <a:rPr lang="en-GB" altLang="en-US" sz="2400" smtClean="0"/>
              <a:t>Thucydides 2.8</a:t>
            </a:r>
          </a:p>
          <a:p>
            <a:pPr eaLnBrk="1" hangingPunct="1">
              <a:lnSpc>
                <a:spcPct val="90000"/>
              </a:lnSpc>
            </a:pPr>
            <a:endParaRPr lang="en-GB" altLang="en-US"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242888"/>
            <a:ext cx="9144000" cy="1143001"/>
          </a:xfrm>
        </p:spPr>
        <p:txBody>
          <a:bodyPr/>
          <a:lstStyle/>
          <a:p>
            <a:pPr eaLnBrk="1" hangingPunct="1"/>
            <a:r>
              <a:rPr lang="en-GB" altLang="en-US" smtClean="0"/>
              <a:t>The Two Sides: Peloponnesian League </a:t>
            </a:r>
          </a:p>
        </p:txBody>
      </p:sp>
      <p:sp>
        <p:nvSpPr>
          <p:cNvPr id="16387" name="Rectangle 3"/>
          <p:cNvSpPr>
            <a:spLocks noGrp="1" noChangeArrowheads="1"/>
          </p:cNvSpPr>
          <p:nvPr>
            <p:ph sz="half" idx="1"/>
          </p:nvPr>
        </p:nvSpPr>
        <p:spPr>
          <a:xfrm>
            <a:off x="0" y="785813"/>
            <a:ext cx="8964613" cy="1058862"/>
          </a:xfrm>
        </p:spPr>
        <p:txBody>
          <a:bodyPr>
            <a:normAutofit lnSpcReduction="10000"/>
          </a:bodyPr>
          <a:lstStyle/>
          <a:p>
            <a:pPr eaLnBrk="1" hangingPunct="1">
              <a:lnSpc>
                <a:spcPct val="80000"/>
              </a:lnSpc>
            </a:pPr>
            <a:r>
              <a:rPr lang="en-GB" altLang="en-US" sz="1800" smtClean="0"/>
              <a:t> These were the allies of Lacedaemon: </a:t>
            </a:r>
            <a:r>
              <a:rPr lang="en-GB" altLang="en-US" sz="1800" b="1" smtClean="0"/>
              <a:t>all the Peloponnesians within the Isthmus</a:t>
            </a:r>
            <a:r>
              <a:rPr lang="en-GB" altLang="en-US" sz="1800" smtClean="0"/>
              <a:t> except the Argives and Achaeans, who were neutral; Pellene being the only Achaean city that first joined in the war, though her example was afterwards followed by the rest. Outside Peloponnese the Megarians, Locrians, Boeotians, Phocians, Ambraciots, Leucadians, and Anactorians. </a:t>
            </a:r>
          </a:p>
        </p:txBody>
      </p:sp>
      <p:sp>
        <p:nvSpPr>
          <p:cNvPr id="16388" name="Rectangle 18"/>
          <p:cNvSpPr>
            <a:spLocks noGrp="1" noChangeArrowheads="1"/>
          </p:cNvSpPr>
          <p:nvPr>
            <p:ph sz="half" idx="2"/>
          </p:nvPr>
        </p:nvSpPr>
        <p:spPr>
          <a:xfrm>
            <a:off x="6858000" y="1600200"/>
            <a:ext cx="1828800" cy="5141913"/>
          </a:xfrm>
        </p:spPr>
        <p:txBody>
          <a:bodyPr>
            <a:normAutofit lnSpcReduction="10000"/>
          </a:bodyPr>
          <a:lstStyle/>
          <a:p>
            <a:pPr eaLnBrk="1" hangingPunct="1">
              <a:lnSpc>
                <a:spcPct val="80000"/>
              </a:lnSpc>
            </a:pPr>
            <a:r>
              <a:rPr lang="en-GB" altLang="en-US" sz="1800" smtClean="0"/>
              <a:t>[3] Of these, ships were furnished by the Corinthians, Megarians, Sycyonians, Pellenians, Eleans, Ambraciots, and Leucadians; and cavalry by the Boeotians, Phocians, and Locrians. The other states sent infantry. This was the Lacedaemonian confederacy. Thucydides 2.9</a:t>
            </a:r>
          </a:p>
          <a:p>
            <a:pPr eaLnBrk="1" hangingPunct="1">
              <a:lnSpc>
                <a:spcPct val="80000"/>
              </a:lnSpc>
            </a:pPr>
            <a:endParaRPr lang="en-GB" altLang="en-US" sz="1800" smtClean="0"/>
          </a:p>
        </p:txBody>
      </p:sp>
      <p:pic>
        <p:nvPicPr>
          <p:cNvPr id="16389" name="Picture 19" descr="PelopLeague43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25" y="1773238"/>
            <a:ext cx="6842125" cy="504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4925" y="-171450"/>
            <a:ext cx="9145588" cy="1143000"/>
          </a:xfrm>
        </p:spPr>
        <p:txBody>
          <a:bodyPr/>
          <a:lstStyle/>
          <a:p>
            <a:pPr eaLnBrk="1" hangingPunct="1"/>
            <a:r>
              <a:rPr lang="en-GB" altLang="en-US" smtClean="0"/>
              <a:t>The Two Sides: Athens and the allies</a:t>
            </a:r>
          </a:p>
        </p:txBody>
      </p:sp>
      <p:sp>
        <p:nvSpPr>
          <p:cNvPr id="17411" name="Rectangle 3"/>
          <p:cNvSpPr>
            <a:spLocks noGrp="1" noChangeArrowheads="1"/>
          </p:cNvSpPr>
          <p:nvPr>
            <p:ph sz="half" idx="1"/>
          </p:nvPr>
        </p:nvSpPr>
        <p:spPr>
          <a:xfrm>
            <a:off x="34925" y="765175"/>
            <a:ext cx="8858250" cy="1295400"/>
          </a:xfrm>
        </p:spPr>
        <p:txBody>
          <a:bodyPr/>
          <a:lstStyle/>
          <a:p>
            <a:pPr eaLnBrk="1" hangingPunct="1">
              <a:lnSpc>
                <a:spcPct val="80000"/>
              </a:lnSpc>
            </a:pPr>
            <a:r>
              <a:rPr lang="en-GB" altLang="en-US" sz="1800" smtClean="0"/>
              <a:t>[4] That of Athens comprised the Chians, Lesbians, Plateans, the Messenians in Naupactus, most of the Acarnanians, the Corcyraeans, Zacynthians, and some tributary cities in the following countries, viz., Caria upon the sea with her Dorian neighbors, Ionia, the Hellespont, the Thracian towns, </a:t>
            </a:r>
          </a:p>
        </p:txBody>
      </p:sp>
      <p:sp>
        <p:nvSpPr>
          <p:cNvPr id="17412" name="Rectangle 4"/>
          <p:cNvSpPr>
            <a:spLocks noGrp="1" noChangeArrowheads="1"/>
          </p:cNvSpPr>
          <p:nvPr>
            <p:ph sz="half" idx="2"/>
          </p:nvPr>
        </p:nvSpPr>
        <p:spPr>
          <a:xfrm>
            <a:off x="6300788" y="1557338"/>
            <a:ext cx="2674937" cy="5173662"/>
          </a:xfrm>
        </p:spPr>
        <p:txBody>
          <a:bodyPr/>
          <a:lstStyle/>
          <a:p>
            <a:pPr eaLnBrk="1" hangingPunct="1">
              <a:lnSpc>
                <a:spcPct val="80000"/>
              </a:lnSpc>
              <a:buFontTx/>
              <a:buNone/>
            </a:pPr>
            <a:r>
              <a:rPr lang="en-GB" altLang="en-US" sz="1800" smtClean="0"/>
              <a:t>the islands lying between Peloponnese and Crete towards the east, and all the Cyclades except Melos and Thera 5] Of these, ships were furnished by Chios, Lesbos, and Corcyra, infantry and money by the rest. [6] Such were the allies of either party and their resources for the war. Thucydides 2.9</a:t>
            </a:r>
          </a:p>
        </p:txBody>
      </p:sp>
      <p:pic>
        <p:nvPicPr>
          <p:cNvPr id="17413" name="Picture 5" descr="Delian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950" y="2133600"/>
            <a:ext cx="5976938" cy="464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The Archidamian War</a:t>
            </a:r>
          </a:p>
        </p:txBody>
      </p:sp>
      <p:sp>
        <p:nvSpPr>
          <p:cNvPr id="18435" name="Rectangle 3"/>
          <p:cNvSpPr>
            <a:spLocks noGrp="1" noChangeArrowheads="1"/>
          </p:cNvSpPr>
          <p:nvPr>
            <p:ph idx="1"/>
          </p:nvPr>
        </p:nvSpPr>
        <p:spPr/>
        <p:txBody>
          <a:bodyPr/>
          <a:lstStyle/>
          <a:p>
            <a:pPr eaLnBrk="1" hangingPunct="1"/>
            <a:r>
              <a:rPr lang="en-GB" altLang="en-US" smtClean="0"/>
              <a:t>The first ten years of the Peloponnesian War (431-421 BCE) are called the Archidamian War after the Spartan king Archidamos.</a:t>
            </a:r>
          </a:p>
          <a:p>
            <a:pPr eaLnBrk="1" hangingPunct="1"/>
            <a:r>
              <a:rPr lang="en-GB" altLang="en-US" smtClean="0"/>
              <a:t>This phase of the war was characterised mainly by the Peloponnesian invasions of Attika.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The Archidamian War: Timeline</a:t>
            </a:r>
          </a:p>
        </p:txBody>
      </p:sp>
      <p:sp>
        <p:nvSpPr>
          <p:cNvPr id="19459" name="Rectangle 19"/>
          <p:cNvSpPr>
            <a:spLocks noGrp="1" noChangeArrowheads="1"/>
          </p:cNvSpPr>
          <p:nvPr>
            <p:ph sz="half" idx="1"/>
          </p:nvPr>
        </p:nvSpPr>
        <p:spPr/>
        <p:txBody>
          <a:bodyPr/>
          <a:lstStyle/>
          <a:p>
            <a:pPr eaLnBrk="1" hangingPunct="1">
              <a:lnSpc>
                <a:spcPct val="90000"/>
              </a:lnSpc>
            </a:pPr>
            <a:r>
              <a:rPr lang="en-GB" altLang="en-US" sz="2400" smtClean="0"/>
              <a:t>431: War Begins, first invasion of Attika</a:t>
            </a:r>
          </a:p>
          <a:p>
            <a:pPr eaLnBrk="1" hangingPunct="1">
              <a:lnSpc>
                <a:spcPct val="90000"/>
              </a:lnSpc>
            </a:pPr>
            <a:r>
              <a:rPr lang="en-GB" altLang="en-US" sz="2400" smtClean="0"/>
              <a:t>430: Plague appears in Athens</a:t>
            </a:r>
          </a:p>
          <a:p>
            <a:pPr eaLnBrk="1" hangingPunct="1">
              <a:lnSpc>
                <a:spcPct val="90000"/>
              </a:lnSpc>
            </a:pPr>
            <a:r>
              <a:rPr lang="en-GB" altLang="en-US" sz="2400" smtClean="0"/>
              <a:t>429: Perikles dies of the plague, Siege of Plataia Begins.</a:t>
            </a:r>
          </a:p>
          <a:p>
            <a:pPr eaLnBrk="1" hangingPunct="1">
              <a:lnSpc>
                <a:spcPct val="90000"/>
              </a:lnSpc>
            </a:pPr>
            <a:r>
              <a:rPr lang="en-GB" altLang="en-US" sz="2400" smtClean="0"/>
              <a:t>428: Mytilenean Revolt begins</a:t>
            </a:r>
          </a:p>
          <a:p>
            <a:pPr eaLnBrk="1" hangingPunct="1">
              <a:lnSpc>
                <a:spcPct val="90000"/>
              </a:lnSpc>
            </a:pPr>
            <a:r>
              <a:rPr lang="en-GB" altLang="en-US" sz="2400" smtClean="0"/>
              <a:t>427: Plataia reduced, Mytilene reduced, Stasis at Corcyra</a:t>
            </a:r>
          </a:p>
          <a:p>
            <a:pPr eaLnBrk="1" hangingPunct="1">
              <a:lnSpc>
                <a:spcPct val="90000"/>
              </a:lnSpc>
            </a:pPr>
            <a:endParaRPr lang="en-GB" altLang="en-US" sz="2400" smtClean="0"/>
          </a:p>
        </p:txBody>
      </p:sp>
      <p:sp>
        <p:nvSpPr>
          <p:cNvPr id="19460" name="Rectangle 20"/>
          <p:cNvSpPr>
            <a:spLocks noGrp="1" noChangeArrowheads="1"/>
          </p:cNvSpPr>
          <p:nvPr>
            <p:ph sz="half" idx="2"/>
          </p:nvPr>
        </p:nvSpPr>
        <p:spPr/>
        <p:txBody>
          <a:bodyPr/>
          <a:lstStyle/>
          <a:p>
            <a:pPr eaLnBrk="1" hangingPunct="1">
              <a:lnSpc>
                <a:spcPct val="90000"/>
              </a:lnSpc>
            </a:pPr>
            <a:r>
              <a:rPr lang="en-GB" altLang="en-US" sz="2400" smtClean="0"/>
              <a:t>426: Spartan colony at Herakleia, Athenian campaign in Ambrakia, </a:t>
            </a:r>
          </a:p>
          <a:p>
            <a:pPr eaLnBrk="1" hangingPunct="1">
              <a:lnSpc>
                <a:spcPct val="90000"/>
              </a:lnSpc>
            </a:pPr>
            <a:r>
              <a:rPr lang="en-GB" altLang="en-US" sz="2400" smtClean="0"/>
              <a:t>425: Pylos episode</a:t>
            </a:r>
          </a:p>
          <a:p>
            <a:pPr eaLnBrk="1" hangingPunct="1">
              <a:lnSpc>
                <a:spcPct val="90000"/>
              </a:lnSpc>
            </a:pPr>
            <a:r>
              <a:rPr lang="en-GB" altLang="en-US" sz="2400" smtClean="0"/>
              <a:t>424: Delion Campaign by Athens, Campaign of Brasidas to the north, </a:t>
            </a:r>
          </a:p>
          <a:p>
            <a:pPr eaLnBrk="1" hangingPunct="1">
              <a:lnSpc>
                <a:spcPct val="90000"/>
              </a:lnSpc>
            </a:pPr>
            <a:r>
              <a:rPr lang="en-GB" altLang="en-US" sz="2400" smtClean="0"/>
              <a:t>423: Fighting in northern Greece </a:t>
            </a:r>
          </a:p>
          <a:p>
            <a:pPr eaLnBrk="1" hangingPunct="1">
              <a:lnSpc>
                <a:spcPct val="90000"/>
              </a:lnSpc>
            </a:pPr>
            <a:r>
              <a:rPr lang="en-GB" altLang="en-US" sz="2400" smtClean="0"/>
              <a:t>422: Kleon and Brasidas killed</a:t>
            </a:r>
          </a:p>
          <a:p>
            <a:pPr eaLnBrk="1" hangingPunct="1">
              <a:lnSpc>
                <a:spcPct val="90000"/>
              </a:lnSpc>
            </a:pPr>
            <a:r>
              <a:rPr lang="en-GB" altLang="en-US" sz="2400" smtClean="0"/>
              <a:t>421: Peace of Nikias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The Spartan strategy in 431</a:t>
            </a:r>
          </a:p>
        </p:txBody>
      </p:sp>
      <p:sp>
        <p:nvSpPr>
          <p:cNvPr id="20483" name="Rectangle 3"/>
          <p:cNvSpPr>
            <a:spLocks noGrp="1" noChangeArrowheads="1"/>
          </p:cNvSpPr>
          <p:nvPr>
            <p:ph idx="1"/>
          </p:nvPr>
        </p:nvSpPr>
        <p:spPr/>
        <p:txBody>
          <a:bodyPr/>
          <a:lstStyle/>
          <a:p>
            <a:pPr eaLnBrk="1" hangingPunct="1">
              <a:lnSpc>
                <a:spcPct val="80000"/>
              </a:lnSpc>
            </a:pPr>
            <a:r>
              <a:rPr lang="en-GB" altLang="en-US" sz="2800" smtClean="0"/>
              <a:t>The </a:t>
            </a:r>
            <a:r>
              <a:rPr lang="en-GB" altLang="en-US" sz="2800" b="1" smtClean="0"/>
              <a:t>main</a:t>
            </a:r>
            <a:r>
              <a:rPr lang="en-GB" altLang="en-US" sz="2800" smtClean="0"/>
              <a:t> Spartan strategy in 431 was to invade Attika yearly, destroy the crops and thus force Athens to surrender. </a:t>
            </a:r>
          </a:p>
          <a:p>
            <a:pPr eaLnBrk="1" hangingPunct="1">
              <a:lnSpc>
                <a:spcPct val="80000"/>
              </a:lnSpc>
            </a:pPr>
            <a:r>
              <a:rPr lang="en-GB" altLang="en-US" sz="2800" smtClean="0"/>
              <a:t>This is the main hoplite tactic of warfare, where an invading force destroys the countryside until the defenders come out to fight, thus forcing a battle. </a:t>
            </a:r>
          </a:p>
          <a:p>
            <a:pPr eaLnBrk="1" hangingPunct="1">
              <a:lnSpc>
                <a:spcPct val="80000"/>
              </a:lnSpc>
            </a:pPr>
            <a:r>
              <a:rPr lang="en-GB" altLang="en-US" sz="2800" smtClean="0"/>
              <a:t>Sparta was trying to play to Athenian weakness, i.e. the army. </a:t>
            </a:r>
          </a:p>
          <a:p>
            <a:pPr eaLnBrk="1" hangingPunct="1">
              <a:lnSpc>
                <a:spcPct val="80000"/>
              </a:lnSpc>
            </a:pPr>
            <a:r>
              <a:rPr lang="en-GB" altLang="en-US" sz="2800" smtClean="0"/>
              <a:t>However, Sparta also had a view to inciting the Athenian allies to rebel and to challenge Athens at sea.</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The Athenian strategy in 431</a:t>
            </a:r>
          </a:p>
        </p:txBody>
      </p:sp>
      <p:sp>
        <p:nvSpPr>
          <p:cNvPr id="21507" name="Rectangle 3"/>
          <p:cNvSpPr>
            <a:spLocks noGrp="1" noChangeArrowheads="1"/>
          </p:cNvSpPr>
          <p:nvPr>
            <p:ph idx="1"/>
          </p:nvPr>
        </p:nvSpPr>
        <p:spPr/>
        <p:txBody>
          <a:bodyPr/>
          <a:lstStyle/>
          <a:p>
            <a:pPr eaLnBrk="1" hangingPunct="1"/>
            <a:r>
              <a:rPr lang="en-GB" altLang="en-US" smtClean="0"/>
              <a:t>Athens followed Perikles’ advice, although there were several problems in the beginning. </a:t>
            </a:r>
          </a:p>
          <a:p>
            <a:pPr eaLnBrk="1" hangingPunct="1"/>
            <a:r>
              <a:rPr lang="en-GB" altLang="en-US" smtClean="0"/>
              <a:t>Thus the Athenians did not react to the Spartan invasions of Attika but instead used their fleet to inflict damage on the Peloponnesians. </a:t>
            </a:r>
          </a:p>
          <a:p>
            <a:pPr eaLnBrk="1" hangingPunct="1"/>
            <a:r>
              <a:rPr lang="en-GB" altLang="en-US" smtClean="0"/>
              <a:t>Read </a:t>
            </a:r>
            <a:r>
              <a:rPr lang="en-GB" altLang="en-US" sz="2800" smtClean="0"/>
              <a:t>Thucydides 2.13-4</a:t>
            </a:r>
          </a:p>
          <a:p>
            <a:pPr eaLnBrk="1" hangingPunct="1"/>
            <a:endParaRPr lang="en-GB" altLang="en-US"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39750" y="-242888"/>
            <a:ext cx="8229600" cy="1143001"/>
          </a:xfrm>
        </p:spPr>
        <p:txBody>
          <a:bodyPr/>
          <a:lstStyle/>
          <a:p>
            <a:pPr eaLnBrk="1" hangingPunct="1"/>
            <a:r>
              <a:rPr lang="en-GB" altLang="en-US" smtClean="0"/>
              <a:t>The Plataia Episode</a:t>
            </a:r>
          </a:p>
        </p:txBody>
      </p:sp>
      <p:sp>
        <p:nvSpPr>
          <p:cNvPr id="22531" name="Rectangle 3"/>
          <p:cNvSpPr>
            <a:spLocks noGrp="1" noChangeArrowheads="1"/>
          </p:cNvSpPr>
          <p:nvPr>
            <p:ph sz="half" idx="1"/>
          </p:nvPr>
        </p:nvSpPr>
        <p:spPr>
          <a:xfrm>
            <a:off x="457200" y="692150"/>
            <a:ext cx="8362950" cy="2016125"/>
          </a:xfrm>
        </p:spPr>
        <p:txBody>
          <a:bodyPr/>
          <a:lstStyle/>
          <a:p>
            <a:pPr eaLnBrk="1" hangingPunct="1"/>
            <a:r>
              <a:rPr lang="en-GB" altLang="en-US" smtClean="0"/>
              <a:t>Plataia was initially besieged by the Peloponnesians in 429.</a:t>
            </a:r>
          </a:p>
          <a:p>
            <a:pPr eaLnBrk="1" hangingPunct="1"/>
            <a:r>
              <a:rPr lang="en-GB" altLang="en-US" smtClean="0"/>
              <a:t>The siege lasted for the better part of 2 years.</a:t>
            </a:r>
          </a:p>
        </p:txBody>
      </p:sp>
      <p:sp>
        <p:nvSpPr>
          <p:cNvPr id="22532" name="Rectangle 5"/>
          <p:cNvSpPr>
            <a:spLocks noGrp="1" noChangeArrowheads="1"/>
          </p:cNvSpPr>
          <p:nvPr>
            <p:ph sz="half" idx="2"/>
          </p:nvPr>
        </p:nvSpPr>
        <p:spPr>
          <a:xfrm>
            <a:off x="5435600" y="2133600"/>
            <a:ext cx="3251200" cy="4391025"/>
          </a:xfrm>
        </p:spPr>
        <p:txBody>
          <a:bodyPr/>
          <a:lstStyle/>
          <a:p>
            <a:pPr eaLnBrk="1" hangingPunct="1"/>
            <a:r>
              <a:rPr lang="en-GB" altLang="en-US" smtClean="0"/>
              <a:t>The final capitulation came in 427, after the reduction of Mytilene by Athens.</a:t>
            </a:r>
          </a:p>
          <a:p>
            <a:pPr eaLnBrk="1" hangingPunct="1"/>
            <a:r>
              <a:rPr lang="en-GB" altLang="en-US" smtClean="0"/>
              <a:t>Read </a:t>
            </a:r>
            <a:r>
              <a:rPr lang="en-GB" altLang="en-US" sz="2800" smtClean="0"/>
              <a:t>Thucydides 2.52</a:t>
            </a:r>
          </a:p>
          <a:p>
            <a:pPr eaLnBrk="1" hangingPunct="1"/>
            <a:endParaRPr lang="en-GB" altLang="en-US" smtClean="0"/>
          </a:p>
        </p:txBody>
      </p:sp>
      <p:pic>
        <p:nvPicPr>
          <p:cNvPr id="2253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3141663"/>
            <a:ext cx="4895850" cy="3351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22534" name="Oval 6"/>
          <p:cNvSpPr>
            <a:spLocks noChangeArrowheads="1"/>
          </p:cNvSpPr>
          <p:nvPr/>
        </p:nvSpPr>
        <p:spPr bwMode="auto">
          <a:xfrm>
            <a:off x="3995738" y="3933825"/>
            <a:ext cx="142875" cy="122238"/>
          </a:xfrm>
          <a:prstGeom prst="ellipse">
            <a:avLst/>
          </a:prstGeom>
          <a:solidFill>
            <a:srgbClr val="FF0000"/>
          </a:solidFill>
          <a:ln w="9525" algn="ctr">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2535" name="Oval 7"/>
          <p:cNvSpPr>
            <a:spLocks noChangeArrowheads="1"/>
          </p:cNvSpPr>
          <p:nvPr/>
        </p:nvSpPr>
        <p:spPr bwMode="auto">
          <a:xfrm>
            <a:off x="3419475" y="3573463"/>
            <a:ext cx="142875" cy="122237"/>
          </a:xfrm>
          <a:prstGeom prst="ellipse">
            <a:avLst/>
          </a:prstGeom>
          <a:solidFill>
            <a:srgbClr val="FF0000"/>
          </a:solidFill>
          <a:ln w="9525" algn="ctr">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2536" name="Oval 8"/>
          <p:cNvSpPr>
            <a:spLocks noChangeArrowheads="1"/>
          </p:cNvSpPr>
          <p:nvPr/>
        </p:nvSpPr>
        <p:spPr bwMode="auto">
          <a:xfrm>
            <a:off x="3419475" y="3716338"/>
            <a:ext cx="142875" cy="122237"/>
          </a:xfrm>
          <a:prstGeom prst="ellipse">
            <a:avLst/>
          </a:prstGeom>
          <a:solidFill>
            <a:srgbClr val="FF0000"/>
          </a:solidFill>
          <a:ln w="9525" algn="ctr">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2537" name="Oval 9"/>
          <p:cNvSpPr>
            <a:spLocks noChangeArrowheads="1"/>
          </p:cNvSpPr>
          <p:nvPr/>
        </p:nvSpPr>
        <p:spPr bwMode="auto">
          <a:xfrm>
            <a:off x="2843213" y="5300663"/>
            <a:ext cx="142875" cy="122237"/>
          </a:xfrm>
          <a:prstGeom prst="ellipse">
            <a:avLst/>
          </a:prstGeom>
          <a:solidFill>
            <a:srgbClr val="FF0000"/>
          </a:solidFill>
          <a:ln w="9525" algn="ctr">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2538" name="Oval 10"/>
          <p:cNvSpPr>
            <a:spLocks noChangeArrowheads="1"/>
          </p:cNvSpPr>
          <p:nvPr/>
        </p:nvSpPr>
        <p:spPr bwMode="auto">
          <a:xfrm>
            <a:off x="2987675" y="4149725"/>
            <a:ext cx="142875" cy="122238"/>
          </a:xfrm>
          <a:prstGeom prst="ellipse">
            <a:avLst/>
          </a:prstGeom>
          <a:solidFill>
            <a:srgbClr val="FF0000"/>
          </a:solidFill>
          <a:ln w="9525" algn="ctr">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2539" name="Text Box 11"/>
          <p:cNvSpPr txBox="1">
            <a:spLocks noChangeArrowheads="1"/>
          </p:cNvSpPr>
          <p:nvPr/>
        </p:nvSpPr>
        <p:spPr bwMode="auto">
          <a:xfrm>
            <a:off x="4140200" y="3789363"/>
            <a:ext cx="895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Athens</a:t>
            </a:r>
          </a:p>
        </p:txBody>
      </p:sp>
      <p:sp>
        <p:nvSpPr>
          <p:cNvPr id="22540" name="Text Box 12"/>
          <p:cNvSpPr txBox="1">
            <a:spLocks noChangeArrowheads="1"/>
          </p:cNvSpPr>
          <p:nvPr/>
        </p:nvSpPr>
        <p:spPr bwMode="auto">
          <a:xfrm>
            <a:off x="2490788" y="3644900"/>
            <a:ext cx="882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Plataia</a:t>
            </a:r>
          </a:p>
        </p:txBody>
      </p:sp>
      <p:sp>
        <p:nvSpPr>
          <p:cNvPr id="22541" name="Text Box 13"/>
          <p:cNvSpPr txBox="1">
            <a:spLocks noChangeArrowheads="1"/>
          </p:cNvSpPr>
          <p:nvPr/>
        </p:nvSpPr>
        <p:spPr bwMode="auto">
          <a:xfrm>
            <a:off x="3538538" y="3357563"/>
            <a:ext cx="946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Thebes</a:t>
            </a:r>
          </a:p>
        </p:txBody>
      </p:sp>
      <p:sp>
        <p:nvSpPr>
          <p:cNvPr id="22542" name="Text Box 14"/>
          <p:cNvSpPr txBox="1">
            <a:spLocks noChangeArrowheads="1"/>
          </p:cNvSpPr>
          <p:nvPr/>
        </p:nvSpPr>
        <p:spPr bwMode="auto">
          <a:xfrm>
            <a:off x="2006600" y="4076700"/>
            <a:ext cx="984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Corinth </a:t>
            </a:r>
          </a:p>
        </p:txBody>
      </p:sp>
      <p:sp>
        <p:nvSpPr>
          <p:cNvPr id="22543" name="Text Box 15"/>
          <p:cNvSpPr txBox="1">
            <a:spLocks noChangeArrowheads="1"/>
          </p:cNvSpPr>
          <p:nvPr/>
        </p:nvSpPr>
        <p:spPr bwMode="auto">
          <a:xfrm>
            <a:off x="2974975" y="5157788"/>
            <a:ext cx="9207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Sparta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The Plataia Episode</a:t>
            </a:r>
          </a:p>
        </p:txBody>
      </p:sp>
      <p:sp>
        <p:nvSpPr>
          <p:cNvPr id="23555" name="Rectangle 3"/>
          <p:cNvSpPr>
            <a:spLocks noGrp="1" noChangeArrowheads="1"/>
          </p:cNvSpPr>
          <p:nvPr>
            <p:ph idx="1"/>
          </p:nvPr>
        </p:nvSpPr>
        <p:spPr/>
        <p:txBody>
          <a:bodyPr/>
          <a:lstStyle/>
          <a:p>
            <a:pPr eaLnBrk="1" hangingPunct="1">
              <a:lnSpc>
                <a:spcPct val="90000"/>
              </a:lnSpc>
            </a:pPr>
            <a:r>
              <a:rPr lang="en-GB" altLang="en-US" smtClean="0"/>
              <a:t>It is very interesting to note that the Spartans, at least according to Thucydides, were devising their strategy not only in relation to the war but also in relation to a probable aftermath.</a:t>
            </a:r>
          </a:p>
          <a:p>
            <a:pPr eaLnBrk="1" hangingPunct="1">
              <a:lnSpc>
                <a:spcPct val="90000"/>
              </a:lnSpc>
            </a:pPr>
            <a:r>
              <a:rPr lang="en-GB" altLang="en-US" smtClean="0"/>
              <a:t>If Plataia was not allowed by a future treaty to go back to Athens, then that meant that Athens would not longer have a foothold in Boiotia.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Herakleia</a:t>
            </a:r>
          </a:p>
        </p:txBody>
      </p:sp>
      <p:sp>
        <p:nvSpPr>
          <p:cNvPr id="24579" name="Rectangle 3"/>
          <p:cNvSpPr>
            <a:spLocks noGrp="1" noChangeArrowheads="1"/>
          </p:cNvSpPr>
          <p:nvPr>
            <p:ph idx="1"/>
          </p:nvPr>
        </p:nvSpPr>
        <p:spPr/>
        <p:txBody>
          <a:bodyPr/>
          <a:lstStyle/>
          <a:p>
            <a:pPr eaLnBrk="1" hangingPunct="1"/>
            <a:r>
              <a:rPr lang="en-GB" altLang="en-US" smtClean="0"/>
              <a:t>Clearly the Spartans were looking towards the northern Athenian allies when they founded Herakleia.</a:t>
            </a:r>
          </a:p>
          <a:p>
            <a:pPr eaLnBrk="1" hangingPunct="1"/>
            <a:r>
              <a:rPr lang="en-GB" altLang="en-US" smtClean="0"/>
              <a:t>They also had a view towards naval warfare. </a:t>
            </a:r>
          </a:p>
          <a:p>
            <a:pPr eaLnBrk="1" hangingPunct="1"/>
            <a:r>
              <a:rPr lang="en-GB" altLang="en-US" smtClean="0"/>
              <a:t>Further, Euboia was an important target, since the Athenians kept their movable property (mainly animals) there. </a:t>
            </a:r>
          </a:p>
          <a:p>
            <a:pPr eaLnBrk="1" hangingPunct="1"/>
            <a:r>
              <a:rPr lang="en-GB" altLang="en-US" smtClean="0"/>
              <a:t>Read </a:t>
            </a:r>
            <a:r>
              <a:rPr lang="en-GB" altLang="en-US" sz="2800" smtClean="0"/>
              <a:t>Thucydides 3.92</a:t>
            </a:r>
          </a:p>
          <a:p>
            <a:pPr eaLnBrk="1" hangingPunct="1"/>
            <a:endParaRPr lang="en-GB" altLang="en-US"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68313" y="0"/>
            <a:ext cx="8229600" cy="1143000"/>
          </a:xfrm>
        </p:spPr>
        <p:txBody>
          <a:bodyPr/>
          <a:lstStyle/>
          <a:p>
            <a:pPr eaLnBrk="1" hangingPunct="1"/>
            <a:r>
              <a:rPr lang="en-GB" altLang="en-US" smtClean="0"/>
              <a:t>Pylos</a:t>
            </a:r>
          </a:p>
        </p:txBody>
      </p:sp>
      <p:pic>
        <p:nvPicPr>
          <p:cNvPr id="25603"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950" y="981075"/>
            <a:ext cx="2519363"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25604" name="Oval 5"/>
          <p:cNvSpPr>
            <a:spLocks noChangeArrowheads="1"/>
          </p:cNvSpPr>
          <p:nvPr/>
        </p:nvSpPr>
        <p:spPr bwMode="auto">
          <a:xfrm>
            <a:off x="1908175" y="1700213"/>
            <a:ext cx="144463" cy="122237"/>
          </a:xfrm>
          <a:prstGeom prst="ellipse">
            <a:avLst/>
          </a:prstGeom>
          <a:solidFill>
            <a:srgbClr val="FF0000"/>
          </a:solidFill>
          <a:ln w="9525" algn="ctr">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5605" name="Oval 6"/>
          <p:cNvSpPr>
            <a:spLocks noChangeArrowheads="1"/>
          </p:cNvSpPr>
          <p:nvPr/>
        </p:nvSpPr>
        <p:spPr bwMode="auto">
          <a:xfrm>
            <a:off x="1476375" y="2276475"/>
            <a:ext cx="144463" cy="122238"/>
          </a:xfrm>
          <a:prstGeom prst="ellipse">
            <a:avLst/>
          </a:prstGeom>
          <a:solidFill>
            <a:srgbClr val="FF0000"/>
          </a:solidFill>
          <a:ln w="9525" algn="ctr">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5606" name="Oval 7"/>
          <p:cNvSpPr>
            <a:spLocks noChangeArrowheads="1"/>
          </p:cNvSpPr>
          <p:nvPr/>
        </p:nvSpPr>
        <p:spPr bwMode="auto">
          <a:xfrm>
            <a:off x="1042988" y="2276475"/>
            <a:ext cx="144462" cy="122238"/>
          </a:xfrm>
          <a:prstGeom prst="ellipse">
            <a:avLst/>
          </a:prstGeom>
          <a:solidFill>
            <a:srgbClr val="FF0000"/>
          </a:solidFill>
          <a:ln w="9525" algn="ctr">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5607" name="Text Box 8"/>
          <p:cNvSpPr txBox="1">
            <a:spLocks noChangeArrowheads="1"/>
          </p:cNvSpPr>
          <p:nvPr/>
        </p:nvSpPr>
        <p:spPr bwMode="auto">
          <a:xfrm>
            <a:off x="1042988" y="1341438"/>
            <a:ext cx="895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Athens</a:t>
            </a:r>
          </a:p>
        </p:txBody>
      </p:sp>
      <p:sp>
        <p:nvSpPr>
          <p:cNvPr id="25608" name="Text Box 9"/>
          <p:cNvSpPr txBox="1">
            <a:spLocks noChangeArrowheads="1"/>
          </p:cNvSpPr>
          <p:nvPr/>
        </p:nvSpPr>
        <p:spPr bwMode="auto">
          <a:xfrm>
            <a:off x="1619250" y="2133600"/>
            <a:ext cx="857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Sparta</a:t>
            </a:r>
          </a:p>
        </p:txBody>
      </p:sp>
      <p:sp>
        <p:nvSpPr>
          <p:cNvPr id="25609" name="Text Box 10"/>
          <p:cNvSpPr txBox="1">
            <a:spLocks noChangeArrowheads="1"/>
          </p:cNvSpPr>
          <p:nvPr/>
        </p:nvSpPr>
        <p:spPr bwMode="auto">
          <a:xfrm>
            <a:off x="971550" y="2420938"/>
            <a:ext cx="742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r>
              <a:rPr lang="en-GB" altLang="en-US"/>
              <a:t>Pylos</a:t>
            </a:r>
          </a:p>
        </p:txBody>
      </p:sp>
      <p:pic>
        <p:nvPicPr>
          <p:cNvPr id="25610" name="Picture 11" descr="PylosArea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00438"/>
            <a:ext cx="3090863" cy="288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11" name="Rectangle 12"/>
          <p:cNvSpPr>
            <a:spLocks noChangeArrowheads="1"/>
          </p:cNvSpPr>
          <p:nvPr/>
        </p:nvSpPr>
        <p:spPr bwMode="auto">
          <a:xfrm>
            <a:off x="395288" y="4292600"/>
            <a:ext cx="863600" cy="647700"/>
          </a:xfrm>
          <a:prstGeom prst="rect">
            <a:avLst/>
          </a:prstGeom>
          <a:noFill/>
          <a:ln w="41275" algn="ctr">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pic>
        <p:nvPicPr>
          <p:cNvPr id="25612" name="Picture 14" descr="pylo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2138" y="1255713"/>
            <a:ext cx="6011862" cy="560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Pylos</a:t>
            </a:r>
          </a:p>
        </p:txBody>
      </p:sp>
      <p:sp>
        <p:nvSpPr>
          <p:cNvPr id="26627" name="Rectangle 3"/>
          <p:cNvSpPr>
            <a:spLocks noGrp="1" noChangeArrowheads="1"/>
          </p:cNvSpPr>
          <p:nvPr>
            <p:ph idx="1"/>
          </p:nvPr>
        </p:nvSpPr>
        <p:spPr/>
        <p:txBody>
          <a:bodyPr>
            <a:normAutofit fontScale="92500" lnSpcReduction="10000"/>
          </a:bodyPr>
          <a:lstStyle/>
          <a:p>
            <a:pPr eaLnBrk="1" hangingPunct="1"/>
            <a:r>
              <a:rPr lang="en-GB" altLang="en-US" smtClean="0"/>
              <a:t>In 425 BCE, the Athenian general Demosthenes (</a:t>
            </a:r>
            <a:r>
              <a:rPr lang="en-GB" altLang="en-US" b="1" i="1" smtClean="0"/>
              <a:t>not</a:t>
            </a:r>
            <a:r>
              <a:rPr lang="en-GB" altLang="en-US" smtClean="0"/>
              <a:t> the orator!!) captured the island of Sphakteria and Pylos. </a:t>
            </a:r>
          </a:p>
          <a:p>
            <a:pPr eaLnBrk="1" hangingPunct="1"/>
            <a:r>
              <a:rPr lang="en-GB" altLang="en-US" smtClean="0"/>
              <a:t>After a long siege, the Athenians captured around 400 Spartans.</a:t>
            </a:r>
          </a:p>
          <a:p>
            <a:pPr eaLnBrk="1" hangingPunct="1"/>
            <a:r>
              <a:rPr lang="en-GB" altLang="en-US" smtClean="0"/>
              <a:t>With these Spartans as hostages, Sparta immediately tried for peace.</a:t>
            </a:r>
          </a:p>
          <a:p>
            <a:pPr eaLnBrk="1" hangingPunct="1"/>
            <a:r>
              <a:rPr lang="en-GB" altLang="en-US" smtClean="0"/>
              <a:t>Don’t forget to read the full account in Thucydides (there are a lot of details that can be useful).</a:t>
            </a:r>
          </a:p>
          <a:p>
            <a:pPr eaLnBrk="1" hangingPunct="1"/>
            <a:endParaRPr lang="en-GB" altLang="en-US"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smtClean="0"/>
              <a:t>Brasidas in the north</a:t>
            </a:r>
          </a:p>
        </p:txBody>
      </p:sp>
      <p:sp>
        <p:nvSpPr>
          <p:cNvPr id="27651" name="Rectangle 3"/>
          <p:cNvSpPr>
            <a:spLocks noGrp="1" noChangeArrowheads="1"/>
          </p:cNvSpPr>
          <p:nvPr>
            <p:ph idx="1"/>
          </p:nvPr>
        </p:nvSpPr>
        <p:spPr/>
        <p:txBody>
          <a:bodyPr/>
          <a:lstStyle/>
          <a:p>
            <a:pPr eaLnBrk="1" hangingPunct="1"/>
            <a:r>
              <a:rPr lang="en-GB" altLang="en-US" smtClean="0"/>
              <a:t>Brasidas, a hero of Pylos (but not one of the hostages) with a force of helots campaigned to northern Greece. </a:t>
            </a:r>
          </a:p>
          <a:p>
            <a:pPr eaLnBrk="1" hangingPunct="1"/>
            <a:r>
              <a:rPr lang="en-GB" altLang="en-US" smtClean="0"/>
              <a:t>His route was strictly overland passing through Megara, Boiotia and Thessaly to reach the Chalcidice. </a:t>
            </a:r>
          </a:p>
          <a:p>
            <a:pPr eaLnBrk="1" hangingPunct="1"/>
            <a:r>
              <a:rPr lang="en-GB" altLang="en-US" smtClean="0"/>
              <a:t>There he managed to incite Athenian allies to revolt, among them Amphipolis.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68313" y="-171450"/>
            <a:ext cx="8229600" cy="1143000"/>
          </a:xfrm>
        </p:spPr>
        <p:txBody>
          <a:bodyPr/>
          <a:lstStyle/>
          <a:p>
            <a:pPr eaLnBrk="1" hangingPunct="1"/>
            <a:r>
              <a:rPr lang="en-GB" altLang="en-US" smtClean="0"/>
              <a:t>Brasidas</a:t>
            </a:r>
          </a:p>
        </p:txBody>
      </p:sp>
      <p:sp>
        <p:nvSpPr>
          <p:cNvPr id="28675" name="Rectangle 3"/>
          <p:cNvSpPr>
            <a:spLocks noGrp="1" noChangeArrowheads="1"/>
          </p:cNvSpPr>
          <p:nvPr>
            <p:ph idx="1"/>
          </p:nvPr>
        </p:nvSpPr>
        <p:spPr>
          <a:xfrm>
            <a:off x="0" y="836613"/>
            <a:ext cx="8964613" cy="5905500"/>
          </a:xfrm>
        </p:spPr>
        <p:txBody>
          <a:bodyPr/>
          <a:lstStyle/>
          <a:p>
            <a:pPr eaLnBrk="1" hangingPunct="1">
              <a:lnSpc>
                <a:spcPct val="80000"/>
              </a:lnSpc>
            </a:pPr>
            <a:r>
              <a:rPr lang="en-GB" altLang="en-US" sz="2400" smtClean="0"/>
              <a:t>Brasidas himself was sent out by the Lacedaemonians mainly at his own desire, although the Chalcidians also were eager to have a man so thorough as he had shown himself whenever there was anything to be done at Sparta, and whose after service abroad proved of the utmost use to his country. [2] At the present moment </a:t>
            </a:r>
            <a:r>
              <a:rPr lang="en-GB" altLang="en-US" sz="2400" b="1" smtClean="0"/>
              <a:t>his just and moderate conduct towards the towns generally succeeded in procuring their revolt, besides the places which he managed to take by treachery</a:t>
            </a:r>
            <a:r>
              <a:rPr lang="en-GB" altLang="en-US" sz="2400" smtClean="0"/>
              <a:t>; and thus when the Lacedaemonians desired to treat, as they ultimately did, they had places to offer in exchange, and the burden of war meanwhile shifted from Peloponnese. </a:t>
            </a:r>
            <a:r>
              <a:rPr lang="en-GB" altLang="en-US" sz="2400" b="1" smtClean="0"/>
              <a:t>Later on in the war, after the events in Sicily, the present valour and conduct of Brasidas, known by experience to some, by hearsay to others, was what mainly created in the allies of Athens a feeling for the Lacedaemonians. [3] He was the first who went out and showed himself so good a man at all points as to leave behind him the conviction that the rest were like him.</a:t>
            </a:r>
            <a:r>
              <a:rPr lang="en-GB" altLang="en-US" sz="2400" smtClean="0"/>
              <a:t> Thucydides 4.81</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mtClean="0"/>
              <a:t>Brasidas</a:t>
            </a:r>
          </a:p>
        </p:txBody>
      </p:sp>
      <p:sp>
        <p:nvSpPr>
          <p:cNvPr id="29699" name="Rectangle 3"/>
          <p:cNvSpPr>
            <a:spLocks noGrp="1" noChangeArrowheads="1"/>
          </p:cNvSpPr>
          <p:nvPr>
            <p:ph idx="1"/>
          </p:nvPr>
        </p:nvSpPr>
        <p:spPr/>
        <p:txBody>
          <a:bodyPr>
            <a:normAutofit fontScale="77500" lnSpcReduction="20000"/>
          </a:bodyPr>
          <a:lstStyle/>
          <a:p>
            <a:pPr eaLnBrk="1" hangingPunct="1"/>
            <a:r>
              <a:rPr lang="en-GB" altLang="en-US" dirty="0" smtClean="0"/>
              <a:t>The portrayal of </a:t>
            </a:r>
            <a:r>
              <a:rPr lang="en-GB" altLang="en-US" dirty="0" err="1" smtClean="0"/>
              <a:t>Brasidas</a:t>
            </a:r>
            <a:r>
              <a:rPr lang="en-GB" altLang="en-US" dirty="0" smtClean="0"/>
              <a:t> is unique for a Spartan in Thucydides.</a:t>
            </a:r>
          </a:p>
          <a:p>
            <a:pPr eaLnBrk="1" hangingPunct="1"/>
            <a:r>
              <a:rPr lang="en-GB" altLang="en-US" dirty="0" err="1" smtClean="0"/>
              <a:t>Brasidas</a:t>
            </a:r>
            <a:r>
              <a:rPr lang="en-GB" altLang="en-US" dirty="0" smtClean="0"/>
              <a:t> is shown as the best specimen of Sparta and it is clear that his conduct had considerable impact on how others viewed Sparta during the Peloponnesian War. </a:t>
            </a:r>
          </a:p>
          <a:p>
            <a:pPr eaLnBrk="1" hangingPunct="1"/>
            <a:r>
              <a:rPr lang="en-GB" altLang="en-US" dirty="0" err="1" smtClean="0"/>
              <a:t>Brasidas</a:t>
            </a:r>
            <a:r>
              <a:rPr lang="en-GB" altLang="en-US" dirty="0" smtClean="0"/>
              <a:t> is portrayed as noble, just, a good orator and a brave soldier. </a:t>
            </a:r>
          </a:p>
          <a:p>
            <a:pPr eaLnBrk="1" hangingPunct="1"/>
            <a:r>
              <a:rPr lang="en-GB" altLang="en-US" dirty="0" smtClean="0"/>
              <a:t>Thucydides came up against </a:t>
            </a:r>
            <a:r>
              <a:rPr lang="en-GB" altLang="en-US" dirty="0" err="1" smtClean="0"/>
              <a:t>Brasidas</a:t>
            </a:r>
            <a:r>
              <a:rPr lang="en-GB" altLang="en-US" dirty="0" smtClean="0"/>
              <a:t> when </a:t>
            </a:r>
            <a:r>
              <a:rPr lang="en-GB" altLang="en-US" dirty="0" err="1" smtClean="0"/>
              <a:t>Brasidas</a:t>
            </a:r>
            <a:r>
              <a:rPr lang="en-GB" altLang="en-US" dirty="0" smtClean="0"/>
              <a:t> took over </a:t>
            </a:r>
            <a:r>
              <a:rPr lang="en-GB" altLang="en-US" dirty="0" err="1" smtClean="0"/>
              <a:t>Amphipolis</a:t>
            </a:r>
            <a:r>
              <a:rPr lang="en-GB" altLang="en-US" dirty="0" smtClean="0"/>
              <a:t>.</a:t>
            </a:r>
          </a:p>
          <a:p>
            <a:pPr eaLnBrk="1" hangingPunct="1"/>
            <a:r>
              <a:rPr lang="en-GB" altLang="en-US" dirty="0" smtClean="0"/>
              <a:t>Thucydides was the Athenian general in charge of the area and he did not stop </a:t>
            </a:r>
            <a:r>
              <a:rPr lang="en-GB" altLang="en-US" dirty="0" err="1" smtClean="0"/>
              <a:t>Brasidas</a:t>
            </a:r>
            <a:r>
              <a:rPr lang="en-GB" altLang="en-US" dirty="0" smtClean="0"/>
              <a:t>; for that reason he was exiled. </a:t>
            </a:r>
          </a:p>
          <a:p>
            <a:pPr eaLnBrk="1" hangingPunct="1"/>
            <a:endParaRPr lang="en-GB" altLang="en-US" dirty="0" smtClean="0"/>
          </a:p>
          <a:p>
            <a:pPr eaLnBrk="1" hangingPunct="1"/>
            <a:endParaRPr lang="en-GB" altLang="en-US" dirty="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t>The Peace of Nikias</a:t>
            </a:r>
          </a:p>
        </p:txBody>
      </p:sp>
      <p:sp>
        <p:nvSpPr>
          <p:cNvPr id="30723" name="Rectangle 3"/>
          <p:cNvSpPr>
            <a:spLocks noGrp="1" noChangeArrowheads="1"/>
          </p:cNvSpPr>
          <p:nvPr>
            <p:ph idx="1"/>
          </p:nvPr>
        </p:nvSpPr>
        <p:spPr/>
        <p:txBody>
          <a:bodyPr>
            <a:normAutofit fontScale="92500" lnSpcReduction="20000"/>
          </a:bodyPr>
          <a:lstStyle/>
          <a:p>
            <a:pPr eaLnBrk="1" hangingPunct="1"/>
            <a:r>
              <a:rPr lang="en-GB" altLang="en-US" smtClean="0"/>
              <a:t>The Peace of Nikias was established in 421 BCE and marks the end of the Archidamian War.</a:t>
            </a:r>
          </a:p>
          <a:p>
            <a:pPr eaLnBrk="1" hangingPunct="1"/>
            <a:r>
              <a:rPr lang="en-GB" altLang="en-US" smtClean="0"/>
              <a:t>In some ways, Sparta lost the Archidamian War, since it was forced to treat with Athens for the return of the Pylos hostages. </a:t>
            </a:r>
          </a:p>
          <a:p>
            <a:pPr eaLnBrk="1" hangingPunct="1"/>
            <a:r>
              <a:rPr lang="en-GB" altLang="en-US" smtClean="0"/>
              <a:t>At the same time, however, the campaign of Brasidas to the north exposed the greatest weakness of Athens: the willingness of the allies to revolt with only a little encouragement and support.</a:t>
            </a:r>
          </a:p>
          <a:p>
            <a:pPr eaLnBrk="1" hangingPunct="1"/>
            <a:r>
              <a:rPr lang="en-GB" altLang="en-US" smtClean="0"/>
              <a:t>Read </a:t>
            </a:r>
            <a:r>
              <a:rPr lang="en-GB" altLang="en-US" sz="2400" smtClean="0"/>
              <a:t>Thucydides 5.16</a:t>
            </a:r>
            <a:endParaRPr lang="en-GB" altLang="en-US"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5"/>
          <p:cNvSpPr>
            <a:spLocks noGrp="1" noChangeArrowheads="1"/>
          </p:cNvSpPr>
          <p:nvPr>
            <p:ph type="title"/>
          </p:nvPr>
        </p:nvSpPr>
        <p:spPr/>
        <p:txBody>
          <a:bodyPr/>
          <a:lstStyle/>
          <a:p>
            <a:pPr eaLnBrk="1" hangingPunct="1"/>
            <a:r>
              <a:rPr lang="en-GB" altLang="en-US" smtClean="0"/>
              <a:t>Aftermath of the Peace of Nikias</a:t>
            </a:r>
          </a:p>
        </p:txBody>
      </p:sp>
      <p:sp>
        <p:nvSpPr>
          <p:cNvPr id="7171" name="Rectangle 6"/>
          <p:cNvSpPr>
            <a:spLocks noGrp="1" noChangeArrowheads="1"/>
          </p:cNvSpPr>
          <p:nvPr>
            <p:ph idx="1"/>
          </p:nvPr>
        </p:nvSpPr>
        <p:spPr/>
        <p:txBody>
          <a:bodyPr/>
          <a:lstStyle/>
          <a:p>
            <a:pPr eaLnBrk="1" hangingPunct="1"/>
            <a:r>
              <a:rPr lang="en-GB" altLang="en-US" smtClean="0"/>
              <a:t>The Peace of Nikias was not uniformly accepted by the Peloponnesian League.</a:t>
            </a:r>
          </a:p>
          <a:p>
            <a:pPr eaLnBrk="1" hangingPunct="1"/>
            <a:r>
              <a:rPr lang="en-GB" altLang="en-US" smtClean="0"/>
              <a:t>Corinth and Boiotia refused to sign the treaty, thus openly defying Sparta. </a:t>
            </a:r>
          </a:p>
          <a:p>
            <a:pPr eaLnBrk="1" hangingPunct="1"/>
            <a:r>
              <a:rPr lang="en-GB" altLang="en-US" smtClean="0"/>
              <a:t>Sparta had to worry about Argos as well, since the 50-year Truce with Argos ended in 421.</a:t>
            </a:r>
          </a:p>
          <a:p>
            <a:pPr eaLnBrk="1" hangingPunct="1"/>
            <a:r>
              <a:rPr lang="en-GB" altLang="en-US" sz="2800" smtClean="0"/>
              <a:t>Read Thucydides 5.44</a:t>
            </a:r>
          </a:p>
          <a:p>
            <a:pPr eaLnBrk="1" hangingPunct="1"/>
            <a:endParaRPr lang="en-GB" altLang="en-US" smtClean="0"/>
          </a:p>
        </p:txBody>
      </p:sp>
    </p:spTree>
    <p:extLst>
      <p:ext uri="{BB962C8B-B14F-4D97-AF65-F5344CB8AC3E}">
        <p14:creationId xmlns:p14="http://schemas.microsoft.com/office/powerpoint/2010/main" val="4035247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a:xfrm>
            <a:off x="468313" y="0"/>
            <a:ext cx="8229600" cy="1143000"/>
          </a:xfrm>
        </p:spPr>
        <p:txBody>
          <a:bodyPr/>
          <a:lstStyle/>
          <a:p>
            <a:pPr eaLnBrk="1" hangingPunct="1"/>
            <a:r>
              <a:rPr lang="en-GB" altLang="en-US" smtClean="0"/>
              <a:t>The Argive Alliance</a:t>
            </a:r>
          </a:p>
        </p:txBody>
      </p:sp>
      <p:pic>
        <p:nvPicPr>
          <p:cNvPr id="819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188" y="1125538"/>
            <a:ext cx="7704137" cy="541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8196" name="Oval 6"/>
          <p:cNvSpPr>
            <a:spLocks noChangeArrowheads="1"/>
          </p:cNvSpPr>
          <p:nvPr/>
        </p:nvSpPr>
        <p:spPr bwMode="auto">
          <a:xfrm>
            <a:off x="6443663" y="2781300"/>
            <a:ext cx="144462" cy="120650"/>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197" name="Oval 7"/>
          <p:cNvSpPr>
            <a:spLocks noChangeArrowheads="1"/>
          </p:cNvSpPr>
          <p:nvPr/>
        </p:nvSpPr>
        <p:spPr bwMode="auto">
          <a:xfrm>
            <a:off x="5076825" y="4868863"/>
            <a:ext cx="144463" cy="120650"/>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198" name="Oval 8"/>
          <p:cNvSpPr>
            <a:spLocks noChangeArrowheads="1"/>
          </p:cNvSpPr>
          <p:nvPr/>
        </p:nvSpPr>
        <p:spPr bwMode="auto">
          <a:xfrm>
            <a:off x="5076825" y="3644900"/>
            <a:ext cx="144463" cy="120650"/>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199" name="Oval 9"/>
          <p:cNvSpPr>
            <a:spLocks noChangeArrowheads="1"/>
          </p:cNvSpPr>
          <p:nvPr/>
        </p:nvSpPr>
        <p:spPr bwMode="auto">
          <a:xfrm>
            <a:off x="3059113" y="3357563"/>
            <a:ext cx="144462" cy="120650"/>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200" name="Oval 10"/>
          <p:cNvSpPr>
            <a:spLocks noChangeArrowheads="1"/>
          </p:cNvSpPr>
          <p:nvPr/>
        </p:nvSpPr>
        <p:spPr bwMode="auto">
          <a:xfrm>
            <a:off x="4500563" y="3429000"/>
            <a:ext cx="144462" cy="120650"/>
          </a:xfrm>
          <a:prstGeom prst="ellipse">
            <a:avLst/>
          </a:prstGeom>
          <a:solidFill>
            <a:srgbClr val="FF0000"/>
          </a:solidFill>
          <a:ln w="9525">
            <a:solidFill>
              <a:schemeClr val="tx1"/>
            </a:solidFill>
            <a:round/>
            <a:headEnd/>
            <a:tailEnd/>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201" name="Text Box 11"/>
          <p:cNvSpPr txBox="1">
            <a:spLocks noChangeArrowheads="1"/>
          </p:cNvSpPr>
          <p:nvPr/>
        </p:nvSpPr>
        <p:spPr bwMode="auto">
          <a:xfrm>
            <a:off x="5272088" y="4816475"/>
            <a:ext cx="857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Sparta</a:t>
            </a:r>
          </a:p>
        </p:txBody>
      </p:sp>
      <p:sp>
        <p:nvSpPr>
          <p:cNvPr id="8202" name="Text Box 12"/>
          <p:cNvSpPr txBox="1">
            <a:spLocks noChangeArrowheads="1"/>
          </p:cNvSpPr>
          <p:nvPr/>
        </p:nvSpPr>
        <p:spPr bwMode="auto">
          <a:xfrm>
            <a:off x="6659563" y="2708275"/>
            <a:ext cx="895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Athens</a:t>
            </a:r>
          </a:p>
        </p:txBody>
      </p:sp>
      <p:sp>
        <p:nvSpPr>
          <p:cNvPr id="8203" name="Text Box 13"/>
          <p:cNvSpPr txBox="1">
            <a:spLocks noChangeArrowheads="1"/>
          </p:cNvSpPr>
          <p:nvPr/>
        </p:nvSpPr>
        <p:spPr bwMode="auto">
          <a:xfrm>
            <a:off x="5200650" y="3521075"/>
            <a:ext cx="781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Argos</a:t>
            </a:r>
          </a:p>
        </p:txBody>
      </p:sp>
      <p:sp>
        <p:nvSpPr>
          <p:cNvPr id="8204" name="Text Box 14"/>
          <p:cNvSpPr txBox="1">
            <a:spLocks noChangeArrowheads="1"/>
          </p:cNvSpPr>
          <p:nvPr/>
        </p:nvSpPr>
        <p:spPr bwMode="auto">
          <a:xfrm>
            <a:off x="4408488" y="3016250"/>
            <a:ext cx="1174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Mantineia</a:t>
            </a:r>
          </a:p>
        </p:txBody>
      </p:sp>
      <p:sp>
        <p:nvSpPr>
          <p:cNvPr id="8205" name="Text Box 15"/>
          <p:cNvSpPr txBox="1">
            <a:spLocks noChangeArrowheads="1"/>
          </p:cNvSpPr>
          <p:nvPr/>
        </p:nvSpPr>
        <p:spPr bwMode="auto">
          <a:xfrm>
            <a:off x="3040063" y="3376613"/>
            <a:ext cx="5524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Elis</a:t>
            </a:r>
          </a:p>
        </p:txBody>
      </p:sp>
    </p:spTree>
    <p:extLst>
      <p:ext uri="{BB962C8B-B14F-4D97-AF65-F5344CB8AC3E}">
        <p14:creationId xmlns:p14="http://schemas.microsoft.com/office/powerpoint/2010/main" val="37450803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The Battle of Mantineia</a:t>
            </a:r>
          </a:p>
        </p:txBody>
      </p:sp>
      <p:sp>
        <p:nvSpPr>
          <p:cNvPr id="9219" name="Rectangle 3"/>
          <p:cNvSpPr>
            <a:spLocks noGrp="1" noChangeArrowheads="1"/>
          </p:cNvSpPr>
          <p:nvPr>
            <p:ph idx="1"/>
          </p:nvPr>
        </p:nvSpPr>
        <p:spPr>
          <a:xfrm>
            <a:off x="0" y="1268413"/>
            <a:ext cx="8964613" cy="5400675"/>
          </a:xfrm>
        </p:spPr>
        <p:txBody>
          <a:bodyPr>
            <a:normAutofit lnSpcReduction="10000"/>
          </a:bodyPr>
          <a:lstStyle/>
          <a:p>
            <a:pPr eaLnBrk="1" hangingPunct="1">
              <a:lnSpc>
                <a:spcPct val="90000"/>
              </a:lnSpc>
            </a:pPr>
            <a:r>
              <a:rPr lang="en-GB" altLang="en-US" smtClean="0"/>
              <a:t>The Battle of Mantineia in 418 BCE showed clearly that while the Athenian-Argive alliance was strong politically, on the military front Sparta was stronger. </a:t>
            </a:r>
          </a:p>
          <a:p>
            <a:pPr eaLnBrk="1" hangingPunct="1">
              <a:lnSpc>
                <a:spcPct val="90000"/>
              </a:lnSpc>
            </a:pPr>
            <a:r>
              <a:rPr lang="en-GB" altLang="en-US" smtClean="0"/>
              <a:t>The new Athenian policy of dominating the Peloponnese had backfired. </a:t>
            </a:r>
          </a:p>
          <a:p>
            <a:pPr eaLnBrk="1" hangingPunct="1">
              <a:lnSpc>
                <a:spcPct val="90000"/>
              </a:lnSpc>
            </a:pPr>
            <a:r>
              <a:rPr lang="en-GB" altLang="en-US" smtClean="0"/>
              <a:t>Interestingly, the main proponent of the philo-Argive policy, Alkibiades, did not suffer adversely from Mantineia but the failure of the policy may be the political background to the ostracism of Hyperbolos. </a:t>
            </a:r>
          </a:p>
          <a:p>
            <a:pPr eaLnBrk="1" hangingPunct="1">
              <a:lnSpc>
                <a:spcPct val="90000"/>
              </a:lnSpc>
            </a:pPr>
            <a:r>
              <a:rPr lang="en-GB" altLang="en-US" smtClean="0"/>
              <a:t>Read </a:t>
            </a:r>
            <a:r>
              <a:rPr lang="en-GB" altLang="en-US" sz="2800" smtClean="0"/>
              <a:t>Thucydides 5.74-5</a:t>
            </a:r>
          </a:p>
          <a:p>
            <a:pPr eaLnBrk="1" hangingPunct="1">
              <a:lnSpc>
                <a:spcPct val="90000"/>
              </a:lnSpc>
            </a:pPr>
            <a:endParaRPr lang="en-GB" altLang="en-US" smtClean="0"/>
          </a:p>
        </p:txBody>
      </p:sp>
    </p:spTree>
    <p:extLst>
      <p:ext uri="{BB962C8B-B14F-4D97-AF65-F5344CB8AC3E}">
        <p14:creationId xmlns:p14="http://schemas.microsoft.com/office/powerpoint/2010/main" val="8194914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The advent of Persia</a:t>
            </a:r>
          </a:p>
        </p:txBody>
      </p:sp>
      <p:sp>
        <p:nvSpPr>
          <p:cNvPr id="10243" name="Rectangle 3"/>
          <p:cNvSpPr>
            <a:spLocks noGrp="1" noChangeArrowheads="1"/>
          </p:cNvSpPr>
          <p:nvPr>
            <p:ph idx="1"/>
          </p:nvPr>
        </p:nvSpPr>
        <p:spPr/>
        <p:txBody>
          <a:bodyPr/>
          <a:lstStyle/>
          <a:p>
            <a:pPr eaLnBrk="1" hangingPunct="1">
              <a:lnSpc>
                <a:spcPct val="90000"/>
              </a:lnSpc>
            </a:pPr>
            <a:r>
              <a:rPr lang="en-GB" altLang="en-US" smtClean="0"/>
              <a:t>Until this point, Persia had not become involved in the Peloponnesian War, especially since the fighting concentrated in Greece not Asia Minor. </a:t>
            </a:r>
          </a:p>
          <a:p>
            <a:pPr eaLnBrk="1" hangingPunct="1">
              <a:lnSpc>
                <a:spcPct val="90000"/>
              </a:lnSpc>
            </a:pPr>
            <a:r>
              <a:rPr lang="en-GB" altLang="en-US" smtClean="0"/>
              <a:t>The Athenians however decided to help Amorges, a rebel satrap, against the Persian king. </a:t>
            </a:r>
          </a:p>
          <a:p>
            <a:pPr eaLnBrk="1" hangingPunct="1">
              <a:lnSpc>
                <a:spcPct val="90000"/>
              </a:lnSpc>
            </a:pPr>
            <a:r>
              <a:rPr lang="en-GB" altLang="en-US" smtClean="0"/>
              <a:t>The Athenian intervention brought Persia back into Greek politics. </a:t>
            </a:r>
          </a:p>
        </p:txBody>
      </p:sp>
    </p:spTree>
    <p:extLst>
      <p:ext uri="{BB962C8B-B14F-4D97-AF65-F5344CB8AC3E}">
        <p14:creationId xmlns:p14="http://schemas.microsoft.com/office/powerpoint/2010/main" val="15818476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The Melian Affair</a:t>
            </a:r>
          </a:p>
        </p:txBody>
      </p:sp>
      <p:sp>
        <p:nvSpPr>
          <p:cNvPr id="11267" name="Rectangle 3"/>
          <p:cNvSpPr>
            <a:spLocks noGrp="1" noChangeArrowheads="1"/>
          </p:cNvSpPr>
          <p:nvPr>
            <p:ph idx="1"/>
          </p:nvPr>
        </p:nvSpPr>
        <p:spPr>
          <a:xfrm>
            <a:off x="457200" y="1600200"/>
            <a:ext cx="8229600" cy="5141913"/>
          </a:xfrm>
        </p:spPr>
        <p:txBody>
          <a:bodyPr/>
          <a:lstStyle/>
          <a:p>
            <a:pPr eaLnBrk="1" hangingPunct="1">
              <a:lnSpc>
                <a:spcPct val="80000"/>
              </a:lnSpc>
            </a:pPr>
            <a:r>
              <a:rPr lang="en-GB" altLang="en-US" sz="2800" smtClean="0"/>
              <a:t>In 416 BCE, Athens attacked Melos, one of the remaining Cycladic islands not in the Delian League. </a:t>
            </a:r>
          </a:p>
          <a:p>
            <a:pPr eaLnBrk="1" hangingPunct="1">
              <a:lnSpc>
                <a:spcPct val="80000"/>
              </a:lnSpc>
            </a:pPr>
            <a:r>
              <a:rPr lang="en-GB" altLang="en-US" sz="2800" smtClean="0"/>
              <a:t>Melos was a “Spartan” colony in tradition and had managed to avoid a direct confrontation with Athens until then.</a:t>
            </a:r>
          </a:p>
          <a:p>
            <a:pPr eaLnBrk="1" hangingPunct="1">
              <a:lnSpc>
                <a:spcPct val="80000"/>
              </a:lnSpc>
            </a:pPr>
            <a:r>
              <a:rPr lang="en-GB" altLang="en-US" sz="2800" smtClean="0"/>
              <a:t>The Melian Debate is one of the most celebrated passages in Thucydides (it is an actual dialogue), as it is a major real criticism and defence of imperialism.</a:t>
            </a:r>
          </a:p>
          <a:p>
            <a:pPr eaLnBrk="1" hangingPunct="1">
              <a:lnSpc>
                <a:spcPct val="80000"/>
              </a:lnSpc>
            </a:pPr>
            <a:r>
              <a:rPr lang="en-GB" altLang="en-US" sz="2800" smtClean="0"/>
              <a:t>The destruction of Melos is one of the most horrific episodes of the Peloponnesian War and created a very bad climate against Athens. </a:t>
            </a:r>
          </a:p>
          <a:p>
            <a:pPr eaLnBrk="1" hangingPunct="1">
              <a:lnSpc>
                <a:spcPct val="80000"/>
              </a:lnSpc>
            </a:pPr>
            <a:r>
              <a:rPr lang="en-GB" altLang="en-US" sz="2800" smtClean="0"/>
              <a:t>Read Thucydides 5.84-116</a:t>
            </a:r>
          </a:p>
          <a:p>
            <a:pPr eaLnBrk="1" hangingPunct="1">
              <a:lnSpc>
                <a:spcPct val="80000"/>
              </a:lnSpc>
            </a:pPr>
            <a:endParaRPr lang="en-GB" altLang="en-US" sz="2800" smtClean="0"/>
          </a:p>
          <a:p>
            <a:pPr eaLnBrk="1" hangingPunct="1">
              <a:lnSpc>
                <a:spcPct val="80000"/>
              </a:lnSpc>
            </a:pPr>
            <a:endParaRPr lang="en-GB" altLang="en-US" sz="2800" smtClean="0"/>
          </a:p>
        </p:txBody>
      </p:sp>
    </p:spTree>
    <p:extLst>
      <p:ext uri="{BB962C8B-B14F-4D97-AF65-F5344CB8AC3E}">
        <p14:creationId xmlns:p14="http://schemas.microsoft.com/office/powerpoint/2010/main" val="10214271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Sparta and the Sicilian Expedition</a:t>
            </a:r>
          </a:p>
        </p:txBody>
      </p:sp>
      <p:sp>
        <p:nvSpPr>
          <p:cNvPr id="12291" name="Rectangle 3"/>
          <p:cNvSpPr>
            <a:spLocks noGrp="1" noChangeArrowheads="1"/>
          </p:cNvSpPr>
          <p:nvPr>
            <p:ph idx="1"/>
          </p:nvPr>
        </p:nvSpPr>
        <p:spPr>
          <a:xfrm>
            <a:off x="457200" y="1600200"/>
            <a:ext cx="8229600" cy="5141913"/>
          </a:xfrm>
        </p:spPr>
        <p:txBody>
          <a:bodyPr>
            <a:normAutofit lnSpcReduction="10000"/>
          </a:bodyPr>
          <a:lstStyle/>
          <a:p>
            <a:pPr eaLnBrk="1" hangingPunct="1">
              <a:lnSpc>
                <a:spcPct val="90000"/>
              </a:lnSpc>
            </a:pPr>
            <a:r>
              <a:rPr lang="en-GB" altLang="en-US" smtClean="0"/>
              <a:t>The Peloponnesians, mainly the Corinthians, had very close relationships with the Greeks of south Italy and Sicily. </a:t>
            </a:r>
          </a:p>
          <a:p>
            <a:pPr eaLnBrk="1" hangingPunct="1">
              <a:lnSpc>
                <a:spcPct val="90000"/>
              </a:lnSpc>
            </a:pPr>
            <a:r>
              <a:rPr lang="en-GB" altLang="en-US" smtClean="0"/>
              <a:t>The Spartans did not send an expeditionary force against the Athenians in Sicily because they were still under compulsion from the Peace of Nikias.</a:t>
            </a:r>
          </a:p>
          <a:p>
            <a:pPr eaLnBrk="1" hangingPunct="1">
              <a:lnSpc>
                <a:spcPct val="90000"/>
              </a:lnSpc>
            </a:pPr>
            <a:r>
              <a:rPr lang="en-GB" altLang="en-US" smtClean="0"/>
              <a:t>Gylippos, however, was an experienced military commander and had personal ties to the area. </a:t>
            </a:r>
          </a:p>
          <a:p>
            <a:pPr eaLnBrk="1" hangingPunct="1">
              <a:lnSpc>
                <a:spcPct val="90000"/>
              </a:lnSpc>
            </a:pPr>
            <a:r>
              <a:rPr lang="en-GB" altLang="en-US" sz="2800" smtClean="0"/>
              <a:t>Thucydides 6.104</a:t>
            </a:r>
          </a:p>
          <a:p>
            <a:pPr eaLnBrk="1" hangingPunct="1">
              <a:lnSpc>
                <a:spcPct val="90000"/>
              </a:lnSpc>
            </a:pPr>
            <a:endParaRPr lang="en-GB" altLang="en-US" smtClean="0"/>
          </a:p>
        </p:txBody>
      </p:sp>
    </p:spTree>
    <p:extLst>
      <p:ext uri="{BB962C8B-B14F-4D97-AF65-F5344CB8AC3E}">
        <p14:creationId xmlns:p14="http://schemas.microsoft.com/office/powerpoint/2010/main" val="7522599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Alkibiades’ Plan</a:t>
            </a:r>
          </a:p>
        </p:txBody>
      </p:sp>
      <p:sp>
        <p:nvSpPr>
          <p:cNvPr id="21507" name="Rectangle 3"/>
          <p:cNvSpPr>
            <a:spLocks noGrp="1" noChangeArrowheads="1"/>
          </p:cNvSpPr>
          <p:nvPr>
            <p:ph idx="1"/>
          </p:nvPr>
        </p:nvSpPr>
        <p:spPr/>
        <p:txBody>
          <a:bodyPr>
            <a:noAutofit/>
          </a:bodyPr>
          <a:lstStyle/>
          <a:p>
            <a:pPr marL="514350" indent="-514350" eaLnBrk="1" hangingPunct="1">
              <a:buFont typeface="+mj-lt"/>
              <a:buAutoNum type="arabicPeriod"/>
              <a:defRPr/>
            </a:pPr>
            <a:r>
              <a:rPr lang="en-GB" sz="2400" dirty="0" smtClean="0"/>
              <a:t>Send help to Syracuse</a:t>
            </a:r>
          </a:p>
          <a:p>
            <a:pPr marL="514350" indent="-514350" eaLnBrk="1" hangingPunct="1">
              <a:buFont typeface="+mj-lt"/>
              <a:buAutoNum type="arabicPeriod"/>
              <a:defRPr/>
            </a:pPr>
            <a:r>
              <a:rPr lang="en-GB" sz="2400" dirty="0" smtClean="0"/>
              <a:t>Fortify </a:t>
            </a:r>
            <a:r>
              <a:rPr lang="en-GB" sz="2400" dirty="0" err="1" smtClean="0"/>
              <a:t>Dekeleia</a:t>
            </a:r>
            <a:endParaRPr lang="en-GB" sz="2400" dirty="0" smtClean="0"/>
          </a:p>
          <a:p>
            <a:pPr marL="514350" indent="-514350" eaLnBrk="1" hangingPunct="1">
              <a:buFont typeface="+mj-lt"/>
              <a:buAutoNum type="arabicPeriod"/>
              <a:defRPr/>
            </a:pPr>
            <a:r>
              <a:rPr lang="en-GB" sz="2400" dirty="0" smtClean="0"/>
              <a:t>Help the allies revolt</a:t>
            </a:r>
          </a:p>
          <a:p>
            <a:pPr eaLnBrk="1" hangingPunct="1">
              <a:defRPr/>
            </a:pPr>
            <a:endParaRPr lang="en-GB" sz="2400" dirty="0" smtClean="0"/>
          </a:p>
          <a:p>
            <a:pPr eaLnBrk="1" hangingPunct="1">
              <a:defRPr/>
            </a:pPr>
            <a:r>
              <a:rPr lang="en-GB" sz="2400" dirty="0" smtClean="0"/>
              <a:t>The plan proposed by </a:t>
            </a:r>
            <a:r>
              <a:rPr lang="en-GB" sz="2400" dirty="0" err="1" smtClean="0"/>
              <a:t>Alkibiades</a:t>
            </a:r>
            <a:r>
              <a:rPr lang="en-GB" sz="2400" dirty="0" smtClean="0"/>
              <a:t> to the Spartans changed the course of the Peloponnesian War.</a:t>
            </a:r>
          </a:p>
          <a:p>
            <a:pPr eaLnBrk="1" hangingPunct="1">
              <a:defRPr/>
            </a:pPr>
            <a:r>
              <a:rPr lang="en-GB" sz="2400" dirty="0" smtClean="0"/>
              <a:t>The Spartans sent </a:t>
            </a:r>
            <a:r>
              <a:rPr lang="en-GB" sz="2400" dirty="0" err="1" smtClean="0"/>
              <a:t>Gylippos</a:t>
            </a:r>
            <a:r>
              <a:rPr lang="en-GB" sz="2400" dirty="0" smtClean="0"/>
              <a:t> to Sicily, started taking a more active role in the Aegean and, more importantly, fortified </a:t>
            </a:r>
            <a:r>
              <a:rPr lang="en-GB" sz="2400" dirty="0" err="1" smtClean="0"/>
              <a:t>Dekeleia</a:t>
            </a:r>
            <a:r>
              <a:rPr lang="en-GB" sz="2400" dirty="0" smtClean="0"/>
              <a:t> in </a:t>
            </a:r>
            <a:r>
              <a:rPr lang="en-GB" sz="2400" dirty="0" err="1" smtClean="0"/>
              <a:t>Attika</a:t>
            </a:r>
            <a:r>
              <a:rPr lang="en-GB" sz="2400" dirty="0" smtClean="0"/>
              <a:t>.</a:t>
            </a:r>
          </a:p>
          <a:p>
            <a:pPr eaLnBrk="1" hangingPunct="1">
              <a:defRPr/>
            </a:pPr>
            <a:r>
              <a:rPr lang="en-GB" sz="2400" dirty="0" smtClean="0"/>
              <a:t>Read </a:t>
            </a:r>
            <a:r>
              <a:rPr lang="en-GB" sz="2000" dirty="0" smtClean="0"/>
              <a:t>Thucydides 6.91</a:t>
            </a:r>
            <a:r>
              <a:rPr lang="en-GB" sz="2400" dirty="0"/>
              <a:t> </a:t>
            </a:r>
            <a:r>
              <a:rPr lang="en-GB" sz="2400" dirty="0" smtClean="0"/>
              <a:t>and check out who </a:t>
            </a:r>
            <a:r>
              <a:rPr lang="en-GB" sz="2400" dirty="0" err="1" smtClean="0"/>
              <a:t>Alkibiades</a:t>
            </a:r>
            <a:r>
              <a:rPr lang="en-GB" sz="2400" dirty="0" smtClean="0"/>
              <a:t> was.</a:t>
            </a:r>
            <a:endParaRPr lang="en-GB" sz="2000" dirty="0" smtClean="0"/>
          </a:p>
        </p:txBody>
      </p:sp>
    </p:spTree>
    <p:extLst>
      <p:ext uri="{BB962C8B-B14F-4D97-AF65-F5344CB8AC3E}">
        <p14:creationId xmlns:p14="http://schemas.microsoft.com/office/powerpoint/2010/main" val="41081218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The Effect of Dekeleia</a:t>
            </a:r>
          </a:p>
        </p:txBody>
      </p:sp>
      <p:sp>
        <p:nvSpPr>
          <p:cNvPr id="14339" name="Rectangle 3"/>
          <p:cNvSpPr>
            <a:spLocks noGrp="1" noChangeArrowheads="1"/>
          </p:cNvSpPr>
          <p:nvPr>
            <p:ph idx="1"/>
          </p:nvPr>
        </p:nvSpPr>
        <p:spPr>
          <a:xfrm>
            <a:off x="914400" y="1447800"/>
            <a:ext cx="3513138" cy="4572000"/>
          </a:xfrm>
        </p:spPr>
        <p:txBody>
          <a:bodyPr>
            <a:normAutofit fontScale="77500" lnSpcReduction="20000"/>
          </a:bodyPr>
          <a:lstStyle/>
          <a:p>
            <a:pPr eaLnBrk="1" hangingPunct="1"/>
            <a:r>
              <a:rPr lang="en-GB" altLang="en-US" smtClean="0"/>
              <a:t>The permanent enemy presence in Attika created problems in the adequate supply of Athens.</a:t>
            </a:r>
          </a:p>
          <a:p>
            <a:pPr eaLnBrk="1" hangingPunct="1"/>
            <a:r>
              <a:rPr lang="en-GB" altLang="en-US" smtClean="0"/>
              <a:t>There was considerable destruction of property.</a:t>
            </a:r>
          </a:p>
          <a:p>
            <a:pPr eaLnBrk="1" hangingPunct="1"/>
            <a:r>
              <a:rPr lang="en-GB" altLang="en-US" smtClean="0"/>
              <a:t>The Athenians had to stay within the walls throughout the year. </a:t>
            </a:r>
          </a:p>
          <a:p>
            <a:pPr eaLnBrk="1" hangingPunct="1"/>
            <a:r>
              <a:rPr lang="en-GB" altLang="en-US" smtClean="0"/>
              <a:t>Read </a:t>
            </a:r>
            <a:r>
              <a:rPr lang="en-GB" altLang="en-US" sz="2800" smtClean="0"/>
              <a:t>Thucydides 7.19-28</a:t>
            </a:r>
          </a:p>
          <a:p>
            <a:pPr eaLnBrk="1" hangingPunct="1"/>
            <a:endParaRPr lang="en-GB" altLang="en-US" smtClean="0"/>
          </a:p>
        </p:txBody>
      </p:sp>
      <p:pic>
        <p:nvPicPr>
          <p:cNvPr id="14340" name="Picture 5" descr="attic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0563" y="1341438"/>
            <a:ext cx="4413250" cy="426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Rectangle 6"/>
          <p:cNvSpPr>
            <a:spLocks noChangeArrowheads="1"/>
          </p:cNvSpPr>
          <p:nvPr/>
        </p:nvSpPr>
        <p:spPr bwMode="auto">
          <a:xfrm>
            <a:off x="6443663" y="2060575"/>
            <a:ext cx="914400" cy="360363"/>
          </a:xfrm>
          <a:prstGeom prst="rect">
            <a:avLst/>
          </a:prstGeom>
          <a:noFill/>
          <a:ln w="444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Tree>
    <p:extLst>
      <p:ext uri="{BB962C8B-B14F-4D97-AF65-F5344CB8AC3E}">
        <p14:creationId xmlns:p14="http://schemas.microsoft.com/office/powerpoint/2010/main" val="7151050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The Naval Question</a:t>
            </a:r>
          </a:p>
        </p:txBody>
      </p:sp>
      <p:sp>
        <p:nvSpPr>
          <p:cNvPr id="15363" name="Rectangle 3"/>
          <p:cNvSpPr>
            <a:spLocks noGrp="1" noChangeArrowheads="1"/>
          </p:cNvSpPr>
          <p:nvPr>
            <p:ph idx="1"/>
          </p:nvPr>
        </p:nvSpPr>
        <p:spPr/>
        <p:txBody>
          <a:bodyPr>
            <a:normAutofit lnSpcReduction="10000"/>
          </a:bodyPr>
          <a:lstStyle/>
          <a:p>
            <a:pPr eaLnBrk="1" hangingPunct="1">
              <a:lnSpc>
                <a:spcPct val="90000"/>
              </a:lnSpc>
            </a:pPr>
            <a:r>
              <a:rPr lang="en-GB" altLang="en-US" smtClean="0"/>
              <a:t>After the Sicilian Disaster, the Athenians ended up with only a fraction of their fleet operational and able to sail (mainly due to personnel losses).</a:t>
            </a:r>
          </a:p>
          <a:p>
            <a:pPr eaLnBrk="1" hangingPunct="1">
              <a:lnSpc>
                <a:spcPct val="90000"/>
              </a:lnSpc>
            </a:pPr>
            <a:r>
              <a:rPr lang="en-GB" altLang="en-US" smtClean="0"/>
              <a:t>This gave the opportunity to the Peloponnesians to fight the Athenians at sea at an equal footing. </a:t>
            </a:r>
          </a:p>
          <a:p>
            <a:pPr eaLnBrk="1" hangingPunct="1">
              <a:lnSpc>
                <a:spcPct val="90000"/>
              </a:lnSpc>
            </a:pPr>
            <a:r>
              <a:rPr lang="en-GB" altLang="en-US" smtClean="0"/>
              <a:t>Further, a large number of Athenian allies revolted at the same time.</a:t>
            </a:r>
          </a:p>
          <a:p>
            <a:pPr eaLnBrk="1" hangingPunct="1">
              <a:lnSpc>
                <a:spcPct val="90000"/>
              </a:lnSpc>
            </a:pPr>
            <a:r>
              <a:rPr lang="en-GB" altLang="en-US" smtClean="0"/>
              <a:t>Read </a:t>
            </a:r>
            <a:r>
              <a:rPr lang="en-GB" altLang="en-US" sz="2800" smtClean="0"/>
              <a:t>Thucydides 8.1, Xenophon </a:t>
            </a:r>
            <a:r>
              <a:rPr lang="en-GB" altLang="en-US" sz="2800" i="1" smtClean="0"/>
              <a:t>Hellenika</a:t>
            </a:r>
            <a:r>
              <a:rPr lang="en-GB" altLang="en-US" sz="2800" smtClean="0"/>
              <a:t> 1.1.23</a:t>
            </a:r>
          </a:p>
          <a:p>
            <a:pPr eaLnBrk="1" hangingPunct="1">
              <a:lnSpc>
                <a:spcPct val="90000"/>
              </a:lnSpc>
            </a:pPr>
            <a:endParaRPr lang="en-GB" altLang="en-US" sz="2800" smtClean="0"/>
          </a:p>
          <a:p>
            <a:pPr eaLnBrk="1" hangingPunct="1">
              <a:lnSpc>
                <a:spcPct val="90000"/>
              </a:lnSpc>
            </a:pPr>
            <a:endParaRPr lang="en-GB" altLang="en-US" smtClean="0"/>
          </a:p>
        </p:txBody>
      </p:sp>
    </p:spTree>
    <p:extLst>
      <p:ext uri="{BB962C8B-B14F-4D97-AF65-F5344CB8AC3E}">
        <p14:creationId xmlns:p14="http://schemas.microsoft.com/office/powerpoint/2010/main" val="34049748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Persian Aid</a:t>
            </a:r>
          </a:p>
        </p:txBody>
      </p:sp>
      <p:sp>
        <p:nvSpPr>
          <p:cNvPr id="16387" name="Rectangle 3"/>
          <p:cNvSpPr>
            <a:spLocks noGrp="1" noChangeArrowheads="1"/>
          </p:cNvSpPr>
          <p:nvPr>
            <p:ph idx="1"/>
          </p:nvPr>
        </p:nvSpPr>
        <p:spPr>
          <a:xfrm>
            <a:off x="457200" y="1600200"/>
            <a:ext cx="8229600" cy="5068888"/>
          </a:xfrm>
        </p:spPr>
        <p:txBody>
          <a:bodyPr/>
          <a:lstStyle/>
          <a:p>
            <a:pPr eaLnBrk="1" hangingPunct="1">
              <a:lnSpc>
                <a:spcPct val="90000"/>
              </a:lnSpc>
            </a:pPr>
            <a:r>
              <a:rPr lang="en-GB" altLang="en-US" smtClean="0"/>
              <a:t>The Spartans allied themselves with the Persian satraps of Asia Minor against Athens. </a:t>
            </a:r>
          </a:p>
          <a:p>
            <a:pPr eaLnBrk="1" hangingPunct="1">
              <a:lnSpc>
                <a:spcPct val="90000"/>
              </a:lnSpc>
            </a:pPr>
            <a:r>
              <a:rPr lang="en-GB" altLang="en-US" smtClean="0"/>
              <a:t>The payment that Sparta had to pay to secure Persian help was to give up any right to Asia Minor. </a:t>
            </a:r>
          </a:p>
          <a:p>
            <a:pPr eaLnBrk="1" hangingPunct="1">
              <a:lnSpc>
                <a:spcPct val="90000"/>
              </a:lnSpc>
            </a:pPr>
            <a:r>
              <a:rPr lang="en-GB" altLang="en-US" smtClean="0"/>
              <a:t>In effect, the Greek cities of Asia Minor, which were under Athenian domination, now again came under the dominion of the King.</a:t>
            </a:r>
          </a:p>
          <a:p>
            <a:pPr eaLnBrk="1" hangingPunct="1">
              <a:lnSpc>
                <a:spcPct val="90000"/>
              </a:lnSpc>
            </a:pPr>
            <a:r>
              <a:rPr lang="en-GB" altLang="en-US" smtClean="0"/>
              <a:t>Read </a:t>
            </a:r>
            <a:r>
              <a:rPr lang="en-GB" altLang="en-US" sz="2400" smtClean="0"/>
              <a:t>Xenophon </a:t>
            </a:r>
            <a:r>
              <a:rPr lang="en-GB" altLang="en-US" sz="2400" i="1" smtClean="0"/>
              <a:t>Hellenika</a:t>
            </a:r>
            <a:r>
              <a:rPr lang="en-GB" altLang="en-US" sz="2400" smtClean="0"/>
              <a:t> 1.1.24</a:t>
            </a:r>
          </a:p>
          <a:p>
            <a:pPr eaLnBrk="1" hangingPunct="1">
              <a:lnSpc>
                <a:spcPct val="90000"/>
              </a:lnSpc>
            </a:pPr>
            <a:endParaRPr lang="en-GB" altLang="en-US" smtClean="0"/>
          </a:p>
        </p:txBody>
      </p:sp>
    </p:spTree>
    <p:extLst>
      <p:ext uri="{BB962C8B-B14F-4D97-AF65-F5344CB8AC3E}">
        <p14:creationId xmlns:p14="http://schemas.microsoft.com/office/powerpoint/2010/main" val="23912442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539750" y="-171450"/>
            <a:ext cx="8229600" cy="1143000"/>
          </a:xfrm>
        </p:spPr>
        <p:txBody>
          <a:bodyPr/>
          <a:lstStyle/>
          <a:p>
            <a:pPr eaLnBrk="1" hangingPunct="1"/>
            <a:r>
              <a:rPr lang="en-GB" altLang="en-US" smtClean="0"/>
              <a:t>Liberator or not any more?</a:t>
            </a:r>
          </a:p>
        </p:txBody>
      </p:sp>
      <p:sp>
        <p:nvSpPr>
          <p:cNvPr id="17411" name="Rectangle 3"/>
          <p:cNvSpPr>
            <a:spLocks noGrp="1" noChangeArrowheads="1"/>
          </p:cNvSpPr>
          <p:nvPr>
            <p:ph idx="1"/>
          </p:nvPr>
        </p:nvSpPr>
        <p:spPr>
          <a:xfrm>
            <a:off x="0" y="836613"/>
            <a:ext cx="9144000" cy="6021387"/>
          </a:xfrm>
        </p:spPr>
        <p:txBody>
          <a:bodyPr/>
          <a:lstStyle/>
          <a:p>
            <a:pPr eaLnBrk="1" hangingPunct="1"/>
            <a:r>
              <a:rPr lang="en-GB" altLang="en-US" sz="2800" smtClean="0"/>
              <a:t>Sparta in its deal with Persia attempts to liberate the Greek cities of the Aegean, Asia Minor and Thrace from Athenian domination. </a:t>
            </a:r>
          </a:p>
          <a:p>
            <a:pPr eaLnBrk="1" hangingPunct="1"/>
            <a:r>
              <a:rPr lang="en-GB" altLang="en-US" sz="2800" smtClean="0"/>
              <a:t>While the cities of the Aegean and Thrace are not further affected, for the Greeks of Asia Minor the deal with Persia meant merely a change of masters. </a:t>
            </a:r>
          </a:p>
          <a:p>
            <a:pPr eaLnBrk="1" hangingPunct="1"/>
            <a:r>
              <a:rPr lang="en-GB" altLang="en-US" sz="2800" smtClean="0"/>
              <a:t>Asia Minor, politically and diplomatically, returns to the situation before the defeat of Xerxes. </a:t>
            </a:r>
          </a:p>
          <a:p>
            <a:pPr eaLnBrk="1" hangingPunct="1"/>
            <a:r>
              <a:rPr lang="en-GB" altLang="en-US" sz="2800" smtClean="0"/>
              <a:t>The giving up of Asia Minor had important moral and political consequences for Sparta, since it seems to side with the ancestral enemy, Persia, and even worse to aid Persia in achieving dominion over Greeks. </a:t>
            </a:r>
          </a:p>
        </p:txBody>
      </p:sp>
    </p:spTree>
    <p:extLst>
      <p:ext uri="{BB962C8B-B14F-4D97-AF65-F5344CB8AC3E}">
        <p14:creationId xmlns:p14="http://schemas.microsoft.com/office/powerpoint/2010/main" val="27645081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5"/>
          <p:cNvSpPr>
            <a:spLocks noGrp="1" noChangeArrowheads="1"/>
          </p:cNvSpPr>
          <p:nvPr>
            <p:ph type="title"/>
          </p:nvPr>
        </p:nvSpPr>
        <p:spPr/>
        <p:txBody>
          <a:bodyPr/>
          <a:lstStyle/>
          <a:p>
            <a:pPr eaLnBrk="1" hangingPunct="1"/>
            <a:r>
              <a:rPr lang="en-GB" altLang="en-US" smtClean="0"/>
              <a:t>After the battle of Kyzikos</a:t>
            </a:r>
          </a:p>
        </p:txBody>
      </p:sp>
      <p:sp>
        <p:nvSpPr>
          <p:cNvPr id="7171" name="Rectangle 6"/>
          <p:cNvSpPr>
            <a:spLocks noGrp="1" noChangeArrowheads="1"/>
          </p:cNvSpPr>
          <p:nvPr>
            <p:ph idx="1"/>
          </p:nvPr>
        </p:nvSpPr>
        <p:spPr/>
        <p:txBody>
          <a:bodyPr/>
          <a:lstStyle/>
          <a:p>
            <a:pPr eaLnBrk="1" hangingPunct="1"/>
            <a:r>
              <a:rPr lang="en-GB" altLang="en-US" smtClean="0"/>
              <a:t>The three years after the battle of Kyzikos (410-407) are pivotal in the course of the Ionian (or Decelean) War.</a:t>
            </a:r>
          </a:p>
          <a:p>
            <a:pPr eaLnBrk="1" hangingPunct="1"/>
            <a:r>
              <a:rPr lang="en-GB" altLang="en-US" smtClean="0"/>
              <a:t>The Athenians have more successes than the Spartans, mainly at sea. </a:t>
            </a:r>
          </a:p>
          <a:p>
            <a:pPr eaLnBrk="1" hangingPunct="1"/>
            <a:r>
              <a:rPr lang="en-GB" altLang="en-US" smtClean="0"/>
              <a:t>But the Spartans continue to have a foothold in the Aegean and Asia Minor, mainly due to Persian help.</a:t>
            </a:r>
          </a:p>
        </p:txBody>
      </p:sp>
    </p:spTree>
    <p:extLst>
      <p:ext uri="{BB962C8B-B14F-4D97-AF65-F5344CB8AC3E}">
        <p14:creationId xmlns:p14="http://schemas.microsoft.com/office/powerpoint/2010/main" val="17318011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39750" y="-171450"/>
            <a:ext cx="8229600" cy="1143000"/>
          </a:xfrm>
        </p:spPr>
        <p:txBody>
          <a:bodyPr/>
          <a:lstStyle/>
          <a:p>
            <a:pPr eaLnBrk="1" hangingPunct="1"/>
            <a:r>
              <a:rPr lang="en-GB" altLang="en-US" smtClean="0"/>
              <a:t>Alkibiades </a:t>
            </a:r>
          </a:p>
        </p:txBody>
      </p:sp>
      <p:sp>
        <p:nvSpPr>
          <p:cNvPr id="8195" name="Rectangle 3"/>
          <p:cNvSpPr>
            <a:spLocks noGrp="1" noChangeArrowheads="1"/>
          </p:cNvSpPr>
          <p:nvPr>
            <p:ph idx="1"/>
          </p:nvPr>
        </p:nvSpPr>
        <p:spPr>
          <a:xfrm>
            <a:off x="457200" y="1196975"/>
            <a:ext cx="8229600" cy="5545138"/>
          </a:xfrm>
        </p:spPr>
        <p:txBody>
          <a:bodyPr/>
          <a:lstStyle/>
          <a:p>
            <a:pPr eaLnBrk="1" hangingPunct="1">
              <a:lnSpc>
                <a:spcPct val="90000"/>
              </a:lnSpc>
            </a:pPr>
            <a:r>
              <a:rPr lang="en-GB" altLang="en-US" smtClean="0"/>
              <a:t>Alkibiades had once again switched sides in this period and was now helping the Athenians against Sparta. </a:t>
            </a:r>
          </a:p>
          <a:p>
            <a:pPr eaLnBrk="1" hangingPunct="1">
              <a:lnSpc>
                <a:spcPct val="90000"/>
              </a:lnSpc>
            </a:pPr>
            <a:r>
              <a:rPr lang="en-GB" altLang="en-US" smtClean="0"/>
              <a:t>His strategy of concentrating on the Hellespont rather than Ionia or Karia was right for Athens, since Athens depended on the import of grain from the Black Sea to survive. </a:t>
            </a:r>
          </a:p>
          <a:p>
            <a:pPr eaLnBrk="1" hangingPunct="1">
              <a:lnSpc>
                <a:spcPct val="90000"/>
              </a:lnSpc>
            </a:pPr>
            <a:r>
              <a:rPr lang="en-GB" altLang="en-US" smtClean="0"/>
              <a:t>Further, Alkibiades managed to convince Tissaphernes, the Persian satrap, to play the two sides of the war against each other, rather than openly support Sparta. </a:t>
            </a:r>
          </a:p>
          <a:p>
            <a:pPr eaLnBrk="1" hangingPunct="1">
              <a:lnSpc>
                <a:spcPct val="90000"/>
              </a:lnSpc>
            </a:pPr>
            <a:endParaRPr lang="en-GB" altLang="en-US" smtClean="0"/>
          </a:p>
        </p:txBody>
      </p:sp>
    </p:spTree>
    <p:extLst>
      <p:ext uri="{BB962C8B-B14F-4D97-AF65-F5344CB8AC3E}">
        <p14:creationId xmlns:p14="http://schemas.microsoft.com/office/powerpoint/2010/main" val="32395409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Kyros the Younger</a:t>
            </a:r>
          </a:p>
        </p:txBody>
      </p:sp>
      <p:sp>
        <p:nvSpPr>
          <p:cNvPr id="9219" name="Rectangle 3"/>
          <p:cNvSpPr>
            <a:spLocks noGrp="1" noChangeArrowheads="1"/>
          </p:cNvSpPr>
          <p:nvPr>
            <p:ph idx="1"/>
          </p:nvPr>
        </p:nvSpPr>
        <p:spPr>
          <a:xfrm>
            <a:off x="457200" y="1600200"/>
            <a:ext cx="8229600" cy="4997450"/>
          </a:xfrm>
        </p:spPr>
        <p:txBody>
          <a:bodyPr>
            <a:normAutofit lnSpcReduction="10000"/>
          </a:bodyPr>
          <a:lstStyle/>
          <a:p>
            <a:pPr eaLnBrk="1" hangingPunct="1"/>
            <a:r>
              <a:rPr lang="en-GB" altLang="en-US" smtClean="0"/>
              <a:t>The Persian support of Sparta in 407 translated not only in access to the resources of Asia Minor but also the abandonment of Tissaphernes’ policy of playing the two sides against each other.</a:t>
            </a:r>
          </a:p>
          <a:p>
            <a:pPr eaLnBrk="1" hangingPunct="1"/>
            <a:r>
              <a:rPr lang="en-GB" altLang="en-US" smtClean="0"/>
              <a:t>Kyros the younger (son of King Darius II) was expressly sent to Asia Minor to support the Spartan war effort against Athens.</a:t>
            </a:r>
          </a:p>
          <a:p>
            <a:pPr eaLnBrk="1" hangingPunct="1"/>
            <a:r>
              <a:rPr lang="en-GB" altLang="en-US" smtClean="0"/>
              <a:t>Read </a:t>
            </a:r>
            <a:r>
              <a:rPr lang="en-GB" altLang="en-US" sz="2400" smtClean="0"/>
              <a:t>Xenophon </a:t>
            </a:r>
            <a:r>
              <a:rPr lang="en-GB" altLang="en-US" sz="2400" i="1" smtClean="0"/>
              <a:t>Hellenika</a:t>
            </a:r>
            <a:r>
              <a:rPr lang="en-GB" altLang="en-US" sz="2400" smtClean="0"/>
              <a:t> 1.4.1</a:t>
            </a:r>
          </a:p>
          <a:p>
            <a:pPr eaLnBrk="1" hangingPunct="1"/>
            <a:r>
              <a:rPr lang="en-GB" altLang="en-US" smtClean="0"/>
              <a:t> </a:t>
            </a:r>
          </a:p>
        </p:txBody>
      </p:sp>
    </p:spTree>
    <p:extLst>
      <p:ext uri="{BB962C8B-B14F-4D97-AF65-F5344CB8AC3E}">
        <p14:creationId xmlns:p14="http://schemas.microsoft.com/office/powerpoint/2010/main" val="40921896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8313" y="-242888"/>
            <a:ext cx="8229600" cy="1143001"/>
          </a:xfrm>
        </p:spPr>
        <p:txBody>
          <a:bodyPr/>
          <a:lstStyle/>
          <a:p>
            <a:pPr eaLnBrk="1" hangingPunct="1"/>
            <a:r>
              <a:rPr lang="en-GB" altLang="en-US" smtClean="0"/>
              <a:t>Aftermath of Notion</a:t>
            </a:r>
          </a:p>
        </p:txBody>
      </p:sp>
      <p:sp>
        <p:nvSpPr>
          <p:cNvPr id="10243" name="Rectangle 3"/>
          <p:cNvSpPr>
            <a:spLocks noGrp="1" noChangeArrowheads="1"/>
          </p:cNvSpPr>
          <p:nvPr>
            <p:ph idx="1"/>
          </p:nvPr>
        </p:nvSpPr>
        <p:spPr>
          <a:xfrm>
            <a:off x="395288" y="4652963"/>
            <a:ext cx="8147050" cy="2049462"/>
          </a:xfrm>
        </p:spPr>
        <p:txBody>
          <a:bodyPr>
            <a:normAutofit fontScale="92500" lnSpcReduction="10000"/>
          </a:bodyPr>
          <a:lstStyle/>
          <a:p>
            <a:pPr eaLnBrk="1" hangingPunct="1">
              <a:lnSpc>
                <a:spcPct val="80000"/>
              </a:lnSpc>
            </a:pPr>
            <a:r>
              <a:rPr lang="en-GB" altLang="en-US" sz="2800" smtClean="0"/>
              <a:t>The main consequence of the Athenian defeat at Notion was that Alkibiades took the blame and did not return to Athens. </a:t>
            </a:r>
          </a:p>
          <a:p>
            <a:pPr eaLnBrk="1" hangingPunct="1">
              <a:lnSpc>
                <a:spcPct val="80000"/>
              </a:lnSpc>
            </a:pPr>
            <a:r>
              <a:rPr lang="en-GB" altLang="en-US" sz="2800" smtClean="0"/>
              <a:t>Thus, Athens lost the main strategist behind its comeback in the period. </a:t>
            </a:r>
          </a:p>
          <a:p>
            <a:pPr eaLnBrk="1" hangingPunct="1">
              <a:lnSpc>
                <a:spcPct val="80000"/>
              </a:lnSpc>
            </a:pPr>
            <a:r>
              <a:rPr lang="en-GB" altLang="en-US" sz="2800" smtClean="0"/>
              <a:t>Read </a:t>
            </a:r>
            <a:r>
              <a:rPr lang="en-GB" altLang="en-US" sz="2800" i="1" smtClean="0"/>
              <a:t>Hellenika</a:t>
            </a:r>
            <a:r>
              <a:rPr lang="en-GB" altLang="en-US" sz="2800" smtClean="0"/>
              <a:t> 1.5.11-3</a:t>
            </a:r>
          </a:p>
          <a:p>
            <a:pPr eaLnBrk="1" hangingPunct="1">
              <a:lnSpc>
                <a:spcPct val="80000"/>
              </a:lnSpc>
            </a:pPr>
            <a:endParaRPr lang="en-GB" altLang="en-US" sz="2800" smtClean="0"/>
          </a:p>
        </p:txBody>
      </p:sp>
      <p:pic>
        <p:nvPicPr>
          <p:cNvPr id="10244" name="Picture 5" descr="1188308264031729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6063" y="1285875"/>
            <a:ext cx="5549900" cy="326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Oval 6"/>
          <p:cNvSpPr>
            <a:spLocks noChangeArrowheads="1"/>
          </p:cNvSpPr>
          <p:nvPr/>
        </p:nvSpPr>
        <p:spPr bwMode="auto">
          <a:xfrm>
            <a:off x="3635375" y="3068638"/>
            <a:ext cx="504825" cy="482600"/>
          </a:xfrm>
          <a:prstGeom prst="ellipse">
            <a:avLst/>
          </a:pr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Tree>
    <p:extLst>
      <p:ext uri="{BB962C8B-B14F-4D97-AF65-F5344CB8AC3E}">
        <p14:creationId xmlns:p14="http://schemas.microsoft.com/office/powerpoint/2010/main" val="42157649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Lysander, Spartan admiral</a:t>
            </a:r>
          </a:p>
        </p:txBody>
      </p:sp>
      <p:sp>
        <p:nvSpPr>
          <p:cNvPr id="11267" name="Rectangle 3"/>
          <p:cNvSpPr>
            <a:spLocks noGrp="1" noChangeArrowheads="1"/>
          </p:cNvSpPr>
          <p:nvPr>
            <p:ph idx="1"/>
          </p:nvPr>
        </p:nvSpPr>
        <p:spPr>
          <a:xfrm>
            <a:off x="457200" y="1600200"/>
            <a:ext cx="8229600" cy="5257800"/>
          </a:xfrm>
        </p:spPr>
        <p:txBody>
          <a:bodyPr>
            <a:normAutofit/>
          </a:bodyPr>
          <a:lstStyle/>
          <a:p>
            <a:pPr eaLnBrk="1" hangingPunct="1"/>
            <a:r>
              <a:rPr lang="en-GB" altLang="en-US" sz="2800" dirty="0" smtClean="0"/>
              <a:t>Lysander was from an old Spartan family that had fallen on hard times.</a:t>
            </a:r>
          </a:p>
          <a:p>
            <a:pPr eaLnBrk="1" hangingPunct="1"/>
            <a:r>
              <a:rPr lang="en-GB" altLang="en-US" sz="2800" dirty="0" smtClean="0"/>
              <a:t>He is reported to have been one of the </a:t>
            </a:r>
            <a:r>
              <a:rPr lang="en-GB" altLang="en-US" sz="2800" dirty="0" err="1" smtClean="0"/>
              <a:t>mothakes</a:t>
            </a:r>
            <a:r>
              <a:rPr lang="en-GB" altLang="en-US" sz="2800" dirty="0" smtClean="0"/>
              <a:t> but after completing the </a:t>
            </a:r>
            <a:r>
              <a:rPr lang="en-GB" altLang="en-US" sz="2800" dirty="0" err="1" smtClean="0"/>
              <a:t>agoge</a:t>
            </a:r>
            <a:r>
              <a:rPr lang="en-GB" altLang="en-US" sz="2800" dirty="0" smtClean="0"/>
              <a:t>, he became an </a:t>
            </a:r>
            <a:r>
              <a:rPr lang="en-GB" altLang="en-US" sz="2800" dirty="0" err="1" smtClean="0"/>
              <a:t>homoios</a:t>
            </a:r>
            <a:r>
              <a:rPr lang="en-GB" altLang="en-US" sz="2800" dirty="0" smtClean="0"/>
              <a:t>.</a:t>
            </a:r>
          </a:p>
          <a:p>
            <a:pPr eaLnBrk="1" hangingPunct="1"/>
            <a:r>
              <a:rPr lang="en-GB" altLang="en-US" sz="2800" dirty="0" smtClean="0"/>
              <a:t>He had close relations with the son of king </a:t>
            </a:r>
            <a:r>
              <a:rPr lang="en-GB" altLang="en-US" sz="2800" dirty="0" err="1" smtClean="0"/>
              <a:t>Archidamos</a:t>
            </a:r>
            <a:r>
              <a:rPr lang="en-GB" altLang="en-US" sz="2800" dirty="0" smtClean="0"/>
              <a:t>, the later king </a:t>
            </a:r>
            <a:r>
              <a:rPr lang="en-GB" altLang="en-US" sz="2800" dirty="0" err="1" smtClean="0"/>
              <a:t>Agesilaos</a:t>
            </a:r>
            <a:r>
              <a:rPr lang="en-GB" altLang="en-US" sz="2800" dirty="0" smtClean="0"/>
              <a:t>.</a:t>
            </a:r>
          </a:p>
          <a:p>
            <a:pPr eaLnBrk="1" hangingPunct="1"/>
            <a:r>
              <a:rPr lang="en-GB" altLang="en-US" sz="2800" dirty="0" smtClean="0"/>
              <a:t>In 408/7, he was given the office of admiral of the Spartan and allied forces in the Aegean</a:t>
            </a:r>
          </a:p>
          <a:p>
            <a:pPr eaLnBrk="1" hangingPunct="1"/>
            <a:r>
              <a:rPr lang="en-GB" altLang="en-US" sz="2800" dirty="0" smtClean="0"/>
              <a:t>He became a friend of </a:t>
            </a:r>
            <a:r>
              <a:rPr lang="en-GB" altLang="en-US" sz="2800" dirty="0" err="1" smtClean="0"/>
              <a:t>Kyros</a:t>
            </a:r>
            <a:r>
              <a:rPr lang="en-GB" altLang="en-US" sz="2800" dirty="0" smtClean="0"/>
              <a:t> of Persia. Read Plutarch </a:t>
            </a:r>
            <a:r>
              <a:rPr lang="en-GB" altLang="en-US" sz="2800" i="1" dirty="0" smtClean="0"/>
              <a:t>Lysander</a:t>
            </a:r>
            <a:r>
              <a:rPr lang="en-GB" altLang="en-US" sz="2800" dirty="0" smtClean="0"/>
              <a:t> 4.3</a:t>
            </a:r>
          </a:p>
          <a:p>
            <a:pPr eaLnBrk="1" hangingPunct="1"/>
            <a:endParaRPr lang="en-GB" altLang="en-US" sz="2800" dirty="0" smtClean="0"/>
          </a:p>
        </p:txBody>
      </p:sp>
    </p:spTree>
    <p:extLst>
      <p:ext uri="{BB962C8B-B14F-4D97-AF65-F5344CB8AC3E}">
        <p14:creationId xmlns:p14="http://schemas.microsoft.com/office/powerpoint/2010/main" val="40712930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The Battle of Arginoussai</a:t>
            </a:r>
          </a:p>
        </p:txBody>
      </p:sp>
      <p:sp>
        <p:nvSpPr>
          <p:cNvPr id="12291" name="Rectangle 3"/>
          <p:cNvSpPr>
            <a:spLocks noGrp="1" noChangeArrowheads="1"/>
          </p:cNvSpPr>
          <p:nvPr>
            <p:ph idx="1"/>
          </p:nvPr>
        </p:nvSpPr>
        <p:spPr>
          <a:xfrm>
            <a:off x="457200" y="1196975"/>
            <a:ext cx="8229600" cy="5400675"/>
          </a:xfrm>
        </p:spPr>
        <p:txBody>
          <a:bodyPr/>
          <a:lstStyle/>
          <a:p>
            <a:pPr eaLnBrk="1" hangingPunct="1">
              <a:lnSpc>
                <a:spcPct val="90000"/>
              </a:lnSpc>
            </a:pPr>
            <a:r>
              <a:rPr lang="en-GB" altLang="en-US" smtClean="0"/>
              <a:t>The Battle of Arginoussai in 406 BCE was an Athenian victory over the Spartan admiral Kallikratidas.</a:t>
            </a:r>
          </a:p>
          <a:p>
            <a:pPr eaLnBrk="1" hangingPunct="1">
              <a:lnSpc>
                <a:spcPct val="90000"/>
              </a:lnSpc>
            </a:pPr>
            <a:r>
              <a:rPr lang="en-GB" altLang="en-US" smtClean="0"/>
              <a:t>The defeat of the Spartans and their allies is attributed by Xenophon specifically to the failures of Kallikratidas, rather than to any question of the quality of seamanship of the Spartans.</a:t>
            </a:r>
          </a:p>
          <a:p>
            <a:pPr eaLnBrk="1" hangingPunct="1">
              <a:lnSpc>
                <a:spcPct val="90000"/>
              </a:lnSpc>
            </a:pPr>
            <a:r>
              <a:rPr lang="en-GB" altLang="en-US" smtClean="0"/>
              <a:t>The battle of Arginoussai was the event that led to the trial and execution of the Athenian generals that fought in this battle. </a:t>
            </a:r>
          </a:p>
        </p:txBody>
      </p:sp>
    </p:spTree>
    <p:extLst>
      <p:ext uri="{BB962C8B-B14F-4D97-AF65-F5344CB8AC3E}">
        <p14:creationId xmlns:p14="http://schemas.microsoft.com/office/powerpoint/2010/main" val="5030549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The Spartan Nauarchos (admiral)</a:t>
            </a:r>
          </a:p>
        </p:txBody>
      </p:sp>
      <p:sp>
        <p:nvSpPr>
          <p:cNvPr id="13315" name="Rectangle 3"/>
          <p:cNvSpPr>
            <a:spLocks noGrp="1" noChangeArrowheads="1"/>
          </p:cNvSpPr>
          <p:nvPr>
            <p:ph idx="1"/>
          </p:nvPr>
        </p:nvSpPr>
        <p:spPr/>
        <p:txBody>
          <a:bodyPr>
            <a:normAutofit fontScale="85000" lnSpcReduction="20000"/>
          </a:bodyPr>
          <a:lstStyle/>
          <a:p>
            <a:pPr eaLnBrk="1" hangingPunct="1"/>
            <a:r>
              <a:rPr lang="en-GB" altLang="en-US" smtClean="0"/>
              <a:t>The office of Nauarchos was in Sparta that of the commander of the fleet. </a:t>
            </a:r>
          </a:p>
          <a:p>
            <a:pPr eaLnBrk="1" hangingPunct="1"/>
            <a:r>
              <a:rPr lang="en-GB" altLang="en-US" smtClean="0"/>
              <a:t>It was a supreme command and could be given to any homoios. </a:t>
            </a:r>
          </a:p>
          <a:p>
            <a:pPr eaLnBrk="1" hangingPunct="1"/>
            <a:r>
              <a:rPr lang="en-GB" altLang="en-US" smtClean="0"/>
              <a:t>A nauarchos served for only one year, which was non-repeatable (although that rule could be broken).</a:t>
            </a:r>
          </a:p>
          <a:p>
            <a:pPr eaLnBrk="1" hangingPunct="1"/>
            <a:r>
              <a:rPr lang="en-GB" altLang="en-US" smtClean="0"/>
              <a:t>After the defeat at Arginoussai, the Spartans re-instated Lysander as admiral (a circumvention of the rules).</a:t>
            </a:r>
          </a:p>
          <a:p>
            <a:pPr eaLnBrk="1" hangingPunct="1"/>
            <a:r>
              <a:rPr lang="en-GB" altLang="en-US" smtClean="0"/>
              <a:t>Lysander not only had the support and friendship of Kyros but also clearly had strategic talent in matters of naval warfare. </a:t>
            </a:r>
          </a:p>
          <a:p>
            <a:pPr eaLnBrk="1" hangingPunct="1"/>
            <a:endParaRPr lang="en-GB" altLang="en-US" smtClean="0"/>
          </a:p>
        </p:txBody>
      </p:sp>
    </p:spTree>
    <p:extLst>
      <p:ext uri="{BB962C8B-B14F-4D97-AF65-F5344CB8AC3E}">
        <p14:creationId xmlns:p14="http://schemas.microsoft.com/office/powerpoint/2010/main" val="21668206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The Battle of Aigospotamoi</a:t>
            </a:r>
          </a:p>
        </p:txBody>
      </p:sp>
      <p:sp>
        <p:nvSpPr>
          <p:cNvPr id="14339" name="Rectangle 3"/>
          <p:cNvSpPr>
            <a:spLocks noGrp="1" noChangeArrowheads="1"/>
          </p:cNvSpPr>
          <p:nvPr>
            <p:ph idx="1"/>
          </p:nvPr>
        </p:nvSpPr>
        <p:spPr/>
        <p:txBody>
          <a:bodyPr/>
          <a:lstStyle/>
          <a:p>
            <a:pPr eaLnBrk="1" hangingPunct="1"/>
            <a:r>
              <a:rPr lang="en-GB" altLang="en-US" sz="2800" smtClean="0"/>
              <a:t>In 405 BCE, the Athenians were utterly defeated in Aigospotamoi and the larger part of their fleet was captured by Sparta.</a:t>
            </a:r>
          </a:p>
          <a:p>
            <a:pPr eaLnBrk="1" hangingPunct="1"/>
            <a:r>
              <a:rPr lang="en-GB" altLang="en-US" sz="2800" smtClean="0"/>
              <a:t>With the loss of their fleet, the Athenians could no longer control the Hellespont or protect the shipping routes that brought the necessary imports of grain to the Peiraeus.</a:t>
            </a:r>
          </a:p>
          <a:p>
            <a:pPr eaLnBrk="1" hangingPunct="1"/>
            <a:r>
              <a:rPr lang="en-GB" altLang="en-US" sz="2800" smtClean="0"/>
              <a:t>In less than a year, Athens had capitulated due to starvation. </a:t>
            </a:r>
          </a:p>
        </p:txBody>
      </p:sp>
    </p:spTree>
    <p:extLst>
      <p:ext uri="{BB962C8B-B14F-4D97-AF65-F5344CB8AC3E}">
        <p14:creationId xmlns:p14="http://schemas.microsoft.com/office/powerpoint/2010/main" val="17685879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0" y="274638"/>
            <a:ext cx="9144000" cy="1143000"/>
          </a:xfrm>
        </p:spPr>
        <p:txBody>
          <a:bodyPr/>
          <a:lstStyle/>
          <a:p>
            <a:pPr eaLnBrk="1" hangingPunct="1"/>
            <a:r>
              <a:rPr lang="en-GB" altLang="en-US" smtClean="0"/>
              <a:t>Why did Sparta not destroy Athens?</a:t>
            </a:r>
          </a:p>
        </p:txBody>
      </p:sp>
      <p:sp>
        <p:nvSpPr>
          <p:cNvPr id="15363" name="Rectangle 3"/>
          <p:cNvSpPr>
            <a:spLocks noGrp="1" noChangeArrowheads="1"/>
          </p:cNvSpPr>
          <p:nvPr>
            <p:ph idx="1"/>
          </p:nvPr>
        </p:nvSpPr>
        <p:spPr>
          <a:xfrm>
            <a:off x="457200" y="1412875"/>
            <a:ext cx="8229600" cy="5445125"/>
          </a:xfrm>
        </p:spPr>
        <p:txBody>
          <a:bodyPr/>
          <a:lstStyle/>
          <a:p>
            <a:pPr eaLnBrk="1" hangingPunct="1">
              <a:lnSpc>
                <a:spcPct val="90000"/>
              </a:lnSpc>
            </a:pPr>
            <a:r>
              <a:rPr lang="en-GB" altLang="en-US" sz="2800" smtClean="0"/>
              <a:t>There were probably valid emotional reasons for not destroying Athens due to Marathon and Salamis (although that argument certainly did not work in 427 with Plataia).</a:t>
            </a:r>
          </a:p>
          <a:p>
            <a:pPr eaLnBrk="1" hangingPunct="1">
              <a:lnSpc>
                <a:spcPct val="90000"/>
              </a:lnSpc>
            </a:pPr>
            <a:r>
              <a:rPr lang="en-GB" altLang="en-US" sz="2800" smtClean="0"/>
              <a:t>Athens was a powerful polis, even without its navy, and could become a very helpful Spartan ally, especially against Corinth.</a:t>
            </a:r>
          </a:p>
          <a:p>
            <a:pPr eaLnBrk="1" hangingPunct="1">
              <a:lnSpc>
                <a:spcPct val="90000"/>
              </a:lnSpc>
            </a:pPr>
            <a:r>
              <a:rPr lang="en-GB" altLang="en-US" sz="2800" smtClean="0"/>
              <a:t>Sparta at the time was looking at an empire in the Aegean and Asia Minor; whatever Athens had done against its own allies, it was not a good idea for Sparta to alienate the Aegean and Asia Minor poleis that had tribal links with Athens.</a:t>
            </a:r>
          </a:p>
          <a:p>
            <a:pPr eaLnBrk="1" hangingPunct="1">
              <a:lnSpc>
                <a:spcPct val="90000"/>
              </a:lnSpc>
            </a:pPr>
            <a:r>
              <a:rPr lang="en-GB" altLang="en-US" sz="2800" smtClean="0"/>
              <a:t>Read Xenophon </a:t>
            </a:r>
            <a:r>
              <a:rPr lang="en-GB" altLang="en-US" sz="2800" i="1" smtClean="0"/>
              <a:t>Hellenika</a:t>
            </a:r>
            <a:r>
              <a:rPr lang="en-GB" altLang="en-US" sz="2800" smtClean="0"/>
              <a:t> 2.2.19-20</a:t>
            </a:r>
          </a:p>
          <a:p>
            <a:pPr eaLnBrk="1" hangingPunct="1">
              <a:lnSpc>
                <a:spcPct val="90000"/>
              </a:lnSpc>
            </a:pPr>
            <a:endParaRPr lang="en-GB" altLang="en-US" sz="2800" smtClean="0"/>
          </a:p>
        </p:txBody>
      </p:sp>
    </p:spTree>
    <p:extLst>
      <p:ext uri="{BB962C8B-B14F-4D97-AF65-F5344CB8AC3E}">
        <p14:creationId xmlns:p14="http://schemas.microsoft.com/office/powerpoint/2010/main" val="6321915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The Dekarchies</a:t>
            </a:r>
          </a:p>
        </p:txBody>
      </p:sp>
      <p:sp>
        <p:nvSpPr>
          <p:cNvPr id="16387" name="Rectangle 3"/>
          <p:cNvSpPr>
            <a:spLocks noGrp="1" noChangeArrowheads="1"/>
          </p:cNvSpPr>
          <p:nvPr>
            <p:ph idx="1"/>
          </p:nvPr>
        </p:nvSpPr>
        <p:spPr>
          <a:xfrm>
            <a:off x="107950" y="1268413"/>
            <a:ext cx="8856663" cy="5400675"/>
          </a:xfrm>
        </p:spPr>
        <p:txBody>
          <a:bodyPr/>
          <a:lstStyle/>
          <a:p>
            <a:pPr eaLnBrk="1" hangingPunct="1">
              <a:lnSpc>
                <a:spcPct val="90000"/>
              </a:lnSpc>
            </a:pPr>
            <a:r>
              <a:rPr lang="en-GB" altLang="en-US" sz="2800" smtClean="0"/>
              <a:t>The Dekarchies were closed oligarchies imposed on many poleis in the Aegean and Asia Minor by Lysander.</a:t>
            </a:r>
          </a:p>
          <a:p>
            <a:pPr eaLnBrk="1" hangingPunct="1">
              <a:lnSpc>
                <a:spcPct val="90000"/>
              </a:lnSpc>
            </a:pPr>
            <a:r>
              <a:rPr lang="en-GB" altLang="en-US" sz="2800" smtClean="0"/>
              <a:t>The Dekarchies were unaccountable to anyone but themselves.</a:t>
            </a:r>
          </a:p>
          <a:p>
            <a:pPr eaLnBrk="1" hangingPunct="1">
              <a:lnSpc>
                <a:spcPct val="90000"/>
              </a:lnSpc>
            </a:pPr>
            <a:r>
              <a:rPr lang="en-GB" altLang="en-US" sz="2800" smtClean="0"/>
              <a:t>They were often supported by a Spartan garrison and their commander, called a harmost.</a:t>
            </a:r>
          </a:p>
          <a:p>
            <a:pPr eaLnBrk="1" hangingPunct="1">
              <a:lnSpc>
                <a:spcPct val="90000"/>
              </a:lnSpc>
            </a:pPr>
            <a:r>
              <a:rPr lang="en-GB" altLang="en-US" sz="2800" smtClean="0"/>
              <a:t>The most famous “dekarchy” is that of the 30 Tyrants at Athens.</a:t>
            </a:r>
          </a:p>
          <a:p>
            <a:pPr eaLnBrk="1" hangingPunct="1">
              <a:lnSpc>
                <a:spcPct val="90000"/>
              </a:lnSpc>
            </a:pPr>
            <a:r>
              <a:rPr lang="en-GB" altLang="en-US" sz="2800" smtClean="0"/>
              <a:t>Some of the dekarchies were deposed off quickly but others remained in power until the battle of Knidos (394) or even the King’s Peace (386).</a:t>
            </a:r>
          </a:p>
          <a:p>
            <a:pPr eaLnBrk="1" hangingPunct="1">
              <a:lnSpc>
                <a:spcPct val="90000"/>
              </a:lnSpc>
            </a:pPr>
            <a:r>
              <a:rPr lang="en-GB" altLang="en-US" sz="2800" smtClean="0"/>
              <a:t>Read Plutarch </a:t>
            </a:r>
            <a:r>
              <a:rPr lang="en-GB" altLang="en-US" sz="2800" i="1" smtClean="0"/>
              <a:t>Lysander</a:t>
            </a:r>
            <a:r>
              <a:rPr lang="en-GB" altLang="en-US" sz="2800" smtClean="0"/>
              <a:t> 13</a:t>
            </a:r>
          </a:p>
          <a:p>
            <a:pPr eaLnBrk="1" hangingPunct="1">
              <a:lnSpc>
                <a:spcPct val="90000"/>
              </a:lnSpc>
            </a:pPr>
            <a:endParaRPr lang="en-GB" altLang="en-US" sz="2800" smtClean="0"/>
          </a:p>
        </p:txBody>
      </p:sp>
    </p:spTree>
    <p:extLst>
      <p:ext uri="{BB962C8B-B14F-4D97-AF65-F5344CB8AC3E}">
        <p14:creationId xmlns:p14="http://schemas.microsoft.com/office/powerpoint/2010/main" val="13559926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Dark Imperialism</a:t>
            </a:r>
          </a:p>
        </p:txBody>
      </p:sp>
      <p:sp>
        <p:nvSpPr>
          <p:cNvPr id="17411" name="Rectangle 3"/>
          <p:cNvSpPr>
            <a:spLocks noGrp="1" noChangeArrowheads="1"/>
          </p:cNvSpPr>
          <p:nvPr>
            <p:ph idx="1"/>
          </p:nvPr>
        </p:nvSpPr>
        <p:spPr/>
        <p:txBody>
          <a:bodyPr>
            <a:normAutofit fontScale="92500" lnSpcReduction="10000"/>
          </a:bodyPr>
          <a:lstStyle/>
          <a:p>
            <a:pPr eaLnBrk="1" hangingPunct="1"/>
            <a:r>
              <a:rPr lang="en-GB" altLang="en-US" smtClean="0"/>
              <a:t>Sparta as imperial power was more controlling than Athens. </a:t>
            </a:r>
          </a:p>
          <a:p>
            <a:pPr eaLnBrk="1" hangingPunct="1"/>
            <a:r>
              <a:rPr lang="en-GB" altLang="en-US" smtClean="0"/>
              <a:t>Where Athens had established clerouchies and financial restitutions, Sparta preferred closed oligarchies and garrisons. </a:t>
            </a:r>
          </a:p>
          <a:p>
            <a:pPr eaLnBrk="1" hangingPunct="1"/>
            <a:r>
              <a:rPr lang="en-GB" altLang="en-US" smtClean="0"/>
              <a:t>The overall sentiment in later authors, including Xenophon, on Spartan rule over the Aegean and Asia Minor is negative.</a:t>
            </a:r>
          </a:p>
          <a:p>
            <a:pPr eaLnBrk="1" hangingPunct="1"/>
            <a:r>
              <a:rPr lang="en-GB" altLang="en-US" smtClean="0"/>
              <a:t>Read </a:t>
            </a:r>
            <a:r>
              <a:rPr lang="en-GB" altLang="en-US" sz="2800" smtClean="0"/>
              <a:t>Plutarch </a:t>
            </a:r>
            <a:r>
              <a:rPr lang="en-GB" altLang="en-US" sz="2800" i="1" smtClean="0"/>
              <a:t>Lysander</a:t>
            </a:r>
            <a:r>
              <a:rPr lang="en-GB" altLang="en-US" sz="2800" smtClean="0"/>
              <a:t> 13</a:t>
            </a:r>
            <a:r>
              <a:rPr lang="en-GB" altLang="en-US" smtClean="0"/>
              <a:t>, </a:t>
            </a:r>
            <a:r>
              <a:rPr lang="en-GB" altLang="en-US" sz="2800" u="sng" smtClean="0"/>
              <a:t>Isokrates 4.13, </a:t>
            </a:r>
            <a:r>
              <a:rPr lang="en-GB" altLang="en-US" sz="2800" smtClean="0"/>
              <a:t>Xenophon </a:t>
            </a:r>
            <a:r>
              <a:rPr lang="en-GB" altLang="en-US" sz="2800" i="1" smtClean="0"/>
              <a:t>Hellenika</a:t>
            </a:r>
            <a:r>
              <a:rPr lang="en-GB" altLang="en-US" sz="2800" smtClean="0"/>
              <a:t> 2.3.11-4</a:t>
            </a:r>
          </a:p>
          <a:p>
            <a:pPr eaLnBrk="1" hangingPunct="1"/>
            <a:endParaRPr lang="en-GB" altLang="en-US" sz="2800" smtClean="0"/>
          </a:p>
          <a:p>
            <a:pPr eaLnBrk="1" hangingPunct="1"/>
            <a:endParaRPr lang="en-GB" altLang="en-US" sz="2800" smtClean="0"/>
          </a:p>
        </p:txBody>
      </p:sp>
    </p:spTree>
    <p:extLst>
      <p:ext uri="{BB962C8B-B14F-4D97-AF65-F5344CB8AC3E}">
        <p14:creationId xmlns:p14="http://schemas.microsoft.com/office/powerpoint/2010/main" val="23943310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Lack of support</a:t>
            </a:r>
          </a:p>
        </p:txBody>
      </p:sp>
      <p:sp>
        <p:nvSpPr>
          <p:cNvPr id="18435" name="Rectangle 3"/>
          <p:cNvSpPr>
            <a:spLocks noGrp="1" noChangeArrowheads="1"/>
          </p:cNvSpPr>
          <p:nvPr>
            <p:ph idx="1"/>
          </p:nvPr>
        </p:nvSpPr>
        <p:spPr/>
        <p:txBody>
          <a:bodyPr/>
          <a:lstStyle/>
          <a:p>
            <a:pPr eaLnBrk="1" hangingPunct="1"/>
            <a:r>
              <a:rPr lang="en-GB" altLang="en-US" smtClean="0"/>
              <a:t>The tendency of Sparta to support oligarchies, particularly the closed type advocated by Lysander, made it few friends and many enemies.</a:t>
            </a:r>
          </a:p>
          <a:p>
            <a:pPr eaLnBrk="1" hangingPunct="1"/>
            <a:r>
              <a:rPr lang="en-GB" altLang="en-US" smtClean="0"/>
              <a:t>While the oligarchs were generally pro-Spartan, the majority of the populace quickly stopped looking at Sparta as liberator and started considering it a tyrant. </a:t>
            </a:r>
          </a:p>
        </p:txBody>
      </p:sp>
    </p:spTree>
    <p:extLst>
      <p:ext uri="{BB962C8B-B14F-4D97-AF65-F5344CB8AC3E}">
        <p14:creationId xmlns:p14="http://schemas.microsoft.com/office/powerpoint/2010/main" val="34602440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Pausanias and Lysander</a:t>
            </a:r>
          </a:p>
        </p:txBody>
      </p:sp>
      <p:sp>
        <p:nvSpPr>
          <p:cNvPr id="19459" name="Rectangle 3"/>
          <p:cNvSpPr>
            <a:spLocks noGrp="1" noChangeArrowheads="1"/>
          </p:cNvSpPr>
          <p:nvPr>
            <p:ph idx="1"/>
          </p:nvPr>
        </p:nvSpPr>
        <p:spPr/>
        <p:txBody>
          <a:bodyPr/>
          <a:lstStyle/>
          <a:p>
            <a:pPr eaLnBrk="1" hangingPunct="1"/>
            <a:r>
              <a:rPr lang="en-GB" altLang="en-US" smtClean="0"/>
              <a:t>Lysander was a proponent of hard imperialism, while Pausanias appeared to be less harsh towards the allies (new and old).</a:t>
            </a:r>
          </a:p>
          <a:p>
            <a:pPr eaLnBrk="1" hangingPunct="1"/>
            <a:r>
              <a:rPr lang="en-GB" altLang="en-US" smtClean="0"/>
              <a:t>However, these opposite foreign policies were probably fuelled by internal Spartan rivalries and by Pausanias’ suspicion of Lysander’s overall aims. </a:t>
            </a:r>
          </a:p>
          <a:p>
            <a:pPr eaLnBrk="1" hangingPunct="1"/>
            <a:r>
              <a:rPr lang="en-GB" altLang="en-US" smtClean="0"/>
              <a:t>Read </a:t>
            </a:r>
            <a:r>
              <a:rPr lang="en-GB" altLang="en-US" sz="2800" smtClean="0"/>
              <a:t>Xenophon </a:t>
            </a:r>
            <a:r>
              <a:rPr lang="en-GB" altLang="en-US" sz="2800" i="1" smtClean="0"/>
              <a:t>Hellenika </a:t>
            </a:r>
            <a:r>
              <a:rPr lang="en-GB" altLang="en-US" sz="2800" smtClean="0"/>
              <a:t>2.4.29-35, Plutarch </a:t>
            </a:r>
            <a:r>
              <a:rPr lang="en-GB" altLang="en-US" sz="2800" i="1" smtClean="0"/>
              <a:t>Lysander </a:t>
            </a:r>
            <a:r>
              <a:rPr lang="en-GB" altLang="en-US" sz="2800" smtClean="0"/>
              <a:t>30</a:t>
            </a:r>
          </a:p>
          <a:p>
            <a:pPr eaLnBrk="1" hangingPunct="1"/>
            <a:endParaRPr lang="en-GB" altLang="en-US" sz="2800" smtClean="0"/>
          </a:p>
          <a:p>
            <a:pPr eaLnBrk="1" hangingPunct="1"/>
            <a:endParaRPr lang="en-GB" altLang="en-US" smtClean="0"/>
          </a:p>
        </p:txBody>
      </p:sp>
    </p:spTree>
    <p:extLst>
      <p:ext uri="{BB962C8B-B14F-4D97-AF65-F5344CB8AC3E}">
        <p14:creationId xmlns:p14="http://schemas.microsoft.com/office/powerpoint/2010/main" val="12186811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95288" y="-242888"/>
            <a:ext cx="8229600" cy="1143001"/>
          </a:xfrm>
        </p:spPr>
        <p:txBody>
          <a:bodyPr/>
          <a:lstStyle/>
          <a:p>
            <a:pPr eaLnBrk="1" hangingPunct="1"/>
            <a:r>
              <a:rPr lang="en-GB" altLang="en-US" smtClean="0"/>
              <a:t>Lysander: The Other side</a:t>
            </a:r>
          </a:p>
        </p:txBody>
      </p:sp>
      <p:sp>
        <p:nvSpPr>
          <p:cNvPr id="20483" name="Rectangle 3"/>
          <p:cNvSpPr>
            <a:spLocks noGrp="1" noChangeArrowheads="1"/>
          </p:cNvSpPr>
          <p:nvPr>
            <p:ph idx="1"/>
          </p:nvPr>
        </p:nvSpPr>
        <p:spPr>
          <a:xfrm>
            <a:off x="179388" y="765175"/>
            <a:ext cx="8785225" cy="5976938"/>
          </a:xfrm>
        </p:spPr>
        <p:txBody>
          <a:bodyPr/>
          <a:lstStyle/>
          <a:p>
            <a:pPr eaLnBrk="1" hangingPunct="1">
              <a:lnSpc>
                <a:spcPct val="90000"/>
              </a:lnSpc>
            </a:pPr>
            <a:r>
              <a:rPr lang="en-GB" altLang="en-US" smtClean="0"/>
              <a:t>Probably most of the honours given to Lysander were bestowed by the oligarchic elites.</a:t>
            </a:r>
          </a:p>
          <a:p>
            <a:pPr eaLnBrk="1" hangingPunct="1">
              <a:lnSpc>
                <a:spcPct val="90000"/>
              </a:lnSpc>
            </a:pPr>
            <a:r>
              <a:rPr lang="en-GB" altLang="en-US" smtClean="0"/>
              <a:t>However, such public displays of gratitude were almost unique in the Greek world at the time (interestingly a parallel can be seen with Brasidas).</a:t>
            </a:r>
          </a:p>
          <a:p>
            <a:pPr eaLnBrk="1" hangingPunct="1">
              <a:lnSpc>
                <a:spcPct val="90000"/>
              </a:lnSpc>
            </a:pPr>
            <a:r>
              <a:rPr lang="en-GB" altLang="en-US" smtClean="0"/>
              <a:t>Such displays show that at least for some Lysander was considered worthy.</a:t>
            </a:r>
          </a:p>
          <a:p>
            <a:pPr eaLnBrk="1" hangingPunct="1">
              <a:lnSpc>
                <a:spcPct val="90000"/>
              </a:lnSpc>
            </a:pPr>
            <a:r>
              <a:rPr lang="en-GB" altLang="en-US" smtClean="0"/>
              <a:t>At the same time, such displays were bound to create suspicion in Sparta and particularly to Lysander’s peers. </a:t>
            </a:r>
          </a:p>
          <a:p>
            <a:pPr eaLnBrk="1" hangingPunct="1">
              <a:lnSpc>
                <a:spcPct val="90000"/>
              </a:lnSpc>
            </a:pPr>
            <a:r>
              <a:rPr lang="en-GB" altLang="en-US" smtClean="0"/>
              <a:t>Read Plutarch </a:t>
            </a:r>
            <a:r>
              <a:rPr lang="en-GB" altLang="en-US" i="1" smtClean="0"/>
              <a:t>Lysander </a:t>
            </a:r>
            <a:r>
              <a:rPr lang="en-GB" altLang="en-US" smtClean="0"/>
              <a:t>18</a:t>
            </a:r>
          </a:p>
          <a:p>
            <a:pPr eaLnBrk="1" hangingPunct="1">
              <a:lnSpc>
                <a:spcPct val="90000"/>
              </a:lnSpc>
            </a:pPr>
            <a:endParaRPr lang="en-GB" altLang="en-US" smtClean="0"/>
          </a:p>
        </p:txBody>
      </p:sp>
    </p:spTree>
    <p:extLst>
      <p:ext uri="{BB962C8B-B14F-4D97-AF65-F5344CB8AC3E}">
        <p14:creationId xmlns:p14="http://schemas.microsoft.com/office/powerpoint/2010/main" val="11802919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433</TotalTime>
  <Words>3219</Words>
  <Application>Microsoft Office PowerPoint</Application>
  <PresentationFormat>On-screen Show (4:3)</PresentationFormat>
  <Paragraphs>288</Paragraphs>
  <Slides>50</Slides>
  <Notes>0</Notes>
  <HiddenSlides>0</HiddenSlides>
  <MMClips>0</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Office Theme</vt:lpstr>
      <vt:lpstr>Sparta</vt:lpstr>
      <vt:lpstr>Thucydides’ “true cause”</vt:lpstr>
      <vt:lpstr>The immediate causes of the Peloponnesian War </vt:lpstr>
      <vt:lpstr>The Akarnanian Alliance</vt:lpstr>
      <vt:lpstr>The Corcyra affair</vt:lpstr>
      <vt:lpstr>Why Potidaia?</vt:lpstr>
      <vt:lpstr>The Aigina Problem</vt:lpstr>
      <vt:lpstr>The Megarian Decree</vt:lpstr>
      <vt:lpstr>Breaking the Treaty</vt:lpstr>
      <vt:lpstr>Sparta the liberator</vt:lpstr>
      <vt:lpstr>The Two Sides: Peloponnesian League </vt:lpstr>
      <vt:lpstr>The Two Sides: Athens and the allies</vt:lpstr>
      <vt:lpstr>The Archidamian War</vt:lpstr>
      <vt:lpstr>The Archidamian War: Timeline</vt:lpstr>
      <vt:lpstr>The Spartan strategy in 431</vt:lpstr>
      <vt:lpstr>The Athenian strategy in 431</vt:lpstr>
      <vt:lpstr>The Plataia Episode</vt:lpstr>
      <vt:lpstr>The Plataia Episode</vt:lpstr>
      <vt:lpstr>Herakleia</vt:lpstr>
      <vt:lpstr>Pylos</vt:lpstr>
      <vt:lpstr>Pylos</vt:lpstr>
      <vt:lpstr>Brasidas in the north</vt:lpstr>
      <vt:lpstr>Brasidas</vt:lpstr>
      <vt:lpstr>Brasidas</vt:lpstr>
      <vt:lpstr>The Peace of Nikias</vt:lpstr>
      <vt:lpstr>Aftermath of the Peace of Nikias</vt:lpstr>
      <vt:lpstr>The Argive Alliance</vt:lpstr>
      <vt:lpstr>The Battle of Mantineia</vt:lpstr>
      <vt:lpstr>The advent of Persia</vt:lpstr>
      <vt:lpstr>The Melian Affair</vt:lpstr>
      <vt:lpstr>Sparta and the Sicilian Expedition</vt:lpstr>
      <vt:lpstr>Alkibiades’ Plan</vt:lpstr>
      <vt:lpstr>The Effect of Dekeleia</vt:lpstr>
      <vt:lpstr>The Naval Question</vt:lpstr>
      <vt:lpstr>Persian Aid</vt:lpstr>
      <vt:lpstr>Liberator or not any more?</vt:lpstr>
      <vt:lpstr>After the battle of Kyzikos</vt:lpstr>
      <vt:lpstr>Alkibiades </vt:lpstr>
      <vt:lpstr>Kyros the Younger</vt:lpstr>
      <vt:lpstr>Aftermath of Notion</vt:lpstr>
      <vt:lpstr>Lysander, Spartan admiral</vt:lpstr>
      <vt:lpstr>The Battle of Arginoussai</vt:lpstr>
      <vt:lpstr>The Spartan Nauarchos (admiral)</vt:lpstr>
      <vt:lpstr>The Battle of Aigospotamoi</vt:lpstr>
      <vt:lpstr>Why did Sparta not destroy Athens?</vt:lpstr>
      <vt:lpstr>The Dekarchies</vt:lpstr>
      <vt:lpstr>Dark Imperialism</vt:lpstr>
      <vt:lpstr>Lack of support</vt:lpstr>
      <vt:lpstr>Pausanias and Lysander</vt:lpstr>
      <vt:lpstr>Lysander: The Other side</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from Tegea to Mantineia</dc:title>
  <dc:creator>sf003</dc:creator>
  <cp:lastModifiedBy>Administrator</cp:lastModifiedBy>
  <cp:revision>181</cp:revision>
  <dcterms:created xsi:type="dcterms:W3CDTF">2008-02-05T14:07:11Z</dcterms:created>
  <dcterms:modified xsi:type="dcterms:W3CDTF">2016-06-17T14:53:07Z</dcterms:modified>
</cp:coreProperties>
</file>