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1"/>
  </p:sldMasterIdLst>
  <p:notesMasterIdLst>
    <p:notesMasterId r:id="rId6"/>
  </p:notesMasterIdLst>
  <p:sldIdLst>
    <p:sldId id="256" r:id="rId2"/>
    <p:sldId id="257" r:id="rId3"/>
    <p:sldId id="258" r:id="rId4"/>
    <p:sldId id="260"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16457B-2A22-467D-8B64-AC01078F8C5C}" v="6" dt="2021-11-18T17:10:16.570"/>
    <p1510:client id="{54B3898F-AE8E-C30E-9668-DD318846AEE8}" v="23" dt="2021-11-18T17:18:54.727"/>
    <p1510:client id="{91EA4E72-447B-486C-A136-886D54AE2094}" v="100" dt="2021-11-18T22:35:19.2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77" autoAdjust="0"/>
  </p:normalViewPr>
  <p:slideViewPr>
    <p:cSldViewPr snapToGrid="0">
      <p:cViewPr varScale="1">
        <p:scale>
          <a:sx n="108" d="100"/>
          <a:sy n="108" d="100"/>
        </p:scale>
        <p:origin x="6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126C00-E5CA-4F5B-A71E-DCD3CDCA5E86}" type="datetimeFigureOut">
              <a:rPr lang="en-GB" smtClean="0"/>
              <a:t>19/11/2021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EBD0D3-FBFC-4D41-AF27-F941A82E65A1}" type="slidenum">
              <a:rPr lang="en-GB" smtClean="0"/>
              <a:t>‹#›</a:t>
            </a:fld>
            <a:endParaRPr lang="en-GB"/>
          </a:p>
        </p:txBody>
      </p:sp>
    </p:spTree>
    <p:extLst>
      <p:ext uri="{BB962C8B-B14F-4D97-AF65-F5344CB8AC3E}">
        <p14:creationId xmlns:p14="http://schemas.microsoft.com/office/powerpoint/2010/main" val="1182695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EBD0D3-FBFC-4D41-AF27-F941A82E65A1}" type="slidenum">
              <a:rPr lang="en-GB" smtClean="0"/>
              <a:t>2</a:t>
            </a:fld>
            <a:endParaRPr lang="en-GB"/>
          </a:p>
        </p:txBody>
      </p:sp>
    </p:spTree>
    <p:extLst>
      <p:ext uri="{BB962C8B-B14F-4D97-AF65-F5344CB8AC3E}">
        <p14:creationId xmlns:p14="http://schemas.microsoft.com/office/powerpoint/2010/main" val="27491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EBD0D3-FBFC-4D41-AF27-F941A82E65A1}" type="slidenum">
              <a:rPr lang="en-GB" smtClean="0"/>
              <a:t>3</a:t>
            </a:fld>
            <a:endParaRPr lang="en-GB"/>
          </a:p>
        </p:txBody>
      </p:sp>
    </p:spTree>
    <p:extLst>
      <p:ext uri="{BB962C8B-B14F-4D97-AF65-F5344CB8AC3E}">
        <p14:creationId xmlns:p14="http://schemas.microsoft.com/office/powerpoint/2010/main" val="2296339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912629" y="1371600"/>
            <a:ext cx="5935540" cy="2696866"/>
          </a:xfrm>
        </p:spPr>
        <p:txBody>
          <a:bodyPr anchor="t">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912629" y="4584879"/>
            <a:ext cx="593554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381613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875201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912629" y="1709738"/>
            <a:ext cx="9214884" cy="3159974"/>
          </a:xfrm>
        </p:spPr>
        <p:txBody>
          <a:bodyPr anchor="b">
            <a:normAutofit/>
          </a:bodyPr>
          <a:lstStyle>
            <a:lvl1pPr>
              <a:defRPr sz="4800"/>
            </a:lvl1pPr>
          </a:lstStyle>
          <a:p>
            <a:r>
              <a:rPr lang="en-US"/>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912628" y="5018567"/>
            <a:ext cx="7907079" cy="1073889"/>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161422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914400" y="2849526"/>
            <a:ext cx="5105400" cy="32104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172200" y="2849526"/>
            <a:ext cx="5105400" cy="3210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306085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912628" y="1371599"/>
            <a:ext cx="10442760" cy="93975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912628" y="2311353"/>
            <a:ext cx="5084947" cy="69537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912628" y="3006725"/>
            <a:ext cx="5084947" cy="3182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172200" y="2311353"/>
            <a:ext cx="5183188" cy="69537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172200" y="3006725"/>
            <a:ext cx="5183188" cy="3182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040677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023160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338875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912628" y="1463038"/>
            <a:ext cx="3859397" cy="1471548"/>
          </a:xfrm>
        </p:spPr>
        <p:txBody>
          <a:bodyPr anchor="t"/>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5183188" y="987425"/>
            <a:ext cx="6172200" cy="4873625"/>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802583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912628" y="1463038"/>
            <a:ext cx="3859397" cy="1471548"/>
          </a:xfrm>
        </p:spPr>
        <p:txBody>
          <a:bodyPr anchor="t"/>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003755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616026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198077" y="1401097"/>
            <a:ext cx="2155722" cy="477586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838200" y="1401097"/>
            <a:ext cx="8232058" cy="477586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D4E46AA-1EC0-4433-9956-E798E94A6FB7}" type="datetimeFigureOut">
              <a:rPr lang="en-US" smtClean="0"/>
              <a:t>11/19/2021</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54853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914400" y="1371600"/>
            <a:ext cx="10363200" cy="1314443"/>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914399" y="2853369"/>
            <a:ext cx="10363200" cy="30884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912628"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0D4E46AA-1EC0-4433-9956-E798E94A6FB7}" type="datetimeFigureOut">
              <a:rPr lang="en-US" smtClean="0"/>
              <a:pPr/>
              <a:t>11/19/2021</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38C08-47C7-4847-B0BE-B9D8DEEB3D1B}" type="slidenum">
              <a:rPr lang="en-US" smtClean="0"/>
              <a:pPr/>
              <a:t>‹#›</a:t>
            </a:fld>
            <a:endParaRPr lang="en-US"/>
          </a:p>
        </p:txBody>
      </p:sp>
      <p:cxnSp>
        <p:nvCxnSpPr>
          <p:cNvPr id="7" name="Straight Connector 6">
            <a:extLst>
              <a:ext uri="{FF2B5EF4-FFF2-40B4-BE49-F238E27FC236}">
                <a16:creationId xmlns:a16="http://schemas.microsoft.com/office/drawing/2014/main" id="{F209B62C-3402-4623-9A7C-AA048B56F8C3}"/>
              </a:ext>
            </a:extLst>
          </p:cNvPr>
          <p:cNvCxnSpPr>
            <a:cxnSpLocks/>
          </p:cNvCxnSpPr>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1292220"/>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1" r:id="rId6"/>
    <p:sldLayoutId id="2147483737" r:id="rId7"/>
    <p:sldLayoutId id="2147483738" r:id="rId8"/>
    <p:sldLayoutId id="2147483739" r:id="rId9"/>
    <p:sldLayoutId id="2147483740" r:id="rId10"/>
    <p:sldLayoutId id="2147483742" r:id="rId11"/>
  </p:sldLayoutIdLst>
  <p:txStyles>
    <p:titleStyle>
      <a:lvl1pPr algn="l" defTabSz="914400" rtl="0" eaLnBrk="1" latinLnBrk="0" hangingPunct="1">
        <a:lnSpc>
          <a:spcPct val="10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274320" indent="0" algn="l" defTabSz="914400" rtl="0" eaLnBrk="1" latinLnBrk="0" hangingPunct="1">
        <a:lnSpc>
          <a:spcPct val="120000"/>
        </a:lnSpc>
        <a:spcBef>
          <a:spcPts val="500"/>
        </a:spcBef>
        <a:buSzPct val="87000"/>
        <a:buFontTx/>
        <a:buNone/>
        <a:defRPr sz="1800" kern="1200">
          <a:solidFill>
            <a:schemeClr val="tx1"/>
          </a:solidFill>
          <a:latin typeface="+mn-lt"/>
          <a:ea typeface="+mn-ea"/>
          <a:cs typeface="+mn-cs"/>
        </a:defRPr>
      </a:lvl2pPr>
      <a:lvl3pPr marL="54864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594360" indent="0" algn="l" defTabSz="914400" rtl="0" eaLnBrk="1" latinLnBrk="0" hangingPunct="1">
        <a:lnSpc>
          <a:spcPct val="120000"/>
        </a:lnSpc>
        <a:spcBef>
          <a:spcPts val="500"/>
        </a:spcBef>
        <a:buSzPct val="87000"/>
        <a:buFontTx/>
        <a:buNone/>
        <a:defRPr sz="1400" kern="1200">
          <a:solidFill>
            <a:schemeClr val="tx1"/>
          </a:solidFill>
          <a:latin typeface="+mn-lt"/>
          <a:ea typeface="+mn-ea"/>
          <a:cs typeface="+mn-cs"/>
        </a:defRPr>
      </a:lvl4pPr>
      <a:lvl5pPr marL="822960"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creativecommons.org/licenses/by/3.0/" TargetMode="External"/><Relationship Id="rId4" Type="http://schemas.openxmlformats.org/officeDocument/2006/relationships/hyperlink" Target="https://link.springer.com/article/10.1186/s12302-019-0212-2"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hyperlink" Target="https://www.menual/" TargetMode="External"/><Relationship Id="rId7" Type="http://schemas.openxmlformats.org/officeDocument/2006/relationships/hyperlink" Target="https://creativecommons.org/licenses/by-nc-sa/3.0/"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itn.hms.harvard.edu/flash/2016/how-a-newly-discovered-body-part-changes-our-understanding-of-the-brain-and-the-immune-system/" TargetMode="External"/><Relationship Id="rId11" Type="http://schemas.openxmlformats.org/officeDocument/2006/relationships/hyperlink" Target="https://www.sciencedirect/" TargetMode="External"/><Relationship Id="rId5" Type="http://schemas.openxmlformats.org/officeDocument/2006/relationships/image" Target="../media/image3.png"/><Relationship Id="rId10" Type="http://schemas.openxmlformats.org/officeDocument/2006/relationships/hyperlink" Target="https://creativecommons.org/licenses/by/3.0/" TargetMode="External"/><Relationship Id="rId4" Type="http://schemas.openxmlformats.org/officeDocument/2006/relationships/hyperlink" Target="https://www.merckmanual/" TargetMode="External"/><Relationship Id="rId9" Type="http://schemas.openxmlformats.org/officeDocument/2006/relationships/hyperlink" Target="https://courses.lumenlearning.com/suny-mcc-microbiology/chapter/overview-of-specific-adaptive-immunity/"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ww.betterhealth.vic.gov.uk/" TargetMode="External"/><Relationship Id="rId3" Type="http://schemas.openxmlformats.org/officeDocument/2006/relationships/hyperlink" Target="https://www.insmedicine.org.uk/" TargetMode="External"/><Relationship Id="rId7" Type="http://schemas.openxmlformats.org/officeDocument/2006/relationships/hyperlink" Target="https://www.sciencedirect.org.uk/" TargetMode="External"/><Relationship Id="rId12" Type="http://schemas.openxmlformats.org/officeDocument/2006/relationships/hyperlink" Target="https://courses.lumenlearning.com/ap2/chapter/the-adaptive-immune-response-b-lymphocytes-and-antibodies/" TargetMode="External"/><Relationship Id="rId2" Type="http://schemas.openxmlformats.org/officeDocument/2006/relationships/hyperlink" Target="https://www.medicalnewstoday.org.uk/" TargetMode="External"/><Relationship Id="rId1" Type="http://schemas.openxmlformats.org/officeDocument/2006/relationships/slideLayout" Target="../slideLayouts/slideLayout7.xml"/><Relationship Id="rId6" Type="http://schemas.openxmlformats.org/officeDocument/2006/relationships/hyperlink" Target="https://www.merckmanual.org.uk/" TargetMode="External"/><Relationship Id="rId11" Type="http://schemas.openxmlformats.org/officeDocument/2006/relationships/hyperlink" Target="https://sitn.hms.harvard.edu/flash/2016/how-a-newly-discovered-body-part-changes-our-understanding-of-the-brain-and-the-immune-system/" TargetMode="External"/><Relationship Id="rId5" Type="http://schemas.openxmlformats.org/officeDocument/2006/relationships/hyperlink" Target="https://wwwreverhealth.com/" TargetMode="External"/><Relationship Id="rId10" Type="http://schemas.openxmlformats.org/officeDocument/2006/relationships/hyperlink" Target="https://creativecommons.org/licenses/by-nc-sa/3.0/" TargetMode="External"/><Relationship Id="rId4" Type="http://schemas.openxmlformats.org/officeDocument/2006/relationships/hyperlink" Target="https://wwwactimel.cosystem/what-food-are-good-for-your-immune-system" TargetMode="External"/><Relationship Id="rId9" Type="http://schemas.openxmlformats.org/officeDocument/2006/relationships/hyperlink" Target="https://bio.libretexts.org/Bookshelves/Microbiology/Book:_Microbiology_(OpenStax)/24:_Digestive_System_Infections/24.1:_Anatomy_and_Normal_Microbiota_of_the_Digestive_Syste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line art skyscrapers">
            <a:extLst>
              <a:ext uri="{FF2B5EF4-FFF2-40B4-BE49-F238E27FC236}">
                <a16:creationId xmlns:a16="http://schemas.microsoft.com/office/drawing/2014/main" id="{856C2C9A-C85B-46A2-91BD-CEC890C82272}"/>
              </a:ext>
            </a:extLst>
          </p:cNvPr>
          <p:cNvPicPr>
            <a:picLocks noChangeAspect="1"/>
          </p:cNvPicPr>
          <p:nvPr/>
        </p:nvPicPr>
        <p:blipFill rotWithShape="1">
          <a:blip r:embed="rId2"/>
          <a:srcRect t="16401" r="-2" b="-2"/>
          <a:stretch/>
        </p:blipFill>
        <p:spPr>
          <a:xfrm>
            <a:off x="0" y="10"/>
            <a:ext cx="12192000" cy="6857990"/>
          </a:xfrm>
          <a:prstGeom prst="rect">
            <a:avLst/>
          </a:prstGeom>
        </p:spPr>
      </p:pic>
      <p:sp useBgFill="1">
        <p:nvSpPr>
          <p:cNvPr id="23" name="Rectangle 22">
            <a:extLst>
              <a:ext uri="{FF2B5EF4-FFF2-40B4-BE49-F238E27FC236}">
                <a16:creationId xmlns:a16="http://schemas.microsoft.com/office/drawing/2014/main" id="{36136311-C81B-47C5-AE0A-5641A5A595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3225" y="1066800"/>
            <a:ext cx="4708175" cy="47244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046729" y="1562101"/>
            <a:ext cx="3551402" cy="2738530"/>
          </a:xfrm>
        </p:spPr>
        <p:txBody>
          <a:bodyPr anchor="t">
            <a:normAutofit fontScale="90000"/>
          </a:bodyPr>
          <a:lstStyle/>
          <a:p>
            <a:endParaRPr lang="en-GB" dirty="0">
              <a:cs typeface="Aharoni"/>
            </a:endParaRPr>
          </a:p>
          <a:p>
            <a:pPr algn="r"/>
            <a:r>
              <a:rPr lang="en-GB" sz="1600" b="1" dirty="0">
                <a:ea typeface="+mj-lt"/>
                <a:cs typeface="+mj-lt"/>
              </a:rPr>
              <a:t>NTRODUCTION TO PHYSIOLOGY, BSC IN HEALTH AND SOCIAL CARE (BMHP5003)</a:t>
            </a:r>
            <a:r>
              <a:rPr lang="en-GB" sz="1600" dirty="0">
                <a:ea typeface="+mj-lt"/>
                <a:cs typeface="+mj-lt"/>
              </a:rPr>
              <a:t> </a:t>
            </a:r>
            <a:endParaRPr lang="en-US" sz="1600" dirty="0">
              <a:cs typeface="Aharoni"/>
            </a:endParaRPr>
          </a:p>
          <a:p>
            <a:pPr algn="r"/>
            <a:r>
              <a:rPr lang="en-GB" sz="1600" b="1" dirty="0">
                <a:ea typeface="+mj-lt"/>
                <a:cs typeface="+mj-lt"/>
              </a:rPr>
              <a:t>POSTER: Part 1, Assignment</a:t>
            </a:r>
            <a:r>
              <a:rPr lang="en-GB" sz="1600" dirty="0">
                <a:ea typeface="+mj-lt"/>
                <a:cs typeface="+mj-lt"/>
              </a:rPr>
              <a:t> </a:t>
            </a:r>
            <a:endParaRPr lang="en-GB" sz="1600" dirty="0">
              <a:cs typeface="Aharoni"/>
            </a:endParaRPr>
          </a:p>
          <a:p>
            <a:pPr algn="r"/>
            <a:r>
              <a:rPr lang="en-GB" sz="1600" b="1" dirty="0">
                <a:ea typeface="+mj-lt"/>
                <a:cs typeface="+mj-lt"/>
              </a:rPr>
              <a:t>STUDENT NAME: MONICA DORMER, ID 1907095</a:t>
            </a:r>
            <a:r>
              <a:rPr lang="en-GB" sz="1600" dirty="0">
                <a:ea typeface="+mj-lt"/>
                <a:cs typeface="+mj-lt"/>
              </a:rPr>
              <a:t> </a:t>
            </a:r>
            <a:endParaRPr lang="en-GB" sz="1600" dirty="0">
              <a:cs typeface="Aharoni"/>
            </a:endParaRPr>
          </a:p>
          <a:p>
            <a:pPr algn="r"/>
            <a:r>
              <a:rPr lang="en-GB" sz="1600" b="1" dirty="0">
                <a:ea typeface="+mj-lt"/>
                <a:cs typeface="+mj-lt"/>
              </a:rPr>
              <a:t>LURTURE: Dr, MUMTAZ GOOLAM</a:t>
            </a:r>
            <a:r>
              <a:rPr lang="en-GB" sz="1600" dirty="0">
                <a:ea typeface="+mj-lt"/>
                <a:cs typeface="+mj-lt"/>
              </a:rPr>
              <a:t> </a:t>
            </a:r>
            <a:endParaRPr lang="en-GB" sz="1600" dirty="0">
              <a:cs typeface="Aharoni"/>
            </a:endParaRPr>
          </a:p>
          <a:p>
            <a:pPr algn="r"/>
            <a:r>
              <a:rPr lang="en-GB" b="1" dirty="0">
                <a:ea typeface="+mj-lt"/>
                <a:cs typeface="+mj-lt"/>
              </a:rPr>
              <a:t> </a:t>
            </a:r>
            <a:r>
              <a:rPr lang="en-GB" dirty="0">
                <a:ea typeface="+mj-lt"/>
                <a:cs typeface="+mj-lt"/>
              </a:rPr>
              <a:t> </a:t>
            </a:r>
            <a:endParaRPr lang="en-GB" dirty="0"/>
          </a:p>
        </p:txBody>
      </p:sp>
      <p:sp>
        <p:nvSpPr>
          <p:cNvPr id="3" name="Subtitle 2"/>
          <p:cNvSpPr>
            <a:spLocks noGrp="1"/>
          </p:cNvSpPr>
          <p:nvPr>
            <p:ph type="subTitle" idx="1"/>
          </p:nvPr>
        </p:nvSpPr>
        <p:spPr>
          <a:xfrm>
            <a:off x="7046729" y="4795932"/>
            <a:ext cx="3127081" cy="438458"/>
          </a:xfrm>
        </p:spPr>
        <p:txBody>
          <a:bodyPr>
            <a:normAutofit fontScale="55000" lnSpcReduction="20000"/>
          </a:bodyPr>
          <a:lstStyle/>
          <a:p>
            <a:r>
              <a:rPr lang="en-GB" dirty="0"/>
              <a:t>The Anatomy of IMMUNE SYSTEM</a:t>
            </a:r>
          </a:p>
        </p:txBody>
      </p:sp>
      <p:cxnSp>
        <p:nvCxnSpPr>
          <p:cNvPr id="25" name="Straight Connector 24">
            <a:extLst>
              <a:ext uri="{FF2B5EF4-FFF2-40B4-BE49-F238E27FC236}">
                <a16:creationId xmlns:a16="http://schemas.microsoft.com/office/drawing/2014/main" id="{7CC73A33-65FF-41A9-A3B0-006753CD10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8844675" y="3418676"/>
            <a:ext cx="0" cy="472440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D557264-6F6E-4CDC-8BC4-A7F3EC39A46F}"/>
              </a:ext>
            </a:extLst>
          </p:cNvPr>
          <p:cNvGraphicFramePr>
            <a:graphicFrameLocks noGrp="1"/>
          </p:cNvGraphicFramePr>
          <p:nvPr>
            <p:extLst>
              <p:ext uri="{D42A27DB-BD31-4B8C-83A1-F6EECF244321}">
                <p14:modId xmlns:p14="http://schemas.microsoft.com/office/powerpoint/2010/main" val="3809406948"/>
              </p:ext>
            </p:extLst>
          </p:nvPr>
        </p:nvGraphicFramePr>
        <p:xfrm>
          <a:off x="5884416" y="84422"/>
          <a:ext cx="5979110" cy="1256106"/>
        </p:xfrm>
        <a:graphic>
          <a:graphicData uri="http://schemas.openxmlformats.org/drawingml/2006/table">
            <a:tbl>
              <a:tblPr firstRow="1" bandRow="1">
                <a:tableStyleId>{5C22544A-7EE6-4342-B048-85BDC9FD1C3A}</a:tableStyleId>
              </a:tblPr>
              <a:tblGrid>
                <a:gridCol w="2892624">
                  <a:extLst>
                    <a:ext uri="{9D8B030D-6E8A-4147-A177-3AD203B41FA5}">
                      <a16:colId xmlns:a16="http://schemas.microsoft.com/office/drawing/2014/main" val="1830005920"/>
                    </a:ext>
                  </a:extLst>
                </a:gridCol>
                <a:gridCol w="3086486">
                  <a:extLst>
                    <a:ext uri="{9D8B030D-6E8A-4147-A177-3AD203B41FA5}">
                      <a16:colId xmlns:a16="http://schemas.microsoft.com/office/drawing/2014/main" val="3932141921"/>
                    </a:ext>
                  </a:extLst>
                </a:gridCol>
              </a:tblGrid>
              <a:tr h="1256106">
                <a:tc>
                  <a:txBody>
                    <a:bodyPr/>
                    <a:lstStyle/>
                    <a:p>
                      <a:pPr marL="63500" algn="l"/>
                      <a:r>
                        <a:rPr lang="en-GB" sz="1200" dirty="0">
                          <a:effectLst/>
                        </a:rPr>
                        <a:t>1) The Immune system responsibility is to protect an unborn child from outside attack form viruses, fungi, all toxins that’s (chemicals gives by microbes) It made with different cells, organs also proteins that work has a term. </a:t>
                      </a:r>
                    </a:p>
                  </a:txBody>
                  <a:tcPr marL="68580" marR="68580" marT="0" marB="0"/>
                </a:tc>
                <a:tc>
                  <a:txBody>
                    <a:bodyPr/>
                    <a:lstStyle/>
                    <a:p>
                      <a:pPr marL="63500" algn="l"/>
                      <a:r>
                        <a:rPr lang="en-GB" sz="1200" dirty="0">
                          <a:effectLst/>
                        </a:rPr>
                        <a:t>1) Build-up of main areas of the immune system, are the white blood cells and that of antibodies, with complement system and lymphatic system, that of thymus, spleen, and that of bone marrow.</a:t>
                      </a:r>
                    </a:p>
                    <a:p>
                      <a:pPr algn="l"/>
                      <a:r>
                        <a:rPr lang="en-GB" sz="1200" dirty="0">
                          <a:effectLst/>
                        </a:rPr>
                        <a:t> Refer: Hopkins, J. (2012)  </a:t>
                      </a:r>
                    </a:p>
                  </a:txBody>
                  <a:tcPr marL="68580" marR="68580" marT="0" marB="0"/>
                </a:tc>
                <a:extLst>
                  <a:ext uri="{0D108BD9-81ED-4DB2-BD59-A6C34878D82A}">
                    <a16:rowId xmlns:a16="http://schemas.microsoft.com/office/drawing/2014/main" val="135099227"/>
                  </a:ext>
                </a:extLst>
              </a:tr>
            </a:tbl>
          </a:graphicData>
        </a:graphic>
      </p:graphicFrame>
      <p:sp>
        <p:nvSpPr>
          <p:cNvPr id="4" name="TextBox 3">
            <a:extLst>
              <a:ext uri="{FF2B5EF4-FFF2-40B4-BE49-F238E27FC236}">
                <a16:creationId xmlns:a16="http://schemas.microsoft.com/office/drawing/2014/main" id="{60041C61-9B41-47F4-B70C-92CE021B4B2D}"/>
              </a:ext>
            </a:extLst>
          </p:cNvPr>
          <p:cNvSpPr txBox="1"/>
          <p:nvPr/>
        </p:nvSpPr>
        <p:spPr>
          <a:xfrm>
            <a:off x="224414" y="278740"/>
            <a:ext cx="57857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FFFF"/>
                </a:solidFill>
              </a:rPr>
              <a:t>IN Autonomy</a:t>
            </a:r>
            <a:r>
              <a:rPr lang="en-US" b="1" dirty="0"/>
              <a:t>: IMMUNE SYSTEM</a:t>
            </a:r>
          </a:p>
        </p:txBody>
      </p:sp>
      <p:pic>
        <p:nvPicPr>
          <p:cNvPr id="7" name="Picture 6" descr="Diagram&#10;&#10;Description automatically generated">
            <a:extLst>
              <a:ext uri="{FF2B5EF4-FFF2-40B4-BE49-F238E27FC236}">
                <a16:creationId xmlns:a16="http://schemas.microsoft.com/office/drawing/2014/main" id="{3C233DFB-AFC0-4FE9-A04C-7F1E8B126ED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19721" y="842390"/>
            <a:ext cx="4116767" cy="2460103"/>
          </a:xfrm>
          <a:prstGeom prst="rect">
            <a:avLst/>
          </a:prstGeom>
        </p:spPr>
      </p:pic>
      <p:sp>
        <p:nvSpPr>
          <p:cNvPr id="8" name="TextBox 7">
            <a:extLst>
              <a:ext uri="{FF2B5EF4-FFF2-40B4-BE49-F238E27FC236}">
                <a16:creationId xmlns:a16="http://schemas.microsoft.com/office/drawing/2014/main" id="{F7369448-7D9D-4CC0-BEBF-CA44F4162CE4}"/>
              </a:ext>
            </a:extLst>
          </p:cNvPr>
          <p:cNvSpPr txBox="1"/>
          <p:nvPr/>
        </p:nvSpPr>
        <p:spPr>
          <a:xfrm>
            <a:off x="224414" y="3823562"/>
            <a:ext cx="3317776" cy="230832"/>
          </a:xfrm>
          <a:prstGeom prst="rect">
            <a:avLst/>
          </a:prstGeom>
          <a:noFill/>
        </p:spPr>
        <p:txBody>
          <a:bodyPr wrap="square" rtlCol="0">
            <a:spAutoFit/>
          </a:bodyPr>
          <a:lstStyle/>
          <a:p>
            <a:r>
              <a:rPr lang="en-GB" sz="900" dirty="0">
                <a:hlinkClick r:id="rId4" tooltip="https://link.springer.com/article/10.1186/s12302-019-0212-2"/>
              </a:rPr>
              <a:t>This Photo</a:t>
            </a:r>
            <a:r>
              <a:rPr lang="en-GB" sz="900" dirty="0"/>
              <a:t> by Unknown Author is licensed under </a:t>
            </a:r>
            <a:r>
              <a:rPr lang="en-GB" sz="900" dirty="0">
                <a:hlinkClick r:id="rId5" tooltip="https://creativecommons.org/licenses/by/3.0/"/>
              </a:rPr>
              <a:t>CC BY</a:t>
            </a:r>
            <a:r>
              <a:rPr lang="en-GB" sz="900" dirty="0"/>
              <a:t> Bings</a:t>
            </a:r>
          </a:p>
        </p:txBody>
      </p:sp>
      <p:graphicFrame>
        <p:nvGraphicFramePr>
          <p:cNvPr id="9" name="Table 8">
            <a:extLst>
              <a:ext uri="{FF2B5EF4-FFF2-40B4-BE49-F238E27FC236}">
                <a16:creationId xmlns:a16="http://schemas.microsoft.com/office/drawing/2014/main" id="{3E388CE5-45C9-4B9E-AE65-A555556FDAD6}"/>
              </a:ext>
            </a:extLst>
          </p:cNvPr>
          <p:cNvGraphicFramePr>
            <a:graphicFrameLocks noGrp="1"/>
          </p:cNvGraphicFramePr>
          <p:nvPr>
            <p:extLst>
              <p:ext uri="{D42A27DB-BD31-4B8C-83A1-F6EECF244321}">
                <p14:modId xmlns:p14="http://schemas.microsoft.com/office/powerpoint/2010/main" val="1546127027"/>
              </p:ext>
            </p:extLst>
          </p:nvPr>
        </p:nvGraphicFramePr>
        <p:xfrm>
          <a:off x="6010182" y="1555503"/>
          <a:ext cx="2077375" cy="1246061"/>
        </p:xfrm>
        <a:graphic>
          <a:graphicData uri="http://schemas.openxmlformats.org/drawingml/2006/table">
            <a:tbl>
              <a:tblPr>
                <a:tableStyleId>{5C22544A-7EE6-4342-B048-85BDC9FD1C3A}</a:tableStyleId>
              </a:tblPr>
              <a:tblGrid>
                <a:gridCol w="2077375">
                  <a:extLst>
                    <a:ext uri="{9D8B030D-6E8A-4147-A177-3AD203B41FA5}">
                      <a16:colId xmlns:a16="http://schemas.microsoft.com/office/drawing/2014/main" val="1075598716"/>
                    </a:ext>
                  </a:extLst>
                </a:gridCol>
              </a:tblGrid>
              <a:tr h="1066673">
                <a:tc>
                  <a:txBody>
                    <a:bodyPr/>
                    <a:lstStyle/>
                    <a:p>
                      <a:pPr marL="38100" algn="l">
                        <a:lnSpc>
                          <a:spcPct val="107000"/>
                        </a:lnSpc>
                        <a:spcAft>
                          <a:spcPts val="800"/>
                        </a:spcAft>
                      </a:pPr>
                      <a:r>
                        <a:rPr lang="en-GB" sz="1100" dirty="0">
                          <a:effectLst/>
                        </a:rPr>
                        <a:t>And - Immune system protects us, 24 hours per day, many ways you can help with caring of the immune system. Getting more rest going outdoors, often, getting more exercise and eat well.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6956016"/>
                  </a:ext>
                </a:extLst>
              </a:tr>
            </a:tbl>
          </a:graphicData>
        </a:graphic>
      </p:graphicFrame>
      <p:sp>
        <p:nvSpPr>
          <p:cNvPr id="11" name="TextBox 10">
            <a:extLst>
              <a:ext uri="{FF2B5EF4-FFF2-40B4-BE49-F238E27FC236}">
                <a16:creationId xmlns:a16="http://schemas.microsoft.com/office/drawing/2014/main" id="{FA689E82-7553-41A1-A55A-7FF06C22640F}"/>
              </a:ext>
            </a:extLst>
          </p:cNvPr>
          <p:cNvSpPr txBox="1"/>
          <p:nvPr/>
        </p:nvSpPr>
        <p:spPr>
          <a:xfrm>
            <a:off x="8345009" y="1498317"/>
            <a:ext cx="3746377" cy="738664"/>
          </a:xfrm>
          <a:prstGeom prst="rect">
            <a:avLst/>
          </a:prstGeom>
          <a:noFill/>
        </p:spPr>
        <p:txBody>
          <a:bodyPr wrap="square">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Immune system belongs to one of the main 10 groups of the body system. All connect to support each other Your immune system has high influence in the human body.</a:t>
            </a:r>
            <a:endParaRPr lang="en-GB" sz="1200" dirty="0"/>
          </a:p>
        </p:txBody>
      </p:sp>
      <p:graphicFrame>
        <p:nvGraphicFramePr>
          <p:cNvPr id="12" name="Table 11">
            <a:extLst>
              <a:ext uri="{FF2B5EF4-FFF2-40B4-BE49-F238E27FC236}">
                <a16:creationId xmlns:a16="http://schemas.microsoft.com/office/drawing/2014/main" id="{9687F75A-7760-4F85-A0E0-CC9328BD4BA7}"/>
              </a:ext>
            </a:extLst>
          </p:cNvPr>
          <p:cNvGraphicFramePr>
            <a:graphicFrameLocks noGrp="1"/>
          </p:cNvGraphicFramePr>
          <p:nvPr>
            <p:extLst>
              <p:ext uri="{D42A27DB-BD31-4B8C-83A1-F6EECF244321}">
                <p14:modId xmlns:p14="http://schemas.microsoft.com/office/powerpoint/2010/main" val="2097300992"/>
              </p:ext>
            </p:extLst>
          </p:nvPr>
        </p:nvGraphicFramePr>
        <p:xfrm>
          <a:off x="5884416" y="3106529"/>
          <a:ext cx="2966622" cy="1066673"/>
        </p:xfrm>
        <a:graphic>
          <a:graphicData uri="http://schemas.openxmlformats.org/drawingml/2006/table">
            <a:tbl>
              <a:tblPr>
                <a:tableStyleId>{5C22544A-7EE6-4342-B048-85BDC9FD1C3A}</a:tableStyleId>
              </a:tblPr>
              <a:tblGrid>
                <a:gridCol w="2966622">
                  <a:extLst>
                    <a:ext uri="{9D8B030D-6E8A-4147-A177-3AD203B41FA5}">
                      <a16:colId xmlns:a16="http://schemas.microsoft.com/office/drawing/2014/main" val="2513855655"/>
                    </a:ext>
                  </a:extLst>
                </a:gridCol>
              </a:tblGrid>
              <a:tr h="991249">
                <a:tc>
                  <a:txBody>
                    <a:bodyPr/>
                    <a:lstStyle/>
                    <a:p>
                      <a:pPr marL="20955" algn="l">
                        <a:lnSpc>
                          <a:spcPct val="107000"/>
                        </a:lnSpc>
                        <a:spcAft>
                          <a:spcPts val="800"/>
                        </a:spcAft>
                      </a:pPr>
                      <a:r>
                        <a:rPr lang="en-GB" sz="1100" dirty="0">
                          <a:effectLst/>
                        </a:rPr>
                        <a:t>3)  Microbiome, which is tailored supplement, plan based on results of the human microbiota which lives on or inter bodies tissue and that of biofluids   amongst the corresponding anatomical sites, to where they place in the skin.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33208216"/>
                  </a:ext>
                </a:extLst>
              </a:tr>
            </a:tbl>
          </a:graphicData>
        </a:graphic>
      </p:graphicFrame>
      <p:graphicFrame>
        <p:nvGraphicFramePr>
          <p:cNvPr id="13" name="Table 12">
            <a:extLst>
              <a:ext uri="{FF2B5EF4-FFF2-40B4-BE49-F238E27FC236}">
                <a16:creationId xmlns:a16="http://schemas.microsoft.com/office/drawing/2014/main" id="{EC63A5F8-1144-4958-B23E-2B64EFD8F655}"/>
              </a:ext>
            </a:extLst>
          </p:cNvPr>
          <p:cNvGraphicFramePr>
            <a:graphicFrameLocks noGrp="1"/>
          </p:cNvGraphicFramePr>
          <p:nvPr>
            <p:extLst>
              <p:ext uri="{D42A27DB-BD31-4B8C-83A1-F6EECF244321}">
                <p14:modId xmlns:p14="http://schemas.microsoft.com/office/powerpoint/2010/main" val="577060400"/>
              </p:ext>
            </p:extLst>
          </p:nvPr>
        </p:nvGraphicFramePr>
        <p:xfrm>
          <a:off x="8973846" y="2847842"/>
          <a:ext cx="2734322" cy="1249936"/>
        </p:xfrm>
        <a:graphic>
          <a:graphicData uri="http://schemas.openxmlformats.org/drawingml/2006/table">
            <a:tbl>
              <a:tblPr>
                <a:tableStyleId>{5C22544A-7EE6-4342-B048-85BDC9FD1C3A}</a:tableStyleId>
              </a:tblPr>
              <a:tblGrid>
                <a:gridCol w="2734322">
                  <a:extLst>
                    <a:ext uri="{9D8B030D-6E8A-4147-A177-3AD203B41FA5}">
                      <a16:colId xmlns:a16="http://schemas.microsoft.com/office/drawing/2014/main" val="3473678442"/>
                    </a:ext>
                  </a:extLst>
                </a:gridCol>
              </a:tblGrid>
              <a:tr h="1249936">
                <a:tc>
                  <a:txBody>
                    <a:bodyPr/>
                    <a:lstStyle/>
                    <a:p>
                      <a:pPr algn="l">
                        <a:lnSpc>
                          <a:spcPct val="107000"/>
                        </a:lnSpc>
                        <a:spcAft>
                          <a:spcPts val="800"/>
                        </a:spcAft>
                      </a:pPr>
                      <a:r>
                        <a:rPr lang="en-GB" sz="1100" dirty="0">
                          <a:effectLst/>
                        </a:rPr>
                        <a:t>4) Microbiome is for a plant – based diet that help to promotes the beneficial of having this tip of diet, reducing the risk of having diseases, as well as probiotics helping support other conditions like IBS, eczema. Refer, Dr, Kell man, R. (15 – 06 – 2020)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1583837"/>
                  </a:ext>
                </a:extLst>
              </a:tr>
            </a:tbl>
          </a:graphicData>
        </a:graphic>
      </p:graphicFrame>
      <p:graphicFrame>
        <p:nvGraphicFramePr>
          <p:cNvPr id="14" name="Table 13">
            <a:extLst>
              <a:ext uri="{FF2B5EF4-FFF2-40B4-BE49-F238E27FC236}">
                <a16:creationId xmlns:a16="http://schemas.microsoft.com/office/drawing/2014/main" id="{CC008FD0-0762-4090-B670-678C9B5B096E}"/>
              </a:ext>
            </a:extLst>
          </p:cNvPr>
          <p:cNvGraphicFramePr>
            <a:graphicFrameLocks noGrp="1"/>
          </p:cNvGraphicFramePr>
          <p:nvPr>
            <p:extLst>
              <p:ext uri="{D42A27DB-BD31-4B8C-83A1-F6EECF244321}">
                <p14:modId xmlns:p14="http://schemas.microsoft.com/office/powerpoint/2010/main" val="1933703712"/>
              </p:ext>
            </p:extLst>
          </p:nvPr>
        </p:nvGraphicFramePr>
        <p:xfrm>
          <a:off x="9907480" y="4123980"/>
          <a:ext cx="1800687" cy="2518918"/>
        </p:xfrm>
        <a:graphic>
          <a:graphicData uri="http://schemas.openxmlformats.org/drawingml/2006/table">
            <a:tbl>
              <a:tblPr>
                <a:tableStyleId>{5C22544A-7EE6-4342-B048-85BDC9FD1C3A}</a:tableStyleId>
              </a:tblPr>
              <a:tblGrid>
                <a:gridCol w="1800687">
                  <a:extLst>
                    <a:ext uri="{9D8B030D-6E8A-4147-A177-3AD203B41FA5}">
                      <a16:colId xmlns:a16="http://schemas.microsoft.com/office/drawing/2014/main" val="2695113505"/>
                    </a:ext>
                  </a:extLst>
                </a:gridCol>
              </a:tblGrid>
              <a:tr h="218112">
                <a:tc>
                  <a:txBody>
                    <a:bodyPr/>
                    <a:lstStyle/>
                    <a:p>
                      <a:endParaRPr lang="en-GB" dirty="0"/>
                    </a:p>
                  </a:txBody>
                  <a:tcPr marL="68580" marR="68580" marT="0" marB="0"/>
                </a:tc>
                <a:extLst>
                  <a:ext uri="{0D108BD9-81ED-4DB2-BD59-A6C34878D82A}">
                    <a16:rowId xmlns:a16="http://schemas.microsoft.com/office/drawing/2014/main" val="10018516"/>
                  </a:ext>
                </a:extLst>
              </a:tr>
              <a:tr h="1499416">
                <a:tc>
                  <a:txBody>
                    <a:bodyPr/>
                    <a:lstStyle/>
                    <a:p>
                      <a:pPr marL="38100" algn="l">
                        <a:lnSpc>
                          <a:spcPct val="107000"/>
                        </a:lnSpc>
                        <a:spcAft>
                          <a:spcPts val="800"/>
                        </a:spcAft>
                      </a:pPr>
                      <a:r>
                        <a:rPr lang="en-GB" sz="1100" dirty="0">
                          <a:effectLst/>
                        </a:rPr>
                        <a:t>hand in hand to keep us alive. Refer: Revere Health Aug – 22 – 2016</a:t>
                      </a:r>
                    </a:p>
                    <a:p>
                      <a:pPr algn="l">
                        <a:lnSpc>
                          <a:spcPct val="107000"/>
                        </a:lnSpc>
                      </a:pPr>
                      <a:r>
                        <a:rPr lang="en-GB" sz="1100" dirty="0">
                          <a:effectLst/>
                        </a:rPr>
                        <a:t>4) Our human system contains trillions of cells, they are 78, different organs and over 60,000 distance of blood vessels if lad out from end to end. Therefore, cells blood vessels and of organs works </a:t>
                      </a:r>
                      <a:endParaRPr lang="en-GB" sz="1100" dirty="0">
                        <a:effectLst/>
                        <a:latin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28197531"/>
                  </a:ext>
                </a:extLst>
              </a:tr>
            </a:tbl>
          </a:graphicData>
        </a:graphic>
      </p:graphicFrame>
      <p:graphicFrame>
        <p:nvGraphicFramePr>
          <p:cNvPr id="16" name="Table 15">
            <a:extLst>
              <a:ext uri="{FF2B5EF4-FFF2-40B4-BE49-F238E27FC236}">
                <a16:creationId xmlns:a16="http://schemas.microsoft.com/office/drawing/2014/main" id="{27771FAA-7C3E-489E-9118-BA7F426A036B}"/>
              </a:ext>
            </a:extLst>
          </p:cNvPr>
          <p:cNvGraphicFramePr>
            <a:graphicFrameLocks noGrp="1"/>
          </p:cNvGraphicFramePr>
          <p:nvPr>
            <p:extLst>
              <p:ext uri="{D42A27DB-BD31-4B8C-83A1-F6EECF244321}">
                <p14:modId xmlns:p14="http://schemas.microsoft.com/office/powerpoint/2010/main" val="3723867268"/>
              </p:ext>
            </p:extLst>
          </p:nvPr>
        </p:nvGraphicFramePr>
        <p:xfrm>
          <a:off x="5566299" y="4330991"/>
          <a:ext cx="4208015" cy="1246061"/>
        </p:xfrm>
        <a:graphic>
          <a:graphicData uri="http://schemas.openxmlformats.org/drawingml/2006/table">
            <a:tbl>
              <a:tblPr>
                <a:tableStyleId>{5C22544A-7EE6-4342-B048-85BDC9FD1C3A}</a:tableStyleId>
              </a:tblPr>
              <a:tblGrid>
                <a:gridCol w="4208015">
                  <a:extLst>
                    <a:ext uri="{9D8B030D-6E8A-4147-A177-3AD203B41FA5}">
                      <a16:colId xmlns:a16="http://schemas.microsoft.com/office/drawing/2014/main" val="4200008184"/>
                    </a:ext>
                  </a:extLst>
                </a:gridCol>
              </a:tblGrid>
              <a:tr h="1238603">
                <a:tc>
                  <a:txBody>
                    <a:bodyPr/>
                    <a:lstStyle/>
                    <a:p>
                      <a:pPr algn="l">
                        <a:lnSpc>
                          <a:spcPct val="107000"/>
                        </a:lnSpc>
                        <a:spcAft>
                          <a:spcPts val="800"/>
                        </a:spcAft>
                      </a:pPr>
                      <a:r>
                        <a:rPr lang="en-GB" sz="1100" dirty="0">
                          <a:effectLst/>
                        </a:rPr>
                        <a:t>No matter what, not getting the right amount of sleep will not help with emotions and your mental health will suffer .A study done with 153 of health adult, who took part the ones that got a longer sleep, over eight hours had a batter immune system. Then those who had less sleep under seven hours, now we know that a good night rest give your immune system a better response. Refer: Immune System (Aug 17 2017)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tc>
                <a:extLst>
                  <a:ext uri="{0D108BD9-81ED-4DB2-BD59-A6C34878D82A}">
                    <a16:rowId xmlns:a16="http://schemas.microsoft.com/office/drawing/2014/main" val="595162530"/>
                  </a:ext>
                </a:extLst>
              </a:tr>
            </a:tbl>
          </a:graphicData>
        </a:graphic>
      </p:graphicFrame>
      <p:graphicFrame>
        <p:nvGraphicFramePr>
          <p:cNvPr id="18" name="Table 17">
            <a:extLst>
              <a:ext uri="{FF2B5EF4-FFF2-40B4-BE49-F238E27FC236}">
                <a16:creationId xmlns:a16="http://schemas.microsoft.com/office/drawing/2014/main" id="{17C5E0C5-8A57-4BC8-9B70-3D8E8EBC2293}"/>
              </a:ext>
            </a:extLst>
          </p:cNvPr>
          <p:cNvGraphicFramePr>
            <a:graphicFrameLocks noGrp="1"/>
          </p:cNvGraphicFramePr>
          <p:nvPr>
            <p:extLst>
              <p:ext uri="{D42A27DB-BD31-4B8C-83A1-F6EECF244321}">
                <p14:modId xmlns:p14="http://schemas.microsoft.com/office/powerpoint/2010/main" val="631009770"/>
              </p:ext>
            </p:extLst>
          </p:nvPr>
        </p:nvGraphicFramePr>
        <p:xfrm>
          <a:off x="97654" y="4192113"/>
          <a:ext cx="2041864" cy="1823497"/>
        </p:xfrm>
        <a:graphic>
          <a:graphicData uri="http://schemas.openxmlformats.org/drawingml/2006/table">
            <a:tbl>
              <a:tblPr>
                <a:tableStyleId>{5C22544A-7EE6-4342-B048-85BDC9FD1C3A}</a:tableStyleId>
              </a:tblPr>
              <a:tblGrid>
                <a:gridCol w="2041864">
                  <a:extLst>
                    <a:ext uri="{9D8B030D-6E8A-4147-A177-3AD203B41FA5}">
                      <a16:colId xmlns:a16="http://schemas.microsoft.com/office/drawing/2014/main" val="3652752526"/>
                    </a:ext>
                  </a:extLst>
                </a:gridCol>
              </a:tblGrid>
              <a:tr h="1823497">
                <a:tc>
                  <a:txBody>
                    <a:bodyPr/>
                    <a:lstStyle/>
                    <a:p>
                      <a:pPr marL="9525" algn="l">
                        <a:lnSpc>
                          <a:spcPct val="107000"/>
                        </a:lnSpc>
                        <a:spcAft>
                          <a:spcPts val="800"/>
                        </a:spcAft>
                      </a:pPr>
                      <a:r>
                        <a:rPr lang="en-GB" sz="1100" dirty="0">
                          <a:effectLst/>
                        </a:rPr>
                        <a:t>A balance diet is essential to help men tine a health immune system, helping to provide all the micronutrients which is needed to support the natural functioning of immune system. </a:t>
                      </a:r>
                    </a:p>
                    <a:p>
                      <a:pPr marL="9525" algn="l">
                        <a:lnSpc>
                          <a:spcPct val="107000"/>
                        </a:lnSpc>
                        <a:spcAft>
                          <a:spcPts val="800"/>
                        </a:spcAft>
                      </a:pPr>
                      <a:r>
                        <a:rPr lang="en-GB" sz="1100" dirty="0">
                          <a:effectLst/>
                        </a:rPr>
                        <a:t>These nutrients are recognised to have played   specific part of immune system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39346560"/>
                  </a:ext>
                </a:extLst>
              </a:tr>
            </a:tbl>
          </a:graphicData>
        </a:graphic>
      </p:graphicFrame>
      <p:graphicFrame>
        <p:nvGraphicFramePr>
          <p:cNvPr id="19" name="Table 18">
            <a:extLst>
              <a:ext uri="{FF2B5EF4-FFF2-40B4-BE49-F238E27FC236}">
                <a16:creationId xmlns:a16="http://schemas.microsoft.com/office/drawing/2014/main" id="{2183A8E1-A6C7-41A7-807F-56EC94C91B49}"/>
              </a:ext>
            </a:extLst>
          </p:cNvPr>
          <p:cNvGraphicFramePr>
            <a:graphicFrameLocks noGrp="1"/>
          </p:cNvGraphicFramePr>
          <p:nvPr>
            <p:extLst>
              <p:ext uri="{D42A27DB-BD31-4B8C-83A1-F6EECF244321}">
                <p14:modId xmlns:p14="http://schemas.microsoft.com/office/powerpoint/2010/main" val="1253963954"/>
              </p:ext>
            </p:extLst>
          </p:nvPr>
        </p:nvGraphicFramePr>
        <p:xfrm>
          <a:off x="3391268" y="3845027"/>
          <a:ext cx="2041865" cy="2244598"/>
        </p:xfrm>
        <a:graphic>
          <a:graphicData uri="http://schemas.openxmlformats.org/drawingml/2006/table">
            <a:tbl>
              <a:tblPr>
                <a:tableStyleId>{5C22544A-7EE6-4342-B048-85BDC9FD1C3A}</a:tableStyleId>
              </a:tblPr>
              <a:tblGrid>
                <a:gridCol w="2041865">
                  <a:extLst>
                    <a:ext uri="{9D8B030D-6E8A-4147-A177-3AD203B41FA5}">
                      <a16:colId xmlns:a16="http://schemas.microsoft.com/office/drawing/2014/main" val="3432188514"/>
                    </a:ext>
                  </a:extLst>
                </a:gridCol>
              </a:tblGrid>
              <a:tr h="1152525">
                <a:tc>
                  <a:txBody>
                    <a:bodyPr/>
                    <a:lstStyle/>
                    <a:p>
                      <a:pPr algn="l">
                        <a:lnSpc>
                          <a:spcPct val="107000"/>
                        </a:lnSpc>
                        <a:spcAft>
                          <a:spcPts val="800"/>
                        </a:spcAft>
                      </a:pPr>
                      <a:r>
                        <a:rPr lang="en-GB" sz="1100" dirty="0">
                          <a:effectLst/>
                        </a:rPr>
                        <a:t>Form Einstein to Edison, many great thinkers quoted, account that sleep can help with better innovations, for sleep is vital for studying problems and finding solutions, also for memorising too.</a:t>
                      </a:r>
                    </a:p>
                    <a:p>
                      <a:pPr algn="l">
                        <a:lnSpc>
                          <a:spcPct val="107000"/>
                        </a:lnSpc>
                        <a:spcAft>
                          <a:spcPts val="800"/>
                        </a:spcAft>
                      </a:pPr>
                      <a:r>
                        <a:rPr lang="en-GB" sz="1100" dirty="0">
                          <a:effectLst/>
                        </a:rPr>
                        <a:t>Sleep addressing an important part for mental health however, quoted getting out of bed on the wrong side of the bed is a real thing.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59323187"/>
                  </a:ext>
                </a:extLst>
              </a:tr>
            </a:tbl>
          </a:graphicData>
        </a:graphic>
      </p:graphicFrame>
      <p:sp>
        <p:nvSpPr>
          <p:cNvPr id="20" name="Rectangle 3">
            <a:extLst>
              <a:ext uri="{FF2B5EF4-FFF2-40B4-BE49-F238E27FC236}">
                <a16:creationId xmlns:a16="http://schemas.microsoft.com/office/drawing/2014/main" id="{3D87AF1D-B550-4D01-A887-942B6FEBAD71}"/>
              </a:ext>
            </a:extLst>
          </p:cNvPr>
          <p:cNvSpPr>
            <a:spLocks noChangeArrowheads="1"/>
          </p:cNvSpPr>
          <p:nvPr/>
        </p:nvSpPr>
        <p:spPr bwMode="auto">
          <a:xfrm>
            <a:off x="1647514" y="3845027"/>
            <a:ext cx="790877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126505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38DDEFD-FD02-4375-8687-CEE9BE08D151}"/>
              </a:ext>
            </a:extLst>
          </p:cNvPr>
          <p:cNvGraphicFramePr>
            <a:graphicFrameLocks noGrp="1"/>
          </p:cNvGraphicFramePr>
          <p:nvPr>
            <p:extLst>
              <p:ext uri="{D42A27DB-BD31-4B8C-83A1-F6EECF244321}">
                <p14:modId xmlns:p14="http://schemas.microsoft.com/office/powerpoint/2010/main" val="1831366560"/>
              </p:ext>
            </p:extLst>
          </p:nvPr>
        </p:nvGraphicFramePr>
        <p:xfrm>
          <a:off x="4776186" y="1376040"/>
          <a:ext cx="4421079" cy="896644"/>
        </p:xfrm>
        <a:graphic>
          <a:graphicData uri="http://schemas.openxmlformats.org/drawingml/2006/table">
            <a:tbl>
              <a:tblPr firstRow="1" firstCol="1" bandRow="1">
                <a:tableStyleId>{5C22544A-7EE6-4342-B048-85BDC9FD1C3A}</a:tableStyleId>
              </a:tblPr>
              <a:tblGrid>
                <a:gridCol w="4421079">
                  <a:extLst>
                    <a:ext uri="{9D8B030D-6E8A-4147-A177-3AD203B41FA5}">
                      <a16:colId xmlns:a16="http://schemas.microsoft.com/office/drawing/2014/main" val="581090261"/>
                    </a:ext>
                  </a:extLst>
                </a:gridCol>
              </a:tblGrid>
              <a:tr h="896644">
                <a:tc>
                  <a:txBody>
                    <a:bodyPr/>
                    <a:lstStyle/>
                    <a:p>
                      <a:pPr algn="l">
                        <a:lnSpc>
                          <a:spcPct val="107000"/>
                        </a:lnSpc>
                        <a:spcAft>
                          <a:spcPts val="800"/>
                        </a:spcAft>
                      </a:pPr>
                      <a:r>
                        <a:rPr lang="en-GB" sz="1100" dirty="0">
                          <a:effectLst/>
                        </a:rPr>
                        <a:t>2)The most common are known has a swollen glands which could mean several things like a viral infection, depend on where it is this, however, increase glands can be (Tonsillitis) or cancers. immune, cell system as detected something wrong. Refer: </a:t>
                      </a:r>
                      <a:r>
                        <a:rPr lang="en-GB" sz="1100" u="sng" dirty="0">
                          <a:effectLst/>
                          <a:hlinkClick r:id="rId3"/>
                        </a:rPr>
                        <a:t>https://www.menual</a:t>
                      </a:r>
                      <a:r>
                        <a:rPr lang="en-GB" sz="1100" dirty="0">
                          <a:effectLst/>
                        </a:rPr>
                        <a:t>... 17/12/2017) (Cited:(15/10/2021)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04767260"/>
                  </a:ext>
                </a:extLst>
              </a:tr>
            </a:tbl>
          </a:graphicData>
        </a:graphic>
      </p:graphicFrame>
      <p:graphicFrame>
        <p:nvGraphicFramePr>
          <p:cNvPr id="5" name="Table 4">
            <a:extLst>
              <a:ext uri="{FF2B5EF4-FFF2-40B4-BE49-F238E27FC236}">
                <a16:creationId xmlns:a16="http://schemas.microsoft.com/office/drawing/2014/main" id="{85E42706-8122-4009-B058-AAD6CD9FD615}"/>
              </a:ext>
            </a:extLst>
          </p:cNvPr>
          <p:cNvGraphicFramePr>
            <a:graphicFrameLocks noGrp="1"/>
          </p:cNvGraphicFramePr>
          <p:nvPr>
            <p:extLst>
              <p:ext uri="{D42A27DB-BD31-4B8C-83A1-F6EECF244321}">
                <p14:modId xmlns:p14="http://schemas.microsoft.com/office/powerpoint/2010/main" val="3750648110"/>
              </p:ext>
            </p:extLst>
          </p:nvPr>
        </p:nvGraphicFramePr>
        <p:xfrm>
          <a:off x="4689455" y="443883"/>
          <a:ext cx="4507811" cy="790113"/>
        </p:xfrm>
        <a:graphic>
          <a:graphicData uri="http://schemas.openxmlformats.org/drawingml/2006/table">
            <a:tbl>
              <a:tblPr>
                <a:tableStyleId>{5C22544A-7EE6-4342-B048-85BDC9FD1C3A}</a:tableStyleId>
              </a:tblPr>
              <a:tblGrid>
                <a:gridCol w="4507811">
                  <a:extLst>
                    <a:ext uri="{9D8B030D-6E8A-4147-A177-3AD203B41FA5}">
                      <a16:colId xmlns:a16="http://schemas.microsoft.com/office/drawing/2014/main" val="3774259650"/>
                    </a:ext>
                  </a:extLst>
                </a:gridCol>
              </a:tblGrid>
              <a:tr h="790113">
                <a:tc>
                  <a:txBody>
                    <a:bodyPr/>
                    <a:lstStyle/>
                    <a:p>
                      <a:pPr marL="63500" algn="l">
                        <a:lnSpc>
                          <a:spcPct val="107000"/>
                        </a:lnSpc>
                        <a:spcAft>
                          <a:spcPts val="800"/>
                        </a:spcAft>
                      </a:pPr>
                      <a:r>
                        <a:rPr lang="en-GB" sz="1100" dirty="0">
                          <a:effectLst/>
                        </a:rPr>
                        <a:t>2) This diagram shows that there is an information of the body, these signs are one that the (LYMPH NODE) it indicated a problem, body temperature change further investigation will, be of what kind? Of infection is within the body. Refer: </a:t>
                      </a:r>
                      <a:r>
                        <a:rPr lang="en-GB" sz="1100" u="sng" dirty="0">
                          <a:effectLst/>
                          <a:hlinkClick r:id="rId4"/>
                        </a:rPr>
                        <a:t>https://www.merckmanual</a:t>
                      </a: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37012486"/>
                  </a:ext>
                </a:extLst>
              </a:tr>
            </a:tbl>
          </a:graphicData>
        </a:graphic>
      </p:graphicFrame>
      <p:pic>
        <p:nvPicPr>
          <p:cNvPr id="7" name="Picture 6" descr="Diagram&#10;&#10;Description automatically generated">
            <a:extLst>
              <a:ext uri="{FF2B5EF4-FFF2-40B4-BE49-F238E27FC236}">
                <a16:creationId xmlns:a16="http://schemas.microsoft.com/office/drawing/2014/main" id="{6FEF1CB4-C644-4E31-BC64-630DAF617FA3}"/>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3067" y="757327"/>
            <a:ext cx="4507811" cy="2522305"/>
          </a:xfrm>
          <a:prstGeom prst="rect">
            <a:avLst/>
          </a:prstGeom>
        </p:spPr>
      </p:pic>
      <p:sp>
        <p:nvSpPr>
          <p:cNvPr id="8" name="TextBox 7">
            <a:extLst>
              <a:ext uri="{FF2B5EF4-FFF2-40B4-BE49-F238E27FC236}">
                <a16:creationId xmlns:a16="http://schemas.microsoft.com/office/drawing/2014/main" id="{AC94DBF0-9F85-467F-88D0-F881DC34AB77}"/>
              </a:ext>
            </a:extLst>
          </p:cNvPr>
          <p:cNvSpPr txBox="1"/>
          <p:nvPr/>
        </p:nvSpPr>
        <p:spPr>
          <a:xfrm>
            <a:off x="204186" y="3096824"/>
            <a:ext cx="3799644" cy="230832"/>
          </a:xfrm>
          <a:prstGeom prst="rect">
            <a:avLst/>
          </a:prstGeom>
          <a:noFill/>
        </p:spPr>
        <p:txBody>
          <a:bodyPr wrap="square" rtlCol="0">
            <a:spAutoFit/>
          </a:bodyPr>
          <a:lstStyle/>
          <a:p>
            <a:r>
              <a:rPr lang="en-GB" sz="900" dirty="0">
                <a:hlinkClick r:id="rId6" tooltip="http://sitn.hms.harvard.edu/flash/2016/how-a-newly-discovered-body-part-changes-our-understanding-of-the-brain-and-the-immune-system/"/>
              </a:rPr>
              <a:t>This Photo</a:t>
            </a:r>
            <a:r>
              <a:rPr lang="en-GB" sz="900" dirty="0"/>
              <a:t> by Unknown Author is licensed under </a:t>
            </a:r>
            <a:r>
              <a:rPr lang="en-GB" sz="900" dirty="0">
                <a:hlinkClick r:id="rId7" tooltip="https://creativecommons.org/licenses/by-nc-sa/3.0/"/>
              </a:rPr>
              <a:t>CC BY-SA-NC</a:t>
            </a:r>
            <a:endParaRPr lang="en-GB" sz="900" dirty="0"/>
          </a:p>
        </p:txBody>
      </p:sp>
      <p:pic>
        <p:nvPicPr>
          <p:cNvPr id="10" name="Picture 9" descr="Diagram&#10;&#10;Description automatically generated">
            <a:extLst>
              <a:ext uri="{FF2B5EF4-FFF2-40B4-BE49-F238E27FC236}">
                <a16:creationId xmlns:a16="http://schemas.microsoft.com/office/drawing/2014/main" id="{483CD524-E3EF-4F2D-8D3A-9D45F5B74A2F}"/>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95609" y="3327656"/>
            <a:ext cx="3724339" cy="2087966"/>
          </a:xfrm>
          <a:prstGeom prst="rect">
            <a:avLst/>
          </a:prstGeom>
        </p:spPr>
      </p:pic>
      <p:sp>
        <p:nvSpPr>
          <p:cNvPr id="11" name="TextBox 10">
            <a:extLst>
              <a:ext uri="{FF2B5EF4-FFF2-40B4-BE49-F238E27FC236}">
                <a16:creationId xmlns:a16="http://schemas.microsoft.com/office/drawing/2014/main" id="{F6E63ADE-119F-4371-8C2F-D3B5376D5875}"/>
              </a:ext>
            </a:extLst>
          </p:cNvPr>
          <p:cNvSpPr txBox="1"/>
          <p:nvPr/>
        </p:nvSpPr>
        <p:spPr>
          <a:xfrm>
            <a:off x="95609" y="5463646"/>
            <a:ext cx="3724339" cy="230832"/>
          </a:xfrm>
          <a:prstGeom prst="rect">
            <a:avLst/>
          </a:prstGeom>
          <a:noFill/>
        </p:spPr>
        <p:txBody>
          <a:bodyPr wrap="square" rtlCol="0">
            <a:spAutoFit/>
          </a:bodyPr>
          <a:lstStyle/>
          <a:p>
            <a:r>
              <a:rPr lang="en-GB" sz="900" dirty="0">
                <a:hlinkClick r:id="rId9" tooltip="https://courses.lumenlearning.com/suny-mcc-microbiology/chapter/overview-of-specific-adaptive-immunity/"/>
              </a:rPr>
              <a:t>This Photo</a:t>
            </a:r>
            <a:r>
              <a:rPr lang="en-GB" sz="900" dirty="0"/>
              <a:t> by Unknown Author is licensed under </a:t>
            </a:r>
            <a:r>
              <a:rPr lang="en-GB" sz="900" dirty="0">
                <a:hlinkClick r:id="rId10" tooltip="https://creativecommons.org/licenses/by/3.0/"/>
              </a:rPr>
              <a:t>CC BY</a:t>
            </a:r>
            <a:endParaRPr lang="en-GB" sz="900" dirty="0"/>
          </a:p>
        </p:txBody>
      </p:sp>
      <p:graphicFrame>
        <p:nvGraphicFramePr>
          <p:cNvPr id="13" name="Table 12">
            <a:extLst>
              <a:ext uri="{FF2B5EF4-FFF2-40B4-BE49-F238E27FC236}">
                <a16:creationId xmlns:a16="http://schemas.microsoft.com/office/drawing/2014/main" id="{03EE4D77-2426-4F84-A04B-C3CDBD89F048}"/>
              </a:ext>
            </a:extLst>
          </p:cNvPr>
          <p:cNvGraphicFramePr>
            <a:graphicFrameLocks noGrp="1"/>
          </p:cNvGraphicFramePr>
          <p:nvPr>
            <p:extLst>
              <p:ext uri="{D42A27DB-BD31-4B8C-83A1-F6EECF244321}">
                <p14:modId xmlns:p14="http://schemas.microsoft.com/office/powerpoint/2010/main" val="1475120395"/>
              </p:ext>
            </p:extLst>
          </p:nvPr>
        </p:nvGraphicFramePr>
        <p:xfrm>
          <a:off x="4432300" y="2578963"/>
          <a:ext cx="3485571" cy="1066673"/>
        </p:xfrm>
        <a:graphic>
          <a:graphicData uri="http://schemas.openxmlformats.org/drawingml/2006/table">
            <a:tbl>
              <a:tblPr>
                <a:tableStyleId>{5C22544A-7EE6-4342-B048-85BDC9FD1C3A}</a:tableStyleId>
              </a:tblPr>
              <a:tblGrid>
                <a:gridCol w="3485571">
                  <a:extLst>
                    <a:ext uri="{9D8B030D-6E8A-4147-A177-3AD203B41FA5}">
                      <a16:colId xmlns:a16="http://schemas.microsoft.com/office/drawing/2014/main" val="3939642605"/>
                    </a:ext>
                  </a:extLst>
                </a:gridCol>
              </a:tblGrid>
              <a:tr h="1039263">
                <a:tc>
                  <a:txBody>
                    <a:bodyPr/>
                    <a:lstStyle/>
                    <a:p>
                      <a:pPr algn="l">
                        <a:lnSpc>
                          <a:spcPct val="107000"/>
                        </a:lnSpc>
                        <a:spcAft>
                          <a:spcPts val="800"/>
                        </a:spcAft>
                      </a:pPr>
                      <a:r>
                        <a:rPr lang="en-GB" sz="1100" dirty="0">
                          <a:effectLst/>
                        </a:rPr>
                        <a:t>3) This diagram show of the antibody, bacteria first exposure and of the primary response of the immune system.  Looking at the secondary part of the diagram show that the longer you leave it the wiser it gets, taking longer to recover, time is of the séance. Refer: Aryl, S. (29 – 04 – 2021)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12750212"/>
                  </a:ext>
                </a:extLst>
              </a:tr>
            </a:tbl>
          </a:graphicData>
        </a:graphic>
      </p:graphicFrame>
      <p:graphicFrame>
        <p:nvGraphicFramePr>
          <p:cNvPr id="14" name="Table 13">
            <a:extLst>
              <a:ext uri="{FF2B5EF4-FFF2-40B4-BE49-F238E27FC236}">
                <a16:creationId xmlns:a16="http://schemas.microsoft.com/office/drawing/2014/main" id="{C7E2CE66-F8BC-4426-A83B-BC6DE8FBB689}"/>
              </a:ext>
            </a:extLst>
          </p:cNvPr>
          <p:cNvGraphicFramePr>
            <a:graphicFrameLocks noGrp="1"/>
          </p:cNvGraphicFramePr>
          <p:nvPr>
            <p:extLst>
              <p:ext uri="{D42A27DB-BD31-4B8C-83A1-F6EECF244321}">
                <p14:modId xmlns:p14="http://schemas.microsoft.com/office/powerpoint/2010/main" val="3428447518"/>
              </p:ext>
            </p:extLst>
          </p:nvPr>
        </p:nvGraphicFramePr>
        <p:xfrm>
          <a:off x="4580878" y="3781888"/>
          <a:ext cx="2863862" cy="1319380"/>
        </p:xfrm>
        <a:graphic>
          <a:graphicData uri="http://schemas.openxmlformats.org/drawingml/2006/table">
            <a:tbl>
              <a:tblPr firstRow="1" firstCol="1" bandRow="1">
                <a:tableStyleId>{5C22544A-7EE6-4342-B048-85BDC9FD1C3A}</a:tableStyleId>
              </a:tblPr>
              <a:tblGrid>
                <a:gridCol w="2863862">
                  <a:extLst>
                    <a:ext uri="{9D8B030D-6E8A-4147-A177-3AD203B41FA5}">
                      <a16:colId xmlns:a16="http://schemas.microsoft.com/office/drawing/2014/main" val="1902094032"/>
                    </a:ext>
                  </a:extLst>
                </a:gridCol>
              </a:tblGrid>
              <a:tr h="1319380">
                <a:tc>
                  <a:txBody>
                    <a:bodyPr/>
                    <a:lstStyle/>
                    <a:p>
                      <a:pPr algn="r">
                        <a:lnSpc>
                          <a:spcPct val="107000"/>
                        </a:lnSpc>
                        <a:spcAft>
                          <a:spcPts val="800"/>
                        </a:spcAft>
                      </a:pPr>
                      <a:r>
                        <a:rPr lang="en-GB" sz="1100" dirty="0">
                          <a:ln>
                            <a:noFill/>
                          </a:ln>
                          <a:effectLst>
                            <a:outerShdw blurRad="38100" dist="19050" dir="2700000" algn="tl">
                              <a:schemeClr val="dk1">
                                <a:alpha val="40000"/>
                              </a:schemeClr>
                            </a:outerShdw>
                          </a:effectLst>
                        </a:rPr>
                        <a:t>3) In, secondary repones is of that repones that acres when act of exposure to pathogen take place after the initial immune response. Memory B and of T cells that connect to rapidly get rid of this pathogen to help prevent reinfection. Refer: </a:t>
                      </a:r>
                      <a:r>
                        <a:rPr lang="en-GB" sz="1100" u="sng" dirty="0">
                          <a:ln>
                            <a:noFill/>
                          </a:ln>
                          <a:effectLst>
                            <a:outerShdw blurRad="38100" dist="19050" dir="2700000" algn="tl">
                              <a:schemeClr val="dk1">
                                <a:alpha val="40000"/>
                              </a:schemeClr>
                            </a:outerShdw>
                          </a:effectLst>
                          <a:hlinkClick r:id="rId11"/>
                        </a:rPr>
                        <a:t>https://www.sciencedirect</a:t>
                      </a:r>
                      <a:r>
                        <a:rPr lang="en-GB" sz="1100" dirty="0">
                          <a:ln>
                            <a:noFill/>
                          </a:ln>
                          <a:effectLst>
                            <a:outerShdw blurRad="38100" dist="19050" dir="2700000" algn="tl">
                              <a:schemeClr val="dk1">
                                <a:alpha val="40000"/>
                              </a:schemeClr>
                            </a:outerShdw>
                          </a:effectLst>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12432545"/>
                  </a:ext>
                </a:extLst>
              </a:tr>
            </a:tbl>
          </a:graphicData>
        </a:graphic>
      </p:graphicFrame>
      <p:graphicFrame>
        <p:nvGraphicFramePr>
          <p:cNvPr id="15" name="Table 14">
            <a:extLst>
              <a:ext uri="{FF2B5EF4-FFF2-40B4-BE49-F238E27FC236}">
                <a16:creationId xmlns:a16="http://schemas.microsoft.com/office/drawing/2014/main" id="{72BDF9E3-4B67-4EF2-A66C-A6FFCFAB8547}"/>
              </a:ext>
            </a:extLst>
          </p:cNvPr>
          <p:cNvGraphicFramePr>
            <a:graphicFrameLocks noGrp="1"/>
          </p:cNvGraphicFramePr>
          <p:nvPr>
            <p:extLst>
              <p:ext uri="{D42A27DB-BD31-4B8C-83A1-F6EECF244321}">
                <p14:modId xmlns:p14="http://schemas.microsoft.com/office/powerpoint/2010/main" val="2930336947"/>
              </p:ext>
            </p:extLst>
          </p:nvPr>
        </p:nvGraphicFramePr>
        <p:xfrm>
          <a:off x="7963590" y="2938510"/>
          <a:ext cx="4072485" cy="3828923"/>
        </p:xfrm>
        <a:graphic>
          <a:graphicData uri="http://schemas.openxmlformats.org/drawingml/2006/table">
            <a:tbl>
              <a:tblPr firstRow="1" firstCol="1" bandRow="1">
                <a:tableStyleId>{5C22544A-7EE6-4342-B048-85BDC9FD1C3A}</a:tableStyleId>
              </a:tblPr>
              <a:tblGrid>
                <a:gridCol w="4072485">
                  <a:extLst>
                    <a:ext uri="{9D8B030D-6E8A-4147-A177-3AD203B41FA5}">
                      <a16:colId xmlns:a16="http://schemas.microsoft.com/office/drawing/2014/main" val="1024910665"/>
                    </a:ext>
                  </a:extLst>
                </a:gridCol>
              </a:tblGrid>
              <a:tr h="3817397">
                <a:tc>
                  <a:txBody>
                    <a:bodyPr/>
                    <a:lstStyle/>
                    <a:p>
                      <a:pPr algn="l">
                        <a:lnSpc>
                          <a:spcPct val="107000"/>
                        </a:lnSpc>
                        <a:spcAft>
                          <a:spcPts val="800"/>
                        </a:spcAft>
                      </a:pPr>
                      <a:r>
                        <a:rPr lang="en-GB" sz="1100" dirty="0">
                          <a:effectLst/>
                        </a:rPr>
                        <a:t>3) Not like the immune activate/ report, where it is of a specific against these certain Inflammatory of the response to uniform – specific broadly generalize. </a:t>
                      </a:r>
                    </a:p>
                    <a:p>
                      <a:pPr algn="l">
                        <a:lnSpc>
                          <a:spcPct val="107000"/>
                        </a:lnSpc>
                        <a:spcAft>
                          <a:spcPts val="800"/>
                        </a:spcAft>
                      </a:pPr>
                      <a:r>
                        <a:rPr lang="en-GB" sz="1100" dirty="0">
                          <a:effectLst/>
                        </a:rPr>
                        <a:t>Some cause of the inflammation of the respiratory system is always at risk from very small particles, such has pollution. Refer: Parker. S. </a:t>
                      </a:r>
                    </a:p>
                    <a:p>
                      <a:pPr algn="l">
                        <a:lnSpc>
                          <a:spcPct val="107000"/>
                        </a:lnSpc>
                        <a:spcAft>
                          <a:spcPts val="800"/>
                        </a:spcAft>
                      </a:pPr>
                      <a:r>
                        <a:rPr lang="en-GB" sz="1100" dirty="0">
                          <a:effectLst/>
                        </a:rPr>
                        <a:t>A, overview form the worlds organisation contamination of that of indoors or outdoors, show that any chemical, that of physical or of biological which part that modifies the order of natural atmosphere.</a:t>
                      </a:r>
                    </a:p>
                    <a:p>
                      <a:pPr algn="l">
                        <a:lnSpc>
                          <a:spcPct val="107000"/>
                        </a:lnSpc>
                        <a:spcAft>
                          <a:spcPts val="800"/>
                        </a:spcAft>
                      </a:pPr>
                      <a:r>
                        <a:rPr lang="en-GB" sz="1100" dirty="0">
                          <a:effectLst/>
                        </a:rPr>
                        <a:t>Household chemical driven cars, all carbon footprint facilities and like large fires, all air pollution which we inhale.</a:t>
                      </a:r>
                    </a:p>
                    <a:p>
                      <a:pPr algn="l">
                        <a:lnSpc>
                          <a:spcPct val="107000"/>
                        </a:lnSpc>
                        <a:spcAft>
                          <a:spcPts val="800"/>
                        </a:spcAft>
                      </a:pPr>
                      <a:r>
                        <a:rPr lang="en-GB" sz="1100" dirty="0">
                          <a:effectLst/>
                        </a:rPr>
                        <a:t>Report estimation, on several million people world-wide that intakes of 99% of recommended limit.</a:t>
                      </a:r>
                    </a:p>
                    <a:p>
                      <a:pPr algn="l">
                        <a:lnSpc>
                          <a:spcPct val="107000"/>
                        </a:lnSpc>
                        <a:spcAft>
                          <a:spcPts val="800"/>
                        </a:spcAft>
                      </a:pPr>
                      <a:r>
                        <a:rPr lang="en-GB" sz="1100" dirty="0">
                          <a:effectLst/>
                        </a:rPr>
                        <a:t>The high levels of air pollution are found in countries with low / middle income, who will help those countries?   </a:t>
                      </a:r>
                    </a:p>
                    <a:p>
                      <a:pPr algn="l">
                        <a:lnSpc>
                          <a:spcPct val="107000"/>
                        </a:lnSpc>
                        <a:spcAft>
                          <a:spcPts val="800"/>
                        </a:spcAft>
                      </a:pPr>
                      <a:r>
                        <a:rPr lang="en-GB" sz="1100" dirty="0">
                          <a:effectLst/>
                        </a:rPr>
                        <a:t>Refer: World Health Organization, (18 Aug: 2011)  , Cit: (11/ 2021)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5656146"/>
                  </a:ext>
                </a:extLst>
              </a:tr>
            </a:tbl>
          </a:graphicData>
        </a:graphic>
      </p:graphicFrame>
      <p:graphicFrame>
        <p:nvGraphicFramePr>
          <p:cNvPr id="16" name="Table 15">
            <a:extLst>
              <a:ext uri="{FF2B5EF4-FFF2-40B4-BE49-F238E27FC236}">
                <a16:creationId xmlns:a16="http://schemas.microsoft.com/office/drawing/2014/main" id="{288E1377-5A86-40C9-9F0C-9AD165C53ABB}"/>
              </a:ext>
            </a:extLst>
          </p:cNvPr>
          <p:cNvGraphicFramePr>
            <a:graphicFrameLocks noGrp="1"/>
          </p:cNvGraphicFramePr>
          <p:nvPr>
            <p:extLst>
              <p:ext uri="{D42A27DB-BD31-4B8C-83A1-F6EECF244321}">
                <p14:modId xmlns:p14="http://schemas.microsoft.com/office/powerpoint/2010/main" val="216761685"/>
              </p:ext>
            </p:extLst>
          </p:nvPr>
        </p:nvGraphicFramePr>
        <p:xfrm>
          <a:off x="9886384" y="923454"/>
          <a:ext cx="2232547" cy="1910282"/>
        </p:xfrm>
        <a:graphic>
          <a:graphicData uri="http://schemas.openxmlformats.org/drawingml/2006/table">
            <a:tbl>
              <a:tblPr>
                <a:tableStyleId>{5C22544A-7EE6-4342-B048-85BDC9FD1C3A}</a:tableStyleId>
              </a:tblPr>
              <a:tblGrid>
                <a:gridCol w="2232547">
                  <a:extLst>
                    <a:ext uri="{9D8B030D-6E8A-4147-A177-3AD203B41FA5}">
                      <a16:colId xmlns:a16="http://schemas.microsoft.com/office/drawing/2014/main" val="2098287780"/>
                    </a:ext>
                  </a:extLst>
                </a:gridCol>
              </a:tblGrid>
              <a:tr h="1910282">
                <a:tc>
                  <a:txBody>
                    <a:bodyPr/>
                    <a:lstStyle/>
                    <a:p>
                      <a:pPr algn="l">
                        <a:lnSpc>
                          <a:spcPct val="107000"/>
                        </a:lnSpc>
                        <a:spcAft>
                          <a:spcPts val="800"/>
                        </a:spcAft>
                      </a:pPr>
                      <a:r>
                        <a:rPr lang="en-GB" sz="1100" dirty="0">
                          <a:effectLst/>
                        </a:rPr>
                        <a:t>3) Diagram above show of the antibody, bacteria first exposure and of the primary response of the immune system.</a:t>
                      </a:r>
                    </a:p>
                    <a:p>
                      <a:pPr algn="l">
                        <a:lnSpc>
                          <a:spcPct val="107000"/>
                        </a:lnSpc>
                        <a:spcAft>
                          <a:spcPts val="800"/>
                        </a:spcAft>
                      </a:pPr>
                      <a:r>
                        <a:rPr lang="en-GB" sz="1100" dirty="0">
                          <a:effectLst/>
                        </a:rPr>
                        <a:t>Looking at the secondary part of the diagram show that the longer you leave it the wiser it gets, taking longer to recover, time is of the séance. Refer: Aryl, S. (29 – 04 – 2021)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5901963"/>
                  </a:ext>
                </a:extLst>
              </a:tr>
            </a:tbl>
          </a:graphicData>
        </a:graphic>
      </p:graphicFrame>
      <p:sp>
        <p:nvSpPr>
          <p:cNvPr id="17" name="Rectangle 1">
            <a:extLst>
              <a:ext uri="{FF2B5EF4-FFF2-40B4-BE49-F238E27FC236}">
                <a16:creationId xmlns:a16="http://schemas.microsoft.com/office/drawing/2014/main" id="{5585AF31-51EF-48DA-AC80-89D033AB47DD}"/>
              </a:ext>
            </a:extLst>
          </p:cNvPr>
          <p:cNvSpPr>
            <a:spLocks noChangeArrowheads="1"/>
          </p:cNvSpPr>
          <p:nvPr/>
        </p:nvSpPr>
        <p:spPr bwMode="auto">
          <a:xfrm flipH="1">
            <a:off x="4386581" y="3618226"/>
            <a:ext cx="4571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18" name="Table 17">
            <a:extLst>
              <a:ext uri="{FF2B5EF4-FFF2-40B4-BE49-F238E27FC236}">
                <a16:creationId xmlns:a16="http://schemas.microsoft.com/office/drawing/2014/main" id="{FE119F9F-7E83-4213-8308-17D10DCDEC3D}"/>
              </a:ext>
            </a:extLst>
          </p:cNvPr>
          <p:cNvGraphicFramePr>
            <a:graphicFrameLocks noGrp="1"/>
          </p:cNvGraphicFramePr>
          <p:nvPr>
            <p:extLst>
              <p:ext uri="{D42A27DB-BD31-4B8C-83A1-F6EECF244321}">
                <p14:modId xmlns:p14="http://schemas.microsoft.com/office/powerpoint/2010/main" val="2678409238"/>
              </p:ext>
            </p:extLst>
          </p:nvPr>
        </p:nvGraphicFramePr>
        <p:xfrm>
          <a:off x="4228411" y="3761581"/>
          <a:ext cx="3287958" cy="1987423"/>
        </p:xfrm>
        <a:graphic>
          <a:graphicData uri="http://schemas.openxmlformats.org/drawingml/2006/table">
            <a:tbl>
              <a:tblPr>
                <a:tableStyleId>{5C22544A-7EE6-4342-B048-85BDC9FD1C3A}</a:tableStyleId>
              </a:tblPr>
              <a:tblGrid>
                <a:gridCol w="3287958">
                  <a:extLst>
                    <a:ext uri="{9D8B030D-6E8A-4147-A177-3AD203B41FA5}">
                      <a16:colId xmlns:a16="http://schemas.microsoft.com/office/drawing/2014/main" val="964239438"/>
                    </a:ext>
                  </a:extLst>
                </a:gridCol>
              </a:tblGrid>
              <a:tr h="1073785">
                <a:tc>
                  <a:txBody>
                    <a:bodyPr/>
                    <a:lstStyle/>
                    <a:p>
                      <a:pPr marL="19050" algn="l">
                        <a:lnSpc>
                          <a:spcPct val="107000"/>
                        </a:lnSpc>
                        <a:spcAft>
                          <a:spcPts val="800"/>
                        </a:spcAft>
                      </a:pPr>
                      <a:r>
                        <a:rPr lang="en-GB" sz="1100" dirty="0">
                          <a:effectLst/>
                        </a:rPr>
                        <a:t>All body system plays in conjunction with other system of the body.</a:t>
                      </a:r>
                    </a:p>
                    <a:p>
                      <a:pPr marL="19050" algn="l">
                        <a:lnSpc>
                          <a:spcPct val="107000"/>
                        </a:lnSpc>
                        <a:spcAft>
                          <a:spcPts val="800"/>
                        </a:spcAft>
                      </a:pPr>
                      <a:r>
                        <a:rPr lang="en-GB" sz="1100" dirty="0">
                          <a:effectLst/>
                        </a:rPr>
                        <a:t> Circulatory system is an example of the interact of each other. </a:t>
                      </a:r>
                    </a:p>
                    <a:p>
                      <a:pPr marL="19050" algn="l">
                        <a:lnSpc>
                          <a:spcPct val="107000"/>
                        </a:lnSpc>
                        <a:spcAft>
                          <a:spcPts val="800"/>
                        </a:spcAft>
                      </a:pPr>
                      <a:r>
                        <a:rPr lang="en-GB" sz="1100" dirty="0">
                          <a:effectLst/>
                        </a:rPr>
                        <a:t>A heart carries blood around the body though a workforce of blood vessels. Where your blood circulates through to your digestive system takes up nutrients then your body absorbed it from your last meal. Refer: Revere Health (Aug 22, 2016), cited (09/ 2021).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60079723"/>
                  </a:ext>
                </a:extLst>
              </a:tr>
            </a:tbl>
          </a:graphicData>
        </a:graphic>
      </p:graphicFrame>
    </p:spTree>
    <p:extLst>
      <p:ext uri="{BB962C8B-B14F-4D97-AF65-F5344CB8AC3E}">
        <p14:creationId xmlns:p14="http://schemas.microsoft.com/office/powerpoint/2010/main" val="2291366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7">
            <a:extLst>
              <a:ext uri="{FF2B5EF4-FFF2-40B4-BE49-F238E27FC236}">
                <a16:creationId xmlns:a16="http://schemas.microsoft.com/office/drawing/2014/main" id="{F209B62C-3402-4623-9A7C-AA048B56F8C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5" name="Rectangle 9">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1">
            <a:extLst>
              <a:ext uri="{FF2B5EF4-FFF2-40B4-BE49-F238E27FC236}">
                <a16:creationId xmlns:a16="http://schemas.microsoft.com/office/drawing/2014/main" id="{02EE4F57-54D6-4983-8FCD-2C80562EF459}"/>
              </a:ext>
            </a:extLst>
          </p:cNvPr>
          <p:cNvSpPr>
            <a:spLocks noChangeArrowheads="1"/>
          </p:cNvSpPr>
          <p:nvPr/>
        </p:nvSpPr>
        <p:spPr bwMode="auto">
          <a:xfrm>
            <a:off x="914401" y="914400"/>
            <a:ext cx="4035055" cy="299664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rmAutofit/>
          </a:bodyPr>
          <a:lstStyle/>
          <a:p>
            <a:pPr marL="0" marR="0" lvl="0" indent="0" fontAlgn="base">
              <a:spcBef>
                <a:spcPct val="0"/>
              </a:spcBef>
              <a:spcAft>
                <a:spcPts val="600"/>
              </a:spcAft>
              <a:buClrTx/>
              <a:buSzTx/>
              <a:tabLst/>
            </a:pPr>
            <a:r>
              <a:rPr kumimoji="0" lang="en-US" altLang="en-US" sz="4000" b="1" i="0" u="none" strike="noStrike" cap="none" normalizeH="0" baseline="0">
                <a:ln>
                  <a:noFill/>
                </a:ln>
                <a:effectLst/>
                <a:latin typeface="+mj-lt"/>
                <a:ea typeface="+mj-ea"/>
                <a:cs typeface="+mj-cs"/>
              </a:rPr>
              <a:t>REFERANCE LIST:</a:t>
            </a:r>
            <a:endParaRPr kumimoji="0" lang="en-US" altLang="en-US" sz="4000" b="0" i="0" u="none" strike="noStrike" cap="none" normalizeH="0" baseline="0">
              <a:ln>
                <a:noFill/>
              </a:ln>
              <a:effectLst/>
              <a:latin typeface="+mj-lt"/>
              <a:ea typeface="+mj-ea"/>
              <a:cs typeface="+mj-cs"/>
            </a:endParaRPr>
          </a:p>
        </p:txBody>
      </p:sp>
      <p:cxnSp>
        <p:nvCxnSpPr>
          <p:cNvPr id="16" name="Straight Connector 11">
            <a:extLst>
              <a:ext uri="{FF2B5EF4-FFF2-40B4-BE49-F238E27FC236}">
                <a16:creationId xmlns:a16="http://schemas.microsoft.com/office/drawing/2014/main" id="{59D7B6BE-A4E0-4483-BEC5-493AC3E5D2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752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graphicFrame>
        <p:nvGraphicFramePr>
          <p:cNvPr id="2" name="Table 1">
            <a:extLst>
              <a:ext uri="{FF2B5EF4-FFF2-40B4-BE49-F238E27FC236}">
                <a16:creationId xmlns:a16="http://schemas.microsoft.com/office/drawing/2014/main" id="{9DF227DC-7086-40A1-8B14-8A7EF2B2403C}"/>
              </a:ext>
            </a:extLst>
          </p:cNvPr>
          <p:cNvGraphicFramePr>
            <a:graphicFrameLocks noGrp="1"/>
          </p:cNvGraphicFramePr>
          <p:nvPr>
            <p:extLst>
              <p:ext uri="{D42A27DB-BD31-4B8C-83A1-F6EECF244321}">
                <p14:modId xmlns:p14="http://schemas.microsoft.com/office/powerpoint/2010/main" val="3084598696"/>
              </p:ext>
            </p:extLst>
          </p:nvPr>
        </p:nvGraphicFramePr>
        <p:xfrm>
          <a:off x="4616388" y="1085888"/>
          <a:ext cx="6932145" cy="5828558"/>
        </p:xfrm>
        <a:graphic>
          <a:graphicData uri="http://schemas.openxmlformats.org/drawingml/2006/table">
            <a:tbl>
              <a:tblPr>
                <a:noFill/>
                <a:tableStyleId>{5C22544A-7EE6-4342-B048-85BDC9FD1C3A}</a:tableStyleId>
              </a:tblPr>
              <a:tblGrid>
                <a:gridCol w="6932145">
                  <a:extLst>
                    <a:ext uri="{9D8B030D-6E8A-4147-A177-3AD203B41FA5}">
                      <a16:colId xmlns:a16="http://schemas.microsoft.com/office/drawing/2014/main" val="741729980"/>
                    </a:ext>
                  </a:extLst>
                </a:gridCol>
              </a:tblGrid>
              <a:tr h="4686225">
                <a:tc>
                  <a:txBody>
                    <a:bodyPr/>
                    <a:lstStyle/>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Arial, S. (April – 29- 2021) 12 Differences between Primary, and Secondary Immune Response</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Air Pollution – WHO I World Health Organization, (2011)  </a:t>
                      </a:r>
                      <a:r>
                        <a:rPr lang="en-GB" sz="1400" u="sng" kern="1200" dirty="0">
                          <a:solidFill>
                            <a:schemeClr val="dk1"/>
                          </a:solidFill>
                          <a:effectLst/>
                          <a:latin typeface="+mn-lt"/>
                          <a:ea typeface="+mn-ea"/>
                          <a:cs typeface="+mn-cs"/>
                        </a:rPr>
                        <a:t>https://www.who.int&gt;health</a:t>
                      </a:r>
                      <a:r>
                        <a:rPr lang="en-GB" sz="1400" kern="1200" dirty="0">
                          <a:solidFill>
                            <a:schemeClr val="dk1"/>
                          </a:solidFill>
                          <a:effectLst/>
                          <a:latin typeface="+mn-lt"/>
                          <a:ea typeface="+mn-ea"/>
                          <a:cs typeface="+mn-cs"/>
                        </a:rPr>
                        <a:t>  </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Dr, Kalman, R, et - al (June – 15 – 2020), What is The Microbiome Diet, cited: (Oct/ 2021)</a:t>
                      </a:r>
                      <a:r>
                        <a:rPr lang="en-GB" sz="1400" u="sng" kern="1200" dirty="0">
                          <a:solidFill>
                            <a:schemeClr val="dk1"/>
                          </a:solidFill>
                          <a:effectLst/>
                          <a:latin typeface="+mn-lt"/>
                          <a:ea typeface="+mn-ea"/>
                          <a:cs typeface="+mn-cs"/>
                          <a:hlinkClick r:id="rId2"/>
                        </a:rPr>
                        <a:t>https://www.medicalnewstoday.org.uk</a:t>
                      </a:r>
                      <a:r>
                        <a:rPr lang="en-GB" sz="1400" kern="1200" dirty="0">
                          <a:solidFill>
                            <a:schemeClr val="dk1"/>
                          </a:solidFill>
                          <a:effectLst/>
                          <a:latin typeface="+mn-lt"/>
                          <a:ea typeface="+mn-ea"/>
                          <a:cs typeface="+mn-cs"/>
                        </a:rPr>
                        <a:t>, Cited (Oct – 2021)  </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Hopkins, J, (2012) et – al. Copyright (2021), The Johns Hopkins University, The Immune System: </a:t>
                      </a:r>
                      <a:r>
                        <a:rPr lang="en-GB" sz="1400" u="sng" kern="1200" dirty="0">
                          <a:solidFill>
                            <a:schemeClr val="dk1"/>
                          </a:solidFill>
                          <a:effectLst/>
                          <a:latin typeface="+mn-lt"/>
                          <a:ea typeface="+mn-ea"/>
                          <a:cs typeface="+mn-cs"/>
                          <a:hlinkClick r:id="rId3"/>
                        </a:rPr>
                        <a:t>https://www.insmedicine.org.uk</a:t>
                      </a:r>
                      <a:r>
                        <a:rPr lang="en-GB" sz="1400" kern="1200" dirty="0">
                          <a:solidFill>
                            <a:schemeClr val="dk1"/>
                          </a:solidFill>
                          <a:effectLst/>
                          <a:latin typeface="+mn-lt"/>
                          <a:ea typeface="+mn-ea"/>
                          <a:cs typeface="+mn-cs"/>
                        </a:rPr>
                        <a:t>  Cited: (11/ 2021)</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How to support your Immune System, (Aug – 17 – 2021), Cited: (10- 2021), </a:t>
                      </a:r>
                      <a:r>
                        <a:rPr lang="en-GB" sz="1400" u="sng" kern="1200" dirty="0">
                          <a:solidFill>
                            <a:schemeClr val="dk1"/>
                          </a:solidFill>
                          <a:effectLst/>
                          <a:latin typeface="+mn-lt"/>
                          <a:ea typeface="+mn-ea"/>
                          <a:cs typeface="+mn-cs"/>
                          <a:hlinkClick r:id="rId4"/>
                        </a:rPr>
                        <a:t>https://wwwactimel.cosystem/what-food-are-good-for-your-immune-system</a:t>
                      </a:r>
                      <a:r>
                        <a:rPr lang="en-GB" sz="1400" kern="1200" dirty="0">
                          <a:solidFill>
                            <a:schemeClr val="dk1"/>
                          </a:solidFill>
                          <a:effectLst/>
                          <a:latin typeface="+mn-lt"/>
                          <a:ea typeface="+mn-ea"/>
                          <a:cs typeface="+mn-cs"/>
                        </a:rPr>
                        <a:t> </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By, Revere Health, (22 – 08 – 2016), </a:t>
                      </a:r>
                      <a:r>
                        <a:rPr lang="en-GB" sz="1400" u="sng" kern="1200" dirty="0">
                          <a:solidFill>
                            <a:schemeClr val="dk1"/>
                          </a:solidFill>
                          <a:effectLst/>
                          <a:latin typeface="+mn-lt"/>
                          <a:ea typeface="+mn-ea"/>
                          <a:cs typeface="+mn-cs"/>
                          <a:hlinkClick r:id="rId5"/>
                        </a:rPr>
                        <a:t>https://wwwreverhealth.com</a:t>
                      </a:r>
                      <a:r>
                        <a:rPr lang="en-GB" sz="1400" kern="1200" dirty="0">
                          <a:solidFill>
                            <a:schemeClr val="dk1"/>
                          </a:solidFill>
                          <a:effectLst/>
                          <a:latin typeface="+mn-lt"/>
                          <a:ea typeface="+mn-ea"/>
                          <a:cs typeface="+mn-cs"/>
                        </a:rPr>
                        <a:t>, Cited: 09 – 2021</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Neck Lump- Ear, Nose, and Throat Disorders – Merck Manual  </a:t>
                      </a:r>
                      <a:r>
                        <a:rPr lang="en-GB" sz="1400" u="sng" kern="1200" dirty="0">
                          <a:solidFill>
                            <a:schemeClr val="dk1"/>
                          </a:solidFill>
                          <a:effectLst/>
                          <a:latin typeface="+mn-lt"/>
                          <a:ea typeface="+mn-ea"/>
                          <a:cs typeface="+mn-cs"/>
                          <a:hlinkClick r:id="rId6"/>
                        </a:rPr>
                        <a:t>https://www.merckmanual.org.uk</a:t>
                      </a:r>
                      <a:r>
                        <a:rPr lang="en-GB" sz="1400" kern="1200" dirty="0">
                          <a:solidFill>
                            <a:schemeClr val="dk1"/>
                          </a:solidFill>
                          <a:effectLst/>
                          <a:latin typeface="+mn-lt"/>
                          <a:ea typeface="+mn-ea"/>
                          <a:cs typeface="+mn-cs"/>
                        </a:rPr>
                        <a:t> Cited:11/ 2021)</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Secondary Immune Response an Overview, Science direct Topic, Date </a:t>
                      </a:r>
                      <a:r>
                        <a:rPr lang="en-GB" sz="1400" u="sng" kern="1200" dirty="0">
                          <a:solidFill>
                            <a:schemeClr val="dk1"/>
                          </a:solidFill>
                          <a:effectLst/>
                          <a:latin typeface="+mn-lt"/>
                          <a:ea typeface="+mn-ea"/>
                          <a:cs typeface="+mn-cs"/>
                          <a:hlinkClick r:id="rId7"/>
                        </a:rPr>
                        <a:t>https://www.sciencedirect.org.uk</a:t>
                      </a:r>
                      <a:r>
                        <a:rPr lang="en-GB" sz="1400" kern="1200" dirty="0">
                          <a:solidFill>
                            <a:schemeClr val="dk1"/>
                          </a:solidFill>
                          <a:effectLst/>
                          <a:latin typeface="+mn-lt"/>
                          <a:ea typeface="+mn-ea"/>
                          <a:cs typeface="+mn-cs"/>
                        </a:rPr>
                        <a:t> </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The Main Part of The Immune System, (17/Dec/2017  </a:t>
                      </a:r>
                      <a:r>
                        <a:rPr lang="en-GB" sz="1400" u="sng" kern="1200" dirty="0">
                          <a:solidFill>
                            <a:schemeClr val="dk1"/>
                          </a:solidFill>
                          <a:effectLst/>
                          <a:latin typeface="+mn-lt"/>
                          <a:ea typeface="+mn-ea"/>
                          <a:cs typeface="+mn-cs"/>
                          <a:hlinkClick r:id="rId8"/>
                        </a:rPr>
                        <a:t>https://www.betterhealth.vic.gov.uk</a:t>
                      </a:r>
                      <a:r>
                        <a:rPr lang="en-GB" sz="1400" kern="1200" dirty="0">
                          <a:solidFill>
                            <a:schemeClr val="dk1"/>
                          </a:solidFill>
                          <a:effectLst/>
                          <a:latin typeface="+mn-lt"/>
                          <a:ea typeface="+mn-ea"/>
                          <a:cs typeface="+mn-cs"/>
                        </a:rPr>
                        <a:t>  </a:t>
                      </a:r>
                    </a:p>
                    <a:p>
                      <a:pPr marL="285750" lvl="0" indent="-285750">
                        <a:buFont typeface="Arial" panose="020B0604020202020204" pitchFamily="34" charset="0"/>
                        <a:buChar char="•"/>
                      </a:pPr>
                      <a:r>
                        <a:rPr lang="en-GB" sz="1400" u="sng" kern="1200" dirty="0">
                          <a:solidFill>
                            <a:schemeClr val="dk1"/>
                          </a:solidFill>
                          <a:effectLst/>
                          <a:latin typeface="+mn-lt"/>
                          <a:ea typeface="+mn-ea"/>
                          <a:cs typeface="+mn-cs"/>
                          <a:hlinkClick r:id="rId9"/>
                        </a:rPr>
                        <a:t>This Photo</a:t>
                      </a:r>
                      <a:r>
                        <a:rPr lang="en-GB" sz="1400" kern="1200" dirty="0">
                          <a:solidFill>
                            <a:schemeClr val="dk1"/>
                          </a:solidFill>
                          <a:effectLst/>
                          <a:latin typeface="+mn-lt"/>
                          <a:ea typeface="+mn-ea"/>
                          <a:cs typeface="+mn-cs"/>
                        </a:rPr>
                        <a:t> by Unknown Author is licensed under </a:t>
                      </a:r>
                      <a:r>
                        <a:rPr lang="en-GB" sz="1400" u="sng" kern="1200" dirty="0">
                          <a:solidFill>
                            <a:schemeClr val="dk1"/>
                          </a:solidFill>
                          <a:effectLst/>
                          <a:latin typeface="+mn-lt"/>
                          <a:ea typeface="+mn-ea"/>
                          <a:cs typeface="+mn-cs"/>
                          <a:hlinkClick r:id="rId10"/>
                        </a:rPr>
                        <a:t>CC BY-SA-NC</a:t>
                      </a:r>
                      <a:r>
                        <a:rPr lang="en-GB" sz="1400" u="sng" kern="1200" dirty="0">
                          <a:solidFill>
                            <a:schemeClr val="dk1"/>
                          </a:solidFill>
                          <a:effectLst/>
                          <a:latin typeface="+mn-lt"/>
                          <a:ea typeface="+mn-ea"/>
                          <a:cs typeface="+mn-cs"/>
                        </a:rPr>
                        <a:t> the Immune System online Microsoft </a:t>
                      </a:r>
                      <a:endParaRPr lang="en-GB" sz="140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400" u="sng" kern="1200" dirty="0">
                          <a:solidFill>
                            <a:schemeClr val="dk1"/>
                          </a:solidFill>
                          <a:effectLst/>
                          <a:latin typeface="+mn-lt"/>
                          <a:ea typeface="+mn-ea"/>
                          <a:cs typeface="+mn-cs"/>
                          <a:hlinkClick r:id="rId11"/>
                        </a:rPr>
                        <a:t>This Photo</a:t>
                      </a:r>
                      <a:r>
                        <a:rPr lang="en-GB" sz="1400" kern="1200" dirty="0">
                          <a:solidFill>
                            <a:schemeClr val="dk1"/>
                          </a:solidFill>
                          <a:effectLst/>
                          <a:latin typeface="+mn-lt"/>
                          <a:ea typeface="+mn-ea"/>
                          <a:cs typeface="+mn-cs"/>
                        </a:rPr>
                        <a:t> by Unknown Author is licensed under </a:t>
                      </a:r>
                      <a:r>
                        <a:rPr lang="en-GB" sz="1400" u="sng" kern="1200" dirty="0">
                          <a:solidFill>
                            <a:schemeClr val="dk1"/>
                          </a:solidFill>
                          <a:effectLst/>
                          <a:latin typeface="+mn-lt"/>
                          <a:ea typeface="+mn-ea"/>
                          <a:cs typeface="+mn-cs"/>
                          <a:hlinkClick r:id="rId10"/>
                        </a:rPr>
                        <a:t>CC BY-SA-NC</a:t>
                      </a:r>
                      <a:r>
                        <a:rPr lang="en-GB" sz="1400" u="sng" kern="1200" dirty="0">
                          <a:solidFill>
                            <a:schemeClr val="dk1"/>
                          </a:solidFill>
                          <a:effectLst/>
                          <a:latin typeface="+mn-lt"/>
                          <a:ea typeface="+mn-ea"/>
                          <a:cs typeface="+mn-cs"/>
                        </a:rPr>
                        <a:t> , Lymph Nodes online, Microsoft, Bing picture </a:t>
                      </a:r>
                      <a:endParaRPr lang="en-GB" sz="140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400" b="1" u="sng" kern="1200" dirty="0">
                          <a:solidFill>
                            <a:schemeClr val="dk1"/>
                          </a:solidFill>
                          <a:effectLst/>
                          <a:latin typeface="+mn-lt"/>
                          <a:ea typeface="+mn-ea"/>
                          <a:cs typeface="+mn-cs"/>
                          <a:hlinkClick r:id="rId12"/>
                        </a:rPr>
                        <a:t>This Photo</a:t>
                      </a:r>
                      <a:r>
                        <a:rPr lang="en-GB" sz="1400" b="1" kern="1200" dirty="0">
                          <a:solidFill>
                            <a:schemeClr val="dk1"/>
                          </a:solidFill>
                          <a:effectLst/>
                          <a:latin typeface="+mn-lt"/>
                          <a:ea typeface="+mn-ea"/>
                          <a:cs typeface="+mn-cs"/>
                        </a:rPr>
                        <a:t> by Unknown Author is licensed under C</a:t>
                      </a:r>
                      <a:r>
                        <a:rPr lang="en-GB" sz="1400" kern="1200" dirty="0">
                          <a:solidFill>
                            <a:schemeClr val="dk1"/>
                          </a:solidFill>
                          <a:effectLst/>
                          <a:latin typeface="+mn-lt"/>
                          <a:ea typeface="+mn-ea"/>
                          <a:cs typeface="+mn-cs"/>
                        </a:rPr>
                        <a:t>C BY-SA-NC Primary</a:t>
                      </a:r>
                      <a:r>
                        <a:rPr lang="en-GB" sz="1400" b="1" u="sng" kern="1200" dirty="0">
                          <a:solidFill>
                            <a:schemeClr val="dk1"/>
                          </a:solidFill>
                          <a:effectLst/>
                          <a:latin typeface="+mn-lt"/>
                          <a:ea typeface="+mn-ea"/>
                          <a:cs typeface="+mn-cs"/>
                        </a:rPr>
                        <a:t> and Secondary Response Bing picture</a:t>
                      </a:r>
                      <a:r>
                        <a:rPr lang="en-GB" sz="1400" b="1" kern="1200" dirty="0">
                          <a:solidFill>
                            <a:schemeClr val="dk1"/>
                          </a:solidFill>
                          <a:effectLst/>
                          <a:latin typeface="+mn-lt"/>
                          <a:ea typeface="+mn-ea"/>
                          <a:cs typeface="+mn-cs"/>
                        </a:rPr>
                        <a:t> </a:t>
                      </a:r>
                      <a:endParaRPr lang="en-GB" sz="1400" kern="1200" dirty="0">
                        <a:solidFill>
                          <a:schemeClr val="dk1"/>
                        </a:solidFill>
                        <a:effectLst/>
                        <a:latin typeface="+mn-lt"/>
                        <a:ea typeface="+mn-ea"/>
                        <a:cs typeface="+mn-cs"/>
                      </a:endParaRPr>
                    </a:p>
                    <a:p>
                      <a:pPr marL="285750" indent="-285750">
                        <a:buFont typeface="Arial" panose="020B0604020202020204" pitchFamily="34" charset="0"/>
                        <a:buChar char="•"/>
                      </a:pPr>
                      <a:r>
                        <a:rPr lang="en-GB" sz="1400" kern="1200" dirty="0">
                          <a:solidFill>
                            <a:schemeClr val="dk1"/>
                          </a:solidFill>
                          <a:effectLst/>
                          <a:latin typeface="+mn-lt"/>
                          <a:ea typeface="+mn-ea"/>
                          <a:cs typeface="+mn-cs"/>
                        </a:rPr>
                        <a:t> </a:t>
                      </a:r>
                    </a:p>
                    <a:p>
                      <a:pPr marL="304800" indent="-285750" algn="l">
                        <a:lnSpc>
                          <a:spcPct val="107000"/>
                        </a:lnSpc>
                        <a:spcAft>
                          <a:spcPts val="800"/>
                        </a:spcAft>
                        <a:buFont typeface="Arial" panose="020B0604020202020204" pitchFamily="34" charset="0"/>
                        <a:buChar char="•"/>
                      </a:pPr>
                      <a:endParaRPr lang="en-GB" sz="14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76371" marR="103639" marT="138186" marB="138186">
                    <a:lnL w="9525" cap="flat" cmpd="sng" algn="ctr">
                      <a:solidFill>
                        <a:srgbClr val="D8DEDC"/>
                      </a:solidFill>
                      <a:prstDash val="solid"/>
                    </a:lnL>
                    <a:lnR w="9525" cap="flat" cmpd="sng" algn="ctr">
                      <a:solidFill>
                        <a:srgbClr val="D8DEDC"/>
                      </a:solidFill>
                      <a:prstDash val="solid"/>
                    </a:lnR>
                    <a:lnT w="9525" cap="flat" cmpd="sng" algn="ctr">
                      <a:solidFill>
                        <a:srgbClr val="D8DEDC"/>
                      </a:solidFill>
                      <a:prstDash val="solid"/>
                    </a:lnT>
                    <a:lnB w="9525" cap="flat" cmpd="sng" algn="ctr">
                      <a:solidFill>
                        <a:srgbClr val="D8DEDC"/>
                      </a:solidFill>
                      <a:prstDash val="solid"/>
                    </a:lnB>
                    <a:noFill/>
                  </a:tcPr>
                </a:tc>
                <a:extLst>
                  <a:ext uri="{0D108BD9-81ED-4DB2-BD59-A6C34878D82A}">
                    <a16:rowId xmlns:a16="http://schemas.microsoft.com/office/drawing/2014/main" val="1850488439"/>
                  </a:ext>
                </a:extLst>
              </a:tr>
            </a:tbl>
          </a:graphicData>
        </a:graphic>
      </p:graphicFrame>
    </p:spTree>
    <p:extLst>
      <p:ext uri="{BB962C8B-B14F-4D97-AF65-F5344CB8AC3E}">
        <p14:creationId xmlns:p14="http://schemas.microsoft.com/office/powerpoint/2010/main" val="2650381589"/>
      </p:ext>
    </p:extLst>
  </p:cSld>
  <p:clrMapOvr>
    <a:masterClrMapping/>
  </p:clrMapOvr>
</p:sld>
</file>

<file path=ppt/theme/theme1.xml><?xml version="1.0" encoding="utf-8"?>
<a:theme xmlns:a="http://schemas.openxmlformats.org/drawingml/2006/main" name="DashVTI">
  <a:themeElements>
    <a:clrScheme name="AnalogousFromDarkSeedRightStep">
      <a:dk1>
        <a:srgbClr val="000000"/>
      </a:dk1>
      <a:lt1>
        <a:srgbClr val="FFFFFF"/>
      </a:lt1>
      <a:dk2>
        <a:srgbClr val="203039"/>
      </a:dk2>
      <a:lt2>
        <a:srgbClr val="E8E2E5"/>
      </a:lt2>
      <a:accent1>
        <a:srgbClr val="46B380"/>
      </a:accent1>
      <a:accent2>
        <a:srgbClr val="3BB1AB"/>
      </a:accent2>
      <a:accent3>
        <a:srgbClr val="4D98C3"/>
      </a:accent3>
      <a:accent4>
        <a:srgbClr val="3B55B1"/>
      </a:accent4>
      <a:accent5>
        <a:srgbClr val="644DC3"/>
      </a:accent5>
      <a:accent6>
        <a:srgbClr val="843BB1"/>
      </a:accent6>
      <a:hlink>
        <a:srgbClr val="83862C"/>
      </a:hlink>
      <a:folHlink>
        <a:srgbClr val="7F7F7F"/>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42B0E7C6-1071-483F-A575-9AF7EE1B96AC}" vid="{E18014FF-B132-4F63-9D72-5B85E99D64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TotalTime>
  <Words>1453</Words>
  <Application>Microsoft Office PowerPoint</Application>
  <PresentationFormat>Widescreen</PresentationFormat>
  <Paragraphs>57</Paragraphs>
  <Slides>4</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Grandview Display</vt:lpstr>
      <vt:lpstr>DashVTI</vt:lpstr>
      <vt:lpstr> NTRODUCTION TO PHYSIOLOGY, BSC IN HEALTH AND SOCIAL CARE (BMHP5003)  POSTER: Part 1, Assignment  STUDENT NAME: MONICA DORMER, ID 1907095  LURTURE: Dr, MUMTAZ GOOLAM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Monica</dc:creator>
  <cp:lastModifiedBy>Monica</cp:lastModifiedBy>
  <cp:revision>2</cp:revision>
  <dcterms:created xsi:type="dcterms:W3CDTF">2021-11-18T17:08:05Z</dcterms:created>
  <dcterms:modified xsi:type="dcterms:W3CDTF">2021-11-19T00:48:17Z</dcterms:modified>
</cp:coreProperties>
</file>