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7"/>
  </p:notesMasterIdLst>
  <p:handoutMasterIdLst>
    <p:handoutMasterId r:id="rId38"/>
  </p:handoutMasterIdLst>
  <p:sldIdLst>
    <p:sldId id="256" r:id="rId2"/>
    <p:sldId id="257" r:id="rId3"/>
    <p:sldId id="278" r:id="rId4"/>
    <p:sldId id="319" r:id="rId5"/>
    <p:sldId id="287" r:id="rId6"/>
    <p:sldId id="288" r:id="rId7"/>
    <p:sldId id="289" r:id="rId8"/>
    <p:sldId id="317" r:id="rId9"/>
    <p:sldId id="318" r:id="rId10"/>
    <p:sldId id="320" r:id="rId11"/>
    <p:sldId id="285" r:id="rId12"/>
    <p:sldId id="292" r:id="rId13"/>
    <p:sldId id="293" r:id="rId14"/>
    <p:sldId id="294" r:id="rId15"/>
    <p:sldId id="295" r:id="rId16"/>
    <p:sldId id="290" r:id="rId17"/>
    <p:sldId id="303" r:id="rId18"/>
    <p:sldId id="296" r:id="rId19"/>
    <p:sldId id="297" r:id="rId20"/>
    <p:sldId id="298" r:id="rId21"/>
    <p:sldId id="304" r:id="rId22"/>
    <p:sldId id="299" r:id="rId23"/>
    <p:sldId id="300" r:id="rId24"/>
    <p:sldId id="305" r:id="rId25"/>
    <p:sldId id="314" r:id="rId26"/>
    <p:sldId id="313" r:id="rId27"/>
    <p:sldId id="307" r:id="rId28"/>
    <p:sldId id="308" r:id="rId29"/>
    <p:sldId id="311" r:id="rId30"/>
    <p:sldId id="309" r:id="rId31"/>
    <p:sldId id="316" r:id="rId32"/>
    <p:sldId id="310" r:id="rId33"/>
    <p:sldId id="315" r:id="rId34"/>
    <p:sldId id="275" r:id="rId35"/>
    <p:sldId id="277" r:id="rId3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Molly Jack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E42EF3-A030-4068-94AC-64103C061538}" v="29" dt="2024-11-22T11:58:02.9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66" d="100"/>
          <a:sy n="66" d="100"/>
        </p:scale>
        <p:origin x="75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commentAuthors" Target="commentAuthor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0" Type="http://schemas.openxmlformats.org/officeDocument/2006/relationships/slide" Target="slides/slide19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id Usman" userId="2be69f11-f7c0-4ef2-b3f5-4496cccf096e" providerId="ADAL" clId="{BBE42EF3-A030-4068-94AC-64103C061538}"/>
    <pc:docChg chg="undo custSel addSld delSld modSld sldOrd">
      <pc:chgData name="Said Usman" userId="2be69f11-f7c0-4ef2-b3f5-4496cccf096e" providerId="ADAL" clId="{BBE42EF3-A030-4068-94AC-64103C061538}" dt="2024-11-22T11:58:02.908" v="261"/>
      <pc:docMkLst>
        <pc:docMk/>
      </pc:docMkLst>
      <pc:sldChg chg="modAnim">
        <pc:chgData name="Said Usman" userId="2be69f11-f7c0-4ef2-b3f5-4496cccf096e" providerId="ADAL" clId="{BBE42EF3-A030-4068-94AC-64103C061538}" dt="2024-11-22T11:54:17.843" v="235"/>
        <pc:sldMkLst>
          <pc:docMk/>
          <pc:sldMk cId="3873197782" sldId="257"/>
        </pc:sldMkLst>
      </pc:sldChg>
      <pc:sldChg chg="del">
        <pc:chgData name="Said Usman" userId="2be69f11-f7c0-4ef2-b3f5-4496cccf096e" providerId="ADAL" clId="{BBE42EF3-A030-4068-94AC-64103C061538}" dt="2024-11-22T11:02:59.786" v="225" actId="2696"/>
        <pc:sldMkLst>
          <pc:docMk/>
          <pc:sldMk cId="822168418" sldId="258"/>
        </pc:sldMkLst>
      </pc:sldChg>
      <pc:sldChg chg="modAnim">
        <pc:chgData name="Said Usman" userId="2be69f11-f7c0-4ef2-b3f5-4496cccf096e" providerId="ADAL" clId="{BBE42EF3-A030-4068-94AC-64103C061538}" dt="2024-11-22T11:54:23.104" v="236"/>
        <pc:sldMkLst>
          <pc:docMk/>
          <pc:sldMk cId="504030495" sldId="278"/>
        </pc:sldMkLst>
      </pc:sldChg>
      <pc:sldChg chg="add">
        <pc:chgData name="Said Usman" userId="2be69f11-f7c0-4ef2-b3f5-4496cccf096e" providerId="ADAL" clId="{BBE42EF3-A030-4068-94AC-64103C061538}" dt="2024-11-22T10:42:29.753" v="2"/>
        <pc:sldMkLst>
          <pc:docMk/>
          <pc:sldMk cId="4221277020" sldId="285"/>
        </pc:sldMkLst>
      </pc:sldChg>
      <pc:sldChg chg="modAnim">
        <pc:chgData name="Said Usman" userId="2be69f11-f7c0-4ef2-b3f5-4496cccf096e" providerId="ADAL" clId="{BBE42EF3-A030-4068-94AC-64103C061538}" dt="2024-11-22T11:54:28.195" v="237"/>
        <pc:sldMkLst>
          <pc:docMk/>
          <pc:sldMk cId="492601821" sldId="287"/>
        </pc:sldMkLst>
      </pc:sldChg>
      <pc:sldChg chg="modAnim">
        <pc:chgData name="Said Usman" userId="2be69f11-f7c0-4ef2-b3f5-4496cccf096e" providerId="ADAL" clId="{BBE42EF3-A030-4068-94AC-64103C061538}" dt="2024-11-22T11:54:33.740" v="238"/>
        <pc:sldMkLst>
          <pc:docMk/>
          <pc:sldMk cId="619334031" sldId="288"/>
        </pc:sldMkLst>
      </pc:sldChg>
      <pc:sldChg chg="modAnim">
        <pc:chgData name="Said Usman" userId="2be69f11-f7c0-4ef2-b3f5-4496cccf096e" providerId="ADAL" clId="{BBE42EF3-A030-4068-94AC-64103C061538}" dt="2024-11-22T11:54:43.198" v="239"/>
        <pc:sldMkLst>
          <pc:docMk/>
          <pc:sldMk cId="2233432272" sldId="289"/>
        </pc:sldMkLst>
      </pc:sldChg>
      <pc:sldChg chg="modAnim">
        <pc:chgData name="Said Usman" userId="2be69f11-f7c0-4ef2-b3f5-4496cccf096e" providerId="ADAL" clId="{BBE42EF3-A030-4068-94AC-64103C061538}" dt="2024-11-22T11:55:23.856" v="244"/>
        <pc:sldMkLst>
          <pc:docMk/>
          <pc:sldMk cId="1577047312" sldId="290"/>
        </pc:sldMkLst>
      </pc:sldChg>
      <pc:sldChg chg="modAnim">
        <pc:chgData name="Said Usman" userId="2be69f11-f7c0-4ef2-b3f5-4496cccf096e" providerId="ADAL" clId="{BBE42EF3-A030-4068-94AC-64103C061538}" dt="2024-11-22T11:54:57.923" v="240"/>
        <pc:sldMkLst>
          <pc:docMk/>
          <pc:sldMk cId="3110874" sldId="292"/>
        </pc:sldMkLst>
      </pc:sldChg>
      <pc:sldChg chg="modAnim">
        <pc:chgData name="Said Usman" userId="2be69f11-f7c0-4ef2-b3f5-4496cccf096e" providerId="ADAL" clId="{BBE42EF3-A030-4068-94AC-64103C061538}" dt="2024-11-22T11:55:05.162" v="241"/>
        <pc:sldMkLst>
          <pc:docMk/>
          <pc:sldMk cId="2269192020" sldId="293"/>
        </pc:sldMkLst>
      </pc:sldChg>
      <pc:sldChg chg="modAnim">
        <pc:chgData name="Said Usman" userId="2be69f11-f7c0-4ef2-b3f5-4496cccf096e" providerId="ADAL" clId="{BBE42EF3-A030-4068-94AC-64103C061538}" dt="2024-11-22T11:55:11.271" v="242"/>
        <pc:sldMkLst>
          <pc:docMk/>
          <pc:sldMk cId="2757970254" sldId="294"/>
        </pc:sldMkLst>
      </pc:sldChg>
      <pc:sldChg chg="modAnim">
        <pc:chgData name="Said Usman" userId="2be69f11-f7c0-4ef2-b3f5-4496cccf096e" providerId="ADAL" clId="{BBE42EF3-A030-4068-94AC-64103C061538}" dt="2024-11-22T11:55:17.251" v="243"/>
        <pc:sldMkLst>
          <pc:docMk/>
          <pc:sldMk cId="3515083062" sldId="295"/>
        </pc:sldMkLst>
      </pc:sldChg>
      <pc:sldChg chg="modAnim">
        <pc:chgData name="Said Usman" userId="2be69f11-f7c0-4ef2-b3f5-4496cccf096e" providerId="ADAL" clId="{BBE42EF3-A030-4068-94AC-64103C061538}" dt="2024-11-22T11:55:41.360" v="246"/>
        <pc:sldMkLst>
          <pc:docMk/>
          <pc:sldMk cId="1201612310" sldId="296"/>
        </pc:sldMkLst>
      </pc:sldChg>
      <pc:sldChg chg="modAnim">
        <pc:chgData name="Said Usman" userId="2be69f11-f7c0-4ef2-b3f5-4496cccf096e" providerId="ADAL" clId="{BBE42EF3-A030-4068-94AC-64103C061538}" dt="2024-11-22T11:55:47.788" v="247"/>
        <pc:sldMkLst>
          <pc:docMk/>
          <pc:sldMk cId="429503823" sldId="297"/>
        </pc:sldMkLst>
      </pc:sldChg>
      <pc:sldChg chg="modAnim">
        <pc:chgData name="Said Usman" userId="2be69f11-f7c0-4ef2-b3f5-4496cccf096e" providerId="ADAL" clId="{BBE42EF3-A030-4068-94AC-64103C061538}" dt="2024-11-22T11:55:54.415" v="248"/>
        <pc:sldMkLst>
          <pc:docMk/>
          <pc:sldMk cId="3647558664" sldId="298"/>
        </pc:sldMkLst>
      </pc:sldChg>
      <pc:sldChg chg="modAnim">
        <pc:chgData name="Said Usman" userId="2be69f11-f7c0-4ef2-b3f5-4496cccf096e" providerId="ADAL" clId="{BBE42EF3-A030-4068-94AC-64103C061538}" dt="2024-11-22T11:56:11.077" v="250"/>
        <pc:sldMkLst>
          <pc:docMk/>
          <pc:sldMk cId="1861172302" sldId="299"/>
        </pc:sldMkLst>
      </pc:sldChg>
      <pc:sldChg chg="modAnim">
        <pc:chgData name="Said Usman" userId="2be69f11-f7c0-4ef2-b3f5-4496cccf096e" providerId="ADAL" clId="{BBE42EF3-A030-4068-94AC-64103C061538}" dt="2024-11-22T11:56:20.038" v="251"/>
        <pc:sldMkLst>
          <pc:docMk/>
          <pc:sldMk cId="49440073" sldId="300"/>
        </pc:sldMkLst>
      </pc:sldChg>
      <pc:sldChg chg="modAnim">
        <pc:chgData name="Said Usman" userId="2be69f11-f7c0-4ef2-b3f5-4496cccf096e" providerId="ADAL" clId="{BBE42EF3-A030-4068-94AC-64103C061538}" dt="2024-11-22T11:55:34.155" v="245"/>
        <pc:sldMkLst>
          <pc:docMk/>
          <pc:sldMk cId="4129804561" sldId="303"/>
        </pc:sldMkLst>
      </pc:sldChg>
      <pc:sldChg chg="modAnim">
        <pc:chgData name="Said Usman" userId="2be69f11-f7c0-4ef2-b3f5-4496cccf096e" providerId="ADAL" clId="{BBE42EF3-A030-4068-94AC-64103C061538}" dt="2024-11-22T11:56:02.806" v="249"/>
        <pc:sldMkLst>
          <pc:docMk/>
          <pc:sldMk cId="2200225274" sldId="304"/>
        </pc:sldMkLst>
      </pc:sldChg>
      <pc:sldChg chg="modAnim">
        <pc:chgData name="Said Usman" userId="2be69f11-f7c0-4ef2-b3f5-4496cccf096e" providerId="ADAL" clId="{BBE42EF3-A030-4068-94AC-64103C061538}" dt="2024-11-22T11:56:28.561" v="252"/>
        <pc:sldMkLst>
          <pc:docMk/>
          <pc:sldMk cId="1447807731" sldId="305"/>
        </pc:sldMkLst>
      </pc:sldChg>
      <pc:sldChg chg="del">
        <pc:chgData name="Said Usman" userId="2be69f11-f7c0-4ef2-b3f5-4496cccf096e" providerId="ADAL" clId="{BBE42EF3-A030-4068-94AC-64103C061538}" dt="2024-11-22T11:31:05.317" v="232" actId="2696"/>
        <pc:sldMkLst>
          <pc:docMk/>
          <pc:sldMk cId="1600140244" sldId="306"/>
        </pc:sldMkLst>
      </pc:sldChg>
      <pc:sldChg chg="modAnim">
        <pc:chgData name="Said Usman" userId="2be69f11-f7c0-4ef2-b3f5-4496cccf096e" providerId="ADAL" clId="{BBE42EF3-A030-4068-94AC-64103C061538}" dt="2024-11-22T11:57:26.720" v="255"/>
        <pc:sldMkLst>
          <pc:docMk/>
          <pc:sldMk cId="373421228" sldId="307"/>
        </pc:sldMkLst>
      </pc:sldChg>
      <pc:sldChg chg="modAnim">
        <pc:chgData name="Said Usman" userId="2be69f11-f7c0-4ef2-b3f5-4496cccf096e" providerId="ADAL" clId="{BBE42EF3-A030-4068-94AC-64103C061538}" dt="2024-11-22T11:57:32.052" v="256"/>
        <pc:sldMkLst>
          <pc:docMk/>
          <pc:sldMk cId="1879984243" sldId="308"/>
        </pc:sldMkLst>
      </pc:sldChg>
      <pc:sldChg chg="modAnim">
        <pc:chgData name="Said Usman" userId="2be69f11-f7c0-4ef2-b3f5-4496cccf096e" providerId="ADAL" clId="{BBE42EF3-A030-4068-94AC-64103C061538}" dt="2024-11-22T11:57:42.468" v="258"/>
        <pc:sldMkLst>
          <pc:docMk/>
          <pc:sldMk cId="673108210" sldId="309"/>
        </pc:sldMkLst>
      </pc:sldChg>
      <pc:sldChg chg="modAnim">
        <pc:chgData name="Said Usman" userId="2be69f11-f7c0-4ef2-b3f5-4496cccf096e" providerId="ADAL" clId="{BBE42EF3-A030-4068-94AC-64103C061538}" dt="2024-11-22T11:57:57.477" v="260"/>
        <pc:sldMkLst>
          <pc:docMk/>
          <pc:sldMk cId="640759445" sldId="310"/>
        </pc:sldMkLst>
      </pc:sldChg>
      <pc:sldChg chg="modAnim">
        <pc:chgData name="Said Usman" userId="2be69f11-f7c0-4ef2-b3f5-4496cccf096e" providerId="ADAL" clId="{BBE42EF3-A030-4068-94AC-64103C061538}" dt="2024-11-22T11:57:37.548" v="257"/>
        <pc:sldMkLst>
          <pc:docMk/>
          <pc:sldMk cId="389755471" sldId="311"/>
        </pc:sldMkLst>
      </pc:sldChg>
      <pc:sldChg chg="modAnim">
        <pc:chgData name="Said Usman" userId="2be69f11-f7c0-4ef2-b3f5-4496cccf096e" providerId="ADAL" clId="{BBE42EF3-A030-4068-94AC-64103C061538}" dt="2024-11-22T11:57:21.141" v="254"/>
        <pc:sldMkLst>
          <pc:docMk/>
          <pc:sldMk cId="232423407" sldId="313"/>
        </pc:sldMkLst>
      </pc:sldChg>
      <pc:sldChg chg="ord modAnim">
        <pc:chgData name="Said Usman" userId="2be69f11-f7c0-4ef2-b3f5-4496cccf096e" providerId="ADAL" clId="{BBE42EF3-A030-4068-94AC-64103C061538}" dt="2024-11-22T11:56:33.208" v="253"/>
        <pc:sldMkLst>
          <pc:docMk/>
          <pc:sldMk cId="141456714" sldId="314"/>
        </pc:sldMkLst>
      </pc:sldChg>
      <pc:sldChg chg="modAnim">
        <pc:chgData name="Said Usman" userId="2be69f11-f7c0-4ef2-b3f5-4496cccf096e" providerId="ADAL" clId="{BBE42EF3-A030-4068-94AC-64103C061538}" dt="2024-11-22T11:58:02.908" v="261"/>
        <pc:sldMkLst>
          <pc:docMk/>
          <pc:sldMk cId="1644406823" sldId="315"/>
        </pc:sldMkLst>
      </pc:sldChg>
      <pc:sldChg chg="modAnim">
        <pc:chgData name="Said Usman" userId="2be69f11-f7c0-4ef2-b3f5-4496cccf096e" providerId="ADAL" clId="{BBE42EF3-A030-4068-94AC-64103C061538}" dt="2024-11-22T11:57:52.469" v="259"/>
        <pc:sldMkLst>
          <pc:docMk/>
          <pc:sldMk cId="2249836777" sldId="316"/>
        </pc:sldMkLst>
      </pc:sldChg>
      <pc:sldChg chg="new del">
        <pc:chgData name="Said Usman" userId="2be69f11-f7c0-4ef2-b3f5-4496cccf096e" providerId="ADAL" clId="{BBE42EF3-A030-4068-94AC-64103C061538}" dt="2024-11-22T10:42:23.553" v="1" actId="680"/>
        <pc:sldMkLst>
          <pc:docMk/>
          <pc:sldMk cId="2487289581" sldId="317"/>
        </pc:sldMkLst>
      </pc:sldChg>
      <pc:sldChg chg="modSp new mod">
        <pc:chgData name="Said Usman" userId="2be69f11-f7c0-4ef2-b3f5-4496cccf096e" providerId="ADAL" clId="{BBE42EF3-A030-4068-94AC-64103C061538}" dt="2024-11-22T10:48:11.541" v="4"/>
        <pc:sldMkLst>
          <pc:docMk/>
          <pc:sldMk cId="2922289487" sldId="317"/>
        </pc:sldMkLst>
        <pc:spChg chg="mod">
          <ac:chgData name="Said Usman" userId="2be69f11-f7c0-4ef2-b3f5-4496cccf096e" providerId="ADAL" clId="{BBE42EF3-A030-4068-94AC-64103C061538}" dt="2024-11-22T10:48:11.541" v="4"/>
          <ac:spMkLst>
            <pc:docMk/>
            <pc:sldMk cId="2922289487" sldId="317"/>
            <ac:spMk id="3" creationId="{F3E88FC9-815F-B42F-41B4-9C0A6DB1EE98}"/>
          </ac:spMkLst>
        </pc:spChg>
      </pc:sldChg>
      <pc:sldChg chg="modSp new mod">
        <pc:chgData name="Said Usman" userId="2be69f11-f7c0-4ef2-b3f5-4496cccf096e" providerId="ADAL" clId="{BBE42EF3-A030-4068-94AC-64103C061538}" dt="2024-11-22T10:56:56.892" v="217" actId="20577"/>
        <pc:sldMkLst>
          <pc:docMk/>
          <pc:sldMk cId="1095196787" sldId="318"/>
        </pc:sldMkLst>
        <pc:spChg chg="mod">
          <ac:chgData name="Said Usman" userId="2be69f11-f7c0-4ef2-b3f5-4496cccf096e" providerId="ADAL" clId="{BBE42EF3-A030-4068-94AC-64103C061538}" dt="2024-11-22T10:56:56.892" v="217" actId="20577"/>
          <ac:spMkLst>
            <pc:docMk/>
            <pc:sldMk cId="1095196787" sldId="318"/>
            <ac:spMk id="3" creationId="{1D4700FE-2210-E312-FB6B-2E0573ED9B7F}"/>
          </ac:spMkLst>
        </pc:spChg>
      </pc:sldChg>
      <pc:sldChg chg="new del">
        <pc:chgData name="Said Usman" userId="2be69f11-f7c0-4ef2-b3f5-4496cccf096e" providerId="ADAL" clId="{BBE42EF3-A030-4068-94AC-64103C061538}" dt="2024-11-22T10:58:18.763" v="219" actId="680"/>
        <pc:sldMkLst>
          <pc:docMk/>
          <pc:sldMk cId="2712450756" sldId="319"/>
        </pc:sldMkLst>
      </pc:sldChg>
      <pc:sldChg chg="modSp add mod">
        <pc:chgData name="Said Usman" userId="2be69f11-f7c0-4ef2-b3f5-4496cccf096e" providerId="ADAL" clId="{BBE42EF3-A030-4068-94AC-64103C061538}" dt="2024-11-22T11:02:49.383" v="224" actId="27636"/>
        <pc:sldMkLst>
          <pc:docMk/>
          <pc:sldMk cId="3842241814" sldId="319"/>
        </pc:sldMkLst>
        <pc:spChg chg="mod">
          <ac:chgData name="Said Usman" userId="2be69f11-f7c0-4ef2-b3f5-4496cccf096e" providerId="ADAL" clId="{BBE42EF3-A030-4068-94AC-64103C061538}" dt="2024-11-22T11:02:49.383" v="224" actId="27636"/>
          <ac:spMkLst>
            <pc:docMk/>
            <pc:sldMk cId="3842241814" sldId="319"/>
            <ac:spMk id="3" creationId="{4A4863F7-F172-4B8E-8533-B06E463895EE}"/>
          </ac:spMkLst>
        </pc:spChg>
      </pc:sldChg>
      <pc:sldChg chg="modSp new mod">
        <pc:chgData name="Said Usman" userId="2be69f11-f7c0-4ef2-b3f5-4496cccf096e" providerId="ADAL" clId="{BBE42EF3-A030-4068-94AC-64103C061538}" dt="2024-11-22T11:09:52.090" v="231" actId="20577"/>
        <pc:sldMkLst>
          <pc:docMk/>
          <pc:sldMk cId="2374056438" sldId="320"/>
        </pc:sldMkLst>
        <pc:spChg chg="mod">
          <ac:chgData name="Said Usman" userId="2be69f11-f7c0-4ef2-b3f5-4496cccf096e" providerId="ADAL" clId="{BBE42EF3-A030-4068-94AC-64103C061538}" dt="2024-11-22T11:09:52.090" v="231" actId="20577"/>
          <ac:spMkLst>
            <pc:docMk/>
            <pc:sldMk cId="2374056438" sldId="320"/>
            <ac:spMk id="3" creationId="{C772E40E-E879-B7FD-E7AA-AF8B79D06CC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gFT2WYFL6g&amp;t=177s" TargetMode="External"/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7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075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/>
          </a:p>
        </p:txBody>
      </p:sp>
      <p:sp>
        <p:nvSpPr>
          <p:cNvPr id="3307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174CE1C-5DD0-403A-8053-0157517155B3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PM05C - Project Management for Tech - AOA Network Diagram – YouTube</a:t>
            </a: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00766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5351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jsLPNvMKxo&amp;t=3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412776"/>
            <a:ext cx="9144000" cy="122413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200" b="1" dirty="0"/>
              <a:t>Project  Monitoring, Control, and Closure</a:t>
            </a:r>
            <a:br>
              <a:rPr lang="en-GB" dirty="0">
                <a:solidFill>
                  <a:srgbClr val="FFFF00"/>
                </a:solidFill>
              </a:rPr>
            </a:b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5060" name="Rectangle 3"/>
          <p:cNvSpPr>
            <a:spLocks noChangeArrowheads="1"/>
          </p:cNvSpPr>
          <p:nvPr/>
        </p:nvSpPr>
        <p:spPr bwMode="auto">
          <a:xfrm>
            <a:off x="3286125" y="6211888"/>
            <a:ext cx="5857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en-US" sz="1200"/>
              <a:t>Attributed to Albert Einstein ,1879 – 1955 </a:t>
            </a:r>
          </a:p>
          <a:p>
            <a:pPr algn="r"/>
            <a:endParaRPr lang="en-US" sz="12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5E6D55-8314-4042-975E-5AA16FCC47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Recap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958FA-3BBC-44BF-8DE9-949C5E8F82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2836911"/>
          </a:xfrm>
        </p:spPr>
        <p:txBody>
          <a:bodyPr/>
          <a:lstStyle/>
          <a:p>
            <a:pPr marL="0" indent="0">
              <a:spcBef>
                <a:spcPct val="25000"/>
              </a:spcBef>
              <a:spcAft>
                <a:spcPct val="25000"/>
              </a:spcAft>
              <a:buNone/>
            </a:pPr>
            <a:r>
              <a:rPr lang="en-GB" sz="2800" dirty="0"/>
              <a:t>Last week we looked at project execution and discussed the core elements, and tasks required to be completed in the execution phase of the project.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375E0-5103-4A4D-894F-03E0725059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D41884-E887-4F2A-A7F1-AECB208EC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31977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CBD60-0C2F-47E2-BCC7-EDC4CCC12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772" y="86123"/>
            <a:ext cx="8229600" cy="706090"/>
          </a:xfrm>
        </p:spPr>
        <p:txBody>
          <a:bodyPr/>
          <a:lstStyle/>
          <a:p>
            <a:r>
              <a:rPr lang="en-GB" sz="3200" b="1" dirty="0"/>
              <a:t>Project Life </a:t>
            </a:r>
            <a:r>
              <a:rPr lang="en-GB" sz="3200" b="1" dirty="0" err="1"/>
              <a:t>Cycle_Phases</a:t>
            </a:r>
            <a:r>
              <a:rPr lang="en-GB" sz="3200" b="1" dirty="0"/>
              <a:t> 4 and 5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233DE2-0C6B-44CB-BF85-CD03D9D40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80B39A-4577-4D8D-9765-83272FA3A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370A75CD-5688-4495-8449-5F67F8D7707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084" y="1196752"/>
            <a:ext cx="8784976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4030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15A13-CD83-45EF-97EB-31291D0C5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562074"/>
          </a:xfrm>
        </p:spPr>
        <p:txBody>
          <a:bodyPr wrap="square" anchor="ctr">
            <a:normAutofit fontScale="90000"/>
          </a:bodyPr>
          <a:lstStyle/>
          <a:p>
            <a:r>
              <a:rPr lang="en-GB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4863F7-F172-4B8E-8533-B06E463895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0913" y="980729"/>
            <a:ext cx="4709120" cy="4133056"/>
          </a:xfrm>
        </p:spPr>
        <p:txBody>
          <a:bodyPr wrap="square" anchor="t">
            <a:normAutofit fontScale="92500" lnSpcReduction="10000"/>
          </a:bodyPr>
          <a:lstStyle/>
          <a:p>
            <a:r>
              <a:rPr lang="en-GB" sz="2800" dirty="0"/>
              <a:t>The project monitoring and control also adopted the Plan, Do, Check, Act Model. </a:t>
            </a:r>
          </a:p>
          <a:p>
            <a:endParaRPr lang="en-GB" dirty="0"/>
          </a:p>
          <a:p>
            <a:r>
              <a:rPr lang="en-GB" sz="2800" dirty="0"/>
              <a:t>It involves assessing, measuring, analysing and reviewing the ongoing tasks, activities, and resources to ensure that everything is going according to plan.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F35D63F-F1FF-4270-8176-84ACD4B81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975867" y="1124745"/>
            <a:ext cx="398904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7D2CC2-609B-426F-B9FD-BB860BFD5B0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22/11/2024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B42C7-8A8F-41BC-B124-C43F003541E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22418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>
            <a:extLst>
              <a:ext uri="{FF2B5EF4-FFF2-40B4-BE49-F238E27FC236}">
                <a16:creationId xmlns:a16="http://schemas.microsoft.com/office/drawing/2014/main" id="{31183A06-663F-4422-B85D-702F0E414F9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4307" y="24194"/>
            <a:ext cx="9143980" cy="6857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DD67A47D-554C-4F4A-B22F-2DF3C35A07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7A75AFAF-5A2E-4FB8-BC22-21617EDFB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601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27142-28FD-4CAA-83CC-2F08F8B8A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/>
              <a:t>The act of monitoring and controlling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D8291-D160-43CA-B8A7-A7B066172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536504"/>
          </a:xfrm>
        </p:spPr>
        <p:txBody>
          <a:bodyPr/>
          <a:lstStyle/>
          <a:p>
            <a:r>
              <a:rPr lang="en-GB" sz="2800" dirty="0"/>
              <a:t>As emphasised, effective planning is critical to the success of that project; so also, not monitoring the project closely to identify when you have gone off the plan is a core failure factor.</a:t>
            </a:r>
          </a:p>
          <a:p>
            <a:endParaRPr lang="en-GB" sz="2800" dirty="0"/>
          </a:p>
          <a:p>
            <a:r>
              <a:rPr lang="en-GB" sz="2800" dirty="0"/>
              <a:t>Monitoring is the first step of the execution; and controlling technically means, doing something to ensure that the project is delivered to the original plan.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8A8E11-83A7-4B7D-B8B9-C1A5A9E25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FA2599-5E33-4845-A749-7DB386F96D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19334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B53931-CF5A-4D10-AA79-A7C44AECCF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/>
              <a:t>What does it echo?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D65EC6-59E5-4D24-AF5A-ABDBBFB766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0476"/>
            <a:ext cx="8229600" cy="3968723"/>
          </a:xfrm>
        </p:spPr>
        <p:txBody>
          <a:bodyPr/>
          <a:lstStyle/>
          <a:p>
            <a:r>
              <a:rPr lang="en-GB" sz="2800" dirty="0"/>
              <a:t>In simple terms, it is a simple act of knowing </a:t>
            </a:r>
            <a:r>
              <a:rPr lang="en-GB" sz="2800" b="1" dirty="0">
                <a:solidFill>
                  <a:srgbClr val="FF0000"/>
                </a:solidFill>
              </a:rPr>
              <a:t>where we are</a:t>
            </a:r>
            <a:r>
              <a:rPr lang="en-GB" sz="2800" dirty="0"/>
              <a:t> on the big picture of the project.</a:t>
            </a:r>
          </a:p>
          <a:p>
            <a:endParaRPr lang="en-GB" sz="2800" dirty="0"/>
          </a:p>
          <a:p>
            <a:r>
              <a:rPr lang="en-GB" sz="2800" dirty="0"/>
              <a:t>It echoes using formal and informal measures to know what to track and device control mechanisms in place to effect corrective actions.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055B2A-7A7A-4D77-82C5-8A789F7D98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CD46B0-CFE5-4BD6-BDF8-8C6D9AEBBB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4322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1AB95-4222-05DF-1498-AEC2E2FF68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E88FC9-815F-B42F-41B4-9C0A6DB1EE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What a Disaster! The Story of Berlin Brandenburg Airport.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10D42-474D-6C39-F273-8FB49E409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A2BEF8-3D99-BCBC-7C9B-8A341B85E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22289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494032-BF62-8E56-0B58-728B3EAF0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700FE-2210-E312-FB6B-2E0573ED9B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stages of the project management cycle were mistakes made in?</a:t>
            </a:r>
          </a:p>
          <a:p>
            <a:r>
              <a:rPr lang="en-GB" dirty="0"/>
              <a:t>Identify 3 mistakes made in this project.</a:t>
            </a:r>
          </a:p>
          <a:p>
            <a:r>
              <a:rPr lang="en-GB" dirty="0"/>
              <a:t>What are in your opinion, the lessons learnt about risk management?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A2B0C-6F08-3CA4-7158-4FDC2A131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D29F7A7-2043-11C2-362B-0FCCBBEBC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951967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111754-4356-FAF4-A0C2-F5811FA94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72E40E-E879-B7FD-E7AA-AF8B79D06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Use Google to research and identify one real-world project that failed. Provide a brief summary of the project, including: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the project was about?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main reasons it failed?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lessons learned from its failure.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4CC86-99DF-3809-FDE5-D966BD88FA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CBCD416-63E6-3634-0670-97C4DD9564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740564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83CB95-12C4-44D8-B7D3-2CBD5F826B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3267"/>
            <a:ext cx="8229600" cy="778098"/>
          </a:xfrm>
        </p:spPr>
        <p:txBody>
          <a:bodyPr/>
          <a:lstStyle/>
          <a:p>
            <a:r>
              <a:rPr lang="en-GB" sz="3200" b="1" dirty="0"/>
              <a:t>Conduct Procurements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747DB-55CB-4335-96E5-A6586EC49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841365"/>
            <a:ext cx="8641655" cy="4387836"/>
          </a:xfrm>
        </p:spPr>
        <p:txBody>
          <a:bodyPr/>
          <a:lstStyle/>
          <a:p>
            <a:r>
              <a:rPr lang="en-GB" sz="2400" dirty="0"/>
              <a:t>Review and manage purchase process and define then procurement route: direct to vendor or Request for Formal Proposal process (RFP).</a:t>
            </a:r>
          </a:p>
          <a:p>
            <a:endParaRPr lang="en-GB" sz="2400" dirty="0"/>
          </a:p>
          <a:p>
            <a:r>
              <a:rPr lang="en-GB" sz="2400" dirty="0"/>
              <a:t>Evaluate responses and select solutions.</a:t>
            </a:r>
          </a:p>
          <a:p>
            <a:endParaRPr lang="en-GB" sz="2400" dirty="0"/>
          </a:p>
          <a:p>
            <a:r>
              <a:rPr lang="en-GB" sz="2400" dirty="0"/>
              <a:t>Define and agree on the logistical plan and any after-service agreements.</a:t>
            </a:r>
          </a:p>
          <a:p>
            <a:endParaRPr lang="en-GB" sz="2400" dirty="0"/>
          </a:p>
          <a:p>
            <a:r>
              <a:rPr lang="en-GB" sz="2400" dirty="0"/>
              <a:t>Select a successful bidder and agree on a procurement contract.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E068C-F67E-45B3-9DB1-DEA93ED7A6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3F9635-91D1-4851-8B60-0F47AECFF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12770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FF46C-BE72-4F51-872F-F0759C2BA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52" y="118892"/>
            <a:ext cx="9036496" cy="789828"/>
          </a:xfrm>
        </p:spPr>
        <p:txBody>
          <a:bodyPr/>
          <a:lstStyle/>
          <a:p>
            <a:r>
              <a:rPr lang="en-GB" sz="3200" b="1" dirty="0"/>
              <a:t>What is the Purpose of monitoring the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AE5ABE-EACA-4D76-87F8-B1692BD769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7056" y="1286917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To validate work being done meets the intended.</a:t>
            </a:r>
          </a:p>
          <a:p>
            <a:pPr marL="0" indent="0">
              <a:buNone/>
            </a:pPr>
            <a:r>
              <a:rPr lang="en-GB" sz="2800" dirty="0"/>
              <a:t>Ensure expected progress is being made.</a:t>
            </a:r>
          </a:p>
          <a:p>
            <a:pPr marL="0" indent="0">
              <a:buNone/>
            </a:pPr>
            <a:r>
              <a:rPr lang="en-GB" sz="2800" dirty="0"/>
              <a:t>Plan and adjust project staffing needs.</a:t>
            </a:r>
          </a:p>
          <a:p>
            <a:pPr marL="0" indent="0">
              <a:buNone/>
            </a:pPr>
            <a:r>
              <a:rPr lang="en-GB" sz="2800" dirty="0"/>
              <a:t>Proactively identify issues or risk in the project.</a:t>
            </a:r>
          </a:p>
          <a:p>
            <a:pPr marL="0" indent="0">
              <a:buNone/>
            </a:pPr>
            <a:r>
              <a:rPr lang="en-GB" sz="2800" dirty="0"/>
              <a:t>Recognise potential deviations.</a:t>
            </a:r>
          </a:p>
          <a:p>
            <a:pPr marL="0" indent="0">
              <a:buNone/>
            </a:pPr>
            <a:r>
              <a:rPr lang="en-GB" sz="2800" dirty="0"/>
              <a:t>Ensure deliverable meets required quality.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0CB5-3883-4F23-8198-4AC5D68EF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E635A3-0758-40B9-A280-1E236F17DE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08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22EAF0-0E06-497C-9B9D-7C94C1F843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06090"/>
          </a:xfrm>
        </p:spPr>
        <p:txBody>
          <a:bodyPr/>
          <a:lstStyle/>
          <a:p>
            <a:r>
              <a:rPr lang="en-GB" sz="3200" b="1" dirty="0"/>
              <a:t>Key Monitoring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E17C6-F279-4459-9CB1-50AD9EB1C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608512"/>
          </a:xfrm>
        </p:spPr>
        <p:txBody>
          <a:bodyPr/>
          <a:lstStyle/>
          <a:p>
            <a:r>
              <a:rPr lang="en-GB" sz="2800" dirty="0"/>
              <a:t>Are we performing base on the agreed scope?</a:t>
            </a:r>
          </a:p>
          <a:p>
            <a:r>
              <a:rPr lang="en-GB" sz="2800" dirty="0"/>
              <a:t>Are we completing tasks within the allocated budget?</a:t>
            </a:r>
          </a:p>
          <a:p>
            <a:r>
              <a:rPr lang="en-GB" sz="2800" dirty="0"/>
              <a:t>Are the task progressing as scheduled?</a:t>
            </a:r>
          </a:p>
          <a:p>
            <a:r>
              <a:rPr lang="en-GB" sz="2800" dirty="0"/>
              <a:t>Are the project properly staffed?</a:t>
            </a:r>
          </a:p>
          <a:p>
            <a:r>
              <a:rPr lang="en-GB" sz="2800" dirty="0"/>
              <a:t>Are the deliverables ‘fit for purpose’ in terms of quality standards?</a:t>
            </a:r>
          </a:p>
          <a:p>
            <a:r>
              <a:rPr lang="en-GB" sz="2800" dirty="0"/>
              <a:t>Are there deviations that may require change orders?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15BBF8-34B0-45A0-A762-44872F138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4B71EE-0166-4B33-A69D-6AEEBB074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919202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330F84-3703-4D02-B3C6-A5776EFF3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3200" b="1" dirty="0"/>
              <a:t>If yes, how? and if No, why?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11A39-8027-47B8-BE3C-E7FE4E514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172" y="1088126"/>
            <a:ext cx="8641655" cy="3493002"/>
          </a:xfrm>
        </p:spPr>
        <p:txBody>
          <a:bodyPr/>
          <a:lstStyle/>
          <a:p>
            <a:r>
              <a:rPr lang="en-GB" sz="2800" dirty="0"/>
              <a:t>Monitoring and controlling is all about communication; </a:t>
            </a:r>
          </a:p>
          <a:p>
            <a:r>
              <a:rPr lang="en-GB" sz="2800" dirty="0"/>
              <a:t>the project manager and the entire project team must have those difficult conversations on time, cost, resources, and quality.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26989-E998-4BB4-8662-E35A0D5DB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683830-D6F5-4D03-9B27-31A7D2C7C1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79702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ABE52-1199-451A-AEF2-148F959705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860" y="85800"/>
            <a:ext cx="8229600" cy="678904"/>
          </a:xfrm>
        </p:spPr>
        <p:txBody>
          <a:bodyPr/>
          <a:lstStyle/>
          <a:p>
            <a:r>
              <a:rPr lang="en-GB" sz="3200" b="1" dirty="0"/>
              <a:t>Project Team’s Responsibility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6E3CB-29FF-4962-BEBE-8BE9565FF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164" y="1052736"/>
            <a:ext cx="8785671" cy="4608512"/>
          </a:xfrm>
        </p:spPr>
        <p:txBody>
          <a:bodyPr/>
          <a:lstStyle/>
          <a:p>
            <a:r>
              <a:rPr lang="en-GB" sz="2800" dirty="0"/>
              <a:t>It is the responsibility of everyone on the project to familiarise themselves with Baseline Project Documents (containing the planned time and budget and specifications).</a:t>
            </a:r>
          </a:p>
          <a:p>
            <a:r>
              <a:rPr lang="en-GB" sz="2800" dirty="0"/>
              <a:t>Monitor individual work versus scope, budget and schedule.</a:t>
            </a:r>
          </a:p>
          <a:p>
            <a:r>
              <a:rPr lang="en-GB" sz="2800" dirty="0"/>
              <a:t>Identify deviations, and notify the project manager.</a:t>
            </a:r>
          </a:p>
          <a:p>
            <a:r>
              <a:rPr lang="en-GB" sz="2800" dirty="0"/>
              <a:t>Execute work packages to plan, assess and communicate progress/status.</a:t>
            </a:r>
          </a:p>
          <a:p>
            <a:r>
              <a:rPr lang="en-GB" sz="2800" dirty="0"/>
              <a:t>Report QA/QC issues.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94CA1C-D565-479A-BAB2-671015435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06A717-37AA-4402-841F-FA865B622C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50830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11499-4B4D-4139-8E6B-4ECF585D99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/>
              <a:t>Setting the Monitoring Boundaries Right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59230-0EA4-465D-8600-6D983621F2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90637"/>
            <a:ext cx="8928992" cy="4309759"/>
          </a:xfrm>
        </p:spPr>
        <p:txBody>
          <a:bodyPr/>
          <a:lstStyle/>
          <a:p>
            <a:r>
              <a:rPr lang="en-GB" sz="2800" dirty="0"/>
              <a:t>Projects are dynamic and have inherent risks; thus, the need to have measuring and control procedures in place to handle any issue that may arise.</a:t>
            </a:r>
          </a:p>
          <a:p>
            <a:r>
              <a:rPr lang="en-GB" sz="2800" dirty="0"/>
              <a:t>It is vital to know when and who to get involved at any stage of the project.</a:t>
            </a:r>
          </a:p>
          <a:p>
            <a:r>
              <a:rPr lang="en-GB" sz="2800" dirty="0"/>
              <a:t>Using a robust filling system to identify any variation from original objectives.</a:t>
            </a:r>
          </a:p>
          <a:p>
            <a:r>
              <a:rPr lang="en-GB" sz="2800" dirty="0"/>
              <a:t>Review the quality assurance and control document to ensure they align with expected outcomes.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139FF-44D1-47B4-984F-EB8A6FDD5B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EF362B-B013-48FA-B185-D23D6C7D2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70473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56A98-5418-40FB-B1D2-E8CF74E80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8248"/>
            <a:ext cx="8229600" cy="850106"/>
          </a:xfrm>
        </p:spPr>
        <p:txBody>
          <a:bodyPr/>
          <a:lstStyle/>
          <a:p>
            <a:r>
              <a:rPr lang="en-GB" sz="3200" b="1" dirty="0"/>
              <a:t>Effective Measurement Parameters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C73E6-84CD-4C15-8AAB-BB3C4F861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23652"/>
            <a:ext cx="8229600" cy="4637595"/>
          </a:xfrm>
        </p:spPr>
        <p:txBody>
          <a:bodyPr/>
          <a:lstStyle/>
          <a:p>
            <a:r>
              <a:rPr lang="en-GB" sz="2800" dirty="0"/>
              <a:t>Define the complexity of the project.</a:t>
            </a:r>
          </a:p>
          <a:p>
            <a:r>
              <a:rPr lang="en-GB" sz="2800" dirty="0"/>
              <a:t>The Quality and Quantity.</a:t>
            </a:r>
          </a:p>
          <a:p>
            <a:r>
              <a:rPr lang="en-GB" sz="2800" dirty="0"/>
              <a:t>Deliverables checklist.</a:t>
            </a:r>
          </a:p>
          <a:p>
            <a:r>
              <a:rPr lang="en-GB" sz="2800" dirty="0"/>
              <a:t>Assumptions and Clarifications.</a:t>
            </a:r>
          </a:p>
          <a:p>
            <a:r>
              <a:rPr lang="en-GB" sz="2800" dirty="0"/>
              <a:t>Project Management basis.</a:t>
            </a:r>
          </a:p>
          <a:p>
            <a:r>
              <a:rPr lang="en-GB" sz="2800" dirty="0"/>
              <a:t>Equipment specifications.</a:t>
            </a:r>
          </a:p>
          <a:p>
            <a:r>
              <a:rPr lang="en-GB" sz="2800" dirty="0"/>
              <a:t>Reference typical.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AA206-A49E-4A39-9E79-CE0B1E65A6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C89A99-7C8F-4321-B323-B7E027615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298045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16CCD-33BF-4757-87C5-DCB9AFCDC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en-GB" sz="3200" b="1" dirty="0"/>
              <a:t>Compare the Plan Versus the Actual in Scope and Quality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A3C59-9915-46E9-AC27-8CF1EADC0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600201"/>
            <a:ext cx="8713663" cy="3845023"/>
          </a:xfrm>
        </p:spPr>
        <p:txBody>
          <a:bodyPr/>
          <a:lstStyle/>
          <a:p>
            <a:r>
              <a:rPr lang="en-GB" sz="2800" dirty="0"/>
              <a:t>Be clear about the proposal and the defined scope according.</a:t>
            </a:r>
          </a:p>
          <a:p>
            <a:r>
              <a:rPr lang="en-GB" sz="2800" dirty="0"/>
              <a:t>Identify overlap work areas and handoffs.</a:t>
            </a:r>
          </a:p>
          <a:p>
            <a:r>
              <a:rPr lang="en-GB" sz="2800" dirty="0"/>
              <a:t>Ensure the quantity is consistent with scope documents.</a:t>
            </a:r>
          </a:p>
          <a:p>
            <a:r>
              <a:rPr lang="en-GB" sz="2800" dirty="0"/>
              <a:t>Do the Project QA/QC plan according to the guide.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A6FB0-3B27-4FBA-99E8-FF4C4525C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F7D220-5EEF-4B8E-A12B-D4271F219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016123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3570E-D2FF-4536-B426-840B8F080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Compare the Plan Versus the Actual in Staff and Schedule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343E26-C770-42A8-B815-F80116F97E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Ensure equipment deliveries are coordinated according to schedule.</a:t>
            </a:r>
          </a:p>
          <a:p>
            <a:r>
              <a:rPr lang="en-GB" sz="2800" dirty="0"/>
              <a:t>Shifts in key Milestones.</a:t>
            </a:r>
          </a:p>
          <a:p>
            <a:r>
              <a:rPr lang="en-GB" sz="2800" dirty="0"/>
              <a:t>Appropriate staffing to task durations.</a:t>
            </a:r>
          </a:p>
          <a:p>
            <a:r>
              <a:rPr lang="en-GB" sz="2800" dirty="0"/>
              <a:t>Resource issues could cause delays and result in poor production and errors.</a:t>
            </a:r>
          </a:p>
          <a:p>
            <a:r>
              <a:rPr lang="en-GB" sz="2800" dirty="0"/>
              <a:t>Delays due to Clients or Third-Parties that will result in idle teams.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DCD28-0FB4-4705-AD56-6825D9C4A2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89898F-D727-463D-8FC5-BFB2682BE1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95038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786DC-F7F4-44DC-9736-7E6F06520D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648" y="136525"/>
            <a:ext cx="8928992" cy="922114"/>
          </a:xfrm>
        </p:spPr>
        <p:txBody>
          <a:bodyPr/>
          <a:lstStyle/>
          <a:p>
            <a:r>
              <a:rPr lang="en-GB" sz="3200" b="1" dirty="0"/>
              <a:t>Compare the Plan Budget Versus the Actual Cost 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049ABB-88C6-4385-915E-D82AA1C901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340768"/>
            <a:ext cx="8785671" cy="3917032"/>
          </a:xfrm>
        </p:spPr>
        <p:txBody>
          <a:bodyPr/>
          <a:lstStyle/>
          <a:p>
            <a:r>
              <a:rPr lang="en-GB" sz="2800" dirty="0"/>
              <a:t>There could be variances in the cost of equipment and material cost, this has to be monitored. </a:t>
            </a:r>
          </a:p>
          <a:p>
            <a:r>
              <a:rPr lang="en-GB" sz="2800" dirty="0"/>
              <a:t>The task-level labor cost may vary from the estimated.</a:t>
            </a:r>
          </a:p>
          <a:p>
            <a:r>
              <a:rPr lang="en-GB" sz="2800" dirty="0"/>
              <a:t>Existing or anticipated overage based on the current status.</a:t>
            </a:r>
          </a:p>
          <a:p>
            <a:r>
              <a:rPr lang="en-GB" sz="2800" dirty="0"/>
              <a:t>Are there areas where the original estimate was unrealistic.</a:t>
            </a:r>
          </a:p>
          <a:p>
            <a:r>
              <a:rPr lang="en-GB" sz="2800" dirty="0"/>
              <a:t>Ensure that you have a healthy contingency allocation.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53BEF2-5881-4D1A-9E44-3AD9C460E4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D32719-EF5F-4BD8-9824-4192717786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75586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FF3B7-2FC1-4DA9-B497-98801F581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r>
              <a:rPr lang="en-GB" sz="3200" b="1" dirty="0"/>
              <a:t>Time and Cost Trade-offs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E98F3-D8CF-4C0D-AF3A-0BB7FCF3B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016118"/>
            <a:ext cx="8784976" cy="4573122"/>
          </a:xfrm>
        </p:spPr>
        <p:txBody>
          <a:bodyPr/>
          <a:lstStyle/>
          <a:p>
            <a:r>
              <a:rPr lang="en-GB" sz="2800" dirty="0"/>
              <a:t>Adopt the Critical Path Method to trade of time and cost by determining the float.</a:t>
            </a:r>
          </a:p>
          <a:p>
            <a:r>
              <a:rPr lang="en-GB" sz="2800" dirty="0"/>
              <a:t>Reduce the amount of work.</a:t>
            </a:r>
          </a:p>
          <a:p>
            <a:r>
              <a:rPr lang="en-GB" sz="2800" dirty="0"/>
              <a:t>Use appropriate technology.</a:t>
            </a:r>
          </a:p>
          <a:p>
            <a:r>
              <a:rPr lang="en-GB" sz="2800" dirty="0"/>
              <a:t>Pay attention to the motivation of the project team.</a:t>
            </a:r>
          </a:p>
          <a:p>
            <a:r>
              <a:rPr lang="en-GB" sz="2800" dirty="0"/>
              <a:t>Get support from project executives and stakeholders</a:t>
            </a:r>
          </a:p>
          <a:p>
            <a:r>
              <a:rPr lang="en-GB" sz="2800" dirty="0"/>
              <a:t>Use more resources or sophisticated resources to complete work in less time.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EE50C6-C5A1-496A-B0F5-825A39C92D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12C395-963A-4853-8094-BD2684A27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02252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8A2335-40B8-4A12-82F8-2677BE0B6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4623"/>
            <a:ext cx="8229600" cy="706090"/>
          </a:xfrm>
        </p:spPr>
        <p:txBody>
          <a:bodyPr/>
          <a:lstStyle/>
          <a:p>
            <a:r>
              <a:rPr lang="en-GB" sz="3200" b="1" dirty="0"/>
              <a:t>Review Cost Reports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8B2A1-5248-44CF-87E9-53222090EC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24744"/>
            <a:ext cx="8713663" cy="3744416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You need to look out for large changes in spending considering the tolerance as planned over a review period.</a:t>
            </a:r>
          </a:p>
          <a:p>
            <a:pPr marL="0" indent="0">
              <a:buNone/>
            </a:pPr>
            <a:r>
              <a:rPr lang="en-GB" sz="2800" dirty="0"/>
              <a:t>Unanticipated changes to the non-</a:t>
            </a:r>
            <a:r>
              <a:rPr lang="en-GB" sz="2800" dirty="0" err="1"/>
              <a:t>labor</a:t>
            </a:r>
            <a:r>
              <a:rPr lang="en-GB" sz="2800" dirty="0"/>
              <a:t> cost and non-billable cost (incorrect timesheet).</a:t>
            </a:r>
          </a:p>
          <a:p>
            <a:pPr marL="0" indent="0">
              <a:buNone/>
            </a:pPr>
            <a:r>
              <a:rPr lang="en-GB" sz="2800" dirty="0"/>
              <a:t>Charges to personnel not involved in the project.</a:t>
            </a:r>
          </a:p>
          <a:p>
            <a:pPr marL="0" indent="0">
              <a:buNone/>
            </a:pPr>
            <a:r>
              <a:rPr lang="en-GB" sz="2800" dirty="0"/>
              <a:t>Sub-contractors charges and variances between % expended against % complete.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26B40C-DAFE-47C7-ACC0-ECB0B4913E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81A923-BB5D-4C08-8AA6-273A93B953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11723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00598F-6555-4E88-B191-140493EB1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4082"/>
          </a:xfrm>
        </p:spPr>
        <p:txBody>
          <a:bodyPr/>
          <a:lstStyle/>
          <a:p>
            <a:r>
              <a:rPr lang="en-GB" b="1" dirty="0"/>
              <a:t>Review Schedule Reports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03F1B-844F-4D78-B998-A62AFF2A72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052736"/>
            <a:ext cx="8569647" cy="4248472"/>
          </a:xfrm>
        </p:spPr>
        <p:txBody>
          <a:bodyPr/>
          <a:lstStyle/>
          <a:p>
            <a:r>
              <a:rPr lang="en-GB" sz="2800" dirty="0"/>
              <a:t>With respect to planned time and the baseline of the project; are we where we should be?</a:t>
            </a:r>
          </a:p>
          <a:p>
            <a:r>
              <a:rPr lang="en-GB" sz="2800" dirty="0"/>
              <a:t>What is the time remaining and how long will it take us to complete it?</a:t>
            </a:r>
          </a:p>
          <a:p>
            <a:r>
              <a:rPr lang="en-GB" sz="2800" dirty="0"/>
              <a:t>Are we on the critical path? if yes, what should we do?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C6FF03-4B11-41E6-B97B-2AEED0903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73B041-9D2C-453A-99A4-037584113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44007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E086A-E0E6-434C-B561-15C6005FC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168" y="121451"/>
            <a:ext cx="8713663" cy="706090"/>
          </a:xfrm>
        </p:spPr>
        <p:txBody>
          <a:bodyPr/>
          <a:lstStyle/>
          <a:p>
            <a:r>
              <a:rPr lang="en-GB" sz="3200" b="1" dirty="0"/>
              <a:t>Project Monitoring and Controlling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424B2-39FF-41D8-AA3B-2DA2432531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9" y="980728"/>
            <a:ext cx="8229600" cy="4464496"/>
          </a:xfrm>
        </p:spPr>
        <p:txBody>
          <a:bodyPr/>
          <a:lstStyle/>
          <a:p>
            <a:r>
              <a:rPr lang="en-GB" sz="2800" dirty="0"/>
              <a:t>There are several tools used in monitoring and controlling project activities, cost and time:</a:t>
            </a:r>
          </a:p>
          <a:p>
            <a:r>
              <a:rPr lang="en-GB" sz="2800" dirty="0"/>
              <a:t>Network diagram (Activity-on-Arrow (AOA) and activity on node (Aon)</a:t>
            </a:r>
          </a:p>
          <a:p>
            <a:r>
              <a:rPr lang="en-GB" sz="2800" dirty="0"/>
              <a:t>Critical Path (Total float)</a:t>
            </a:r>
          </a:p>
          <a:p>
            <a:r>
              <a:rPr lang="en-GB" sz="2800" dirty="0"/>
              <a:t>Scheduling with percentage completed and progress</a:t>
            </a:r>
          </a:p>
          <a:p>
            <a:r>
              <a:rPr lang="en-GB" sz="2800" dirty="0"/>
              <a:t>Earn Value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62805-6DE6-4E28-95B5-59485ECB1C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66A199-5DC2-4D6D-96BD-80127EBC38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78077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A2895A-B97E-4B0B-9B9F-C03426D77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398409"/>
            <a:ext cx="8147248" cy="4046815"/>
          </a:xfrm>
        </p:spPr>
        <p:txBody>
          <a:bodyPr/>
          <a:lstStyle/>
          <a:p>
            <a:pPr lvl="2"/>
            <a:r>
              <a:rPr lang="en-GB" dirty="0"/>
              <a:t>“</a:t>
            </a:r>
            <a:r>
              <a:rPr lang="en-GB" b="1" dirty="0"/>
              <a:t>Critical</a:t>
            </a:r>
            <a:r>
              <a:rPr lang="en-GB" dirty="0"/>
              <a:t>:  Activities, events, or paths which if delayed, will delay the completion of the project.  </a:t>
            </a:r>
          </a:p>
          <a:p>
            <a:pPr lvl="2"/>
            <a:r>
              <a:rPr lang="en-GB" dirty="0"/>
              <a:t>A projects </a:t>
            </a:r>
            <a:r>
              <a:rPr lang="en-GB" b="1" i="1" dirty="0"/>
              <a:t>critical path</a:t>
            </a:r>
            <a:r>
              <a:rPr lang="en-GB" dirty="0"/>
              <a:t> is understood to mean that sequence of critical activities (and critical events) that connects the project’s start event to its finish event and which cannot be delayed without delaying the project” (</a:t>
            </a:r>
            <a:r>
              <a:rPr lang="en-GB" dirty="0" err="1"/>
              <a:t>Meridith</a:t>
            </a:r>
            <a:r>
              <a:rPr lang="en-GB" dirty="0"/>
              <a:t> and Mantel, 2009).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820592-5E3F-4175-BA57-5F16068478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5ACA46-1D8F-4E19-A35A-66074AD64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A911C9E-E987-4733-B5D8-E9C931B95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3760"/>
            <a:ext cx="8229600" cy="778098"/>
          </a:xfrm>
        </p:spPr>
        <p:txBody>
          <a:bodyPr/>
          <a:lstStyle/>
          <a:p>
            <a:r>
              <a:rPr lang="en-GB" sz="3200" b="1" dirty="0"/>
              <a:t>Critical Path</a:t>
            </a:r>
          </a:p>
        </p:txBody>
      </p:sp>
    </p:spTree>
    <p:extLst>
      <p:ext uri="{BB962C8B-B14F-4D97-AF65-F5344CB8AC3E}">
        <p14:creationId xmlns:p14="http://schemas.microsoft.com/office/powerpoint/2010/main" val="14145671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0388F-82EA-4FA1-8BA3-DB9E96858F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EB893F-1923-45D4-A938-727DA2509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CECAF51-1482-4EDC-9312-E72B4E9D07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00" y="0"/>
            <a:ext cx="4696916" cy="685800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600" b="1" dirty="0"/>
              <a:t>Perform Forward Pass</a:t>
            </a:r>
          </a:p>
          <a:p>
            <a:pPr lvl="1" eaLnBrk="1" hangingPunct="1"/>
            <a:r>
              <a:rPr lang="en-US" sz="2000" dirty="0"/>
              <a:t>Set the ES of activities with no predecessors to 1</a:t>
            </a:r>
          </a:p>
          <a:p>
            <a:pPr lvl="1" eaLnBrk="1" hangingPunct="1"/>
            <a:r>
              <a:rPr lang="en-US" sz="2000" dirty="0"/>
              <a:t>Calculate activity EF – [(ES + duration) – 1 duration unit]</a:t>
            </a:r>
          </a:p>
          <a:p>
            <a:pPr lvl="1" eaLnBrk="1" hangingPunct="1"/>
            <a:r>
              <a:rPr lang="en-US" sz="2000" dirty="0"/>
              <a:t>Calculate next activity ES - (latest EF of all preceding activities including lag + 1 duration unit)</a:t>
            </a:r>
          </a:p>
          <a:p>
            <a:pPr lvl="1" eaLnBrk="1" hangingPunct="1"/>
            <a:r>
              <a:rPr lang="en-US" sz="2000" dirty="0"/>
              <a:t>Repeat for all activities in the network</a:t>
            </a:r>
          </a:p>
          <a:p>
            <a:pPr lvl="1" eaLnBrk="1" hangingPunct="1"/>
            <a:endParaRPr lang="en-US" sz="2000" dirty="0"/>
          </a:p>
          <a:p>
            <a:pPr lvl="1" eaLnBrk="1" hangingPunct="1"/>
            <a:endParaRPr lang="en-GB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F6370D31-0FA7-4B37-BB35-3D519CF2BCDD}"/>
              </a:ext>
            </a:extLst>
          </p:cNvPr>
          <p:cNvSpPr txBox="1">
            <a:spLocks/>
          </p:cNvSpPr>
          <p:nvPr/>
        </p:nvSpPr>
        <p:spPr bwMode="auto">
          <a:xfrm>
            <a:off x="4788024" y="0"/>
            <a:ext cx="4394026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None/>
            </a:pPr>
            <a:r>
              <a:rPr lang="en-GB" sz="2600" b="1" dirty="0"/>
              <a:t>Perform Backward Pass</a:t>
            </a:r>
          </a:p>
          <a:p>
            <a:pPr lvl="1" eaLnBrk="1" hangingPunct="1"/>
            <a:r>
              <a:rPr lang="en-US" sz="2000" dirty="0"/>
              <a:t>Set the LF of the last activity to its EF</a:t>
            </a:r>
          </a:p>
          <a:p>
            <a:pPr lvl="1" eaLnBrk="1" hangingPunct="1"/>
            <a:r>
              <a:rPr lang="en-US" sz="2000" dirty="0"/>
              <a:t>Calculate the activity LS – [(LF </a:t>
            </a:r>
            <a:r>
              <a:rPr lang="en-US" sz="2000" dirty="0">
                <a:cs typeface="Arial" charset="0"/>
              </a:rPr>
              <a:t>–</a:t>
            </a:r>
            <a:r>
              <a:rPr lang="en-US" sz="2000" dirty="0"/>
              <a:t> duration) + 1 duration unit)]</a:t>
            </a:r>
          </a:p>
          <a:p>
            <a:pPr lvl="1" eaLnBrk="1" hangingPunct="1"/>
            <a:r>
              <a:rPr lang="en-US" sz="2000" dirty="0"/>
              <a:t>Calculate the previous activity LF - (earliest LS of preceding activities </a:t>
            </a:r>
            <a:r>
              <a:rPr lang="en-US" sz="2000" dirty="0">
                <a:cs typeface="Arial" charset="0"/>
              </a:rPr>
              <a:t>–</a:t>
            </a:r>
            <a:r>
              <a:rPr lang="en-US" sz="2000" dirty="0"/>
              <a:t> activity lag </a:t>
            </a:r>
            <a:r>
              <a:rPr lang="en-US" sz="2000" dirty="0">
                <a:cs typeface="Arial" charset="0"/>
              </a:rPr>
              <a:t>–</a:t>
            </a:r>
            <a:r>
              <a:rPr lang="en-US" sz="2000" dirty="0"/>
              <a:t> 1 duration unit)</a:t>
            </a:r>
          </a:p>
          <a:p>
            <a:pPr lvl="1" eaLnBrk="1" hangingPunct="1"/>
            <a:r>
              <a:rPr lang="en-US" sz="2000" dirty="0"/>
              <a:t>Repeat for all activities in the network</a:t>
            </a:r>
          </a:p>
          <a:p>
            <a:pPr lvl="1" eaLnBrk="1" hangingPunct="1"/>
            <a:endParaRPr lang="en-US" sz="2000" dirty="0"/>
          </a:p>
          <a:p>
            <a:pPr lvl="1" eaLnBrk="1" hangingPunct="1"/>
            <a:endParaRPr lang="en-GB" dirty="0"/>
          </a:p>
        </p:txBody>
      </p:sp>
      <p:pic>
        <p:nvPicPr>
          <p:cNvPr id="9" name="Picture 5">
            <a:extLst>
              <a:ext uri="{FF2B5EF4-FFF2-40B4-BE49-F238E27FC236}">
                <a16:creationId xmlns:a16="http://schemas.microsoft.com/office/drawing/2014/main" id="{92B8FE7B-9F49-43B4-9002-D7788D961C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12432" y="4317999"/>
            <a:ext cx="4336876" cy="2587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4">
            <a:extLst>
              <a:ext uri="{FF2B5EF4-FFF2-40B4-BE49-F238E27FC236}">
                <a16:creationId xmlns:a16="http://schemas.microsoft.com/office/drawing/2014/main" id="{AC9238C3-FD98-484F-8B25-D7CCBFCD99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-12700" y="4222749"/>
            <a:ext cx="4572000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324234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84623-64BC-4D2C-9393-47084EFBFD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1AB528-7820-481D-A736-F3A011EFA3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DCF65942-F632-420F-BD31-6D133E7B24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6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42122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DE663-7B2F-4522-91F7-ED462EB35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558" y="114300"/>
            <a:ext cx="8229600" cy="675214"/>
          </a:xfrm>
        </p:spPr>
        <p:txBody>
          <a:bodyPr/>
          <a:lstStyle/>
          <a:p>
            <a:r>
              <a:rPr lang="en-GB" sz="3200" b="1" dirty="0"/>
              <a:t>Scheduling with % complete 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64A97-BD58-497C-B131-7A7B8A8D5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CDA16C-BACA-4FF3-97E8-13446F5DC3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CB6BD551-8197-4CD2-83C1-AB6D9D916CC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6980" y="908720"/>
            <a:ext cx="9144000" cy="5960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99842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610AD88-1D7C-4F26-9DF2-72EA3889144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334"/>
          <a:stretch/>
        </p:blipFill>
        <p:spPr bwMode="auto">
          <a:xfrm>
            <a:off x="20" y="10"/>
            <a:ext cx="9143980" cy="685799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6AB4C99C-7FD8-4CF5-9537-F1B0E65B13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286F66E3-88BB-4D78-A3EB-2EA7D739D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75547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0AC4-9D62-48DB-BF28-440DFBD8B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704" y="43793"/>
            <a:ext cx="8229600" cy="634082"/>
          </a:xfrm>
        </p:spPr>
        <p:txBody>
          <a:bodyPr/>
          <a:lstStyle/>
          <a:p>
            <a:r>
              <a:rPr lang="en-GB" sz="3200" b="1" dirty="0"/>
              <a:t>Earned Value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A1256-C1C3-47F8-A9B7-20FA71005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268760"/>
            <a:ext cx="8713663" cy="4205064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sz="2800" dirty="0"/>
              <a:t>EVA aka EVM – Earned Value Management) is a technique based around a project wide aggregated performance measure – </a:t>
            </a:r>
            <a:r>
              <a:rPr lang="en-GB" sz="2800" i="1" dirty="0"/>
              <a:t>earned value</a:t>
            </a:r>
            <a:r>
              <a:rPr lang="en-GB" sz="2800" dirty="0"/>
              <a:t>.</a:t>
            </a:r>
          </a:p>
          <a:p>
            <a:pPr marL="0" indent="0" eaLnBrk="1" hangingPunct="1">
              <a:buNone/>
            </a:pPr>
            <a:r>
              <a:rPr lang="en-GB" sz="2800" dirty="0"/>
              <a:t>In support of the old saying ‘time is money’ all values, cost and time, are expressed in monetary terms.</a:t>
            </a:r>
          </a:p>
          <a:p>
            <a:pPr marL="0" indent="0" eaLnBrk="1" hangingPunct="1">
              <a:buNone/>
            </a:pPr>
            <a:r>
              <a:rPr lang="en-GB" sz="2800" dirty="0"/>
              <a:t>To do this we need to convert </a:t>
            </a:r>
            <a:r>
              <a:rPr lang="en-GB" sz="2800" b="1" dirty="0"/>
              <a:t>time </a:t>
            </a:r>
            <a:r>
              <a:rPr lang="en-GB" sz="2800" b="1" i="1" dirty="0"/>
              <a:t>to</a:t>
            </a:r>
            <a:r>
              <a:rPr lang="en-GB" sz="2800" b="1" dirty="0"/>
              <a:t> money; </a:t>
            </a:r>
            <a:r>
              <a:rPr lang="en-GB" sz="2800" dirty="0"/>
              <a:t>represented as  EV (earned value) = PV (planned Value) * % complete.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71865-B3A8-4D2F-9937-C63B25971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FE44EE-1AD6-4B98-AA3E-BACEE706B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31082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0AC4-9D62-48DB-BF28-440DFBD8B6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704" y="43793"/>
            <a:ext cx="8229600" cy="634082"/>
          </a:xfrm>
        </p:spPr>
        <p:txBody>
          <a:bodyPr/>
          <a:lstStyle/>
          <a:p>
            <a:r>
              <a:rPr lang="en-GB" sz="3200" dirty="0"/>
              <a:t>Earned Value Analysis – terms to note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AA1256-C1C3-47F8-A9B7-20FA71005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677875"/>
            <a:ext cx="8713663" cy="4795949"/>
          </a:xfrm>
        </p:spPr>
        <p:txBody>
          <a:bodyPr/>
          <a:lstStyle/>
          <a:p>
            <a:pPr algn="just" eaLnBrk="1" hangingPunct="1"/>
            <a:r>
              <a:rPr lang="en-GB" sz="1800" dirty="0"/>
              <a:t>s-curve is a mathematical graph or illustration that properly illustrates the appropriate cumulative data for a project or task. </a:t>
            </a:r>
          </a:p>
          <a:p>
            <a:pPr algn="just" eaLnBrk="1" hangingPunct="1"/>
            <a:r>
              <a:rPr lang="en-GB" sz="1800" dirty="0"/>
              <a:t>This data can be the cost, or man-hours plotted against time. </a:t>
            </a:r>
          </a:p>
          <a:p>
            <a:pPr algn="just" eaLnBrk="1" hangingPunct="1"/>
            <a:r>
              <a:rPr lang="en-GB" sz="1800" dirty="0"/>
              <a:t>Project slippage is the </a:t>
            </a:r>
            <a:r>
              <a:rPr lang="en-GB" sz="1800" b="1" dirty="0"/>
              <a:t>time a project is late compared to the initial schedule baseline</a:t>
            </a:r>
            <a:r>
              <a:rPr lang="en-GB" sz="1800" dirty="0"/>
              <a:t>. between the planned dates of a project starting and finishing.</a:t>
            </a:r>
          </a:p>
          <a:p>
            <a:pPr algn="just" eaLnBrk="1" hangingPunct="1"/>
            <a:r>
              <a:rPr lang="en-GB" sz="1800" dirty="0"/>
              <a:t>Budget at completion or BAC is the total anticipated and budgeted spend for a project or specific phase of works, or in simple terms, the estimated cost of the project before the project begins.</a:t>
            </a:r>
          </a:p>
          <a:p>
            <a:pPr algn="just" eaLnBrk="1" hangingPunct="1"/>
            <a:r>
              <a:rPr lang="en-GB" sz="1800" dirty="0"/>
              <a:t>BAC is used in project management and as part of earned value management to compare the original forecast with continued project performance on a schedule and cost basis throughout a project.</a:t>
            </a:r>
          </a:p>
          <a:p>
            <a:pPr algn="just" eaLnBrk="1" hangingPunct="1"/>
            <a:r>
              <a:rPr lang="en-GB" sz="1800" dirty="0"/>
              <a:t>PMBOK Guide, “Planned Value (PV) is the authorized budget assigned to work to be accomplished for an activity or WBS component.</a:t>
            </a:r>
          </a:p>
          <a:p>
            <a:pPr algn="just" eaLnBrk="1" hangingPunct="1"/>
            <a:r>
              <a:rPr lang="en-GB" sz="1800" dirty="0"/>
              <a:t>CV refers specifically to the true measurement of cost performance on a particular project. The cost variance represents the algebraic difference between the earned value of a project (also known by the abbreviation of EV), and the actual cost of the project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71865-B3A8-4D2F-9937-C63B259712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FE44EE-1AD6-4B98-AA3E-BACEE706B0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98367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FD27A-7B70-49B3-9E0F-4BA8BDD03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47CDA0-52C8-4D2E-9A44-7A6A46C8B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A73DB42-7AEA-4FB5-B053-C1D3124506C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733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07594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5F466-1844-4AE8-AEE1-76DC22611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Closure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3E632-6F32-4CD0-839E-924D97856A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Develop all the relevant reports Budget, Schedule, Quality, Risk, Stakeholders, and lesson learned.</a:t>
            </a:r>
          </a:p>
          <a:p>
            <a:pPr marL="0" indent="0">
              <a:buNone/>
            </a:pPr>
            <a:r>
              <a:rPr lang="en-GB" sz="2800" dirty="0"/>
              <a:t>Handover and dispatch project team.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673459-EC66-4E18-890E-9776DC4D60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E531E6-C482-4633-8B6F-455939AB18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440682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A8210-94E1-4CAF-BC64-134641C133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5B782-1A8B-42D9-A5F8-BCFA1A7E0F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641655" cy="3739554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Project control and monitoring are crucial phases in the life of a project; hence, they are considered to be one of the most important determinants to project success.</a:t>
            </a:r>
          </a:p>
          <a:p>
            <a:pPr marL="0" indent="0">
              <a:buNone/>
            </a:pPr>
            <a:r>
              <a:rPr lang="en-GB" sz="2800" dirty="0"/>
              <a:t>It involves monitoring the parameters of the agreed project plan: time, cost, performance.</a:t>
            </a:r>
          </a:p>
          <a:p>
            <a:pPr marL="0" indent="0">
              <a:buNone/>
            </a:pPr>
            <a:r>
              <a:rPr lang="en-GB" sz="2800" dirty="0"/>
              <a:t>In the closure, your develop all project reports and create lesson learned.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A8BB99-93A7-41BD-9E29-3A3D9FF83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26E41F-33BE-4847-89B6-D7D94EB9C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419324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CF9AD7-9854-44CC-ABC0-EE5DE3BC0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665" y="136525"/>
            <a:ext cx="8229600" cy="778098"/>
          </a:xfrm>
        </p:spPr>
        <p:txBody>
          <a:bodyPr/>
          <a:lstStyle/>
          <a:p>
            <a:r>
              <a:rPr lang="en-GB" sz="3200" b="1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18D07-3892-4A6D-AAC1-4E1A00675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496" y="1124744"/>
            <a:ext cx="9001000" cy="187220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Meredith, J. and Mantel, S. (2009) </a:t>
            </a:r>
            <a:r>
              <a:rPr lang="en-GB" sz="2800" i="1" dirty="0"/>
              <a:t>Project Management: A Managerial Approach</a:t>
            </a:r>
            <a:r>
              <a:rPr lang="en-GB" sz="2800" dirty="0"/>
              <a:t>, Asia: John Wiley and Sons.</a:t>
            </a:r>
          </a:p>
          <a:p>
            <a:pPr marL="0" indent="0">
              <a:buNone/>
            </a:pPr>
            <a:r>
              <a:rPr lang="en-GB" sz="2800" dirty="0"/>
              <a:t>Larson, E. and Gray, C. (2018) Project Management: </a:t>
            </a:r>
            <a:r>
              <a:rPr lang="en-GB" sz="2800" i="1" dirty="0"/>
              <a:t>The Managerial Process 7</a:t>
            </a:r>
            <a:r>
              <a:rPr lang="en-GB" sz="2800" i="1" baseline="30000" dirty="0"/>
              <a:t>th</a:t>
            </a:r>
            <a:r>
              <a:rPr lang="en-GB" sz="2800" i="1" dirty="0"/>
              <a:t> Edition, </a:t>
            </a:r>
            <a:r>
              <a:rPr lang="en-GB" sz="2800" dirty="0"/>
              <a:t>McGraw Hill.</a:t>
            </a:r>
          </a:p>
          <a:p>
            <a:pPr marL="0" indent="0">
              <a:buNone/>
            </a:pPr>
            <a:endParaRPr lang="en-GB" sz="2800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1954ED-7761-4E9E-984C-F8D386242B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22/11/2024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B49CD5-90BD-40B4-9BB5-176941016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96023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1762</Words>
  <Application>Microsoft Office PowerPoint</Application>
  <PresentationFormat>On-screen Show (4:3)</PresentationFormat>
  <Paragraphs>216</Paragraphs>
  <Slides>35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Myriad Pro</vt:lpstr>
      <vt:lpstr>Arial</vt:lpstr>
      <vt:lpstr>Verdana</vt:lpstr>
      <vt:lpstr>20140311PresentationUWTSDTemplate</vt:lpstr>
      <vt:lpstr>Project  Monitoring, Control, and Closure </vt:lpstr>
      <vt:lpstr>Recap </vt:lpstr>
      <vt:lpstr>Project Life Cycle_Phases 4 and 5</vt:lpstr>
      <vt:lpstr>Introduction</vt:lpstr>
      <vt:lpstr>PowerPoint Presentation</vt:lpstr>
      <vt:lpstr>The act of monitoring and controlling</vt:lpstr>
      <vt:lpstr>What does it echo?</vt:lpstr>
      <vt:lpstr>PowerPoint Presentation</vt:lpstr>
      <vt:lpstr>PowerPoint Presentation</vt:lpstr>
      <vt:lpstr>PowerPoint Presentation</vt:lpstr>
      <vt:lpstr>Conduct Procurements </vt:lpstr>
      <vt:lpstr>What is the Purpose of monitoring the project</vt:lpstr>
      <vt:lpstr>Key Monitoring Questions</vt:lpstr>
      <vt:lpstr>If yes, how? and if No, why?</vt:lpstr>
      <vt:lpstr>Project Team’s Responsibility </vt:lpstr>
      <vt:lpstr>Setting the Monitoring Boundaries Right</vt:lpstr>
      <vt:lpstr>Effective Measurement Parameters</vt:lpstr>
      <vt:lpstr>Compare the Plan Versus the Actual in Scope and Quality</vt:lpstr>
      <vt:lpstr>Compare the Plan Versus the Actual in Staff and Schedule</vt:lpstr>
      <vt:lpstr>Compare the Plan Budget Versus the Actual Cost </vt:lpstr>
      <vt:lpstr>Time and Cost Trade-offs</vt:lpstr>
      <vt:lpstr>Review Cost Reports</vt:lpstr>
      <vt:lpstr>Review Schedule Reports</vt:lpstr>
      <vt:lpstr>Project Monitoring and Controlling Tools</vt:lpstr>
      <vt:lpstr>Critical Path</vt:lpstr>
      <vt:lpstr>PowerPoint Presentation</vt:lpstr>
      <vt:lpstr>PowerPoint Presentation</vt:lpstr>
      <vt:lpstr>Scheduling with % complete  </vt:lpstr>
      <vt:lpstr>PowerPoint Presentation</vt:lpstr>
      <vt:lpstr>Earned Value Analysis</vt:lpstr>
      <vt:lpstr>Earned Value Analysis – terms to note</vt:lpstr>
      <vt:lpstr>PowerPoint Presentation</vt:lpstr>
      <vt:lpstr>Closure</vt:lpstr>
      <vt:lpstr>Conclusion</vt:lpstr>
      <vt:lpstr>Reference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Said Usman</cp:lastModifiedBy>
  <cp:revision>268</cp:revision>
  <cp:lastPrinted>2018-07-09T15:27:01Z</cp:lastPrinted>
  <dcterms:created xsi:type="dcterms:W3CDTF">2002-10-07T19:43:58Z</dcterms:created>
  <dcterms:modified xsi:type="dcterms:W3CDTF">2024-11-26T10:34:27Z</dcterms:modified>
</cp:coreProperties>
</file>