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0"/>
  </p:notesMasterIdLst>
  <p:sldIdLst>
    <p:sldId id="256" r:id="rId2"/>
    <p:sldId id="257" r:id="rId3"/>
    <p:sldId id="269" r:id="rId4"/>
    <p:sldId id="270" r:id="rId5"/>
    <p:sldId id="271" r:id="rId6"/>
    <p:sldId id="259" r:id="rId7"/>
    <p:sldId id="272" r:id="rId8"/>
    <p:sldId id="260" r:id="rId9"/>
    <p:sldId id="273" r:id="rId10"/>
    <p:sldId id="274" r:id="rId11"/>
    <p:sldId id="275" r:id="rId12"/>
    <p:sldId id="261" r:id="rId13"/>
    <p:sldId id="276" r:id="rId14"/>
    <p:sldId id="277" r:id="rId15"/>
    <p:sldId id="278" r:id="rId16"/>
    <p:sldId id="279" r:id="rId17"/>
    <p:sldId id="262" r:id="rId18"/>
    <p:sldId id="280" r:id="rId19"/>
    <p:sldId id="263" r:id="rId20"/>
    <p:sldId id="281" r:id="rId21"/>
    <p:sldId id="282" r:id="rId22"/>
    <p:sldId id="264" r:id="rId23"/>
    <p:sldId id="283" r:id="rId24"/>
    <p:sldId id="284" r:id="rId25"/>
    <p:sldId id="265" r:id="rId26"/>
    <p:sldId id="266" r:id="rId27"/>
    <p:sldId id="267" r:id="rId28"/>
    <p:sldId id="268" r:id="rId29"/>
  </p:sldIdLst>
  <p:sldSz cx="18288000" cy="10287000"/>
  <p:notesSz cx="6858000" cy="9144000"/>
  <p:embeddedFontLst>
    <p:embeddedFont>
      <p:font typeface="Alexandria Bold" pitchFamily="2" charset="-78"/>
      <p:regular r:id="rId31"/>
    </p:embeddedFont>
    <p:embeddedFont>
      <p:font typeface="Garet" pitchFamily="2" charset="77"/>
      <p:regular r:id="rId32"/>
    </p:embeddedFont>
    <p:embeddedFont>
      <p:font typeface="Garet Italics" pitchFamily="2" charset="77"/>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74530-02AE-4F23-AB21-AF91A515D197}" type="datetimeFigureOut">
              <a:rPr lang="en-IN" smtClean="0"/>
              <a:t>12/07/26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B849FA-5687-4B88-82F7-FFB3E7DB3783}" type="slidenum">
              <a:rPr lang="en-IN" smtClean="0"/>
              <a:t>‹#›</a:t>
            </a:fld>
            <a:endParaRPr lang="en-IN"/>
          </a:p>
        </p:txBody>
      </p:sp>
    </p:spTree>
    <p:extLst>
      <p:ext uri="{BB962C8B-B14F-4D97-AF65-F5344CB8AC3E}">
        <p14:creationId xmlns:p14="http://schemas.microsoft.com/office/powerpoint/2010/main" val="1508585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Parkinson's disease is a chronic progressive neurodegenerative disorder, mainly affecting movement due to a progressive and progressive loss of dopamine producing neurons of the substantia nigra. Dopamine is an important chemical that assists in the control and transference of a desired response in a voluntary and controlled way. Patients show the motor features of the disease – resting tremor, rigidity, bradykinesia and postural instability – as well as non-motor features like depression, constipation, sleep disturbances and cognitive impairment, related to decreased levels of dopamine. The highest risk factor is the age, however genetic factors and environmental factors contribute to the development of disease. Parkinson's is a progressive illness over a number of years: disability and dependence is creeping up. Thus, an adequate multi-disciplinary management team and early detection is essential to maintain independence, as well as the quality of life and severity of complications that can be reduced from the disease.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2</a:t>
            </a:fld>
            <a:endParaRPr lang="en-IN"/>
          </a:p>
        </p:txBody>
      </p:sp>
    </p:spTree>
    <p:extLst>
      <p:ext uri="{BB962C8B-B14F-4D97-AF65-F5344CB8AC3E}">
        <p14:creationId xmlns:p14="http://schemas.microsoft.com/office/powerpoint/2010/main" val="3750313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8382E-1CD7-1283-636D-056F7E4A31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8F41D9-6CF7-62B1-DF9C-A9A0761623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E43512-FCE0-EDA8-A098-9019D4978AE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Epidemiology is the science that investigates the distribution, frequency and risk factors (determinants) of diseases occurring in populations. Parkinson's disease is one of the fastest growing prevalent neurological illnesses in the world in the name of ageing population and higher life expectancies. The symptoms of the disease can occur at any age, although it is more frequently seen in people over 60 years old, and the greatest known risk seems to be increasing age. Other studies have indicated a slight increase in risk for men to be diagnosed with Parkinson's disease, but it's not yet known why – perhaps hormones or genetic factors. In addition, there are genetic alterations and exposure to chemicals (such as pesticides) in the environment that have been associated with increased risk of developing it. An understanding of the epidemiology of Parkinson's helps healthcare professionals and policy-makers to target high-risk populations, create new methods to detect the disease in its earliest phases, use health care resources more efficiently and inform formation of more effective preventive public health strategies to promote better long-term population health.</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A2157F72-9179-273B-67FA-DF98E6A139C6}"/>
              </a:ext>
            </a:extLst>
          </p:cNvPr>
          <p:cNvSpPr>
            <a:spLocks noGrp="1"/>
          </p:cNvSpPr>
          <p:nvPr>
            <p:ph type="sldNum" sz="quarter" idx="5"/>
          </p:nvPr>
        </p:nvSpPr>
        <p:spPr/>
        <p:txBody>
          <a:bodyPr/>
          <a:lstStyle/>
          <a:p>
            <a:fld id="{12B849FA-5687-4B88-82F7-FFB3E7DB3783}" type="slidenum">
              <a:rPr lang="en-IN" smtClean="0"/>
              <a:t>3</a:t>
            </a:fld>
            <a:endParaRPr lang="en-IN"/>
          </a:p>
        </p:txBody>
      </p:sp>
    </p:spTree>
    <p:extLst>
      <p:ext uri="{BB962C8B-B14F-4D97-AF65-F5344CB8AC3E}">
        <p14:creationId xmlns:p14="http://schemas.microsoft.com/office/powerpoint/2010/main" val="3933491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C81CA-8236-B273-3901-4B42A9D71A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B1E9B1-BAEF-5C56-E000-DB85F8CF30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DD97B-5372-69F6-70E8-2C4485939132}"/>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Prevalence = number of persons with a certain disease at a certain time in a given population. 50,000 people in the UK currently have Parkinson's and this is set to rise in the decade to 2020. Parkinson's disease is the most common nervous system disease with more than 10 million people affected throughout the world. The worldwide increase is believed to be largely due to the increase in ageing causing a higher risk of Parkinson's disease. However, increased longevity as well as advances in health care are contributing to the growing prevalence of the condition. People above the age of 60 years are more likely to suffer from PD but a smaller proportion suffer from symptoms of PD before they are 50 years </a:t>
            </a:r>
            <a:r>
              <a:rPr lang="en-IN" sz="1200" b="0" i="0" u="none" strike="noStrike" kern="1200" dirty="0" err="1">
                <a:solidFill>
                  <a:schemeClr val="tx1"/>
                </a:solidFill>
                <a:effectLst/>
                <a:latin typeface="+mn-lt"/>
                <a:ea typeface="+mn-ea"/>
                <a:cs typeface="+mn-cs"/>
              </a:rPr>
              <a:t>old.While</a:t>
            </a:r>
            <a:r>
              <a:rPr lang="en-IN" sz="1200" b="0" i="0" u="none" strike="noStrike" kern="1200" dirty="0">
                <a:solidFill>
                  <a:schemeClr val="tx1"/>
                </a:solidFill>
                <a:effectLst/>
                <a:latin typeface="+mn-lt"/>
                <a:ea typeface="+mn-ea"/>
                <a:cs typeface="+mn-cs"/>
              </a:rPr>
              <a:t> the majority of PD cases occur in adults over 50 years of age, a small percentage will develop signs and symptoms of PD's before they reach age 50. Prevalence is vital for health services planners to ensure that the required resources are available as needed to address the needs of the population, improve specialist services and plan for future escalation of long-term care and support needs.</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BB88D552-AAEB-3A18-6AD8-03D00784CC73}"/>
              </a:ext>
            </a:extLst>
          </p:cNvPr>
          <p:cNvSpPr>
            <a:spLocks noGrp="1"/>
          </p:cNvSpPr>
          <p:nvPr>
            <p:ph type="sldNum" sz="quarter" idx="5"/>
          </p:nvPr>
        </p:nvSpPr>
        <p:spPr/>
        <p:txBody>
          <a:bodyPr/>
          <a:lstStyle/>
          <a:p>
            <a:fld id="{12B849FA-5687-4B88-82F7-FFB3E7DB3783}" type="slidenum">
              <a:rPr lang="en-IN" smtClean="0"/>
              <a:t>4</a:t>
            </a:fld>
            <a:endParaRPr lang="en-IN"/>
          </a:p>
        </p:txBody>
      </p:sp>
    </p:spTree>
    <p:extLst>
      <p:ext uri="{BB962C8B-B14F-4D97-AF65-F5344CB8AC3E}">
        <p14:creationId xmlns:p14="http://schemas.microsoft.com/office/powerpoint/2010/main" val="4151738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B3690-3098-FEF5-603A-5B25A621ED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A7190-0460-E131-021A-FC14E8B16B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FE6240-B9FA-2ECD-99C1-3C4B553ED31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effect of Parkinson's goes beyond the physical, however, and is experienced at a personal, a familial, a health-care system and society level. As patients get older, and become more mobile, more coordinated, speaking more and able to do more activities, they have a higher challenge, and lose their functional independence and functioning. The loss of quality of life is compounded by loss of motor functions, as well as non-motor functions including depression, anxiety, cognitive impairment and sleep disturbances. Carers often give a lot of physical and emotional care, and this can cause stresses, fatigue and financial burden to carers. Also the financial impact of PD is large because of the use of life long medications; specialist advice and consultations; rehabilitation, hospitalisation and communities supports required. Many people need to retire early or work less due to their inability to pursue their </a:t>
            </a:r>
            <a:r>
              <a:rPr lang="en-IN" sz="1200" b="0" i="0" u="none" strike="noStrike" kern="1200" dirty="0" err="1">
                <a:solidFill>
                  <a:schemeClr val="tx1"/>
                </a:solidFill>
                <a:effectLst/>
                <a:latin typeface="+mn-lt"/>
                <a:ea typeface="+mn-ea"/>
                <a:cs typeface="+mn-cs"/>
              </a:rPr>
              <a:t>careers.Far</a:t>
            </a:r>
            <a:r>
              <a:rPr lang="en-IN" sz="1200" b="0" i="0" u="none" strike="noStrike" kern="1200" dirty="0">
                <a:solidFill>
                  <a:schemeClr val="tx1"/>
                </a:solidFill>
                <a:effectLst/>
                <a:latin typeface="+mn-lt"/>
                <a:ea typeface="+mn-ea"/>
                <a:cs typeface="+mn-cs"/>
              </a:rPr>
              <a:t> too many people are forced to use Jake's hours down or enter early retirement because they're not offered a chance to continue their career. The widespread impact of Parkinson's disease demonstrates the need for early diagnosis, multidisciplinary care, supporting caregivers, and planning for quality health care, to enhance patient outcomes and minimize the impact on the broader society and economy in the long term.</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4FAA3177-AD93-C9E1-9A4A-BB51C63F9253}"/>
              </a:ext>
            </a:extLst>
          </p:cNvPr>
          <p:cNvSpPr>
            <a:spLocks noGrp="1"/>
          </p:cNvSpPr>
          <p:nvPr>
            <p:ph type="sldNum" sz="quarter" idx="5"/>
          </p:nvPr>
        </p:nvSpPr>
        <p:spPr/>
        <p:txBody>
          <a:bodyPr/>
          <a:lstStyle/>
          <a:p>
            <a:fld id="{12B849FA-5687-4B88-82F7-FFB3E7DB3783}" type="slidenum">
              <a:rPr lang="en-IN" smtClean="0"/>
              <a:t>5</a:t>
            </a:fld>
            <a:endParaRPr lang="en-IN"/>
          </a:p>
        </p:txBody>
      </p:sp>
    </p:spTree>
    <p:extLst>
      <p:ext uri="{BB962C8B-B14F-4D97-AF65-F5344CB8AC3E}">
        <p14:creationId xmlns:p14="http://schemas.microsoft.com/office/powerpoint/2010/main" val="3037131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is currently no single laboratory or imaging test which is conclusive to diagnose Parkinson's; the diagnosis is primarily based on clinical assessment. Healthcare professionals start with a comprehensive medical history, such as the history patients report of their symptoms, how they've responded to other medications, their family history and any environmental risks they may have been exposed to. A careful assessment of the nervous system then is carried out for the presence of one of the cardinal motor characteristics of PD, including resting tremor, bradykinesia, muscles rigidity and postural instability. The clinician also assesses gait, balance and coordination to assess the severity of disease. Brain imaging such as magnetic resonance imaging (MRI) or dopamine transporter (</a:t>
            </a:r>
            <a:r>
              <a:rPr lang="en-IN" sz="1200" b="0" i="0" u="none" strike="noStrike" kern="1200" dirty="0" err="1">
                <a:solidFill>
                  <a:schemeClr val="tx1"/>
                </a:solidFill>
                <a:effectLst/>
                <a:latin typeface="+mn-lt"/>
                <a:ea typeface="+mn-ea"/>
                <a:cs typeface="+mn-cs"/>
              </a:rPr>
              <a:t>DaT</a:t>
            </a:r>
            <a:r>
              <a:rPr lang="en-IN" sz="1200" b="0" i="0" u="none" strike="noStrike" kern="1200" dirty="0">
                <a:solidFill>
                  <a:schemeClr val="tx1"/>
                </a:solidFill>
                <a:effectLst/>
                <a:latin typeface="+mn-lt"/>
                <a:ea typeface="+mn-ea"/>
                <a:cs typeface="+mn-cs"/>
              </a:rPr>
              <a:t>) scan can't diagnose Parkinson's disease, but it can help rule out another neurological disorder that can have the same symptoms. The critical need for early and accurate diagnosis is for treatment to be initiated in time, for multidisciplinary support to be appropriately provided, symptoms to be managed and for patients' quality of life to be enhanced for the long-term.</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6</a:t>
            </a:fld>
            <a:endParaRPr lang="en-IN"/>
          </a:p>
        </p:txBody>
      </p:sp>
    </p:spTree>
    <p:extLst>
      <p:ext uri="{BB962C8B-B14F-4D97-AF65-F5344CB8AC3E}">
        <p14:creationId xmlns:p14="http://schemas.microsoft.com/office/powerpoint/2010/main" val="810211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4EC15-2C23-23D1-A04A-D66E9D8C21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C98947-02ED-C031-215E-63BCA40816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231914-314B-198B-585B-16444B600B2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 first assessment of Parkinson's will establish a comprehensive picture of the patient's physical, cognitive and emotional functioning, upon which to develop a treatment plan. A comprehensive neurological assessment examines typical motor features such as tremor, rigidity, bradykinesia, balance problems and gait tremor and instability. Using validated assessment scales like the Unified Parkinson's Disease Rating Scale (UPDRS), the severity of the symptoms, functional impairment, the response to treatment and severity of disease progression are measured throughout the course of the disease. The Hoehn and Yahr stage system is a classification of the different levels of functional disability and mobility problems which can be helpful to guide progression monitoring and management of Parkinson's disease. Functional assessments are conducted to determine the patient's ability to carry out activities of daily living without support, and a cognitive/mental health assessment will be performed in order to determine issues such as depression, anxiety and cognitive issues. A detailed initial assessment allows for individual care plans, early multi-disciplinary support, symptom control and electro-</a:t>
            </a:r>
            <a:r>
              <a:rPr lang="en-IN" sz="1200" b="0" i="0" u="none" strike="noStrike" kern="1200" dirty="0" err="1">
                <a:solidFill>
                  <a:schemeClr val="tx1"/>
                </a:solidFill>
                <a:effectLst/>
                <a:latin typeface="+mn-lt"/>
                <a:ea typeface="+mn-ea"/>
                <a:cs typeface="+mn-cs"/>
              </a:rPr>
              <a:t>cautil</a:t>
            </a:r>
            <a:r>
              <a:rPr lang="en-IN" sz="1200" b="0" i="0" u="none" strike="noStrike" kern="1200" dirty="0">
                <a:solidFill>
                  <a:schemeClr val="tx1"/>
                </a:solidFill>
                <a:effectLst/>
                <a:latin typeface="+mn-lt"/>
                <a:ea typeface="+mn-ea"/>
                <a:cs typeface="+mn-cs"/>
              </a:rPr>
              <a:t> monitoring, to provide individuals with independence and to enhance the quality of their life.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623AEDA0-BFB6-634C-1F1E-0AAB9771427B}"/>
              </a:ext>
            </a:extLst>
          </p:cNvPr>
          <p:cNvSpPr>
            <a:spLocks noGrp="1"/>
          </p:cNvSpPr>
          <p:nvPr>
            <p:ph type="sldNum" sz="quarter" idx="5"/>
          </p:nvPr>
        </p:nvSpPr>
        <p:spPr/>
        <p:txBody>
          <a:bodyPr/>
          <a:lstStyle/>
          <a:p>
            <a:fld id="{12B849FA-5687-4B88-82F7-FFB3E7DB3783}" type="slidenum">
              <a:rPr lang="en-IN" smtClean="0"/>
              <a:t>7</a:t>
            </a:fld>
            <a:endParaRPr lang="en-IN"/>
          </a:p>
        </p:txBody>
      </p:sp>
    </p:spTree>
    <p:extLst>
      <p:ext uri="{BB962C8B-B14F-4D97-AF65-F5344CB8AC3E}">
        <p14:creationId xmlns:p14="http://schemas.microsoft.com/office/powerpoint/2010/main" val="2075750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National Institute for Health and Care Excellence (NICE) in the UK provides guidance, grounded in evidence, for the diagnosis and management of PD. Both these guidelines encourage provision of person-centred care according to the symptoms and preferences, lifestyle and care status of each patient. Early diagnosis &amp; timely treatment leads to control of the symptoms and functional independence &amp; minimisation of complications due to disease progression. Regular review appointments are also recommended by NICE to ensure that treatment is effective and show adverse effects of the medication and to tailor treatment plans as needs throughout a person's life evolve. Education units, such as general practitioners, should educate patients clearly on the disease, available treatment options, lifestyle advice and available support services to enable patients to make informed choices. Specialist services such as Parkinsons specialist and multi-disciplinary services are encouraged for improved long-term outcomes. One important aspect of good practice is the care which is both standard and consistent and patients are cared for physically, psychologically and socially in the progression of Parkinson's.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8</a:t>
            </a:fld>
            <a:endParaRPr lang="en-IN"/>
          </a:p>
        </p:txBody>
      </p:sp>
    </p:spTree>
    <p:extLst>
      <p:ext uri="{BB962C8B-B14F-4D97-AF65-F5344CB8AC3E}">
        <p14:creationId xmlns:p14="http://schemas.microsoft.com/office/powerpoint/2010/main" val="2314892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C5AAFC-7078-5CF9-B552-14196F0297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6342BC-C79B-685C-B55D-7C87624618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EDD4E5-2691-C4E1-CF68-01450AD167D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Parkinson's also impacts physical, psychological and social health and a multi-disciplinary team is necessary to help manage the condition. Diagnosis, medication and monitoring throughout the course of treatment are conducted by neurologists. Parkinsons specialist nurses have a crucial role in education of patients, monitoring and tracking of their symptoms, helping with medication management and ensuring care is coordinated between the various members of the healthcare team. Physiotherapists help to improve mobility, balance and posture, and reduce the risk of falling, while occupational therapists: offer strategies and devices to help prepare for occupational functioning and daily living. Speech and language therapists can be of help in addressing anything that your child may have problems with when it comes to communicating or swallowing as the disease advances. Other health care professionals, including psychologists, pharmacists, dietitians and social workers, are dedicated to mental health, to drug safety, to diet/food and to social services. Multidisciplinary care can help each person living with PD address every piece of their health, optimize their living by maintaining independence and achieve positive PD health outcomes.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EA16CF87-8744-62DB-A707-E46F84849F2E}"/>
              </a:ext>
            </a:extLst>
          </p:cNvPr>
          <p:cNvSpPr>
            <a:spLocks noGrp="1"/>
          </p:cNvSpPr>
          <p:nvPr>
            <p:ph type="sldNum" sz="quarter" idx="5"/>
          </p:nvPr>
        </p:nvSpPr>
        <p:spPr/>
        <p:txBody>
          <a:bodyPr/>
          <a:lstStyle/>
          <a:p>
            <a:fld id="{12B849FA-5687-4B88-82F7-FFB3E7DB3783}" type="slidenum">
              <a:rPr lang="en-IN" smtClean="0"/>
              <a:t>9</a:t>
            </a:fld>
            <a:endParaRPr lang="en-IN"/>
          </a:p>
        </p:txBody>
      </p:sp>
    </p:spTree>
    <p:extLst>
      <p:ext uri="{BB962C8B-B14F-4D97-AF65-F5344CB8AC3E}">
        <p14:creationId xmlns:p14="http://schemas.microsoft.com/office/powerpoint/2010/main" val="2277367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A93E5-8E42-3D04-4AE4-00C5A36B6B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BB282E-DD4C-B9E3-066F-DAE5E7BD20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1FFF30-D5AC-C856-15D1-753917D36F8F}"/>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Person-centred care is a care approach that puts the person at the heart of its focus and care, rather than just the disease. Trained staff who can interact with patients and their families, understand their preference for treatment, their culture, what they want to achieve with therapy and what they struggle with in their daily lives is key to managing Parkinson's. The introduction of Shared Choice Making is about patients being able to participate actively in what is being offered them; what care, support or life changes are the right thing for them to do. Person centred care plans include strategies suitable for emotional, social and cognitive wellbeing and physical symptoms and functional independence. Education is also vital part of person centred care as it enables the patient to learn about their illness, identifies a change in their symptoms, is able to recall medication requirements and take advantage of other support services available. There is also a family and care giver engagement to improve long term care and communication. Person centred care improves the person's satisfaction, encourages self-care, also improves compliance with treatment and quality of life for the person over the treatment course of Parkinson's.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6BEBE77E-171F-A081-F82A-47C725C6C222}"/>
              </a:ext>
            </a:extLst>
          </p:cNvPr>
          <p:cNvSpPr>
            <a:spLocks noGrp="1"/>
          </p:cNvSpPr>
          <p:nvPr>
            <p:ph type="sldNum" sz="quarter" idx="5"/>
          </p:nvPr>
        </p:nvSpPr>
        <p:spPr/>
        <p:txBody>
          <a:bodyPr/>
          <a:lstStyle/>
          <a:p>
            <a:fld id="{12B849FA-5687-4B88-82F7-FFB3E7DB3783}" type="slidenum">
              <a:rPr lang="en-IN" smtClean="0"/>
              <a:t>10</a:t>
            </a:fld>
            <a:endParaRPr lang="en-IN"/>
          </a:p>
        </p:txBody>
      </p:sp>
    </p:spTree>
    <p:extLst>
      <p:ext uri="{BB962C8B-B14F-4D97-AF65-F5344CB8AC3E}">
        <p14:creationId xmlns:p14="http://schemas.microsoft.com/office/powerpoint/2010/main" val="2975956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6EECE-8905-E6B3-686C-150B6CDCA7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B8E564-A4B5-043C-61CB-D9A540CE90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0C627-85D1-BE55-4352-31F79EA9C0F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Symptoms are continually changing over time so continual monitoring and follow-up are also important aspects of successful managing Parkinson's disease. Follow up appointments give healthcare workers an opportunity to determine the course of the disease, the effect of the treatment, drug side effects, etc. and the detection of new symptoms which might benefit from treatment. CLINICAL ASSESSMENT INCLUDES an evaluation of the patient's mobility, balance, gait, speech, swallowing, cognitive functioning, mental health and functional independence in their normal life. Medication review is important to achieve the best symptom control and minimise side effects of medicines such as motor fluctuations or dyskinesia that can occur if medication is taken for a long time. Having a long-term monitoring also ensures that physiotherapy, occupational therapy, speech therapy, mental health and/or social care is offered as required. Care Plans are regularly reviewed to make sure that they are still individualised and meet the patient's ongoing needs. Follow-up optimises treatment outcomes, helps people to stay independent, increases their quality of life and helps to manage Parkinson's disease in the long term.</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8253D80E-09BC-7DEE-7EEE-3DBD5F77E0CD}"/>
              </a:ext>
            </a:extLst>
          </p:cNvPr>
          <p:cNvSpPr>
            <a:spLocks noGrp="1"/>
          </p:cNvSpPr>
          <p:nvPr>
            <p:ph type="sldNum" sz="quarter" idx="5"/>
          </p:nvPr>
        </p:nvSpPr>
        <p:spPr/>
        <p:txBody>
          <a:bodyPr/>
          <a:lstStyle/>
          <a:p>
            <a:fld id="{12B849FA-5687-4B88-82F7-FFB3E7DB3783}" type="slidenum">
              <a:rPr lang="en-IN" smtClean="0"/>
              <a:t>11</a:t>
            </a:fld>
            <a:endParaRPr lang="en-IN"/>
          </a:p>
        </p:txBody>
      </p:sp>
    </p:spTree>
    <p:extLst>
      <p:ext uri="{BB962C8B-B14F-4D97-AF65-F5344CB8AC3E}">
        <p14:creationId xmlns:p14="http://schemas.microsoft.com/office/powerpoint/2010/main" val="36007570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majority of patients with Parkinsonism, who were not improved by at least levodopa treatment, responded to levodopa best, so it's an accepted standard of treatment. Levodopa is administered and crosses the blood-brain barrier to become dopamine which replaces the neurotransmitter that is lacking due to the death of the dopaminergic neurons. This results in fewer feelings of stupor, rigidity, tremor and difficulties with movement, with the patient able to function more independently in normal functioning. Carbidopa or </a:t>
            </a:r>
            <a:r>
              <a:rPr lang="en-IN" sz="1200" b="0" i="0" u="none" strike="noStrike" kern="1200" dirty="0" err="1">
                <a:solidFill>
                  <a:schemeClr val="tx1"/>
                </a:solidFill>
                <a:effectLst/>
                <a:latin typeface="+mn-lt"/>
                <a:ea typeface="+mn-ea"/>
                <a:cs typeface="+mn-cs"/>
              </a:rPr>
              <a:t>benserazide</a:t>
            </a:r>
            <a:r>
              <a:rPr lang="en-IN" sz="1200" b="0" i="0" u="none" strike="noStrike" kern="1200" dirty="0">
                <a:solidFill>
                  <a:schemeClr val="tx1"/>
                </a:solidFill>
                <a:effectLst/>
                <a:latin typeface="+mn-lt"/>
                <a:ea typeface="+mn-ea"/>
                <a:cs typeface="+mn-cs"/>
              </a:rPr>
              <a:t> are sometimes added to levodopa to minimize side effects and to improve the amount of levodopa that the brain receives. Motor fluctuations ("wearing-off") and unwanted movements, dyskinesias may occur with long-term treatment. Regular monitoring and dose adjustment should be undertaken to help to keep the symptoms under control and minimise any unwanted side effects. Patients' education about adherence and potential adverse events with levodopa should be promoted to optimize response to levodopa treatment throughout the disease's course.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12</a:t>
            </a:fld>
            <a:endParaRPr lang="en-IN"/>
          </a:p>
        </p:txBody>
      </p:sp>
    </p:spTree>
    <p:extLst>
      <p:ext uri="{BB962C8B-B14F-4D97-AF65-F5344CB8AC3E}">
        <p14:creationId xmlns:p14="http://schemas.microsoft.com/office/powerpoint/2010/main" val="3803441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B9BE7-2E33-5761-55AC-371A1605A9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A3AD73-9975-81A3-D8E9-EB522D962D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0F7671-B9E0-875C-D163-22291233A9AC}"/>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Antiparkinsonian drugs such as dopamine agonists and the monoamine oxidase-B (MAO-B) inhibitors are frequently used to control PD symptoms. Dopamine agonists do so by directly stimulating the brain's dopamine receptors, having a similar effect as natural dopamine. These may be helpful in younger patients, and could postpone the levodopa use in an early phase of the disease. Various medications equip your brain with a "braking system" that block enzymes which would otherwise destroy the beneficial effects of dopamine and release it longer last to keep symptoms controlled. In fact, various MAO-B inhibitors such as selegiline (</a:t>
            </a:r>
            <a:r>
              <a:rPr lang="en-IN" sz="1200" b="0" i="0" u="none" strike="noStrike" kern="1200" dirty="0" err="1">
                <a:solidFill>
                  <a:schemeClr val="tx1"/>
                </a:solidFill>
                <a:effectLst/>
                <a:latin typeface="+mn-lt"/>
                <a:ea typeface="+mn-ea"/>
                <a:cs typeface="+mn-cs"/>
              </a:rPr>
              <a:t>Selexid</a:t>
            </a:r>
            <a:r>
              <a:rPr lang="en-IN" sz="1200" b="0" i="0" u="none" strike="noStrike" kern="1200" dirty="0">
                <a:solidFill>
                  <a:schemeClr val="tx1"/>
                </a:solidFill>
                <a:effectLst/>
                <a:latin typeface="+mn-lt"/>
                <a:ea typeface="+mn-ea"/>
                <a:cs typeface="+mn-cs"/>
              </a:rPr>
              <a:t>) and rasagiline (</a:t>
            </a:r>
            <a:r>
              <a:rPr lang="en-IN" sz="1200" b="0" i="0" u="none" strike="noStrike" kern="1200" dirty="0" err="1">
                <a:solidFill>
                  <a:schemeClr val="tx1"/>
                </a:solidFill>
                <a:effectLst/>
                <a:latin typeface="+mn-lt"/>
                <a:ea typeface="+mn-ea"/>
                <a:cs typeface="+mn-cs"/>
              </a:rPr>
              <a:t>Azilect</a:t>
            </a:r>
            <a:r>
              <a:rPr lang="en-IN" sz="1200" b="0" i="0" u="none" strike="noStrike" kern="1200" dirty="0">
                <a:solidFill>
                  <a:schemeClr val="tx1"/>
                </a:solidFill>
                <a:effectLst/>
                <a:latin typeface="+mn-lt"/>
                <a:ea typeface="+mn-ea"/>
                <a:cs typeface="+mn-cs"/>
              </a:rPr>
              <a:t>) actually act as "braking systems" that prevent enzymes in your brain from getting rid of this benefit, making it free to be present longer to keep your symptoms under control. In advanced disease, these drugs can also be combined with levodopa to minimise motor fluctuations. Dopamine agonists are effective, but may cause other side effects, including impulse control disorders (increased gambling, shopping), dizziness, and daytime sleepiness. It is important to regularly review assessment and medication to ensure optimal symptom control, minimise side effects and keep patients safe.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D3DD1078-B055-ECCC-348D-97D8224C6F11}"/>
              </a:ext>
            </a:extLst>
          </p:cNvPr>
          <p:cNvSpPr>
            <a:spLocks noGrp="1"/>
          </p:cNvSpPr>
          <p:nvPr>
            <p:ph type="sldNum" sz="quarter" idx="5"/>
          </p:nvPr>
        </p:nvSpPr>
        <p:spPr/>
        <p:txBody>
          <a:bodyPr/>
          <a:lstStyle/>
          <a:p>
            <a:fld id="{12B849FA-5687-4B88-82F7-FFB3E7DB3783}" type="slidenum">
              <a:rPr lang="en-IN" smtClean="0"/>
              <a:t>13</a:t>
            </a:fld>
            <a:endParaRPr lang="en-IN"/>
          </a:p>
        </p:txBody>
      </p:sp>
    </p:spTree>
    <p:extLst>
      <p:ext uri="{BB962C8B-B14F-4D97-AF65-F5344CB8AC3E}">
        <p14:creationId xmlns:p14="http://schemas.microsoft.com/office/powerpoint/2010/main" val="29220160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95191-0849-A9D3-6D4E-FF33921205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F80A39-F401-1573-B2EF-1113AC7F40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2A9A1-3EDB-EBF1-C0A9-01122843F25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the small number of patients with PD who do best from medications and surgery, a surgical alternative to Deep Brain Stimulation (DBS) can provide relief. During the procedure, electrodes are inserted into the brain in certain regions (subthalamic nucleus), and these electrodes are connected to the pulse generator which is placed under the skin under the chest. It supplies a sustained current giving constant electrical stimulation of the brain to help normalize its function and thus control abnormal function that contributes to Parkinson's symptoms. DBS can greatly decrease the tremors, rigidity, bradykinesia and motor fluctuations that sometimes result from medications, which helps increase mobility and better quality of life. But it will not slow down the progression of Parkinson's disease or cure the disease. Multidisciplinary specialist evaluation is needed to determine a patient's suitability for surgery. Stimulation follow-up is necessary to fine-tune stimulation settings, track the results and optimise maximum benefits to the patient while reducing potential stimulation procedure side effects.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925671EA-019A-8E43-1B93-2764743C2A0C}"/>
              </a:ext>
            </a:extLst>
          </p:cNvPr>
          <p:cNvSpPr>
            <a:spLocks noGrp="1"/>
          </p:cNvSpPr>
          <p:nvPr>
            <p:ph type="sldNum" sz="quarter" idx="5"/>
          </p:nvPr>
        </p:nvSpPr>
        <p:spPr/>
        <p:txBody>
          <a:bodyPr/>
          <a:lstStyle/>
          <a:p>
            <a:fld id="{12B849FA-5687-4B88-82F7-FFB3E7DB3783}" type="slidenum">
              <a:rPr lang="en-IN" smtClean="0"/>
              <a:t>14</a:t>
            </a:fld>
            <a:endParaRPr lang="en-IN"/>
          </a:p>
        </p:txBody>
      </p:sp>
    </p:spTree>
    <p:extLst>
      <p:ext uri="{BB962C8B-B14F-4D97-AF65-F5344CB8AC3E}">
        <p14:creationId xmlns:p14="http://schemas.microsoft.com/office/powerpoint/2010/main" val="21628798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A86EF-1D50-E204-59E2-4FCBE02CE3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54B9C2-7131-1BF7-5DE4-A595E09751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903E79-8A49-73DD-C13E-92BE031F8E62}"/>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For people who are affected by Parkinson's physiotherapy is an important non-medication treatment. An individually designed programme of exercises is developed that will work on enhancing mobility, balance, posture, flexibility, and strength and functioning the walkers. Exercise can help patients to remain independent, decrease stiffness and enhance their coordination, which can facilitate daily tasks. Physiotherapy also covers additional subjects such as fall prevention, balance exercises and gait training and most common fall risks with a PD. There is evidence that regular exercise has a beneficial association with physical function, cardiovascular health, psychiatric health and is associated with a decrease in disability. Physiotherapists have the opportunity to provide education to patients on safe movement methods, and promote continued inclusion in exercise programmes suitable to the person's ability. Physiotherapy with early intervention may help to delay and/or preserve function and independence. In conjunction with other treatment, medication and care, physiotherapy plays an important role in maintaining mobility, increasing confidence and quality of life and ageing healthily for people with Parkinson's disease.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45EEC085-8898-C996-FA54-6B7DB75B1A5B}"/>
              </a:ext>
            </a:extLst>
          </p:cNvPr>
          <p:cNvSpPr>
            <a:spLocks noGrp="1"/>
          </p:cNvSpPr>
          <p:nvPr>
            <p:ph type="sldNum" sz="quarter" idx="5"/>
          </p:nvPr>
        </p:nvSpPr>
        <p:spPr/>
        <p:txBody>
          <a:bodyPr/>
          <a:lstStyle/>
          <a:p>
            <a:fld id="{12B849FA-5687-4B88-82F7-FFB3E7DB3783}" type="slidenum">
              <a:rPr lang="en-IN" smtClean="0"/>
              <a:t>15</a:t>
            </a:fld>
            <a:endParaRPr lang="en-IN"/>
          </a:p>
        </p:txBody>
      </p:sp>
    </p:spTree>
    <p:extLst>
      <p:ext uri="{BB962C8B-B14F-4D97-AF65-F5344CB8AC3E}">
        <p14:creationId xmlns:p14="http://schemas.microsoft.com/office/powerpoint/2010/main" val="1120232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C477E4-6C37-9D2A-8335-9C05259BC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37994A-4C38-0D30-21F0-2BA50B348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C161E0-A489-6A26-2B40-E1298121F2E9}"/>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are important links between occupational therapy and speech and language therapy and the multi-disciplinary care programmes for people with Parkinson's disease. The occupational therapist will be helping to educate patients to become as independent as possible in their daily living, assisting patients to adapt, recommending assistive equipment and making the home and/or work place safe and efficient for the patient. They also provide support to patients who, due to their motor symptoms, are limited in how active they are when getting dressed, bathing and otherwise doing all daily activities they have to do, but need a little help. Communication problems which can arise as the disease progresses, such as a loss of voice, strained speech and swallowing problems, are evaluated and treated by speech and language therapists. They provide individual exercises and suggestions for effective communication and how to minimise risk for aspiration and maintain the nutrition intake. For both treatments, therapy is of utmost importance to ensure independence, confidence and participation in daily life. Early referral so that intervention is timely and prior to onset of more severe symptoms Medication, physiotherapy and occupational therapy as well as speech/</a:t>
            </a:r>
            <a:r>
              <a:rPr lang="en-IN" sz="1200" b="0" i="0" u="none" strike="noStrike" kern="1200" dirty="0" err="1">
                <a:solidFill>
                  <a:schemeClr val="tx1"/>
                </a:solidFill>
                <a:effectLst/>
                <a:latin typeface="+mn-lt"/>
                <a:ea typeface="+mn-ea"/>
                <a:cs typeface="+mn-cs"/>
              </a:rPr>
              <a:t>linguotherapy</a:t>
            </a:r>
            <a:r>
              <a:rPr lang="en-IN" sz="1200" b="0" i="0" u="none" strike="noStrike" kern="1200" dirty="0">
                <a:solidFill>
                  <a:schemeClr val="tx1"/>
                </a:solidFill>
                <a:effectLst/>
                <a:latin typeface="+mn-lt"/>
                <a:ea typeface="+mn-ea"/>
                <a:cs typeface="+mn-cs"/>
              </a:rPr>
              <a:t> (SLT) improve quality of life and support to the general holistic and person centred approach to the treatment of Parkinson's disease.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B9AEA821-8B70-F3DF-16AE-F11CB6C6CBC4}"/>
              </a:ext>
            </a:extLst>
          </p:cNvPr>
          <p:cNvSpPr>
            <a:spLocks noGrp="1"/>
          </p:cNvSpPr>
          <p:nvPr>
            <p:ph type="sldNum" sz="quarter" idx="5"/>
          </p:nvPr>
        </p:nvSpPr>
        <p:spPr/>
        <p:txBody>
          <a:bodyPr/>
          <a:lstStyle/>
          <a:p>
            <a:fld id="{12B849FA-5687-4B88-82F7-FFB3E7DB3783}" type="slidenum">
              <a:rPr lang="en-IN" smtClean="0"/>
              <a:t>16</a:t>
            </a:fld>
            <a:endParaRPr lang="en-IN"/>
          </a:p>
        </p:txBody>
      </p:sp>
    </p:spTree>
    <p:extLst>
      <p:ext uri="{BB962C8B-B14F-4D97-AF65-F5344CB8AC3E}">
        <p14:creationId xmlns:p14="http://schemas.microsoft.com/office/powerpoint/2010/main" val="15246199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Comorbidities are existing medical conditions that commonly affect patients' health and quality of life and are related to PD. A very frequent side effect is depression which leads to lowered motivation, emotional health and compliance to treatment. Dementia can be late in the developmental process, leading to a deterioration taking place in memory, thinking, communicating and asking for support from others. This is also very common with anxiety, which increases any emotional feeling that might hinder symptom management more than usual because of sleeping disturbances, issues with movements and tremors. One of the common risks of Parkinson's is frequent falls and loss of balance which can lead to an increase in the risk of fractures from osteoporosis. A feeling of fatigue during the day, difficulty focussing and impaired physical mobility are put down to sleep disturbances like insomnia and REM sleep behaviour disorder. Adequate identification and treatment of these complications at an early stage are crucial in ensuring patient well-being, independence, decreased complication rate, and to ensuring that all of the patient's components requiring treatment are managed by their respective experts. Their treatment along with Parkinson's will result in better treatment outcomes and better to help in the maintenance of quality of life.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17</a:t>
            </a:fld>
            <a:endParaRPr lang="en-IN"/>
          </a:p>
        </p:txBody>
      </p:sp>
    </p:spTree>
    <p:extLst>
      <p:ext uri="{BB962C8B-B14F-4D97-AF65-F5344CB8AC3E}">
        <p14:creationId xmlns:p14="http://schemas.microsoft.com/office/powerpoint/2010/main" val="2249079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F0CD0-B634-20B7-58A1-81C95E92BA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99222A-897C-AD00-2639-DC43F4F2AC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153B00-78A1-E9E7-4E0F-C9950C1C11CC}"/>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Currently, there isn't a complete prevention option for PD, but there are some other ways to reduce the risk and to help achieve good long-term health outcomes. Exercise helps to ensure strong muscles, good balance, flexibility and heart health, and also supports brain health and function. Consuming a diet which is balanced and contains a good amount of fruit and veg, whole grain and healthy fats gives a certain type and amounts of nutrients which will assist neurological function and wellbeing. Manage cardiovascular risk factors (high blood pressure, diabetes, obesity or high blood cholesterol) that are necessary for healthy blood flow and can help keep the brain healthy. Early diagnosis of Parkinson's will mean that treatment, rehab, and medications can be implemented and symptoms controlled to avoid or minimize disability. When it comes to public health campaigns, they aim to educate the community: about the early signs and symptoms, possible risk factors and calling for medical advice if they notice any symptoms. When such preventive measures result in the ability to stay healthier, better control conditions, a reduced risk for complications, and a better life, they are more effective tools to use to help those living with PD, and at high risk, live more safely.</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2912A306-8B10-374D-49E6-C37CBE83BCB6}"/>
              </a:ext>
            </a:extLst>
          </p:cNvPr>
          <p:cNvSpPr>
            <a:spLocks noGrp="1"/>
          </p:cNvSpPr>
          <p:nvPr>
            <p:ph type="sldNum" sz="quarter" idx="5"/>
          </p:nvPr>
        </p:nvSpPr>
        <p:spPr/>
        <p:txBody>
          <a:bodyPr/>
          <a:lstStyle/>
          <a:p>
            <a:fld id="{12B849FA-5687-4B88-82F7-FFB3E7DB3783}" type="slidenum">
              <a:rPr lang="en-IN" smtClean="0"/>
              <a:t>18</a:t>
            </a:fld>
            <a:endParaRPr lang="en-IN"/>
          </a:p>
        </p:txBody>
      </p:sp>
    </p:spTree>
    <p:extLst>
      <p:ext uri="{BB962C8B-B14F-4D97-AF65-F5344CB8AC3E}">
        <p14:creationId xmlns:p14="http://schemas.microsoft.com/office/powerpoint/2010/main" val="380798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Co-productive care is a relationship between the patients, their families and practitioners, in which each party plays a part in managing Parkinson's. Patients do not make decision-making plans, act or review services without patients. Involving the knowledge that people with Parkinson's disease know about their experiences, preferences and treatment aims is essential. The four ingredients of co-productive care, good communication, respect, trust, and collaboration in decision making are key elements. It is also vital for family members and carers to be engaged to help to support and provide continuity in care. Research demonstrates that co-productive care can have a beneficial impact on medication adherence, improved satisfaction with the care experience, confidence and self-esteem, health outcomes and encouraging independence. It is important for people to have a chronic, or long term condition (</a:t>
            </a:r>
            <a:r>
              <a:rPr lang="en-IN" sz="1200" b="0" i="0" u="none" strike="noStrike" kern="1200" dirty="0" err="1">
                <a:solidFill>
                  <a:schemeClr val="tx1"/>
                </a:solidFill>
                <a:effectLst/>
                <a:latin typeface="+mn-lt"/>
                <a:ea typeface="+mn-ea"/>
                <a:cs typeface="+mn-cs"/>
              </a:rPr>
              <a:t>eg.</a:t>
            </a:r>
            <a:r>
              <a:rPr lang="en-IN" sz="1200" b="0" i="0" u="none" strike="noStrike" kern="1200" dirty="0">
                <a:solidFill>
                  <a:schemeClr val="tx1"/>
                </a:solidFill>
                <a:effectLst/>
                <a:latin typeface="+mn-lt"/>
                <a:ea typeface="+mn-ea"/>
                <a:cs typeface="+mn-cs"/>
              </a:rPr>
              <a:t> Parkinson's disease) to have collaborative care which aims to improve the quality of care for the person's growing and changing physical, emotional and social needs and to improve the quality of their lives through effective care that can be delivered at an individual level.</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19</a:t>
            </a:fld>
            <a:endParaRPr lang="en-IN"/>
          </a:p>
        </p:txBody>
      </p:sp>
    </p:spTree>
    <p:extLst>
      <p:ext uri="{BB962C8B-B14F-4D97-AF65-F5344CB8AC3E}">
        <p14:creationId xmlns:p14="http://schemas.microsoft.com/office/powerpoint/2010/main" val="7821649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994FB6-4D62-FD78-AC8F-1AA048BB1C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EE1DE-5F4C-E03B-97ED-16B36D1ED0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0AD25A-D24C-3C55-8B05-9B72F3716C8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Self-management will be a part of long-term care that will get the person involved in his or her own care. Patients are encouraged to have knowledge of their symptoms, take medically prescribed remedies as prescribed, exercise regularly and have healthy lifestyle behaviours which promote a sense of wellbeing. Seeking medical help increases patient education and awareness for monitoring change in their symptoms, monitoring drug dosages and understanding medical inequities when necessary. Checking symptoms regularly and doing checks can prevent issues and allow for the most effective treatment. A role for family members/caregivers is also crucial, as they can offer emotional support, practical help and support patient engagement in care. Through taking an active part in their care, people are more confident, more independent, can manage the drugs they have to take, are better able to comply with their treatment, live quality lives and do not needlessly end up in hospital. Patients with self-management can become active participants in their care, which may enhance their physical, mental and social wellbeing throughout the disease.</a:t>
            </a:r>
            <a:endParaRPr lang="en-IN" dirty="0"/>
          </a:p>
        </p:txBody>
      </p:sp>
      <p:sp>
        <p:nvSpPr>
          <p:cNvPr id="4" name="Slide Number Placeholder 3">
            <a:extLst>
              <a:ext uri="{FF2B5EF4-FFF2-40B4-BE49-F238E27FC236}">
                <a16:creationId xmlns:a16="http://schemas.microsoft.com/office/drawing/2014/main" id="{0D20CFA2-BB40-8ED0-277C-0888D4EC4281}"/>
              </a:ext>
            </a:extLst>
          </p:cNvPr>
          <p:cNvSpPr>
            <a:spLocks noGrp="1"/>
          </p:cNvSpPr>
          <p:nvPr>
            <p:ph type="sldNum" sz="quarter" idx="5"/>
          </p:nvPr>
        </p:nvSpPr>
        <p:spPr/>
        <p:txBody>
          <a:bodyPr/>
          <a:lstStyle/>
          <a:p>
            <a:fld id="{12B849FA-5687-4B88-82F7-FFB3E7DB3783}" type="slidenum">
              <a:rPr lang="en-IN" smtClean="0"/>
              <a:t>20</a:t>
            </a:fld>
            <a:endParaRPr lang="en-IN"/>
          </a:p>
        </p:txBody>
      </p:sp>
    </p:spTree>
    <p:extLst>
      <p:ext uri="{BB962C8B-B14F-4D97-AF65-F5344CB8AC3E}">
        <p14:creationId xmlns:p14="http://schemas.microsoft.com/office/powerpoint/2010/main" val="454940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47B81-56D4-9B6E-70D9-06EA486C40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FAE091-58B6-0EF6-5DAA-C948AFBC0D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13F38-4F60-513E-7E1F-3F508C0CEC34}"/>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idea of the NHS Personalised Care Model is to deliver health care to meet the unique needs, wants, hopes and dreams of the individual. Health practitioners acknowledge that for most patients a treatment plan that is tailored to their personal physical, emotional and social circumstances is more successful than a broad, generic approach. The Shared Decision-Making process provides for active patient involvement in the choice of treatment, rehabilitation and lifestyle interventions. To stress it once more, the model is also very focused on a supportive approach to self-management, making sure that education, support and access to the community resources will enable people to effectively self manage their condition. MDC collaboratives can provide a multi-disciplinary approach of primary care, specialty services, rehab and social support to offer an integrated response to care. Here is a comprehensive approach to capturing improved health communication, improved patient care satisfaction, reduced rates of hospitalizations and improved patient outcomes. The Personalised Care model embedded in independence, quality of life and compassionate person centred care in the NHS for people with Parkinson's.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E0D5C00A-CCCA-5BB3-5464-E789D3820E58}"/>
              </a:ext>
            </a:extLst>
          </p:cNvPr>
          <p:cNvSpPr>
            <a:spLocks noGrp="1"/>
          </p:cNvSpPr>
          <p:nvPr>
            <p:ph type="sldNum" sz="quarter" idx="5"/>
          </p:nvPr>
        </p:nvSpPr>
        <p:spPr/>
        <p:txBody>
          <a:bodyPr/>
          <a:lstStyle/>
          <a:p>
            <a:fld id="{12B849FA-5687-4B88-82F7-FFB3E7DB3783}" type="slidenum">
              <a:rPr lang="en-IN" smtClean="0"/>
              <a:t>21</a:t>
            </a:fld>
            <a:endParaRPr lang="en-IN"/>
          </a:p>
        </p:txBody>
      </p:sp>
    </p:spTree>
    <p:extLst>
      <p:ext uri="{BB962C8B-B14F-4D97-AF65-F5344CB8AC3E}">
        <p14:creationId xmlns:p14="http://schemas.microsoft.com/office/powerpoint/2010/main" val="1131604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latest NICE guidelines are evidence based, and support the holistic or person-centred approach to managing Parkinson's disease in the UK, which is a multidisciplinary approach. Pharmacological treatment (levodopa) will provide adequate treatment for motor symptoms of the disease and rehabilitative physiotherapy, occupational therapy and speech therapy will allow a high level of independence in the long-term. These interventions are life changing but cannot stop the progressive dopamine producing neurons from dying, and so the disease keeps going even after you're treated. Regular care monitoring and care planning can enable health and care professionals to make regular changes to provide care that is tailored to the needs of the individual and patient. The diagnosis is particularly important as the onset of disability might be delayed and better long-term outcomes will be obtained. Currently the signs and symptoms are treated, and there are numerous ways to help people physically, mentally and socially, although there is still research to continue for a way to change the disease. Overall, the current methods offer comprehensive LTC solutions, but just aim to manage symptoms rather than to cure or slow the progression of Parkinson's.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22</a:t>
            </a:fld>
            <a:endParaRPr lang="en-IN"/>
          </a:p>
        </p:txBody>
      </p:sp>
    </p:spTree>
    <p:extLst>
      <p:ext uri="{BB962C8B-B14F-4D97-AF65-F5344CB8AC3E}">
        <p14:creationId xmlns:p14="http://schemas.microsoft.com/office/powerpoint/2010/main" val="38262717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E4772-D2DD-D349-860D-FD167A67D7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D83DBC-91C8-750E-A24F-67BC3701F9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B2B857-92CC-2923-D99E-7434E3DD1191}"/>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While researchers have made great advances in Parkinson's disease (PD) treatments, there are still challenges to be addressed that affect the patient's outcome. Another great difficulty occurs when the condition is not diagnosed – many patients with symptoms arising from this condition have gone on to assume a diagnosis of normal ageing or other neurological disease, and tardily acknowledge and seek appropriate treatment later on. The UK is not as equal as it could be in terms of the access people can get to specialist neurologists, Parkinson's nurses and specialist rehab in particular. Staff deficits and lack of available timely multidisciplinary support also contribute to postponement in treatment. With ageing populations, the prevalence of Parkinson's disease is expected to continue to grow, with a corresponding increase in a strain on health services to deliver long term treatment, rehabilitation and social care services. Patients can also experience impaired cognitive function, depression and put themselves in dependent relationship with care providers and into financial and emotional turmoil in their families. Improved planning of healthcare services, increased capacities of specialists; better co-ordinated management; better quality Parkinson's disease services throughout the United Kingdom are required to overcome challenges within the services and healthcare delivery sphere.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96CD91BA-0D5D-CE04-8739-E1A1C511DB71}"/>
              </a:ext>
            </a:extLst>
          </p:cNvPr>
          <p:cNvSpPr>
            <a:spLocks noGrp="1"/>
          </p:cNvSpPr>
          <p:nvPr>
            <p:ph type="sldNum" sz="quarter" idx="5"/>
          </p:nvPr>
        </p:nvSpPr>
        <p:spPr/>
        <p:txBody>
          <a:bodyPr/>
          <a:lstStyle/>
          <a:p>
            <a:fld id="{12B849FA-5687-4B88-82F7-FFB3E7DB3783}" type="slidenum">
              <a:rPr lang="en-IN" smtClean="0"/>
              <a:t>23</a:t>
            </a:fld>
            <a:endParaRPr lang="en-IN"/>
          </a:p>
        </p:txBody>
      </p:sp>
    </p:spTree>
    <p:extLst>
      <p:ext uri="{BB962C8B-B14F-4D97-AF65-F5344CB8AC3E}">
        <p14:creationId xmlns:p14="http://schemas.microsoft.com/office/powerpoint/2010/main" val="3343043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4439B-265F-0017-CAEE-A9D1610DA0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0CF542-D466-F051-F174-C4DF32122C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5324F7-63E1-C68F-E442-A57CD7626881}"/>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Several improvements can be made in the long-term management of PD in the UK. Better access to specialist care in Parkinson's services across the region if inequalities are targeted to reduce could mean that everyone with Parkinson's has access to expert care, in time. Focus on multidisciplinary rehabilitation programs, which involve physiotherapy, OT, ST and psychological rehabilitation; these would contribute to a greater focus on maintaining independence and in enhancing the quality of life. Digital health tools can improve access to health care and facilitate continuous symptom monitoring and targeted treatment, such as telemedicine consultations, remote monitoring, and wearables. Furthermore, greater research investment is required to discover new treatment options which may change the outcome of disease and stop it from getting worse, or even becoming an easily manageable condition. Increasing the awareness of the population and training of professionals should increase the rate of early recognition and diagnosis of PD. All of these recommendations would have an impact on patient outcomes, disparities in healthcare, long term care stability and support for a person-centred healthcare system for patients living with PD.</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FB966FFE-9B7C-440F-A47B-5502F6C6C77C}"/>
              </a:ext>
            </a:extLst>
          </p:cNvPr>
          <p:cNvSpPr>
            <a:spLocks noGrp="1"/>
          </p:cNvSpPr>
          <p:nvPr>
            <p:ph type="sldNum" sz="quarter" idx="5"/>
          </p:nvPr>
        </p:nvSpPr>
        <p:spPr/>
        <p:txBody>
          <a:bodyPr/>
          <a:lstStyle/>
          <a:p>
            <a:fld id="{12B849FA-5687-4B88-82F7-FFB3E7DB3783}" type="slidenum">
              <a:rPr lang="en-IN" smtClean="0"/>
              <a:t>24</a:t>
            </a:fld>
            <a:endParaRPr lang="en-IN"/>
          </a:p>
        </p:txBody>
      </p:sp>
    </p:spTree>
    <p:extLst>
      <p:ext uri="{BB962C8B-B14F-4D97-AF65-F5344CB8AC3E}">
        <p14:creationId xmlns:p14="http://schemas.microsoft.com/office/powerpoint/2010/main" val="12604748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Last but not least, Parkinson's disease is a chronic progressive neurological condition that requires a person-centred, evidence-based and whole-service approach to management over the lifespan of the disease. To preserve the mobility, independence and quality of life, Early Diagnosis/Intervention and Coordinated Multidisciplinary care are essential. Also very important is the personalised care planning, supported self management and active involvement of the patient, so that it is empowered to manage their condition effectively. Proven improvements have been achieved in the level of symptom control, coupled with tremendous challenges in access to treatment, medication access and continuum of care regarding the availability of disease modifying treatment options. Current research and investment in new medicines and integrated health and social services should secure further progress towards improved treatment in the future for newly diagnosed patients, while limiting the growing socio-economic burden of PD.</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12B849FA-5687-4B88-82F7-FFB3E7DB3783}" type="slidenum">
              <a:rPr lang="en-IN" smtClean="0"/>
              <a:t>25</a:t>
            </a:fld>
            <a:endParaRPr lang="en-IN"/>
          </a:p>
        </p:txBody>
      </p:sp>
    </p:spTree>
    <p:extLst>
      <p:ext uri="{BB962C8B-B14F-4D97-AF65-F5344CB8AC3E}">
        <p14:creationId xmlns:p14="http://schemas.microsoft.com/office/powerpoint/2010/main" val="3705071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hyperlink" Target="https://journals.sagepub.com/doi/abs/10.1177/01410768231206033" TargetMode="External"/><Relationship Id="rId13" Type="http://schemas.openxmlformats.org/officeDocument/2006/relationships/hyperlink" Target="https://link.springer.com/article/10.1186/s12906-022-03519-y" TargetMode="External"/><Relationship Id="rId3" Type="http://schemas.openxmlformats.org/officeDocument/2006/relationships/hyperlink" Target="https://movementdisorders.onlinelibrary.wiley.com/doi/abs/10.1002/mds.29276" TargetMode="External"/><Relationship Id="rId7" Type="http://schemas.openxmlformats.org/officeDocument/2006/relationships/hyperlink" Target="https://www.mdpi.com/1424-8220/22/17/6392" TargetMode="External"/><Relationship Id="rId12" Type="http://schemas.openxmlformats.org/officeDocument/2006/relationships/hyperlink" Target="https://movementdisorders.onlinelibrary.wiley.com/doi/abs/10.1002/mds.30067" TargetMode="External"/><Relationship Id="rId2" Type="http://schemas.openxmlformats.org/officeDocument/2006/relationships/hyperlink" Target="https://movementdisorders.onlinelibrary.wiley.com/doi/abs/10.1002/mds.29052" TargetMode="External"/><Relationship Id="rId1" Type="http://schemas.openxmlformats.org/officeDocument/2006/relationships/slideLayout" Target="../slideLayouts/slideLayout7.xml"/><Relationship Id="rId6" Type="http://schemas.openxmlformats.org/officeDocument/2006/relationships/hyperlink" Target="https://link.springer.com/article/10.1186/s12877-021-02656-2" TargetMode="External"/><Relationship Id="rId11" Type="http://schemas.openxmlformats.org/officeDocument/2006/relationships/hyperlink" Target="https://www.neurology.org/doi/abs/10.1212/WNL.0000000000209699" TargetMode="External"/><Relationship Id="rId5" Type="http://schemas.openxmlformats.org/officeDocument/2006/relationships/hyperlink" Target="https://onlinelibrary.wiley.com/doi/abs/10.1111/ene.15386" TargetMode="External"/><Relationship Id="rId10" Type="http://schemas.openxmlformats.org/officeDocument/2006/relationships/hyperlink" Target="https://www.sciencedirect.com/science/article/pii/S1357303923001366" TargetMode="External"/><Relationship Id="rId4" Type="http://schemas.openxmlformats.org/officeDocument/2006/relationships/hyperlink" Target="https://www.neurology.org/doi/abs/10.1212/WNL.0000000000206771" TargetMode="External"/><Relationship Id="rId9" Type="http://schemas.openxmlformats.org/officeDocument/2006/relationships/hyperlink" Target="https://www.nature.com/articles/s41598-024-54680-y" TargetMode="External"/><Relationship Id="rId14" Type="http://schemas.openxmlformats.org/officeDocument/2006/relationships/hyperlink" Target="https://movementdisorders.onlinelibrary.wiley.com/doi/abs/10.1002/mds.29700"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movementdisorders.onlinelibrary.wiley.com/doi/abs/10.1002/mds.29346" TargetMode="External"/><Relationship Id="rId3" Type="http://schemas.openxmlformats.org/officeDocument/2006/relationships/hyperlink" Target="https://journals.sagepub.com/doi/abs/10.3233/JPD-212749" TargetMode="External"/><Relationship Id="rId7" Type="http://schemas.openxmlformats.org/officeDocument/2006/relationships/hyperlink" Target="https://www.nature.com/articles/s41582-024-01034-x" TargetMode="External"/><Relationship Id="rId2" Type="http://schemas.openxmlformats.org/officeDocument/2006/relationships/hyperlink" Target="https://www.thelancet.com/journals/lancet/article/PIIS0140-6736(23)01478-2/abstract" TargetMode="External"/><Relationship Id="rId1" Type="http://schemas.openxmlformats.org/officeDocument/2006/relationships/slideLayout" Target="../slideLayouts/slideLayout7.xml"/><Relationship Id="rId6" Type="http://schemas.openxmlformats.org/officeDocument/2006/relationships/hyperlink" Target="https://www.mdpi.com/1424-8247/16/7/908" TargetMode="External"/><Relationship Id="rId5" Type="http://schemas.openxmlformats.org/officeDocument/2006/relationships/hyperlink" Target="https://movementdisorders.onlinelibrary.wiley.com/doi/abs/10.1002/mds.29967" TargetMode="External"/><Relationship Id="rId10" Type="http://schemas.openxmlformats.org/officeDocument/2006/relationships/hyperlink" Target="https://ieeexplore.ieee.org/abstract/document/11003086/" TargetMode="External"/><Relationship Id="rId4" Type="http://schemas.openxmlformats.org/officeDocument/2006/relationships/hyperlink" Target="https://www.nature.com/articles/s41531-022-00286-y" TargetMode="External"/><Relationship Id="rId9" Type="http://schemas.openxmlformats.org/officeDocument/2006/relationships/hyperlink" Target="https://www.mdpi.com/2079-6374/12/2/7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5400000" flipH="1" flipV="1">
            <a:off x="13890343" y="5516388"/>
            <a:ext cx="4840370" cy="6758253"/>
          </a:xfrm>
          <a:custGeom>
            <a:avLst/>
            <a:gdLst/>
            <a:ahLst/>
            <a:cxnLst/>
            <a:rect l="l" t="t" r="r" b="b"/>
            <a:pathLst>
              <a:path w="4840370" h="6758253">
                <a:moveTo>
                  <a:pt x="4840371" y="6758253"/>
                </a:moveTo>
                <a:lnTo>
                  <a:pt x="0" y="6758253"/>
                </a:lnTo>
                <a:lnTo>
                  <a:pt x="0" y="0"/>
                </a:lnTo>
                <a:lnTo>
                  <a:pt x="4840371" y="0"/>
                </a:lnTo>
                <a:lnTo>
                  <a:pt x="4840371" y="6758253"/>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4" name="Freeform 4"/>
          <p:cNvSpPr/>
          <p:nvPr/>
        </p:nvSpPr>
        <p:spPr>
          <a:xfrm rot="-212327" flipH="1">
            <a:off x="-1633813" y="4706943"/>
            <a:ext cx="7684967" cy="7684967"/>
          </a:xfrm>
          <a:custGeom>
            <a:avLst/>
            <a:gdLst/>
            <a:ahLst/>
            <a:cxnLst/>
            <a:rect l="l" t="t" r="r" b="b"/>
            <a:pathLst>
              <a:path w="7684967" h="7684967">
                <a:moveTo>
                  <a:pt x="7684968" y="0"/>
                </a:moveTo>
                <a:lnTo>
                  <a:pt x="0" y="0"/>
                </a:lnTo>
                <a:lnTo>
                  <a:pt x="0" y="7684968"/>
                </a:lnTo>
                <a:lnTo>
                  <a:pt x="7684968" y="7684968"/>
                </a:lnTo>
                <a:lnTo>
                  <a:pt x="7684968"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flipH="1">
            <a:off x="-2020970" y="4706943"/>
            <a:ext cx="7684967" cy="7684967"/>
          </a:xfrm>
          <a:custGeom>
            <a:avLst/>
            <a:gdLst/>
            <a:ahLst/>
            <a:cxnLst/>
            <a:rect l="l" t="t" r="r" b="b"/>
            <a:pathLst>
              <a:path w="7684967" h="7684967">
                <a:moveTo>
                  <a:pt x="7684968" y="0"/>
                </a:moveTo>
                <a:lnTo>
                  <a:pt x="0" y="0"/>
                </a:lnTo>
                <a:lnTo>
                  <a:pt x="0" y="7684968"/>
                </a:lnTo>
                <a:lnTo>
                  <a:pt x="7684968" y="7684968"/>
                </a:lnTo>
                <a:lnTo>
                  <a:pt x="7684968"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rot="-176744" flipV="1">
            <a:off x="12281842" y="-3234705"/>
            <a:ext cx="6992792" cy="6992792"/>
          </a:xfrm>
          <a:custGeom>
            <a:avLst/>
            <a:gdLst/>
            <a:ahLst/>
            <a:cxnLst/>
            <a:rect l="l" t="t" r="r" b="b"/>
            <a:pathLst>
              <a:path w="6992792" h="6992792">
                <a:moveTo>
                  <a:pt x="0" y="6992792"/>
                </a:moveTo>
                <a:lnTo>
                  <a:pt x="6992792" y="6992792"/>
                </a:lnTo>
                <a:lnTo>
                  <a:pt x="6992792" y="0"/>
                </a:lnTo>
                <a:lnTo>
                  <a:pt x="0" y="0"/>
                </a:lnTo>
                <a:lnTo>
                  <a:pt x="0" y="6992792"/>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flipV="1">
            <a:off x="12348517" y="-3496396"/>
            <a:ext cx="6992792" cy="6992792"/>
          </a:xfrm>
          <a:custGeom>
            <a:avLst/>
            <a:gdLst/>
            <a:ahLst/>
            <a:cxnLst/>
            <a:rect l="l" t="t" r="r" b="b"/>
            <a:pathLst>
              <a:path w="6992792" h="6992792">
                <a:moveTo>
                  <a:pt x="0" y="6992792"/>
                </a:moveTo>
                <a:lnTo>
                  <a:pt x="6992792" y="6992792"/>
                </a:lnTo>
                <a:lnTo>
                  <a:pt x="6992792" y="0"/>
                </a:lnTo>
                <a:lnTo>
                  <a:pt x="0" y="0"/>
                </a:lnTo>
                <a:lnTo>
                  <a:pt x="0" y="6992792"/>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TextBox 8"/>
          <p:cNvSpPr txBox="1"/>
          <p:nvPr/>
        </p:nvSpPr>
        <p:spPr>
          <a:xfrm>
            <a:off x="1028700" y="916136"/>
            <a:ext cx="16247630" cy="6051412"/>
          </a:xfrm>
          <a:prstGeom prst="rect">
            <a:avLst/>
          </a:prstGeom>
        </p:spPr>
        <p:txBody>
          <a:bodyPr lIns="0" tIns="0" rIns="0" bIns="0" rtlCol="0" anchor="t">
            <a:spAutoFit/>
          </a:bodyPr>
          <a:lstStyle/>
          <a:p>
            <a:pPr algn="ctr">
              <a:lnSpc>
                <a:spcPts val="16107"/>
              </a:lnSpc>
            </a:pPr>
            <a:r>
              <a:rPr lang="en-US" sz="11505" b="1">
                <a:solidFill>
                  <a:srgbClr val="3F3D3E"/>
                </a:solidFill>
                <a:latin typeface="Alexandria Bold"/>
                <a:ea typeface="Alexandria Bold"/>
                <a:cs typeface="Alexandria Bold"/>
                <a:sym typeface="Alexandria Bold"/>
              </a:rPr>
              <a:t>PARKINSON'S DISEASE LONG TERM CONDATION</a:t>
            </a:r>
          </a:p>
        </p:txBody>
      </p:sp>
      <p:sp>
        <p:nvSpPr>
          <p:cNvPr id="9" name="Freeform 9"/>
          <p:cNvSpPr/>
          <p:nvPr/>
        </p:nvSpPr>
        <p:spPr>
          <a:xfrm>
            <a:off x="7663897" y="-20667"/>
            <a:ext cx="2633316" cy="1049367"/>
          </a:xfrm>
          <a:custGeom>
            <a:avLst/>
            <a:gdLst/>
            <a:ahLst/>
            <a:cxnLst/>
            <a:rect l="l" t="t" r="r" b="b"/>
            <a:pathLst>
              <a:path w="2633316" h="1049367">
                <a:moveTo>
                  <a:pt x="0" y="0"/>
                </a:moveTo>
                <a:lnTo>
                  <a:pt x="2633316" y="0"/>
                </a:lnTo>
                <a:lnTo>
                  <a:pt x="2633316" y="1049367"/>
                </a:lnTo>
                <a:lnTo>
                  <a:pt x="0" y="1049367"/>
                </a:lnTo>
                <a:lnTo>
                  <a:pt x="0" y="0"/>
                </a:lnTo>
                <a:close/>
              </a:path>
            </a:pathLst>
          </a:custGeom>
          <a:blipFill>
            <a:blip r:embed="rId5"/>
            <a:stretch>
              <a:fillRect/>
            </a:stretch>
          </a:blipFill>
        </p:spPr>
        <p:txBody>
          <a:bodyPr/>
          <a:lstStyle/>
          <a:p>
            <a:endParaRPr lang="en-US"/>
          </a:p>
        </p:txBody>
      </p:sp>
      <p:sp>
        <p:nvSpPr>
          <p:cNvPr id="10" name="TextBox 10"/>
          <p:cNvSpPr txBox="1"/>
          <p:nvPr/>
        </p:nvSpPr>
        <p:spPr>
          <a:xfrm>
            <a:off x="4232991" y="8185150"/>
            <a:ext cx="14055009" cy="2141612"/>
          </a:xfrm>
          <a:prstGeom prst="rect">
            <a:avLst/>
          </a:prstGeom>
        </p:spPr>
        <p:txBody>
          <a:bodyPr lIns="0" tIns="0" rIns="0" bIns="0" rtlCol="0" anchor="t">
            <a:spAutoFit/>
          </a:bodyPr>
          <a:lstStyle/>
          <a:p>
            <a:pPr marL="431802" lvl="1" indent="-215901" algn="just">
              <a:lnSpc>
                <a:spcPts val="2800"/>
              </a:lnSpc>
              <a:buFont typeface="Arial"/>
              <a:buChar char="•"/>
            </a:pPr>
            <a:r>
              <a:rPr lang="en-US" sz="2000" dirty="0">
                <a:solidFill>
                  <a:srgbClr val="545454"/>
                </a:solidFill>
                <a:latin typeface="Garet"/>
                <a:ea typeface="Garet"/>
                <a:cs typeface="Garet"/>
                <a:sym typeface="Garet"/>
              </a:rPr>
              <a:t>Title: Parkinson's Disease: Diagnosis, Assessment, Treatment and Long-Term Management</a:t>
            </a:r>
          </a:p>
          <a:p>
            <a:pPr marL="431802" lvl="1" indent="-215901" algn="just">
              <a:lnSpc>
                <a:spcPts val="2800"/>
              </a:lnSpc>
              <a:buFont typeface="Arial"/>
              <a:buChar char="•"/>
            </a:pPr>
            <a:r>
              <a:rPr lang="en-US" sz="2000" dirty="0">
                <a:solidFill>
                  <a:srgbClr val="545454"/>
                </a:solidFill>
                <a:latin typeface="Garet"/>
                <a:ea typeface="Garet"/>
                <a:cs typeface="Garet"/>
                <a:sym typeface="Garet"/>
              </a:rPr>
              <a:t>Student Name</a:t>
            </a:r>
            <a:r>
              <a:rPr lang="en-IN" sz="2000" dirty="0">
                <a:solidFill>
                  <a:srgbClr val="545454"/>
                </a:solidFill>
                <a:latin typeface="Garet"/>
                <a:ea typeface="Garet"/>
                <a:cs typeface="Garet"/>
                <a:sym typeface="Garet"/>
              </a:rPr>
              <a:t>: ABIN </a:t>
            </a:r>
            <a:r>
              <a:rPr lang="en-IN" sz="2000" dirty="0" err="1">
                <a:solidFill>
                  <a:srgbClr val="545454"/>
                </a:solidFill>
                <a:latin typeface="Garet"/>
                <a:ea typeface="Garet"/>
                <a:cs typeface="Garet"/>
                <a:sym typeface="Garet"/>
              </a:rPr>
              <a:t>CHERUKUNNEL</a:t>
            </a:r>
            <a:r>
              <a:rPr lang="en-IN" sz="2000" dirty="0">
                <a:solidFill>
                  <a:srgbClr val="545454"/>
                </a:solidFill>
                <a:latin typeface="Garet"/>
                <a:ea typeface="Garet"/>
                <a:cs typeface="Garet"/>
                <a:sym typeface="Garet"/>
              </a:rPr>
              <a:t> AJI</a:t>
            </a:r>
            <a:endParaRPr lang="en-US" sz="2000" dirty="0">
              <a:solidFill>
                <a:srgbClr val="545454"/>
              </a:solidFill>
              <a:latin typeface="Garet"/>
              <a:ea typeface="Garet"/>
              <a:cs typeface="Garet"/>
              <a:sym typeface="Garet"/>
            </a:endParaRPr>
          </a:p>
          <a:p>
            <a:pPr marL="431802" lvl="1" indent="-215901" algn="just">
              <a:lnSpc>
                <a:spcPts val="2800"/>
              </a:lnSpc>
              <a:buFont typeface="Arial"/>
              <a:buChar char="•"/>
            </a:pPr>
            <a:r>
              <a:rPr lang="en-US" sz="2000" dirty="0">
                <a:solidFill>
                  <a:srgbClr val="545454"/>
                </a:solidFill>
                <a:latin typeface="Garet"/>
                <a:ea typeface="Garet"/>
                <a:cs typeface="Garet"/>
                <a:sym typeface="Garet"/>
              </a:rPr>
              <a:t>Student ID</a:t>
            </a:r>
            <a:r>
              <a:rPr lang="en-IN" sz="2000" dirty="0">
                <a:solidFill>
                  <a:srgbClr val="545454"/>
                </a:solidFill>
                <a:latin typeface="Garet"/>
                <a:ea typeface="Garet"/>
                <a:cs typeface="Garet"/>
                <a:sym typeface="Garet"/>
              </a:rPr>
              <a:t> : 2535941</a:t>
            </a:r>
            <a:endParaRPr lang="en-US" sz="2000" dirty="0">
              <a:solidFill>
                <a:srgbClr val="545454"/>
              </a:solidFill>
              <a:latin typeface="Garet"/>
              <a:ea typeface="Garet"/>
              <a:cs typeface="Garet"/>
              <a:sym typeface="Garet"/>
            </a:endParaRPr>
          </a:p>
          <a:p>
            <a:pPr marL="431802" lvl="1" indent="-215901" algn="just">
              <a:lnSpc>
                <a:spcPts val="2800"/>
              </a:lnSpc>
              <a:buFont typeface="Arial"/>
              <a:buChar char="•"/>
            </a:pPr>
            <a:r>
              <a:rPr lang="en-US" sz="2000" dirty="0">
                <a:solidFill>
                  <a:srgbClr val="545454"/>
                </a:solidFill>
                <a:latin typeface="Garet"/>
                <a:ea typeface="Garet"/>
                <a:cs typeface="Garet"/>
                <a:sym typeface="Garet"/>
              </a:rPr>
              <a:t>Module Code: LCHS7003</a:t>
            </a:r>
          </a:p>
          <a:p>
            <a:pPr marL="431802" lvl="1" indent="-215901" algn="just">
              <a:lnSpc>
                <a:spcPts val="2800"/>
              </a:lnSpc>
              <a:buFont typeface="Arial"/>
              <a:buChar char="•"/>
            </a:pPr>
            <a:r>
              <a:rPr lang="en-US" sz="2000" dirty="0">
                <a:solidFill>
                  <a:srgbClr val="545454"/>
                </a:solidFill>
                <a:latin typeface="Garet"/>
                <a:ea typeface="Garet"/>
                <a:cs typeface="Garet"/>
                <a:sym typeface="Garet"/>
              </a:rPr>
              <a:t>Lecturer's Name</a:t>
            </a:r>
            <a:r>
              <a:rPr lang="en-IN" sz="2000" dirty="0">
                <a:solidFill>
                  <a:srgbClr val="545454"/>
                </a:solidFill>
                <a:latin typeface="Garet"/>
                <a:ea typeface="Garet"/>
                <a:cs typeface="Garet"/>
                <a:sym typeface="Garet"/>
              </a:rPr>
              <a:t> : Dr </a:t>
            </a:r>
            <a:r>
              <a:rPr lang="en-IN" sz="2000" dirty="0" err="1">
                <a:solidFill>
                  <a:srgbClr val="545454"/>
                </a:solidFill>
                <a:latin typeface="Garet"/>
                <a:ea typeface="Garet"/>
                <a:cs typeface="Garet"/>
                <a:sym typeface="Garet"/>
              </a:rPr>
              <a:t>Aishat</a:t>
            </a:r>
            <a:r>
              <a:rPr lang="en-IN" sz="2000" dirty="0">
                <a:solidFill>
                  <a:srgbClr val="545454"/>
                </a:solidFill>
                <a:latin typeface="Garet"/>
                <a:ea typeface="Garet"/>
                <a:cs typeface="Garet"/>
                <a:sym typeface="Garet"/>
              </a:rPr>
              <a:t> Bakre</a:t>
            </a:r>
            <a:endParaRPr lang="en-US" sz="2000" dirty="0">
              <a:solidFill>
                <a:srgbClr val="545454"/>
              </a:solidFill>
              <a:latin typeface="Garet"/>
              <a:ea typeface="Garet"/>
              <a:cs typeface="Garet"/>
              <a:sym typeface="Garet"/>
            </a:endParaRPr>
          </a:p>
          <a:p>
            <a:pPr marL="431802" lvl="1" indent="-215901" algn="just">
              <a:lnSpc>
                <a:spcPts val="2800"/>
              </a:lnSpc>
              <a:spcBef>
                <a:spcPct val="0"/>
              </a:spcBef>
              <a:buFont typeface="Arial"/>
              <a:buChar char="•"/>
            </a:pPr>
            <a:r>
              <a:rPr lang="en-US" sz="2000" dirty="0">
                <a:solidFill>
                  <a:srgbClr val="545454"/>
                </a:solidFill>
                <a:latin typeface="Garet"/>
                <a:ea typeface="Garet"/>
                <a:cs typeface="Garet"/>
                <a:sym typeface="Garet"/>
              </a:rPr>
              <a:t>Assignment Title</a:t>
            </a:r>
            <a:r>
              <a:rPr lang="en-IN" sz="2000">
                <a:solidFill>
                  <a:srgbClr val="545454"/>
                </a:solidFill>
                <a:latin typeface="Garet"/>
                <a:ea typeface="Garet"/>
                <a:cs typeface="Garet"/>
                <a:sym typeface="Garet"/>
              </a:rPr>
              <a:t>: Individual presentation </a:t>
            </a:r>
            <a:endParaRPr lang="en-US" sz="2000" dirty="0">
              <a:solidFill>
                <a:srgbClr val="545454"/>
              </a:solidFill>
              <a:latin typeface="Garet"/>
              <a:ea typeface="Garet"/>
              <a:cs typeface="Garet"/>
              <a:sym typeface="Gare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368803" y="3563121"/>
            <a:ext cx="9519857" cy="6790055"/>
          </a:xfrm>
          <a:prstGeom prst="rect">
            <a:avLst/>
          </a:prstGeom>
        </p:spPr>
        <p:txBody>
          <a:bodyPr lIns="0" tIns="0" rIns="0" bIns="0" rtlCol="0" anchor="t">
            <a:spAutoFit/>
          </a:bodyPr>
          <a:lstStyle/>
          <a:p>
            <a:pPr marL="496571" lvl="1" indent="-248285" algn="just">
              <a:lnSpc>
                <a:spcPts val="3220"/>
              </a:lnSpc>
              <a:buFont typeface="Arial"/>
              <a:buChar char="•"/>
            </a:pPr>
            <a:r>
              <a:rPr lang="en-US" sz="2300">
                <a:solidFill>
                  <a:srgbClr val="545454"/>
                </a:solidFill>
                <a:latin typeface="Garet"/>
                <a:ea typeface="Garet"/>
                <a:cs typeface="Garet"/>
                <a:sym typeface="Garet"/>
              </a:rPr>
              <a:t>Parkinson's disease is a progressive neurodegenerative disorder which impairs multiple non-motor and movement functions of the body (Mahlknecht et al., 2022).</a:t>
            </a:r>
          </a:p>
          <a:p>
            <a:pPr marL="496571" lvl="1" indent="-248285" algn="just">
              <a:lnSpc>
                <a:spcPts val="3220"/>
              </a:lnSpc>
              <a:buFont typeface="Arial"/>
              <a:buChar char="•"/>
            </a:pPr>
            <a:r>
              <a:rPr lang="en-US" sz="2300">
                <a:solidFill>
                  <a:srgbClr val="545454"/>
                </a:solidFill>
                <a:latin typeface="Garet"/>
                <a:ea typeface="Garet"/>
                <a:cs typeface="Garet"/>
                <a:sym typeface="Garet"/>
              </a:rPr>
              <a:t>The loss of the dopaminergic neurons in the substantia nigra kills the basal ganglia circuits that control voluntary motor activity (Darmani et al., 2023).</a:t>
            </a:r>
          </a:p>
          <a:p>
            <a:pPr marL="496571" lvl="1" indent="-248285" algn="just">
              <a:lnSpc>
                <a:spcPts val="3220"/>
              </a:lnSpc>
              <a:buFont typeface="Arial"/>
              <a:buChar char="•"/>
            </a:pPr>
            <a:r>
              <a:rPr lang="en-US" sz="2300">
                <a:solidFill>
                  <a:srgbClr val="545454"/>
                </a:solidFill>
                <a:latin typeface="Garet"/>
                <a:ea typeface="Garet"/>
                <a:cs typeface="Garet"/>
                <a:sym typeface="Garet"/>
              </a:rPr>
              <a:t>Symptoms are resting tremor, muscular rigidity, bradykinesia, postural instability, cognitive decline, depression, sleep disturbances.</a:t>
            </a:r>
          </a:p>
          <a:p>
            <a:pPr marL="496571" lvl="1" indent="-248285" algn="just">
              <a:lnSpc>
                <a:spcPts val="3220"/>
              </a:lnSpc>
              <a:buFont typeface="Arial"/>
              <a:buChar char="•"/>
            </a:pPr>
            <a:r>
              <a:rPr lang="en-US" sz="2300">
                <a:solidFill>
                  <a:srgbClr val="545454"/>
                </a:solidFill>
                <a:latin typeface="Garet"/>
                <a:ea typeface="Garet"/>
                <a:cs typeface="Garet"/>
                <a:sym typeface="Garet"/>
              </a:rPr>
              <a:t>The risk of developing Parkinson's disease is strongly linked to advanced age, genetic susceptibility, exposure to environmental chemicals and toxicity, as well as to oxidative stress (Martínez-Fernández et al., 2023).</a:t>
            </a:r>
          </a:p>
          <a:p>
            <a:pPr marL="496571" lvl="1" indent="-248285" algn="just">
              <a:lnSpc>
                <a:spcPts val="3220"/>
              </a:lnSpc>
              <a:spcBef>
                <a:spcPct val="0"/>
              </a:spcBef>
              <a:buFont typeface="Arial"/>
              <a:buChar char="•"/>
            </a:pPr>
            <a:r>
              <a:rPr lang="en-US" sz="2300">
                <a:solidFill>
                  <a:srgbClr val="545454"/>
                </a:solidFill>
                <a:latin typeface="Garet"/>
                <a:ea typeface="Garet"/>
                <a:cs typeface="Garet"/>
                <a:sym typeface="Garet"/>
              </a:rPr>
              <a:t>The motor and non-motor symptoms of the disease gradually decline, making the person less independent, lowers quality of life and decreases functional abilities.</a:t>
            </a:r>
          </a:p>
          <a:p>
            <a:pPr algn="just">
              <a:lnSpc>
                <a:spcPts val="3220"/>
              </a:lnSpc>
              <a:spcBef>
                <a:spcPct val="0"/>
              </a:spcBef>
            </a:pPr>
            <a:endParaRPr lang="en-US" sz="2300">
              <a:solidFill>
                <a:srgbClr val="545454"/>
              </a:solidFill>
              <a:latin typeface="Garet"/>
              <a:ea typeface="Garet"/>
              <a:cs typeface="Garet"/>
              <a:sym typeface="Garet"/>
            </a:endParaRPr>
          </a:p>
        </p:txBody>
      </p:sp>
      <p:sp>
        <p:nvSpPr>
          <p:cNvPr id="4" name="Freeform 4"/>
          <p:cNvSpPr/>
          <p:nvPr/>
        </p:nvSpPr>
        <p:spPr>
          <a:xfrm rot="-574333">
            <a:off x="-819898" y="6361691"/>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10777720" y="3149099"/>
            <a:ext cx="6953243" cy="6953243"/>
          </a:xfrm>
          <a:custGeom>
            <a:avLst/>
            <a:gdLst/>
            <a:ahLst/>
            <a:cxnLst/>
            <a:rect l="l" t="t" r="r" b="b"/>
            <a:pathLst>
              <a:path w="6953243" h="6953243">
                <a:moveTo>
                  <a:pt x="0" y="0"/>
                </a:moveTo>
                <a:lnTo>
                  <a:pt x="6953243" y="0"/>
                </a:lnTo>
                <a:lnTo>
                  <a:pt x="6953243" y="6953243"/>
                </a:lnTo>
                <a:lnTo>
                  <a:pt x="0" y="6953243"/>
                </a:lnTo>
                <a:lnTo>
                  <a:pt x="0" y="0"/>
                </a:lnTo>
                <a:close/>
              </a:path>
            </a:pathLst>
          </a:custGeom>
          <a:blipFill>
            <a:blip r:embed="rId5"/>
            <a:stretch>
              <a:fillRect/>
            </a:stretch>
          </a:blipFill>
        </p:spPr>
        <p:txBody>
          <a:bodyPr/>
          <a:lstStyle/>
          <a:p>
            <a:endParaRPr lang="en-US"/>
          </a:p>
        </p:txBody>
      </p:sp>
      <p:sp>
        <p:nvSpPr>
          <p:cNvPr id="6" name="TextBox 6"/>
          <p:cNvSpPr txBox="1"/>
          <p:nvPr/>
        </p:nvSpPr>
        <p:spPr>
          <a:xfrm>
            <a:off x="3081318" y="139611"/>
            <a:ext cx="12944415" cy="2840292"/>
          </a:xfrm>
          <a:prstGeom prst="rect">
            <a:avLst/>
          </a:prstGeom>
        </p:spPr>
        <p:txBody>
          <a:bodyPr lIns="0" tIns="0" rIns="0" bIns="0" rtlCol="0" anchor="t">
            <a:spAutoFit/>
          </a:bodyPr>
          <a:lstStyle/>
          <a:p>
            <a:pPr algn="ctr">
              <a:lnSpc>
                <a:spcPts val="11448"/>
              </a:lnSpc>
            </a:pPr>
            <a:r>
              <a:rPr lang="en-US" sz="8177" b="1">
                <a:solidFill>
                  <a:srgbClr val="3F3D3E"/>
                </a:solidFill>
                <a:latin typeface="Alexandria Bold"/>
                <a:ea typeface="Alexandria Bold"/>
                <a:cs typeface="Alexandria Bold"/>
                <a:sym typeface="Alexandria Bold"/>
              </a:rPr>
              <a:t>OVERVIEW OF PARKINSON'S DISEASE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8E017900-10C9-BAAF-016D-77D00B55533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A269922-6F9C-C8A4-FED4-501825B2A293}"/>
              </a:ext>
            </a:extLst>
          </p:cNvPr>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a:extLst>
              <a:ext uri="{FF2B5EF4-FFF2-40B4-BE49-F238E27FC236}">
                <a16:creationId xmlns:a16="http://schemas.microsoft.com/office/drawing/2014/main" id="{A09F3E84-CCCB-CF8A-EAA4-5FA74325C943}"/>
              </a:ext>
            </a:extLst>
          </p:cNvPr>
          <p:cNvSpPr txBox="1"/>
          <p:nvPr/>
        </p:nvSpPr>
        <p:spPr>
          <a:xfrm>
            <a:off x="0" y="3867575"/>
            <a:ext cx="9741084" cy="4089581"/>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Parkinson's disease is one of the most rapidly expanding neurological diseases worldwide, impacting millions of individuals (</a:t>
            </a:r>
            <a:r>
              <a:rPr lang="en-US" sz="2300" dirty="0" err="1">
                <a:solidFill>
                  <a:srgbClr val="545454"/>
                </a:solidFill>
                <a:latin typeface="Garet"/>
                <a:ea typeface="Garet"/>
                <a:cs typeface="Garet"/>
                <a:sym typeface="Garet"/>
              </a:rPr>
              <a:t>Deuschl</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This disease mainly affects adults over the age of 60 years and becomes much more common as people get older.</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Parkinson's disease is slightly more common in men than in women due to differences in biology (Pigott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Genetic factors and environmental factors like pesticides or toxins play a role in the development of Parkinson's disease (</a:t>
            </a:r>
            <a:r>
              <a:rPr lang="en-US" sz="2300" dirty="0" err="1">
                <a:solidFill>
                  <a:srgbClr val="545454"/>
                </a:solidFill>
                <a:latin typeface="Garet"/>
                <a:ea typeface="Garet"/>
                <a:cs typeface="Garet"/>
                <a:sym typeface="Garet"/>
              </a:rPr>
              <a:t>Parati</a:t>
            </a:r>
            <a:r>
              <a:rPr lang="en-US" sz="2300" dirty="0">
                <a:solidFill>
                  <a:srgbClr val="545454"/>
                </a:solidFill>
                <a:latin typeface="Garet"/>
                <a:ea typeface="Garet"/>
                <a:cs typeface="Garet"/>
                <a:sym typeface="Garet"/>
              </a:rPr>
              <a:t> et al., 2022).</a:t>
            </a:r>
          </a:p>
        </p:txBody>
      </p:sp>
      <p:sp>
        <p:nvSpPr>
          <p:cNvPr id="4" name="Freeform 4">
            <a:extLst>
              <a:ext uri="{FF2B5EF4-FFF2-40B4-BE49-F238E27FC236}">
                <a16:creationId xmlns:a16="http://schemas.microsoft.com/office/drawing/2014/main" id="{AF8BF3E7-780D-8F7D-6681-031D72AA63B0}"/>
              </a:ext>
            </a:extLst>
          </p:cNvPr>
          <p:cNvSpPr/>
          <p:nvPr/>
        </p:nvSpPr>
        <p:spPr>
          <a:xfrm rot="-574333">
            <a:off x="-842021" y="6162587"/>
            <a:ext cx="4840370" cy="6758253"/>
          </a:xfrm>
          <a:custGeom>
            <a:avLst/>
            <a:gdLst/>
            <a:ahLst/>
            <a:cxnLst/>
            <a:rect l="l" t="t" r="r" b="b"/>
            <a:pathLst>
              <a:path w="4840370" h="6758253">
                <a:moveTo>
                  <a:pt x="0" y="0"/>
                </a:moveTo>
                <a:lnTo>
                  <a:pt x="4840371" y="0"/>
                </a:lnTo>
                <a:lnTo>
                  <a:pt x="4840371" y="6758253"/>
                </a:lnTo>
                <a:lnTo>
                  <a:pt x="0" y="67582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a:extLst>
              <a:ext uri="{FF2B5EF4-FFF2-40B4-BE49-F238E27FC236}">
                <a16:creationId xmlns:a16="http://schemas.microsoft.com/office/drawing/2014/main" id="{A04871D1-41CD-DC51-1DF8-2E40580D2026}"/>
              </a:ext>
            </a:extLst>
          </p:cNvPr>
          <p:cNvSpPr txBox="1"/>
          <p:nvPr/>
        </p:nvSpPr>
        <p:spPr>
          <a:xfrm>
            <a:off x="2461882" y="139611"/>
            <a:ext cx="13740321"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Epidemiology of Parkinson's Disease</a:t>
            </a:r>
          </a:p>
        </p:txBody>
      </p:sp>
      <p:pic>
        <p:nvPicPr>
          <p:cNvPr id="7" name="Picture 6" descr="Parkinson's disease symptoms and early signs | Parkinson's News Today">
            <a:extLst>
              <a:ext uri="{FF2B5EF4-FFF2-40B4-BE49-F238E27FC236}">
                <a16:creationId xmlns:a16="http://schemas.microsoft.com/office/drawing/2014/main" id="{A77BEADB-5AAC-0839-41A7-96A247639CC3}"/>
              </a:ext>
            </a:extLst>
          </p:cNvPr>
          <p:cNvPicPr>
            <a:picLocks noChangeAspect="1"/>
          </p:cNvPicPr>
          <p:nvPr/>
        </p:nvPicPr>
        <p:blipFill>
          <a:blip r:embed="rId5"/>
          <a:stretch>
            <a:fillRect/>
          </a:stretch>
        </p:blipFill>
        <p:spPr>
          <a:xfrm>
            <a:off x="10668000" y="2988506"/>
            <a:ext cx="6629400" cy="6629400"/>
          </a:xfrm>
          <a:prstGeom prst="rect">
            <a:avLst/>
          </a:prstGeom>
        </p:spPr>
      </p:pic>
    </p:spTree>
    <p:extLst>
      <p:ext uri="{BB962C8B-B14F-4D97-AF65-F5344CB8AC3E}">
        <p14:creationId xmlns:p14="http://schemas.microsoft.com/office/powerpoint/2010/main" val="2338660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522D8729-5F4F-3256-4C15-C2DDD6749C5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299318D-F6EC-ADFA-841C-FFF1C435D076}"/>
              </a:ext>
            </a:extLst>
          </p:cNvPr>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a:extLst>
              <a:ext uri="{FF2B5EF4-FFF2-40B4-BE49-F238E27FC236}">
                <a16:creationId xmlns:a16="http://schemas.microsoft.com/office/drawing/2014/main" id="{13BBDD61-1AB8-55C6-98C0-C3B02BC8D55C}"/>
              </a:ext>
            </a:extLst>
          </p:cNvPr>
          <p:cNvSpPr txBox="1"/>
          <p:nvPr/>
        </p:nvSpPr>
        <p:spPr>
          <a:xfrm>
            <a:off x="0" y="3867575"/>
            <a:ext cx="9741084" cy="4089581"/>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In the United Kingdom alone about 153,000 people have Parkinson's disease, making it one of the most prevalent neurological conditions (</a:t>
            </a:r>
            <a:r>
              <a:rPr lang="en-US" sz="2300" dirty="0" err="1">
                <a:solidFill>
                  <a:srgbClr val="545454"/>
                </a:solidFill>
                <a:latin typeface="Garet"/>
                <a:ea typeface="Garet"/>
                <a:cs typeface="Garet"/>
                <a:sym typeface="Garet"/>
              </a:rPr>
              <a:t>Mahlknecht</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Parkinson's disease is a condition that affects more than 10 million people around the world and is becoming more common in many countries (Darmani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As the population grows older and lives longer, the number of people with Parkinson's continues to increase.</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most common age of Parkinson Disease is after 60 years of age, though cases can occur earlier in life.</a:t>
            </a:r>
          </a:p>
        </p:txBody>
      </p:sp>
      <p:sp>
        <p:nvSpPr>
          <p:cNvPr id="4" name="Freeform 4">
            <a:extLst>
              <a:ext uri="{FF2B5EF4-FFF2-40B4-BE49-F238E27FC236}">
                <a16:creationId xmlns:a16="http://schemas.microsoft.com/office/drawing/2014/main" id="{663EEC95-1C53-DEE1-63F3-E45377072609}"/>
              </a:ext>
            </a:extLst>
          </p:cNvPr>
          <p:cNvSpPr/>
          <p:nvPr/>
        </p:nvSpPr>
        <p:spPr>
          <a:xfrm rot="-574333">
            <a:off x="-842021" y="6162587"/>
            <a:ext cx="4840370" cy="6758253"/>
          </a:xfrm>
          <a:custGeom>
            <a:avLst/>
            <a:gdLst/>
            <a:ahLst/>
            <a:cxnLst/>
            <a:rect l="l" t="t" r="r" b="b"/>
            <a:pathLst>
              <a:path w="4840370" h="6758253">
                <a:moveTo>
                  <a:pt x="0" y="0"/>
                </a:moveTo>
                <a:lnTo>
                  <a:pt x="4840371" y="0"/>
                </a:lnTo>
                <a:lnTo>
                  <a:pt x="4840371" y="6758253"/>
                </a:lnTo>
                <a:lnTo>
                  <a:pt x="0" y="67582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a:extLst>
              <a:ext uri="{FF2B5EF4-FFF2-40B4-BE49-F238E27FC236}">
                <a16:creationId xmlns:a16="http://schemas.microsoft.com/office/drawing/2014/main" id="{E515EE83-95FA-E7D4-971D-A47FA23A0497}"/>
              </a:ext>
            </a:extLst>
          </p:cNvPr>
          <p:cNvSpPr txBox="1"/>
          <p:nvPr/>
        </p:nvSpPr>
        <p:spPr>
          <a:xfrm>
            <a:off x="2667000" y="571500"/>
            <a:ext cx="13740321"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Prevalence of Parkinson's Disease</a:t>
            </a:r>
          </a:p>
        </p:txBody>
      </p:sp>
      <p:pic>
        <p:nvPicPr>
          <p:cNvPr id="5" name="Picture 4" descr="Projections for prevalence of Parkinson's disease and its driving factors  in 195 countries and territories to 2050: modelling study of Global Burden  of Disease Study 2021 | The BMJ">
            <a:extLst>
              <a:ext uri="{FF2B5EF4-FFF2-40B4-BE49-F238E27FC236}">
                <a16:creationId xmlns:a16="http://schemas.microsoft.com/office/drawing/2014/main" id="{97D250E2-4F33-DFF4-372D-C94319996BF1}"/>
              </a:ext>
            </a:extLst>
          </p:cNvPr>
          <p:cNvPicPr>
            <a:picLocks noChangeAspect="1"/>
          </p:cNvPicPr>
          <p:nvPr/>
        </p:nvPicPr>
        <p:blipFill>
          <a:blip r:embed="rId5"/>
          <a:stretch>
            <a:fillRect/>
          </a:stretch>
        </p:blipFill>
        <p:spPr>
          <a:xfrm>
            <a:off x="10210800" y="3775113"/>
            <a:ext cx="7848600" cy="4200478"/>
          </a:xfrm>
          <a:prstGeom prst="rect">
            <a:avLst/>
          </a:prstGeom>
        </p:spPr>
      </p:pic>
    </p:spTree>
    <p:extLst>
      <p:ext uri="{BB962C8B-B14F-4D97-AF65-F5344CB8AC3E}">
        <p14:creationId xmlns:p14="http://schemas.microsoft.com/office/powerpoint/2010/main" val="1816052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B0E540B0-F3DA-9AC7-1772-01F8ABA9923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DBD028F-ECD1-C111-2C78-BCA5AFEE6F8C}"/>
              </a:ext>
            </a:extLst>
          </p:cNvPr>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a:extLst>
              <a:ext uri="{FF2B5EF4-FFF2-40B4-BE49-F238E27FC236}">
                <a16:creationId xmlns:a16="http://schemas.microsoft.com/office/drawing/2014/main" id="{FF90AD85-EE6A-7F12-CAD8-BBBF0E453F46}"/>
              </a:ext>
            </a:extLst>
          </p:cNvPr>
          <p:cNvSpPr txBox="1"/>
          <p:nvPr/>
        </p:nvSpPr>
        <p:spPr>
          <a:xfrm>
            <a:off x="12290" y="3411792"/>
            <a:ext cx="9741084" cy="5731056"/>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Parkinson's disease causes progressive physical disability, which diminishes mobility, independence and capacity to carry out activities of daily living over time (Martínez-Fernández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For patients, these symptoms result in a marked impact on their quality of life, including motor problems, cognitive decline, depression, and social withdrawal.</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Caring for others for long-term health and regular care is a heavy emotional, physical and financial responsibility for family members and caregivers (</a:t>
            </a:r>
            <a:r>
              <a:rPr lang="en-US" sz="2300" dirty="0" err="1">
                <a:solidFill>
                  <a:srgbClr val="545454"/>
                </a:solidFill>
                <a:latin typeface="Garet"/>
                <a:ea typeface="Garet"/>
                <a:cs typeface="Garet"/>
                <a:sym typeface="Garet"/>
              </a:rPr>
              <a:t>Deuschl</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Healthcare costs are created due to increasing insurance costs, hospitalizations, treatment of Parkinson's disease, rehabilitation, and lost work productivity among people with PD.</a:t>
            </a:r>
          </a:p>
        </p:txBody>
      </p:sp>
      <p:sp>
        <p:nvSpPr>
          <p:cNvPr id="6" name="TextBox 6">
            <a:extLst>
              <a:ext uri="{FF2B5EF4-FFF2-40B4-BE49-F238E27FC236}">
                <a16:creationId xmlns:a16="http://schemas.microsoft.com/office/drawing/2014/main" id="{73EAF681-1605-618F-6D6C-0E167BB6DB04}"/>
              </a:ext>
            </a:extLst>
          </p:cNvPr>
          <p:cNvSpPr txBox="1"/>
          <p:nvPr/>
        </p:nvSpPr>
        <p:spPr>
          <a:xfrm>
            <a:off x="2667000" y="571500"/>
            <a:ext cx="13740321"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Burden of Parkinson's Disease</a:t>
            </a:r>
          </a:p>
        </p:txBody>
      </p:sp>
      <p:pic>
        <p:nvPicPr>
          <p:cNvPr id="5" name="Picture 4" descr="Health-Related Quality of Life for Parkinson's Disease Patients and Their  Caregivers">
            <a:extLst>
              <a:ext uri="{FF2B5EF4-FFF2-40B4-BE49-F238E27FC236}">
                <a16:creationId xmlns:a16="http://schemas.microsoft.com/office/drawing/2014/main" id="{19C1319F-AADB-CF16-952E-BB7A08F86AF9}"/>
              </a:ext>
            </a:extLst>
          </p:cNvPr>
          <p:cNvPicPr>
            <a:picLocks noChangeAspect="1"/>
          </p:cNvPicPr>
          <p:nvPr/>
        </p:nvPicPr>
        <p:blipFill>
          <a:blip r:embed="rId4"/>
          <a:stretch>
            <a:fillRect/>
          </a:stretch>
        </p:blipFill>
        <p:spPr>
          <a:xfrm>
            <a:off x="10896600" y="3411792"/>
            <a:ext cx="6570127" cy="6511596"/>
          </a:xfrm>
          <a:prstGeom prst="rect">
            <a:avLst/>
          </a:prstGeom>
        </p:spPr>
      </p:pic>
    </p:spTree>
    <p:extLst>
      <p:ext uri="{BB962C8B-B14F-4D97-AF65-F5344CB8AC3E}">
        <p14:creationId xmlns:p14="http://schemas.microsoft.com/office/powerpoint/2010/main" val="2898204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7061793">
            <a:off x="15032131" y="5631653"/>
            <a:ext cx="4840370" cy="6758253"/>
          </a:xfrm>
          <a:custGeom>
            <a:avLst/>
            <a:gdLst/>
            <a:ahLst/>
            <a:cxnLst/>
            <a:rect l="l" t="t" r="r" b="b"/>
            <a:pathLst>
              <a:path w="4840370" h="6758253">
                <a:moveTo>
                  <a:pt x="0" y="0"/>
                </a:moveTo>
                <a:lnTo>
                  <a:pt x="4840371" y="0"/>
                </a:lnTo>
                <a:lnTo>
                  <a:pt x="4840371" y="6758253"/>
                </a:lnTo>
                <a:lnTo>
                  <a:pt x="0" y="67582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p:cNvSpPr txBox="1"/>
          <p:nvPr/>
        </p:nvSpPr>
        <p:spPr>
          <a:xfrm>
            <a:off x="3280422" y="-152400"/>
            <a:ext cx="12169610"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Diagnosis of Parkinson's Disease</a:t>
            </a:r>
          </a:p>
        </p:txBody>
      </p:sp>
      <p:sp>
        <p:nvSpPr>
          <p:cNvPr id="7" name="TextBox 7"/>
          <p:cNvSpPr txBox="1"/>
          <p:nvPr/>
        </p:nvSpPr>
        <p:spPr>
          <a:xfrm>
            <a:off x="142528" y="3619500"/>
            <a:ext cx="10068271" cy="4910319"/>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The diagnosis of Parkinson is mostly based on clinical examination, there is no single laboratory test that can be used to confirm the diagnosis accurately (Pigott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detailed medical history assesses the onset, course, response, and latent risk factors for a family history and medications.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Neurological examination looks for characteristic motor features such as resting tremor, bradykinesia, rigidity, difficulty with gait and postural instability (</a:t>
            </a:r>
            <a:r>
              <a:rPr lang="en-US" sz="2300" dirty="0" err="1">
                <a:solidFill>
                  <a:srgbClr val="545454"/>
                </a:solidFill>
                <a:latin typeface="Garet"/>
                <a:ea typeface="Garet"/>
                <a:cs typeface="Garet"/>
                <a:sym typeface="Garet"/>
              </a:rPr>
              <a:t>Parati</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When a clinical diagnosis is not made or is atypical, brain imaging and other tests can rule out other neurological disorders.</a:t>
            </a:r>
          </a:p>
        </p:txBody>
      </p:sp>
      <p:pic>
        <p:nvPicPr>
          <p:cNvPr id="8" name="Picture 7" descr="Parkinson's Disease Exam | Stanford Medicine 25 | Stanford Medicine">
            <a:extLst>
              <a:ext uri="{FF2B5EF4-FFF2-40B4-BE49-F238E27FC236}">
                <a16:creationId xmlns:a16="http://schemas.microsoft.com/office/drawing/2014/main" id="{D4350B1F-B6D2-519C-38D0-783FA4BD5F1B}"/>
              </a:ext>
            </a:extLst>
          </p:cNvPr>
          <p:cNvPicPr>
            <a:picLocks noChangeAspect="1"/>
          </p:cNvPicPr>
          <p:nvPr/>
        </p:nvPicPr>
        <p:blipFill>
          <a:blip r:embed="rId5"/>
          <a:stretch>
            <a:fillRect/>
          </a:stretch>
        </p:blipFill>
        <p:spPr>
          <a:xfrm>
            <a:off x="11099742" y="2857500"/>
            <a:ext cx="5137970" cy="682024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7931B886-4CB9-DC60-6BFA-1B11BA2B54E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63A4AFF-7578-A9AA-7964-011FE16CB8EC}"/>
              </a:ext>
            </a:extLst>
          </p:cNvPr>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D77BD5DB-B843-558F-CE14-DFE564B00230}"/>
              </a:ext>
            </a:extLst>
          </p:cNvPr>
          <p:cNvSpPr/>
          <p:nvPr/>
        </p:nvSpPr>
        <p:spPr>
          <a:xfrm rot="-7061793">
            <a:off x="15032131" y="5631653"/>
            <a:ext cx="4840370" cy="6758253"/>
          </a:xfrm>
          <a:custGeom>
            <a:avLst/>
            <a:gdLst/>
            <a:ahLst/>
            <a:cxnLst/>
            <a:rect l="l" t="t" r="r" b="b"/>
            <a:pathLst>
              <a:path w="4840370" h="6758253">
                <a:moveTo>
                  <a:pt x="0" y="0"/>
                </a:moveTo>
                <a:lnTo>
                  <a:pt x="4840371" y="0"/>
                </a:lnTo>
                <a:lnTo>
                  <a:pt x="4840371" y="6758253"/>
                </a:lnTo>
                <a:lnTo>
                  <a:pt x="0" y="67582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a:extLst>
              <a:ext uri="{FF2B5EF4-FFF2-40B4-BE49-F238E27FC236}">
                <a16:creationId xmlns:a16="http://schemas.microsoft.com/office/drawing/2014/main" id="{3A6FB7AC-888E-5C33-B077-F1B4645B4C46}"/>
              </a:ext>
            </a:extLst>
          </p:cNvPr>
          <p:cNvSpPr txBox="1"/>
          <p:nvPr/>
        </p:nvSpPr>
        <p:spPr>
          <a:xfrm>
            <a:off x="3429000" y="62072"/>
            <a:ext cx="12169610"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Initial Assessment</a:t>
            </a:r>
          </a:p>
        </p:txBody>
      </p:sp>
      <p:sp>
        <p:nvSpPr>
          <p:cNvPr id="7" name="TextBox 7">
            <a:extLst>
              <a:ext uri="{FF2B5EF4-FFF2-40B4-BE49-F238E27FC236}">
                <a16:creationId xmlns:a16="http://schemas.microsoft.com/office/drawing/2014/main" id="{D8CAE821-864F-A1E2-83DC-D6190A05D9CC}"/>
              </a:ext>
            </a:extLst>
          </p:cNvPr>
          <p:cNvSpPr txBox="1"/>
          <p:nvPr/>
        </p:nvSpPr>
        <p:spPr>
          <a:xfrm>
            <a:off x="14748" y="2628900"/>
            <a:ext cx="6758254" cy="7372531"/>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The neurological assessment includes an evaluation of motor symptoms, balance, gait, reflexes, and abilities to measure the severity of the disease properly.</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Unified Parkinson's Disease Rating Scale (UPDRS) reflects motor parameters, activities of daily living, response to treatment, and progression of the disease (Valabhji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Parkinson's disease is divided into five stages in the Hoehn and Yahr staging system based on functional disability and severity of symptoms.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Functional, cognitive and mental health assessments are able to detect daily living issues, and cognitive impairment, depression, anxiety and rehabilitative needs early (Cuk et al., 2024).</a:t>
            </a:r>
          </a:p>
        </p:txBody>
      </p:sp>
      <p:pic>
        <p:nvPicPr>
          <p:cNvPr id="8" name="Picture 7" descr="MDS Unified Parkinson's Disease Rating Scale (MDS-UPDRS) - Neurotorium">
            <a:extLst>
              <a:ext uri="{FF2B5EF4-FFF2-40B4-BE49-F238E27FC236}">
                <a16:creationId xmlns:a16="http://schemas.microsoft.com/office/drawing/2014/main" id="{C0670576-5D10-C0A9-02F4-A970548B70A6}"/>
              </a:ext>
            </a:extLst>
          </p:cNvPr>
          <p:cNvPicPr>
            <a:picLocks noChangeAspect="1"/>
          </p:cNvPicPr>
          <p:nvPr/>
        </p:nvPicPr>
        <p:blipFill>
          <a:blip r:embed="rId5"/>
          <a:stretch>
            <a:fillRect/>
          </a:stretch>
        </p:blipFill>
        <p:spPr>
          <a:xfrm>
            <a:off x="7130902" y="3009900"/>
            <a:ext cx="10338620" cy="5815474"/>
          </a:xfrm>
          <a:prstGeom prst="rect">
            <a:avLst/>
          </a:prstGeom>
        </p:spPr>
      </p:pic>
    </p:spTree>
    <p:extLst>
      <p:ext uri="{BB962C8B-B14F-4D97-AF65-F5344CB8AC3E}">
        <p14:creationId xmlns:p14="http://schemas.microsoft.com/office/powerpoint/2010/main" val="1311147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1479457" y="-2013019"/>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p:cNvSpPr txBox="1"/>
          <p:nvPr/>
        </p:nvSpPr>
        <p:spPr>
          <a:xfrm>
            <a:off x="2286000" y="0"/>
            <a:ext cx="14448247"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Management Following NICE Guidance</a:t>
            </a:r>
          </a:p>
        </p:txBody>
      </p:sp>
      <p:sp>
        <p:nvSpPr>
          <p:cNvPr id="6" name="TextBox 6"/>
          <p:cNvSpPr txBox="1"/>
          <p:nvPr/>
        </p:nvSpPr>
        <p:spPr>
          <a:xfrm>
            <a:off x="8195074" y="3125588"/>
            <a:ext cx="9871699" cy="6141425"/>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NICE guidelines suggest a person-</a:t>
            </a:r>
            <a:r>
              <a:rPr lang="en-US" sz="2300" dirty="0" err="1">
                <a:solidFill>
                  <a:srgbClr val="545454"/>
                </a:solidFill>
                <a:latin typeface="Garet"/>
                <a:ea typeface="Garet"/>
                <a:cs typeface="Garet"/>
                <a:sym typeface="Garet"/>
              </a:rPr>
              <a:t>centred</a:t>
            </a:r>
            <a:r>
              <a:rPr lang="en-US" sz="2300" dirty="0">
                <a:solidFill>
                  <a:srgbClr val="545454"/>
                </a:solidFill>
                <a:latin typeface="Garet"/>
                <a:ea typeface="Garet"/>
                <a:cs typeface="Garet"/>
                <a:sym typeface="Garet"/>
              </a:rPr>
              <a:t> approach to managing Parkinson's disease using outcome measures that reflect the severity of symptoms, patient choice and individual healthcare needs (Williams-Gray &amp; Worth,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 timely diagnosis and early intervention will help to better control symptoms, prevent loss of independence and minimize the future problems caused by the progression of Parkinson's disease.</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Long term disease progression, efficacy of treatment and changes in patient needs should shape management plans and these should be reviewed regularly (Gallagher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Education, emotional support and access to specialist services must be delivered at all levels of the management of Parkinson's disease.</a:t>
            </a:r>
          </a:p>
        </p:txBody>
      </p:sp>
      <p:pic>
        <p:nvPicPr>
          <p:cNvPr id="7" name="Picture 6" descr="Guidelines for the Diagnosis and Treatment of Parkinson's Disease">
            <a:extLst>
              <a:ext uri="{FF2B5EF4-FFF2-40B4-BE49-F238E27FC236}">
                <a16:creationId xmlns:a16="http://schemas.microsoft.com/office/drawing/2014/main" id="{F3E0BC70-EFCD-5CA3-3673-68BB87552DD8}"/>
              </a:ext>
            </a:extLst>
          </p:cNvPr>
          <p:cNvPicPr>
            <a:picLocks noChangeAspect="1"/>
          </p:cNvPicPr>
          <p:nvPr/>
        </p:nvPicPr>
        <p:blipFill>
          <a:blip r:embed="rId4"/>
          <a:stretch>
            <a:fillRect/>
          </a:stretch>
        </p:blipFill>
        <p:spPr>
          <a:xfrm>
            <a:off x="1756850" y="3119443"/>
            <a:ext cx="5126010" cy="669900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0356970E-3632-4CBA-B292-D5E163B9436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48B58B5-B3A1-A11A-59B9-BD0964446023}"/>
              </a:ext>
            </a:extLst>
          </p:cNvPr>
          <p:cNvSpPr/>
          <p:nvPr/>
        </p:nvSpPr>
        <p:spPr>
          <a:xfrm rot="5400000">
            <a:off x="-1479457" y="-2013019"/>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28395719-84D6-DAAA-7CF3-BCA7E56C50BA}"/>
              </a:ext>
            </a:extLst>
          </p:cNvPr>
          <p:cNvSpPr txBox="1"/>
          <p:nvPr/>
        </p:nvSpPr>
        <p:spPr>
          <a:xfrm>
            <a:off x="2209800" y="278715"/>
            <a:ext cx="14448247"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Multidisciplinary Team</a:t>
            </a:r>
          </a:p>
        </p:txBody>
      </p:sp>
      <p:sp>
        <p:nvSpPr>
          <p:cNvPr id="6" name="TextBox 6">
            <a:extLst>
              <a:ext uri="{FF2B5EF4-FFF2-40B4-BE49-F238E27FC236}">
                <a16:creationId xmlns:a16="http://schemas.microsoft.com/office/drawing/2014/main" id="{7FD558ED-C643-3CDB-5295-FCD447CB854E}"/>
              </a:ext>
            </a:extLst>
          </p:cNvPr>
          <p:cNvSpPr txBox="1"/>
          <p:nvPr/>
        </p:nvSpPr>
        <p:spPr>
          <a:xfrm>
            <a:off x="10363200" y="2324100"/>
            <a:ext cx="7779773" cy="7782900"/>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NICE guidelines suggest a person-</a:t>
            </a:r>
            <a:r>
              <a:rPr lang="en-US" sz="2300" dirty="0" err="1">
                <a:solidFill>
                  <a:srgbClr val="545454"/>
                </a:solidFill>
                <a:latin typeface="Garet"/>
                <a:ea typeface="Garet"/>
                <a:cs typeface="Garet"/>
                <a:sym typeface="Garet"/>
              </a:rPr>
              <a:t>centred</a:t>
            </a:r>
            <a:r>
              <a:rPr lang="en-US" sz="2300" dirty="0">
                <a:solidFill>
                  <a:srgbClr val="545454"/>
                </a:solidFill>
                <a:latin typeface="Garet"/>
                <a:ea typeface="Garet"/>
                <a:cs typeface="Garet"/>
                <a:sym typeface="Garet"/>
              </a:rPr>
              <a:t> approach to managing Parkinson's disease using outcome measures that reflect the severity of symptoms, patient choice and individual healthcare needs </a:t>
            </a:r>
            <a:r>
              <a:rPr lang="da-DK" sz="2300" dirty="0">
                <a:solidFill>
                  <a:srgbClr val="545454"/>
                </a:solidFill>
                <a:latin typeface="Garet"/>
                <a:ea typeface="Garet"/>
                <a:cs typeface="Garet"/>
                <a:sym typeface="Garet"/>
              </a:rPr>
              <a:t>(Atterling Brolin et al., 2025)</a:t>
            </a:r>
            <a:r>
              <a:rPr lang="en-US" sz="2300" dirty="0">
                <a:solidFill>
                  <a:srgbClr val="545454"/>
                </a:solidFill>
                <a:latin typeface="Garet"/>
                <a:ea typeface="Garet"/>
                <a:cs typeface="Garet"/>
                <a:sym typeface="Garet"/>
              </a:rPr>
              <a:t>.</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 timely diagnosis and early intervention will help to better control symptoms, prevent loss of independence and minimize the future problems caused by the progression of Parkinson's disease.</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Long term disease progression, efficacy of treatment and changes in patient needs should shape management plans and these should be reviewed regularly.</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Education, emotional support and access to specialist services must be delivered at all levels of the management of Parkinson's disease (Kwok et al., 2022).</a:t>
            </a:r>
          </a:p>
        </p:txBody>
      </p:sp>
      <p:pic>
        <p:nvPicPr>
          <p:cNvPr id="7" name="Picture 6" descr="Nonpharmacologic Multidisciplinary Approach to the Treatment of Parkinson's  Disease | Neupsy Key">
            <a:extLst>
              <a:ext uri="{FF2B5EF4-FFF2-40B4-BE49-F238E27FC236}">
                <a16:creationId xmlns:a16="http://schemas.microsoft.com/office/drawing/2014/main" id="{40749BE5-10B4-91EE-76E8-E00F54323E81}"/>
              </a:ext>
            </a:extLst>
          </p:cNvPr>
          <p:cNvPicPr>
            <a:picLocks noChangeAspect="1"/>
          </p:cNvPicPr>
          <p:nvPr/>
        </p:nvPicPr>
        <p:blipFill>
          <a:blip r:embed="rId4"/>
          <a:stretch>
            <a:fillRect/>
          </a:stretch>
        </p:blipFill>
        <p:spPr>
          <a:xfrm>
            <a:off x="457200" y="3086100"/>
            <a:ext cx="9575102" cy="5757828"/>
          </a:xfrm>
          <a:prstGeom prst="rect">
            <a:avLst/>
          </a:prstGeom>
        </p:spPr>
      </p:pic>
    </p:spTree>
    <p:extLst>
      <p:ext uri="{BB962C8B-B14F-4D97-AF65-F5344CB8AC3E}">
        <p14:creationId xmlns:p14="http://schemas.microsoft.com/office/powerpoint/2010/main" val="1646790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14B8DE6A-2D62-A572-160E-D388DB17547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0C3C4E8-E594-290E-D504-731EE7D928E3}"/>
              </a:ext>
            </a:extLst>
          </p:cNvPr>
          <p:cNvSpPr/>
          <p:nvPr/>
        </p:nvSpPr>
        <p:spPr>
          <a:xfrm rot="5400000">
            <a:off x="-1479457" y="-2013019"/>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E9DE96AE-04DE-253C-7C95-8F3107B03AFF}"/>
              </a:ext>
            </a:extLst>
          </p:cNvPr>
          <p:cNvSpPr txBox="1"/>
          <p:nvPr/>
        </p:nvSpPr>
        <p:spPr>
          <a:xfrm>
            <a:off x="2209800" y="278715"/>
            <a:ext cx="14448247"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Person-</a:t>
            </a:r>
            <a:r>
              <a:rPr lang="en-US" sz="8177" b="1" dirty="0" err="1">
                <a:solidFill>
                  <a:srgbClr val="3F3D3E"/>
                </a:solidFill>
                <a:latin typeface="Alexandria Bold"/>
                <a:ea typeface="Alexandria Bold"/>
                <a:cs typeface="Alexandria Bold"/>
                <a:sym typeface="Alexandria Bold"/>
              </a:rPr>
              <a:t>centred</a:t>
            </a:r>
            <a:r>
              <a:rPr lang="en-US" sz="8177" b="1" dirty="0">
                <a:solidFill>
                  <a:srgbClr val="3F3D3E"/>
                </a:solidFill>
                <a:latin typeface="Alexandria Bold"/>
                <a:ea typeface="Alexandria Bold"/>
                <a:cs typeface="Alexandria Bold"/>
                <a:sym typeface="Alexandria Bold"/>
              </a:rPr>
              <a:t> Care</a:t>
            </a:r>
          </a:p>
        </p:txBody>
      </p:sp>
      <p:sp>
        <p:nvSpPr>
          <p:cNvPr id="6" name="TextBox 6">
            <a:extLst>
              <a:ext uri="{FF2B5EF4-FFF2-40B4-BE49-F238E27FC236}">
                <a16:creationId xmlns:a16="http://schemas.microsoft.com/office/drawing/2014/main" id="{14FC4CC9-0B78-0D02-7693-F754215EDCA0}"/>
              </a:ext>
            </a:extLst>
          </p:cNvPr>
          <p:cNvSpPr txBox="1"/>
          <p:nvPr/>
        </p:nvSpPr>
        <p:spPr>
          <a:xfrm>
            <a:off x="8195074" y="3125588"/>
            <a:ext cx="9871699" cy="6141425"/>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Person-</a:t>
            </a:r>
            <a:r>
              <a:rPr lang="en-US" sz="2300" dirty="0" err="1">
                <a:solidFill>
                  <a:srgbClr val="545454"/>
                </a:solidFill>
                <a:latin typeface="Garet"/>
                <a:ea typeface="Garet"/>
                <a:cs typeface="Garet"/>
                <a:sym typeface="Garet"/>
              </a:rPr>
              <a:t>centred</a:t>
            </a:r>
            <a:r>
              <a:rPr lang="en-US" sz="2300" dirty="0">
                <a:solidFill>
                  <a:srgbClr val="545454"/>
                </a:solidFill>
                <a:latin typeface="Garet"/>
                <a:ea typeface="Garet"/>
                <a:cs typeface="Garet"/>
                <a:sym typeface="Garet"/>
              </a:rPr>
              <a:t> care is an approach that respects individual preferences, values, cultural beliefs and health aims, as well as building a tailored plan to address the management of Parkinson's disease together (</a:t>
            </a:r>
            <a:r>
              <a:rPr lang="en-US" sz="2300" dirty="0" err="1">
                <a:solidFill>
                  <a:srgbClr val="545454"/>
                </a:solidFill>
                <a:latin typeface="Garet"/>
                <a:ea typeface="Garet"/>
                <a:cs typeface="Garet"/>
                <a:sym typeface="Garet"/>
              </a:rPr>
              <a:t>Debove</a:t>
            </a:r>
            <a:r>
              <a:rPr lang="en-US" sz="2300" dirty="0">
                <a:solidFill>
                  <a:srgbClr val="545454"/>
                </a:solidFill>
                <a:latin typeface="Garet"/>
                <a:ea typeface="Garet"/>
                <a:cs typeface="Garet"/>
                <a:sym typeface="Garet"/>
              </a:rPr>
              <a:t>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In disease management and follow-up, patients are actively involved in shared decision making around treatments, rehabilitation, medication, and lifestyle changes.</a:t>
            </a:r>
          </a:p>
          <a:p>
            <a:pPr marL="496571" lvl="1" indent="-248285" algn="just">
              <a:lnSpc>
                <a:spcPts val="3220"/>
              </a:lnSpc>
              <a:buFont typeface="Arial"/>
              <a:buChar char="•"/>
            </a:pPr>
            <a:r>
              <a:rPr lang="en-US" sz="2300" dirty="0" err="1">
                <a:solidFill>
                  <a:srgbClr val="545454"/>
                </a:solidFill>
                <a:latin typeface="Garet"/>
                <a:ea typeface="Garet"/>
                <a:cs typeface="Garet"/>
                <a:sym typeface="Garet"/>
              </a:rPr>
              <a:t>Individualised</a:t>
            </a:r>
            <a:r>
              <a:rPr lang="en-US" sz="2300" dirty="0">
                <a:solidFill>
                  <a:srgbClr val="545454"/>
                </a:solidFill>
                <a:latin typeface="Garet"/>
                <a:ea typeface="Garet"/>
                <a:cs typeface="Garet"/>
                <a:sym typeface="Garet"/>
              </a:rPr>
              <a:t> care plans are designed to meet physical, psychological, emotional and personal needs and enhance quality of life and wellbeing in the long term (Morris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Continual education gives patients and families the confidence to make important health decisions and manage their Parkinson's symptoms while learning more about this disorder.</a:t>
            </a:r>
          </a:p>
        </p:txBody>
      </p:sp>
      <p:pic>
        <p:nvPicPr>
          <p:cNvPr id="4" name="Picture 3" descr="Shared Decision Making | What You Need to Know | ZaggoCare">
            <a:extLst>
              <a:ext uri="{FF2B5EF4-FFF2-40B4-BE49-F238E27FC236}">
                <a16:creationId xmlns:a16="http://schemas.microsoft.com/office/drawing/2014/main" id="{812860FF-80AF-A322-C529-35C79734085C}"/>
              </a:ext>
            </a:extLst>
          </p:cNvPr>
          <p:cNvPicPr>
            <a:picLocks noChangeAspect="1"/>
          </p:cNvPicPr>
          <p:nvPr/>
        </p:nvPicPr>
        <p:blipFill>
          <a:blip r:embed="rId4"/>
          <a:stretch>
            <a:fillRect/>
          </a:stretch>
        </p:blipFill>
        <p:spPr>
          <a:xfrm>
            <a:off x="383149" y="3405475"/>
            <a:ext cx="7811925" cy="5581650"/>
          </a:xfrm>
          <a:prstGeom prst="rect">
            <a:avLst/>
          </a:prstGeom>
        </p:spPr>
      </p:pic>
    </p:spTree>
    <p:extLst>
      <p:ext uri="{BB962C8B-B14F-4D97-AF65-F5344CB8AC3E}">
        <p14:creationId xmlns:p14="http://schemas.microsoft.com/office/powerpoint/2010/main" val="3763052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20E42F4D-D179-435C-9B1E-88539963BCA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4F13EAB-7EE0-A4F4-C2E3-0673B9EC8B89}"/>
              </a:ext>
            </a:extLst>
          </p:cNvPr>
          <p:cNvSpPr/>
          <p:nvPr/>
        </p:nvSpPr>
        <p:spPr>
          <a:xfrm rot="5400000">
            <a:off x="-1479457" y="-2013019"/>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8495ECC4-1A84-0035-5EBF-09CF6B400A75}"/>
              </a:ext>
            </a:extLst>
          </p:cNvPr>
          <p:cNvSpPr txBox="1"/>
          <p:nvPr/>
        </p:nvSpPr>
        <p:spPr>
          <a:xfrm>
            <a:off x="2286000" y="412817"/>
            <a:ext cx="14448247"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Monitoring and Follow-up</a:t>
            </a:r>
          </a:p>
        </p:txBody>
      </p:sp>
      <p:sp>
        <p:nvSpPr>
          <p:cNvPr id="6" name="TextBox 6">
            <a:extLst>
              <a:ext uri="{FF2B5EF4-FFF2-40B4-BE49-F238E27FC236}">
                <a16:creationId xmlns:a16="http://schemas.microsoft.com/office/drawing/2014/main" id="{A1DB8DC8-560F-B01B-7289-01D425681504}"/>
              </a:ext>
            </a:extLst>
          </p:cNvPr>
          <p:cNvSpPr txBox="1"/>
          <p:nvPr/>
        </p:nvSpPr>
        <p:spPr>
          <a:xfrm>
            <a:off x="8195074" y="3125588"/>
            <a:ext cx="9871699" cy="4910319"/>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err="1">
                <a:solidFill>
                  <a:srgbClr val="545454"/>
                </a:solidFill>
                <a:latin typeface="Garet"/>
                <a:ea typeface="Garet"/>
                <a:cs typeface="Garet"/>
                <a:sym typeface="Garet"/>
              </a:rPr>
              <a:t>Sympathoms</a:t>
            </a:r>
            <a:r>
              <a:rPr lang="en-US" sz="2300" dirty="0">
                <a:solidFill>
                  <a:srgbClr val="545454"/>
                </a:solidFill>
                <a:latin typeface="Garet"/>
                <a:ea typeface="Garet"/>
                <a:cs typeface="Garet"/>
                <a:sym typeface="Garet"/>
              </a:rPr>
              <a:t> managed, treatment effective, side effects of medication, and evolving healthcare needs, are all evaluated at regular follow-up appointments (Schütz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Clinician assessments are used to track mobility, mental health, balance, cognitive function and independent functioning around daily living skills.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Medications should be reassessed periodically, to ensure optimal management of symptoms and reduce complications from chronic Parkinson's therapy (</a:t>
            </a:r>
            <a:r>
              <a:rPr lang="en-US" sz="2300" dirty="0" err="1">
                <a:solidFill>
                  <a:srgbClr val="545454"/>
                </a:solidFill>
                <a:latin typeface="Garet"/>
                <a:ea typeface="Garet"/>
                <a:cs typeface="Garet"/>
                <a:sym typeface="Garet"/>
              </a:rPr>
              <a:t>Tykalova</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Continuous monitoring provides for timely interventions, multidisciplinary referrals, care adjustments, and better patient outcome and quality of life in the long term.</a:t>
            </a:r>
          </a:p>
        </p:txBody>
      </p:sp>
      <p:pic>
        <p:nvPicPr>
          <p:cNvPr id="4" name="Picture 3" descr="Parkinson's Disease Care | Ashraya Hospital Wakad &amp; Pimpri-Chinchwad">
            <a:extLst>
              <a:ext uri="{FF2B5EF4-FFF2-40B4-BE49-F238E27FC236}">
                <a16:creationId xmlns:a16="http://schemas.microsoft.com/office/drawing/2014/main" id="{9BD4F1CE-11E1-BD3E-20C1-8C072986B9CF}"/>
              </a:ext>
            </a:extLst>
          </p:cNvPr>
          <p:cNvPicPr>
            <a:picLocks noChangeAspect="1"/>
          </p:cNvPicPr>
          <p:nvPr/>
        </p:nvPicPr>
        <p:blipFill>
          <a:blip r:embed="rId4"/>
          <a:stretch>
            <a:fillRect/>
          </a:stretch>
        </p:blipFill>
        <p:spPr>
          <a:xfrm>
            <a:off x="444081" y="2933700"/>
            <a:ext cx="7750993" cy="6297682"/>
          </a:xfrm>
          <a:prstGeom prst="rect">
            <a:avLst/>
          </a:prstGeom>
        </p:spPr>
      </p:pic>
    </p:spTree>
    <p:extLst>
      <p:ext uri="{BB962C8B-B14F-4D97-AF65-F5344CB8AC3E}">
        <p14:creationId xmlns:p14="http://schemas.microsoft.com/office/powerpoint/2010/main" val="1033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TextBox 2"/>
          <p:cNvSpPr txBox="1"/>
          <p:nvPr/>
        </p:nvSpPr>
        <p:spPr>
          <a:xfrm>
            <a:off x="1371600" y="571500"/>
            <a:ext cx="15881429"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Treatment 1 – Levodopa</a:t>
            </a:r>
          </a:p>
        </p:txBody>
      </p:sp>
      <p:sp>
        <p:nvSpPr>
          <p:cNvPr id="3" name="TextBox 3"/>
          <p:cNvSpPr txBox="1"/>
          <p:nvPr/>
        </p:nvSpPr>
        <p:spPr>
          <a:xfrm>
            <a:off x="0" y="3185766"/>
            <a:ext cx="8915400" cy="4910319"/>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Levodopa is the most effective drug to help with the motor symptoms and function of Parkinson's disease (Yang et al., 2025).</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medication raises the concentration of dopamine in the brain, which helps with movement and decrease stiffness (Mittal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For the majority of patients with Parkinson's disease, levodopa can provide adequate control of tremor, rigidity, bradykinesia and problems with mobility (</a:t>
            </a:r>
            <a:r>
              <a:rPr lang="en-US" sz="2300" dirty="0" err="1">
                <a:solidFill>
                  <a:srgbClr val="545454"/>
                </a:solidFill>
                <a:latin typeface="Garet"/>
                <a:ea typeface="Garet"/>
                <a:cs typeface="Garet"/>
                <a:sym typeface="Garet"/>
              </a:rPr>
              <a:t>Stocchi</a:t>
            </a:r>
            <a:r>
              <a:rPr lang="en-US" sz="2300" dirty="0">
                <a:solidFill>
                  <a:srgbClr val="545454"/>
                </a:solidFill>
                <a:latin typeface="Garet"/>
                <a:ea typeface="Garet"/>
                <a:cs typeface="Garet"/>
                <a:sym typeface="Garet"/>
              </a:rPr>
              <a:t>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Long-term therapy can lead to motor fluctuations and dystonia, with the need for careful dose administration.</a:t>
            </a:r>
          </a:p>
        </p:txBody>
      </p:sp>
      <p:pic>
        <p:nvPicPr>
          <p:cNvPr id="5" name="Picture 4" descr="Sinemet for Parkinson's disease | Parkinson's News Today">
            <a:extLst>
              <a:ext uri="{FF2B5EF4-FFF2-40B4-BE49-F238E27FC236}">
                <a16:creationId xmlns:a16="http://schemas.microsoft.com/office/drawing/2014/main" id="{9984C135-6693-E05E-E707-CEA43FC8F8F6}"/>
              </a:ext>
            </a:extLst>
          </p:cNvPr>
          <p:cNvPicPr>
            <a:picLocks noChangeAspect="1"/>
          </p:cNvPicPr>
          <p:nvPr/>
        </p:nvPicPr>
        <p:blipFill>
          <a:blip r:embed="rId3"/>
          <a:stretch>
            <a:fillRect/>
          </a:stretch>
        </p:blipFill>
        <p:spPr>
          <a:xfrm>
            <a:off x="9906000" y="2476500"/>
            <a:ext cx="7467600" cy="74676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1890CF13-11A7-5D1D-3758-CD9A88BB2828}"/>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E80FE230-D812-EFFA-FD42-CFE2EF822350}"/>
              </a:ext>
            </a:extLst>
          </p:cNvPr>
          <p:cNvSpPr txBox="1"/>
          <p:nvPr/>
        </p:nvSpPr>
        <p:spPr>
          <a:xfrm>
            <a:off x="1203285" y="-3687"/>
            <a:ext cx="15881429" cy="2817503"/>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Treatment 2 – Dopamine Agonists &amp; MAO-B Inhibitors</a:t>
            </a:r>
          </a:p>
        </p:txBody>
      </p:sp>
      <p:sp>
        <p:nvSpPr>
          <p:cNvPr id="3" name="TextBox 3">
            <a:extLst>
              <a:ext uri="{FF2B5EF4-FFF2-40B4-BE49-F238E27FC236}">
                <a16:creationId xmlns:a16="http://schemas.microsoft.com/office/drawing/2014/main" id="{9933A251-467F-1C9B-E730-96B90471D595}"/>
              </a:ext>
            </a:extLst>
          </p:cNvPr>
          <p:cNvSpPr txBox="1"/>
          <p:nvPr/>
        </p:nvSpPr>
        <p:spPr>
          <a:xfrm>
            <a:off x="0" y="3586048"/>
            <a:ext cx="8915400" cy="5731056"/>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Dopamine agonists activate dopamine receptors to enhance movement and, in this way, alleviate motor symptoms associated with Parkinson's disease (</a:t>
            </a:r>
            <a:r>
              <a:rPr lang="en-US" sz="2300" dirty="0" err="1">
                <a:solidFill>
                  <a:srgbClr val="545454"/>
                </a:solidFill>
                <a:latin typeface="Garet"/>
                <a:ea typeface="Garet"/>
                <a:cs typeface="Garet"/>
                <a:sym typeface="Garet"/>
              </a:rPr>
              <a:t>Atalar</a:t>
            </a:r>
            <a:r>
              <a:rPr lang="en-US" sz="2300" dirty="0">
                <a:solidFill>
                  <a:srgbClr val="545454"/>
                </a:solidFill>
                <a:latin typeface="Garet"/>
                <a:ea typeface="Garet"/>
                <a:cs typeface="Garet"/>
                <a:sym typeface="Garet"/>
              </a:rPr>
              <a:t>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MAO-B inhibitors inhibit the breakdown of dopamine within the brain, allowing more dopamine to be available to help control symptoms (den </a:t>
            </a:r>
            <a:r>
              <a:rPr lang="en-US" sz="2300" dirty="0" err="1">
                <a:solidFill>
                  <a:srgbClr val="545454"/>
                </a:solidFill>
                <a:latin typeface="Garet"/>
                <a:ea typeface="Garet"/>
                <a:cs typeface="Garet"/>
                <a:sym typeface="Garet"/>
              </a:rPr>
              <a:t>Heijer</a:t>
            </a:r>
            <a:r>
              <a:rPr lang="en-US" sz="2300" dirty="0">
                <a:solidFill>
                  <a:srgbClr val="545454"/>
                </a:solidFill>
                <a:latin typeface="Garet"/>
                <a:ea typeface="Garet"/>
                <a:cs typeface="Garet"/>
                <a:sym typeface="Garet"/>
              </a:rPr>
              <a:t>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For selected patients, these medications can hinder the start of levodopa therapy during early Parkinson's disease (Ko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Side effects such as sleepiness, hallucinations and impulse control features can be detected through regular monitoring.</a:t>
            </a:r>
          </a:p>
        </p:txBody>
      </p:sp>
      <p:pic>
        <p:nvPicPr>
          <p:cNvPr id="5" name="Picture 4" descr="Medications for Parkinson's Disease">
            <a:extLst>
              <a:ext uri="{FF2B5EF4-FFF2-40B4-BE49-F238E27FC236}">
                <a16:creationId xmlns:a16="http://schemas.microsoft.com/office/drawing/2014/main" id="{75202FB9-D73D-DD5F-83FD-B2764ED86933}"/>
              </a:ext>
            </a:extLst>
          </p:cNvPr>
          <p:cNvPicPr>
            <a:picLocks noChangeAspect="1"/>
          </p:cNvPicPr>
          <p:nvPr/>
        </p:nvPicPr>
        <p:blipFill>
          <a:blip r:embed="rId3"/>
          <a:stretch>
            <a:fillRect/>
          </a:stretch>
        </p:blipFill>
        <p:spPr>
          <a:xfrm>
            <a:off x="10134600" y="3154029"/>
            <a:ext cx="6705600" cy="6705600"/>
          </a:xfrm>
          <a:prstGeom prst="rect">
            <a:avLst/>
          </a:prstGeom>
        </p:spPr>
      </p:pic>
    </p:spTree>
    <p:extLst>
      <p:ext uri="{BB962C8B-B14F-4D97-AF65-F5344CB8AC3E}">
        <p14:creationId xmlns:p14="http://schemas.microsoft.com/office/powerpoint/2010/main" val="2888422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3AC30713-F079-9848-742D-D611EA5815A5}"/>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63717A32-4C5B-A92C-76B5-1A8FCED008CE}"/>
              </a:ext>
            </a:extLst>
          </p:cNvPr>
          <p:cNvSpPr txBox="1"/>
          <p:nvPr/>
        </p:nvSpPr>
        <p:spPr>
          <a:xfrm>
            <a:off x="1203285" y="-3687"/>
            <a:ext cx="15881429" cy="2817503"/>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Treatment 3 – Deep Brain Stimulation</a:t>
            </a:r>
          </a:p>
        </p:txBody>
      </p:sp>
      <p:sp>
        <p:nvSpPr>
          <p:cNvPr id="3" name="TextBox 3">
            <a:extLst>
              <a:ext uri="{FF2B5EF4-FFF2-40B4-BE49-F238E27FC236}">
                <a16:creationId xmlns:a16="http://schemas.microsoft.com/office/drawing/2014/main" id="{9117A133-A601-FECB-20B2-DC8013C07B9D}"/>
              </a:ext>
            </a:extLst>
          </p:cNvPr>
          <p:cNvSpPr txBox="1"/>
          <p:nvPr/>
        </p:nvSpPr>
        <p:spPr>
          <a:xfrm>
            <a:off x="0" y="3586048"/>
            <a:ext cx="8915400" cy="5320687"/>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In people with advanced Parkinson's disease who are no longer responding to medication, Deep Brain Stimulation is used to treat symptoms (Terry &amp; Vazquez, 2025).</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Electrodes are placed into certain parts of the brain using surgery to reduce abnormal nerve activity successfully (</a:t>
            </a:r>
            <a:r>
              <a:rPr lang="en-US" sz="2300" dirty="0" err="1">
                <a:solidFill>
                  <a:srgbClr val="545454"/>
                </a:solidFill>
                <a:latin typeface="Garet"/>
                <a:ea typeface="Garet"/>
                <a:cs typeface="Garet"/>
                <a:sym typeface="Garet"/>
              </a:rPr>
              <a:t>Mahlknecht</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Procedure is effective for tremor, rigidity, movement and drastically decreases motor complications associated with medication use (Darmani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Deep Brain Stimulation surgery needs to be the last option after careful patient selection and an evaluation by a specialist.</a:t>
            </a:r>
          </a:p>
        </p:txBody>
      </p:sp>
      <p:pic>
        <p:nvPicPr>
          <p:cNvPr id="5" name="Picture 4" descr="Deep Brain Stimulation for Parkinson's: A Guide to the Procedure, Benefits,  and Common Misconceptions - Island Hospital">
            <a:extLst>
              <a:ext uri="{FF2B5EF4-FFF2-40B4-BE49-F238E27FC236}">
                <a16:creationId xmlns:a16="http://schemas.microsoft.com/office/drawing/2014/main" id="{1498D0E6-E601-B095-6B71-5E695695FECF}"/>
              </a:ext>
            </a:extLst>
          </p:cNvPr>
          <p:cNvPicPr>
            <a:picLocks noChangeAspect="1"/>
          </p:cNvPicPr>
          <p:nvPr/>
        </p:nvPicPr>
        <p:blipFill>
          <a:blip r:embed="rId3"/>
          <a:stretch>
            <a:fillRect/>
          </a:stretch>
        </p:blipFill>
        <p:spPr>
          <a:xfrm>
            <a:off x="9367685" y="3086100"/>
            <a:ext cx="8646961" cy="6553200"/>
          </a:xfrm>
          <a:prstGeom prst="rect">
            <a:avLst/>
          </a:prstGeom>
        </p:spPr>
      </p:pic>
    </p:spTree>
    <p:extLst>
      <p:ext uri="{BB962C8B-B14F-4D97-AF65-F5344CB8AC3E}">
        <p14:creationId xmlns:p14="http://schemas.microsoft.com/office/powerpoint/2010/main" val="4209929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D6BBF782-E4E7-5882-1B48-649E8D7FC39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43B6FF26-6C45-76DE-1C8B-B05E3CAEF79C}"/>
              </a:ext>
            </a:extLst>
          </p:cNvPr>
          <p:cNvSpPr txBox="1"/>
          <p:nvPr/>
        </p:nvSpPr>
        <p:spPr>
          <a:xfrm>
            <a:off x="1203285" y="428924"/>
            <a:ext cx="15881429"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Treatment 4 – Physiotherapy</a:t>
            </a:r>
          </a:p>
        </p:txBody>
      </p:sp>
      <p:sp>
        <p:nvSpPr>
          <p:cNvPr id="3" name="TextBox 3">
            <a:extLst>
              <a:ext uri="{FF2B5EF4-FFF2-40B4-BE49-F238E27FC236}">
                <a16:creationId xmlns:a16="http://schemas.microsoft.com/office/drawing/2014/main" id="{D653A8FB-49BD-E05C-4812-60117DE200B1}"/>
              </a:ext>
            </a:extLst>
          </p:cNvPr>
          <p:cNvSpPr txBox="1"/>
          <p:nvPr/>
        </p:nvSpPr>
        <p:spPr>
          <a:xfrm>
            <a:off x="0" y="3586048"/>
            <a:ext cx="8915400" cy="4910319"/>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Physiotherapy is an effective treatment for improving mobility, balance, posture and flexibility, as well as walking ability in people with Parkinson's disease (Martínez-Fernández et al., 2023).</a:t>
            </a:r>
          </a:p>
          <a:p>
            <a:pPr marL="496571" lvl="1" indent="-248285" algn="just">
              <a:lnSpc>
                <a:spcPts val="3220"/>
              </a:lnSpc>
              <a:buFont typeface="Arial"/>
              <a:buChar char="•"/>
            </a:pPr>
            <a:r>
              <a:rPr lang="en-US" sz="2300" dirty="0" err="1">
                <a:solidFill>
                  <a:srgbClr val="545454"/>
                </a:solidFill>
                <a:latin typeface="Garet"/>
                <a:ea typeface="Garet"/>
                <a:cs typeface="Garet"/>
                <a:sym typeface="Garet"/>
              </a:rPr>
              <a:t>Individualised</a:t>
            </a:r>
            <a:r>
              <a:rPr lang="en-US" sz="2300" dirty="0">
                <a:solidFill>
                  <a:srgbClr val="545454"/>
                </a:solidFill>
                <a:latin typeface="Garet"/>
                <a:ea typeface="Garet"/>
                <a:cs typeface="Garet"/>
                <a:sym typeface="Garet"/>
              </a:rPr>
              <a:t> exercise </a:t>
            </a:r>
            <a:r>
              <a:rPr lang="en-US" sz="2300" dirty="0" err="1">
                <a:solidFill>
                  <a:srgbClr val="545454"/>
                </a:solidFill>
                <a:latin typeface="Garet"/>
                <a:ea typeface="Garet"/>
                <a:cs typeface="Garet"/>
                <a:sym typeface="Garet"/>
              </a:rPr>
              <a:t>programmes</a:t>
            </a:r>
            <a:r>
              <a:rPr lang="en-US" sz="2300" dirty="0">
                <a:solidFill>
                  <a:srgbClr val="545454"/>
                </a:solidFill>
                <a:latin typeface="Garet"/>
                <a:ea typeface="Garet"/>
                <a:cs typeface="Garet"/>
                <a:sym typeface="Garet"/>
              </a:rPr>
              <a:t> help maintain independence and reduce the risk of falls and injuries.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Improved functional movement and confidence during lifelong activities through improved gait, strength, and balance training programs (</a:t>
            </a:r>
            <a:r>
              <a:rPr lang="en-US" sz="2300" dirty="0" err="1">
                <a:solidFill>
                  <a:srgbClr val="545454"/>
                </a:solidFill>
                <a:latin typeface="Garet"/>
                <a:ea typeface="Garet"/>
                <a:cs typeface="Garet"/>
                <a:sym typeface="Garet"/>
              </a:rPr>
              <a:t>Deuschl</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Repeated Physiotherapy assists the long-term physical health and wellbeing of patients and assists to improve their quality of life.</a:t>
            </a:r>
          </a:p>
        </p:txBody>
      </p:sp>
      <p:pic>
        <p:nvPicPr>
          <p:cNvPr id="5" name="Picture 4" descr="Exercises for Parkinson's Disease: The At-Home Workout Guide">
            <a:extLst>
              <a:ext uri="{FF2B5EF4-FFF2-40B4-BE49-F238E27FC236}">
                <a16:creationId xmlns:a16="http://schemas.microsoft.com/office/drawing/2014/main" id="{3BF17DA1-D3A2-BFC4-6D40-736BC47AA5E9}"/>
              </a:ext>
            </a:extLst>
          </p:cNvPr>
          <p:cNvPicPr>
            <a:picLocks noChangeAspect="1"/>
          </p:cNvPicPr>
          <p:nvPr/>
        </p:nvPicPr>
        <p:blipFill>
          <a:blip r:embed="rId3"/>
          <a:stretch>
            <a:fillRect/>
          </a:stretch>
        </p:blipFill>
        <p:spPr>
          <a:xfrm>
            <a:off x="9372602" y="3086100"/>
            <a:ext cx="8688154" cy="5867400"/>
          </a:xfrm>
          <a:prstGeom prst="rect">
            <a:avLst/>
          </a:prstGeom>
        </p:spPr>
      </p:pic>
    </p:spTree>
    <p:extLst>
      <p:ext uri="{BB962C8B-B14F-4D97-AF65-F5344CB8AC3E}">
        <p14:creationId xmlns:p14="http://schemas.microsoft.com/office/powerpoint/2010/main" val="2646126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93537321-6CB0-2D59-92EB-6AE50B74445D}"/>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FF880D74-A61E-FC73-6FF1-3DF3E376EEA2}"/>
              </a:ext>
            </a:extLst>
          </p:cNvPr>
          <p:cNvSpPr txBox="1"/>
          <p:nvPr/>
        </p:nvSpPr>
        <p:spPr>
          <a:xfrm>
            <a:off x="974685" y="35642"/>
            <a:ext cx="15881429" cy="2817503"/>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Treatment 5 – Occupational Therapy &amp; Speech Therapy</a:t>
            </a:r>
          </a:p>
        </p:txBody>
      </p:sp>
      <p:sp>
        <p:nvSpPr>
          <p:cNvPr id="3" name="TextBox 3">
            <a:extLst>
              <a:ext uri="{FF2B5EF4-FFF2-40B4-BE49-F238E27FC236}">
                <a16:creationId xmlns:a16="http://schemas.microsoft.com/office/drawing/2014/main" id="{8A3E73C7-92B4-9C76-6100-1284991D9C98}"/>
              </a:ext>
            </a:extLst>
          </p:cNvPr>
          <p:cNvSpPr txBox="1"/>
          <p:nvPr/>
        </p:nvSpPr>
        <p:spPr>
          <a:xfrm>
            <a:off x="0" y="3586048"/>
            <a:ext cx="8915400" cy="6141425"/>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Occupational therapy assists individuals with independence in these activities by using adaptive techniques, equipment, and modifying the environment (Pigott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Speech therapy improves ability to communicate, making speech clearer, and improves swallowing function due to progression of Parkinson's disease (</a:t>
            </a:r>
            <a:r>
              <a:rPr lang="en-US" sz="2300" dirty="0" err="1">
                <a:solidFill>
                  <a:srgbClr val="545454"/>
                </a:solidFill>
                <a:latin typeface="Garet"/>
                <a:ea typeface="Garet"/>
                <a:cs typeface="Garet"/>
                <a:sym typeface="Garet"/>
              </a:rPr>
              <a:t>Parati</a:t>
            </a:r>
            <a:r>
              <a:rPr lang="en-US" sz="2300" dirty="0">
                <a:solidFill>
                  <a:srgbClr val="545454"/>
                </a:solidFill>
                <a:latin typeface="Garet"/>
                <a:ea typeface="Garet"/>
                <a:cs typeface="Garet"/>
                <a:sym typeface="Garet"/>
              </a:rPr>
              <a:t>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Creative and tailor-made rehabilitation </a:t>
            </a:r>
            <a:r>
              <a:rPr lang="en-US" sz="2300" dirty="0" err="1">
                <a:solidFill>
                  <a:srgbClr val="545454"/>
                </a:solidFill>
                <a:latin typeface="Garet"/>
                <a:ea typeface="Garet"/>
                <a:cs typeface="Garet"/>
                <a:sym typeface="Garet"/>
              </a:rPr>
              <a:t>programmes</a:t>
            </a:r>
            <a:r>
              <a:rPr lang="en-US" sz="2300" dirty="0">
                <a:solidFill>
                  <a:srgbClr val="545454"/>
                </a:solidFill>
                <a:latin typeface="Garet"/>
                <a:ea typeface="Garet"/>
                <a:cs typeface="Garet"/>
                <a:sym typeface="Garet"/>
              </a:rPr>
              <a:t> that meet each person's physical communication and functional needs effectively are provided (Valabhji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Throughout the disease process, combined therapies enhance independence, participation, safety, and quality of life.</a:t>
            </a:r>
          </a:p>
        </p:txBody>
      </p:sp>
      <p:pic>
        <p:nvPicPr>
          <p:cNvPr id="5" name="Picture 4" descr="Device may reduce swallowing health risk in patients with Parkinson's  disease » McKnight Brain Institute » University of Florida">
            <a:extLst>
              <a:ext uri="{FF2B5EF4-FFF2-40B4-BE49-F238E27FC236}">
                <a16:creationId xmlns:a16="http://schemas.microsoft.com/office/drawing/2014/main" id="{39CE7823-B75A-06F5-365F-5EDA236595A7}"/>
              </a:ext>
            </a:extLst>
          </p:cNvPr>
          <p:cNvPicPr>
            <a:picLocks noChangeAspect="1"/>
          </p:cNvPicPr>
          <p:nvPr/>
        </p:nvPicPr>
        <p:blipFill>
          <a:blip r:embed="rId3"/>
          <a:stretch>
            <a:fillRect/>
          </a:stretch>
        </p:blipFill>
        <p:spPr>
          <a:xfrm>
            <a:off x="9525000" y="3771900"/>
            <a:ext cx="8162144" cy="5438775"/>
          </a:xfrm>
          <a:prstGeom prst="rect">
            <a:avLst/>
          </a:prstGeom>
        </p:spPr>
      </p:pic>
    </p:spTree>
    <p:extLst>
      <p:ext uri="{BB962C8B-B14F-4D97-AF65-F5344CB8AC3E}">
        <p14:creationId xmlns:p14="http://schemas.microsoft.com/office/powerpoint/2010/main" val="3731703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3" name="TextBox 3"/>
          <p:cNvSpPr txBox="1"/>
          <p:nvPr/>
        </p:nvSpPr>
        <p:spPr>
          <a:xfrm>
            <a:off x="3141438" y="23557"/>
            <a:ext cx="10886494"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Comorbidities of Parkinson's Disease</a:t>
            </a:r>
          </a:p>
        </p:txBody>
      </p:sp>
      <p:sp>
        <p:nvSpPr>
          <p:cNvPr id="4" name="TextBox 4"/>
          <p:cNvSpPr txBox="1"/>
          <p:nvPr/>
        </p:nvSpPr>
        <p:spPr>
          <a:xfrm>
            <a:off x="-17206" y="3367566"/>
            <a:ext cx="9627419" cy="4910319"/>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For Parkinson's, it is common for depression to impact emotional health, motivation, treatment adherence and quality of life (Cuk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In later stage Parkinson's disease, advanced dementia can affect memory, thinking, communication and independence (Williams-Gray &amp; Worth,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Anxiety often exacerbates motor problems, emotional distress, sleep disturbances and patients' ability to function in their daily lives (Gallagher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risk of falls, fractures, fatigue, and adverse long-term health consequences are also increased by osteoporosis and sleep disorders.</a:t>
            </a:r>
          </a:p>
        </p:txBody>
      </p:sp>
      <p:pic>
        <p:nvPicPr>
          <p:cNvPr id="5" name="Picture 4" descr="Depression in Patients with Parkinson's Disease: Current Understanding of  its Neurobiology and Implications for Treatment | Drugs &amp; Aging | Springer  Nature Link">
            <a:extLst>
              <a:ext uri="{FF2B5EF4-FFF2-40B4-BE49-F238E27FC236}">
                <a16:creationId xmlns:a16="http://schemas.microsoft.com/office/drawing/2014/main" id="{AFF828EF-AA39-E2B8-E447-8D8040325D7D}"/>
              </a:ext>
            </a:extLst>
          </p:cNvPr>
          <p:cNvPicPr>
            <a:picLocks noChangeAspect="1"/>
          </p:cNvPicPr>
          <p:nvPr/>
        </p:nvPicPr>
        <p:blipFill>
          <a:blip r:embed="rId3"/>
          <a:stretch>
            <a:fillRect/>
          </a:stretch>
        </p:blipFill>
        <p:spPr>
          <a:xfrm>
            <a:off x="10058400" y="3126166"/>
            <a:ext cx="7622781" cy="539311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087FC1D8-A14E-A4F0-C264-6048A4158CE5}"/>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612B9707-9B6E-45CA-B9C3-56998E39DFCE}"/>
              </a:ext>
            </a:extLst>
          </p:cNvPr>
          <p:cNvSpPr txBox="1"/>
          <p:nvPr/>
        </p:nvSpPr>
        <p:spPr>
          <a:xfrm>
            <a:off x="3141438" y="23557"/>
            <a:ext cx="10886494" cy="2840292"/>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Prevention of Parkinson's Disease</a:t>
            </a:r>
          </a:p>
        </p:txBody>
      </p:sp>
      <p:sp>
        <p:nvSpPr>
          <p:cNvPr id="4" name="TextBox 4">
            <a:extLst>
              <a:ext uri="{FF2B5EF4-FFF2-40B4-BE49-F238E27FC236}">
                <a16:creationId xmlns:a16="http://schemas.microsoft.com/office/drawing/2014/main" id="{D3658EB7-F46E-1D42-123E-BBB482F514F0}"/>
              </a:ext>
            </a:extLst>
          </p:cNvPr>
          <p:cNvSpPr txBox="1"/>
          <p:nvPr/>
        </p:nvSpPr>
        <p:spPr>
          <a:xfrm>
            <a:off x="-17206" y="3367566"/>
            <a:ext cx="9627419" cy="5320687"/>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Physical exercise is associated with brain health, ease of mobility and can help slow the progression and complications of Parkinson's disease </a:t>
            </a:r>
            <a:r>
              <a:rPr lang="da-DK" sz="2300" dirty="0">
                <a:solidFill>
                  <a:srgbClr val="545454"/>
                </a:solidFill>
                <a:latin typeface="Garet"/>
                <a:ea typeface="Garet"/>
                <a:cs typeface="Garet"/>
                <a:sym typeface="Garet"/>
              </a:rPr>
              <a:t>(Atterling Brolin et al., 2025)</a:t>
            </a:r>
            <a:r>
              <a:rPr lang="en-US" sz="2300" dirty="0">
                <a:solidFill>
                  <a:srgbClr val="545454"/>
                </a:solidFill>
                <a:latin typeface="Garet"/>
                <a:ea typeface="Garet"/>
                <a:cs typeface="Garet"/>
                <a:sym typeface="Garet"/>
              </a:rPr>
              <a:t>.</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An appropriate balanced diet is an effective source of the nutrients required for a healthy brain and for long-term physical health (Kwok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Cardiovascular risk factors can be controlled so as to keep blood moving well and potentially lessen neurological injury and complications of the disease (</a:t>
            </a:r>
            <a:r>
              <a:rPr lang="en-US" sz="2300" dirty="0" err="1">
                <a:solidFill>
                  <a:srgbClr val="545454"/>
                </a:solidFill>
                <a:latin typeface="Garet"/>
                <a:ea typeface="Garet"/>
                <a:cs typeface="Garet"/>
                <a:sym typeface="Garet"/>
              </a:rPr>
              <a:t>Debove</a:t>
            </a:r>
            <a:r>
              <a:rPr lang="en-US" sz="2300" dirty="0">
                <a:solidFill>
                  <a:srgbClr val="545454"/>
                </a:solidFill>
                <a:latin typeface="Garet"/>
                <a:ea typeface="Garet"/>
                <a:cs typeface="Garet"/>
                <a:sym typeface="Garet"/>
              </a:rPr>
              <a:t>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Health promotion through awareness and early detection promotes timely diagnosis, intervention, education and better long-term patient outcomes.</a:t>
            </a:r>
          </a:p>
        </p:txBody>
      </p:sp>
      <p:pic>
        <p:nvPicPr>
          <p:cNvPr id="5" name="Picture 4" descr="Lifestyle medicine in Parkinson's disease | Journal of Neural Transmission  | Springer Nature Link">
            <a:extLst>
              <a:ext uri="{FF2B5EF4-FFF2-40B4-BE49-F238E27FC236}">
                <a16:creationId xmlns:a16="http://schemas.microsoft.com/office/drawing/2014/main" id="{DAAB6BAE-3C5B-30B2-F431-7A3D0CE825B7}"/>
              </a:ext>
            </a:extLst>
          </p:cNvPr>
          <p:cNvPicPr>
            <a:picLocks noChangeAspect="1"/>
          </p:cNvPicPr>
          <p:nvPr/>
        </p:nvPicPr>
        <p:blipFill>
          <a:blip r:embed="rId3"/>
          <a:stretch>
            <a:fillRect/>
          </a:stretch>
        </p:blipFill>
        <p:spPr>
          <a:xfrm>
            <a:off x="10058400" y="3086100"/>
            <a:ext cx="7848600" cy="6651688"/>
          </a:xfrm>
          <a:prstGeom prst="rect">
            <a:avLst/>
          </a:prstGeom>
        </p:spPr>
      </p:pic>
    </p:spTree>
    <p:extLst>
      <p:ext uri="{BB962C8B-B14F-4D97-AF65-F5344CB8AC3E}">
        <p14:creationId xmlns:p14="http://schemas.microsoft.com/office/powerpoint/2010/main" val="4238652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TextBox 2"/>
          <p:cNvSpPr txBox="1"/>
          <p:nvPr/>
        </p:nvSpPr>
        <p:spPr>
          <a:xfrm>
            <a:off x="0" y="1866900"/>
            <a:ext cx="7315200" cy="8193269"/>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Co-productive care involves a collaborative relationship between the patient, family and care providers throughout the ongoing management of chronic disease in which collaboration is shared equally (Morris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SDB guarantees that the treatment plan aligns with personal preferences, values, goals, and a person's health priorities, across every treatment delivery (Schütz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Therapeutic relationships are fostered and further enhanced by effective communication, mutual respect and trust, leading to great patient engagement and satisfaction.</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benefits of collaborative care to patients include better health, better adherence to treatment, better independence, and better quality of life (</a:t>
            </a:r>
            <a:r>
              <a:rPr lang="en-US" sz="2300" dirty="0" err="1">
                <a:solidFill>
                  <a:srgbClr val="545454"/>
                </a:solidFill>
                <a:latin typeface="Garet"/>
                <a:ea typeface="Garet"/>
                <a:cs typeface="Garet"/>
                <a:sym typeface="Garet"/>
              </a:rPr>
              <a:t>Tykalova</a:t>
            </a:r>
            <a:r>
              <a:rPr lang="en-US" sz="2300" dirty="0">
                <a:solidFill>
                  <a:srgbClr val="545454"/>
                </a:solidFill>
                <a:latin typeface="Garet"/>
                <a:ea typeface="Garet"/>
                <a:cs typeface="Garet"/>
                <a:sym typeface="Garet"/>
              </a:rPr>
              <a:t> et al., 2022).</a:t>
            </a:r>
          </a:p>
        </p:txBody>
      </p:sp>
      <p:sp>
        <p:nvSpPr>
          <p:cNvPr id="3" name="Freeform 3"/>
          <p:cNvSpPr/>
          <p:nvPr/>
        </p:nvSpPr>
        <p:spPr>
          <a:xfrm rot="-574333">
            <a:off x="-1148180" y="63371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p:cNvSpPr txBox="1"/>
          <p:nvPr/>
        </p:nvSpPr>
        <p:spPr>
          <a:xfrm>
            <a:off x="3048000" y="42596"/>
            <a:ext cx="12507732"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Co-productive Care</a:t>
            </a:r>
          </a:p>
        </p:txBody>
      </p:sp>
      <p:pic>
        <p:nvPicPr>
          <p:cNvPr id="6" name="Picture 5" descr="Healthcare professionals stand together, showcasing teamwork and dedication  in clinical setting. Their diverse backgrounds and attire reflect  commitment to patient care and collaboration 69688473 Stock Photo at  Vecteezy">
            <a:extLst>
              <a:ext uri="{FF2B5EF4-FFF2-40B4-BE49-F238E27FC236}">
                <a16:creationId xmlns:a16="http://schemas.microsoft.com/office/drawing/2014/main" id="{E2AE0C21-0C7F-D824-60EB-8126D6544FBF}"/>
              </a:ext>
            </a:extLst>
          </p:cNvPr>
          <p:cNvPicPr>
            <a:picLocks noChangeAspect="1"/>
          </p:cNvPicPr>
          <p:nvPr/>
        </p:nvPicPr>
        <p:blipFill>
          <a:blip r:embed="rId4"/>
          <a:stretch>
            <a:fillRect/>
          </a:stretch>
        </p:blipFill>
        <p:spPr>
          <a:xfrm>
            <a:off x="7772400" y="2857500"/>
            <a:ext cx="10095222" cy="576869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99DCFB51-1A10-8BA8-DAE7-265822B41AD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1F21457-BFB2-ACD6-1062-26145AC38513}"/>
              </a:ext>
            </a:extLst>
          </p:cNvPr>
          <p:cNvSpPr txBox="1"/>
          <p:nvPr/>
        </p:nvSpPr>
        <p:spPr>
          <a:xfrm>
            <a:off x="0" y="3054299"/>
            <a:ext cx="10625992" cy="5320687"/>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Self-management fosters patients' taking responsibility for their lifestyle, medications, daily health care decisions, and symptom management on their own (Yang et al., 2025).</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Parkinson's disease is improved with education: science, treatment options, monitoring symptoms and healthy life-style </a:t>
            </a:r>
            <a:r>
              <a:rPr lang="en-US" sz="2300" dirty="0" err="1">
                <a:solidFill>
                  <a:srgbClr val="545454"/>
                </a:solidFill>
                <a:latin typeface="Garet"/>
                <a:ea typeface="Garet"/>
                <a:cs typeface="Garet"/>
                <a:sym typeface="Garet"/>
              </a:rPr>
              <a:t>behaviours</a:t>
            </a:r>
            <a:r>
              <a:rPr lang="en-US" sz="2300" dirty="0">
                <a:solidFill>
                  <a:srgbClr val="545454"/>
                </a:solidFill>
                <a:latin typeface="Garet"/>
                <a:ea typeface="Garet"/>
                <a:cs typeface="Garet"/>
                <a:sym typeface="Garet"/>
              </a:rPr>
              <a:t> improved effectively.</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Over time, with regular exercise, adherence with medication and monitoring of symptoms, one can experience greater independence and have decreased complications due to diseases (Mittal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Successful enhancement of confidence, self-efficacy and long-term management of PD through family support and healthcare guidance.</a:t>
            </a:r>
          </a:p>
        </p:txBody>
      </p:sp>
      <p:sp>
        <p:nvSpPr>
          <p:cNvPr id="3" name="Freeform 3">
            <a:extLst>
              <a:ext uri="{FF2B5EF4-FFF2-40B4-BE49-F238E27FC236}">
                <a16:creationId xmlns:a16="http://schemas.microsoft.com/office/drawing/2014/main" id="{A899AE1C-4FBB-CCBA-B04E-782E45130298}"/>
              </a:ext>
            </a:extLst>
          </p:cNvPr>
          <p:cNvSpPr/>
          <p:nvPr/>
        </p:nvSpPr>
        <p:spPr>
          <a:xfrm rot="-574333">
            <a:off x="-1148180" y="63371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CBC3AA0A-C501-B764-DB3F-D63A38CB1941}"/>
              </a:ext>
            </a:extLst>
          </p:cNvPr>
          <p:cNvSpPr txBox="1"/>
          <p:nvPr/>
        </p:nvSpPr>
        <p:spPr>
          <a:xfrm>
            <a:off x="3048000" y="42596"/>
            <a:ext cx="12507732"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Self-management</a:t>
            </a:r>
          </a:p>
        </p:txBody>
      </p:sp>
      <p:pic>
        <p:nvPicPr>
          <p:cNvPr id="6" name="Picture 5" descr="Parkinson's Disease Self-Care Habits and Tips - St. Andrew's">
            <a:extLst>
              <a:ext uri="{FF2B5EF4-FFF2-40B4-BE49-F238E27FC236}">
                <a16:creationId xmlns:a16="http://schemas.microsoft.com/office/drawing/2014/main" id="{4D660112-B0EF-8D54-B17D-ED588E4BFF45}"/>
              </a:ext>
            </a:extLst>
          </p:cNvPr>
          <p:cNvPicPr>
            <a:picLocks noChangeAspect="1"/>
          </p:cNvPicPr>
          <p:nvPr/>
        </p:nvPicPr>
        <p:blipFill>
          <a:blip r:embed="rId4"/>
          <a:stretch>
            <a:fillRect/>
          </a:stretch>
        </p:blipFill>
        <p:spPr>
          <a:xfrm>
            <a:off x="11049000" y="3238500"/>
            <a:ext cx="7007097" cy="4671398"/>
          </a:xfrm>
          <a:prstGeom prst="rect">
            <a:avLst/>
          </a:prstGeom>
        </p:spPr>
      </p:pic>
    </p:spTree>
    <p:extLst>
      <p:ext uri="{BB962C8B-B14F-4D97-AF65-F5344CB8AC3E}">
        <p14:creationId xmlns:p14="http://schemas.microsoft.com/office/powerpoint/2010/main" val="1685105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58032379-AC3A-D5F4-2BF7-265E1E66BA7A}"/>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7F1989B-AFF8-224A-79A0-AC366BD9E80C}"/>
              </a:ext>
            </a:extLst>
          </p:cNvPr>
          <p:cNvSpPr txBox="1"/>
          <p:nvPr/>
        </p:nvSpPr>
        <p:spPr>
          <a:xfrm>
            <a:off x="0" y="3237271"/>
            <a:ext cx="7848600" cy="6551794"/>
          </a:xfrm>
          <a:prstGeom prst="rect">
            <a:avLst/>
          </a:prstGeom>
        </p:spPr>
        <p:txBody>
          <a:bodyPr wrap="square"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The NHS </a:t>
            </a:r>
            <a:r>
              <a:rPr lang="en-US" sz="2300" dirty="0" err="1">
                <a:solidFill>
                  <a:srgbClr val="545454"/>
                </a:solidFill>
                <a:latin typeface="Garet"/>
                <a:ea typeface="Garet"/>
                <a:cs typeface="Garet"/>
                <a:sym typeface="Garet"/>
              </a:rPr>
              <a:t>Personalised</a:t>
            </a:r>
            <a:r>
              <a:rPr lang="en-US" sz="2300" dirty="0">
                <a:solidFill>
                  <a:srgbClr val="545454"/>
                </a:solidFill>
                <a:latin typeface="Garet"/>
                <a:ea typeface="Garet"/>
                <a:cs typeface="Garet"/>
                <a:sym typeface="Garet"/>
              </a:rPr>
              <a:t> Care Model puts the individual at the heart of decision making and planning within the health system.</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Shared decision making allows for consistent </a:t>
            </a:r>
            <a:r>
              <a:rPr lang="en-US" sz="2300" dirty="0" err="1">
                <a:solidFill>
                  <a:srgbClr val="545454"/>
                </a:solidFill>
                <a:latin typeface="Garet"/>
                <a:ea typeface="Garet"/>
                <a:cs typeface="Garet"/>
                <a:sym typeface="Garet"/>
              </a:rPr>
              <a:t>personalised</a:t>
            </a:r>
            <a:r>
              <a:rPr lang="en-US" sz="2300" dirty="0">
                <a:solidFill>
                  <a:srgbClr val="545454"/>
                </a:solidFill>
                <a:latin typeface="Garet"/>
                <a:ea typeface="Garet"/>
                <a:cs typeface="Garet"/>
                <a:sym typeface="Garet"/>
              </a:rPr>
              <a:t> treatments based on personal health needs, preferences, and personal life goals (</a:t>
            </a:r>
            <a:r>
              <a:rPr lang="en-US" sz="2300" dirty="0" err="1">
                <a:solidFill>
                  <a:srgbClr val="545454"/>
                </a:solidFill>
                <a:latin typeface="Garet"/>
                <a:ea typeface="Garet"/>
                <a:cs typeface="Garet"/>
                <a:sym typeface="Garet"/>
              </a:rPr>
              <a:t>Stocchi</a:t>
            </a:r>
            <a:r>
              <a:rPr lang="en-US" sz="2300" dirty="0">
                <a:solidFill>
                  <a:srgbClr val="545454"/>
                </a:solidFill>
                <a:latin typeface="Garet"/>
                <a:ea typeface="Garet"/>
                <a:cs typeface="Garet"/>
                <a:sym typeface="Garet"/>
              </a:rPr>
              <a:t>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Supported self management involves educating patients, tailoring their care plans, and providing access to community support services to enable patients to take charge of themselves.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 comprehensive approach to a patient's care is coordinated through integrated multidisciplinary services, resulting in enhanced care satisfaction, health outcomes, and long-term disease management (</a:t>
            </a:r>
            <a:r>
              <a:rPr lang="en-US" sz="2300" dirty="0" err="1">
                <a:solidFill>
                  <a:srgbClr val="545454"/>
                </a:solidFill>
                <a:latin typeface="Garet"/>
                <a:ea typeface="Garet"/>
                <a:cs typeface="Garet"/>
                <a:sym typeface="Garet"/>
              </a:rPr>
              <a:t>Atalar</a:t>
            </a:r>
            <a:r>
              <a:rPr lang="en-US" sz="2300" dirty="0">
                <a:solidFill>
                  <a:srgbClr val="545454"/>
                </a:solidFill>
                <a:latin typeface="Garet"/>
                <a:ea typeface="Garet"/>
                <a:cs typeface="Garet"/>
                <a:sym typeface="Garet"/>
              </a:rPr>
              <a:t> et al., 2023).</a:t>
            </a:r>
          </a:p>
        </p:txBody>
      </p:sp>
      <p:sp>
        <p:nvSpPr>
          <p:cNvPr id="3" name="Freeform 3">
            <a:extLst>
              <a:ext uri="{FF2B5EF4-FFF2-40B4-BE49-F238E27FC236}">
                <a16:creationId xmlns:a16="http://schemas.microsoft.com/office/drawing/2014/main" id="{7D85A0C3-8A1B-5EAE-417A-82386CA00B63}"/>
              </a:ext>
            </a:extLst>
          </p:cNvPr>
          <p:cNvSpPr/>
          <p:nvPr/>
        </p:nvSpPr>
        <p:spPr>
          <a:xfrm rot="-574333">
            <a:off x="-1148180" y="63371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AE18EBDE-8DAD-6D62-0754-971E34FF0CDD}"/>
              </a:ext>
            </a:extLst>
          </p:cNvPr>
          <p:cNvSpPr txBox="1"/>
          <p:nvPr/>
        </p:nvSpPr>
        <p:spPr>
          <a:xfrm>
            <a:off x="3048000" y="42596"/>
            <a:ext cx="12507732" cy="2817503"/>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NHS </a:t>
            </a:r>
            <a:r>
              <a:rPr lang="en-US" sz="8177" b="1" dirty="0" err="1">
                <a:solidFill>
                  <a:srgbClr val="3F3D3E"/>
                </a:solidFill>
                <a:latin typeface="Alexandria Bold"/>
                <a:ea typeface="Alexandria Bold"/>
                <a:cs typeface="Alexandria Bold"/>
                <a:sym typeface="Alexandria Bold"/>
              </a:rPr>
              <a:t>Personalised</a:t>
            </a:r>
            <a:r>
              <a:rPr lang="en-US" sz="8177" b="1" dirty="0">
                <a:solidFill>
                  <a:srgbClr val="3F3D3E"/>
                </a:solidFill>
                <a:latin typeface="Alexandria Bold"/>
                <a:ea typeface="Alexandria Bold"/>
                <a:cs typeface="Alexandria Bold"/>
                <a:sym typeface="Alexandria Bold"/>
              </a:rPr>
              <a:t> Care Model</a:t>
            </a:r>
          </a:p>
        </p:txBody>
      </p:sp>
      <p:pic>
        <p:nvPicPr>
          <p:cNvPr id="6" name="Picture 5" descr="NHS Personalised Care plans revealed - Arthritis Action">
            <a:extLst>
              <a:ext uri="{FF2B5EF4-FFF2-40B4-BE49-F238E27FC236}">
                <a16:creationId xmlns:a16="http://schemas.microsoft.com/office/drawing/2014/main" id="{EFBA6EF2-6AF1-B403-5CDD-43A07DADEAA5}"/>
              </a:ext>
            </a:extLst>
          </p:cNvPr>
          <p:cNvPicPr>
            <a:picLocks noChangeAspect="1"/>
          </p:cNvPicPr>
          <p:nvPr/>
        </p:nvPicPr>
        <p:blipFill>
          <a:blip r:embed="rId4"/>
          <a:stretch>
            <a:fillRect/>
          </a:stretch>
        </p:blipFill>
        <p:spPr>
          <a:xfrm>
            <a:off x="8534400" y="3143887"/>
            <a:ext cx="9265521" cy="6738561"/>
          </a:xfrm>
          <a:prstGeom prst="rect">
            <a:avLst/>
          </a:prstGeom>
        </p:spPr>
      </p:pic>
    </p:spTree>
    <p:extLst>
      <p:ext uri="{BB962C8B-B14F-4D97-AF65-F5344CB8AC3E}">
        <p14:creationId xmlns:p14="http://schemas.microsoft.com/office/powerpoint/2010/main" val="1050874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TextBox 2"/>
          <p:cNvSpPr txBox="1"/>
          <p:nvPr/>
        </p:nvSpPr>
        <p:spPr>
          <a:xfrm>
            <a:off x="9832" y="1714500"/>
            <a:ext cx="10040353" cy="6551794"/>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Current Parkinson's disease management is based on the evidence-based guidance of NICE that recommends comprehensive, person-</a:t>
            </a:r>
            <a:r>
              <a:rPr lang="en-US" sz="2300" dirty="0" err="1">
                <a:solidFill>
                  <a:srgbClr val="545454"/>
                </a:solidFill>
                <a:latin typeface="Garet"/>
                <a:ea typeface="Garet"/>
                <a:cs typeface="Garet"/>
                <a:sym typeface="Garet"/>
              </a:rPr>
              <a:t>centred</a:t>
            </a:r>
            <a:r>
              <a:rPr lang="en-US" sz="2300" dirty="0">
                <a:solidFill>
                  <a:srgbClr val="545454"/>
                </a:solidFill>
                <a:latin typeface="Garet"/>
                <a:ea typeface="Garet"/>
                <a:cs typeface="Garet"/>
                <a:sym typeface="Garet"/>
              </a:rPr>
              <a:t>, multidisciplinary healthcare, irrespective of Parkinson's disease progression (den </a:t>
            </a:r>
            <a:r>
              <a:rPr lang="en-US" sz="2300" dirty="0" err="1">
                <a:solidFill>
                  <a:srgbClr val="545454"/>
                </a:solidFill>
                <a:latin typeface="Garet"/>
                <a:ea typeface="Garet"/>
                <a:cs typeface="Garet"/>
                <a:sym typeface="Garet"/>
              </a:rPr>
              <a:t>Heijer</a:t>
            </a:r>
            <a:r>
              <a:rPr lang="en-US" sz="2300" dirty="0">
                <a:solidFill>
                  <a:srgbClr val="545454"/>
                </a:solidFill>
                <a:latin typeface="Garet"/>
                <a:ea typeface="Garet"/>
                <a:cs typeface="Garet"/>
                <a:sym typeface="Garet"/>
              </a:rPr>
              <a:t> et al., 2023).</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Pharmacological and rehabilitation treatments are effective at improving symptoms, but will not halt continued neurodegeneration and disease progression.</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In every case, multidisciplinary care improves the quality, usefulness, and adherence to care as well as functional independence and quality of life (Ko et al., 2022).</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 consequences of the long-term are guided by the principles of early diagnosis, regular monitoring, targeted and individual care and a holistic and active approach to the patient's involvement during treatment (Terry &amp; Vazquez, 2025).</a:t>
            </a:r>
          </a:p>
        </p:txBody>
      </p:sp>
      <p:sp>
        <p:nvSpPr>
          <p:cNvPr id="3" name="Freeform 3"/>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p:cNvSpPr txBox="1"/>
          <p:nvPr/>
        </p:nvSpPr>
        <p:spPr>
          <a:xfrm>
            <a:off x="2895600" y="36398"/>
            <a:ext cx="13342113"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Critical Evaluation</a:t>
            </a:r>
          </a:p>
        </p:txBody>
      </p:sp>
      <p:pic>
        <p:nvPicPr>
          <p:cNvPr id="6" name="Picture 5" descr="Parkinson Disease Treatment Advances">
            <a:extLst>
              <a:ext uri="{FF2B5EF4-FFF2-40B4-BE49-F238E27FC236}">
                <a16:creationId xmlns:a16="http://schemas.microsoft.com/office/drawing/2014/main" id="{04440CCD-6D93-C767-E61D-1E063DB5B201}"/>
              </a:ext>
            </a:extLst>
          </p:cNvPr>
          <p:cNvPicPr>
            <a:picLocks noChangeAspect="1"/>
          </p:cNvPicPr>
          <p:nvPr/>
        </p:nvPicPr>
        <p:blipFill>
          <a:blip r:embed="rId4"/>
          <a:stretch>
            <a:fillRect/>
          </a:stretch>
        </p:blipFill>
        <p:spPr>
          <a:xfrm>
            <a:off x="10515599" y="1714500"/>
            <a:ext cx="7453527" cy="76962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1B90110F-0A34-CD82-8C8D-431074BE14E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FDB1CB26-85B9-CDD5-4231-B6B3B95952E8}"/>
              </a:ext>
            </a:extLst>
          </p:cNvPr>
          <p:cNvSpPr txBox="1"/>
          <p:nvPr/>
        </p:nvSpPr>
        <p:spPr>
          <a:xfrm>
            <a:off x="9832" y="1714500"/>
            <a:ext cx="10040353" cy="5731056"/>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Due to delayed diagnosis, treatment initiation is often delayed resulting in a significant decrease in opportunities for early intervention and effective symptom management (Valabhji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There are regional inequalities in access to healthcare services for Parkinson's across the UK, driven by recent specialist service provision and the lack of support from a skilled workforce (Cuk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An increase in disease prevalence puts quite a strain on health services, rehabilitation facilities, and long-term social services.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Management of the chronic condition is be complicated by progressive cognitive decline and caregiver's burden, which demand multidisciplinary intervention and integration of services (Williams-Gray &amp; Worth, 2023).</a:t>
            </a:r>
          </a:p>
        </p:txBody>
      </p:sp>
      <p:sp>
        <p:nvSpPr>
          <p:cNvPr id="3" name="Freeform 3">
            <a:extLst>
              <a:ext uri="{FF2B5EF4-FFF2-40B4-BE49-F238E27FC236}">
                <a16:creationId xmlns:a16="http://schemas.microsoft.com/office/drawing/2014/main" id="{C59F7F5D-0092-66D2-6FD9-86BB32541DC8}"/>
              </a:ext>
            </a:extLst>
          </p:cNvPr>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D3A4399F-F21B-83C9-0AE7-935A91F01F68}"/>
              </a:ext>
            </a:extLst>
          </p:cNvPr>
          <p:cNvSpPr txBox="1"/>
          <p:nvPr/>
        </p:nvSpPr>
        <p:spPr>
          <a:xfrm>
            <a:off x="2895600" y="36398"/>
            <a:ext cx="13342113" cy="1355564"/>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Current Challenges</a:t>
            </a:r>
          </a:p>
        </p:txBody>
      </p:sp>
      <p:pic>
        <p:nvPicPr>
          <p:cNvPr id="6" name="Picture 5" descr="Parkinson's disease affects around 145,000 people in the UK. At first it  mainly causes problems with movement. However, after a few years some  people also start to have problems with thinking, memory">
            <a:extLst>
              <a:ext uri="{FF2B5EF4-FFF2-40B4-BE49-F238E27FC236}">
                <a16:creationId xmlns:a16="http://schemas.microsoft.com/office/drawing/2014/main" id="{04FBF66F-12ED-917E-C173-367C366DC95A}"/>
              </a:ext>
            </a:extLst>
          </p:cNvPr>
          <p:cNvPicPr>
            <a:picLocks noChangeAspect="1"/>
          </p:cNvPicPr>
          <p:nvPr/>
        </p:nvPicPr>
        <p:blipFill>
          <a:blip r:embed="rId4"/>
          <a:stretch>
            <a:fillRect/>
          </a:stretch>
        </p:blipFill>
        <p:spPr>
          <a:xfrm>
            <a:off x="10896600" y="1485900"/>
            <a:ext cx="6727724" cy="8447594"/>
          </a:xfrm>
          <a:prstGeom prst="rect">
            <a:avLst/>
          </a:prstGeom>
        </p:spPr>
      </p:pic>
    </p:spTree>
    <p:extLst>
      <p:ext uri="{BB962C8B-B14F-4D97-AF65-F5344CB8AC3E}">
        <p14:creationId xmlns:p14="http://schemas.microsoft.com/office/powerpoint/2010/main" val="4105870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a:extLst>
            <a:ext uri="{FF2B5EF4-FFF2-40B4-BE49-F238E27FC236}">
              <a16:creationId xmlns:a16="http://schemas.microsoft.com/office/drawing/2014/main" id="{5C0B3022-2E6E-EC08-9362-255556A6D85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9C2A622-75D7-63F2-DE20-A943B6788625}"/>
              </a:ext>
            </a:extLst>
          </p:cNvPr>
          <p:cNvSpPr txBox="1"/>
          <p:nvPr/>
        </p:nvSpPr>
        <p:spPr>
          <a:xfrm>
            <a:off x="0" y="3390900"/>
            <a:ext cx="10040353" cy="5731056"/>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545454"/>
                </a:solidFill>
                <a:latin typeface="Garet"/>
                <a:ea typeface="Garet"/>
                <a:cs typeface="Garet"/>
                <a:sym typeface="Garet"/>
              </a:rPr>
              <a:t>Increase services available to specialists for people with Parkinson's designed to help them receive equal healthcare services, irrespective of geography, throughout the United Kingdom (Gallagher et al., 2024).</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Develop multi-disciplinary rehabilitation </a:t>
            </a:r>
            <a:r>
              <a:rPr lang="en-US" sz="2300" dirty="0" err="1">
                <a:solidFill>
                  <a:srgbClr val="545454"/>
                </a:solidFill>
                <a:latin typeface="Garet"/>
                <a:ea typeface="Garet"/>
                <a:cs typeface="Garet"/>
                <a:sym typeface="Garet"/>
              </a:rPr>
              <a:t>programmes</a:t>
            </a:r>
            <a:r>
              <a:rPr lang="en-US" sz="2300" dirty="0">
                <a:solidFill>
                  <a:srgbClr val="545454"/>
                </a:solidFill>
                <a:latin typeface="Garet"/>
                <a:ea typeface="Garet"/>
                <a:cs typeface="Garet"/>
                <a:sym typeface="Garet"/>
              </a:rPr>
              <a:t> to support mobility, communication, independence and long-term physical and psychological wellbeing effectively </a:t>
            </a:r>
            <a:r>
              <a:rPr lang="da-DK" sz="2300" dirty="0">
                <a:solidFill>
                  <a:srgbClr val="545454"/>
                </a:solidFill>
                <a:latin typeface="Garet"/>
                <a:ea typeface="Garet"/>
                <a:cs typeface="Garet"/>
                <a:sym typeface="Garet"/>
              </a:rPr>
              <a:t>(Atterling Brolin et al., 2025)</a:t>
            </a:r>
            <a:r>
              <a:rPr lang="en-US" sz="2300" dirty="0">
                <a:solidFill>
                  <a:srgbClr val="545454"/>
                </a:solidFill>
                <a:latin typeface="Garet"/>
                <a:ea typeface="Garet"/>
                <a:cs typeface="Garet"/>
                <a:sym typeface="Garet"/>
              </a:rPr>
              <a:t>.</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Expand funding for digital health solutions that allow patients to be monitored remotely, cared for individually, and receive support services throughout the treatment process.</a:t>
            </a:r>
          </a:p>
          <a:p>
            <a:pPr marL="496571" lvl="1" indent="-248285" algn="just">
              <a:lnSpc>
                <a:spcPts val="3220"/>
              </a:lnSpc>
              <a:buFont typeface="Arial"/>
              <a:buChar char="•"/>
            </a:pPr>
            <a:r>
              <a:rPr lang="en-US" sz="2300" dirty="0">
                <a:solidFill>
                  <a:srgbClr val="545454"/>
                </a:solidFill>
                <a:latin typeface="Garet"/>
                <a:ea typeface="Garet"/>
                <a:cs typeface="Garet"/>
                <a:sym typeface="Garet"/>
              </a:rPr>
              <a:t>Promote research into disease-modifying therapies, early diagnosis strategies, and innovative treatments improving future patient outcomes significantly (Kwok et al., 2022).</a:t>
            </a:r>
          </a:p>
        </p:txBody>
      </p:sp>
      <p:sp>
        <p:nvSpPr>
          <p:cNvPr id="3" name="Freeform 3">
            <a:extLst>
              <a:ext uri="{FF2B5EF4-FFF2-40B4-BE49-F238E27FC236}">
                <a16:creationId xmlns:a16="http://schemas.microsoft.com/office/drawing/2014/main" id="{42985CD6-B10E-BA7A-B1FD-7D82B7635C71}"/>
              </a:ext>
            </a:extLst>
          </p:cNvPr>
          <p:cNvSpPr/>
          <p:nvPr/>
        </p:nvSpPr>
        <p:spPr>
          <a:xfrm rot="-574333">
            <a:off x="-1613225" y="65657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5">
            <a:extLst>
              <a:ext uri="{FF2B5EF4-FFF2-40B4-BE49-F238E27FC236}">
                <a16:creationId xmlns:a16="http://schemas.microsoft.com/office/drawing/2014/main" id="{6BB9EF6D-3044-B73E-A1C2-63564B20AB74}"/>
              </a:ext>
            </a:extLst>
          </p:cNvPr>
          <p:cNvSpPr txBox="1"/>
          <p:nvPr/>
        </p:nvSpPr>
        <p:spPr>
          <a:xfrm>
            <a:off x="2895600" y="36398"/>
            <a:ext cx="13342113" cy="2817503"/>
          </a:xfrm>
          <a:prstGeom prst="rect">
            <a:avLst/>
          </a:prstGeom>
        </p:spPr>
        <p:txBody>
          <a:bodyPr lIns="0" tIns="0" rIns="0" bIns="0" rtlCol="0" anchor="t">
            <a:spAutoFit/>
          </a:bodyPr>
          <a:lstStyle/>
          <a:p>
            <a:pPr algn="ctr">
              <a:lnSpc>
                <a:spcPts val="11448"/>
              </a:lnSpc>
            </a:pPr>
            <a:r>
              <a:rPr lang="en-US" sz="8177" b="1" dirty="0">
                <a:solidFill>
                  <a:srgbClr val="3F3D3E"/>
                </a:solidFill>
                <a:latin typeface="Alexandria Bold"/>
                <a:ea typeface="Alexandria Bold"/>
                <a:cs typeface="Alexandria Bold"/>
                <a:sym typeface="Alexandria Bold"/>
              </a:rPr>
              <a:t>Recommendations for Improvement</a:t>
            </a:r>
          </a:p>
        </p:txBody>
      </p:sp>
      <p:pic>
        <p:nvPicPr>
          <p:cNvPr id="6" name="Picture 5" descr="Parkinson's Disease: Bridging Gaps, Building Biomarkers, and Reimagining  Clinical Translation">
            <a:extLst>
              <a:ext uri="{FF2B5EF4-FFF2-40B4-BE49-F238E27FC236}">
                <a16:creationId xmlns:a16="http://schemas.microsoft.com/office/drawing/2014/main" id="{72F17DD3-124C-C404-4897-3D8D0007B900}"/>
              </a:ext>
            </a:extLst>
          </p:cNvPr>
          <p:cNvPicPr>
            <a:picLocks noChangeAspect="1"/>
          </p:cNvPicPr>
          <p:nvPr/>
        </p:nvPicPr>
        <p:blipFill>
          <a:blip r:embed="rId4"/>
          <a:stretch>
            <a:fillRect/>
          </a:stretch>
        </p:blipFill>
        <p:spPr>
          <a:xfrm>
            <a:off x="11353800" y="3162300"/>
            <a:ext cx="5569713" cy="6623671"/>
          </a:xfrm>
          <a:prstGeom prst="rect">
            <a:avLst/>
          </a:prstGeom>
        </p:spPr>
      </p:pic>
    </p:spTree>
    <p:extLst>
      <p:ext uri="{BB962C8B-B14F-4D97-AF65-F5344CB8AC3E}">
        <p14:creationId xmlns:p14="http://schemas.microsoft.com/office/powerpoint/2010/main" val="11346121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a:off x="9144000" y="2461765"/>
            <a:ext cx="8794775" cy="5863183"/>
          </a:xfrm>
          <a:custGeom>
            <a:avLst/>
            <a:gdLst/>
            <a:ahLst/>
            <a:cxnLst/>
            <a:rect l="l" t="t" r="r" b="b"/>
            <a:pathLst>
              <a:path w="8794775" h="5863183">
                <a:moveTo>
                  <a:pt x="0" y="0"/>
                </a:moveTo>
                <a:lnTo>
                  <a:pt x="8794775" y="0"/>
                </a:lnTo>
                <a:lnTo>
                  <a:pt x="8794775" y="5863183"/>
                </a:lnTo>
                <a:lnTo>
                  <a:pt x="0" y="5863183"/>
                </a:lnTo>
                <a:lnTo>
                  <a:pt x="0" y="0"/>
                </a:lnTo>
                <a:close/>
              </a:path>
            </a:pathLst>
          </a:custGeom>
          <a:blipFill>
            <a:blip r:embed="rId3"/>
            <a:stretch>
              <a:fillRect/>
            </a:stretch>
          </a:blipFill>
        </p:spPr>
        <p:txBody>
          <a:bodyPr/>
          <a:lstStyle/>
          <a:p>
            <a:endParaRPr lang="en-US"/>
          </a:p>
        </p:txBody>
      </p:sp>
      <p:sp>
        <p:nvSpPr>
          <p:cNvPr id="3" name="TextBox 3"/>
          <p:cNvSpPr txBox="1"/>
          <p:nvPr/>
        </p:nvSpPr>
        <p:spPr>
          <a:xfrm>
            <a:off x="4541415" y="-152400"/>
            <a:ext cx="9205169" cy="1392492"/>
          </a:xfrm>
          <a:prstGeom prst="rect">
            <a:avLst/>
          </a:prstGeom>
        </p:spPr>
        <p:txBody>
          <a:bodyPr lIns="0" tIns="0" rIns="0" bIns="0" rtlCol="0" anchor="t">
            <a:spAutoFit/>
          </a:bodyPr>
          <a:lstStyle/>
          <a:p>
            <a:pPr algn="ctr">
              <a:lnSpc>
                <a:spcPts val="11448"/>
              </a:lnSpc>
            </a:pPr>
            <a:r>
              <a:rPr lang="en-US" sz="8177" b="1">
                <a:solidFill>
                  <a:srgbClr val="3F3D3E"/>
                </a:solidFill>
                <a:latin typeface="Alexandria Bold"/>
                <a:ea typeface="Alexandria Bold"/>
                <a:cs typeface="Alexandria Bold"/>
                <a:sym typeface="Alexandria Bold"/>
              </a:rPr>
              <a:t>CONCLUSION</a:t>
            </a:r>
          </a:p>
        </p:txBody>
      </p:sp>
      <p:sp>
        <p:nvSpPr>
          <p:cNvPr id="4" name="TextBox 4"/>
          <p:cNvSpPr txBox="1"/>
          <p:nvPr/>
        </p:nvSpPr>
        <p:spPr>
          <a:xfrm>
            <a:off x="0" y="1496695"/>
            <a:ext cx="8679195" cy="8790305"/>
          </a:xfrm>
          <a:prstGeom prst="rect">
            <a:avLst/>
          </a:prstGeom>
        </p:spPr>
        <p:txBody>
          <a:bodyPr lIns="0" tIns="0" rIns="0" bIns="0" rtlCol="0" anchor="t">
            <a:spAutoFit/>
          </a:bodyPr>
          <a:lstStyle/>
          <a:p>
            <a:pPr marL="496571" lvl="1" indent="-248285" algn="just">
              <a:lnSpc>
                <a:spcPts val="3220"/>
              </a:lnSpc>
              <a:buFont typeface="Arial"/>
              <a:buChar char="•"/>
            </a:pPr>
            <a:r>
              <a:rPr lang="en-US" sz="2300">
                <a:solidFill>
                  <a:srgbClr val="545454"/>
                </a:solidFill>
                <a:latin typeface="Garet"/>
                <a:ea typeface="Garet"/>
                <a:cs typeface="Garet"/>
                <a:sym typeface="Garet"/>
              </a:rPr>
              <a:t>Parkinson's disease is a complicated progressive neurological condition that must be managed effectively through lifelong comprehensive care of the patient, as their healthcare needs are multifaceted.</a:t>
            </a:r>
          </a:p>
          <a:p>
            <a:pPr marL="496571" lvl="1" indent="-248285" algn="just">
              <a:lnSpc>
                <a:spcPts val="3220"/>
              </a:lnSpc>
              <a:buFont typeface="Arial"/>
              <a:buChar char="•"/>
            </a:pPr>
            <a:r>
              <a:rPr lang="en-US" sz="2300">
                <a:solidFill>
                  <a:srgbClr val="545454"/>
                </a:solidFill>
                <a:latin typeface="Garet"/>
                <a:ea typeface="Garet"/>
                <a:cs typeface="Garet"/>
                <a:sym typeface="Garet"/>
              </a:rPr>
              <a:t>Multidisciplinary partnership, early diagnosis and treatment, and evidence-based treatment can greatly facilitate symptom control, functional independence, and patient wellbeing in the long term.</a:t>
            </a:r>
          </a:p>
          <a:p>
            <a:pPr marL="496571" lvl="1" indent="-248285" algn="just">
              <a:lnSpc>
                <a:spcPts val="3220"/>
              </a:lnSpc>
              <a:buFont typeface="Arial"/>
              <a:buChar char="•"/>
            </a:pPr>
            <a:r>
              <a:rPr lang="en-US" sz="2300">
                <a:solidFill>
                  <a:srgbClr val="545454"/>
                </a:solidFill>
                <a:latin typeface="Garet"/>
                <a:ea typeface="Garet"/>
                <a:cs typeface="Garet"/>
                <a:sym typeface="Garet"/>
              </a:rPr>
              <a:t>Personalised care and supported self-management help individuals, families and carers to make better progress from the issues that affect their health and quality of life.</a:t>
            </a:r>
          </a:p>
          <a:p>
            <a:pPr marL="496571" lvl="1" indent="-248285" algn="just">
              <a:lnSpc>
                <a:spcPts val="3220"/>
              </a:lnSpc>
              <a:buFont typeface="Arial"/>
              <a:buChar char="•"/>
            </a:pPr>
            <a:r>
              <a:rPr lang="en-US" sz="2300">
                <a:solidFill>
                  <a:srgbClr val="545454"/>
                </a:solidFill>
                <a:latin typeface="Garet"/>
                <a:ea typeface="Garet"/>
                <a:cs typeface="Garet"/>
                <a:sym typeface="Garet"/>
              </a:rPr>
              <a:t>Ongoing scientific advancements, medical funding, and promising treatments continue to be crucial for enhancing the prevention and management of parkinsonism in the future.</a:t>
            </a:r>
          </a:p>
          <a:p>
            <a:pPr marL="496571" lvl="1" indent="-248285" algn="just">
              <a:lnSpc>
                <a:spcPts val="3220"/>
              </a:lnSpc>
              <a:spcBef>
                <a:spcPct val="0"/>
              </a:spcBef>
              <a:buFont typeface="Arial"/>
              <a:buChar char="•"/>
            </a:pPr>
            <a:r>
              <a:rPr lang="en-US" sz="2300">
                <a:solidFill>
                  <a:srgbClr val="545454"/>
                </a:solidFill>
                <a:latin typeface="Garet"/>
                <a:ea typeface="Garet"/>
                <a:cs typeface="Garet"/>
                <a:sym typeface="Garet"/>
              </a:rPr>
              <a:t>Healthcare systems and collaboration should emphasize equal access, personalised care and coordination of care and pathways that enable sustainable long-term management of diseases.</a:t>
            </a:r>
          </a:p>
          <a:p>
            <a:pPr algn="just">
              <a:lnSpc>
                <a:spcPts val="3220"/>
              </a:lnSpc>
              <a:spcBef>
                <a:spcPct val="0"/>
              </a:spcBef>
            </a:pPr>
            <a:endParaRPr lang="en-US" sz="2300">
              <a:solidFill>
                <a:srgbClr val="545454"/>
              </a:solidFill>
              <a:latin typeface="Garet"/>
              <a:ea typeface="Garet"/>
              <a:cs typeface="Garet"/>
              <a:sym typeface="Gare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TextBox 2"/>
          <p:cNvSpPr txBox="1"/>
          <p:nvPr/>
        </p:nvSpPr>
        <p:spPr>
          <a:xfrm>
            <a:off x="4541415" y="-152400"/>
            <a:ext cx="9205169" cy="1392492"/>
          </a:xfrm>
          <a:prstGeom prst="rect">
            <a:avLst/>
          </a:prstGeom>
        </p:spPr>
        <p:txBody>
          <a:bodyPr lIns="0" tIns="0" rIns="0" bIns="0" rtlCol="0" anchor="t">
            <a:spAutoFit/>
          </a:bodyPr>
          <a:lstStyle/>
          <a:p>
            <a:pPr algn="ctr">
              <a:lnSpc>
                <a:spcPts val="11448"/>
              </a:lnSpc>
            </a:pPr>
            <a:r>
              <a:rPr lang="en-US" sz="8177" b="1">
                <a:solidFill>
                  <a:srgbClr val="3F3D3E"/>
                </a:solidFill>
                <a:latin typeface="Alexandria Bold"/>
                <a:ea typeface="Alexandria Bold"/>
                <a:cs typeface="Alexandria Bold"/>
                <a:sym typeface="Alexandria Bold"/>
              </a:rPr>
              <a:t>REFERENCES</a:t>
            </a:r>
          </a:p>
        </p:txBody>
      </p:sp>
      <p:sp>
        <p:nvSpPr>
          <p:cNvPr id="3" name="TextBox 3"/>
          <p:cNvSpPr txBox="1"/>
          <p:nvPr/>
        </p:nvSpPr>
        <p:spPr>
          <a:xfrm>
            <a:off x="0" y="1495425"/>
            <a:ext cx="18059216" cy="8791575"/>
          </a:xfrm>
          <a:prstGeom prst="rect">
            <a:avLst/>
          </a:prstGeom>
        </p:spPr>
        <p:txBody>
          <a:bodyPr lIns="0" tIns="0" rIns="0" bIns="0" rtlCol="0" anchor="t">
            <a:spAutoFit/>
          </a:bodyPr>
          <a:lstStyle/>
          <a:p>
            <a:pPr marL="323850" lvl="1" indent="-161925" algn="just">
              <a:lnSpc>
                <a:spcPts val="2100"/>
              </a:lnSpc>
              <a:buAutoNum type="arabicPeriod"/>
            </a:pPr>
            <a:r>
              <a:rPr lang="en-US" sz="1500" dirty="0" err="1">
                <a:solidFill>
                  <a:srgbClr val="545454"/>
                </a:solidFill>
                <a:latin typeface="Garet"/>
                <a:ea typeface="Garet"/>
                <a:cs typeface="Garet"/>
                <a:sym typeface="Garet"/>
              </a:rPr>
              <a:t>Mahlknecht</a:t>
            </a:r>
            <a:r>
              <a:rPr lang="en-US" sz="1500" dirty="0">
                <a:solidFill>
                  <a:srgbClr val="545454"/>
                </a:solidFill>
                <a:latin typeface="Garet"/>
                <a:ea typeface="Garet"/>
                <a:cs typeface="Garet"/>
                <a:sym typeface="Garet"/>
              </a:rPr>
              <a:t>, P., </a:t>
            </a:r>
            <a:r>
              <a:rPr lang="en-US" sz="1500" dirty="0" err="1">
                <a:solidFill>
                  <a:srgbClr val="545454"/>
                </a:solidFill>
                <a:latin typeface="Garet"/>
                <a:ea typeface="Garet"/>
                <a:cs typeface="Garet"/>
                <a:sym typeface="Garet"/>
              </a:rPr>
              <a:t>Foltynie</a:t>
            </a:r>
            <a:r>
              <a:rPr lang="en-US" sz="1500" dirty="0">
                <a:solidFill>
                  <a:srgbClr val="545454"/>
                </a:solidFill>
                <a:latin typeface="Garet"/>
                <a:ea typeface="Garet"/>
                <a:cs typeface="Garet"/>
                <a:sym typeface="Garet"/>
              </a:rPr>
              <a:t>, T., Limousin, P. and </a:t>
            </a:r>
            <a:r>
              <a:rPr lang="en-US" sz="1500" dirty="0" err="1">
                <a:solidFill>
                  <a:srgbClr val="545454"/>
                </a:solidFill>
                <a:latin typeface="Garet"/>
                <a:ea typeface="Garet"/>
                <a:cs typeface="Garet"/>
                <a:sym typeface="Garet"/>
              </a:rPr>
              <a:t>Poewe</a:t>
            </a:r>
            <a:r>
              <a:rPr lang="en-US" sz="1500" dirty="0">
                <a:solidFill>
                  <a:srgbClr val="545454"/>
                </a:solidFill>
                <a:latin typeface="Garet"/>
                <a:ea typeface="Garet"/>
                <a:cs typeface="Garet"/>
                <a:sym typeface="Garet"/>
              </a:rPr>
              <a:t>, W., 2022. How does deep brain stimulation change the course of Parkinson's disease?. </a:t>
            </a:r>
            <a:r>
              <a:rPr lang="en-US" sz="1500" i="1" dirty="0">
                <a:solidFill>
                  <a:srgbClr val="545454"/>
                </a:solidFill>
                <a:latin typeface="Garet Italics"/>
                <a:ea typeface="Garet Italics"/>
                <a:cs typeface="Garet Italics"/>
                <a:sym typeface="Garet Italics"/>
              </a:rPr>
              <a:t>Movement Disorders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37</a:t>
            </a:r>
            <a:r>
              <a:rPr lang="en-US" sz="1500" dirty="0">
                <a:solidFill>
                  <a:srgbClr val="545454"/>
                </a:solidFill>
                <a:latin typeface="Garet"/>
                <a:ea typeface="Garet"/>
                <a:cs typeface="Garet"/>
                <a:sym typeface="Garet"/>
              </a:rPr>
              <a:t>(8), pp.1581-1592. </a:t>
            </a:r>
            <a:r>
              <a:rPr lang="en-US" sz="1500" u="sng" dirty="0">
                <a:solidFill>
                  <a:srgbClr val="545454"/>
                </a:solidFill>
                <a:latin typeface="Garet"/>
                <a:ea typeface="Garet"/>
                <a:cs typeface="Garet"/>
                <a:sym typeface="Garet"/>
                <a:hlinkClick r:id="rId2" tooltip="https://movementdisorders.onlinelibrary.wiley.com/doi/abs/10.1002/mds.29052"/>
              </a:rPr>
              <a:t>https://movementdisorders.onlinelibrary.wiley.com/doi/abs/10.1002/mds.29052</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Darmani, G., Drummond, N.M., Ramezanpour, H., Saha, U., Hoque, T., Udupa, K., Sarica, C., Zeng, K., Cortez Grippe, T., Nankoo, J.F. and Bergmann, T.O., 2023. Long‐term recording of subthalamic aperiodic activities and Beta bursts in Parkinson's disease. </a:t>
            </a:r>
            <a:r>
              <a:rPr lang="en-US" sz="1500" i="1" dirty="0">
                <a:solidFill>
                  <a:srgbClr val="545454"/>
                </a:solidFill>
                <a:latin typeface="Garet Italics"/>
                <a:ea typeface="Garet Italics"/>
                <a:cs typeface="Garet Italics"/>
                <a:sym typeface="Garet Italics"/>
              </a:rPr>
              <a:t>Movement Disorders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38</a:t>
            </a:r>
            <a:r>
              <a:rPr lang="en-US" sz="1500" dirty="0">
                <a:solidFill>
                  <a:srgbClr val="545454"/>
                </a:solidFill>
                <a:latin typeface="Garet"/>
                <a:ea typeface="Garet"/>
                <a:cs typeface="Garet"/>
                <a:sym typeface="Garet"/>
              </a:rPr>
              <a:t>(2), pp.232-243. </a:t>
            </a:r>
            <a:r>
              <a:rPr lang="en-US" sz="1500" u="sng" dirty="0">
                <a:solidFill>
                  <a:srgbClr val="545454"/>
                </a:solidFill>
                <a:latin typeface="Garet"/>
                <a:ea typeface="Garet"/>
                <a:cs typeface="Garet"/>
                <a:sym typeface="Garet"/>
                <a:hlinkClick r:id="rId3" tooltip="https://movementdisorders.onlinelibrary.wiley.com/doi/abs/10.1002/mds.29276"/>
              </a:rPr>
              <a:t>https://movementdisorders.onlinelibrary.wiley.com/doi/abs/10.1002/mds.29276</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Martínez-Fernández, R., Natera-Villalba, E., </a:t>
            </a:r>
            <a:r>
              <a:rPr lang="en-US" sz="1500" dirty="0" err="1">
                <a:solidFill>
                  <a:srgbClr val="545454"/>
                </a:solidFill>
                <a:latin typeface="Garet"/>
                <a:ea typeface="Garet"/>
                <a:cs typeface="Garet"/>
                <a:sym typeface="Garet"/>
              </a:rPr>
              <a:t>Máñez</a:t>
            </a:r>
            <a:r>
              <a:rPr lang="en-US" sz="1500" dirty="0">
                <a:solidFill>
                  <a:srgbClr val="545454"/>
                </a:solidFill>
                <a:latin typeface="Garet"/>
                <a:ea typeface="Garet"/>
                <a:cs typeface="Garet"/>
                <a:sym typeface="Garet"/>
              </a:rPr>
              <a:t> Miró, J.U., Rodriguez-Rojas, R., Marta del </a:t>
            </a:r>
            <a:r>
              <a:rPr lang="en-US" sz="1500" dirty="0" err="1">
                <a:solidFill>
                  <a:srgbClr val="545454"/>
                </a:solidFill>
                <a:latin typeface="Garet"/>
                <a:ea typeface="Garet"/>
                <a:cs typeface="Garet"/>
                <a:sym typeface="Garet"/>
              </a:rPr>
              <a:t>Álamo</a:t>
            </a:r>
            <a:r>
              <a:rPr lang="en-US" sz="1500" dirty="0">
                <a:solidFill>
                  <a:srgbClr val="545454"/>
                </a:solidFill>
                <a:latin typeface="Garet"/>
                <a:ea typeface="Garet"/>
                <a:cs typeface="Garet"/>
                <a:sym typeface="Garet"/>
              </a:rPr>
              <a:t>, M., Pineda-Pardo, J.Á., Ammann, C., Obeso, I., Mata-Marín, D., Hernández-Fernández, F. and Gasca-Salas, C., 2023. Prospective long-term follow-up of focused ultrasound unilateral </a:t>
            </a:r>
            <a:r>
              <a:rPr lang="en-US" sz="1500" dirty="0" err="1">
                <a:solidFill>
                  <a:srgbClr val="545454"/>
                </a:solidFill>
                <a:latin typeface="Garet"/>
                <a:ea typeface="Garet"/>
                <a:cs typeface="Garet"/>
                <a:sym typeface="Garet"/>
              </a:rPr>
              <a:t>subthalamotomy</a:t>
            </a:r>
            <a:r>
              <a:rPr lang="en-US" sz="1500" dirty="0">
                <a:solidFill>
                  <a:srgbClr val="545454"/>
                </a:solidFill>
                <a:latin typeface="Garet"/>
                <a:ea typeface="Garet"/>
                <a:cs typeface="Garet"/>
                <a:sym typeface="Garet"/>
              </a:rPr>
              <a:t> for Parkinson disease. </a:t>
            </a:r>
            <a:r>
              <a:rPr lang="en-US" sz="1500" i="1" dirty="0">
                <a:solidFill>
                  <a:srgbClr val="545454"/>
                </a:solidFill>
                <a:latin typeface="Garet Italics"/>
                <a:ea typeface="Garet Italics"/>
                <a:cs typeface="Garet Italics"/>
                <a:sym typeface="Garet Italics"/>
              </a:rPr>
              <a:t>Neurology</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100</a:t>
            </a:r>
            <a:r>
              <a:rPr lang="en-US" sz="1500" dirty="0">
                <a:solidFill>
                  <a:srgbClr val="545454"/>
                </a:solidFill>
                <a:latin typeface="Garet"/>
                <a:ea typeface="Garet"/>
                <a:cs typeface="Garet"/>
                <a:sym typeface="Garet"/>
              </a:rPr>
              <a:t>(13), pp.e1395-e1405. </a:t>
            </a:r>
            <a:r>
              <a:rPr lang="en-US" sz="1500" u="sng" dirty="0">
                <a:solidFill>
                  <a:srgbClr val="545454"/>
                </a:solidFill>
                <a:latin typeface="Garet"/>
                <a:ea typeface="Garet"/>
                <a:cs typeface="Garet"/>
                <a:sym typeface="Garet"/>
                <a:hlinkClick r:id="rId4" tooltip="https://www.neurology.org/doi/abs/10.1212/WNL.0000000000206771"/>
              </a:rPr>
              <a:t>https://www.neurology.org/doi/abs/10.1212/WNL.0000000000206771</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err="1">
                <a:solidFill>
                  <a:srgbClr val="545454"/>
                </a:solidFill>
                <a:latin typeface="Garet"/>
                <a:ea typeface="Garet"/>
                <a:cs typeface="Garet"/>
                <a:sym typeface="Garet"/>
              </a:rPr>
              <a:t>Deuschl</a:t>
            </a:r>
            <a:r>
              <a:rPr lang="en-US" sz="1500" dirty="0">
                <a:solidFill>
                  <a:srgbClr val="545454"/>
                </a:solidFill>
                <a:latin typeface="Garet"/>
                <a:ea typeface="Garet"/>
                <a:cs typeface="Garet"/>
                <a:sym typeface="Garet"/>
              </a:rPr>
              <a:t>, G., Antonini, A., Costa, J., </a:t>
            </a:r>
            <a:r>
              <a:rPr lang="en-US" sz="1500" dirty="0" err="1">
                <a:solidFill>
                  <a:srgbClr val="545454"/>
                </a:solidFill>
                <a:latin typeface="Garet"/>
                <a:ea typeface="Garet"/>
                <a:cs typeface="Garet"/>
                <a:sym typeface="Garet"/>
              </a:rPr>
              <a:t>Śmiłowska</a:t>
            </a:r>
            <a:r>
              <a:rPr lang="en-US" sz="1500" dirty="0">
                <a:solidFill>
                  <a:srgbClr val="545454"/>
                </a:solidFill>
                <a:latin typeface="Garet"/>
                <a:ea typeface="Garet"/>
                <a:cs typeface="Garet"/>
                <a:sym typeface="Garet"/>
              </a:rPr>
              <a:t>, K., Berg, D., </a:t>
            </a:r>
            <a:r>
              <a:rPr lang="en-US" sz="1500" dirty="0" err="1">
                <a:solidFill>
                  <a:srgbClr val="545454"/>
                </a:solidFill>
                <a:latin typeface="Garet"/>
                <a:ea typeface="Garet"/>
                <a:cs typeface="Garet"/>
                <a:sym typeface="Garet"/>
              </a:rPr>
              <a:t>Corvol</a:t>
            </a:r>
            <a:r>
              <a:rPr lang="en-US" sz="1500" dirty="0">
                <a:solidFill>
                  <a:srgbClr val="545454"/>
                </a:solidFill>
                <a:latin typeface="Garet"/>
                <a:ea typeface="Garet"/>
                <a:cs typeface="Garet"/>
                <a:sym typeface="Garet"/>
              </a:rPr>
              <a:t>, J.C., Fabbrini, G., Ferreira, J., </a:t>
            </a:r>
            <a:r>
              <a:rPr lang="en-US" sz="1500" dirty="0" err="1">
                <a:solidFill>
                  <a:srgbClr val="545454"/>
                </a:solidFill>
                <a:latin typeface="Garet"/>
                <a:ea typeface="Garet"/>
                <a:cs typeface="Garet"/>
                <a:sym typeface="Garet"/>
              </a:rPr>
              <a:t>Foltynie</a:t>
            </a:r>
            <a:r>
              <a:rPr lang="en-US" sz="1500" dirty="0">
                <a:solidFill>
                  <a:srgbClr val="545454"/>
                </a:solidFill>
                <a:latin typeface="Garet"/>
                <a:ea typeface="Garet"/>
                <a:cs typeface="Garet"/>
                <a:sym typeface="Garet"/>
              </a:rPr>
              <a:t>, T., Mir, P. and Schrag, A., 2022. European academy of neurology/Movement Disorder Society‐European section guideline on the treatment of Parkinson's disease: I. Invasive therapies. </a:t>
            </a:r>
            <a:r>
              <a:rPr lang="en-US" sz="1500" i="1" dirty="0">
                <a:solidFill>
                  <a:srgbClr val="545454"/>
                </a:solidFill>
                <a:latin typeface="Garet Italics"/>
                <a:ea typeface="Garet Italics"/>
                <a:cs typeface="Garet Italics"/>
                <a:sym typeface="Garet Italics"/>
              </a:rPr>
              <a:t>European Journal of Neurology</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29</a:t>
            </a:r>
            <a:r>
              <a:rPr lang="en-US" sz="1500" dirty="0">
                <a:solidFill>
                  <a:srgbClr val="545454"/>
                </a:solidFill>
                <a:latin typeface="Garet"/>
                <a:ea typeface="Garet"/>
                <a:cs typeface="Garet"/>
                <a:sym typeface="Garet"/>
              </a:rPr>
              <a:t>(9), pp.2580-2595. </a:t>
            </a:r>
            <a:r>
              <a:rPr lang="en-US" sz="1500" u="sng" dirty="0">
                <a:solidFill>
                  <a:srgbClr val="545454"/>
                </a:solidFill>
                <a:latin typeface="Garet"/>
                <a:ea typeface="Garet"/>
                <a:cs typeface="Garet"/>
                <a:sym typeface="Garet"/>
                <a:hlinkClick r:id="rId5" tooltip="https://onlinelibrary.wiley.com/doi/abs/10.1111/ene.15386"/>
              </a:rPr>
              <a:t>https://onlinelibrary.wiley.com/doi/abs/10.1111/ene.15386</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Pigott, J.S., Kane, E.J., Ambler, G., Walters, K. and Schrag, A., 2022. Systematic review and meta-analysis of clinical effectiveness of self-management interventions in Parkinson’s disease. </a:t>
            </a:r>
            <a:r>
              <a:rPr lang="en-US" sz="1500" i="1" dirty="0">
                <a:solidFill>
                  <a:srgbClr val="545454"/>
                </a:solidFill>
                <a:latin typeface="Garet Italics"/>
                <a:ea typeface="Garet Italics"/>
                <a:cs typeface="Garet Italics"/>
                <a:sym typeface="Garet Italics"/>
              </a:rPr>
              <a:t>BMC geriatrics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22</a:t>
            </a:r>
            <a:r>
              <a:rPr lang="en-US" sz="1500" dirty="0">
                <a:solidFill>
                  <a:srgbClr val="545454"/>
                </a:solidFill>
                <a:latin typeface="Garet"/>
                <a:ea typeface="Garet"/>
                <a:cs typeface="Garet"/>
                <a:sym typeface="Garet"/>
              </a:rPr>
              <a:t>(1), p.45. </a:t>
            </a:r>
            <a:r>
              <a:rPr lang="en-US" sz="1500" u="sng" dirty="0">
                <a:solidFill>
                  <a:srgbClr val="545454"/>
                </a:solidFill>
                <a:latin typeface="Garet"/>
                <a:ea typeface="Garet"/>
                <a:cs typeface="Garet"/>
                <a:sym typeface="Garet"/>
                <a:hlinkClick r:id="rId6" tooltip="https://link.springer.com/article/10.1186/s12877-021-02656-2"/>
              </a:rPr>
              <a:t>https://link.springer.com/article/10.1186/s12877-021-02656-2</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err="1">
                <a:solidFill>
                  <a:srgbClr val="545454"/>
                </a:solidFill>
                <a:latin typeface="Garet"/>
                <a:ea typeface="Garet"/>
                <a:cs typeface="Garet"/>
                <a:sym typeface="Garet"/>
              </a:rPr>
              <a:t>Parati</a:t>
            </a:r>
            <a:r>
              <a:rPr lang="en-US" sz="1500" dirty="0">
                <a:solidFill>
                  <a:srgbClr val="545454"/>
                </a:solidFill>
                <a:latin typeface="Garet"/>
                <a:ea typeface="Garet"/>
                <a:cs typeface="Garet"/>
                <a:sym typeface="Garet"/>
              </a:rPr>
              <a:t>, M., Gallotta, M., </a:t>
            </a:r>
            <a:r>
              <a:rPr lang="en-US" sz="1500" dirty="0" err="1">
                <a:solidFill>
                  <a:srgbClr val="545454"/>
                </a:solidFill>
                <a:latin typeface="Garet"/>
                <a:ea typeface="Garet"/>
                <a:cs typeface="Garet"/>
                <a:sym typeface="Garet"/>
              </a:rPr>
              <a:t>Muletti</a:t>
            </a:r>
            <a:r>
              <a:rPr lang="en-US" sz="1500" dirty="0">
                <a:solidFill>
                  <a:srgbClr val="545454"/>
                </a:solidFill>
                <a:latin typeface="Garet"/>
                <a:ea typeface="Garet"/>
                <a:cs typeface="Garet"/>
                <a:sym typeface="Garet"/>
              </a:rPr>
              <a:t>, M., </a:t>
            </a:r>
            <a:r>
              <a:rPr lang="en-US" sz="1500" dirty="0" err="1">
                <a:solidFill>
                  <a:srgbClr val="545454"/>
                </a:solidFill>
                <a:latin typeface="Garet"/>
                <a:ea typeface="Garet"/>
                <a:cs typeface="Garet"/>
                <a:sym typeface="Garet"/>
              </a:rPr>
              <a:t>Pirola</a:t>
            </a:r>
            <a:r>
              <a:rPr lang="en-US" sz="1500" dirty="0">
                <a:solidFill>
                  <a:srgbClr val="545454"/>
                </a:solidFill>
                <a:latin typeface="Garet"/>
                <a:ea typeface="Garet"/>
                <a:cs typeface="Garet"/>
                <a:sym typeface="Garet"/>
              </a:rPr>
              <a:t>, A., </a:t>
            </a:r>
            <a:r>
              <a:rPr lang="en-US" sz="1500" dirty="0" err="1">
                <a:solidFill>
                  <a:srgbClr val="545454"/>
                </a:solidFill>
                <a:latin typeface="Garet"/>
                <a:ea typeface="Garet"/>
                <a:cs typeface="Garet"/>
                <a:sym typeface="Garet"/>
              </a:rPr>
              <a:t>Bellafà</a:t>
            </a:r>
            <a:r>
              <a:rPr lang="en-US" sz="1500" dirty="0">
                <a:solidFill>
                  <a:srgbClr val="545454"/>
                </a:solidFill>
                <a:latin typeface="Garet"/>
                <a:ea typeface="Garet"/>
                <a:cs typeface="Garet"/>
                <a:sym typeface="Garet"/>
              </a:rPr>
              <a:t>, A., De Maria, B. and Ferrante, S., 2022. Validation of pressure-sensing insoles in patients with Parkinson’s disease during overground walking in single and cognitive dual-task conditions. </a:t>
            </a:r>
            <a:r>
              <a:rPr lang="en-US" sz="1500" i="1" dirty="0">
                <a:solidFill>
                  <a:srgbClr val="545454"/>
                </a:solidFill>
                <a:latin typeface="Garet Italics"/>
                <a:ea typeface="Garet Italics"/>
                <a:cs typeface="Garet Italics"/>
                <a:sym typeface="Garet Italics"/>
              </a:rPr>
              <a:t>Sensors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22</a:t>
            </a:r>
            <a:r>
              <a:rPr lang="en-US" sz="1500" dirty="0">
                <a:solidFill>
                  <a:srgbClr val="545454"/>
                </a:solidFill>
                <a:latin typeface="Garet"/>
                <a:ea typeface="Garet"/>
                <a:cs typeface="Garet"/>
                <a:sym typeface="Garet"/>
              </a:rPr>
              <a:t>(17), p.6392. </a:t>
            </a:r>
            <a:r>
              <a:rPr lang="en-US" sz="1500" u="sng" dirty="0">
                <a:solidFill>
                  <a:srgbClr val="545454"/>
                </a:solidFill>
                <a:latin typeface="Garet"/>
                <a:ea typeface="Garet"/>
                <a:cs typeface="Garet"/>
                <a:sym typeface="Garet"/>
                <a:hlinkClick r:id="rId7" tooltip="https://www.mdpi.com/1424-8220/22/17/6392"/>
              </a:rPr>
              <a:t>https://www.mdpi.com/1424-8220/22/17/6392</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Valabhji, J., Barron, E., Pratt, A., </a:t>
            </a:r>
            <a:r>
              <a:rPr lang="en-US" sz="1500" dirty="0" err="1">
                <a:solidFill>
                  <a:srgbClr val="545454"/>
                </a:solidFill>
                <a:latin typeface="Garet"/>
                <a:ea typeface="Garet"/>
                <a:cs typeface="Garet"/>
                <a:sym typeface="Garet"/>
              </a:rPr>
              <a:t>Hafezparast</a:t>
            </a:r>
            <a:r>
              <a:rPr lang="en-US" sz="1500" dirty="0">
                <a:solidFill>
                  <a:srgbClr val="545454"/>
                </a:solidFill>
                <a:latin typeface="Garet"/>
                <a:ea typeface="Garet"/>
                <a:cs typeface="Garet"/>
                <a:sym typeface="Garet"/>
              </a:rPr>
              <a:t>, N., Dunbar-Rees, R., Turner, E.B., Roberts, K., Mathews, J., Deegan, R., Cornelius, V. and Pickles, J., 2024. Prevalence of multiple long-term conditions (multimorbidity) in England: a whole population study of over 60 million people. </a:t>
            </a:r>
            <a:r>
              <a:rPr lang="en-US" sz="1500" i="1" dirty="0">
                <a:solidFill>
                  <a:srgbClr val="545454"/>
                </a:solidFill>
                <a:latin typeface="Garet Italics"/>
                <a:ea typeface="Garet Italics"/>
                <a:cs typeface="Garet Italics"/>
                <a:sym typeface="Garet Italics"/>
              </a:rPr>
              <a:t>Journal of the Royal Society of Medicine</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117</a:t>
            </a:r>
            <a:r>
              <a:rPr lang="en-US" sz="1500" dirty="0">
                <a:solidFill>
                  <a:srgbClr val="545454"/>
                </a:solidFill>
                <a:latin typeface="Garet"/>
                <a:ea typeface="Garet"/>
                <a:cs typeface="Garet"/>
                <a:sym typeface="Garet"/>
              </a:rPr>
              <a:t>(3), pp.104-117. </a:t>
            </a:r>
            <a:r>
              <a:rPr lang="en-US" sz="1500" u="sng" dirty="0">
                <a:solidFill>
                  <a:srgbClr val="545454"/>
                </a:solidFill>
                <a:latin typeface="Garet"/>
                <a:ea typeface="Garet"/>
                <a:cs typeface="Garet"/>
                <a:sym typeface="Garet"/>
                <a:hlinkClick r:id="rId8" tooltip="https://journals.sagepub.com/doi/abs/10.1177/01410768231206033"/>
              </a:rPr>
              <a:t>https://journals.sagepub.com/doi/abs/10.1177/01410768231206033</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Cuk, A., </a:t>
            </a:r>
            <a:r>
              <a:rPr lang="en-US" sz="1500" dirty="0" err="1">
                <a:solidFill>
                  <a:srgbClr val="545454"/>
                </a:solidFill>
                <a:latin typeface="Garet"/>
                <a:ea typeface="Garet"/>
                <a:cs typeface="Garet"/>
                <a:sym typeface="Garet"/>
              </a:rPr>
              <a:t>Bezdan</a:t>
            </a:r>
            <a:r>
              <a:rPr lang="en-US" sz="1500" dirty="0">
                <a:solidFill>
                  <a:srgbClr val="545454"/>
                </a:solidFill>
                <a:latin typeface="Garet"/>
                <a:ea typeface="Garet"/>
                <a:cs typeface="Garet"/>
                <a:sym typeface="Garet"/>
              </a:rPr>
              <a:t>, T., Jovanovic, L., </a:t>
            </a:r>
            <a:r>
              <a:rPr lang="en-US" sz="1500" dirty="0" err="1">
                <a:solidFill>
                  <a:srgbClr val="545454"/>
                </a:solidFill>
                <a:latin typeface="Garet"/>
                <a:ea typeface="Garet"/>
                <a:cs typeface="Garet"/>
                <a:sym typeface="Garet"/>
              </a:rPr>
              <a:t>Antonijevic</a:t>
            </a:r>
            <a:r>
              <a:rPr lang="en-US" sz="1500" dirty="0">
                <a:solidFill>
                  <a:srgbClr val="545454"/>
                </a:solidFill>
                <a:latin typeface="Garet"/>
                <a:ea typeface="Garet"/>
                <a:cs typeface="Garet"/>
                <a:sym typeface="Garet"/>
              </a:rPr>
              <a:t>, M., Stankovic, M., Simic, V., Zivkovic, M. and </a:t>
            </a:r>
            <a:r>
              <a:rPr lang="en-US" sz="1500" dirty="0" err="1">
                <a:solidFill>
                  <a:srgbClr val="545454"/>
                </a:solidFill>
                <a:latin typeface="Garet"/>
                <a:ea typeface="Garet"/>
                <a:cs typeface="Garet"/>
                <a:sym typeface="Garet"/>
              </a:rPr>
              <a:t>Bacanin</a:t>
            </a:r>
            <a:r>
              <a:rPr lang="en-US" sz="1500" dirty="0">
                <a:solidFill>
                  <a:srgbClr val="545454"/>
                </a:solidFill>
                <a:latin typeface="Garet"/>
                <a:ea typeface="Garet"/>
                <a:cs typeface="Garet"/>
                <a:sym typeface="Garet"/>
              </a:rPr>
              <a:t>, N., 2024. Tuning attention based long-short term memory neural networks for Parkinson’s disease detection using modified metaheuristics. </a:t>
            </a:r>
            <a:r>
              <a:rPr lang="en-US" sz="1500" i="1" dirty="0">
                <a:solidFill>
                  <a:srgbClr val="545454"/>
                </a:solidFill>
                <a:latin typeface="Garet Italics"/>
                <a:ea typeface="Garet Italics"/>
                <a:cs typeface="Garet Italics"/>
                <a:sym typeface="Garet Italics"/>
              </a:rPr>
              <a:t>Scientific Reports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14</a:t>
            </a:r>
            <a:r>
              <a:rPr lang="en-US" sz="1500" dirty="0">
                <a:solidFill>
                  <a:srgbClr val="545454"/>
                </a:solidFill>
                <a:latin typeface="Garet"/>
                <a:ea typeface="Garet"/>
                <a:cs typeface="Garet"/>
                <a:sym typeface="Garet"/>
              </a:rPr>
              <a:t>(1), p.4309. </a:t>
            </a:r>
            <a:r>
              <a:rPr lang="en-US" sz="1500" u="sng" dirty="0">
                <a:solidFill>
                  <a:srgbClr val="545454"/>
                </a:solidFill>
                <a:latin typeface="Garet"/>
                <a:ea typeface="Garet"/>
                <a:cs typeface="Garet"/>
                <a:sym typeface="Garet"/>
                <a:hlinkClick r:id="rId9" tooltip="https://www.nature.com/articles/s41598-024-54680-y"/>
              </a:rPr>
              <a:t>https://www.nature.com/articles/s41598-024-54680-y</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Williams-Gray, C.H. and Worth, P.F., 2023. Parkinson's disease and related conditions. </a:t>
            </a:r>
            <a:r>
              <a:rPr lang="en-US" sz="1500" i="1" dirty="0">
                <a:solidFill>
                  <a:srgbClr val="545454"/>
                </a:solidFill>
                <a:latin typeface="Garet Italics"/>
                <a:ea typeface="Garet Italics"/>
                <a:cs typeface="Garet Italics"/>
                <a:sym typeface="Garet Italics"/>
              </a:rPr>
              <a:t>Medicine</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51</a:t>
            </a:r>
            <a:r>
              <a:rPr lang="en-US" sz="1500" dirty="0">
                <a:solidFill>
                  <a:srgbClr val="545454"/>
                </a:solidFill>
                <a:latin typeface="Garet"/>
                <a:ea typeface="Garet"/>
                <a:cs typeface="Garet"/>
                <a:sym typeface="Garet"/>
              </a:rPr>
              <a:t>(9), pp.645-651. </a:t>
            </a:r>
            <a:r>
              <a:rPr lang="en-US" sz="1500" u="sng" dirty="0">
                <a:solidFill>
                  <a:srgbClr val="545454"/>
                </a:solidFill>
                <a:latin typeface="Garet"/>
                <a:ea typeface="Garet"/>
                <a:cs typeface="Garet"/>
                <a:sym typeface="Garet"/>
                <a:hlinkClick r:id="rId10" tooltip="https://www.sciencedirect.com/science/article/pii/S1357303923001366"/>
              </a:rPr>
              <a:t>https://www.sciencedirect.com/science/article/pii/S1357303923001366</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Gallagher, J., Gochanour, C., </a:t>
            </a:r>
            <a:r>
              <a:rPr lang="en-US" sz="1500" dirty="0" err="1">
                <a:solidFill>
                  <a:srgbClr val="545454"/>
                </a:solidFill>
                <a:latin typeface="Garet"/>
                <a:ea typeface="Garet"/>
                <a:cs typeface="Garet"/>
                <a:sym typeface="Garet"/>
              </a:rPr>
              <a:t>Caspell</a:t>
            </a:r>
            <a:r>
              <a:rPr lang="en-US" sz="1500" dirty="0">
                <a:solidFill>
                  <a:srgbClr val="545454"/>
                </a:solidFill>
                <a:latin typeface="Garet"/>
                <a:ea typeface="Garet"/>
                <a:cs typeface="Garet"/>
                <a:sym typeface="Garet"/>
              </a:rPr>
              <a:t>-Garcia, C., Dobkin, R.D., Aarsland, D., Alcalay, R.N., Barrett, M.J., Chahine, L., Chen-Plotkin, A.S., Coffey, C.S. and </a:t>
            </a:r>
            <a:r>
              <a:rPr lang="en-US" sz="1500" dirty="0" err="1">
                <a:solidFill>
                  <a:srgbClr val="545454"/>
                </a:solidFill>
                <a:latin typeface="Garet"/>
                <a:ea typeface="Garet"/>
                <a:cs typeface="Garet"/>
                <a:sym typeface="Garet"/>
              </a:rPr>
              <a:t>Dahodwala</a:t>
            </a:r>
            <a:r>
              <a:rPr lang="en-US" sz="1500" dirty="0">
                <a:solidFill>
                  <a:srgbClr val="545454"/>
                </a:solidFill>
                <a:latin typeface="Garet"/>
                <a:ea typeface="Garet"/>
                <a:cs typeface="Garet"/>
                <a:sym typeface="Garet"/>
              </a:rPr>
              <a:t>, N., 2024. Long-term dementia risk in Parkinson disease. </a:t>
            </a:r>
            <a:r>
              <a:rPr lang="en-US" sz="1500" i="1" dirty="0">
                <a:solidFill>
                  <a:srgbClr val="545454"/>
                </a:solidFill>
                <a:latin typeface="Garet Italics"/>
                <a:ea typeface="Garet Italics"/>
                <a:cs typeface="Garet Italics"/>
                <a:sym typeface="Garet Italics"/>
              </a:rPr>
              <a:t>Neurology</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103</a:t>
            </a:r>
            <a:r>
              <a:rPr lang="en-US" sz="1500" dirty="0">
                <a:solidFill>
                  <a:srgbClr val="545454"/>
                </a:solidFill>
                <a:latin typeface="Garet"/>
                <a:ea typeface="Garet"/>
                <a:cs typeface="Garet"/>
                <a:sym typeface="Garet"/>
              </a:rPr>
              <a:t>(5), p.e209699. </a:t>
            </a:r>
            <a:r>
              <a:rPr lang="en-US" sz="1500" u="sng" dirty="0">
                <a:solidFill>
                  <a:srgbClr val="545454"/>
                </a:solidFill>
                <a:latin typeface="Garet"/>
                <a:ea typeface="Garet"/>
                <a:cs typeface="Garet"/>
                <a:sym typeface="Garet"/>
                <a:hlinkClick r:id="rId11" tooltip="https://www.neurology.org/doi/abs/10.1212/WNL.0000000000209699"/>
              </a:rPr>
              <a:t>https://www.neurology.org/doi/abs/10.1212/WNL.0000000000209699</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err="1">
                <a:solidFill>
                  <a:srgbClr val="545454"/>
                </a:solidFill>
                <a:latin typeface="Garet"/>
                <a:ea typeface="Garet"/>
                <a:cs typeface="Garet"/>
                <a:sym typeface="Garet"/>
              </a:rPr>
              <a:t>Atterling</a:t>
            </a:r>
            <a:r>
              <a:rPr lang="en-US" sz="1500" dirty="0">
                <a:solidFill>
                  <a:srgbClr val="545454"/>
                </a:solidFill>
                <a:latin typeface="Garet"/>
                <a:ea typeface="Garet"/>
                <a:cs typeface="Garet"/>
                <a:sym typeface="Garet"/>
              </a:rPr>
              <a:t> Brolin, K., Schaeffer, E., Kuri, A., </a:t>
            </a:r>
            <a:r>
              <a:rPr lang="en-US" sz="1500" dirty="0" err="1">
                <a:solidFill>
                  <a:srgbClr val="545454"/>
                </a:solidFill>
                <a:latin typeface="Garet"/>
                <a:ea typeface="Garet"/>
                <a:cs typeface="Garet"/>
                <a:sym typeface="Garet"/>
              </a:rPr>
              <a:t>Rumrich</a:t>
            </a:r>
            <a:r>
              <a:rPr lang="en-US" sz="1500" dirty="0">
                <a:solidFill>
                  <a:srgbClr val="545454"/>
                </a:solidFill>
                <a:latin typeface="Garet"/>
                <a:ea typeface="Garet"/>
                <a:cs typeface="Garet"/>
                <a:sym typeface="Garet"/>
              </a:rPr>
              <a:t>, I.K., Schumacher Schuh, A.F., </a:t>
            </a:r>
            <a:r>
              <a:rPr lang="en-US" sz="1500" dirty="0" err="1">
                <a:solidFill>
                  <a:srgbClr val="545454"/>
                </a:solidFill>
                <a:latin typeface="Garet"/>
                <a:ea typeface="Garet"/>
                <a:cs typeface="Garet"/>
                <a:sym typeface="Garet"/>
              </a:rPr>
              <a:t>Darweesh</a:t>
            </a:r>
            <a:r>
              <a:rPr lang="en-US" sz="1500" dirty="0">
                <a:solidFill>
                  <a:srgbClr val="545454"/>
                </a:solidFill>
                <a:latin typeface="Garet"/>
                <a:ea typeface="Garet"/>
                <a:cs typeface="Garet"/>
                <a:sym typeface="Garet"/>
              </a:rPr>
              <a:t>, S.K., Kaasinen, V., </a:t>
            </a:r>
            <a:r>
              <a:rPr lang="en-US" sz="1500" dirty="0" err="1">
                <a:solidFill>
                  <a:srgbClr val="545454"/>
                </a:solidFill>
                <a:latin typeface="Garet"/>
                <a:ea typeface="Garet"/>
                <a:cs typeface="Garet"/>
                <a:sym typeface="Garet"/>
              </a:rPr>
              <a:t>Tolppanen</a:t>
            </a:r>
            <a:r>
              <a:rPr lang="en-US" sz="1500" dirty="0">
                <a:solidFill>
                  <a:srgbClr val="545454"/>
                </a:solidFill>
                <a:latin typeface="Garet"/>
                <a:ea typeface="Garet"/>
                <a:cs typeface="Garet"/>
                <a:sym typeface="Garet"/>
              </a:rPr>
              <a:t>, A.M., Chahine, L.M. and Noyce, A.J., 2025. Environmental risk factors for Parkinson's disease: a critical review and policy implications. </a:t>
            </a:r>
            <a:r>
              <a:rPr lang="en-US" sz="1500" i="1" dirty="0">
                <a:solidFill>
                  <a:srgbClr val="545454"/>
                </a:solidFill>
                <a:latin typeface="Garet Italics"/>
                <a:ea typeface="Garet Italics"/>
                <a:cs typeface="Garet Italics"/>
                <a:sym typeface="Garet Italics"/>
              </a:rPr>
              <a:t>Movement Disorders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40</a:t>
            </a:r>
            <a:r>
              <a:rPr lang="en-US" sz="1500" dirty="0">
                <a:solidFill>
                  <a:srgbClr val="545454"/>
                </a:solidFill>
                <a:latin typeface="Garet"/>
                <a:ea typeface="Garet"/>
                <a:cs typeface="Garet"/>
                <a:sym typeface="Garet"/>
              </a:rPr>
              <a:t>(2), pp.204-221. </a:t>
            </a:r>
            <a:r>
              <a:rPr lang="en-US" sz="1500" u="sng" dirty="0">
                <a:solidFill>
                  <a:srgbClr val="545454"/>
                </a:solidFill>
                <a:latin typeface="Garet"/>
                <a:ea typeface="Garet"/>
                <a:cs typeface="Garet"/>
                <a:sym typeface="Garet"/>
                <a:hlinkClick r:id="rId12" tooltip="https://movementdisorders.onlinelibrary.wiley.com/doi/abs/10.1002/mds.30067"/>
              </a:rPr>
              <a:t>https://movementdisorders.onlinelibrary.wiley.com/doi/abs/10.1002/mds.30067</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a:solidFill>
                  <a:srgbClr val="545454"/>
                </a:solidFill>
                <a:latin typeface="Garet"/>
                <a:ea typeface="Garet"/>
                <a:cs typeface="Garet"/>
                <a:sym typeface="Garet"/>
              </a:rPr>
              <a:t>Kwok, J.Y.Y., Lee, J.J., Choi, E.P.H., Chau, P.H. and Auyeung, M., 2022. Stay mindfully active during the coronavirus pandemic: a feasibility study of mHealth-delivered mindfulness yoga program for people with Parkinson’s disease. </a:t>
            </a:r>
            <a:r>
              <a:rPr lang="en-US" sz="1500" i="1" dirty="0">
                <a:solidFill>
                  <a:srgbClr val="545454"/>
                </a:solidFill>
                <a:latin typeface="Garet Italics"/>
                <a:ea typeface="Garet Italics"/>
                <a:cs typeface="Garet Italics"/>
                <a:sym typeface="Garet Italics"/>
              </a:rPr>
              <a:t>BMC Complementary Medicine and Therapies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22</a:t>
            </a:r>
            <a:r>
              <a:rPr lang="en-US" sz="1500" dirty="0">
                <a:solidFill>
                  <a:srgbClr val="545454"/>
                </a:solidFill>
                <a:latin typeface="Garet"/>
                <a:ea typeface="Garet"/>
                <a:cs typeface="Garet"/>
                <a:sym typeface="Garet"/>
              </a:rPr>
              <a:t>(1), p.37. </a:t>
            </a:r>
            <a:r>
              <a:rPr lang="en-US" sz="1500" u="sng" dirty="0">
                <a:solidFill>
                  <a:srgbClr val="545454"/>
                </a:solidFill>
                <a:latin typeface="Garet"/>
                <a:ea typeface="Garet"/>
                <a:cs typeface="Garet"/>
                <a:sym typeface="Garet"/>
                <a:hlinkClick r:id="rId13" tooltip="https://link.springer.com/article/10.1186/s12906-022-03519-y"/>
              </a:rPr>
              <a:t>https://link.springer.com/article/10.1186/s12906-022-03519-y</a:t>
            </a:r>
            <a:r>
              <a:rPr lang="en-US" sz="1500" dirty="0">
                <a:solidFill>
                  <a:srgbClr val="545454"/>
                </a:solidFill>
                <a:latin typeface="Garet"/>
                <a:ea typeface="Garet"/>
                <a:cs typeface="Garet"/>
                <a:sym typeface="Garet"/>
              </a:rPr>
              <a:t> </a:t>
            </a:r>
          </a:p>
          <a:p>
            <a:pPr marL="323850" lvl="1" indent="-161925" algn="just">
              <a:lnSpc>
                <a:spcPts val="2100"/>
              </a:lnSpc>
              <a:buAutoNum type="arabicPeriod"/>
            </a:pPr>
            <a:r>
              <a:rPr lang="en-US" sz="1500" dirty="0" err="1">
                <a:solidFill>
                  <a:srgbClr val="545454"/>
                </a:solidFill>
                <a:latin typeface="Garet"/>
                <a:ea typeface="Garet"/>
                <a:cs typeface="Garet"/>
                <a:sym typeface="Garet"/>
              </a:rPr>
              <a:t>Debove</a:t>
            </a:r>
            <a:r>
              <a:rPr lang="en-US" sz="1500" dirty="0">
                <a:solidFill>
                  <a:srgbClr val="545454"/>
                </a:solidFill>
                <a:latin typeface="Garet"/>
                <a:ea typeface="Garet"/>
                <a:cs typeface="Garet"/>
                <a:sym typeface="Garet"/>
              </a:rPr>
              <a:t>, I., Paschen, S., Amstutz, D., Cardoso, F., </a:t>
            </a:r>
            <a:r>
              <a:rPr lang="en-US" sz="1500" dirty="0" err="1">
                <a:solidFill>
                  <a:srgbClr val="545454"/>
                </a:solidFill>
                <a:latin typeface="Garet"/>
                <a:ea typeface="Garet"/>
                <a:cs typeface="Garet"/>
                <a:sym typeface="Garet"/>
              </a:rPr>
              <a:t>Corvol</a:t>
            </a:r>
            <a:r>
              <a:rPr lang="en-US" sz="1500" dirty="0">
                <a:solidFill>
                  <a:srgbClr val="545454"/>
                </a:solidFill>
                <a:latin typeface="Garet"/>
                <a:ea typeface="Garet"/>
                <a:cs typeface="Garet"/>
                <a:sym typeface="Garet"/>
              </a:rPr>
              <a:t>, J.C., Fung, V.S., Lang, A.E., Martinez Martin, P., Rodríguez‐Oroz, M.C., Weintraub, D. and Krack, P., 2024. Management of impulse control and related disorders in Parkinson's disease: an expert consensus. </a:t>
            </a:r>
            <a:r>
              <a:rPr lang="en-US" sz="1500" i="1" dirty="0">
                <a:solidFill>
                  <a:srgbClr val="545454"/>
                </a:solidFill>
                <a:latin typeface="Garet Italics"/>
                <a:ea typeface="Garet Italics"/>
                <a:cs typeface="Garet Italics"/>
                <a:sym typeface="Garet Italics"/>
              </a:rPr>
              <a:t>Movement Disorders</a:t>
            </a:r>
            <a:r>
              <a:rPr lang="en-US" sz="1500" dirty="0">
                <a:solidFill>
                  <a:srgbClr val="545454"/>
                </a:solidFill>
                <a:latin typeface="Garet"/>
                <a:ea typeface="Garet"/>
                <a:cs typeface="Garet"/>
                <a:sym typeface="Garet"/>
              </a:rPr>
              <a:t>, </a:t>
            </a:r>
            <a:r>
              <a:rPr lang="en-US" sz="1500" i="1" dirty="0">
                <a:solidFill>
                  <a:srgbClr val="545454"/>
                </a:solidFill>
                <a:latin typeface="Garet Italics"/>
                <a:ea typeface="Garet Italics"/>
                <a:cs typeface="Garet Italics"/>
                <a:sym typeface="Garet Italics"/>
              </a:rPr>
              <a:t>39</a:t>
            </a:r>
            <a:r>
              <a:rPr lang="en-US" sz="1500" dirty="0">
                <a:solidFill>
                  <a:srgbClr val="545454"/>
                </a:solidFill>
                <a:latin typeface="Garet"/>
                <a:ea typeface="Garet"/>
                <a:cs typeface="Garet"/>
                <a:sym typeface="Garet"/>
              </a:rPr>
              <a:t>(2), pp.235-248. </a:t>
            </a:r>
            <a:r>
              <a:rPr lang="en-US" sz="1500" u="sng" dirty="0">
                <a:solidFill>
                  <a:srgbClr val="545454"/>
                </a:solidFill>
                <a:latin typeface="Garet"/>
                <a:ea typeface="Garet"/>
                <a:cs typeface="Garet"/>
                <a:sym typeface="Garet"/>
                <a:hlinkClick r:id="rId14" tooltip="https://movementdisorders.onlinelibrary.wiley.com/doi/abs/10.1002/mds.29700"/>
              </a:rPr>
              <a:t>https://movementdisorders.onlinelibrary.wiley.com/doi/abs/10.1002/mds.29700</a:t>
            </a:r>
          </a:p>
          <a:p>
            <a:pPr algn="just">
              <a:lnSpc>
                <a:spcPts val="2100"/>
              </a:lnSpc>
              <a:spcBef>
                <a:spcPct val="0"/>
              </a:spcBef>
            </a:pPr>
            <a:endParaRPr lang="en-US" sz="1500" u="sng" dirty="0">
              <a:solidFill>
                <a:srgbClr val="545454"/>
              </a:solidFill>
              <a:latin typeface="Garet"/>
              <a:ea typeface="Garet"/>
              <a:cs typeface="Garet"/>
              <a:sym typeface="Garet"/>
              <a:hlinkClick r:id="rId14" tooltip="https://movementdisorders.onlinelibrary.wiley.com/doi/abs/10.1002/mds.2970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TextBox 2"/>
          <p:cNvSpPr txBox="1"/>
          <p:nvPr/>
        </p:nvSpPr>
        <p:spPr>
          <a:xfrm>
            <a:off x="4541415" y="-152400"/>
            <a:ext cx="9205169" cy="1392492"/>
          </a:xfrm>
          <a:prstGeom prst="rect">
            <a:avLst/>
          </a:prstGeom>
        </p:spPr>
        <p:txBody>
          <a:bodyPr lIns="0" tIns="0" rIns="0" bIns="0" rtlCol="0" anchor="t">
            <a:spAutoFit/>
          </a:bodyPr>
          <a:lstStyle/>
          <a:p>
            <a:pPr algn="ctr">
              <a:lnSpc>
                <a:spcPts val="11448"/>
              </a:lnSpc>
            </a:pPr>
            <a:r>
              <a:rPr lang="en-US" sz="8177" b="1">
                <a:solidFill>
                  <a:srgbClr val="3F3D3E"/>
                </a:solidFill>
                <a:latin typeface="Alexandria Bold"/>
                <a:ea typeface="Alexandria Bold"/>
                <a:cs typeface="Alexandria Bold"/>
                <a:sym typeface="Alexandria Bold"/>
              </a:rPr>
              <a:t>REFERENCES</a:t>
            </a:r>
          </a:p>
        </p:txBody>
      </p:sp>
      <p:sp>
        <p:nvSpPr>
          <p:cNvPr id="3" name="TextBox 3"/>
          <p:cNvSpPr txBox="1"/>
          <p:nvPr/>
        </p:nvSpPr>
        <p:spPr>
          <a:xfrm>
            <a:off x="0" y="1504950"/>
            <a:ext cx="18059216" cy="6055360"/>
          </a:xfrm>
          <a:prstGeom prst="rect">
            <a:avLst/>
          </a:prstGeom>
        </p:spPr>
        <p:txBody>
          <a:bodyPr lIns="0" tIns="0" rIns="0" bIns="0" rtlCol="0" anchor="t">
            <a:spAutoFit/>
          </a:bodyPr>
          <a:lstStyle/>
          <a:p>
            <a:pPr marL="345439" lvl="1" indent="-172720" algn="just">
              <a:lnSpc>
                <a:spcPts val="2239"/>
              </a:lnSpc>
              <a:buAutoNum type="arabicPeriod"/>
            </a:pPr>
            <a:r>
              <a:rPr lang="en-US" sz="1599" dirty="0">
                <a:solidFill>
                  <a:srgbClr val="545454"/>
                </a:solidFill>
                <a:latin typeface="Garet"/>
                <a:ea typeface="Garet"/>
                <a:cs typeface="Garet"/>
                <a:sym typeface="Garet"/>
              </a:rPr>
              <a:t>Morris, H.R., </a:t>
            </a:r>
            <a:r>
              <a:rPr lang="en-US" sz="1599" dirty="0" err="1">
                <a:solidFill>
                  <a:srgbClr val="545454"/>
                </a:solidFill>
                <a:latin typeface="Garet"/>
                <a:ea typeface="Garet"/>
                <a:cs typeface="Garet"/>
                <a:sym typeface="Garet"/>
              </a:rPr>
              <a:t>Spillantini</a:t>
            </a:r>
            <a:r>
              <a:rPr lang="en-US" sz="1599" dirty="0">
                <a:solidFill>
                  <a:srgbClr val="545454"/>
                </a:solidFill>
                <a:latin typeface="Garet"/>
                <a:ea typeface="Garet"/>
                <a:cs typeface="Garet"/>
                <a:sym typeface="Garet"/>
              </a:rPr>
              <a:t>, M.G., Sue, C.M. and Williams-Gray, C.H., 2024. The pathogenesis of Parkinson's disease. </a:t>
            </a:r>
            <a:r>
              <a:rPr lang="en-US" sz="1599" i="1" dirty="0">
                <a:solidFill>
                  <a:srgbClr val="545454"/>
                </a:solidFill>
                <a:latin typeface="Garet Italics"/>
                <a:ea typeface="Garet Italics"/>
                <a:cs typeface="Garet Italics"/>
                <a:sym typeface="Garet Italics"/>
              </a:rPr>
              <a:t>The Lancet</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403</a:t>
            </a:r>
            <a:r>
              <a:rPr lang="en-US" sz="1599" dirty="0">
                <a:solidFill>
                  <a:srgbClr val="545454"/>
                </a:solidFill>
                <a:latin typeface="Garet"/>
                <a:ea typeface="Garet"/>
                <a:cs typeface="Garet"/>
                <a:sym typeface="Garet"/>
              </a:rPr>
              <a:t>(10423), pp.293-304. </a:t>
            </a:r>
            <a:r>
              <a:rPr lang="en-US" sz="1599" u="sng" dirty="0">
                <a:solidFill>
                  <a:srgbClr val="545454"/>
                </a:solidFill>
                <a:latin typeface="Garet"/>
                <a:ea typeface="Garet"/>
                <a:cs typeface="Garet"/>
                <a:sym typeface="Garet"/>
                <a:hlinkClick r:id="rId2" tooltip="https://www.thelancet.com/journals/lancet/article/PIIS0140-6736(23)01478-2/abstract"/>
              </a:rPr>
              <a:t>https://www.thelancet.com/journals/lancet/article/PIIS0140-6736(23)01478-2/abstract</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a:solidFill>
                  <a:srgbClr val="545454"/>
                </a:solidFill>
                <a:latin typeface="Garet"/>
                <a:ea typeface="Garet"/>
                <a:cs typeface="Garet"/>
                <a:sym typeface="Garet"/>
              </a:rPr>
              <a:t>Schütz, L., Sixel-Döring, F. and Hermann, W., 2022. Management of sleep disturbances in Parkinson’s disease. </a:t>
            </a:r>
            <a:r>
              <a:rPr lang="en-US" sz="1599" i="1" dirty="0">
                <a:solidFill>
                  <a:srgbClr val="545454"/>
                </a:solidFill>
                <a:latin typeface="Garet Italics"/>
                <a:ea typeface="Garet Italics"/>
                <a:cs typeface="Garet Italics"/>
                <a:sym typeface="Garet Italics"/>
              </a:rPr>
              <a:t>Journal of Parkinson’s disease</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12</a:t>
            </a:r>
            <a:r>
              <a:rPr lang="en-US" sz="1599" dirty="0">
                <a:solidFill>
                  <a:srgbClr val="545454"/>
                </a:solidFill>
                <a:latin typeface="Garet"/>
                <a:ea typeface="Garet"/>
                <a:cs typeface="Garet"/>
                <a:sym typeface="Garet"/>
              </a:rPr>
              <a:t>(7), pp.2029-2058. </a:t>
            </a:r>
            <a:r>
              <a:rPr lang="en-US" sz="1599" u="sng" dirty="0">
                <a:solidFill>
                  <a:srgbClr val="545454"/>
                </a:solidFill>
                <a:latin typeface="Garet"/>
                <a:ea typeface="Garet"/>
                <a:cs typeface="Garet"/>
                <a:sym typeface="Garet"/>
                <a:hlinkClick r:id="rId3" tooltip="https://journals.sagepub.com/doi/abs/10.3233/JPD-212749"/>
              </a:rPr>
              <a:t>https://journals.sagepub.com/doi/abs/10.3233/JPD-212749</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err="1">
                <a:solidFill>
                  <a:srgbClr val="545454"/>
                </a:solidFill>
                <a:latin typeface="Garet"/>
                <a:ea typeface="Garet"/>
                <a:cs typeface="Garet"/>
                <a:sym typeface="Garet"/>
              </a:rPr>
              <a:t>Tykalova</a:t>
            </a:r>
            <a:r>
              <a:rPr lang="en-US" sz="1599" dirty="0">
                <a:solidFill>
                  <a:srgbClr val="545454"/>
                </a:solidFill>
                <a:latin typeface="Garet"/>
                <a:ea typeface="Garet"/>
                <a:cs typeface="Garet"/>
                <a:sym typeface="Garet"/>
              </a:rPr>
              <a:t>, T., Novotny, M., Ruzicka, E., Dusek, P. and Rusz, J., 2022. Short-term effect of dopaminergic medication on speech in early-stage Parkinson’s disease. </a:t>
            </a:r>
            <a:r>
              <a:rPr lang="en-US" sz="1599" i="1" dirty="0" err="1">
                <a:solidFill>
                  <a:srgbClr val="545454"/>
                </a:solidFill>
                <a:latin typeface="Garet Italics"/>
                <a:ea typeface="Garet Italics"/>
                <a:cs typeface="Garet Italics"/>
                <a:sym typeface="Garet Italics"/>
              </a:rPr>
              <a:t>npj</a:t>
            </a:r>
            <a:r>
              <a:rPr lang="en-US" sz="1599" i="1" dirty="0">
                <a:solidFill>
                  <a:srgbClr val="545454"/>
                </a:solidFill>
                <a:latin typeface="Garet Italics"/>
                <a:ea typeface="Garet Italics"/>
                <a:cs typeface="Garet Italics"/>
                <a:sym typeface="Garet Italics"/>
              </a:rPr>
              <a:t> Parkinson's Disease</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8</a:t>
            </a:r>
            <a:r>
              <a:rPr lang="en-US" sz="1599" dirty="0">
                <a:solidFill>
                  <a:srgbClr val="545454"/>
                </a:solidFill>
                <a:latin typeface="Garet"/>
                <a:ea typeface="Garet"/>
                <a:cs typeface="Garet"/>
                <a:sym typeface="Garet"/>
              </a:rPr>
              <a:t>(1), p.22. </a:t>
            </a:r>
            <a:r>
              <a:rPr lang="en-US" sz="1599" u="sng" dirty="0">
                <a:solidFill>
                  <a:srgbClr val="545454"/>
                </a:solidFill>
                <a:latin typeface="Garet"/>
                <a:ea typeface="Garet"/>
                <a:cs typeface="Garet"/>
                <a:sym typeface="Garet"/>
                <a:hlinkClick r:id="rId4" tooltip="https://www.nature.com/articles/s41531-022-00286-y"/>
              </a:rPr>
              <a:t>https://www.nature.com/articles/s41531-022-00286-y</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a:solidFill>
                  <a:srgbClr val="545454"/>
                </a:solidFill>
                <a:latin typeface="Garet"/>
                <a:ea typeface="Garet"/>
                <a:cs typeface="Garet"/>
                <a:sym typeface="Garet"/>
              </a:rPr>
              <a:t>Yang, C., Xu, Y., Feng, X., Wang, B., Du, Y., Wang, K., </a:t>
            </a:r>
            <a:r>
              <a:rPr lang="en-US" sz="1599" dirty="0" err="1">
                <a:solidFill>
                  <a:srgbClr val="545454"/>
                </a:solidFill>
                <a:latin typeface="Garet"/>
                <a:ea typeface="Garet"/>
                <a:cs typeface="Garet"/>
                <a:sym typeface="Garet"/>
              </a:rPr>
              <a:t>Lü</a:t>
            </a:r>
            <a:r>
              <a:rPr lang="en-US" sz="1599" dirty="0">
                <a:solidFill>
                  <a:srgbClr val="545454"/>
                </a:solidFill>
                <a:latin typeface="Garet"/>
                <a:ea typeface="Garet"/>
                <a:cs typeface="Garet"/>
                <a:sym typeface="Garet"/>
              </a:rPr>
              <a:t>, J., Huang, L., Qian, Z., Wang, Z. and Chen, N., 2025. Transcranial temporal interference stimulation of the right globus pallidus in Parkinson's disease. </a:t>
            </a:r>
            <a:r>
              <a:rPr lang="en-US" sz="1599" i="1" dirty="0">
                <a:solidFill>
                  <a:srgbClr val="545454"/>
                </a:solidFill>
                <a:latin typeface="Garet Italics"/>
                <a:ea typeface="Garet Italics"/>
                <a:cs typeface="Garet Italics"/>
                <a:sym typeface="Garet Italics"/>
              </a:rPr>
              <a:t>Movement Disorders</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40</a:t>
            </a:r>
            <a:r>
              <a:rPr lang="en-US" sz="1599" dirty="0">
                <a:solidFill>
                  <a:srgbClr val="545454"/>
                </a:solidFill>
                <a:latin typeface="Garet"/>
                <a:ea typeface="Garet"/>
                <a:cs typeface="Garet"/>
                <a:sym typeface="Garet"/>
              </a:rPr>
              <a:t>(6), pp.1061-1069. </a:t>
            </a:r>
            <a:r>
              <a:rPr lang="en-US" sz="1599" u="sng" dirty="0">
                <a:solidFill>
                  <a:srgbClr val="545454"/>
                </a:solidFill>
                <a:latin typeface="Garet"/>
                <a:ea typeface="Garet"/>
                <a:cs typeface="Garet"/>
                <a:sym typeface="Garet"/>
                <a:hlinkClick r:id="rId5" tooltip="https://movementdisorders.onlinelibrary.wiley.com/doi/abs/10.1002/mds.29967"/>
              </a:rPr>
              <a:t>https://movementdisorders.onlinelibrary.wiley.com/doi/abs/10.1002/mds.29967</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a:solidFill>
                  <a:srgbClr val="545454"/>
                </a:solidFill>
                <a:latin typeface="Garet"/>
                <a:ea typeface="Garet"/>
                <a:cs typeface="Garet"/>
                <a:sym typeface="Garet"/>
              </a:rPr>
              <a:t>Mittal, P., Dhankhar, S., Chauhan, S., Garg, N., Bhattacharya, T., Ali, M., Chaudhary, A.A., </a:t>
            </a:r>
            <a:r>
              <a:rPr lang="en-US" sz="1599" dirty="0" err="1">
                <a:solidFill>
                  <a:srgbClr val="545454"/>
                </a:solidFill>
                <a:latin typeface="Garet"/>
                <a:ea typeface="Garet"/>
                <a:cs typeface="Garet"/>
                <a:sym typeface="Garet"/>
              </a:rPr>
              <a:t>Rudayni</a:t>
            </a:r>
            <a:r>
              <a:rPr lang="en-US" sz="1599" dirty="0">
                <a:solidFill>
                  <a:srgbClr val="545454"/>
                </a:solidFill>
                <a:latin typeface="Garet"/>
                <a:ea typeface="Garet"/>
                <a:cs typeface="Garet"/>
                <a:sym typeface="Garet"/>
              </a:rPr>
              <a:t>, H.A., Al-</a:t>
            </a:r>
            <a:r>
              <a:rPr lang="en-US" sz="1599" dirty="0" err="1">
                <a:solidFill>
                  <a:srgbClr val="545454"/>
                </a:solidFill>
                <a:latin typeface="Garet"/>
                <a:ea typeface="Garet"/>
                <a:cs typeface="Garet"/>
                <a:sym typeface="Garet"/>
              </a:rPr>
              <a:t>Zharani</a:t>
            </a:r>
            <a:r>
              <a:rPr lang="en-US" sz="1599" dirty="0">
                <a:solidFill>
                  <a:srgbClr val="545454"/>
                </a:solidFill>
                <a:latin typeface="Garet"/>
                <a:ea typeface="Garet"/>
                <a:cs typeface="Garet"/>
                <a:sym typeface="Garet"/>
              </a:rPr>
              <a:t>, M., Ahmad, W. and Khan, S.U.D., 2023. A review on natural antioxidants for their role in the treatment of Parkinson’s disease. </a:t>
            </a:r>
            <a:r>
              <a:rPr lang="en-US" sz="1599" i="1" dirty="0">
                <a:solidFill>
                  <a:srgbClr val="545454"/>
                </a:solidFill>
                <a:latin typeface="Garet Italics"/>
                <a:ea typeface="Garet Italics"/>
                <a:cs typeface="Garet Italics"/>
                <a:sym typeface="Garet Italics"/>
              </a:rPr>
              <a:t>Pharmaceuticals</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16</a:t>
            </a:r>
            <a:r>
              <a:rPr lang="en-US" sz="1599" dirty="0">
                <a:solidFill>
                  <a:srgbClr val="545454"/>
                </a:solidFill>
                <a:latin typeface="Garet"/>
                <a:ea typeface="Garet"/>
                <a:cs typeface="Garet"/>
                <a:sym typeface="Garet"/>
              </a:rPr>
              <a:t>(7), p.908. </a:t>
            </a:r>
            <a:r>
              <a:rPr lang="en-US" sz="1599" u="sng" dirty="0">
                <a:solidFill>
                  <a:srgbClr val="545454"/>
                </a:solidFill>
                <a:latin typeface="Garet"/>
                <a:ea typeface="Garet"/>
                <a:cs typeface="Garet"/>
                <a:sym typeface="Garet"/>
                <a:hlinkClick r:id="rId6" tooltip="https://www.mdpi.com/1424-8247/16/7/908"/>
              </a:rPr>
              <a:t>https://www.mdpi.com/1424-8247/16/7/908</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err="1">
                <a:solidFill>
                  <a:srgbClr val="545454"/>
                </a:solidFill>
                <a:latin typeface="Garet"/>
                <a:ea typeface="Garet"/>
                <a:cs typeface="Garet"/>
                <a:sym typeface="Garet"/>
              </a:rPr>
              <a:t>Stocchi</a:t>
            </a:r>
            <a:r>
              <a:rPr lang="en-US" sz="1599" dirty="0">
                <a:solidFill>
                  <a:srgbClr val="545454"/>
                </a:solidFill>
                <a:latin typeface="Garet"/>
                <a:ea typeface="Garet"/>
                <a:cs typeface="Garet"/>
                <a:sym typeface="Garet"/>
              </a:rPr>
              <a:t>, F., </a:t>
            </a:r>
            <a:r>
              <a:rPr lang="en-US" sz="1599" dirty="0" err="1">
                <a:solidFill>
                  <a:srgbClr val="545454"/>
                </a:solidFill>
                <a:latin typeface="Garet"/>
                <a:ea typeface="Garet"/>
                <a:cs typeface="Garet"/>
                <a:sym typeface="Garet"/>
              </a:rPr>
              <a:t>Bravi</a:t>
            </a:r>
            <a:r>
              <a:rPr lang="en-US" sz="1599" dirty="0">
                <a:solidFill>
                  <a:srgbClr val="545454"/>
                </a:solidFill>
                <a:latin typeface="Garet"/>
                <a:ea typeface="Garet"/>
                <a:cs typeface="Garet"/>
                <a:sym typeface="Garet"/>
              </a:rPr>
              <a:t>, D., Emmi, A. and Antonini, A., 2024. Parkinson disease therapy: current strategies and future research priorities. </a:t>
            </a:r>
            <a:r>
              <a:rPr lang="en-US" sz="1599" i="1" dirty="0">
                <a:solidFill>
                  <a:srgbClr val="545454"/>
                </a:solidFill>
                <a:latin typeface="Garet Italics"/>
                <a:ea typeface="Garet Italics"/>
                <a:cs typeface="Garet Italics"/>
                <a:sym typeface="Garet Italics"/>
              </a:rPr>
              <a:t>Nature Reviews Neurology</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20</a:t>
            </a:r>
            <a:r>
              <a:rPr lang="en-US" sz="1599" dirty="0">
                <a:solidFill>
                  <a:srgbClr val="545454"/>
                </a:solidFill>
                <a:latin typeface="Garet"/>
                <a:ea typeface="Garet"/>
                <a:cs typeface="Garet"/>
                <a:sym typeface="Garet"/>
              </a:rPr>
              <a:t>(12), pp.695-707. </a:t>
            </a:r>
            <a:r>
              <a:rPr lang="en-US" sz="1599" u="sng" dirty="0">
                <a:solidFill>
                  <a:srgbClr val="545454"/>
                </a:solidFill>
                <a:latin typeface="Garet"/>
                <a:ea typeface="Garet"/>
                <a:cs typeface="Garet"/>
                <a:sym typeface="Garet"/>
                <a:hlinkClick r:id="rId7" tooltip="https://www.nature.com/articles/s41582-024-01034-x"/>
              </a:rPr>
              <a:t>https://www.nature.com/articles/s41582-024-01034-x</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err="1">
                <a:solidFill>
                  <a:srgbClr val="545454"/>
                </a:solidFill>
                <a:latin typeface="Garet"/>
                <a:ea typeface="Garet"/>
                <a:cs typeface="Garet"/>
                <a:sym typeface="Garet"/>
              </a:rPr>
              <a:t>Atalar</a:t>
            </a:r>
            <a:r>
              <a:rPr lang="en-US" sz="1599" dirty="0">
                <a:solidFill>
                  <a:srgbClr val="545454"/>
                </a:solidFill>
                <a:latin typeface="Garet"/>
                <a:ea typeface="Garet"/>
                <a:cs typeface="Garet"/>
                <a:sym typeface="Garet"/>
              </a:rPr>
              <a:t>, M.S., Oguz, O. and Genc, G., 2023. Hypokinetic Dysarthria in Parkinson's Disease: A Narrative Review. </a:t>
            </a:r>
            <a:r>
              <a:rPr lang="en-US" sz="1599" i="1" dirty="0">
                <a:solidFill>
                  <a:srgbClr val="545454"/>
                </a:solidFill>
                <a:latin typeface="Garet Italics"/>
                <a:ea typeface="Garet Italics"/>
                <a:cs typeface="Garet Italics"/>
                <a:sym typeface="Garet Italics"/>
              </a:rPr>
              <a:t>Medical Bulletin of </a:t>
            </a:r>
            <a:r>
              <a:rPr lang="en-US" sz="1599" i="1" dirty="0" err="1">
                <a:solidFill>
                  <a:srgbClr val="545454"/>
                </a:solidFill>
                <a:latin typeface="Garet Italics"/>
                <a:ea typeface="Garet Italics"/>
                <a:cs typeface="Garet Italics"/>
                <a:sym typeface="Garet Italics"/>
              </a:rPr>
              <a:t>Sisli</a:t>
            </a:r>
            <a:r>
              <a:rPr lang="en-US" sz="1599" i="1" dirty="0">
                <a:solidFill>
                  <a:srgbClr val="545454"/>
                </a:solidFill>
                <a:latin typeface="Garet Italics"/>
                <a:ea typeface="Garet Italics"/>
                <a:cs typeface="Garet Italics"/>
                <a:sym typeface="Garet Italics"/>
              </a:rPr>
              <a:t> </a:t>
            </a:r>
            <a:r>
              <a:rPr lang="en-US" sz="1599" i="1" dirty="0" err="1">
                <a:solidFill>
                  <a:srgbClr val="545454"/>
                </a:solidFill>
                <a:latin typeface="Garet Italics"/>
                <a:ea typeface="Garet Italics"/>
                <a:cs typeface="Garet Italics"/>
                <a:sym typeface="Garet Italics"/>
              </a:rPr>
              <a:t>Etfal</a:t>
            </a:r>
            <a:r>
              <a:rPr lang="en-US" sz="1599" i="1" dirty="0">
                <a:solidFill>
                  <a:srgbClr val="545454"/>
                </a:solidFill>
                <a:latin typeface="Garet Italics"/>
                <a:ea typeface="Garet Italics"/>
                <a:cs typeface="Garet Italics"/>
                <a:sym typeface="Garet Italics"/>
              </a:rPr>
              <a:t> Hospital</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57</a:t>
            </a:r>
            <a:r>
              <a:rPr lang="en-US" sz="1599" dirty="0">
                <a:solidFill>
                  <a:srgbClr val="545454"/>
                </a:solidFill>
                <a:latin typeface="Garet"/>
                <a:ea typeface="Garet"/>
                <a:cs typeface="Garet"/>
                <a:sym typeface="Garet"/>
              </a:rPr>
              <a:t>(2). https://pdf.journalagent.com/sislietfaltip/pdfs/SETB_57_2_163_170[A].pdf </a:t>
            </a:r>
          </a:p>
          <a:p>
            <a:pPr marL="345439" lvl="1" indent="-172720" algn="just">
              <a:lnSpc>
                <a:spcPts val="2239"/>
              </a:lnSpc>
              <a:buAutoNum type="arabicPeriod"/>
            </a:pPr>
            <a:r>
              <a:rPr lang="en-US" sz="1599" dirty="0">
                <a:solidFill>
                  <a:srgbClr val="545454"/>
                </a:solidFill>
                <a:latin typeface="Garet"/>
                <a:ea typeface="Garet"/>
                <a:cs typeface="Garet"/>
                <a:sym typeface="Garet"/>
              </a:rPr>
              <a:t>den </a:t>
            </a:r>
            <a:r>
              <a:rPr lang="en-US" sz="1599" dirty="0" err="1">
                <a:solidFill>
                  <a:srgbClr val="545454"/>
                </a:solidFill>
                <a:latin typeface="Garet"/>
                <a:ea typeface="Garet"/>
                <a:cs typeface="Garet"/>
                <a:sym typeface="Garet"/>
              </a:rPr>
              <a:t>Heijer</a:t>
            </a:r>
            <a:r>
              <a:rPr lang="en-US" sz="1599" dirty="0">
                <a:solidFill>
                  <a:srgbClr val="545454"/>
                </a:solidFill>
                <a:latin typeface="Garet"/>
                <a:ea typeface="Garet"/>
                <a:cs typeface="Garet"/>
                <a:sym typeface="Garet"/>
              </a:rPr>
              <a:t>, J.M., Kruithof, A.C., </a:t>
            </a:r>
            <a:r>
              <a:rPr lang="en-US" sz="1599" dirty="0" err="1">
                <a:solidFill>
                  <a:srgbClr val="545454"/>
                </a:solidFill>
                <a:latin typeface="Garet"/>
                <a:ea typeface="Garet"/>
                <a:cs typeface="Garet"/>
                <a:sym typeface="Garet"/>
              </a:rPr>
              <a:t>Moerland</a:t>
            </a:r>
            <a:r>
              <a:rPr lang="en-US" sz="1599" dirty="0">
                <a:solidFill>
                  <a:srgbClr val="545454"/>
                </a:solidFill>
                <a:latin typeface="Garet"/>
                <a:ea typeface="Garet"/>
                <a:cs typeface="Garet"/>
                <a:sym typeface="Garet"/>
              </a:rPr>
              <a:t>, M., Walker, M., Dudgeon, L., Justman, C., Solomini, I., </a:t>
            </a:r>
            <a:r>
              <a:rPr lang="en-US" sz="1599" dirty="0" err="1">
                <a:solidFill>
                  <a:srgbClr val="545454"/>
                </a:solidFill>
                <a:latin typeface="Garet"/>
                <a:ea typeface="Garet"/>
                <a:cs typeface="Garet"/>
                <a:sym typeface="Garet"/>
              </a:rPr>
              <a:t>Splitalny</a:t>
            </a:r>
            <a:r>
              <a:rPr lang="en-US" sz="1599" dirty="0">
                <a:solidFill>
                  <a:srgbClr val="545454"/>
                </a:solidFill>
                <a:latin typeface="Garet"/>
                <a:ea typeface="Garet"/>
                <a:cs typeface="Garet"/>
                <a:sym typeface="Garet"/>
              </a:rPr>
              <a:t>, L., </a:t>
            </a:r>
            <a:r>
              <a:rPr lang="en-US" sz="1599" dirty="0" err="1">
                <a:solidFill>
                  <a:srgbClr val="545454"/>
                </a:solidFill>
                <a:latin typeface="Garet"/>
                <a:ea typeface="Garet"/>
                <a:cs typeface="Garet"/>
                <a:sym typeface="Garet"/>
              </a:rPr>
              <a:t>Leymarie</a:t>
            </a:r>
            <a:r>
              <a:rPr lang="en-US" sz="1599" dirty="0">
                <a:solidFill>
                  <a:srgbClr val="545454"/>
                </a:solidFill>
                <a:latin typeface="Garet"/>
                <a:ea typeface="Garet"/>
                <a:cs typeface="Garet"/>
                <a:sym typeface="Garet"/>
              </a:rPr>
              <a:t>, N., Khatri, K. and Cullen, V.C., 2023. A phase 1B trial in GBA1‐associated Parkinson's Disease of BIA‐28‐6156, a glucocerebrosidase activator. </a:t>
            </a:r>
            <a:r>
              <a:rPr lang="en-US" sz="1599" i="1" dirty="0">
                <a:solidFill>
                  <a:srgbClr val="545454"/>
                </a:solidFill>
                <a:latin typeface="Garet Italics"/>
                <a:ea typeface="Garet Italics"/>
                <a:cs typeface="Garet Italics"/>
                <a:sym typeface="Garet Italics"/>
              </a:rPr>
              <a:t>Movement Disorders</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38</a:t>
            </a:r>
            <a:r>
              <a:rPr lang="en-US" sz="1599" dirty="0">
                <a:solidFill>
                  <a:srgbClr val="545454"/>
                </a:solidFill>
                <a:latin typeface="Garet"/>
                <a:ea typeface="Garet"/>
                <a:cs typeface="Garet"/>
                <a:sym typeface="Garet"/>
              </a:rPr>
              <a:t>(7), pp.1197-1208. </a:t>
            </a:r>
            <a:r>
              <a:rPr lang="en-US" sz="1599" u="sng" dirty="0">
                <a:solidFill>
                  <a:srgbClr val="545454"/>
                </a:solidFill>
                <a:latin typeface="Garet"/>
                <a:ea typeface="Garet"/>
                <a:cs typeface="Garet"/>
                <a:sym typeface="Garet"/>
                <a:hlinkClick r:id="rId8" tooltip="https://movementdisorders.onlinelibrary.wiley.com/doi/abs/10.1002/mds.29346"/>
              </a:rPr>
              <a:t>https://movementdisorders.onlinelibrary.wiley.com/doi/abs/10.1002/mds.29346</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a:solidFill>
                  <a:srgbClr val="545454"/>
                </a:solidFill>
                <a:latin typeface="Garet"/>
                <a:ea typeface="Garet"/>
                <a:cs typeface="Garet"/>
                <a:sym typeface="Garet"/>
              </a:rPr>
              <a:t>Ko, Y.F., Kuo, P.H., Wang, C.F., Chen, Y.J., Chuang, P.C., Li, S.Z., Chen, B.W., Yang, F.C., Lo, Y.C., Yang, Y. and Ro, S.C.V., 2022. Quantification analysis of sleep based on smartwatch sensors for Parkinson’s disease. </a:t>
            </a:r>
            <a:r>
              <a:rPr lang="en-US" sz="1599" i="1" dirty="0">
                <a:solidFill>
                  <a:srgbClr val="545454"/>
                </a:solidFill>
                <a:latin typeface="Garet Italics"/>
                <a:ea typeface="Garet Italics"/>
                <a:cs typeface="Garet Italics"/>
                <a:sym typeface="Garet Italics"/>
              </a:rPr>
              <a:t>Biosensors</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12</a:t>
            </a:r>
            <a:r>
              <a:rPr lang="en-US" sz="1599" dirty="0">
                <a:solidFill>
                  <a:srgbClr val="545454"/>
                </a:solidFill>
                <a:latin typeface="Garet"/>
                <a:ea typeface="Garet"/>
                <a:cs typeface="Garet"/>
                <a:sym typeface="Garet"/>
              </a:rPr>
              <a:t>(2), p.74. </a:t>
            </a:r>
            <a:r>
              <a:rPr lang="en-US" sz="1599" u="sng" dirty="0">
                <a:solidFill>
                  <a:srgbClr val="545454"/>
                </a:solidFill>
                <a:latin typeface="Garet"/>
                <a:ea typeface="Garet"/>
                <a:cs typeface="Garet"/>
                <a:sym typeface="Garet"/>
                <a:hlinkClick r:id="rId9" tooltip="https://www.mdpi.com/2079-6374/12/2/74"/>
              </a:rPr>
              <a:t>https://www.mdpi.com/2079-6374/12/2/74</a:t>
            </a:r>
            <a:r>
              <a:rPr lang="en-US" sz="1599" dirty="0">
                <a:solidFill>
                  <a:srgbClr val="545454"/>
                </a:solidFill>
                <a:latin typeface="Garet"/>
                <a:ea typeface="Garet"/>
                <a:cs typeface="Garet"/>
                <a:sym typeface="Garet"/>
              </a:rPr>
              <a:t> </a:t>
            </a:r>
          </a:p>
          <a:p>
            <a:pPr marL="345439" lvl="1" indent="-172720" algn="just">
              <a:lnSpc>
                <a:spcPts val="2239"/>
              </a:lnSpc>
              <a:buAutoNum type="arabicPeriod"/>
            </a:pPr>
            <a:r>
              <a:rPr lang="en-US" sz="1599" dirty="0">
                <a:solidFill>
                  <a:srgbClr val="545454"/>
                </a:solidFill>
                <a:latin typeface="Garet"/>
                <a:ea typeface="Garet"/>
                <a:cs typeface="Garet"/>
                <a:sym typeface="Garet"/>
              </a:rPr>
              <a:t>Terry, M.A. and Vazquez, E.A., 2025. Efficacy of wearable devices in monitoring and treating Parkinson’s disease symptoms: A systematic review and meta analyses. </a:t>
            </a:r>
            <a:r>
              <a:rPr lang="en-US" sz="1599" i="1" dirty="0">
                <a:solidFill>
                  <a:srgbClr val="545454"/>
                </a:solidFill>
                <a:latin typeface="Garet Italics"/>
                <a:ea typeface="Garet Italics"/>
                <a:cs typeface="Garet Italics"/>
                <a:sym typeface="Garet Italics"/>
              </a:rPr>
              <a:t>IEEE Access</a:t>
            </a:r>
            <a:r>
              <a:rPr lang="en-US" sz="1599" dirty="0">
                <a:solidFill>
                  <a:srgbClr val="545454"/>
                </a:solidFill>
                <a:latin typeface="Garet"/>
                <a:ea typeface="Garet"/>
                <a:cs typeface="Garet"/>
                <a:sym typeface="Garet"/>
              </a:rPr>
              <a:t>, </a:t>
            </a:r>
            <a:r>
              <a:rPr lang="en-US" sz="1599" i="1" dirty="0">
                <a:solidFill>
                  <a:srgbClr val="545454"/>
                </a:solidFill>
                <a:latin typeface="Garet Italics"/>
                <a:ea typeface="Garet Italics"/>
                <a:cs typeface="Garet Italics"/>
                <a:sym typeface="Garet Italics"/>
              </a:rPr>
              <a:t>13</a:t>
            </a:r>
            <a:r>
              <a:rPr lang="en-US" sz="1599" dirty="0">
                <a:solidFill>
                  <a:srgbClr val="545454"/>
                </a:solidFill>
                <a:latin typeface="Garet"/>
                <a:ea typeface="Garet"/>
                <a:cs typeface="Garet"/>
                <a:sym typeface="Garet"/>
              </a:rPr>
              <a:t>, pp.84240-84258. </a:t>
            </a:r>
            <a:r>
              <a:rPr lang="en-US" sz="1599" u="sng" dirty="0">
                <a:solidFill>
                  <a:srgbClr val="545454"/>
                </a:solidFill>
                <a:latin typeface="Garet"/>
                <a:ea typeface="Garet"/>
                <a:cs typeface="Garet"/>
                <a:sym typeface="Garet"/>
                <a:hlinkClick r:id="rId10" tooltip="https://ieeexplore.ieee.org/abstract/document/11003086/"/>
              </a:rPr>
              <a:t>https://ieeexplore.ieee.org/abstract/document/11003086/</a:t>
            </a:r>
            <a:r>
              <a:rPr lang="en-US" sz="1599" dirty="0">
                <a:solidFill>
                  <a:srgbClr val="545454"/>
                </a:solidFill>
                <a:latin typeface="Garet"/>
                <a:ea typeface="Garet"/>
                <a:cs typeface="Garet"/>
                <a:sym typeface="Garet"/>
              </a:rPr>
              <a:t> </a:t>
            </a:r>
          </a:p>
          <a:p>
            <a:pPr algn="just">
              <a:lnSpc>
                <a:spcPts val="2239"/>
              </a:lnSpc>
              <a:spcBef>
                <a:spcPct val="0"/>
              </a:spcBef>
            </a:pPr>
            <a:endParaRPr lang="en-US" sz="1599" dirty="0">
              <a:solidFill>
                <a:srgbClr val="545454"/>
              </a:solidFill>
              <a:latin typeface="Garet"/>
              <a:ea typeface="Garet"/>
              <a:cs typeface="Garet"/>
              <a:sym typeface="Gare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2668325" y="4041844"/>
            <a:ext cx="12951349" cy="1974712"/>
          </a:xfrm>
          <a:prstGeom prst="rect">
            <a:avLst/>
          </a:prstGeom>
        </p:spPr>
        <p:txBody>
          <a:bodyPr lIns="0" tIns="0" rIns="0" bIns="0" rtlCol="0" anchor="t">
            <a:spAutoFit/>
          </a:bodyPr>
          <a:lstStyle/>
          <a:p>
            <a:pPr algn="ctr">
              <a:lnSpc>
                <a:spcPts val="16107"/>
              </a:lnSpc>
            </a:pPr>
            <a:r>
              <a:rPr lang="en-US" sz="11505" b="1">
                <a:solidFill>
                  <a:srgbClr val="3F3D3E"/>
                </a:solidFill>
                <a:latin typeface="Alexandria Bold"/>
                <a:ea typeface="Alexandria Bold"/>
                <a:cs typeface="Alexandria Bold"/>
                <a:sym typeface="Alexandria Bold"/>
              </a:rPr>
              <a:t>THANK YOU</a:t>
            </a:r>
          </a:p>
        </p:txBody>
      </p:sp>
      <p:sp>
        <p:nvSpPr>
          <p:cNvPr id="4" name="Freeform 4"/>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TotalTime>
  <Words>9411</Words>
  <Application>Microsoft Office PowerPoint</Application>
  <PresentationFormat>Custom</PresentationFormat>
  <Paragraphs>226</Paragraphs>
  <Slides>28</Slides>
  <Notes>24</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Parkinson's Disease</dc:title>
  <dc:creator>Nakul</dc:creator>
  <cp:lastModifiedBy>ashok patel</cp:lastModifiedBy>
  <cp:revision>5</cp:revision>
  <dcterms:created xsi:type="dcterms:W3CDTF">2006-08-16T00:00:00Z</dcterms:created>
  <dcterms:modified xsi:type="dcterms:W3CDTF">2026-07-12T14:17:50Z</dcterms:modified>
  <dc:identifier>DAHOuhnhc6Q</dc:identifier>
</cp:coreProperties>
</file>