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72" r:id="rId11"/>
    <p:sldId id="265" r:id="rId12"/>
    <p:sldId id="266" r:id="rId13"/>
    <p:sldId id="287" r:id="rId14"/>
    <p:sldId id="289" r:id="rId15"/>
    <p:sldId id="288" r:id="rId16"/>
    <p:sldId id="267" r:id="rId17"/>
    <p:sldId id="268" r:id="rId18"/>
    <p:sldId id="269" r:id="rId19"/>
    <p:sldId id="290" r:id="rId20"/>
    <p:sldId id="291" r:id="rId21"/>
    <p:sldId id="292" r:id="rId22"/>
    <p:sldId id="293" r:id="rId23"/>
    <p:sldId id="270" r:id="rId24"/>
    <p:sldId id="274" r:id="rId25"/>
    <p:sldId id="275" r:id="rId26"/>
    <p:sldId id="273" r:id="rId27"/>
    <p:sldId id="276" r:id="rId28"/>
    <p:sldId id="271" r:id="rId29"/>
    <p:sldId id="277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94" r:id="rId39"/>
    <p:sldId id="296" r:id="rId40"/>
    <p:sldId id="295" r:id="rId41"/>
    <p:sldId id="297" r:id="rId42"/>
    <p:sldId id="299" r:id="rId43"/>
    <p:sldId id="300" r:id="rId44"/>
    <p:sldId id="310" r:id="rId45"/>
    <p:sldId id="298" r:id="rId46"/>
    <p:sldId id="301" r:id="rId47"/>
    <p:sldId id="302" r:id="rId48"/>
    <p:sldId id="304" r:id="rId49"/>
    <p:sldId id="305" r:id="rId50"/>
    <p:sldId id="303" r:id="rId51"/>
    <p:sldId id="306" r:id="rId52"/>
    <p:sldId id="307" r:id="rId53"/>
    <p:sldId id="308" r:id="rId54"/>
    <p:sldId id="309" r:id="rId55"/>
    <p:sldId id="286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97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4" Type="http://schemas.openxmlformats.org/officeDocument/2006/relationships/image" Target="../media/image5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70A968-67AE-437C-889A-D923F8D7AC9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193DDD1-F6D2-4C3E-A54C-4B8299B4BC9B}">
      <dgm:prSet/>
      <dgm:spPr/>
      <dgm:t>
        <a:bodyPr/>
        <a:lstStyle/>
        <a:p>
          <a:r>
            <a:rPr lang="en-US" dirty="0"/>
            <a:t>‘Leadership means making people feel good’ (Jean Chretien, 1984)</a:t>
          </a:r>
        </a:p>
      </dgm:t>
    </dgm:pt>
    <dgm:pt modelId="{73B971F4-7D72-4660-889A-1603AC7AC7EE}" type="parTrans" cxnId="{359155E4-D0FE-42E6-B21E-31B332F6E0EC}">
      <dgm:prSet/>
      <dgm:spPr/>
      <dgm:t>
        <a:bodyPr/>
        <a:lstStyle/>
        <a:p>
          <a:endParaRPr lang="en-US"/>
        </a:p>
      </dgm:t>
    </dgm:pt>
    <dgm:pt modelId="{FE8260AC-F61B-4AB8-B10C-682D4D579D79}" type="sibTrans" cxnId="{359155E4-D0FE-42E6-B21E-31B332F6E0EC}">
      <dgm:prSet/>
      <dgm:spPr/>
      <dgm:t>
        <a:bodyPr/>
        <a:lstStyle/>
        <a:p>
          <a:endParaRPr lang="en-US"/>
        </a:p>
      </dgm:t>
    </dgm:pt>
    <dgm:pt modelId="{4EFF288B-5805-46B9-8828-06DCF053BF7E}">
      <dgm:prSet/>
      <dgm:spPr/>
      <dgm:t>
        <a:bodyPr/>
        <a:lstStyle/>
        <a:p>
          <a:r>
            <a:rPr lang="en-US" dirty="0"/>
            <a:t>‘The final test of a leader is that he leaves behind him in other men the conviction and the will to carry on.’  (Walter Lippman, 1945)</a:t>
          </a:r>
        </a:p>
      </dgm:t>
    </dgm:pt>
    <dgm:pt modelId="{F10DD581-DE85-4B75-AAEB-8542DF6B91B0}" type="parTrans" cxnId="{DA5B2821-4AF9-4AC0-A56E-366CEF030D70}">
      <dgm:prSet/>
      <dgm:spPr/>
      <dgm:t>
        <a:bodyPr/>
        <a:lstStyle/>
        <a:p>
          <a:endParaRPr lang="en-US"/>
        </a:p>
      </dgm:t>
    </dgm:pt>
    <dgm:pt modelId="{4D1B40D2-1872-4E87-803A-A5C34BB1DAF8}" type="sibTrans" cxnId="{DA5B2821-4AF9-4AC0-A56E-366CEF030D70}">
      <dgm:prSet/>
      <dgm:spPr/>
      <dgm:t>
        <a:bodyPr/>
        <a:lstStyle/>
        <a:p>
          <a:endParaRPr lang="en-US"/>
        </a:p>
      </dgm:t>
    </dgm:pt>
    <dgm:pt modelId="{068D1047-D619-4F4B-83BC-39D25AFD567E}" type="pres">
      <dgm:prSet presAssocID="{5870A968-67AE-437C-889A-D923F8D7AC93}" presName="vert0" presStyleCnt="0">
        <dgm:presLayoutVars>
          <dgm:dir/>
          <dgm:animOne val="branch"/>
          <dgm:animLvl val="lvl"/>
        </dgm:presLayoutVars>
      </dgm:prSet>
      <dgm:spPr/>
    </dgm:pt>
    <dgm:pt modelId="{80567569-A02C-4B2F-A599-83168D1BC786}" type="pres">
      <dgm:prSet presAssocID="{0193DDD1-F6D2-4C3E-A54C-4B8299B4BC9B}" presName="thickLine" presStyleLbl="alignNode1" presStyleIdx="0" presStyleCnt="2"/>
      <dgm:spPr/>
    </dgm:pt>
    <dgm:pt modelId="{2BA304A6-EF87-4859-B90A-6F7FC6452426}" type="pres">
      <dgm:prSet presAssocID="{0193DDD1-F6D2-4C3E-A54C-4B8299B4BC9B}" presName="horz1" presStyleCnt="0"/>
      <dgm:spPr/>
    </dgm:pt>
    <dgm:pt modelId="{2632666C-B9D5-4B2C-94D1-AC6DCB9A93D9}" type="pres">
      <dgm:prSet presAssocID="{0193DDD1-F6D2-4C3E-A54C-4B8299B4BC9B}" presName="tx1" presStyleLbl="revTx" presStyleIdx="0" presStyleCnt="2"/>
      <dgm:spPr/>
    </dgm:pt>
    <dgm:pt modelId="{64D19197-9939-4D09-A238-1EE34D590CFB}" type="pres">
      <dgm:prSet presAssocID="{0193DDD1-F6D2-4C3E-A54C-4B8299B4BC9B}" presName="vert1" presStyleCnt="0"/>
      <dgm:spPr/>
    </dgm:pt>
    <dgm:pt modelId="{CFCF7DA7-6E4C-4BEE-89A0-806C17CBED69}" type="pres">
      <dgm:prSet presAssocID="{4EFF288B-5805-46B9-8828-06DCF053BF7E}" presName="thickLine" presStyleLbl="alignNode1" presStyleIdx="1" presStyleCnt="2"/>
      <dgm:spPr/>
    </dgm:pt>
    <dgm:pt modelId="{81FF7DBF-8A30-40BB-8C58-27DCD5C69574}" type="pres">
      <dgm:prSet presAssocID="{4EFF288B-5805-46B9-8828-06DCF053BF7E}" presName="horz1" presStyleCnt="0"/>
      <dgm:spPr/>
    </dgm:pt>
    <dgm:pt modelId="{7DCDFFDD-19EF-456D-9166-50F243249C38}" type="pres">
      <dgm:prSet presAssocID="{4EFF288B-5805-46B9-8828-06DCF053BF7E}" presName="tx1" presStyleLbl="revTx" presStyleIdx="1" presStyleCnt="2"/>
      <dgm:spPr/>
    </dgm:pt>
    <dgm:pt modelId="{02A4D30C-393B-4EC8-8F78-FC63C8ABC148}" type="pres">
      <dgm:prSet presAssocID="{4EFF288B-5805-46B9-8828-06DCF053BF7E}" presName="vert1" presStyleCnt="0"/>
      <dgm:spPr/>
    </dgm:pt>
  </dgm:ptLst>
  <dgm:cxnLst>
    <dgm:cxn modelId="{FA041C21-9FE8-495E-9E41-FA9E37400BDF}" type="presOf" srcId="{5870A968-67AE-437C-889A-D923F8D7AC93}" destId="{068D1047-D619-4F4B-83BC-39D25AFD567E}" srcOrd="0" destOrd="0" presId="urn:microsoft.com/office/officeart/2008/layout/LinedList"/>
    <dgm:cxn modelId="{DA5B2821-4AF9-4AC0-A56E-366CEF030D70}" srcId="{5870A968-67AE-437C-889A-D923F8D7AC93}" destId="{4EFF288B-5805-46B9-8828-06DCF053BF7E}" srcOrd="1" destOrd="0" parTransId="{F10DD581-DE85-4B75-AAEB-8542DF6B91B0}" sibTransId="{4D1B40D2-1872-4E87-803A-A5C34BB1DAF8}"/>
    <dgm:cxn modelId="{BF639D3A-1481-439B-8650-73DFCAF76E3B}" type="presOf" srcId="{4EFF288B-5805-46B9-8828-06DCF053BF7E}" destId="{7DCDFFDD-19EF-456D-9166-50F243249C38}" srcOrd="0" destOrd="0" presId="urn:microsoft.com/office/officeart/2008/layout/LinedList"/>
    <dgm:cxn modelId="{359155E4-D0FE-42E6-B21E-31B332F6E0EC}" srcId="{5870A968-67AE-437C-889A-D923F8D7AC93}" destId="{0193DDD1-F6D2-4C3E-A54C-4B8299B4BC9B}" srcOrd="0" destOrd="0" parTransId="{73B971F4-7D72-4660-889A-1603AC7AC7EE}" sibTransId="{FE8260AC-F61B-4AB8-B10C-682D4D579D79}"/>
    <dgm:cxn modelId="{646DDCE4-5CF7-4150-925A-037E67A2027E}" type="presOf" srcId="{0193DDD1-F6D2-4C3E-A54C-4B8299B4BC9B}" destId="{2632666C-B9D5-4B2C-94D1-AC6DCB9A93D9}" srcOrd="0" destOrd="0" presId="urn:microsoft.com/office/officeart/2008/layout/LinedList"/>
    <dgm:cxn modelId="{C4F3E5FD-C9CD-42C4-929C-DE6DCD2AF08B}" type="presParOf" srcId="{068D1047-D619-4F4B-83BC-39D25AFD567E}" destId="{80567569-A02C-4B2F-A599-83168D1BC786}" srcOrd="0" destOrd="0" presId="urn:microsoft.com/office/officeart/2008/layout/LinedList"/>
    <dgm:cxn modelId="{3F1A785D-6BEA-4C40-87DA-D10BFC9E9D21}" type="presParOf" srcId="{068D1047-D619-4F4B-83BC-39D25AFD567E}" destId="{2BA304A6-EF87-4859-B90A-6F7FC6452426}" srcOrd="1" destOrd="0" presId="urn:microsoft.com/office/officeart/2008/layout/LinedList"/>
    <dgm:cxn modelId="{1363AA02-82BA-44B0-837C-692DD8783C50}" type="presParOf" srcId="{2BA304A6-EF87-4859-B90A-6F7FC6452426}" destId="{2632666C-B9D5-4B2C-94D1-AC6DCB9A93D9}" srcOrd="0" destOrd="0" presId="urn:microsoft.com/office/officeart/2008/layout/LinedList"/>
    <dgm:cxn modelId="{2DE745EA-B9DE-4964-8E53-C159D409E24B}" type="presParOf" srcId="{2BA304A6-EF87-4859-B90A-6F7FC6452426}" destId="{64D19197-9939-4D09-A238-1EE34D590CFB}" srcOrd="1" destOrd="0" presId="urn:microsoft.com/office/officeart/2008/layout/LinedList"/>
    <dgm:cxn modelId="{0421F260-92C7-49F5-B931-F2D3BA5AE5AF}" type="presParOf" srcId="{068D1047-D619-4F4B-83BC-39D25AFD567E}" destId="{CFCF7DA7-6E4C-4BEE-89A0-806C17CBED69}" srcOrd="2" destOrd="0" presId="urn:microsoft.com/office/officeart/2008/layout/LinedList"/>
    <dgm:cxn modelId="{B4795E14-72CA-45F4-8EA7-AEE5FEB0EC9D}" type="presParOf" srcId="{068D1047-D619-4F4B-83BC-39D25AFD567E}" destId="{81FF7DBF-8A30-40BB-8C58-27DCD5C69574}" srcOrd="3" destOrd="0" presId="urn:microsoft.com/office/officeart/2008/layout/LinedList"/>
    <dgm:cxn modelId="{EDAEEAFD-1110-414B-BD07-A1D725A024D3}" type="presParOf" srcId="{81FF7DBF-8A30-40BB-8C58-27DCD5C69574}" destId="{7DCDFFDD-19EF-456D-9166-50F243249C38}" srcOrd="0" destOrd="0" presId="urn:microsoft.com/office/officeart/2008/layout/LinedList"/>
    <dgm:cxn modelId="{95B1E52C-E773-44BA-B1C7-BFD92CEF2033}" type="presParOf" srcId="{81FF7DBF-8A30-40BB-8C58-27DCD5C69574}" destId="{02A4D30C-393B-4EC8-8F78-FC63C8ABC1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E1E161-5F52-4CB5-ABB3-48BE6D224C0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D8CE447-2A44-405D-80CA-F41D7518B963}">
      <dgm:prSet/>
      <dgm:spPr/>
      <dgm:t>
        <a:bodyPr/>
        <a:lstStyle/>
        <a:p>
          <a:r>
            <a:rPr lang="en-US"/>
            <a:t>What roles do leaders play in the change process?</a:t>
          </a:r>
        </a:p>
      </dgm:t>
    </dgm:pt>
    <dgm:pt modelId="{B93B7FC3-6582-4A03-8692-108E94F9A9CE}" type="parTrans" cxnId="{C17973D1-68B6-4354-8674-AA0D6F678BD0}">
      <dgm:prSet/>
      <dgm:spPr/>
      <dgm:t>
        <a:bodyPr/>
        <a:lstStyle/>
        <a:p>
          <a:endParaRPr lang="en-US"/>
        </a:p>
      </dgm:t>
    </dgm:pt>
    <dgm:pt modelId="{34A0CE37-5071-4074-AB19-4A57EDA1235A}" type="sibTrans" cxnId="{C17973D1-68B6-4354-8674-AA0D6F678BD0}">
      <dgm:prSet/>
      <dgm:spPr/>
      <dgm:t>
        <a:bodyPr/>
        <a:lstStyle/>
        <a:p>
          <a:endParaRPr lang="en-US"/>
        </a:p>
      </dgm:t>
    </dgm:pt>
    <dgm:pt modelId="{FACF1D79-E837-4FE0-968C-4AC9BC83547A}">
      <dgm:prSet/>
      <dgm:spPr/>
      <dgm:t>
        <a:bodyPr/>
        <a:lstStyle/>
        <a:p>
          <a:r>
            <a:rPr lang="en-US"/>
            <a:t>How do leaders adapt their style and focus to suit different phases of change? </a:t>
          </a:r>
        </a:p>
      </dgm:t>
    </dgm:pt>
    <dgm:pt modelId="{6782D82E-CE48-4B53-8C5B-4F2E8AB765BE}" type="parTrans" cxnId="{098E0CF9-5A56-42D1-A7D1-7DA400F7B95C}">
      <dgm:prSet/>
      <dgm:spPr/>
      <dgm:t>
        <a:bodyPr/>
        <a:lstStyle/>
        <a:p>
          <a:endParaRPr lang="en-US"/>
        </a:p>
      </dgm:t>
    </dgm:pt>
    <dgm:pt modelId="{31C47140-2D68-49A1-8892-286AE2888239}" type="sibTrans" cxnId="{098E0CF9-5A56-42D1-A7D1-7DA400F7B95C}">
      <dgm:prSet/>
      <dgm:spPr/>
      <dgm:t>
        <a:bodyPr/>
        <a:lstStyle/>
        <a:p>
          <a:endParaRPr lang="en-US"/>
        </a:p>
      </dgm:t>
    </dgm:pt>
    <dgm:pt modelId="{DF13FB41-C402-4C46-81B1-75E7493DD485}">
      <dgm:prSet/>
      <dgm:spPr/>
      <dgm:t>
        <a:bodyPr/>
        <a:lstStyle/>
        <a:p>
          <a:r>
            <a:rPr lang="en-US"/>
            <a:t>The importance of self-knowledge and inner resources for leaders</a:t>
          </a:r>
        </a:p>
      </dgm:t>
    </dgm:pt>
    <dgm:pt modelId="{BFA5EAF1-A07E-4A76-8890-12AA22401497}" type="parTrans" cxnId="{DE5792DC-B065-4476-8E12-84EACB9B4B8F}">
      <dgm:prSet/>
      <dgm:spPr/>
      <dgm:t>
        <a:bodyPr/>
        <a:lstStyle/>
        <a:p>
          <a:endParaRPr lang="en-US"/>
        </a:p>
      </dgm:t>
    </dgm:pt>
    <dgm:pt modelId="{D190070F-4036-4C83-A1AE-0A5FE2A4A009}" type="sibTrans" cxnId="{DE5792DC-B065-4476-8E12-84EACB9B4B8F}">
      <dgm:prSet/>
      <dgm:spPr/>
      <dgm:t>
        <a:bodyPr/>
        <a:lstStyle/>
        <a:p>
          <a:endParaRPr lang="en-US"/>
        </a:p>
      </dgm:t>
    </dgm:pt>
    <dgm:pt modelId="{A61B443B-F48F-4E0A-8FBA-A8C04FD4C511}" type="pres">
      <dgm:prSet presAssocID="{21E1E161-5F52-4CB5-ABB3-48BE6D224C06}" presName="linear" presStyleCnt="0">
        <dgm:presLayoutVars>
          <dgm:animLvl val="lvl"/>
          <dgm:resizeHandles val="exact"/>
        </dgm:presLayoutVars>
      </dgm:prSet>
      <dgm:spPr/>
    </dgm:pt>
    <dgm:pt modelId="{E31BCCEE-1BF5-4C07-8000-514588B20D78}" type="pres">
      <dgm:prSet presAssocID="{5D8CE447-2A44-405D-80CA-F41D7518B96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2ABDDDC-96F0-4249-9861-8DC6777F9EF8}" type="pres">
      <dgm:prSet presAssocID="{34A0CE37-5071-4074-AB19-4A57EDA1235A}" presName="spacer" presStyleCnt="0"/>
      <dgm:spPr/>
    </dgm:pt>
    <dgm:pt modelId="{5890450B-6729-4847-BE4C-ED6149B9B9FF}" type="pres">
      <dgm:prSet presAssocID="{FACF1D79-E837-4FE0-968C-4AC9BC83547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936BAA9-B962-4CEC-B791-545020133FD8}" type="pres">
      <dgm:prSet presAssocID="{31C47140-2D68-49A1-8892-286AE2888239}" presName="spacer" presStyleCnt="0"/>
      <dgm:spPr/>
    </dgm:pt>
    <dgm:pt modelId="{D7098C70-DF0A-4D79-9D48-63C0CDD7D080}" type="pres">
      <dgm:prSet presAssocID="{DF13FB41-C402-4C46-81B1-75E7493DD48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433B36D-4AA6-4B8B-BAB6-C9B790D32787}" type="presOf" srcId="{21E1E161-5F52-4CB5-ABB3-48BE6D224C06}" destId="{A61B443B-F48F-4E0A-8FBA-A8C04FD4C511}" srcOrd="0" destOrd="0" presId="urn:microsoft.com/office/officeart/2005/8/layout/vList2"/>
    <dgm:cxn modelId="{484B7570-CB48-4A6D-8526-D59B07061244}" type="presOf" srcId="{5D8CE447-2A44-405D-80CA-F41D7518B963}" destId="{E31BCCEE-1BF5-4C07-8000-514588B20D78}" srcOrd="0" destOrd="0" presId="urn:microsoft.com/office/officeart/2005/8/layout/vList2"/>
    <dgm:cxn modelId="{DCD5F584-EA25-4947-BC3A-0AD9C3C78C5C}" type="presOf" srcId="{DF13FB41-C402-4C46-81B1-75E7493DD485}" destId="{D7098C70-DF0A-4D79-9D48-63C0CDD7D080}" srcOrd="0" destOrd="0" presId="urn:microsoft.com/office/officeart/2005/8/layout/vList2"/>
    <dgm:cxn modelId="{C17973D1-68B6-4354-8674-AA0D6F678BD0}" srcId="{21E1E161-5F52-4CB5-ABB3-48BE6D224C06}" destId="{5D8CE447-2A44-405D-80CA-F41D7518B963}" srcOrd="0" destOrd="0" parTransId="{B93B7FC3-6582-4A03-8692-108E94F9A9CE}" sibTransId="{34A0CE37-5071-4074-AB19-4A57EDA1235A}"/>
    <dgm:cxn modelId="{DE5792DC-B065-4476-8E12-84EACB9B4B8F}" srcId="{21E1E161-5F52-4CB5-ABB3-48BE6D224C06}" destId="{DF13FB41-C402-4C46-81B1-75E7493DD485}" srcOrd="2" destOrd="0" parTransId="{BFA5EAF1-A07E-4A76-8890-12AA22401497}" sibTransId="{D190070F-4036-4C83-A1AE-0A5FE2A4A009}"/>
    <dgm:cxn modelId="{40546DE6-CBDC-433D-BF02-9ED6784F0D9F}" type="presOf" srcId="{FACF1D79-E837-4FE0-968C-4AC9BC83547A}" destId="{5890450B-6729-4847-BE4C-ED6149B9B9FF}" srcOrd="0" destOrd="0" presId="urn:microsoft.com/office/officeart/2005/8/layout/vList2"/>
    <dgm:cxn modelId="{098E0CF9-5A56-42D1-A7D1-7DA400F7B95C}" srcId="{21E1E161-5F52-4CB5-ABB3-48BE6D224C06}" destId="{FACF1D79-E837-4FE0-968C-4AC9BC83547A}" srcOrd="1" destOrd="0" parTransId="{6782D82E-CE48-4B53-8C5B-4F2E8AB765BE}" sibTransId="{31C47140-2D68-49A1-8892-286AE2888239}"/>
    <dgm:cxn modelId="{BB68D8D8-203D-4FA2-B744-F9C44BB4EDB0}" type="presParOf" srcId="{A61B443B-F48F-4E0A-8FBA-A8C04FD4C511}" destId="{E31BCCEE-1BF5-4C07-8000-514588B20D78}" srcOrd="0" destOrd="0" presId="urn:microsoft.com/office/officeart/2005/8/layout/vList2"/>
    <dgm:cxn modelId="{FD1D5324-A6F8-4D9F-B15C-D66375E5AAF7}" type="presParOf" srcId="{A61B443B-F48F-4E0A-8FBA-A8C04FD4C511}" destId="{E2ABDDDC-96F0-4249-9861-8DC6777F9EF8}" srcOrd="1" destOrd="0" presId="urn:microsoft.com/office/officeart/2005/8/layout/vList2"/>
    <dgm:cxn modelId="{D0DF4785-BDAF-479A-B9F8-34F43439C64D}" type="presParOf" srcId="{A61B443B-F48F-4E0A-8FBA-A8C04FD4C511}" destId="{5890450B-6729-4847-BE4C-ED6149B9B9FF}" srcOrd="2" destOrd="0" presId="urn:microsoft.com/office/officeart/2005/8/layout/vList2"/>
    <dgm:cxn modelId="{DB11B741-B895-45EB-B49C-B5D182E759B0}" type="presParOf" srcId="{A61B443B-F48F-4E0A-8FBA-A8C04FD4C511}" destId="{D936BAA9-B962-4CEC-B791-545020133FD8}" srcOrd="3" destOrd="0" presId="urn:microsoft.com/office/officeart/2005/8/layout/vList2"/>
    <dgm:cxn modelId="{9A278967-0CC3-409B-8D0A-2EDBD7279A19}" type="presParOf" srcId="{A61B443B-F48F-4E0A-8FBA-A8C04FD4C511}" destId="{D7098C70-DF0A-4D79-9D48-63C0CDD7D08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DF17E9-928F-4B39-B67C-FAB29117E2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AB11113-99B7-45E4-9232-B4CD7981FCCD}">
      <dgm:prSet custT="1"/>
      <dgm:spPr/>
      <dgm:t>
        <a:bodyPr/>
        <a:lstStyle/>
        <a:p>
          <a:r>
            <a:rPr lang="en-US" sz="2000"/>
            <a:t>According to McShane and VonGlinow (2004), a leader must be able to </a:t>
          </a:r>
        </a:p>
      </dgm:t>
    </dgm:pt>
    <dgm:pt modelId="{5F99F56D-1267-4F41-A740-C45F2B4EF9A7}" type="parTrans" cxnId="{CFC505E6-CD3E-4048-8F43-970849C39045}">
      <dgm:prSet/>
      <dgm:spPr/>
      <dgm:t>
        <a:bodyPr/>
        <a:lstStyle/>
        <a:p>
          <a:endParaRPr lang="en-US" sz="2000"/>
        </a:p>
      </dgm:t>
    </dgm:pt>
    <dgm:pt modelId="{D72F5E8A-2118-4014-8FF2-145580BF2BBC}" type="sibTrans" cxnId="{CFC505E6-CD3E-4048-8F43-970849C39045}">
      <dgm:prSet/>
      <dgm:spPr/>
      <dgm:t>
        <a:bodyPr/>
        <a:lstStyle/>
        <a:p>
          <a:endParaRPr lang="en-US" sz="2000"/>
        </a:p>
      </dgm:t>
    </dgm:pt>
    <dgm:pt modelId="{FB6DE5BB-B7B8-45A5-80EF-02262817667F}">
      <dgm:prSet custT="1"/>
      <dgm:spPr/>
      <dgm:t>
        <a:bodyPr/>
        <a:lstStyle/>
        <a:p>
          <a:r>
            <a:rPr lang="en-US" sz="2000" dirty="0"/>
            <a:t>“influence, motivate and enable others to contribute toward the effectiveness and success of the </a:t>
          </a:r>
          <a:r>
            <a:rPr lang="en-US" sz="2000" dirty="0" err="1"/>
            <a:t>organisation</a:t>
          </a:r>
          <a:r>
            <a:rPr lang="en-US" sz="2000" dirty="0"/>
            <a:t>.”</a:t>
          </a:r>
        </a:p>
      </dgm:t>
    </dgm:pt>
    <dgm:pt modelId="{A5CA7464-66FA-4B29-9B17-6EF7E6EA6A24}" type="parTrans" cxnId="{D3712755-0979-4136-A184-5A68593B4170}">
      <dgm:prSet/>
      <dgm:spPr/>
      <dgm:t>
        <a:bodyPr/>
        <a:lstStyle/>
        <a:p>
          <a:endParaRPr lang="en-US" sz="2000"/>
        </a:p>
      </dgm:t>
    </dgm:pt>
    <dgm:pt modelId="{672DFED6-BE14-42E9-80BD-C8A17CBDC9DA}" type="sibTrans" cxnId="{D3712755-0979-4136-A184-5A68593B4170}">
      <dgm:prSet/>
      <dgm:spPr/>
      <dgm:t>
        <a:bodyPr/>
        <a:lstStyle/>
        <a:p>
          <a:endParaRPr lang="en-US" sz="2000"/>
        </a:p>
      </dgm:t>
    </dgm:pt>
    <dgm:pt modelId="{A9C7BA40-F730-4C6B-8C97-42BEE35A08A1}" type="pres">
      <dgm:prSet presAssocID="{88DF17E9-928F-4B39-B67C-FAB29117E2C8}" presName="root" presStyleCnt="0">
        <dgm:presLayoutVars>
          <dgm:dir/>
          <dgm:resizeHandles val="exact"/>
        </dgm:presLayoutVars>
      </dgm:prSet>
      <dgm:spPr/>
    </dgm:pt>
    <dgm:pt modelId="{BF3AB039-4FE3-420C-8095-9779E569EDE6}" type="pres">
      <dgm:prSet presAssocID="{0AB11113-99B7-45E4-9232-B4CD7981FCCD}" presName="compNode" presStyleCnt="0"/>
      <dgm:spPr/>
    </dgm:pt>
    <dgm:pt modelId="{D7249919-C442-4875-9CE5-FF401F65FB16}" type="pres">
      <dgm:prSet presAssocID="{0AB11113-99B7-45E4-9232-B4CD7981FCCD}" presName="bgRect" presStyleLbl="bgShp" presStyleIdx="0" presStyleCnt="2"/>
      <dgm:spPr/>
    </dgm:pt>
    <dgm:pt modelId="{8B4906FE-908E-49DA-BAA9-5F8AC24BF8DE}" type="pres">
      <dgm:prSet presAssocID="{0AB11113-99B7-45E4-9232-B4CD7981FCC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331E3700-1743-44F2-85E3-22301122E335}" type="pres">
      <dgm:prSet presAssocID="{0AB11113-99B7-45E4-9232-B4CD7981FCCD}" presName="spaceRect" presStyleCnt="0"/>
      <dgm:spPr/>
    </dgm:pt>
    <dgm:pt modelId="{B54CB280-9D9A-4702-A5FA-0A9E863853F8}" type="pres">
      <dgm:prSet presAssocID="{0AB11113-99B7-45E4-9232-B4CD7981FCCD}" presName="parTx" presStyleLbl="revTx" presStyleIdx="0" presStyleCnt="2">
        <dgm:presLayoutVars>
          <dgm:chMax val="0"/>
          <dgm:chPref val="0"/>
        </dgm:presLayoutVars>
      </dgm:prSet>
      <dgm:spPr/>
    </dgm:pt>
    <dgm:pt modelId="{326C0565-3C0E-4D59-B401-F4372DB9509D}" type="pres">
      <dgm:prSet presAssocID="{D72F5E8A-2118-4014-8FF2-145580BF2BBC}" presName="sibTrans" presStyleCnt="0"/>
      <dgm:spPr/>
    </dgm:pt>
    <dgm:pt modelId="{EF15C1C2-1DFB-42FB-871E-9A24D52831BF}" type="pres">
      <dgm:prSet presAssocID="{FB6DE5BB-B7B8-45A5-80EF-02262817667F}" presName="compNode" presStyleCnt="0"/>
      <dgm:spPr/>
    </dgm:pt>
    <dgm:pt modelId="{DD1F2985-6AD0-47E0-AA09-F5249F93BE6C}" type="pres">
      <dgm:prSet presAssocID="{FB6DE5BB-B7B8-45A5-80EF-02262817667F}" presName="bgRect" presStyleLbl="bgShp" presStyleIdx="1" presStyleCnt="2"/>
      <dgm:spPr/>
    </dgm:pt>
    <dgm:pt modelId="{C20B4662-A591-4AD4-90C0-DF12B53ED648}" type="pres">
      <dgm:prSet presAssocID="{FB6DE5BB-B7B8-45A5-80EF-02262817667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1925DA7-54DF-46A2-A599-19F4D2486FFB}" type="pres">
      <dgm:prSet presAssocID="{FB6DE5BB-B7B8-45A5-80EF-02262817667F}" presName="spaceRect" presStyleCnt="0"/>
      <dgm:spPr/>
    </dgm:pt>
    <dgm:pt modelId="{477DB869-033F-49FA-BF84-1D8CB058D33A}" type="pres">
      <dgm:prSet presAssocID="{FB6DE5BB-B7B8-45A5-80EF-02262817667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83F1601-6E29-4A22-96B6-A9C233304D79}" type="presOf" srcId="{FB6DE5BB-B7B8-45A5-80EF-02262817667F}" destId="{477DB869-033F-49FA-BF84-1D8CB058D33A}" srcOrd="0" destOrd="0" presId="urn:microsoft.com/office/officeart/2018/2/layout/IconVerticalSolidList"/>
    <dgm:cxn modelId="{DAB0F12C-F2C0-4CB0-A0E1-3C8BDE5698BE}" type="presOf" srcId="{88DF17E9-928F-4B39-B67C-FAB29117E2C8}" destId="{A9C7BA40-F730-4C6B-8C97-42BEE35A08A1}" srcOrd="0" destOrd="0" presId="urn:microsoft.com/office/officeart/2018/2/layout/IconVerticalSolidList"/>
    <dgm:cxn modelId="{D3712755-0979-4136-A184-5A68593B4170}" srcId="{88DF17E9-928F-4B39-B67C-FAB29117E2C8}" destId="{FB6DE5BB-B7B8-45A5-80EF-02262817667F}" srcOrd="1" destOrd="0" parTransId="{A5CA7464-66FA-4B29-9B17-6EF7E6EA6A24}" sibTransId="{672DFED6-BE14-42E9-80BD-C8A17CBDC9DA}"/>
    <dgm:cxn modelId="{CFC505E6-CD3E-4048-8F43-970849C39045}" srcId="{88DF17E9-928F-4B39-B67C-FAB29117E2C8}" destId="{0AB11113-99B7-45E4-9232-B4CD7981FCCD}" srcOrd="0" destOrd="0" parTransId="{5F99F56D-1267-4F41-A740-C45F2B4EF9A7}" sibTransId="{D72F5E8A-2118-4014-8FF2-145580BF2BBC}"/>
    <dgm:cxn modelId="{53006FEB-8AC5-4990-8B99-A49094BB8432}" type="presOf" srcId="{0AB11113-99B7-45E4-9232-B4CD7981FCCD}" destId="{B54CB280-9D9A-4702-A5FA-0A9E863853F8}" srcOrd="0" destOrd="0" presId="urn:microsoft.com/office/officeart/2018/2/layout/IconVerticalSolidList"/>
    <dgm:cxn modelId="{914CD857-6C66-4220-9059-BAA34E3F6F0F}" type="presParOf" srcId="{A9C7BA40-F730-4C6B-8C97-42BEE35A08A1}" destId="{BF3AB039-4FE3-420C-8095-9779E569EDE6}" srcOrd="0" destOrd="0" presId="urn:microsoft.com/office/officeart/2018/2/layout/IconVerticalSolidList"/>
    <dgm:cxn modelId="{EEDAC812-5BE8-426E-A86B-6FAC8B0CBCCB}" type="presParOf" srcId="{BF3AB039-4FE3-420C-8095-9779E569EDE6}" destId="{D7249919-C442-4875-9CE5-FF401F65FB16}" srcOrd="0" destOrd="0" presId="urn:microsoft.com/office/officeart/2018/2/layout/IconVerticalSolidList"/>
    <dgm:cxn modelId="{502F77EF-6561-41E6-AFC0-5FCEE97E8889}" type="presParOf" srcId="{BF3AB039-4FE3-420C-8095-9779E569EDE6}" destId="{8B4906FE-908E-49DA-BAA9-5F8AC24BF8DE}" srcOrd="1" destOrd="0" presId="urn:microsoft.com/office/officeart/2018/2/layout/IconVerticalSolidList"/>
    <dgm:cxn modelId="{337BB093-62BC-4436-B48D-6038C3C10C96}" type="presParOf" srcId="{BF3AB039-4FE3-420C-8095-9779E569EDE6}" destId="{331E3700-1743-44F2-85E3-22301122E335}" srcOrd="2" destOrd="0" presId="urn:microsoft.com/office/officeart/2018/2/layout/IconVerticalSolidList"/>
    <dgm:cxn modelId="{C9000679-EC70-42BD-ABD8-2A0ECEC9B25F}" type="presParOf" srcId="{BF3AB039-4FE3-420C-8095-9779E569EDE6}" destId="{B54CB280-9D9A-4702-A5FA-0A9E863853F8}" srcOrd="3" destOrd="0" presId="urn:microsoft.com/office/officeart/2018/2/layout/IconVerticalSolidList"/>
    <dgm:cxn modelId="{9449EE1F-B54F-4500-BCE9-ABD02C8B837A}" type="presParOf" srcId="{A9C7BA40-F730-4C6B-8C97-42BEE35A08A1}" destId="{326C0565-3C0E-4D59-B401-F4372DB9509D}" srcOrd="1" destOrd="0" presId="urn:microsoft.com/office/officeart/2018/2/layout/IconVerticalSolidList"/>
    <dgm:cxn modelId="{A832A7A5-1A91-4D5F-B9D5-7EDA6F99B060}" type="presParOf" srcId="{A9C7BA40-F730-4C6B-8C97-42BEE35A08A1}" destId="{EF15C1C2-1DFB-42FB-871E-9A24D52831BF}" srcOrd="2" destOrd="0" presId="urn:microsoft.com/office/officeart/2018/2/layout/IconVerticalSolidList"/>
    <dgm:cxn modelId="{6024A459-8F3D-43CE-873E-2C108935F592}" type="presParOf" srcId="{EF15C1C2-1DFB-42FB-871E-9A24D52831BF}" destId="{DD1F2985-6AD0-47E0-AA09-F5249F93BE6C}" srcOrd="0" destOrd="0" presId="urn:microsoft.com/office/officeart/2018/2/layout/IconVerticalSolidList"/>
    <dgm:cxn modelId="{004B022D-6246-406E-A72E-5FB9BF86E096}" type="presParOf" srcId="{EF15C1C2-1DFB-42FB-871E-9A24D52831BF}" destId="{C20B4662-A591-4AD4-90C0-DF12B53ED648}" srcOrd="1" destOrd="0" presId="urn:microsoft.com/office/officeart/2018/2/layout/IconVerticalSolidList"/>
    <dgm:cxn modelId="{59E30C18-48D7-40AE-BAFA-46853E746E9D}" type="presParOf" srcId="{EF15C1C2-1DFB-42FB-871E-9A24D52831BF}" destId="{21925DA7-54DF-46A2-A599-19F4D2486FFB}" srcOrd="2" destOrd="0" presId="urn:microsoft.com/office/officeart/2018/2/layout/IconVerticalSolidList"/>
    <dgm:cxn modelId="{A5D37A95-C40F-45D3-95E1-ED4DA56C1CA3}" type="presParOf" srcId="{EF15C1C2-1DFB-42FB-871E-9A24D52831BF}" destId="{477DB869-033F-49FA-BF84-1D8CB058D33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567569-A02C-4B2F-A599-83168D1BC786}">
      <dsp:nvSpPr>
        <dsp:cNvPr id="0" name=""/>
        <dsp:cNvSpPr/>
      </dsp:nvSpPr>
      <dsp:spPr>
        <a:xfrm>
          <a:off x="0" y="0"/>
          <a:ext cx="495732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2666C-B9D5-4B2C-94D1-AC6DCB9A93D9}">
      <dsp:nvSpPr>
        <dsp:cNvPr id="0" name=""/>
        <dsp:cNvSpPr/>
      </dsp:nvSpPr>
      <dsp:spPr>
        <a:xfrm>
          <a:off x="0" y="0"/>
          <a:ext cx="4957320" cy="2712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‘Leadership means making people feel good’ (Jean Chretien, 1984)</a:t>
          </a:r>
        </a:p>
      </dsp:txBody>
      <dsp:txXfrm>
        <a:off x="0" y="0"/>
        <a:ext cx="4957320" cy="2712377"/>
      </dsp:txXfrm>
    </dsp:sp>
    <dsp:sp modelId="{CFCF7DA7-6E4C-4BEE-89A0-806C17CBED69}">
      <dsp:nvSpPr>
        <dsp:cNvPr id="0" name=""/>
        <dsp:cNvSpPr/>
      </dsp:nvSpPr>
      <dsp:spPr>
        <a:xfrm>
          <a:off x="0" y="2712377"/>
          <a:ext cx="495732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DFFDD-19EF-456D-9166-50F243249C38}">
      <dsp:nvSpPr>
        <dsp:cNvPr id="0" name=""/>
        <dsp:cNvSpPr/>
      </dsp:nvSpPr>
      <dsp:spPr>
        <a:xfrm>
          <a:off x="0" y="2712377"/>
          <a:ext cx="4957320" cy="2712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‘The final test of a leader is that he leaves behind him in other men the conviction and the will to carry on.’  (Walter Lippman, 1945)</a:t>
          </a:r>
        </a:p>
      </dsp:txBody>
      <dsp:txXfrm>
        <a:off x="0" y="2712377"/>
        <a:ext cx="4957320" cy="27123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1BCCEE-1BF5-4C07-8000-514588B20D78}">
      <dsp:nvSpPr>
        <dsp:cNvPr id="0" name=""/>
        <dsp:cNvSpPr/>
      </dsp:nvSpPr>
      <dsp:spPr>
        <a:xfrm>
          <a:off x="0" y="78612"/>
          <a:ext cx="6513603" cy="1846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What roles do leaders play in the change process?</a:t>
          </a:r>
        </a:p>
      </dsp:txBody>
      <dsp:txXfrm>
        <a:off x="90116" y="168728"/>
        <a:ext cx="6333371" cy="1665808"/>
      </dsp:txXfrm>
    </dsp:sp>
    <dsp:sp modelId="{5890450B-6729-4847-BE4C-ED6149B9B9FF}">
      <dsp:nvSpPr>
        <dsp:cNvPr id="0" name=""/>
        <dsp:cNvSpPr/>
      </dsp:nvSpPr>
      <dsp:spPr>
        <a:xfrm>
          <a:off x="0" y="2019692"/>
          <a:ext cx="6513603" cy="184604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How do leaders adapt their style and focus to suit different phases of change? </a:t>
          </a:r>
        </a:p>
      </dsp:txBody>
      <dsp:txXfrm>
        <a:off x="90116" y="2109808"/>
        <a:ext cx="6333371" cy="1665808"/>
      </dsp:txXfrm>
    </dsp:sp>
    <dsp:sp modelId="{D7098C70-DF0A-4D79-9D48-63C0CDD7D080}">
      <dsp:nvSpPr>
        <dsp:cNvPr id="0" name=""/>
        <dsp:cNvSpPr/>
      </dsp:nvSpPr>
      <dsp:spPr>
        <a:xfrm>
          <a:off x="0" y="3960773"/>
          <a:ext cx="6513603" cy="18460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 importance of self-knowledge and inner resources for leaders</a:t>
          </a:r>
        </a:p>
      </dsp:txBody>
      <dsp:txXfrm>
        <a:off x="90116" y="4050889"/>
        <a:ext cx="6333371" cy="16658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49919-C442-4875-9CE5-FF401F65FB16}">
      <dsp:nvSpPr>
        <dsp:cNvPr id="0" name=""/>
        <dsp:cNvSpPr/>
      </dsp:nvSpPr>
      <dsp:spPr>
        <a:xfrm>
          <a:off x="0" y="613544"/>
          <a:ext cx="5988141" cy="11326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906FE-908E-49DA-BAA9-5F8AC24BF8DE}">
      <dsp:nvSpPr>
        <dsp:cNvPr id="0" name=""/>
        <dsp:cNvSpPr/>
      </dsp:nvSpPr>
      <dsp:spPr>
        <a:xfrm>
          <a:off x="342640" y="868401"/>
          <a:ext cx="622983" cy="6229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CB280-9D9A-4702-A5FA-0A9E863853F8}">
      <dsp:nvSpPr>
        <dsp:cNvPr id="0" name=""/>
        <dsp:cNvSpPr/>
      </dsp:nvSpPr>
      <dsp:spPr>
        <a:xfrm>
          <a:off x="1308265" y="613544"/>
          <a:ext cx="4679875" cy="113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77" tIns="119877" rIns="119877" bIns="11987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According to McShane and VonGlinow (2004), a leader must be able to </a:t>
          </a:r>
        </a:p>
      </dsp:txBody>
      <dsp:txXfrm>
        <a:off x="1308265" y="613544"/>
        <a:ext cx="4679875" cy="1132697"/>
      </dsp:txXfrm>
    </dsp:sp>
    <dsp:sp modelId="{DD1F2985-6AD0-47E0-AA09-F5249F93BE6C}">
      <dsp:nvSpPr>
        <dsp:cNvPr id="0" name=""/>
        <dsp:cNvSpPr/>
      </dsp:nvSpPr>
      <dsp:spPr>
        <a:xfrm>
          <a:off x="0" y="2029415"/>
          <a:ext cx="5988141" cy="11326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0B4662-A591-4AD4-90C0-DF12B53ED648}">
      <dsp:nvSpPr>
        <dsp:cNvPr id="0" name=""/>
        <dsp:cNvSpPr/>
      </dsp:nvSpPr>
      <dsp:spPr>
        <a:xfrm>
          <a:off x="342640" y="2284272"/>
          <a:ext cx="622983" cy="6229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DB869-033F-49FA-BF84-1D8CB058D33A}">
      <dsp:nvSpPr>
        <dsp:cNvPr id="0" name=""/>
        <dsp:cNvSpPr/>
      </dsp:nvSpPr>
      <dsp:spPr>
        <a:xfrm>
          <a:off x="1308265" y="2029415"/>
          <a:ext cx="4679875" cy="11326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77" tIns="119877" rIns="119877" bIns="119877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“influence, motivate and enable others to contribute toward the effectiveness and success of the </a:t>
          </a:r>
          <a:r>
            <a:rPr lang="en-US" sz="2000" kern="1200" dirty="0" err="1"/>
            <a:t>organisation</a:t>
          </a:r>
          <a:r>
            <a:rPr lang="en-US" sz="2000" kern="1200" dirty="0"/>
            <a:t>.”</a:t>
          </a:r>
        </a:p>
      </dsp:txBody>
      <dsp:txXfrm>
        <a:off x="1308265" y="2029415"/>
        <a:ext cx="4679875" cy="11326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3D92B-E8E9-4298-BB1C-8F42C9FFF718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89DD18-D96C-4123-B8B7-FE3E96B6EA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61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89DD18-D96C-4123-B8B7-FE3E96B6EA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915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A3576-D760-49CB-ADFF-0B73797815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7E67EF-9071-4E48-BD65-AB6B116342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DC248-DAE1-4D29-861B-1E5E39A34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4E0367-FB55-4CF1-8335-C3EFB4F51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29B42-E58E-49DA-8F46-3BE99BA9C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758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72409-0829-4A8D-9BD1-4463295D4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2ECFD-BC0D-43B7-8B76-54CA1253C8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7358E8-411D-4A27-877E-A39BCB3D4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9945C-9A29-4BA9-9574-3AE480BA1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702EE6-9E0C-4293-90B5-91143DBEE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535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55DBC-19E3-4DBE-AD6B-62C489CC1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8707A6-365B-4BFF-AAF5-D8A9BE188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95C3C9-4924-4E00-98FA-9B92A30FA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3FA8B-9D30-4191-9303-05AF5A0B3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FB987-2452-4B22-8B6B-25B9496CD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359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BC468-13BD-487B-8477-A0B2E0801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BF267-4C2E-46BC-B4FE-18284E8437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268747-8CC0-40DC-B4C2-5FF2FCE36E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24DE78-25E9-4EF5-A754-3C9722DE1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8BF535-E31B-40BD-9B2C-6124F7ACA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82BB23-6253-4629-8246-97D7D61E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282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77CF3-5E88-45CB-A524-36FABF2F1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33227D-BA80-4513-A774-32449F93D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F3A5EC-52AC-4DA3-8817-FD44F1FD08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218EA7-A35C-4C23-A000-E8295747D6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1061A5-C21D-483B-A1F4-AED31DB8AA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59F45-4D29-4E92-810B-CD3AAC49C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078C10-2CAF-44AB-8E02-E00D377E1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B99C9C-3D6F-4AE0-8A1D-B9F952A68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373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32DF5-9E32-4213-A80C-97BDE874F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E4F5B3-4F58-4945-BE61-9944B5F52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8558D3-D8B6-4128-BE66-A864B7E29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4AF8EB-2690-4987-88DE-19ECAC7BC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457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87A6DF-1AC8-48D0-9108-CCDE0D35D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9B43F5-5403-4BD9-928B-4C6A8F31D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2EF370-3EB5-4713-AECA-E3509A358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900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0571A-A971-4100-ACFF-75728ECBD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E5CEE-8E85-4830-B7AB-1E753FEE6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21A2A-2CDA-4BA1-A996-5F80CF8FBA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EBEC9D-1987-420F-812D-66D27D09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1BA9E-F5D4-4D43-9384-F2A7E1D16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3EDD2-C3A6-4C41-B8B6-793923860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363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102DC-6743-4AF1-97C3-C7B2A9F2E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0108E9-5F7D-4069-B110-20F49806D5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38EA0C-58D2-4265-AFB3-D82CD314A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E62262-8F3A-4779-9280-4E5AD57A3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2CD0A3-ED6C-499A-A527-C99BD9748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DD0F84-D4A0-4C0E-820C-3126A48B9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635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9DD57-0EB1-4B9E-99B1-40B23300B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AAC86D-CC67-4FB6-A020-8298A149F3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4262A-DBB7-4BD3-95C1-2FFE619D6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71696F-D33A-4BA6-A122-CBF444ABA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B2D97-A09F-490F-9519-60279568AE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04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5B5A72-3066-47E8-B21E-F7099D5D6C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54B245-4D90-4009-A741-28E7D7845E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B7363-4FDD-44ED-B18D-2F626DAB0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B7931-6891-46D9-BAC3-03C7D56B1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AC509-55CA-42AC-BFF9-5124BD872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353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19AE7A-CDC7-4F26-8D34-2665E641C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0F1D42-587A-4257-BC27-42C621824E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E82C1-B60E-4B96-BC3F-A0FDABAAB6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48E6C-FF5E-497C-BEAD-A7B9CC273E66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08ADB-31D9-4DDA-9100-777DA8A56B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9C16A-EEB3-4567-AF6C-A1F3B28A7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849EA9-8B7C-422B-ABC7-DCDC693DB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45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P8hogkNdu8?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pdeNcH1H8A?feature=oembed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fabiusmaximus.com/2015/02/13/us-army-reform-officers-selection-training-78706/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usinessinsider.com/biggest-differences-between-managers-and-leaders-2016-3?r=US&amp;IR=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295E7F-EA66-480B-B001-C8BE7CD61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0040" y="4892040"/>
            <a:ext cx="11548872" cy="1645920"/>
          </a:xfrm>
          <a:prstGeom prst="rect">
            <a:avLst/>
          </a:prstGeom>
          <a:solidFill>
            <a:srgbClr val="262626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9698D-AB81-4041-8D61-B268CBAD5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686" y="5091762"/>
            <a:ext cx="7484787" cy="1264588"/>
          </a:xfrm>
        </p:spPr>
        <p:txBody>
          <a:bodyPr anchor="ctr">
            <a:normAutofit/>
          </a:bodyPr>
          <a:lstStyle/>
          <a:p>
            <a:pPr algn="r"/>
            <a:r>
              <a:rPr lang="en-GB" sz="6600" dirty="0">
                <a:solidFill>
                  <a:srgbClr val="FFFFFF"/>
                </a:solidFill>
              </a:rPr>
              <a:t>Leading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C7AEC5-0035-4810-9DCE-0C56D5668F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2119" y="5091763"/>
            <a:ext cx="2871195" cy="1264587"/>
          </a:xfrm>
        </p:spPr>
        <p:txBody>
          <a:bodyPr anchor="ctr">
            <a:normAutofit/>
          </a:bodyPr>
          <a:lstStyle/>
          <a:p>
            <a:pPr algn="l"/>
            <a:endParaRPr lang="en-GB" sz="200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9E7640-1A47-4BA3-A189-0F1C8A4BC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471" r="-1" b="1615"/>
          <a:stretch/>
        </p:blipFill>
        <p:spPr>
          <a:xfrm>
            <a:off x="320040" y="320040"/>
            <a:ext cx="11548872" cy="446227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8490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89AA4-63C4-4993-8881-C197D58BF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6000" dirty="0"/>
              <a:t>Objectives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BD87C-B8D3-413D-ACF0-B09385768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19" y="2556587"/>
            <a:ext cx="11536681" cy="4002823"/>
          </a:xfrm>
        </p:spPr>
        <p:txBody>
          <a:bodyPr>
            <a:noAutofit/>
          </a:bodyPr>
          <a:lstStyle/>
          <a:p>
            <a:r>
              <a:rPr lang="en-US" dirty="0"/>
              <a:t>To examine the different roles played by leaders in the change management process </a:t>
            </a:r>
          </a:p>
          <a:p>
            <a:r>
              <a:rPr lang="en-US" dirty="0"/>
              <a:t>To explore the skills and qualities required by leaders of change to ensure success</a:t>
            </a:r>
          </a:p>
          <a:p>
            <a:r>
              <a:rPr lang="en-US" dirty="0"/>
              <a:t>To understand the need for leaders to be proactive in the change process </a:t>
            </a:r>
          </a:p>
          <a:p>
            <a:r>
              <a:rPr lang="en-US" dirty="0"/>
              <a:t>To identify how leaders of change can adapt their style and focus to the different phases of the change process </a:t>
            </a:r>
          </a:p>
          <a:p>
            <a:r>
              <a:rPr lang="en-US" dirty="0"/>
              <a:t>To identify the range of choices facing leaders and their </a:t>
            </a:r>
            <a:r>
              <a:rPr lang="en-US" dirty="0" err="1"/>
              <a:t>organisations</a:t>
            </a:r>
            <a:r>
              <a:rPr lang="en-US" dirty="0"/>
              <a:t> when considering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183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923D-349C-4C72-9360-F18168C14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608" y="236705"/>
            <a:ext cx="5381405" cy="2136225"/>
          </a:xfrm>
        </p:spPr>
        <p:txBody>
          <a:bodyPr>
            <a:noAutofit/>
          </a:bodyPr>
          <a:lstStyle/>
          <a:p>
            <a:r>
              <a:rPr lang="en-GB" sz="6000" dirty="0"/>
              <a:t>A little story to begin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1ADB0-A448-42AB-8FC5-F348F1CB7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402" y="2609635"/>
            <a:ext cx="6172782" cy="3873357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3200" dirty="0"/>
              <a:t>A group of workers and their leaders are set a task of clearing a road through a dense jungle on a remote island to get to the coast where an estuary provides a perfect site for a port. </a:t>
            </a:r>
          </a:p>
          <a:p>
            <a:r>
              <a:rPr lang="en-US" sz="3200" dirty="0"/>
              <a:t>The leaders </a:t>
            </a:r>
            <a:r>
              <a:rPr lang="en-US" sz="3200" dirty="0" err="1"/>
              <a:t>organise</a:t>
            </a:r>
            <a:r>
              <a:rPr lang="en-US" sz="3200" dirty="0"/>
              <a:t> the </a:t>
            </a:r>
            <a:r>
              <a:rPr lang="en-US" sz="3200" dirty="0" err="1"/>
              <a:t>labour</a:t>
            </a:r>
            <a:r>
              <a:rPr lang="en-US" sz="3200" dirty="0"/>
              <a:t> into efficient units and monitor the distribution and use of capital assets – progress is excellent. </a:t>
            </a:r>
          </a:p>
          <a:p>
            <a:endParaRPr lang="en-GB" sz="18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5421C4-B618-472A-B281-B954F97894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366" r="-1" b="-1"/>
          <a:stretch/>
        </p:blipFill>
        <p:spPr>
          <a:xfrm>
            <a:off x="6167846" y="10"/>
            <a:ext cx="602415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5151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6000" dirty="0"/>
              <a:t>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ADFA8-FB26-4215-8597-B81C5B7EF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US" sz="3200" dirty="0"/>
              <a:t>The leaders continue to monitor and evaluate progress, making adjustments along the way to ensure the progress is maintained and efficiency increased wherever possible. </a:t>
            </a:r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DF3B23-AFEB-4A7C-99C6-9FFFB18D24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72" r="15589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24172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745DD-52E6-48CA-A267-78A431107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499" y="1212351"/>
            <a:ext cx="5493380" cy="4841315"/>
          </a:xfrm>
        </p:spPr>
        <p:txBody>
          <a:bodyPr anchor="t">
            <a:normAutofit/>
          </a:bodyPr>
          <a:lstStyle/>
          <a:p>
            <a:r>
              <a:rPr lang="en-US" dirty="0"/>
              <a:t>Then, one day amidst all the hustle and bustle and activity, one person climbs up a nearby tree.</a:t>
            </a:r>
          </a:p>
          <a:p>
            <a:r>
              <a:rPr lang="en-US" dirty="0"/>
              <a:t>The person surveys the scene from the top of the tree and shouts down to the assembled group below…</a:t>
            </a:r>
          </a:p>
          <a:p>
            <a:pPr marL="0" indent="0">
              <a:buNone/>
            </a:pPr>
            <a:r>
              <a:rPr lang="en-GB" sz="6000" dirty="0">
                <a:solidFill>
                  <a:prstClr val="white"/>
                </a:solidFill>
                <a:latin typeface="Calibri Light" panose="020F0302020204030204"/>
                <a:ea typeface="+mj-ea"/>
                <a:cs typeface="+mj-cs"/>
              </a:rPr>
              <a:t>“Wrong way!”</a:t>
            </a:r>
            <a:endParaRPr lang="en-US" sz="1800" dirty="0"/>
          </a:p>
          <a:p>
            <a:r>
              <a:rPr lang="en-US" sz="3200" dirty="0"/>
              <a:t>And the moral is……….?</a:t>
            </a:r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8212B5-C027-47D8-9661-9EF27085DC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861" r="6485" b="1"/>
          <a:stretch/>
        </p:blipFill>
        <p:spPr>
          <a:xfrm>
            <a:off x="6167846" y="10"/>
            <a:ext cx="602415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94517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079A04-35D1-4E3C-8ACA-1419BFA600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33" b="138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3E4AA-2273-4B6E-A3CF-C2E5B2400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Definitions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DC868-5590-4253-960C-2E7BFF597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371850" cy="2798273"/>
          </a:xfrm>
        </p:spPr>
        <p:txBody>
          <a:bodyPr anchor="ctr">
            <a:noAutofit/>
          </a:bodyPr>
          <a:lstStyle/>
          <a:p>
            <a:r>
              <a:rPr lang="en-US" sz="3200" dirty="0"/>
              <a:t>How would you define leadership?</a:t>
            </a:r>
          </a:p>
          <a:p>
            <a:r>
              <a:rPr lang="en-US" sz="3200" dirty="0"/>
              <a:t>Identify three key differences between management and leadership.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4066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E29507-0A2F-448D-B1AE-A5E3363E97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3769" y="1783203"/>
            <a:ext cx="6263373" cy="328826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B9BDF0-5C65-4AAE-8C77-0560A70313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9270138"/>
              </p:ext>
            </p:extLst>
          </p:nvPr>
        </p:nvGraphicFramePr>
        <p:xfrm>
          <a:off x="616449" y="873303"/>
          <a:ext cx="4957320" cy="5424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13397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567569-A02C-4B2F-A599-83168D1BC7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80567569-A02C-4B2F-A599-83168D1BC7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80567569-A02C-4B2F-A599-83168D1BC7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32666C-B9D5-4B2C-94D1-AC6DCB9A9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2632666C-B9D5-4B2C-94D1-AC6DCB9A9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2632666C-B9D5-4B2C-94D1-AC6DCB9A93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CF7DA7-6E4C-4BEE-89A0-806C17CBE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CFCF7DA7-6E4C-4BEE-89A0-806C17CBE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CFCF7DA7-6E4C-4BEE-89A0-806C17CBE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CDFFDD-19EF-456D-9166-50F243249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7DCDFFDD-19EF-456D-9166-50F243249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7DCDFFDD-19EF-456D-9166-50F243249C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8">
            <a:extLst>
              <a:ext uri="{FF2B5EF4-FFF2-40B4-BE49-F238E27FC236}">
                <a16:creationId xmlns:a16="http://schemas.microsoft.com/office/drawing/2014/main" id="{C484E76A-D839-4BF2-97D7-2C5D25CF3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62">
            <a:extLst>
              <a:ext uri="{FF2B5EF4-FFF2-40B4-BE49-F238E27FC236}">
                <a16:creationId xmlns:a16="http://schemas.microsoft.com/office/drawing/2014/main" id="{63A98FE7-AE9A-4046-80E8-EEBF3A327E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54552" y="-3757380"/>
            <a:ext cx="4682893" cy="12192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12">
            <a:extLst>
              <a:ext uri="{FF2B5EF4-FFF2-40B4-BE49-F238E27FC236}">
                <a16:creationId xmlns:a16="http://schemas.microsoft.com/office/drawing/2014/main" id="{E93E621B-D6AB-49DF-9904-577EBDB23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570" y="73152"/>
            <a:ext cx="1340860" cy="223819"/>
            <a:chOff x="5394960" y="73152"/>
            <a:chExt cx="1340860" cy="223819"/>
          </a:xfrm>
        </p:grpSpPr>
        <p:sp>
          <p:nvSpPr>
            <p:cNvPr id="14" name="Rectangle 64">
              <a:extLst>
                <a:ext uri="{FF2B5EF4-FFF2-40B4-BE49-F238E27FC236}">
                  <a16:creationId xmlns:a16="http://schemas.microsoft.com/office/drawing/2014/main" id="{9A30311C-B468-492D-93C1-A69F54DEE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63415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66">
              <a:extLst>
                <a:ext uri="{FF2B5EF4-FFF2-40B4-BE49-F238E27FC236}">
                  <a16:creationId xmlns:a16="http://schemas.microsoft.com/office/drawing/2014/main" id="{B82E971F-2D43-4DF6-9814-6586C591C9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63415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64">
              <a:extLst>
                <a:ext uri="{FF2B5EF4-FFF2-40B4-BE49-F238E27FC236}">
                  <a16:creationId xmlns:a16="http://schemas.microsoft.com/office/drawing/2014/main" id="{9BDFC723-EFE9-4B3D-9139-B7CEEE2CBF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1302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66">
              <a:extLst>
                <a:ext uri="{FF2B5EF4-FFF2-40B4-BE49-F238E27FC236}">
                  <a16:creationId xmlns:a16="http://schemas.microsoft.com/office/drawing/2014/main" id="{25604D1A-910F-43BF-B278-2CF6E474A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1302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64">
              <a:extLst>
                <a:ext uri="{FF2B5EF4-FFF2-40B4-BE49-F238E27FC236}">
                  <a16:creationId xmlns:a16="http://schemas.microsoft.com/office/drawing/2014/main" id="{CAB7395E-654B-42BA-96DD-FCE9A4920E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79188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66">
              <a:extLst>
                <a:ext uri="{FF2B5EF4-FFF2-40B4-BE49-F238E27FC236}">
                  <a16:creationId xmlns:a16="http://schemas.microsoft.com/office/drawing/2014/main" id="{46CA0029-B650-4B83-AE70-60DC04508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79188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64">
              <a:extLst>
                <a:ext uri="{FF2B5EF4-FFF2-40B4-BE49-F238E27FC236}">
                  <a16:creationId xmlns:a16="http://schemas.microsoft.com/office/drawing/2014/main" id="{4C628DF9-C1B6-40F8-AE2D-40842A739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37074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66">
              <a:extLst>
                <a:ext uri="{FF2B5EF4-FFF2-40B4-BE49-F238E27FC236}">
                  <a16:creationId xmlns:a16="http://schemas.microsoft.com/office/drawing/2014/main" id="{BD1657DD-F34D-4536-A723-46A26BE49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37074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64">
              <a:extLst>
                <a:ext uri="{FF2B5EF4-FFF2-40B4-BE49-F238E27FC236}">
                  <a16:creationId xmlns:a16="http://schemas.microsoft.com/office/drawing/2014/main" id="{B41DC4EB-BC23-4C1A-A799-C90E60231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94960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66">
              <a:extLst>
                <a:ext uri="{FF2B5EF4-FFF2-40B4-BE49-F238E27FC236}">
                  <a16:creationId xmlns:a16="http://schemas.microsoft.com/office/drawing/2014/main" id="{C184480A-9198-46CF-AC93-AEEED77C5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94960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64">
              <a:extLst>
                <a:ext uri="{FF2B5EF4-FFF2-40B4-BE49-F238E27FC236}">
                  <a16:creationId xmlns:a16="http://schemas.microsoft.com/office/drawing/2014/main" id="{09F10C44-932A-4F5D-B572-BB42B1DFF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73986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66">
              <a:extLst>
                <a:ext uri="{FF2B5EF4-FFF2-40B4-BE49-F238E27FC236}">
                  <a16:creationId xmlns:a16="http://schemas.microsoft.com/office/drawing/2014/main" id="{C32D0AD5-0F90-46EA-9656-DEDAA8CBB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73986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64">
              <a:extLst>
                <a:ext uri="{FF2B5EF4-FFF2-40B4-BE49-F238E27FC236}">
                  <a16:creationId xmlns:a16="http://schemas.microsoft.com/office/drawing/2014/main" id="{3F954DFE-DFAE-4A55-A8C8-02A66B779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31873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66">
              <a:extLst>
                <a:ext uri="{FF2B5EF4-FFF2-40B4-BE49-F238E27FC236}">
                  <a16:creationId xmlns:a16="http://schemas.microsoft.com/office/drawing/2014/main" id="{99965803-6163-4875-B01F-8291BF75B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31873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64">
              <a:extLst>
                <a:ext uri="{FF2B5EF4-FFF2-40B4-BE49-F238E27FC236}">
                  <a16:creationId xmlns:a16="http://schemas.microsoft.com/office/drawing/2014/main" id="{B0FB19FE-CC5E-426D-8AF1-AE64C2A8C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9759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ectangle 66">
              <a:extLst>
                <a:ext uri="{FF2B5EF4-FFF2-40B4-BE49-F238E27FC236}">
                  <a16:creationId xmlns:a16="http://schemas.microsoft.com/office/drawing/2014/main" id="{D4E28BA1-6CC4-42E7-844E-6AA69C8FE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9759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64">
              <a:extLst>
                <a:ext uri="{FF2B5EF4-FFF2-40B4-BE49-F238E27FC236}">
                  <a16:creationId xmlns:a16="http://schemas.microsoft.com/office/drawing/2014/main" id="{5504DDB1-52FB-4ABD-96F9-7D6D75F0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47645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Rectangle 66">
              <a:extLst>
                <a:ext uri="{FF2B5EF4-FFF2-40B4-BE49-F238E27FC236}">
                  <a16:creationId xmlns:a16="http://schemas.microsoft.com/office/drawing/2014/main" id="{B0029ECB-14C6-4126-B089-07DE3817E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47645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Rectangle 64">
              <a:extLst>
                <a:ext uri="{FF2B5EF4-FFF2-40B4-BE49-F238E27FC236}">
                  <a16:creationId xmlns:a16="http://schemas.microsoft.com/office/drawing/2014/main" id="{45994F0D-C6AF-42B4-903F-C4BA5E833F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5531" y="7315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Rectangle 66">
              <a:extLst>
                <a:ext uri="{FF2B5EF4-FFF2-40B4-BE49-F238E27FC236}">
                  <a16:creationId xmlns:a16="http://schemas.microsoft.com/office/drawing/2014/main" id="{4AD5F537-A062-4F1C-98F8-51E470ABC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5531" y="23774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E24400-21BE-4C1A-909B-71239703A4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" b="2248"/>
          <a:stretch/>
        </p:blipFill>
        <p:spPr>
          <a:xfrm>
            <a:off x="538827" y="606829"/>
            <a:ext cx="11194627" cy="5608366"/>
          </a:xfrm>
          <a:prstGeom prst="rect">
            <a:avLst/>
          </a:prstGeom>
        </p:spPr>
      </p:pic>
      <p:sp>
        <p:nvSpPr>
          <p:cNvPr id="59" name="Rectangle 34">
            <a:extLst>
              <a:ext uri="{FF2B5EF4-FFF2-40B4-BE49-F238E27FC236}">
                <a16:creationId xmlns:a16="http://schemas.microsoft.com/office/drawing/2014/main" id="{5CBFA5F3-485A-45BA-A3F3-AE6B1A0EB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501384"/>
            <a:ext cx="12191999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004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923D-349C-4C72-9360-F18168C14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6000" dirty="0"/>
              <a:t>Leadership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1ADB0-A448-42AB-8FC5-F348F1CB7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7"/>
            <a:ext cx="5895654" cy="4049863"/>
          </a:xfrm>
        </p:spPr>
        <p:txBody>
          <a:bodyPr anchor="t">
            <a:normAutofit/>
          </a:bodyPr>
          <a:lstStyle/>
          <a:p>
            <a:r>
              <a:rPr lang="en-US" sz="3200" dirty="0"/>
              <a:t>Implies a relationship through which one person influences the </a:t>
            </a:r>
            <a:r>
              <a:rPr lang="en-US" sz="3200" dirty="0" err="1"/>
              <a:t>behaviour</a:t>
            </a:r>
            <a:r>
              <a:rPr lang="en-US" sz="3200" dirty="0"/>
              <a:t> or actions of other people  (Mullins, 2016)</a:t>
            </a:r>
          </a:p>
          <a:p>
            <a:r>
              <a:rPr lang="en-US" sz="3200" dirty="0"/>
              <a:t>It cannot be separated from groups and effective teambuilding.</a:t>
            </a:r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27A086-462E-4F54-B906-2C48B7A575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87" r="19279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74610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9AA4-63C4-4993-8881-C197D58BF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BD87C-B8D3-413D-ACF0-B09385768D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C19B7D-5E6F-46CE-85C1-57FCBC0D4D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442" y="681037"/>
            <a:ext cx="10547357" cy="547942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9C35A13-AAA0-4AB5-B0EC-DB2BE30705FC}"/>
              </a:ext>
            </a:extLst>
          </p:cNvPr>
          <p:cNvSpPr/>
          <p:nvPr/>
        </p:nvSpPr>
        <p:spPr>
          <a:xfrm>
            <a:off x="838200" y="1551398"/>
            <a:ext cx="5131085" cy="4625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844AC3-4AC8-4C35-8E97-F087CD09BD8A}"/>
              </a:ext>
            </a:extLst>
          </p:cNvPr>
          <p:cNvSpPr/>
          <p:nvPr/>
        </p:nvSpPr>
        <p:spPr>
          <a:xfrm>
            <a:off x="6153443" y="1534900"/>
            <a:ext cx="5131085" cy="4625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343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6C9B752-504F-4803-92CD-5373B8220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C2A117-93B7-4C54-9DCE-BDD4A5A05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67148"/>
            <a:ext cx="606972" cy="369085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62B97F-B393-4C41-A3C9-DD240F982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057A33-31AC-4CDD-9F6B-A06DBEE8C5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32" r="460" b="-1"/>
          <a:stretch/>
        </p:blipFill>
        <p:spPr>
          <a:xfrm>
            <a:off x="603504" y="-1"/>
            <a:ext cx="11588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130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295E7F-EA66-480B-B001-C8BE7CD61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0040" y="4892040"/>
            <a:ext cx="11548872" cy="1645920"/>
          </a:xfrm>
          <a:prstGeom prst="rect">
            <a:avLst/>
          </a:prstGeom>
          <a:solidFill>
            <a:srgbClr val="262626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3E4AA-2273-4B6E-A3CF-C2E5B2400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686" y="5091762"/>
            <a:ext cx="7484787" cy="12645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dirty="0">
                <a:solidFill>
                  <a:srgbClr val="FFFFFF"/>
                </a:solidFill>
              </a:rPr>
              <a:t>Walters (2016)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984C19E-5849-4B6D-B304-0F7D8DE3D6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288"/>
          <a:stretch/>
        </p:blipFill>
        <p:spPr>
          <a:xfrm>
            <a:off x="320040" y="320040"/>
            <a:ext cx="11548872" cy="446227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5686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07016F-0766-4EAB-88CF-3E3D14177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706" y="1073649"/>
            <a:ext cx="11217619" cy="1498805"/>
          </a:xfrm>
          <a:prstGeom prst="rect">
            <a:avLst/>
          </a:prstGeom>
        </p:spPr>
      </p:pic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4B6D306-67DD-4846-8227-2F1CDB7DBF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2706" y="2739683"/>
            <a:ext cx="11301199" cy="3091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399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07016F-0766-4EAB-88CF-3E3D14177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740" y="408032"/>
            <a:ext cx="11402520" cy="1523510"/>
          </a:xfrm>
          <a:prstGeom prst="rect">
            <a:avLst/>
          </a:prstGeom>
        </p:spPr>
      </p:pic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6846C1C-1C5F-459E-A079-863B3450BF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4740" y="2209881"/>
            <a:ext cx="11471525" cy="3214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87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07016F-0766-4EAB-88CF-3E3D14177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51" y="261019"/>
            <a:ext cx="11710098" cy="1564606"/>
          </a:xfrm>
          <a:prstGeom prst="rect">
            <a:avLst/>
          </a:prstGeom>
        </p:spPr>
      </p:pic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81825978-164C-42DF-8E51-6D37658B52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0950" y="2254610"/>
            <a:ext cx="11710097" cy="3269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40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07016F-0766-4EAB-88CF-3E3D14177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187" y="312389"/>
            <a:ext cx="11325626" cy="151323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31EF0E-8DFD-4E90-929F-4AC0047337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4869" y="2267125"/>
            <a:ext cx="11502262" cy="322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342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8BDFD4F-78C6-4D59-BC72-4D21242A50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43" y="313686"/>
            <a:ext cx="11327350" cy="15119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FC923D-349C-4C72-9360-F18168C14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1ADB0-A448-42AB-8FC5-F348F1CB71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EF34F5-6FC5-4788-80DE-9A97B3C4D7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343" y="2524605"/>
            <a:ext cx="11247068" cy="3173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85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B07B1D6-C645-42C6-961A-C44605292B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830" y="1971869"/>
            <a:ext cx="10436970" cy="307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9159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0FACE31-054D-490A-A916-BAAC8E886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9019" y="1771463"/>
            <a:ext cx="9144000" cy="504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4293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81FD1D-BA79-4135-BC4E-973AFEC674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9494" y="1561673"/>
            <a:ext cx="9163050" cy="519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78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D411DC8-3FD5-4660-AB51-23AD738E0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762" y="1690688"/>
            <a:ext cx="9134475" cy="505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29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D19F12-9F6C-4B4E-9FBD-CC1331CBE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8239" y="155335"/>
            <a:ext cx="10525561" cy="1406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3D5E23-876A-4D03-954D-5BC2C633DD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544" y="1587740"/>
            <a:ext cx="9124950" cy="511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1897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34C3C-951B-41B4-91F5-5961A87C2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D30F72A-12A2-484D-9996-6EE6A77D1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9810" y="1731075"/>
            <a:ext cx="8772380" cy="4925326"/>
          </a:xfrm>
          <a:prstGeom prst="rect">
            <a:avLst/>
          </a:prstGeom>
        </p:spPr>
      </p:pic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96236493-3C15-46D0-B4BF-ADBE29E190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24737"/>
            <a:ext cx="10525561" cy="140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22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Henry V by William Shakespeare</a:t>
            </a:r>
          </a:p>
        </p:txBody>
      </p:sp>
      <p:pic>
        <p:nvPicPr>
          <p:cNvPr id="4" name="Online Media 3" title="Henry V- St. Crispin's Day Speech (Subtitled)">
            <a:hlinkClick r:id="" action="ppaction://media"/>
            <a:extLst>
              <a:ext uri="{FF2B5EF4-FFF2-40B4-BE49-F238E27FC236}">
                <a16:creationId xmlns:a16="http://schemas.microsoft.com/office/drawing/2014/main" id="{30601AD8-0194-40D0-A6D4-A90E988F28F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21589" y="1116011"/>
            <a:ext cx="7523796" cy="563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38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34C3C-951B-41B4-91F5-5961A87C2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Colonel Tim Collins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745DD-52E6-48CA-A267-78A431107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dirty="0"/>
              <a:t>British Army</a:t>
            </a:r>
          </a:p>
          <a:p>
            <a:r>
              <a:rPr lang="en-GB" dirty="0"/>
              <a:t>Military leader during the Iraq war in 2003</a:t>
            </a:r>
          </a:p>
          <a:p>
            <a:r>
              <a:rPr lang="en-GB" dirty="0"/>
              <a:t>Well known for his speech on the eve of battle</a:t>
            </a:r>
          </a:p>
          <a:p>
            <a:r>
              <a:rPr lang="en-GB" dirty="0"/>
              <a:t>Speech later hung in the President’s Oval office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2AECC3-DACF-4EE5-AB37-D89C553D76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40" r="1" b="2080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11890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C923D-349C-4C72-9360-F18168C14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Col. Tim Collins' speech to 1 Batt., Royal Irish Regiment, on 19 March 2003, immediately prior to the invasion of Iraq.</a:t>
            </a:r>
            <a:endParaRPr lang="en-GB" sz="3200" dirty="0"/>
          </a:p>
        </p:txBody>
      </p:sp>
      <p:pic>
        <p:nvPicPr>
          <p:cNvPr id="4" name="Online Media 3" title="Col Tim Collins' inspirational speech - Kenneth Branagh">
            <a:hlinkClick r:id="" action="ppaction://media"/>
            <a:extLst>
              <a:ext uri="{FF2B5EF4-FFF2-40B4-BE49-F238E27FC236}">
                <a16:creationId xmlns:a16="http://schemas.microsoft.com/office/drawing/2014/main" id="{7A04F901-DE22-48DA-B284-7F6F065F3C4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93187" y="1699644"/>
            <a:ext cx="8865403" cy="4986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970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DC868-5590-4253-960C-2E7BFF597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550" y="1065321"/>
            <a:ext cx="5422957" cy="4996432"/>
          </a:xfrm>
        </p:spPr>
        <p:txBody>
          <a:bodyPr anchor="t">
            <a:normAutofit/>
          </a:bodyPr>
          <a:lstStyle/>
          <a:p>
            <a:r>
              <a:rPr lang="en-US" dirty="0"/>
              <a:t>‘Increasingly, management and leadership are being seen as inextricably linked. </a:t>
            </a:r>
          </a:p>
          <a:p>
            <a:endParaRPr lang="en-US" dirty="0"/>
          </a:p>
          <a:p>
            <a:r>
              <a:rPr lang="en-US" dirty="0"/>
              <a:t>It is one thing for a leader to propound a grand vision, but this is redundant unless the vision is managed so it becomes real achievement.’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400" dirty="0"/>
              <a:t>Sir John Harvey-Jones, ex-Chair ICI and TV’s ‘</a:t>
            </a:r>
            <a:r>
              <a:rPr lang="en-GB" sz="2400" dirty="0" err="1"/>
              <a:t>Troubleshooter</a:t>
            </a:r>
            <a:r>
              <a:rPr lang="en-GB" sz="2400" dirty="0"/>
              <a:t>’</a:t>
            </a:r>
          </a:p>
        </p:txBody>
      </p:sp>
      <p:sp>
        <p:nvSpPr>
          <p:cNvPr id="11" name="Freeform: Shape 8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3B8B33-DDE5-45F5-BB48-082CC2B521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90" r="2" b="15792"/>
          <a:stretch/>
        </p:blipFill>
        <p:spPr>
          <a:xfrm>
            <a:off x="6167846" y="10"/>
            <a:ext cx="602415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57858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3E4AA-2273-4B6E-A3CF-C2E5B2400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and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DC868-5590-4253-960C-2E7BFF597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Management </a:t>
            </a:r>
          </a:p>
          <a:p>
            <a:r>
              <a:rPr lang="en-US" sz="3200" dirty="0"/>
              <a:t>Getting things done through other people </a:t>
            </a:r>
          </a:p>
          <a:p>
            <a:r>
              <a:rPr lang="en-US" sz="3200" dirty="0"/>
              <a:t>… to achieve stated </a:t>
            </a:r>
            <a:r>
              <a:rPr lang="en-US" sz="3200" dirty="0" err="1"/>
              <a:t>organisational</a:t>
            </a:r>
            <a:r>
              <a:rPr lang="en-US" sz="3200" dirty="0"/>
              <a:t> objectives.</a:t>
            </a:r>
          </a:p>
          <a:p>
            <a:pPr marL="0" indent="0">
              <a:buNone/>
            </a:pPr>
            <a:r>
              <a:rPr lang="en-US" sz="3200" b="1" dirty="0"/>
              <a:t>Leadership </a:t>
            </a:r>
          </a:p>
          <a:p>
            <a:r>
              <a:rPr lang="en-US" sz="3200" dirty="0"/>
              <a:t>Broader emphasis on dealing with people </a:t>
            </a:r>
          </a:p>
          <a:p>
            <a:r>
              <a:rPr lang="en-US" sz="3200" dirty="0"/>
              <a:t>… through the willing and enthusiastic </a:t>
            </a:r>
            <a:r>
              <a:rPr lang="en-US" sz="3200" dirty="0" err="1"/>
              <a:t>behaviour</a:t>
            </a:r>
            <a:r>
              <a:rPr lang="en-US" sz="3200" dirty="0"/>
              <a:t> of followers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1973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89AA4-63C4-4993-8881-C197D58BF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4800" dirty="0"/>
              <a:t>70/30 … 90/10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BD87C-B8D3-413D-ACF0-B09385768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638043"/>
            <a:ext cx="3702501" cy="3701112"/>
          </a:xfrm>
        </p:spPr>
        <p:txBody>
          <a:bodyPr>
            <a:normAutofit/>
          </a:bodyPr>
          <a:lstStyle/>
          <a:p>
            <a:r>
              <a:rPr lang="en-US" sz="3200" dirty="0"/>
              <a:t>‘Successful transformation is 70 to 90 per cent leadership and only 10 to 30 per cent management.’ </a:t>
            </a:r>
          </a:p>
          <a:p>
            <a:pPr marL="0" indent="0">
              <a:buNone/>
            </a:pPr>
            <a:r>
              <a:rPr lang="en-US" sz="2000" dirty="0"/>
              <a:t>Kotter (1996, p26)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6B6181-ECCD-458B-82D2-DA20F384A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763" y="1715553"/>
            <a:ext cx="6250769" cy="3266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057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C923D-349C-4C72-9360-F18168C14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Leading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8C6671-B0BC-4358-B7C8-453333AA25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874595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105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1BCCEE-1BF5-4C07-8000-514588B20D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E31BCCEE-1BF5-4C07-8000-514588B20D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E31BCCEE-1BF5-4C07-8000-514588B20D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90450B-6729-4847-BE4C-ED6149B9B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5890450B-6729-4847-BE4C-ED6149B9B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5890450B-6729-4847-BE4C-ED6149B9B9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098C70-DF0A-4D79-9D48-63C0CDD7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D7098C70-DF0A-4D79-9D48-63C0CDD7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D7098C70-DF0A-4D79-9D48-63C0CDD7D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D26362-411D-47AE-8E23-844BE8362C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8526" y="152850"/>
            <a:ext cx="10015274" cy="655282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E2470A4-0772-4512-A0E4-FD80BAC00EF7}"/>
              </a:ext>
            </a:extLst>
          </p:cNvPr>
          <p:cNvSpPr/>
          <p:nvPr/>
        </p:nvSpPr>
        <p:spPr>
          <a:xfrm>
            <a:off x="1948824" y="1548750"/>
            <a:ext cx="8794678" cy="11918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F6806-1476-4E4F-8DD6-8DD14E8B394D}"/>
              </a:ext>
            </a:extLst>
          </p:cNvPr>
          <p:cNvSpPr/>
          <p:nvPr/>
        </p:nvSpPr>
        <p:spPr>
          <a:xfrm>
            <a:off x="1948824" y="2767579"/>
            <a:ext cx="8794678" cy="11918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9013C41-D7DA-4DA4-9089-CAA4EBDEB562}"/>
              </a:ext>
            </a:extLst>
          </p:cNvPr>
          <p:cNvSpPr/>
          <p:nvPr/>
        </p:nvSpPr>
        <p:spPr>
          <a:xfrm>
            <a:off x="1948824" y="3986408"/>
            <a:ext cx="8794678" cy="11918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556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34C3C-951B-41B4-91F5-5961A87C2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745DD-52E6-48CA-A267-78A431107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200" dirty="0"/>
              <a:t>Discuss the roles of managers and leaders with regard to each of the following:</a:t>
            </a:r>
          </a:p>
          <a:p>
            <a:pPr marL="0" indent="0">
              <a:buNone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Deciding what needs to be done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Developing the capacity to achieve it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Ensuring that it is done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4969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3E4AA-2273-4B6E-A3CF-C2E5B2400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Deciding what needs to be done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3331B0-C883-4157-857E-28E958BF4F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/>
              <a:t>Manager</a:t>
            </a:r>
          </a:p>
          <a:p>
            <a:r>
              <a:rPr lang="en-US" dirty="0"/>
              <a:t>Planning &amp; goal setting</a:t>
            </a:r>
          </a:p>
          <a:p>
            <a:r>
              <a:rPr lang="en-US" dirty="0"/>
              <a:t> Formulating steps for achieving goals </a:t>
            </a:r>
          </a:p>
          <a:p>
            <a:r>
              <a:rPr lang="en-US" dirty="0"/>
              <a:t>Identifying the resources that will be required = Planning &amp; Budgeting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33A2B9-3A31-4D29-B779-874F1E1CAC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/>
              <a:t>Leaders</a:t>
            </a:r>
          </a:p>
          <a:p>
            <a:r>
              <a:rPr lang="en-US" dirty="0"/>
              <a:t>Developing a vision </a:t>
            </a:r>
          </a:p>
          <a:p>
            <a:r>
              <a:rPr lang="en-US" dirty="0"/>
              <a:t>Sets the direction for change</a:t>
            </a:r>
          </a:p>
          <a:p>
            <a:r>
              <a:rPr lang="en-US" dirty="0"/>
              <a:t>Develop strategies to deliver the changes needed to achieve the 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726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9AA4-63C4-4993-8881-C197D58BF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the capacity to achieve 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7E61CA-0C41-42F0-874F-7EF24FD58C5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4000" dirty="0"/>
              <a:t>Managers</a:t>
            </a:r>
          </a:p>
          <a:p>
            <a:r>
              <a:rPr lang="en-US" dirty="0"/>
              <a:t>Create </a:t>
            </a:r>
            <a:r>
              <a:rPr lang="en-US" dirty="0" err="1"/>
              <a:t>organisational</a:t>
            </a:r>
            <a:r>
              <a:rPr lang="en-US" dirty="0"/>
              <a:t> structures &amp; work roles to facilitate the achievement of goals </a:t>
            </a:r>
          </a:p>
          <a:p>
            <a:r>
              <a:rPr lang="en-US" dirty="0"/>
              <a:t>Appoint qualified people</a:t>
            </a:r>
          </a:p>
          <a:p>
            <a:r>
              <a:rPr lang="en-US" dirty="0"/>
              <a:t>Communicate plans </a:t>
            </a:r>
          </a:p>
          <a:p>
            <a:r>
              <a:rPr lang="en-US" dirty="0"/>
              <a:t>Delegate appropriate levels of responsibility = </a:t>
            </a:r>
            <a:r>
              <a:rPr lang="en-US" dirty="0" err="1"/>
              <a:t>Organising</a:t>
            </a:r>
            <a:r>
              <a:rPr lang="en-US" dirty="0"/>
              <a:t> &amp; Staffing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67950C-8BE1-426A-ACAE-36B14E0E5E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/>
              <a:t>Leaders</a:t>
            </a:r>
          </a:p>
          <a:p>
            <a:r>
              <a:rPr lang="en-US" dirty="0"/>
              <a:t>Communicate the new direction in a way people can understand what needs to happen </a:t>
            </a:r>
          </a:p>
          <a:p>
            <a:r>
              <a:rPr lang="en-US" dirty="0"/>
              <a:t>Create conditions to align effort to deliver the 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11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925667-E7A4-41B1-8B80-BD0D56A41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Ensuring that it is done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5544AF-3307-416B-B686-9776961B19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4000" dirty="0"/>
              <a:t>Managers</a:t>
            </a:r>
          </a:p>
          <a:p>
            <a:r>
              <a:rPr lang="en-US" dirty="0"/>
              <a:t>Monitor performance </a:t>
            </a:r>
          </a:p>
          <a:p>
            <a:r>
              <a:rPr lang="en-US" dirty="0"/>
              <a:t>Identify variations from plans </a:t>
            </a:r>
          </a:p>
          <a:p>
            <a:r>
              <a:rPr lang="en-US" dirty="0"/>
              <a:t>Take corrective action = Controlling and Problem Solving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D579F4-B1B2-4674-BDD2-349E164E3F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dirty="0"/>
              <a:t>Leaders</a:t>
            </a:r>
          </a:p>
          <a:p>
            <a:r>
              <a:rPr lang="en-US" dirty="0"/>
              <a:t>Motivate and inspire people to achieve the vision 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C5B432-B22D-4C94-AE22-51F66DE32750}"/>
              </a:ext>
            </a:extLst>
          </p:cNvPr>
          <p:cNvSpPr/>
          <p:nvPr/>
        </p:nvSpPr>
        <p:spPr>
          <a:xfrm>
            <a:off x="711508" y="6283272"/>
            <a:ext cx="1923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Hayes (2014: 168) 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1E0D3A-2F3B-4EF3-9F29-AA8A7B80BB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2700" y="3524392"/>
            <a:ext cx="48006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310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4FA9F-5692-41F2-A03C-5D38ED9F2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Management and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ADFA8-FB26-4215-8597-B81C5B7EF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681555"/>
            <a:ext cx="5474413" cy="380143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Three approaches: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Personal Characteristics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Leader–Follower approach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Contextual approach.</a:t>
            </a:r>
            <a:endParaRPr lang="en-GB" sz="32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4E3E26-DD12-4933-B2AD-BA4773A94F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00" r="16827" b="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623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34C3C-951B-41B4-91F5-5961A87C2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characteristics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745DD-52E6-48CA-A267-78A431107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761324" cy="4564901"/>
          </a:xfrm>
        </p:spPr>
        <p:txBody>
          <a:bodyPr>
            <a:normAutofit/>
          </a:bodyPr>
          <a:lstStyle/>
          <a:p>
            <a:r>
              <a:rPr lang="en-US" sz="3200" dirty="0"/>
              <a:t>Douglas McGregor (1950s)</a:t>
            </a:r>
          </a:p>
          <a:p>
            <a:endParaRPr lang="en-US" sz="3200" dirty="0"/>
          </a:p>
          <a:p>
            <a:r>
              <a:rPr lang="en-US" sz="3200" b="1" dirty="0"/>
              <a:t>Theory X</a:t>
            </a:r>
            <a:r>
              <a:rPr lang="en-US" sz="3200" dirty="0"/>
              <a:t>: – People dislike work – Employees must be coerced to work – Most people avoid responsibility</a:t>
            </a:r>
          </a:p>
          <a:p>
            <a:r>
              <a:rPr lang="en-US" sz="3200" b="1" dirty="0"/>
              <a:t>Theory Y</a:t>
            </a:r>
            <a:r>
              <a:rPr lang="en-US" sz="3200" dirty="0"/>
              <a:t>: – People find work fulfilling – Workers can be self-motivating – People will seek and accept responsibility.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Interesting idea but no real evidence for this approach.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7117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785A6-CFBF-4D72-9A09-CD32E7FF8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Leader-follower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44189-AA57-40C7-B7D5-535632A63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966809" cy="468501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Effectiveness is related to the leader’s influence over subordinates - depends on: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 Leader–Follower Relationship</a:t>
            </a:r>
          </a:p>
          <a:p>
            <a:pPr lvl="2"/>
            <a:r>
              <a:rPr lang="en-US" sz="2400" dirty="0"/>
              <a:t>Friendliness/Loyalty 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US" dirty="0"/>
              <a:t>Structure – </a:t>
            </a:r>
          </a:p>
          <a:p>
            <a:pPr lvl="2"/>
            <a:r>
              <a:rPr lang="en-US" sz="2400" dirty="0" err="1"/>
              <a:t>Standardisation</a:t>
            </a:r>
            <a:r>
              <a:rPr lang="en-US" sz="2400" dirty="0"/>
              <a:t> </a:t>
            </a:r>
          </a:p>
          <a:p>
            <a:pPr lvl="2"/>
            <a:r>
              <a:rPr lang="en-US" sz="2400" dirty="0"/>
              <a:t>Detailed Instructions </a:t>
            </a:r>
          </a:p>
          <a:p>
            <a:pPr lvl="2"/>
            <a:r>
              <a:rPr lang="en-US" sz="2400" dirty="0"/>
              <a:t>Objective Measures of Performance 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US" dirty="0"/>
              <a:t>Leaders’ Formal Position and Power – </a:t>
            </a:r>
          </a:p>
          <a:p>
            <a:pPr lvl="2"/>
            <a:r>
              <a:rPr lang="en-US" sz="2400" dirty="0"/>
              <a:t>Discretion and Authority </a:t>
            </a:r>
          </a:p>
          <a:p>
            <a:pPr lvl="2"/>
            <a:r>
              <a:rPr lang="en-US" sz="2400" dirty="0"/>
              <a:t>Ability to Reward and Punish.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46786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81F3E-F158-472B-98B2-8F910BA3A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Leader-follower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6BF70-D088-4B53-B2CA-B5C65196A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Leaders are most effective when: </a:t>
            </a:r>
          </a:p>
          <a:p>
            <a:pPr marL="0" indent="0">
              <a:buNone/>
            </a:pPr>
            <a:r>
              <a:rPr lang="en-US" sz="3200" dirty="0"/>
              <a:t>	- </a:t>
            </a:r>
            <a:r>
              <a:rPr lang="en-US" sz="2400" dirty="0"/>
              <a:t>Relations are good </a:t>
            </a:r>
          </a:p>
          <a:p>
            <a:pPr marL="457200" lvl="1" indent="0">
              <a:buNone/>
            </a:pPr>
            <a:r>
              <a:rPr lang="en-US" dirty="0"/>
              <a:t>	– The task is clearly defined and highly structured </a:t>
            </a:r>
          </a:p>
          <a:p>
            <a:pPr marL="457200" lvl="1" indent="0">
              <a:buNone/>
            </a:pPr>
            <a:r>
              <a:rPr lang="en-US" dirty="0"/>
              <a:t>	– High level of formal authority.</a:t>
            </a:r>
          </a:p>
          <a:p>
            <a:r>
              <a:rPr lang="en-US" sz="3200" dirty="0"/>
              <a:t>Problem: </a:t>
            </a:r>
          </a:p>
          <a:p>
            <a:pPr marL="457200" lvl="1" indent="0">
              <a:buNone/>
            </a:pPr>
            <a:r>
              <a:rPr lang="en-US" dirty="0"/>
              <a:t>	– There are not that many situations where such conditions apply </a:t>
            </a:r>
          </a:p>
          <a:p>
            <a:pPr marL="457200" lvl="1" indent="0">
              <a:buNone/>
            </a:pPr>
            <a:r>
              <a:rPr lang="en-US" dirty="0"/>
              <a:t>	– No empirical support.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49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BDB9FDC-C033-4F92-AC9F-A1C5D0B34C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50DE9-9746-4A2D-A60A-02E285931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Contextual approach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5C215-216D-4E43-BEFE-ED0F3A1B3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520861"/>
            <a:ext cx="5072851" cy="27002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dirty="0"/>
              <a:t>Focuses on:</a:t>
            </a:r>
          </a:p>
          <a:p>
            <a:r>
              <a:rPr lang="en-US" dirty="0"/>
              <a:t>Leadership style, not </a:t>
            </a:r>
            <a:r>
              <a:rPr lang="en-US" dirty="0" err="1"/>
              <a:t>behaviour</a:t>
            </a:r>
            <a:endParaRPr lang="en-US" dirty="0"/>
          </a:p>
          <a:p>
            <a:r>
              <a:rPr lang="en-US" dirty="0"/>
              <a:t>Overall context, not just subordinate relations</a:t>
            </a:r>
          </a:p>
          <a:p>
            <a:r>
              <a:rPr lang="en-US" dirty="0"/>
              <a:t> Ability to cope with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48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C2E25-E169-487B-9F5E-B7120D8E3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4EB17-E299-4203-BD76-8A051798C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732106" cy="417776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4000" dirty="0"/>
              <a:t>Autocratic: </a:t>
            </a:r>
          </a:p>
          <a:p>
            <a:pPr marL="0" indent="0">
              <a:buNone/>
            </a:pPr>
            <a:r>
              <a:rPr lang="en-US" sz="2400" dirty="0"/>
              <a:t>– Leader makes decisions without reference to anyone else </a:t>
            </a:r>
          </a:p>
          <a:p>
            <a:pPr marL="0" indent="0">
              <a:buNone/>
            </a:pPr>
            <a:r>
              <a:rPr lang="en-US" sz="2400" dirty="0"/>
              <a:t>– High degree of dependency on the leader </a:t>
            </a:r>
          </a:p>
          <a:p>
            <a:pPr marL="0" indent="0">
              <a:buNone/>
            </a:pPr>
            <a:r>
              <a:rPr lang="en-US" sz="2400" dirty="0"/>
              <a:t>– Can create de-motivation and alienation of staff </a:t>
            </a:r>
          </a:p>
          <a:p>
            <a:pPr marL="0" indent="0">
              <a:buNone/>
            </a:pPr>
            <a:r>
              <a:rPr lang="en-US" sz="2400" dirty="0"/>
              <a:t>– May be valuable in some types of business where decisions need to be made quickly and decisively</a:t>
            </a:r>
            <a:endParaRPr lang="en-GB" sz="24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4ADB15-93DA-4E61-8A00-2F9D0D5EF7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66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546573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62A08-D4C3-4F0C-A851-EC438F043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AED46-A4BB-4B8E-A1F4-A0892D95C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741437" cy="406579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4000" dirty="0"/>
              <a:t>Democratic:</a:t>
            </a:r>
          </a:p>
          <a:p>
            <a:r>
              <a:rPr lang="en-US" sz="2400" dirty="0"/>
              <a:t>Encourages decision making from different perspectives </a:t>
            </a:r>
          </a:p>
          <a:p>
            <a:r>
              <a:rPr lang="en-US" sz="2400" dirty="0"/>
              <a:t>Leadership may be </a:t>
            </a:r>
            <a:r>
              <a:rPr lang="en-US" sz="2400" dirty="0" err="1"/>
              <a:t>emphasised</a:t>
            </a:r>
            <a:r>
              <a:rPr lang="en-US" sz="2400" dirty="0"/>
              <a:t> throughout the organization</a:t>
            </a:r>
          </a:p>
          <a:p>
            <a:r>
              <a:rPr lang="en-US" sz="2400" dirty="0"/>
              <a:t>Consultative: process of consultation before decisions are taken </a:t>
            </a:r>
          </a:p>
          <a:p>
            <a:r>
              <a:rPr lang="en-US" sz="2400" dirty="0"/>
              <a:t>Persuasive: Leader takes decision and seeks to persuade others that the decision is correct</a:t>
            </a:r>
            <a:endParaRPr lang="en-GB" sz="24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84A056-E12E-44D3-B68D-C13DB66F04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95" r="13932" b="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08668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1C7158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62A08-D4C3-4F0C-A851-EC438F043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Leadership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566571-398A-49C8-B4D4-70EABDDFEE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" r="1573" b="-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AED46-A4BB-4B8E-A1F4-A0892D95C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4000" dirty="0">
                <a:solidFill>
                  <a:srgbClr val="FFFFFF"/>
                </a:solidFill>
              </a:rPr>
              <a:t>Democratic:</a:t>
            </a:r>
          </a:p>
          <a:p>
            <a:r>
              <a:rPr lang="en-US" sz="2400" dirty="0">
                <a:solidFill>
                  <a:srgbClr val="FFFFFF"/>
                </a:solidFill>
              </a:rPr>
              <a:t>May help motivation and involvement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Workers feel ownership of the firm and its ideas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Improves the sharing of ideas and experiences within the business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Can delay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36470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BF87C-4FE2-4B81-9867-AE54C8AD3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8DE5C-C48C-4ABB-BDB2-013A2F6509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4199A-1634-422B-AA01-BEC6DF5D40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9B618C-CAA2-4165-AC70-CC268E2645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999" y="0"/>
            <a:ext cx="9144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64365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9EF7E-036F-4A53-90B9-150E168EA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D71A0-4CC9-4ED8-8166-ECA1761E33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792038" cy="4351338"/>
          </a:xfrm>
        </p:spPr>
        <p:txBody>
          <a:bodyPr>
            <a:normAutofit/>
          </a:bodyPr>
          <a:lstStyle/>
          <a:p>
            <a:r>
              <a:rPr lang="en-US" sz="4000" dirty="0"/>
              <a:t>Laissez-Faire: </a:t>
            </a:r>
          </a:p>
          <a:p>
            <a:r>
              <a:rPr lang="en-US" dirty="0"/>
              <a:t>‘Let it be’ </a:t>
            </a:r>
          </a:p>
          <a:p>
            <a:r>
              <a:rPr lang="en-US" dirty="0"/>
              <a:t>the leadership responsibilities are shared by all </a:t>
            </a:r>
          </a:p>
          <a:p>
            <a:r>
              <a:rPr lang="en-US" dirty="0"/>
              <a:t>Can be very useful in businesses where creative ideas are important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ED9689-D25E-4429-9F03-524F347071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690688"/>
            <a:ext cx="5181600" cy="4486275"/>
          </a:xfrm>
        </p:spPr>
        <p:txBody>
          <a:bodyPr>
            <a:normAutofit/>
          </a:bodyPr>
          <a:lstStyle/>
          <a:p>
            <a:r>
              <a:rPr lang="en-US" dirty="0"/>
              <a:t>Can be highly motivational, as people have control over their working life </a:t>
            </a:r>
          </a:p>
          <a:p>
            <a:r>
              <a:rPr lang="en-US" dirty="0"/>
              <a:t>Can make coordination and decision making time-consuming and lacking in overall direction </a:t>
            </a:r>
          </a:p>
          <a:p>
            <a:r>
              <a:rPr lang="en-US" dirty="0"/>
              <a:t>Relies on good teamwork </a:t>
            </a:r>
          </a:p>
          <a:p>
            <a:r>
              <a:rPr lang="en-US" dirty="0"/>
              <a:t>Relies on good interpersonal relations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648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ED403-AC15-4785-B002-6C4D96A8B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9" y="1396289"/>
            <a:ext cx="5006336" cy="1325563"/>
          </a:xfrm>
        </p:spPr>
        <p:txBody>
          <a:bodyPr>
            <a:normAutofit/>
          </a:bodyPr>
          <a:lstStyle/>
          <a:p>
            <a:r>
              <a:rPr lang="en-GB"/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5A92D-6AF4-4146-B6F8-B80700B5B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1"/>
            <a:ext cx="5128726" cy="32395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4000" dirty="0"/>
              <a:t>Paternalistic: </a:t>
            </a:r>
          </a:p>
          <a:p>
            <a:r>
              <a:rPr lang="en-US" sz="2400" dirty="0"/>
              <a:t>Leader acts as a ‘father figure’</a:t>
            </a:r>
          </a:p>
          <a:p>
            <a:r>
              <a:rPr lang="en-US" sz="2400" dirty="0"/>
              <a:t>Paternalistic leader makes decision but may consult</a:t>
            </a:r>
          </a:p>
          <a:p>
            <a:r>
              <a:rPr lang="en-US" sz="2400" dirty="0"/>
              <a:t>Believes in the need to support staff</a:t>
            </a:r>
            <a:endParaRPr lang="en-GB" sz="24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468DEF-F860-412D-86B5-CFA85EEA85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7" r="8990"/>
          <a:stretch/>
        </p:blipFill>
        <p:spPr>
          <a:xfrm>
            <a:off x="6167846" y="10"/>
            <a:ext cx="602415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352628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4C879-74DA-48B1-B61E-749CB7ADB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61B85-2506-4E28-8AAA-D59A08988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4798F-BFE6-4A04-BB33-85C83A5DF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342900"/>
            <a:ext cx="11430000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92592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199E2-D75B-4A4C-B31E-9AE42920F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Change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C5CC7-CF4A-400A-A829-EBE234468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894888" cy="4534078"/>
          </a:xfrm>
        </p:spPr>
        <p:txBody>
          <a:bodyPr>
            <a:normAutofit/>
          </a:bodyPr>
          <a:lstStyle/>
          <a:p>
            <a:r>
              <a:rPr lang="en-US" dirty="0"/>
              <a:t>The most challenging aspect of business is leading and managing change </a:t>
            </a:r>
          </a:p>
          <a:p>
            <a:r>
              <a:rPr lang="en-US" dirty="0"/>
              <a:t>The business environment is subject to fast-paced economic and social change </a:t>
            </a:r>
          </a:p>
          <a:p>
            <a:r>
              <a:rPr lang="en-US" dirty="0"/>
              <a:t>Modern business must adapt and be flexible to survive </a:t>
            </a:r>
          </a:p>
          <a:p>
            <a:r>
              <a:rPr lang="en-US" dirty="0"/>
              <a:t>Problems in leading change stem mainly from human resource management</a:t>
            </a:r>
          </a:p>
          <a:p>
            <a:r>
              <a:rPr lang="en-US" dirty="0"/>
              <a:t> Leaders need to be aware of how change impacts on workers </a:t>
            </a:r>
          </a:p>
          <a:p>
            <a:r>
              <a:rPr lang="en-US" dirty="0"/>
              <a:t>Series of self-esteem states identified by Adams et al and cited by Garrett (1997)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29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E251B-62E6-402B-9FEA-A8AD260D3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B4799-A1D0-40A1-AFB1-8CAC8571F6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E1B5CA-309F-4569-ACBE-39EA8FA77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3672" y="232801"/>
            <a:ext cx="8904655" cy="626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06417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F885A-217B-496A-819D-22D2C28C9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Well-known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959A1-CFF4-47BF-814E-8B912977E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73329"/>
            <a:ext cx="5136472" cy="3929817"/>
          </a:xfrm>
        </p:spPr>
        <p:txBody>
          <a:bodyPr>
            <a:normAutofit/>
          </a:bodyPr>
          <a:lstStyle/>
          <a:p>
            <a:r>
              <a:rPr lang="en-US" sz="3600" dirty="0"/>
              <a:t>Name three well-known leaders</a:t>
            </a:r>
          </a:p>
          <a:p>
            <a:r>
              <a:rPr lang="en-US" sz="3600" dirty="0"/>
              <a:t>What qualities/traits do they have which make them good leaders?</a:t>
            </a:r>
            <a:endParaRPr lang="en-GB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AC3C0E-8477-48CD-AF51-CBD70C1F48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6638" y="1951310"/>
            <a:ext cx="4597257" cy="29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096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87CC7-7E9A-4F95-80B0-4011E1DFA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4028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Between 1997 – 2002 4 names appeared frequently in a UK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0B39E-9F61-4EB9-AA28-3A446CD7C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39765"/>
            <a:ext cx="10515600" cy="3937197"/>
          </a:xfrm>
        </p:spPr>
        <p:txBody>
          <a:bodyPr/>
          <a:lstStyle/>
          <a:p>
            <a:r>
              <a:rPr lang="en-US" dirty="0"/>
              <a:t>Winston Churchill </a:t>
            </a:r>
          </a:p>
          <a:p>
            <a:r>
              <a:rPr lang="en-US" dirty="0"/>
              <a:t>Margaret Thatcher </a:t>
            </a:r>
          </a:p>
          <a:p>
            <a:r>
              <a:rPr lang="en-US" dirty="0"/>
              <a:t>Nelson Mandela </a:t>
            </a:r>
          </a:p>
          <a:p>
            <a:r>
              <a:rPr lang="en-US" dirty="0"/>
              <a:t>Adolf Hitler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Cameron (2002)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5039CF-B3EA-479B-A778-E9000EC8B9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581" y="1705537"/>
            <a:ext cx="1866900" cy="24479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4103CF-FA8E-4AC3-8853-D4FB471277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9480" y="4319210"/>
            <a:ext cx="3458439" cy="24479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116BA6E-5FBF-4A6C-9533-5C3D260B84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4683" y="1314957"/>
            <a:ext cx="4816177" cy="32659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57AFE0-E802-4A64-A171-996A5C2170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4484123"/>
            <a:ext cx="1612206" cy="211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42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23D040B-13CB-458D-A591-9B57BA6E8C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080" b="1092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547D9-D15F-4D4D-9408-E1DEA9082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482" y="998175"/>
            <a:ext cx="4279103" cy="2258529"/>
          </a:xfrm>
        </p:spPr>
        <p:txBody>
          <a:bodyPr>
            <a:noAutofit/>
          </a:bodyPr>
          <a:lstStyle/>
          <a:p>
            <a:pPr algn="ctr"/>
            <a:r>
              <a:rPr lang="en-GB" sz="5400" dirty="0"/>
              <a:t>Top 5 shared characteristics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6B900-7E58-49A7-AB86-0A6202535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Autofit/>
          </a:bodyPr>
          <a:lstStyle/>
          <a:p>
            <a:r>
              <a:rPr lang="en-US" dirty="0"/>
              <a:t>Clear vision </a:t>
            </a:r>
          </a:p>
          <a:p>
            <a:r>
              <a:rPr lang="en-US" dirty="0"/>
              <a:t>Determination </a:t>
            </a:r>
          </a:p>
          <a:p>
            <a:r>
              <a:rPr lang="en-US" dirty="0"/>
              <a:t>Great speaker, great presence </a:t>
            </a:r>
          </a:p>
          <a:p>
            <a:r>
              <a:rPr lang="en-US" dirty="0"/>
              <a:t>Tough when needed </a:t>
            </a:r>
          </a:p>
          <a:p>
            <a:r>
              <a:rPr lang="en-US" dirty="0"/>
              <a:t>Able to stand alone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937BA8-F499-4F36-8EC4-D969CD0B98A2}"/>
              </a:ext>
            </a:extLst>
          </p:cNvPr>
          <p:cNvSpPr/>
          <p:nvPr/>
        </p:nvSpPr>
        <p:spPr>
          <a:xfrm>
            <a:off x="982318" y="6263040"/>
            <a:ext cx="3063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(Cameron &amp; Green, 2015: 137)</a:t>
            </a:r>
          </a:p>
        </p:txBody>
      </p:sp>
    </p:spTree>
    <p:extLst>
      <p:ext uri="{BB962C8B-B14F-4D97-AF65-F5344CB8AC3E}">
        <p14:creationId xmlns:p14="http://schemas.microsoft.com/office/powerpoint/2010/main" val="87808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8B12A-FCCE-4C7D-8CD8-EE1A99E28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D21D6-A846-4173-A1CF-79C5F0783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ED4FA3-386C-408F-9600-A23852ABA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0051" y="332739"/>
            <a:ext cx="8218897" cy="616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57366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C617A-5A6C-4E0E-864D-34BE0A977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sz="6000" dirty="0"/>
              <a:t>Leadership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1424A3-442C-4D3B-BD50-9ECC905CF0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6750141" y="1108748"/>
            <a:ext cx="5441859" cy="34374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D8BB82-A603-49F8-BF3A-5686F21C36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1977935"/>
              </p:ext>
            </p:extLst>
          </p:nvPr>
        </p:nvGraphicFramePr>
        <p:xfrm>
          <a:off x="425198" y="2253619"/>
          <a:ext cx="5988141" cy="3775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139419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249919-C442-4875-9CE5-FF401F65FB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D7249919-C442-4875-9CE5-FF401F65FB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D7249919-C442-4875-9CE5-FF401F65FB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4906FE-908E-49DA-BAA9-5F8AC24BF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8B4906FE-908E-49DA-BAA9-5F8AC24BF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8B4906FE-908E-49DA-BAA9-5F8AC24BF8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4CB280-9D9A-4702-A5FA-0A9E863853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B54CB280-9D9A-4702-A5FA-0A9E863853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B54CB280-9D9A-4702-A5FA-0A9E863853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D1F2985-6AD0-47E0-AA09-F5249F93BE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DD1F2985-6AD0-47E0-AA09-F5249F93BE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DD1F2985-6AD0-47E0-AA09-F5249F93BE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0B4662-A591-4AD4-90C0-DF12B53ED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C20B4662-A591-4AD4-90C0-DF12B53ED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C20B4662-A591-4AD4-90C0-DF12B53ED6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77DB869-033F-49FA-BF84-1D8CB058D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477DB869-033F-49FA-BF84-1D8CB058D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477DB869-033F-49FA-BF84-1D8CB058D3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3E4AA-2273-4B6E-A3CF-C2E5B2400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DC868-5590-4253-960C-2E7BFF597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Adams, J. Hayes, J. and Hopson, B.(eds) (1976) Transition: understanding and managing change personal change London, Martin Robertson </a:t>
            </a:r>
          </a:p>
          <a:p>
            <a:r>
              <a:rPr lang="en-US" dirty="0"/>
              <a:t>Garrett, V. (1997) Managing Change in School leadership for the 21st century Brett Davies and Linda Ellison, London, Routledge</a:t>
            </a:r>
          </a:p>
          <a:p>
            <a:r>
              <a:rPr lang="en-US" dirty="0"/>
              <a:t>Story adapted from Covey S (2004) </a:t>
            </a:r>
            <a:r>
              <a:rPr lang="en-US" i="1" dirty="0"/>
              <a:t>The Seven Habits of Highly Effective People </a:t>
            </a:r>
            <a:r>
              <a:rPr lang="en-US" dirty="0"/>
              <a:t>Simon &amp; Schuster</a:t>
            </a:r>
          </a:p>
          <a:p>
            <a:r>
              <a:rPr lang="en-US" dirty="0"/>
              <a:t>Walters N (2016) </a:t>
            </a:r>
            <a:r>
              <a:rPr lang="en-US" i="1" dirty="0"/>
              <a:t>17 of the biggest differences between managers and leaders </a:t>
            </a:r>
            <a:r>
              <a:rPr lang="en-US" dirty="0"/>
              <a:t>available at </a:t>
            </a:r>
            <a:r>
              <a:rPr lang="en-US" dirty="0">
                <a:hlinkClick r:id="rId2"/>
              </a:rPr>
              <a:t>https://www.businessinsider.com/biggest-differences-between-managers-and-leaders-2016-3?r=US&amp;IR=T</a:t>
            </a:r>
            <a:r>
              <a:rPr lang="en-US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31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1385</Words>
  <Application>Microsoft Office PowerPoint</Application>
  <PresentationFormat>Widescreen</PresentationFormat>
  <Paragraphs>183</Paragraphs>
  <Slides>55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59" baseType="lpstr">
      <vt:lpstr>Arial</vt:lpstr>
      <vt:lpstr>Calibri</vt:lpstr>
      <vt:lpstr>Calibri Light</vt:lpstr>
      <vt:lpstr>Office Theme</vt:lpstr>
      <vt:lpstr>Leading Change</vt:lpstr>
      <vt:lpstr>Objectives</vt:lpstr>
      <vt:lpstr>A little story to begin</vt:lpstr>
      <vt:lpstr>Progress</vt:lpstr>
      <vt:lpstr>PowerPoint Presentation</vt:lpstr>
      <vt:lpstr>Definitions</vt:lpstr>
      <vt:lpstr>PowerPoint Presentation</vt:lpstr>
      <vt:lpstr>PowerPoint Presentation</vt:lpstr>
      <vt:lpstr>Leadership </vt:lpstr>
      <vt:lpstr>PowerPoint Presentation</vt:lpstr>
      <vt:lpstr>PowerPoint Presentation</vt:lpstr>
      <vt:lpstr>Walters (2016)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Henry V by William Shakespeare</vt:lpstr>
      <vt:lpstr>Colonel Tim Collins</vt:lpstr>
      <vt:lpstr>Col. Tim Collins' speech to 1 Batt., Royal Irish Regiment, on 19 March 2003, immediately prior to the invasion of Iraq.</vt:lpstr>
      <vt:lpstr>PowerPoint Presentation</vt:lpstr>
      <vt:lpstr>Management and leadership</vt:lpstr>
      <vt:lpstr>70/30 … 90/10</vt:lpstr>
      <vt:lpstr>Leading Change</vt:lpstr>
      <vt:lpstr>PowerPoint Presentation</vt:lpstr>
      <vt:lpstr>Exercise</vt:lpstr>
      <vt:lpstr>Deciding what needs to be done</vt:lpstr>
      <vt:lpstr>Developing the capacity to achieve it</vt:lpstr>
      <vt:lpstr>Ensuring that it is done</vt:lpstr>
      <vt:lpstr>Management and Leadership</vt:lpstr>
      <vt:lpstr>Personal characteristics approach</vt:lpstr>
      <vt:lpstr>Leader-follower approach</vt:lpstr>
      <vt:lpstr>Leader-follower</vt:lpstr>
      <vt:lpstr>Contextual approach</vt:lpstr>
      <vt:lpstr>Leadership styles</vt:lpstr>
      <vt:lpstr>Leadership styles</vt:lpstr>
      <vt:lpstr>Leadership styles</vt:lpstr>
      <vt:lpstr>PowerPoint Presentation</vt:lpstr>
      <vt:lpstr>Leadership styles</vt:lpstr>
      <vt:lpstr>Leadership styles</vt:lpstr>
      <vt:lpstr>PowerPoint Presentation</vt:lpstr>
      <vt:lpstr>Change Leadership</vt:lpstr>
      <vt:lpstr>PowerPoint Presentation</vt:lpstr>
      <vt:lpstr>Well-known leaders</vt:lpstr>
      <vt:lpstr>Between 1997 – 2002 4 names appeared frequently in a UK survey</vt:lpstr>
      <vt:lpstr>Top 5 shared characteristics</vt:lpstr>
      <vt:lpstr>PowerPoint Presentation</vt:lpstr>
      <vt:lpstr>Leadership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Change</dc:title>
  <dc:creator>Mike Durke</dc:creator>
  <cp:lastModifiedBy>Mike Durke</cp:lastModifiedBy>
  <cp:revision>2</cp:revision>
  <dcterms:created xsi:type="dcterms:W3CDTF">2020-02-16T13:11:54Z</dcterms:created>
  <dcterms:modified xsi:type="dcterms:W3CDTF">2020-02-17T11:18:42Z</dcterms:modified>
</cp:coreProperties>
</file>