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0" r:id="rId7"/>
    <p:sldId id="263" r:id="rId8"/>
    <p:sldId id="265" r:id="rId9"/>
    <p:sldId id="266" r:id="rId10"/>
    <p:sldId id="267" r:id="rId11"/>
    <p:sldId id="288" r:id="rId12"/>
    <p:sldId id="268" r:id="rId13"/>
    <p:sldId id="277" r:id="rId14"/>
    <p:sldId id="269" r:id="rId15"/>
    <p:sldId id="271" r:id="rId16"/>
    <p:sldId id="272" r:id="rId17"/>
    <p:sldId id="273" r:id="rId18"/>
    <p:sldId id="274" r:id="rId19"/>
    <p:sldId id="276" r:id="rId20"/>
    <p:sldId id="289" r:id="rId21"/>
    <p:sldId id="278" r:id="rId22"/>
    <p:sldId id="275" r:id="rId23"/>
    <p:sldId id="280" r:id="rId24"/>
    <p:sldId id="279" r:id="rId25"/>
    <p:sldId id="281" r:id="rId26"/>
    <p:sldId id="282" r:id="rId27"/>
    <p:sldId id="283" r:id="rId28"/>
    <p:sldId id="284" r:id="rId29"/>
    <p:sldId id="285" r:id="rId30"/>
    <p:sldId id="286" r:id="rId31"/>
    <p:sldId id="287" r:id="rId32"/>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9" d="100"/>
          <a:sy n="79" d="100"/>
        </p:scale>
        <p:origin x="120" y="7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718549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26451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1113975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1147785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781252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2521851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3759464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89911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2419606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304575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841234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1758864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1692232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605355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26928B8-8FA0-4CD6-A2D9-568A771CC86A}" type="datetimeFigureOut">
              <a:rPr lang="en-GB" smtClean="0"/>
              <a:pPr/>
              <a:t>05/01/2018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3489579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39469925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26928B8-8FA0-4CD6-A2D9-568A771CC86A}"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50AD7E3-BCD1-4463-B5DC-FB8658AF4851}" type="slidenum">
              <a:rPr lang="en-GB" smtClean="0"/>
              <a:pPr/>
              <a:t>‹#›</a:t>
            </a:fld>
            <a:endParaRPr lang="en-GB"/>
          </a:p>
        </p:txBody>
      </p:sp>
    </p:spTree>
    <p:extLst>
      <p:ext uri="{BB962C8B-B14F-4D97-AF65-F5344CB8AC3E}">
        <p14:creationId xmlns:p14="http://schemas.microsoft.com/office/powerpoint/2010/main" val="3243517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26928B8-8FA0-4CD6-A2D9-568A771CC86A}" type="datetimeFigureOut">
              <a:rPr lang="en-GB" smtClean="0"/>
              <a:pPr/>
              <a:t>05/01/2018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50AD7E3-BCD1-4463-B5DC-FB8658AF4851}" type="slidenum">
              <a:rPr lang="en-GB" smtClean="0"/>
              <a:pPr/>
              <a:t>‹#›</a:t>
            </a:fld>
            <a:endParaRPr lang="en-GB"/>
          </a:p>
        </p:txBody>
      </p:sp>
    </p:spTree>
    <p:extLst>
      <p:ext uri="{BB962C8B-B14F-4D97-AF65-F5344CB8AC3E}">
        <p14:creationId xmlns:p14="http://schemas.microsoft.com/office/powerpoint/2010/main" val="5269812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Expansion and relocation of the clothing brand “</a:t>
            </a:r>
            <a:r>
              <a:rPr lang="en-GB" dirty="0" err="1" smtClean="0"/>
              <a:t>Brada</a:t>
            </a:r>
            <a:r>
              <a:rPr lang="en-GB" dirty="0" smtClean="0"/>
              <a:t>” in Kennington</a:t>
            </a:r>
            <a:endParaRPr lang="en-GB" dirty="0"/>
          </a:p>
        </p:txBody>
      </p:sp>
    </p:spTree>
    <p:extLst>
      <p:ext uri="{BB962C8B-B14F-4D97-AF65-F5344CB8AC3E}">
        <p14:creationId xmlns:p14="http://schemas.microsoft.com/office/powerpoint/2010/main" val="443176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Simona Yaneva - Background</a:t>
            </a:r>
            <a:endParaRPr lang="en-GB" dirty="0"/>
          </a:p>
        </p:txBody>
      </p:sp>
      <p:sp>
        <p:nvSpPr>
          <p:cNvPr id="3" name="Content Placeholder 2"/>
          <p:cNvSpPr>
            <a:spLocks noGrp="1"/>
          </p:cNvSpPr>
          <p:nvPr>
            <p:ph idx="1"/>
          </p:nvPr>
        </p:nvSpPr>
        <p:spPr/>
        <p:txBody>
          <a:bodyPr>
            <a:normAutofit/>
          </a:bodyPr>
          <a:lstStyle/>
          <a:p>
            <a:r>
              <a:rPr lang="en-GB" dirty="0" smtClean="0"/>
              <a:t>At the present the brand “</a:t>
            </a:r>
            <a:r>
              <a:rPr lang="en-GB" dirty="0" err="1" smtClean="0"/>
              <a:t>Brada</a:t>
            </a:r>
            <a:r>
              <a:rPr lang="en-GB" dirty="0" smtClean="0"/>
              <a:t>” owns a clothing stall in Camden Market. The clothing brand makes ladies and men`s expensive posh clothing.</a:t>
            </a:r>
          </a:p>
          <a:p>
            <a:r>
              <a:rPr lang="en-GB" dirty="0" smtClean="0"/>
              <a:t>The client is famous in the fashion industry with his social activities to protect the wild animals from being murdered and used in the fashion industry.</a:t>
            </a:r>
          </a:p>
          <a:p>
            <a:r>
              <a:rPr lang="en-GB" dirty="0"/>
              <a:t>The brand is famous to be using only eco friendly materials produced with non toxic materials and has a strong environmentally friendly model of </a:t>
            </a:r>
            <a:r>
              <a:rPr lang="en-GB" dirty="0" smtClean="0"/>
              <a:t>growth.</a:t>
            </a:r>
            <a:endParaRPr lang="en-GB" dirty="0"/>
          </a:p>
          <a:p>
            <a:endParaRPr lang="en-GB" dirty="0" smtClean="0"/>
          </a:p>
        </p:txBody>
      </p:sp>
    </p:spTree>
    <p:extLst>
      <p:ext uri="{BB962C8B-B14F-4D97-AF65-F5344CB8AC3E}">
        <p14:creationId xmlns:p14="http://schemas.microsoft.com/office/powerpoint/2010/main" val="2459266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scope – Time, Quality, Budget</a:t>
            </a:r>
            <a:endParaRPr lang="en-GB" dirty="0"/>
          </a:p>
        </p:txBody>
      </p:sp>
      <p:sp>
        <p:nvSpPr>
          <p:cNvPr id="3" name="Content Placeholder 2"/>
          <p:cNvSpPr>
            <a:spLocks noGrp="1"/>
          </p:cNvSpPr>
          <p:nvPr>
            <p:ph idx="1"/>
          </p:nvPr>
        </p:nvSpPr>
        <p:spPr/>
        <p:txBody>
          <a:bodyPr/>
          <a:lstStyle/>
          <a:p>
            <a:r>
              <a:rPr lang="en-GB" dirty="0" smtClean="0"/>
              <a:t>The time for the project is 3 months with budget £50,000.</a:t>
            </a:r>
          </a:p>
          <a:p>
            <a:r>
              <a:rPr lang="en-GB" dirty="0" smtClean="0"/>
              <a:t>We need to research and rent a clothing store in </a:t>
            </a:r>
            <a:r>
              <a:rPr lang="en-GB" dirty="0"/>
              <a:t>K</a:t>
            </a:r>
            <a:r>
              <a:rPr lang="en-GB" dirty="0" smtClean="0"/>
              <a:t>ennington with the size of 800sq.ft. to 1200 </a:t>
            </a:r>
            <a:r>
              <a:rPr lang="en-GB" dirty="0" err="1" smtClean="0"/>
              <a:t>sq.ft</a:t>
            </a:r>
            <a:r>
              <a:rPr lang="en-GB" dirty="0" smtClean="0"/>
              <a:t>. and rent of up to £1500 per month.</a:t>
            </a:r>
          </a:p>
          <a:p>
            <a:r>
              <a:rPr lang="en-GB" dirty="0" smtClean="0"/>
              <a:t>We need to decorate and design the boutique.</a:t>
            </a:r>
          </a:p>
          <a:p>
            <a:r>
              <a:rPr lang="en-GB" dirty="0" smtClean="0"/>
              <a:t>We have to transport the inventory to the new store.</a:t>
            </a:r>
          </a:p>
          <a:p>
            <a:r>
              <a:rPr lang="en-GB" dirty="0" smtClean="0"/>
              <a:t>We have to build an ecommerce website for the brand.</a:t>
            </a:r>
          </a:p>
          <a:p>
            <a:endParaRPr lang="en-GB" dirty="0" smtClean="0"/>
          </a:p>
          <a:p>
            <a:endParaRPr lang="en-GB" dirty="0"/>
          </a:p>
        </p:txBody>
      </p:sp>
    </p:spTree>
    <p:extLst>
      <p:ext uri="{BB962C8B-B14F-4D97-AF65-F5344CB8AC3E}">
        <p14:creationId xmlns:p14="http://schemas.microsoft.com/office/powerpoint/2010/main" val="353737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Exclusions from the scope</a:t>
            </a:r>
            <a:endParaRPr lang="en-GB" dirty="0"/>
          </a:p>
        </p:txBody>
      </p:sp>
      <p:sp>
        <p:nvSpPr>
          <p:cNvPr id="3" name="Content Placeholder 2"/>
          <p:cNvSpPr>
            <a:spLocks noGrp="1"/>
          </p:cNvSpPr>
          <p:nvPr>
            <p:ph idx="1"/>
          </p:nvPr>
        </p:nvSpPr>
        <p:spPr/>
        <p:txBody>
          <a:bodyPr/>
          <a:lstStyle/>
          <a:p>
            <a:r>
              <a:rPr lang="en-GB" dirty="0" smtClean="0"/>
              <a:t>We are not supposed to design the inventory of the client in side the store.</a:t>
            </a:r>
          </a:p>
          <a:p>
            <a:r>
              <a:rPr lang="en-GB" dirty="0" smtClean="0"/>
              <a:t>We are not supposed to market the website of the client.</a:t>
            </a:r>
            <a:endParaRPr lang="en-GB" dirty="0"/>
          </a:p>
        </p:txBody>
      </p:sp>
    </p:spTree>
    <p:extLst>
      <p:ext uri="{BB962C8B-B14F-4D97-AF65-F5344CB8AC3E}">
        <p14:creationId xmlns:p14="http://schemas.microsoft.com/office/powerpoint/2010/main" val="4196815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a:t>
            </a:r>
            <a:endParaRPr lang="en-GB" dirty="0"/>
          </a:p>
        </p:txBody>
      </p:sp>
      <p:sp>
        <p:nvSpPr>
          <p:cNvPr id="3" name="Content Placeholder 2"/>
          <p:cNvSpPr>
            <a:spLocks noGrp="1"/>
          </p:cNvSpPr>
          <p:nvPr>
            <p:ph idx="1"/>
          </p:nvPr>
        </p:nvSpPr>
        <p:spPr/>
        <p:txBody>
          <a:bodyPr>
            <a:normAutofit/>
          </a:bodyPr>
          <a:lstStyle/>
          <a:p>
            <a:pPr lvl="0"/>
            <a:r>
              <a:rPr lang="en-GB" dirty="0"/>
              <a:t>Wilson to research for </a:t>
            </a:r>
            <a:r>
              <a:rPr lang="en-GB" dirty="0" smtClean="0"/>
              <a:t>and rent a store in </a:t>
            </a:r>
            <a:r>
              <a:rPr lang="en-GB" dirty="0"/>
              <a:t>Kennington </a:t>
            </a:r>
            <a:r>
              <a:rPr lang="en-GB" dirty="0" smtClean="0"/>
              <a:t>until 27.03.2018</a:t>
            </a:r>
            <a:r>
              <a:rPr lang="en-GB" dirty="0"/>
              <a:t>. </a:t>
            </a:r>
            <a:endParaRPr lang="en-GB" dirty="0" smtClean="0"/>
          </a:p>
          <a:p>
            <a:pPr lvl="0"/>
            <a:r>
              <a:rPr lang="en-GB" dirty="0" smtClean="0"/>
              <a:t>Simona </a:t>
            </a:r>
            <a:r>
              <a:rPr lang="en-GB" dirty="0"/>
              <a:t>responsible to be created an interior design project and to </a:t>
            </a:r>
            <a:r>
              <a:rPr lang="en-GB" dirty="0" smtClean="0"/>
              <a:t>get it approved </a:t>
            </a:r>
            <a:r>
              <a:rPr lang="en-GB" dirty="0"/>
              <a:t>by 28.03.2018. </a:t>
            </a:r>
            <a:endParaRPr lang="en-GB" dirty="0" smtClean="0"/>
          </a:p>
          <a:p>
            <a:pPr lvl="0"/>
            <a:r>
              <a:rPr lang="en-GB" dirty="0" smtClean="0"/>
              <a:t>To </a:t>
            </a:r>
            <a:r>
              <a:rPr lang="en-GB" dirty="0" smtClean="0"/>
              <a:t>be renovated </a:t>
            </a:r>
            <a:r>
              <a:rPr lang="en-GB" dirty="0"/>
              <a:t>the store, </a:t>
            </a:r>
            <a:r>
              <a:rPr lang="en-GB" dirty="0" smtClean="0"/>
              <a:t>until 12.04.2018</a:t>
            </a:r>
            <a:r>
              <a:rPr lang="en-GB" dirty="0"/>
              <a:t>.</a:t>
            </a:r>
          </a:p>
          <a:p>
            <a:pPr lvl="0"/>
            <a:r>
              <a:rPr lang="en-GB" dirty="0"/>
              <a:t>Rahman responsible to transport the inventory </a:t>
            </a:r>
            <a:r>
              <a:rPr lang="en-GB" dirty="0" smtClean="0"/>
              <a:t>until</a:t>
            </a:r>
            <a:r>
              <a:rPr lang="en-GB" dirty="0" smtClean="0"/>
              <a:t> </a:t>
            </a:r>
            <a:r>
              <a:rPr lang="en-GB" dirty="0"/>
              <a:t>13.04.2018</a:t>
            </a:r>
            <a:r>
              <a:rPr lang="en-GB" dirty="0" smtClean="0"/>
              <a:t>. </a:t>
            </a:r>
            <a:endParaRPr lang="en-GB" dirty="0"/>
          </a:p>
          <a:p>
            <a:pPr lvl="0"/>
            <a:r>
              <a:rPr lang="en-GB" dirty="0" err="1"/>
              <a:t>Loide</a:t>
            </a:r>
            <a:r>
              <a:rPr lang="en-GB" dirty="0"/>
              <a:t> responsible to be created an ecommerce website of the brand until 16.03.2018. </a:t>
            </a:r>
          </a:p>
          <a:p>
            <a:endParaRPr lang="en-GB" dirty="0" smtClean="0"/>
          </a:p>
        </p:txBody>
      </p:sp>
    </p:spTree>
    <p:extLst>
      <p:ext uri="{BB962C8B-B14F-4D97-AF65-F5344CB8AC3E}">
        <p14:creationId xmlns:p14="http://schemas.microsoft.com/office/powerpoint/2010/main" val="119409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Milestones</a:t>
            </a:r>
            <a:endParaRPr lang="en-GB" dirty="0"/>
          </a:p>
        </p:txBody>
      </p:sp>
      <p:sp>
        <p:nvSpPr>
          <p:cNvPr id="3" name="Content Placeholder 2"/>
          <p:cNvSpPr>
            <a:spLocks noGrp="1"/>
          </p:cNvSpPr>
          <p:nvPr>
            <p:ph idx="1"/>
          </p:nvPr>
        </p:nvSpPr>
        <p:spPr/>
        <p:txBody>
          <a:bodyPr/>
          <a:lstStyle/>
          <a:p>
            <a:r>
              <a:rPr lang="en-GB" dirty="0"/>
              <a:t>A milestone for the project us every Friday of the week until the 28</a:t>
            </a:r>
            <a:r>
              <a:rPr lang="en-GB" baseline="30000" dirty="0"/>
              <a:t>th</a:t>
            </a:r>
            <a:r>
              <a:rPr lang="en-GB" dirty="0"/>
              <a:t> of March 2018 to be </a:t>
            </a:r>
            <a:r>
              <a:rPr lang="en-GB" dirty="0" smtClean="0"/>
              <a:t>called </a:t>
            </a:r>
            <a:r>
              <a:rPr lang="en-GB" dirty="0"/>
              <a:t>a meeting of the </a:t>
            </a:r>
            <a:r>
              <a:rPr lang="en-GB" dirty="0" smtClean="0"/>
              <a:t>team. </a:t>
            </a:r>
            <a:r>
              <a:rPr lang="en-GB" dirty="0"/>
              <a:t>At these meetings to be </a:t>
            </a:r>
            <a:r>
              <a:rPr lang="en-GB" dirty="0" smtClean="0"/>
              <a:t>presented:</a:t>
            </a:r>
          </a:p>
          <a:p>
            <a:r>
              <a:rPr lang="en-GB" dirty="0" smtClean="0"/>
              <a:t>1) A </a:t>
            </a:r>
            <a:r>
              <a:rPr lang="en-GB" dirty="0"/>
              <a:t>report from Wilson and his research for a store. </a:t>
            </a:r>
            <a:endParaRPr lang="en-GB" dirty="0" smtClean="0"/>
          </a:p>
          <a:p>
            <a:r>
              <a:rPr lang="en-GB" dirty="0" smtClean="0"/>
              <a:t>2) A </a:t>
            </a:r>
            <a:r>
              <a:rPr lang="en-GB" dirty="0"/>
              <a:t>report from Simona with a project for </a:t>
            </a:r>
            <a:r>
              <a:rPr lang="en-GB" dirty="0" smtClean="0"/>
              <a:t>an </a:t>
            </a:r>
            <a:r>
              <a:rPr lang="en-GB" dirty="0"/>
              <a:t>interior design</a:t>
            </a:r>
            <a:r>
              <a:rPr lang="en-GB" dirty="0" smtClean="0"/>
              <a:t>.</a:t>
            </a:r>
          </a:p>
          <a:p>
            <a:r>
              <a:rPr lang="en-GB" dirty="0" smtClean="0"/>
              <a:t>3) Report from </a:t>
            </a:r>
            <a:r>
              <a:rPr lang="en-GB" dirty="0" err="1" smtClean="0"/>
              <a:t>Loide</a:t>
            </a:r>
            <a:r>
              <a:rPr lang="en-GB" dirty="0" smtClean="0"/>
              <a:t> about the progress of the website development</a:t>
            </a:r>
          </a:p>
          <a:p>
            <a:r>
              <a:rPr lang="en-GB" dirty="0" smtClean="0"/>
              <a:t>Every Friday after the meetings to be emailed a detailed report to Mr </a:t>
            </a:r>
            <a:r>
              <a:rPr lang="en-GB" dirty="0" err="1" smtClean="0"/>
              <a:t>McKensey</a:t>
            </a:r>
            <a:r>
              <a:rPr lang="en-GB" dirty="0" smtClean="0"/>
              <a:t> about the progress of the project.</a:t>
            </a:r>
            <a:endParaRPr lang="en-GB" dirty="0"/>
          </a:p>
          <a:p>
            <a:endParaRPr lang="en-GB" dirty="0"/>
          </a:p>
        </p:txBody>
      </p:sp>
    </p:spTree>
    <p:extLst>
      <p:ext uri="{BB962C8B-B14F-4D97-AF65-F5344CB8AC3E}">
        <p14:creationId xmlns:p14="http://schemas.microsoft.com/office/powerpoint/2010/main" val="1547458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Constraints</a:t>
            </a:r>
            <a:endParaRPr lang="en-GB" dirty="0"/>
          </a:p>
        </p:txBody>
      </p:sp>
      <p:sp>
        <p:nvSpPr>
          <p:cNvPr id="3" name="Content Placeholder 2"/>
          <p:cNvSpPr>
            <a:spLocks noGrp="1"/>
          </p:cNvSpPr>
          <p:nvPr>
            <p:ph idx="1"/>
          </p:nvPr>
        </p:nvSpPr>
        <p:spPr/>
        <p:txBody>
          <a:bodyPr/>
          <a:lstStyle/>
          <a:p>
            <a:r>
              <a:rPr lang="en-GB" dirty="0" smtClean="0"/>
              <a:t>We are very restricted by the time. We have only 3 months for the project. On the 2nt of May Mr </a:t>
            </a:r>
            <a:r>
              <a:rPr lang="en-GB" dirty="0" err="1" smtClean="0"/>
              <a:t>McKensey</a:t>
            </a:r>
            <a:r>
              <a:rPr lang="en-GB" dirty="0" smtClean="0"/>
              <a:t> has a birthday and he wants to open the new boutique on the same date.</a:t>
            </a:r>
          </a:p>
          <a:p>
            <a:r>
              <a:rPr lang="en-GB" dirty="0" smtClean="0"/>
              <a:t> As it can be seen on the Gantt chart the most important task from the project is to research and rent a store.</a:t>
            </a:r>
          </a:p>
          <a:p>
            <a:r>
              <a:rPr lang="en-GB" dirty="0" smtClean="0"/>
              <a:t>The delays of researching and renting the store is a risk with high negative impact and high probability of happening. The delay of this task will delay the rest of the tasks and therefore, strong risk management and risk prevention actions must be taken especially during </a:t>
            </a:r>
            <a:r>
              <a:rPr lang="en-GB" dirty="0" smtClean="0"/>
              <a:t>this </a:t>
            </a:r>
            <a:r>
              <a:rPr lang="en-GB" dirty="0" smtClean="0"/>
              <a:t>task of the project. </a:t>
            </a:r>
            <a:endParaRPr lang="en-GB" dirty="0"/>
          </a:p>
        </p:txBody>
      </p:sp>
    </p:spTree>
    <p:extLst>
      <p:ext uri="{BB962C8B-B14F-4D97-AF65-F5344CB8AC3E}">
        <p14:creationId xmlns:p14="http://schemas.microsoft.com/office/powerpoint/2010/main" val="220957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Wilson </a:t>
            </a:r>
            <a:r>
              <a:rPr lang="en-GB" dirty="0" err="1" smtClean="0"/>
              <a:t>Makabala</a:t>
            </a:r>
            <a:r>
              <a:rPr lang="en-GB" dirty="0" smtClean="0"/>
              <a:t> - Business case </a:t>
            </a:r>
            <a:endParaRPr lang="en-GB" dirty="0"/>
          </a:p>
        </p:txBody>
      </p:sp>
      <p:sp>
        <p:nvSpPr>
          <p:cNvPr id="3" name="Content Placeholder 2"/>
          <p:cNvSpPr>
            <a:spLocks noGrp="1"/>
          </p:cNvSpPr>
          <p:nvPr>
            <p:ph idx="1"/>
          </p:nvPr>
        </p:nvSpPr>
        <p:spPr/>
        <p:txBody>
          <a:bodyPr>
            <a:normAutofit lnSpcReduction="10000"/>
          </a:bodyPr>
          <a:lstStyle/>
          <a:p>
            <a:r>
              <a:rPr lang="en-GB" dirty="0"/>
              <a:t>The brand is popular with </a:t>
            </a:r>
            <a:r>
              <a:rPr lang="en-GB" dirty="0" smtClean="0"/>
              <a:t>its </a:t>
            </a:r>
            <a:r>
              <a:rPr lang="en-GB" dirty="0"/>
              <a:t>campaigns “Save the wild animals” in South Africa, and 10% from </a:t>
            </a:r>
            <a:r>
              <a:rPr lang="en-GB" dirty="0" smtClean="0"/>
              <a:t>its </a:t>
            </a:r>
            <a:r>
              <a:rPr lang="en-GB" dirty="0"/>
              <a:t>profits give to “Save the wild animals” charity.</a:t>
            </a:r>
          </a:p>
          <a:p>
            <a:r>
              <a:rPr lang="en-GB" dirty="0"/>
              <a:t>The brand is famous to be using only </a:t>
            </a:r>
            <a:r>
              <a:rPr lang="en-GB" dirty="0" smtClean="0"/>
              <a:t>eco-friendly </a:t>
            </a:r>
            <a:r>
              <a:rPr lang="en-GB" dirty="0"/>
              <a:t>materials produced with </a:t>
            </a:r>
            <a:r>
              <a:rPr lang="en-GB" dirty="0" smtClean="0"/>
              <a:t>nontoxic </a:t>
            </a:r>
            <a:r>
              <a:rPr lang="en-GB" dirty="0"/>
              <a:t>materials and has a strong environmentally friendly model of </a:t>
            </a:r>
            <a:r>
              <a:rPr lang="en-GB" dirty="0" smtClean="0"/>
              <a:t>growth.</a:t>
            </a:r>
          </a:p>
          <a:p>
            <a:r>
              <a:rPr lang="en-GB" dirty="0"/>
              <a:t>Kennington is an area with high concentration of Italians and the relocation on a Kennington high street will increase the popularity of the business. </a:t>
            </a:r>
            <a:r>
              <a:rPr lang="en-GB" dirty="0" smtClean="0"/>
              <a:t>Because the </a:t>
            </a:r>
            <a:r>
              <a:rPr lang="en-GB" dirty="0" smtClean="0"/>
              <a:t>brand “</a:t>
            </a:r>
            <a:r>
              <a:rPr lang="en-GB" dirty="0" err="1" smtClean="0"/>
              <a:t>Brada</a:t>
            </a:r>
            <a:r>
              <a:rPr lang="en-GB" dirty="0" smtClean="0"/>
              <a:t>” has a huge popularity and clientele from Italy and the Italian community. </a:t>
            </a:r>
          </a:p>
          <a:p>
            <a:r>
              <a:rPr lang="en-GB" dirty="0" smtClean="0"/>
              <a:t>Building an ecommerce website is also required to be received orders from Italy and abroad.</a:t>
            </a:r>
          </a:p>
          <a:p>
            <a:endParaRPr lang="en-GB" dirty="0"/>
          </a:p>
        </p:txBody>
      </p:sp>
    </p:spTree>
    <p:extLst>
      <p:ext uri="{BB962C8B-B14F-4D97-AF65-F5344CB8AC3E}">
        <p14:creationId xmlns:p14="http://schemas.microsoft.com/office/powerpoint/2010/main" val="1189324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and timescale</a:t>
            </a:r>
            <a:endParaRPr lang="en-GB" dirty="0"/>
          </a:p>
        </p:txBody>
      </p:sp>
      <p:sp>
        <p:nvSpPr>
          <p:cNvPr id="3" name="Content Placeholder 2"/>
          <p:cNvSpPr>
            <a:spLocks noGrp="1"/>
          </p:cNvSpPr>
          <p:nvPr>
            <p:ph idx="1"/>
          </p:nvPr>
        </p:nvSpPr>
        <p:spPr/>
        <p:txBody>
          <a:bodyPr/>
          <a:lstStyle/>
          <a:p>
            <a:r>
              <a:rPr lang="en-GB" dirty="0" smtClean="0"/>
              <a:t>The </a:t>
            </a:r>
            <a:r>
              <a:rPr lang="en-GB" dirty="0"/>
              <a:t>time scale of the project is restricted to 3 </a:t>
            </a:r>
            <a:r>
              <a:rPr lang="en-GB" dirty="0" smtClean="0"/>
              <a:t>months. The client is planning to open exactly on the 2</a:t>
            </a:r>
            <a:r>
              <a:rPr lang="en-GB" baseline="30000" dirty="0" smtClean="0"/>
              <a:t>nd</a:t>
            </a:r>
            <a:r>
              <a:rPr lang="en-GB" dirty="0" smtClean="0"/>
              <a:t> of May 2018.</a:t>
            </a:r>
            <a:endParaRPr lang="en-GB" dirty="0"/>
          </a:p>
          <a:p>
            <a:r>
              <a:rPr lang="en-GB" dirty="0"/>
              <a:t>The budget for this project is £50,000</a:t>
            </a:r>
          </a:p>
          <a:p>
            <a:endParaRPr lang="en-GB" dirty="0"/>
          </a:p>
        </p:txBody>
      </p:sp>
    </p:spTree>
    <p:extLst>
      <p:ext uri="{BB962C8B-B14F-4D97-AF65-F5344CB8AC3E}">
        <p14:creationId xmlns:p14="http://schemas.microsoft.com/office/powerpoint/2010/main" val="612748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 and benefit analysis</a:t>
            </a:r>
            <a:endParaRPr lang="en-GB" dirty="0"/>
          </a:p>
        </p:txBody>
      </p:sp>
      <p:sp>
        <p:nvSpPr>
          <p:cNvPr id="5" name="Content Placeholder 4"/>
          <p:cNvSpPr>
            <a:spLocks noGrp="1"/>
          </p:cNvSpPr>
          <p:nvPr>
            <p:ph idx="1"/>
          </p:nvPr>
        </p:nvSpPr>
        <p:spPr/>
        <p:txBody>
          <a:bodyPr/>
          <a:lstStyle/>
          <a:p>
            <a:r>
              <a:rPr lang="en-GB" dirty="0"/>
              <a:t>Our Cost benefit analysis </a:t>
            </a:r>
            <a:endParaRPr lang="en-GB" dirty="0" smtClean="0"/>
          </a:p>
          <a:p>
            <a:pPr marL="0" indent="0">
              <a:buNone/>
            </a:pPr>
            <a:r>
              <a:rPr lang="en-GB" dirty="0" smtClean="0"/>
              <a:t>shows </a:t>
            </a:r>
            <a:r>
              <a:rPr lang="en-GB" dirty="0"/>
              <a:t>a ratio over 1.5891, </a:t>
            </a:r>
            <a:endParaRPr lang="en-GB" dirty="0" smtClean="0"/>
          </a:p>
          <a:p>
            <a:pPr marL="0" indent="0">
              <a:buNone/>
            </a:pPr>
            <a:r>
              <a:rPr lang="en-GB" dirty="0" smtClean="0"/>
              <a:t>which </a:t>
            </a:r>
            <a:r>
              <a:rPr lang="en-GB" dirty="0"/>
              <a:t>means that in less </a:t>
            </a:r>
            <a:r>
              <a:rPr lang="en-GB" dirty="0" smtClean="0"/>
              <a:t>than</a:t>
            </a:r>
          </a:p>
          <a:p>
            <a:pPr marL="0" indent="0">
              <a:buNone/>
            </a:pPr>
            <a:r>
              <a:rPr lang="en-GB" dirty="0" smtClean="0"/>
              <a:t>half </a:t>
            </a:r>
            <a:r>
              <a:rPr lang="en-GB" dirty="0"/>
              <a:t>of year the client will earn </a:t>
            </a:r>
            <a:endParaRPr lang="en-GB" dirty="0" smtClean="0"/>
          </a:p>
          <a:p>
            <a:pPr marL="0" indent="0">
              <a:buNone/>
            </a:pPr>
            <a:r>
              <a:rPr lang="en-GB" dirty="0" smtClean="0"/>
              <a:t>back </a:t>
            </a:r>
            <a:r>
              <a:rPr lang="en-GB" dirty="0"/>
              <a:t>his investment</a:t>
            </a:r>
            <a:r>
              <a:rPr lang="en-GB" dirty="0" smtClean="0"/>
              <a:t>.</a:t>
            </a:r>
          </a:p>
          <a:p>
            <a:endParaRPr lang="en-GB" dirty="0"/>
          </a:p>
        </p:txBody>
      </p:sp>
      <p:pic>
        <p:nvPicPr>
          <p:cNvPr id="6" name="Picture 5"/>
          <p:cNvPicPr/>
          <p:nvPr/>
        </p:nvPicPr>
        <p:blipFill rotWithShape="1">
          <a:blip r:embed="rId2"/>
          <a:srcRect l="-961" t="18029" r="16026" b="20072"/>
          <a:stretch/>
        </p:blipFill>
        <p:spPr bwMode="auto">
          <a:xfrm>
            <a:off x="4589526" y="1680633"/>
            <a:ext cx="6919722" cy="43391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3033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analysis</a:t>
            </a:r>
          </a:p>
        </p:txBody>
      </p:sp>
      <p:sp>
        <p:nvSpPr>
          <p:cNvPr id="3" name="Content Placeholder 2"/>
          <p:cNvSpPr>
            <a:spLocks noGrp="1"/>
          </p:cNvSpPr>
          <p:nvPr>
            <p:ph idx="1"/>
          </p:nvPr>
        </p:nvSpPr>
        <p:spPr/>
        <p:txBody>
          <a:bodyPr>
            <a:normAutofit/>
          </a:bodyPr>
          <a:lstStyle/>
          <a:p>
            <a:r>
              <a:rPr lang="en-GB" dirty="0"/>
              <a:t>Risk by definition is uncertainty that matters, either known or </a:t>
            </a:r>
            <a:r>
              <a:rPr lang="en-GB" dirty="0" smtClean="0"/>
              <a:t>unknown. </a:t>
            </a:r>
            <a:r>
              <a:rPr lang="en-GB" dirty="0"/>
              <a:t>The risks can have negative or positive impact on the project. </a:t>
            </a:r>
            <a:endParaRPr lang="en-GB" dirty="0" smtClean="0"/>
          </a:p>
          <a:p>
            <a:r>
              <a:rPr lang="en-GB" dirty="0"/>
              <a:t>When evaluating the project risks that might occur we must examine how high the probability of the risk to occur is and how high impact would it has on the project</a:t>
            </a:r>
            <a:r>
              <a:rPr lang="en-GB" dirty="0" smtClean="0"/>
              <a:t>.</a:t>
            </a:r>
            <a:endParaRPr lang="en-GB" dirty="0" smtClean="0"/>
          </a:p>
          <a:p>
            <a:r>
              <a:rPr lang="en-GB" dirty="0" smtClean="0"/>
              <a:t>When </a:t>
            </a:r>
            <a:r>
              <a:rPr lang="en-GB" dirty="0" smtClean="0"/>
              <a:t>the risks have positive impact on the project our actions are to increase the probability of happening. And when the impact can be negative our actions in risk management are to eliminate their probability of occurring.</a:t>
            </a:r>
          </a:p>
          <a:p>
            <a:endParaRPr lang="en-GB" dirty="0"/>
          </a:p>
        </p:txBody>
      </p:sp>
    </p:spTree>
    <p:extLst>
      <p:ext uri="{BB962C8B-B14F-4D97-AF65-F5344CB8AC3E}">
        <p14:creationId xmlns:p14="http://schemas.microsoft.com/office/powerpoint/2010/main" val="2826348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05163896"/>
              </p:ext>
            </p:extLst>
          </p:nvPr>
        </p:nvGraphicFramePr>
        <p:xfrm>
          <a:off x="1097280" y="731520"/>
          <a:ext cx="9219304" cy="5884431"/>
        </p:xfrm>
        <a:graphic>
          <a:graphicData uri="http://schemas.openxmlformats.org/drawingml/2006/table">
            <a:tbl>
              <a:tblPr firstRow="1" firstCol="1" bandRow="1">
                <a:tableStyleId>{5C22544A-7EE6-4342-B048-85BDC9FD1C3A}</a:tableStyleId>
              </a:tblPr>
              <a:tblGrid>
                <a:gridCol w="1675583">
                  <a:extLst>
                    <a:ext uri="{9D8B030D-6E8A-4147-A177-3AD203B41FA5}">
                      <a16:colId xmlns:a16="http://schemas.microsoft.com/office/drawing/2014/main" val="2631759530"/>
                    </a:ext>
                  </a:extLst>
                </a:gridCol>
                <a:gridCol w="1083419">
                  <a:extLst>
                    <a:ext uri="{9D8B030D-6E8A-4147-A177-3AD203B41FA5}">
                      <a16:colId xmlns:a16="http://schemas.microsoft.com/office/drawing/2014/main" val="796935131"/>
                    </a:ext>
                  </a:extLst>
                </a:gridCol>
                <a:gridCol w="5038086">
                  <a:extLst>
                    <a:ext uri="{9D8B030D-6E8A-4147-A177-3AD203B41FA5}">
                      <a16:colId xmlns:a16="http://schemas.microsoft.com/office/drawing/2014/main" val="3359045960"/>
                    </a:ext>
                  </a:extLst>
                </a:gridCol>
                <a:gridCol w="1187969">
                  <a:extLst>
                    <a:ext uri="{9D8B030D-6E8A-4147-A177-3AD203B41FA5}">
                      <a16:colId xmlns:a16="http://schemas.microsoft.com/office/drawing/2014/main" val="4054209217"/>
                    </a:ext>
                  </a:extLst>
                </a:gridCol>
                <a:gridCol w="234247">
                  <a:extLst>
                    <a:ext uri="{9D8B030D-6E8A-4147-A177-3AD203B41FA5}">
                      <a16:colId xmlns:a16="http://schemas.microsoft.com/office/drawing/2014/main" val="3502227464"/>
                    </a:ext>
                  </a:extLst>
                </a:gridCol>
              </a:tblGrid>
              <a:tr h="294594">
                <a:tc gridSpan="5">
                  <a:txBody>
                    <a:bodyPr/>
                    <a:lstStyle/>
                    <a:p>
                      <a:pPr algn="ctr">
                        <a:lnSpc>
                          <a:spcPct val="150000"/>
                        </a:lnSpc>
                        <a:spcBef>
                          <a:spcPts val="500"/>
                        </a:spcBef>
                        <a:spcAft>
                          <a:spcPts val="500"/>
                        </a:spcAft>
                      </a:pPr>
                      <a:r>
                        <a:rPr lang="en-GB" sz="1200" dirty="0">
                          <a:effectLst/>
                        </a:rPr>
                        <a:t>Risk register</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35635985"/>
                  </a:ext>
                </a:extLst>
              </a:tr>
              <a:tr h="625218">
                <a:tc>
                  <a:txBody>
                    <a:bodyPr/>
                    <a:lstStyle/>
                    <a:p>
                      <a:pPr algn="just">
                        <a:lnSpc>
                          <a:spcPct val="150000"/>
                        </a:lnSpc>
                        <a:spcBef>
                          <a:spcPts val="500"/>
                        </a:spcBef>
                        <a:spcAft>
                          <a:spcPts val="500"/>
                        </a:spcAft>
                      </a:pPr>
                      <a:r>
                        <a:rPr lang="en-GB" sz="1200">
                          <a:effectLst/>
                        </a:rPr>
                        <a:t>Risk Item</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Probability/Impact</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Risk management strategy</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Critical date</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a:p>
                  </a:txBody>
                  <a:tcPr marL="28469" marR="28469" marT="0" marB="0"/>
                </a:tc>
                <a:extLst>
                  <a:ext uri="{0D108BD9-81ED-4DB2-BD59-A6C34878D82A}">
                    <a16:rowId xmlns:a16="http://schemas.microsoft.com/office/drawing/2014/main" val="1411013231"/>
                  </a:ext>
                </a:extLst>
              </a:tr>
              <a:tr h="1408202">
                <a:tc>
                  <a:txBody>
                    <a:bodyPr/>
                    <a:lstStyle/>
                    <a:p>
                      <a:pPr algn="just">
                        <a:lnSpc>
                          <a:spcPct val="150000"/>
                        </a:lnSpc>
                        <a:spcBef>
                          <a:spcPts val="500"/>
                        </a:spcBef>
                        <a:spcAft>
                          <a:spcPts val="500"/>
                        </a:spcAft>
                      </a:pPr>
                      <a:r>
                        <a:rPr lang="en-GB" sz="1200">
                          <a:effectLst/>
                        </a:rPr>
                        <a:t>Wilson will not find a store on time</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High/High</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Let Rahman and </a:t>
                      </a:r>
                      <a:r>
                        <a:rPr lang="en-GB" sz="1200" dirty="0" err="1">
                          <a:effectLst/>
                        </a:rPr>
                        <a:t>Loide</a:t>
                      </a:r>
                      <a:r>
                        <a:rPr lang="en-GB" sz="1200" dirty="0">
                          <a:effectLst/>
                        </a:rPr>
                        <a:t> help Wilson. They may need to work overtime during the weekends, depending on the project`s progress.</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02.04.2018</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a:p>
                  </a:txBody>
                  <a:tcPr marL="28469" marR="28469" marT="0" marB="0"/>
                </a:tc>
                <a:extLst>
                  <a:ext uri="{0D108BD9-81ED-4DB2-BD59-A6C34878D82A}">
                    <a16:rowId xmlns:a16="http://schemas.microsoft.com/office/drawing/2014/main" val="2706395532"/>
                  </a:ext>
                </a:extLst>
              </a:tr>
              <a:tr h="955536">
                <a:tc>
                  <a:txBody>
                    <a:bodyPr/>
                    <a:lstStyle/>
                    <a:p>
                      <a:pPr algn="just">
                        <a:lnSpc>
                          <a:spcPct val="150000"/>
                        </a:lnSpc>
                        <a:spcBef>
                          <a:spcPts val="500"/>
                        </a:spcBef>
                        <a:spcAft>
                          <a:spcPts val="500"/>
                        </a:spcAft>
                      </a:pPr>
                      <a:r>
                        <a:rPr lang="en-GB" sz="1200">
                          <a:effectLst/>
                        </a:rPr>
                        <a:t>The store will have bad past reputation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Low/Medium</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To be investigated</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N/A</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dirty="0"/>
                    </a:p>
                  </a:txBody>
                  <a:tcPr marL="28469" marR="28469" marT="0" marB="0"/>
                </a:tc>
                <a:extLst>
                  <a:ext uri="{0D108BD9-81ED-4DB2-BD59-A6C34878D82A}">
                    <a16:rowId xmlns:a16="http://schemas.microsoft.com/office/drawing/2014/main" val="250109563"/>
                  </a:ext>
                </a:extLst>
              </a:tr>
              <a:tr h="955536">
                <a:tc>
                  <a:txBody>
                    <a:bodyPr/>
                    <a:lstStyle/>
                    <a:p>
                      <a:pPr algn="just">
                        <a:lnSpc>
                          <a:spcPct val="150000"/>
                        </a:lnSpc>
                        <a:spcBef>
                          <a:spcPts val="500"/>
                        </a:spcBef>
                        <a:spcAft>
                          <a:spcPts val="500"/>
                        </a:spcAft>
                      </a:pPr>
                      <a:r>
                        <a:rPr lang="en-GB" sz="1200">
                          <a:effectLst/>
                        </a:rPr>
                        <a:t>The store will have big damages needing repair</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Low/High</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To be investigated</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N/A</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a:p>
                  </a:txBody>
                  <a:tcPr marL="28469" marR="28469" marT="0" marB="0"/>
                </a:tc>
                <a:extLst>
                  <a:ext uri="{0D108BD9-81ED-4DB2-BD59-A6C34878D82A}">
                    <a16:rowId xmlns:a16="http://schemas.microsoft.com/office/drawing/2014/main" val="622626522"/>
                  </a:ext>
                </a:extLst>
              </a:tr>
              <a:tr h="1012893">
                <a:tc>
                  <a:txBody>
                    <a:bodyPr/>
                    <a:lstStyle/>
                    <a:p>
                      <a:pPr algn="just">
                        <a:lnSpc>
                          <a:spcPct val="150000"/>
                        </a:lnSpc>
                        <a:spcBef>
                          <a:spcPts val="500"/>
                        </a:spcBef>
                        <a:spcAft>
                          <a:spcPts val="500"/>
                        </a:spcAft>
                      </a:pPr>
                      <a:r>
                        <a:rPr lang="en-GB" sz="1200">
                          <a:effectLst/>
                        </a:rPr>
                        <a:t>We will not get the interior design approved on time</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Medium/High</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To be arranged a contingency plan with a second designer </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03.04.2018</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a:p>
                  </a:txBody>
                  <a:tcPr marL="28469" marR="28469" marT="0" marB="0"/>
                </a:tc>
                <a:extLst>
                  <a:ext uri="{0D108BD9-81ED-4DB2-BD59-A6C34878D82A}">
                    <a16:rowId xmlns:a16="http://schemas.microsoft.com/office/drawing/2014/main" val="1615189893"/>
                  </a:ext>
                </a:extLst>
              </a:tr>
              <a:tr h="632452">
                <a:tc>
                  <a:txBody>
                    <a:bodyPr/>
                    <a:lstStyle/>
                    <a:p>
                      <a:pPr algn="just">
                        <a:lnSpc>
                          <a:spcPct val="150000"/>
                        </a:lnSpc>
                        <a:spcBef>
                          <a:spcPts val="500"/>
                        </a:spcBef>
                        <a:spcAft>
                          <a:spcPts val="500"/>
                        </a:spcAft>
                      </a:pPr>
                      <a:r>
                        <a:rPr lang="en-GB" sz="1200">
                          <a:effectLst/>
                        </a:rPr>
                        <a:t>The decorators will delay the project</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Medium/High</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To be provided £5000 contingency funds</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pPr algn="just">
                        <a:lnSpc>
                          <a:spcPct val="150000"/>
                        </a:lnSpc>
                        <a:spcBef>
                          <a:spcPts val="500"/>
                        </a:spcBef>
                        <a:spcAft>
                          <a:spcPts val="500"/>
                        </a:spcAft>
                      </a:pPr>
                      <a:r>
                        <a:rPr lang="en-GB" sz="1200" dirty="0">
                          <a:effectLst/>
                        </a:rPr>
                        <a:t>11.04.2018</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8469" marR="28469" marT="0" marB="0"/>
                </a:tc>
                <a:tc>
                  <a:txBody>
                    <a:bodyPr/>
                    <a:lstStyle/>
                    <a:p>
                      <a:endParaRPr lang="en-GB" dirty="0"/>
                    </a:p>
                  </a:txBody>
                  <a:tcPr marL="28469" marR="28469" marT="0" marB="0"/>
                </a:tc>
                <a:extLst>
                  <a:ext uri="{0D108BD9-81ED-4DB2-BD59-A6C34878D82A}">
                    <a16:rowId xmlns:a16="http://schemas.microsoft.com/office/drawing/2014/main" val="4102265288"/>
                  </a:ext>
                </a:extLst>
              </a:tr>
            </a:tbl>
          </a:graphicData>
        </a:graphic>
      </p:graphicFrame>
    </p:spTree>
    <p:extLst>
      <p:ext uri="{BB962C8B-B14F-4D97-AF65-F5344CB8AC3E}">
        <p14:creationId xmlns:p14="http://schemas.microsoft.com/office/powerpoint/2010/main" val="1868240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a:t>
            </a:r>
            <a:r>
              <a:rPr lang="en-GB" dirty="0" smtClean="0"/>
              <a:t>analysis - Opportunities</a:t>
            </a:r>
            <a:endParaRPr lang="en-GB" dirty="0"/>
          </a:p>
        </p:txBody>
      </p:sp>
      <p:sp>
        <p:nvSpPr>
          <p:cNvPr id="3" name="Content Placeholder 2"/>
          <p:cNvSpPr>
            <a:spLocks noGrp="1"/>
          </p:cNvSpPr>
          <p:nvPr>
            <p:ph idx="1"/>
          </p:nvPr>
        </p:nvSpPr>
        <p:spPr/>
        <p:txBody>
          <a:bodyPr/>
          <a:lstStyle/>
          <a:p>
            <a:r>
              <a:rPr lang="en-GB" dirty="0" smtClean="0"/>
              <a:t>Risks with positive impact on the project:</a:t>
            </a:r>
          </a:p>
          <a:p>
            <a:pPr>
              <a:buAutoNum type="arabicParenR"/>
            </a:pPr>
            <a:r>
              <a:rPr lang="en-GB" dirty="0" smtClean="0"/>
              <a:t>There is a risk that the new store will be in very good condition and will take less time to repair.</a:t>
            </a:r>
          </a:p>
          <a:p>
            <a:pPr>
              <a:buAutoNum type="arabicParenR"/>
            </a:pPr>
            <a:r>
              <a:rPr lang="en-GB" dirty="0" smtClean="0"/>
              <a:t>There is a risk that we find and rent a store in the first 21 days from the research.</a:t>
            </a:r>
            <a:endParaRPr lang="en-GB" dirty="0"/>
          </a:p>
        </p:txBody>
      </p:sp>
    </p:spTree>
    <p:extLst>
      <p:ext uri="{BB962C8B-B14F-4D97-AF65-F5344CB8AC3E}">
        <p14:creationId xmlns:p14="http://schemas.microsoft.com/office/powerpoint/2010/main" val="3720051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prevention</a:t>
            </a:r>
            <a:endParaRPr lang="en-GB" dirty="0"/>
          </a:p>
        </p:txBody>
      </p:sp>
      <p:sp>
        <p:nvSpPr>
          <p:cNvPr id="3" name="Content Placeholder 2"/>
          <p:cNvSpPr>
            <a:spLocks noGrp="1"/>
          </p:cNvSpPr>
          <p:nvPr>
            <p:ph idx="1"/>
          </p:nvPr>
        </p:nvSpPr>
        <p:spPr>
          <a:xfrm>
            <a:off x="1237250" y="2493772"/>
            <a:ext cx="8825659" cy="3416300"/>
          </a:xfrm>
        </p:spPr>
        <p:txBody>
          <a:bodyPr>
            <a:normAutofit/>
          </a:bodyPr>
          <a:lstStyle/>
          <a:p>
            <a:pPr>
              <a:buAutoNum type="arabicParenR"/>
            </a:pPr>
            <a:r>
              <a:rPr lang="en-GB" dirty="0" smtClean="0"/>
              <a:t>To </a:t>
            </a:r>
            <a:r>
              <a:rPr lang="en-GB" dirty="0"/>
              <a:t>be able to find a store on time Rahman and </a:t>
            </a:r>
            <a:r>
              <a:rPr lang="en-GB" dirty="0" err="1"/>
              <a:t>Loide</a:t>
            </a:r>
            <a:r>
              <a:rPr lang="en-GB" dirty="0"/>
              <a:t> will help Wilson in the </a:t>
            </a:r>
            <a:r>
              <a:rPr lang="en-GB" dirty="0" smtClean="0"/>
              <a:t>research. </a:t>
            </a:r>
            <a:r>
              <a:rPr lang="en-GB" dirty="0"/>
              <a:t>They may need to work overtime during the weekends, depending on the progress of the </a:t>
            </a:r>
            <a:r>
              <a:rPr lang="en-GB" dirty="0" smtClean="0"/>
              <a:t>project.</a:t>
            </a:r>
          </a:p>
          <a:p>
            <a:pPr>
              <a:buAutoNum type="arabicParenR"/>
            </a:pPr>
            <a:r>
              <a:rPr lang="en-GB" dirty="0" smtClean="0"/>
              <a:t>To </a:t>
            </a:r>
            <a:r>
              <a:rPr lang="en-GB" dirty="0"/>
              <a:t>be examined only stores with the appropriate store </a:t>
            </a:r>
            <a:r>
              <a:rPr lang="en-GB" dirty="0" smtClean="0"/>
              <a:t>licences. </a:t>
            </a:r>
            <a:r>
              <a:rPr lang="en-GB" dirty="0" smtClean="0"/>
              <a:t>To be </a:t>
            </a:r>
            <a:r>
              <a:rPr lang="en-GB" dirty="0" smtClean="0"/>
              <a:t>evaluated only stores in a </a:t>
            </a:r>
            <a:r>
              <a:rPr lang="en-GB" dirty="0" smtClean="0"/>
              <a:t>good </a:t>
            </a:r>
            <a:r>
              <a:rPr lang="en-GB" dirty="0" smtClean="0"/>
              <a:t>condition.</a:t>
            </a:r>
            <a:endParaRPr lang="en-GB" dirty="0"/>
          </a:p>
          <a:p>
            <a:pPr>
              <a:buAutoNum type="arabicParenR"/>
            </a:pPr>
            <a:r>
              <a:rPr lang="en-GB" dirty="0" smtClean="0"/>
              <a:t> </a:t>
            </a:r>
            <a:r>
              <a:rPr lang="en-GB" dirty="0"/>
              <a:t>Simona to arrange a second designer as a contingency plan. And to offer a report every Friday on the weekly meetings</a:t>
            </a:r>
            <a:r>
              <a:rPr lang="en-GB" dirty="0" smtClean="0"/>
              <a:t>.</a:t>
            </a:r>
          </a:p>
          <a:p>
            <a:pPr>
              <a:buAutoNum type="arabicParenR"/>
            </a:pPr>
            <a:r>
              <a:rPr lang="en-GB" dirty="0" smtClean="0"/>
              <a:t>To </a:t>
            </a:r>
            <a:r>
              <a:rPr lang="en-GB" dirty="0"/>
              <a:t>be provided £5000 contingency funds if the decoration time needs to be shortened.</a:t>
            </a:r>
          </a:p>
          <a:p>
            <a:endParaRPr lang="en-GB" dirty="0"/>
          </a:p>
        </p:txBody>
      </p:sp>
    </p:spTree>
    <p:extLst>
      <p:ext uri="{BB962C8B-B14F-4D97-AF65-F5344CB8AC3E}">
        <p14:creationId xmlns:p14="http://schemas.microsoft.com/office/powerpoint/2010/main" val="2702903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Risk monitoring</a:t>
            </a:r>
            <a:endParaRPr lang="en-GB" dirty="0"/>
          </a:p>
        </p:txBody>
      </p:sp>
      <p:sp>
        <p:nvSpPr>
          <p:cNvPr id="3" name="Content Placeholder 2"/>
          <p:cNvSpPr>
            <a:spLocks noGrp="1"/>
          </p:cNvSpPr>
          <p:nvPr>
            <p:ph idx="1"/>
          </p:nvPr>
        </p:nvSpPr>
        <p:spPr/>
        <p:txBody>
          <a:bodyPr/>
          <a:lstStyle/>
          <a:p>
            <a:r>
              <a:rPr lang="en-GB" dirty="0" smtClean="0"/>
              <a:t>On the weekly meetings:</a:t>
            </a:r>
          </a:p>
          <a:p>
            <a:pPr>
              <a:buAutoNum type="arabicParenR"/>
            </a:pPr>
            <a:r>
              <a:rPr lang="en-GB" dirty="0" smtClean="0"/>
              <a:t>Wilson to present a report about the progress of the search for the store. </a:t>
            </a:r>
          </a:p>
          <a:p>
            <a:pPr>
              <a:buAutoNum type="arabicParenR"/>
            </a:pPr>
            <a:r>
              <a:rPr lang="en-GB" dirty="0" err="1" smtClean="0"/>
              <a:t>Loide</a:t>
            </a:r>
            <a:r>
              <a:rPr lang="en-GB" dirty="0" smtClean="0"/>
              <a:t> to present a report about the progress of the website development. </a:t>
            </a:r>
          </a:p>
          <a:p>
            <a:pPr>
              <a:buAutoNum type="arabicParenR"/>
            </a:pPr>
            <a:r>
              <a:rPr lang="en-GB" dirty="0" smtClean="0"/>
              <a:t>Simona to present a report about the progress of the interior design project. </a:t>
            </a:r>
          </a:p>
        </p:txBody>
      </p:sp>
    </p:spTree>
    <p:extLst>
      <p:ext uri="{BB962C8B-B14F-4D97-AF65-F5344CB8AC3E}">
        <p14:creationId xmlns:p14="http://schemas.microsoft.com/office/powerpoint/2010/main" val="2772282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Syed Rahman– Who will work on the project</a:t>
            </a:r>
            <a:endParaRPr lang="en-GB" dirty="0"/>
          </a:p>
        </p:txBody>
      </p:sp>
      <p:sp>
        <p:nvSpPr>
          <p:cNvPr id="3" name="Content Placeholder 2"/>
          <p:cNvSpPr>
            <a:spLocks noGrp="1"/>
          </p:cNvSpPr>
          <p:nvPr>
            <p:ph idx="1"/>
          </p:nvPr>
        </p:nvSpPr>
        <p:spPr/>
        <p:txBody>
          <a:bodyPr/>
          <a:lstStyle/>
          <a:p>
            <a:pPr>
              <a:buAutoNum type="arabicParenR"/>
            </a:pPr>
            <a:r>
              <a:rPr lang="en-GB" dirty="0" smtClean="0"/>
              <a:t>Wilson </a:t>
            </a:r>
            <a:r>
              <a:rPr lang="en-GB" dirty="0" err="1"/>
              <a:t>Makabala</a:t>
            </a:r>
            <a:r>
              <a:rPr lang="en-GB" dirty="0"/>
              <a:t> – project risk manager. He is responsible to research for and rent a </a:t>
            </a:r>
            <a:r>
              <a:rPr lang="en-GB" dirty="0" smtClean="0"/>
              <a:t>store.</a:t>
            </a:r>
          </a:p>
          <a:p>
            <a:pPr>
              <a:buAutoNum type="arabicParenR"/>
            </a:pPr>
            <a:r>
              <a:rPr lang="en-GB" dirty="0" smtClean="0"/>
              <a:t>Simona </a:t>
            </a:r>
            <a:r>
              <a:rPr lang="en-GB" dirty="0" err="1"/>
              <a:t>Yaneva</a:t>
            </a:r>
            <a:r>
              <a:rPr lang="en-GB" dirty="0"/>
              <a:t> – project manager. She is responsible to employ an interior designer and for decorating the new </a:t>
            </a:r>
            <a:r>
              <a:rPr lang="en-GB" dirty="0" smtClean="0"/>
              <a:t>store.</a:t>
            </a:r>
          </a:p>
          <a:p>
            <a:pPr>
              <a:buAutoNum type="arabicParenR"/>
            </a:pPr>
            <a:r>
              <a:rPr lang="en-GB" dirty="0" smtClean="0"/>
              <a:t>Syed </a:t>
            </a:r>
            <a:r>
              <a:rPr lang="en-GB" dirty="0"/>
              <a:t>Rahman – project communication manager. He is responsible for the communication through the project, email the weekly reports to Mr </a:t>
            </a:r>
            <a:r>
              <a:rPr lang="en-GB" dirty="0" err="1"/>
              <a:t>McKensey</a:t>
            </a:r>
            <a:r>
              <a:rPr lang="en-GB" dirty="0"/>
              <a:t> and transport the inventory of the client into the new </a:t>
            </a:r>
            <a:r>
              <a:rPr lang="en-GB" dirty="0" smtClean="0"/>
              <a:t>boutique.</a:t>
            </a:r>
          </a:p>
          <a:p>
            <a:pPr>
              <a:buAutoNum type="arabicParenR"/>
            </a:pPr>
            <a:r>
              <a:rPr lang="en-GB" dirty="0" err="1" smtClean="0"/>
              <a:t>Loide</a:t>
            </a:r>
            <a:r>
              <a:rPr lang="en-GB" dirty="0" smtClean="0"/>
              <a:t> </a:t>
            </a:r>
            <a:r>
              <a:rPr lang="en-GB" dirty="0" err="1"/>
              <a:t>Braghin</a:t>
            </a:r>
            <a:r>
              <a:rPr lang="en-GB" dirty="0"/>
              <a:t> – project time manager. She is responsible to employ a website developer for the building of the ecommerce website.</a:t>
            </a:r>
          </a:p>
          <a:p>
            <a:endParaRPr lang="en-GB" dirty="0"/>
          </a:p>
        </p:txBody>
      </p:sp>
    </p:spTree>
    <p:extLst>
      <p:ext uri="{BB962C8B-B14F-4D97-AF65-F5344CB8AC3E}">
        <p14:creationId xmlns:p14="http://schemas.microsoft.com/office/powerpoint/2010/main" val="1337117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organisation chart</a:t>
            </a:r>
            <a:endParaRPr lang="en-GB" dirty="0"/>
          </a:p>
        </p:txBody>
      </p:sp>
      <p:pic>
        <p:nvPicPr>
          <p:cNvPr id="5" name="Content Placeholder 4"/>
          <p:cNvPicPr>
            <a:picLocks noGrp="1"/>
          </p:cNvPicPr>
          <p:nvPr>
            <p:ph idx="1"/>
          </p:nvPr>
        </p:nvPicPr>
        <p:blipFill rotWithShape="1">
          <a:blip r:embed="rId2"/>
          <a:srcRect l="31730" t="32251" r="12981" b="24080"/>
          <a:stretch/>
        </p:blipFill>
        <p:spPr bwMode="auto">
          <a:xfrm>
            <a:off x="2368957" y="1999488"/>
            <a:ext cx="6333406" cy="425196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87063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management plan</a:t>
            </a:r>
            <a:endParaRPr lang="en-GB" dirty="0"/>
          </a:p>
        </p:txBody>
      </p:sp>
      <p:sp>
        <p:nvSpPr>
          <p:cNvPr id="3" name="Content Placeholder 2"/>
          <p:cNvSpPr>
            <a:spLocks noGrp="1"/>
          </p:cNvSpPr>
          <p:nvPr>
            <p:ph idx="1"/>
          </p:nvPr>
        </p:nvSpPr>
        <p:spPr/>
        <p:txBody>
          <a:bodyPr>
            <a:normAutofit/>
          </a:bodyPr>
          <a:lstStyle/>
          <a:p>
            <a:r>
              <a:rPr lang="en-GB" dirty="0"/>
              <a:t>To reduce the communication channels between each stakeholder we are going to use </a:t>
            </a:r>
            <a:r>
              <a:rPr lang="en-GB" dirty="0" smtClean="0"/>
              <a:t>three </a:t>
            </a:r>
            <a:r>
              <a:rPr lang="en-GB" dirty="0"/>
              <a:t>separate WhatsApp conference chat rooms.</a:t>
            </a:r>
          </a:p>
          <a:p>
            <a:pPr>
              <a:buAutoNum type="arabicParenR"/>
            </a:pPr>
            <a:r>
              <a:rPr lang="en-GB" dirty="0" smtClean="0"/>
              <a:t>One </a:t>
            </a:r>
            <a:r>
              <a:rPr lang="en-GB" dirty="0"/>
              <a:t>between our projects sponsor Mr </a:t>
            </a:r>
            <a:r>
              <a:rPr lang="en-GB" dirty="0" err="1"/>
              <a:t>McKensey</a:t>
            </a:r>
            <a:r>
              <a:rPr lang="en-GB" dirty="0"/>
              <a:t>, </a:t>
            </a:r>
            <a:r>
              <a:rPr lang="en-GB" dirty="0" err="1"/>
              <a:t>Loide</a:t>
            </a:r>
            <a:r>
              <a:rPr lang="en-GB" dirty="0"/>
              <a:t> and the website developer to discuss the website </a:t>
            </a:r>
            <a:r>
              <a:rPr lang="en-GB" dirty="0" smtClean="0"/>
              <a:t>development.</a:t>
            </a:r>
          </a:p>
          <a:p>
            <a:pPr>
              <a:buAutoNum type="arabicParenR"/>
            </a:pPr>
            <a:r>
              <a:rPr lang="en-GB" dirty="0" smtClean="0"/>
              <a:t>Second </a:t>
            </a:r>
            <a:r>
              <a:rPr lang="en-GB" dirty="0"/>
              <a:t>between our interior designer, Simona </a:t>
            </a:r>
            <a:r>
              <a:rPr lang="en-GB" dirty="0" err="1"/>
              <a:t>Yaneva</a:t>
            </a:r>
            <a:r>
              <a:rPr lang="en-GB" dirty="0"/>
              <a:t> and Mr </a:t>
            </a:r>
            <a:r>
              <a:rPr lang="en-GB" dirty="0" err="1"/>
              <a:t>McKensey</a:t>
            </a:r>
            <a:r>
              <a:rPr lang="en-GB" dirty="0"/>
              <a:t> to discuss the interior design </a:t>
            </a:r>
            <a:r>
              <a:rPr lang="en-GB" dirty="0" smtClean="0"/>
              <a:t>project.</a:t>
            </a:r>
          </a:p>
          <a:p>
            <a:pPr>
              <a:buAutoNum type="arabicParenR"/>
            </a:pPr>
            <a:r>
              <a:rPr lang="en-GB" dirty="0" smtClean="0"/>
              <a:t>Third </a:t>
            </a:r>
            <a:r>
              <a:rPr lang="en-GB" dirty="0"/>
              <a:t>between the management team to discuss the progress of finding and renting the store and everything related to the project</a:t>
            </a:r>
            <a:r>
              <a:rPr lang="en-GB" dirty="0" smtClean="0"/>
              <a:t>.</a:t>
            </a:r>
          </a:p>
          <a:p>
            <a:pPr marL="0" indent="0">
              <a:buNone/>
            </a:pPr>
            <a:endParaRPr lang="en-GB" dirty="0"/>
          </a:p>
        </p:txBody>
      </p:sp>
    </p:spTree>
    <p:extLst>
      <p:ext uri="{BB962C8B-B14F-4D97-AF65-F5344CB8AC3E}">
        <p14:creationId xmlns:p14="http://schemas.microsoft.com/office/powerpoint/2010/main" val="139754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management plan</a:t>
            </a:r>
            <a:endParaRPr lang="en-GB" dirty="0"/>
          </a:p>
        </p:txBody>
      </p:sp>
      <p:sp>
        <p:nvSpPr>
          <p:cNvPr id="3" name="Content Placeholder 2"/>
          <p:cNvSpPr>
            <a:spLocks noGrp="1"/>
          </p:cNvSpPr>
          <p:nvPr>
            <p:ph idx="1"/>
          </p:nvPr>
        </p:nvSpPr>
        <p:spPr/>
        <p:txBody>
          <a:bodyPr/>
          <a:lstStyle/>
          <a:p>
            <a:r>
              <a:rPr lang="en-GB" dirty="0" smtClean="0"/>
              <a:t>To be the communication clear and concrete as much as possible we are going to avoid slang language, sense of humour and sending misleading, not related to the project messages. </a:t>
            </a:r>
          </a:p>
          <a:p>
            <a:r>
              <a:rPr lang="en-GB" dirty="0"/>
              <a:t>The communication through WhatsApp can be informal and can provide detailed information through the project with immediate response and option to send an instant image. Using WhatsApp conference chat rooms is good approach to keep all the stake holders updated about any changes on the project or occurring risks. An instant and full update can be provided if the project is going on budget or on target.</a:t>
            </a:r>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extLst>
              <p:ext uri="{D42A27DB-BD31-4B8C-83A1-F6EECF244321}">
                <p14:modId xmlns:p14="http://schemas.microsoft.com/office/powerpoint/2010/main" val="3098242560"/>
              </p:ext>
            </p:extLst>
          </p:nvPr>
        </p:nvGraphicFramePr>
        <p:xfrm>
          <a:off x="804673" y="488417"/>
          <a:ext cx="10009630" cy="6105850"/>
        </p:xfrm>
        <a:graphic>
          <a:graphicData uri="http://schemas.openxmlformats.org/drawingml/2006/table">
            <a:tbl>
              <a:tblPr firstRow="1" firstCol="1" bandRow="1">
                <a:tableStyleId>{5C22544A-7EE6-4342-B048-85BDC9FD1C3A}</a:tableStyleId>
              </a:tblPr>
              <a:tblGrid>
                <a:gridCol w="1661999">
                  <a:extLst>
                    <a:ext uri="{9D8B030D-6E8A-4147-A177-3AD203B41FA5}">
                      <a16:colId xmlns:a16="http://schemas.microsoft.com/office/drawing/2014/main" val="3621403347"/>
                    </a:ext>
                  </a:extLst>
                </a:gridCol>
                <a:gridCol w="1118454">
                  <a:extLst>
                    <a:ext uri="{9D8B030D-6E8A-4147-A177-3AD203B41FA5}">
                      <a16:colId xmlns:a16="http://schemas.microsoft.com/office/drawing/2014/main" val="162973382"/>
                    </a:ext>
                  </a:extLst>
                </a:gridCol>
                <a:gridCol w="1946318">
                  <a:extLst>
                    <a:ext uri="{9D8B030D-6E8A-4147-A177-3AD203B41FA5}">
                      <a16:colId xmlns:a16="http://schemas.microsoft.com/office/drawing/2014/main" val="168928137"/>
                    </a:ext>
                  </a:extLst>
                </a:gridCol>
                <a:gridCol w="2060254">
                  <a:extLst>
                    <a:ext uri="{9D8B030D-6E8A-4147-A177-3AD203B41FA5}">
                      <a16:colId xmlns:a16="http://schemas.microsoft.com/office/drawing/2014/main" val="1852974611"/>
                    </a:ext>
                  </a:extLst>
                </a:gridCol>
                <a:gridCol w="1434127">
                  <a:extLst>
                    <a:ext uri="{9D8B030D-6E8A-4147-A177-3AD203B41FA5}">
                      <a16:colId xmlns:a16="http://schemas.microsoft.com/office/drawing/2014/main" val="588517643"/>
                    </a:ext>
                  </a:extLst>
                </a:gridCol>
                <a:gridCol w="1788478">
                  <a:extLst>
                    <a:ext uri="{9D8B030D-6E8A-4147-A177-3AD203B41FA5}">
                      <a16:colId xmlns:a16="http://schemas.microsoft.com/office/drawing/2014/main" val="3603623807"/>
                    </a:ext>
                  </a:extLst>
                </a:gridCol>
              </a:tblGrid>
              <a:tr h="266274">
                <a:tc gridSpan="6">
                  <a:txBody>
                    <a:bodyPr/>
                    <a:lstStyle/>
                    <a:p>
                      <a:pPr algn="ctr">
                        <a:lnSpc>
                          <a:spcPct val="150000"/>
                        </a:lnSpc>
                        <a:spcAft>
                          <a:spcPts val="0"/>
                        </a:spcAft>
                      </a:pPr>
                      <a:r>
                        <a:rPr lang="en-GB" sz="1200" dirty="0">
                          <a:effectLst/>
                        </a:rPr>
                        <a:t>Communication Plan</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64341446"/>
                  </a:ext>
                </a:extLst>
              </a:tr>
              <a:tr h="534756">
                <a:tc>
                  <a:txBody>
                    <a:bodyPr/>
                    <a:lstStyle/>
                    <a:p>
                      <a:pPr algn="just">
                        <a:lnSpc>
                          <a:spcPct val="150000"/>
                        </a:lnSpc>
                        <a:spcAft>
                          <a:spcPts val="0"/>
                        </a:spcAft>
                      </a:pPr>
                      <a:r>
                        <a:rPr lang="en-GB" sz="1200">
                          <a:effectLst/>
                        </a:rPr>
                        <a:t>Type of Information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Prepared by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Distribution List</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dirty="0">
                          <a:effectLst/>
                        </a:rPr>
                        <a:t>Purpose of Communication</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Frequency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Channel</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1413181631"/>
                  </a:ext>
                </a:extLst>
              </a:tr>
              <a:tr h="891260">
                <a:tc>
                  <a:txBody>
                    <a:bodyPr/>
                    <a:lstStyle/>
                    <a:p>
                      <a:pPr algn="just">
                        <a:lnSpc>
                          <a:spcPct val="150000"/>
                        </a:lnSpc>
                        <a:spcAft>
                          <a:spcPts val="0"/>
                        </a:spcAft>
                      </a:pPr>
                      <a:r>
                        <a:rPr lang="en-GB" sz="1200">
                          <a:effectLst/>
                        </a:rPr>
                        <a:t>Informal messaging</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Loide, The project sponsor and the Website developer</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dirty="0">
                          <a:effectLst/>
                        </a:rPr>
                        <a:t>Communicating The Progress Of the Website</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Daily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Website Development WhatsApp Group</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285787054"/>
                  </a:ext>
                </a:extLst>
              </a:tr>
              <a:tr h="891260">
                <a:tc>
                  <a:txBody>
                    <a:bodyPr/>
                    <a:lstStyle/>
                    <a:p>
                      <a:pPr algn="just">
                        <a:lnSpc>
                          <a:spcPct val="150000"/>
                        </a:lnSpc>
                        <a:spcAft>
                          <a:spcPts val="0"/>
                        </a:spcAft>
                      </a:pPr>
                      <a:r>
                        <a:rPr lang="en-GB" sz="1200">
                          <a:effectLst/>
                        </a:rPr>
                        <a:t>Informal messaging</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Simona, the project sponsor and the interior designer</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Communication The Progress of the Interior Design Project</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Daily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Interior Design WhatsApp Group</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3029227422"/>
                  </a:ext>
                </a:extLst>
              </a:tr>
              <a:tr h="1072046">
                <a:tc>
                  <a:txBody>
                    <a:bodyPr/>
                    <a:lstStyle/>
                    <a:p>
                      <a:pPr algn="just">
                        <a:lnSpc>
                          <a:spcPct val="150000"/>
                        </a:lnSpc>
                        <a:spcAft>
                          <a:spcPts val="0"/>
                        </a:spcAft>
                      </a:pPr>
                      <a:r>
                        <a:rPr lang="en-GB" sz="1200">
                          <a:effectLst/>
                        </a:rPr>
                        <a:t>Informal messaging</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Management Team</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dirty="0">
                          <a:effectLst/>
                        </a:rPr>
                        <a:t>Communicating the Progress of rent a Store and Progress of the entire Project</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Daily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Management Team WhatsApp Group</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1486175707"/>
                  </a:ext>
                </a:extLst>
              </a:tr>
              <a:tr h="1604268">
                <a:tc>
                  <a:txBody>
                    <a:bodyPr/>
                    <a:lstStyle/>
                    <a:p>
                      <a:pPr algn="just">
                        <a:lnSpc>
                          <a:spcPct val="150000"/>
                        </a:lnSpc>
                        <a:spcAft>
                          <a:spcPts val="0"/>
                        </a:spcAft>
                      </a:pPr>
                      <a:r>
                        <a:rPr lang="en-GB" sz="1200">
                          <a:effectLst/>
                        </a:rPr>
                        <a:t>Informal verbal</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Management team </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Discussing the interior design project, the website development and the eventual options for a store</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Weekly</a:t>
                      </a:r>
                    </a:p>
                    <a:p>
                      <a:pPr algn="just">
                        <a:lnSpc>
                          <a:spcPct val="150000"/>
                        </a:lnSpc>
                        <a:spcAft>
                          <a:spcPts val="0"/>
                        </a:spcAft>
                      </a:pPr>
                      <a:r>
                        <a:rPr lang="en-GB" sz="1200">
                          <a:effectLst/>
                        </a:rPr>
                        <a:t>Every Friday</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Meeting</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2531904553"/>
                  </a:ext>
                </a:extLst>
              </a:tr>
              <a:tr h="798822">
                <a:tc>
                  <a:txBody>
                    <a:bodyPr/>
                    <a:lstStyle/>
                    <a:p>
                      <a:pPr algn="just">
                        <a:lnSpc>
                          <a:spcPct val="150000"/>
                        </a:lnSpc>
                        <a:spcAft>
                          <a:spcPts val="0"/>
                        </a:spcAft>
                      </a:pPr>
                      <a:r>
                        <a:rPr lang="en-GB" sz="1200">
                          <a:effectLst/>
                        </a:rPr>
                        <a:t>Summarized Report</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Rahman and the project sponsor</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Summarized report for the progress of the project</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a:effectLst/>
                        </a:rPr>
                        <a:t>Every Friday after the meetings</a:t>
                      </a:r>
                      <a:endParaRPr lang="en-GB" sz="120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tc>
                  <a:txBody>
                    <a:bodyPr/>
                    <a:lstStyle/>
                    <a:p>
                      <a:pPr algn="just">
                        <a:lnSpc>
                          <a:spcPct val="150000"/>
                        </a:lnSpc>
                        <a:spcAft>
                          <a:spcPts val="0"/>
                        </a:spcAft>
                      </a:pPr>
                      <a:r>
                        <a:rPr lang="en-GB" sz="1200" dirty="0">
                          <a:effectLst/>
                        </a:rPr>
                        <a:t>Email</a:t>
                      </a:r>
                      <a:endParaRPr lang="en-GB" sz="1200" dirty="0">
                        <a:effectLst/>
                        <a:latin typeface="Calibri" panose="020F0502020204030204" pitchFamily="34" charset="0"/>
                        <a:ea typeface="Times New Roman" panose="02020603050405020304" pitchFamily="18" charset="0"/>
                        <a:cs typeface="Arial" panose="020B0604020202020204" pitchFamily="34" charset="0"/>
                      </a:endParaRPr>
                    </a:p>
                  </a:txBody>
                  <a:tcPr marL="22184" marR="22184" marT="0" marB="0"/>
                </a:tc>
                <a:extLst>
                  <a:ext uri="{0D108BD9-81ED-4DB2-BD59-A6C34878D82A}">
                    <a16:rowId xmlns:a16="http://schemas.microsoft.com/office/drawing/2014/main" val="674920633"/>
                  </a:ext>
                </a:extLst>
              </a:tr>
            </a:tbl>
          </a:graphicData>
        </a:graphic>
      </p:graphicFrame>
    </p:spTree>
    <p:extLst>
      <p:ext uri="{BB962C8B-B14F-4D97-AF65-F5344CB8AC3E}">
        <p14:creationId xmlns:p14="http://schemas.microsoft.com/office/powerpoint/2010/main" val="940343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management plan</a:t>
            </a:r>
          </a:p>
        </p:txBody>
      </p:sp>
      <p:sp>
        <p:nvSpPr>
          <p:cNvPr id="3" name="Content Placeholder 2"/>
          <p:cNvSpPr>
            <a:spLocks noGrp="1"/>
          </p:cNvSpPr>
          <p:nvPr>
            <p:ph idx="1"/>
          </p:nvPr>
        </p:nvSpPr>
        <p:spPr/>
        <p:txBody>
          <a:bodyPr/>
          <a:lstStyle/>
          <a:p>
            <a:r>
              <a:rPr lang="en-GB" dirty="0"/>
              <a:t>W</a:t>
            </a:r>
            <a:r>
              <a:rPr lang="en-GB" dirty="0" smtClean="0"/>
              <a:t>eekly </a:t>
            </a:r>
            <a:r>
              <a:rPr lang="en-GB" dirty="0"/>
              <a:t>meetings </a:t>
            </a:r>
            <a:r>
              <a:rPr lang="en-GB" dirty="0" smtClean="0"/>
              <a:t>to be called every </a:t>
            </a:r>
            <a:r>
              <a:rPr lang="en-GB" dirty="0"/>
              <a:t>Friday to </a:t>
            </a:r>
            <a:r>
              <a:rPr lang="en-GB" dirty="0" smtClean="0"/>
              <a:t>be discussed </a:t>
            </a:r>
            <a:r>
              <a:rPr lang="en-GB" dirty="0"/>
              <a:t>any changes and the progress of the project. </a:t>
            </a:r>
            <a:endParaRPr lang="en-GB" dirty="0" smtClean="0"/>
          </a:p>
          <a:p>
            <a:r>
              <a:rPr lang="en-GB" dirty="0" smtClean="0"/>
              <a:t>To </a:t>
            </a:r>
            <a:r>
              <a:rPr lang="en-GB" dirty="0"/>
              <a:t>avoid noise in the conversation Rahman is going to be sending a summarized report by email to our project sponsor every Friday after the weekly meetings.</a:t>
            </a:r>
          </a:p>
          <a:p>
            <a:endParaRPr lang="en-GB" dirty="0"/>
          </a:p>
        </p:txBody>
      </p:sp>
    </p:spTree>
    <p:extLst>
      <p:ext uri="{BB962C8B-B14F-4D97-AF65-F5344CB8AC3E}">
        <p14:creationId xmlns:p14="http://schemas.microsoft.com/office/powerpoint/2010/main" val="3428835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Loide</a:t>
            </a:r>
            <a:r>
              <a:rPr lang="en-GB" dirty="0" smtClean="0"/>
              <a:t> </a:t>
            </a:r>
            <a:r>
              <a:rPr lang="en-GB" dirty="0" err="1" smtClean="0"/>
              <a:t>Braghin</a:t>
            </a:r>
            <a:r>
              <a:rPr lang="en-GB" dirty="0" smtClean="0"/>
              <a:t>– how and when will the project be </a:t>
            </a:r>
            <a:r>
              <a:rPr lang="en-GB" dirty="0" smtClean="0"/>
              <a:t>delivered?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project completion is scheduled for the 30</a:t>
            </a:r>
            <a:r>
              <a:rPr lang="en-GB" baseline="30000" dirty="0" smtClean="0"/>
              <a:t>th</a:t>
            </a:r>
            <a:r>
              <a:rPr lang="en-GB" dirty="0" smtClean="0"/>
              <a:t> April 2018.</a:t>
            </a:r>
          </a:p>
          <a:p>
            <a:r>
              <a:rPr lang="en-GB" dirty="0" smtClean="0"/>
              <a:t>01.02.2018 - 01.02.2018 Setting up a budget</a:t>
            </a:r>
          </a:p>
          <a:p>
            <a:r>
              <a:rPr lang="en-GB" dirty="0" smtClean="0"/>
              <a:t>Research for a store between 02.02.2018 – 27.03.2018</a:t>
            </a:r>
            <a:endParaRPr lang="en-GB" dirty="0"/>
          </a:p>
          <a:p>
            <a:r>
              <a:rPr lang="en-GB" dirty="0" smtClean="0"/>
              <a:t>Meetings every Friday from the start of the project.</a:t>
            </a:r>
          </a:p>
          <a:p>
            <a:r>
              <a:rPr lang="en-GB" dirty="0" smtClean="0"/>
              <a:t>28.03.2018 - Final meeting and taking decision for a store and interior design.</a:t>
            </a:r>
          </a:p>
          <a:p>
            <a:r>
              <a:rPr lang="en-GB" dirty="0" smtClean="0"/>
              <a:t>Design the store between 29.03.2018 and 12.04.2018.</a:t>
            </a:r>
          </a:p>
          <a:p>
            <a:r>
              <a:rPr lang="en-GB" dirty="0" smtClean="0"/>
              <a:t>13.04.2018 transport the inventory of the client.</a:t>
            </a:r>
          </a:p>
          <a:p>
            <a:r>
              <a:rPr lang="en-GB" dirty="0" smtClean="0"/>
              <a:t>14.04.2018 - 30.04.2018 Setting up the store and testing</a:t>
            </a:r>
          </a:p>
          <a:p>
            <a:r>
              <a:rPr lang="en-GB" dirty="0" smtClean="0"/>
              <a:t>02.02.2018 - 11.04.2018 To be created the ecommerce website</a:t>
            </a:r>
          </a:p>
          <a:p>
            <a:r>
              <a:rPr lang="en-GB" dirty="0" smtClean="0"/>
              <a:t>02.02.2018 – 27.03.2018 – Create and Interior design project</a:t>
            </a:r>
            <a:endParaRPr lang="en-GB" dirty="0"/>
          </a:p>
        </p:txBody>
      </p:sp>
    </p:spTree>
    <p:extLst>
      <p:ext uri="{BB962C8B-B14F-4D97-AF65-F5344CB8AC3E}">
        <p14:creationId xmlns:p14="http://schemas.microsoft.com/office/powerpoint/2010/main" val="8724603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a:t>
            </a:r>
            <a:endParaRPr lang="en-GB" dirty="0"/>
          </a:p>
        </p:txBody>
      </p:sp>
      <p:pic>
        <p:nvPicPr>
          <p:cNvPr id="6" name="Content Placeholder 5"/>
          <p:cNvPicPr>
            <a:picLocks noGrp="1"/>
          </p:cNvPicPr>
          <p:nvPr>
            <p:ph idx="1"/>
          </p:nvPr>
        </p:nvPicPr>
        <p:blipFill>
          <a:blip r:embed="rId2"/>
          <a:stretch>
            <a:fillRect/>
          </a:stretch>
        </p:blipFill>
        <p:spPr>
          <a:xfrm>
            <a:off x="806825" y="1785768"/>
            <a:ext cx="10693100" cy="4862457"/>
          </a:xfrm>
          <a:prstGeom prst="rect">
            <a:avLst/>
          </a:prstGeom>
        </p:spPr>
      </p:pic>
    </p:spTree>
    <p:extLst>
      <p:ext uri="{BB962C8B-B14F-4D97-AF65-F5344CB8AC3E}">
        <p14:creationId xmlns:p14="http://schemas.microsoft.com/office/powerpoint/2010/main" val="3529663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Gantt chart</a:t>
            </a:r>
            <a:endParaRPr lang="en-GB" dirty="0"/>
          </a:p>
        </p:txBody>
      </p:sp>
      <p:pic>
        <p:nvPicPr>
          <p:cNvPr id="4" name="Content Placeholder 3"/>
          <p:cNvPicPr>
            <a:picLocks noGrp="1"/>
          </p:cNvPicPr>
          <p:nvPr>
            <p:ph idx="1"/>
          </p:nvPr>
        </p:nvPicPr>
        <p:blipFill>
          <a:blip r:embed="rId2"/>
          <a:stretch>
            <a:fillRect/>
          </a:stretch>
        </p:blipFill>
        <p:spPr>
          <a:xfrm>
            <a:off x="898738" y="1678194"/>
            <a:ext cx="10095577" cy="4980790"/>
          </a:xfrm>
          <a:prstGeom prst="rect">
            <a:avLst/>
          </a:prstGeom>
        </p:spPr>
      </p:pic>
    </p:spTree>
    <p:extLst>
      <p:ext uri="{BB962C8B-B14F-4D97-AF65-F5344CB8AC3E}">
        <p14:creationId xmlns:p14="http://schemas.microsoft.com/office/powerpoint/2010/main" val="4054644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PERT method for project time estimation</a:t>
            </a:r>
            <a:endParaRPr lang="en-GB" dirty="0"/>
          </a:p>
        </p:txBody>
      </p:sp>
      <p:sp>
        <p:nvSpPr>
          <p:cNvPr id="3" name="Content Placeholder 2"/>
          <p:cNvSpPr>
            <a:spLocks noGrp="1"/>
          </p:cNvSpPr>
          <p:nvPr>
            <p:ph idx="1"/>
          </p:nvPr>
        </p:nvSpPr>
        <p:spPr/>
        <p:txBody>
          <a:bodyPr/>
          <a:lstStyle/>
          <a:p>
            <a:r>
              <a:rPr lang="en-GB" dirty="0"/>
              <a:t>To use the PERT method for project time estimation three different time estimates for each activity from the project are needed. They are:</a:t>
            </a:r>
          </a:p>
          <a:p>
            <a:pPr lvl="0"/>
            <a:r>
              <a:rPr lang="en-GB" dirty="0"/>
              <a:t>The most optimistic time</a:t>
            </a:r>
          </a:p>
          <a:p>
            <a:pPr lvl="0"/>
            <a:r>
              <a:rPr lang="en-GB" dirty="0"/>
              <a:t>The most likely time</a:t>
            </a:r>
          </a:p>
          <a:p>
            <a:pPr lvl="0"/>
            <a:r>
              <a:rPr lang="en-GB" dirty="0"/>
              <a:t>The most pessimistic time</a:t>
            </a:r>
          </a:p>
          <a:p>
            <a:endParaRPr lang="en-GB" dirty="0"/>
          </a:p>
        </p:txBody>
      </p:sp>
    </p:spTree>
    <p:extLst>
      <p:ext uri="{BB962C8B-B14F-4D97-AF65-F5344CB8AC3E}">
        <p14:creationId xmlns:p14="http://schemas.microsoft.com/office/powerpoint/2010/main" val="2699120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PERT method for project time estimation</a:t>
            </a:r>
          </a:p>
        </p:txBody>
      </p:sp>
      <p:sp>
        <p:nvSpPr>
          <p:cNvPr id="3" name="Content Placeholder 2"/>
          <p:cNvSpPr>
            <a:spLocks noGrp="1"/>
          </p:cNvSpPr>
          <p:nvPr>
            <p:ph idx="1"/>
          </p:nvPr>
        </p:nvSpPr>
        <p:spPr/>
        <p:txBody>
          <a:bodyPr/>
          <a:lstStyle/>
          <a:p>
            <a:r>
              <a:rPr lang="en-GB" dirty="0"/>
              <a:t>We have a lot of slack time provided, and flexibility through the project. </a:t>
            </a:r>
            <a:endParaRPr lang="en-GB" dirty="0" smtClean="0"/>
          </a:p>
          <a:p>
            <a:r>
              <a:rPr lang="en-GB" dirty="0" smtClean="0"/>
              <a:t>For </a:t>
            </a:r>
            <a:r>
              <a:rPr lang="en-GB" dirty="0"/>
              <a:t>example the research for the store can take us anything from 21 to 45 days. </a:t>
            </a:r>
            <a:endParaRPr lang="en-GB" dirty="0" smtClean="0"/>
          </a:p>
          <a:p>
            <a:r>
              <a:rPr lang="en-GB" dirty="0" smtClean="0"/>
              <a:t>The </a:t>
            </a:r>
            <a:r>
              <a:rPr lang="en-GB" dirty="0"/>
              <a:t>decoration of the store can take us from 8 to 15 days. </a:t>
            </a:r>
            <a:endParaRPr lang="en-GB" dirty="0" smtClean="0"/>
          </a:p>
          <a:p>
            <a:r>
              <a:rPr lang="en-GB" dirty="0" smtClean="0"/>
              <a:t>The </a:t>
            </a:r>
            <a:r>
              <a:rPr lang="en-GB" dirty="0"/>
              <a:t>testing of the store can take us from 8 to 15 days. </a:t>
            </a:r>
          </a:p>
        </p:txBody>
      </p:sp>
    </p:spTree>
    <p:extLst>
      <p:ext uri="{BB962C8B-B14F-4D97-AF65-F5344CB8AC3E}">
        <p14:creationId xmlns:p14="http://schemas.microsoft.com/office/powerpoint/2010/main" val="3272809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PERT method for project time estimation</a:t>
            </a:r>
          </a:p>
        </p:txBody>
      </p:sp>
      <p:sp>
        <p:nvSpPr>
          <p:cNvPr id="3" name="Content Placeholder 2"/>
          <p:cNvSpPr>
            <a:spLocks noGrp="1"/>
          </p:cNvSpPr>
          <p:nvPr>
            <p:ph idx="1"/>
          </p:nvPr>
        </p:nvSpPr>
        <p:spPr/>
        <p:txBody>
          <a:bodyPr/>
          <a:lstStyle/>
          <a:p>
            <a:r>
              <a:rPr lang="en-GB" dirty="0"/>
              <a:t>The research for the store is the most risky task because it is on the critical path and its delay can delay the whole project. Depending on the progress which can be tracked on the weekly meetings, we have created a contingency plan to work overtime if needed during the weekends. </a:t>
            </a:r>
            <a:endParaRPr lang="en-GB" dirty="0" smtClean="0"/>
          </a:p>
          <a:p>
            <a:r>
              <a:rPr lang="en-GB" dirty="0" smtClean="0"/>
              <a:t>We </a:t>
            </a:r>
            <a:r>
              <a:rPr lang="en-GB" dirty="0"/>
              <a:t>have also provided £5000 contingency funds just in case that we need to shorten the decoration time to 3 or 4 days. We might need to shorten the setting up of the store and testing to 5 days if needed. </a:t>
            </a:r>
          </a:p>
        </p:txBody>
      </p:sp>
    </p:spTree>
    <p:extLst>
      <p:ext uri="{BB962C8B-B14F-4D97-AF65-F5344CB8AC3E}">
        <p14:creationId xmlns:p14="http://schemas.microsoft.com/office/powerpoint/2010/main" val="3768057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21315834"/>
              </p:ext>
            </p:extLst>
          </p:nvPr>
        </p:nvGraphicFramePr>
        <p:xfrm>
          <a:off x="3872754" y="2420467"/>
          <a:ext cx="7022559" cy="3846896"/>
        </p:xfrm>
        <a:graphic>
          <a:graphicData uri="http://schemas.openxmlformats.org/drawingml/2006/table">
            <a:tbl>
              <a:tblPr firstRow="1" firstCol="1" bandRow="1">
                <a:tableStyleId>{5C22544A-7EE6-4342-B048-85BDC9FD1C3A}</a:tableStyleId>
              </a:tblPr>
              <a:tblGrid>
                <a:gridCol w="853085">
                  <a:extLst>
                    <a:ext uri="{9D8B030D-6E8A-4147-A177-3AD203B41FA5}">
                      <a16:colId xmlns:a16="http://schemas.microsoft.com/office/drawing/2014/main" val="3967666475"/>
                    </a:ext>
                  </a:extLst>
                </a:gridCol>
                <a:gridCol w="1257641">
                  <a:extLst>
                    <a:ext uri="{9D8B030D-6E8A-4147-A177-3AD203B41FA5}">
                      <a16:colId xmlns:a16="http://schemas.microsoft.com/office/drawing/2014/main" val="22933507"/>
                    </a:ext>
                  </a:extLst>
                </a:gridCol>
                <a:gridCol w="461721">
                  <a:extLst>
                    <a:ext uri="{9D8B030D-6E8A-4147-A177-3AD203B41FA5}">
                      <a16:colId xmlns:a16="http://schemas.microsoft.com/office/drawing/2014/main" val="561726226"/>
                    </a:ext>
                  </a:extLst>
                </a:gridCol>
                <a:gridCol w="417748">
                  <a:extLst>
                    <a:ext uri="{9D8B030D-6E8A-4147-A177-3AD203B41FA5}">
                      <a16:colId xmlns:a16="http://schemas.microsoft.com/office/drawing/2014/main" val="159980564"/>
                    </a:ext>
                  </a:extLst>
                </a:gridCol>
                <a:gridCol w="417748">
                  <a:extLst>
                    <a:ext uri="{9D8B030D-6E8A-4147-A177-3AD203B41FA5}">
                      <a16:colId xmlns:a16="http://schemas.microsoft.com/office/drawing/2014/main" val="1442894903"/>
                    </a:ext>
                  </a:extLst>
                </a:gridCol>
                <a:gridCol w="1143309">
                  <a:extLst>
                    <a:ext uri="{9D8B030D-6E8A-4147-A177-3AD203B41FA5}">
                      <a16:colId xmlns:a16="http://schemas.microsoft.com/office/drawing/2014/main" val="1206976178"/>
                    </a:ext>
                  </a:extLst>
                </a:gridCol>
                <a:gridCol w="1038506">
                  <a:extLst>
                    <a:ext uri="{9D8B030D-6E8A-4147-A177-3AD203B41FA5}">
                      <a16:colId xmlns:a16="http://schemas.microsoft.com/office/drawing/2014/main" val="206139625"/>
                    </a:ext>
                  </a:extLst>
                </a:gridCol>
                <a:gridCol w="1432801">
                  <a:extLst>
                    <a:ext uri="{9D8B030D-6E8A-4147-A177-3AD203B41FA5}">
                      <a16:colId xmlns:a16="http://schemas.microsoft.com/office/drawing/2014/main" val="3596888602"/>
                    </a:ext>
                  </a:extLst>
                </a:gridCol>
              </a:tblGrid>
              <a:tr h="1001443">
                <a:tc>
                  <a:txBody>
                    <a:bodyPr/>
                    <a:lstStyle/>
                    <a:p>
                      <a:pPr algn="just">
                        <a:lnSpc>
                          <a:spcPct val="115000"/>
                        </a:lnSpc>
                        <a:spcAft>
                          <a:spcPts val="1000"/>
                        </a:spcAft>
                      </a:pPr>
                      <a:r>
                        <a:rPr lang="en-GB" sz="1400">
                          <a:effectLst/>
                        </a:rPr>
                        <a:t>Activity</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Predecessors</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t</a:t>
                      </a:r>
                      <a:r>
                        <a:rPr lang="en-GB" sz="1400" baseline="-25000">
                          <a:effectLst/>
                        </a:rPr>
                        <a:t>o</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t</a:t>
                      </a:r>
                      <a:r>
                        <a:rPr lang="en-GB" sz="1400" baseline="-25000">
                          <a:effectLst/>
                        </a:rPr>
                        <a:t>m</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t</a:t>
                      </a:r>
                      <a:r>
                        <a:rPr lang="en-GB" sz="1400" baseline="-25000">
                          <a:effectLst/>
                        </a:rPr>
                        <a:t>p</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Mean(µ)</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Variance (σ</a:t>
                      </a:r>
                      <a:r>
                        <a:rPr lang="en-GB" sz="1400" baseline="30000">
                          <a:effectLst/>
                        </a:rPr>
                        <a:t>2</a:t>
                      </a: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Standard Deviation (σ)</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40892203"/>
                  </a:ext>
                </a:extLst>
              </a:tr>
              <a:tr h="319035">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3009621"/>
                  </a:ext>
                </a:extLst>
              </a:tr>
              <a:tr h="293173">
                <a:tc>
                  <a:txBody>
                    <a:bodyPr/>
                    <a:lstStyle/>
                    <a:p>
                      <a:pPr algn="just">
                        <a:lnSpc>
                          <a:spcPct val="115000"/>
                        </a:lnSpc>
                        <a:spcAft>
                          <a:spcPts val="1000"/>
                        </a:spcAft>
                      </a:pPr>
                      <a:r>
                        <a:rPr lang="en-GB" sz="1400" dirty="0">
                          <a:effectLst/>
                        </a:rPr>
                        <a:t>2</a:t>
                      </a:r>
                      <a:endParaRPr lang="en-GB" sz="1100" dirty="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37.66</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358610955"/>
                  </a:ext>
                </a:extLst>
              </a:tr>
              <a:tr h="319035">
                <a:tc>
                  <a:txBody>
                    <a:bodyPr/>
                    <a:lstStyle/>
                    <a:p>
                      <a:pPr algn="just">
                        <a:lnSpc>
                          <a:spcPct val="115000"/>
                        </a:lnSpc>
                        <a:spcAft>
                          <a:spcPts val="1000"/>
                        </a:spcAft>
                      </a:pPr>
                      <a:r>
                        <a:rPr lang="en-GB" sz="1400">
                          <a:effectLst/>
                        </a:rPr>
                        <a:t>3</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2,7</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62277338"/>
                  </a:ext>
                </a:extLst>
              </a:tr>
              <a:tr h="319035">
                <a:tc>
                  <a:txBody>
                    <a:bodyPr/>
                    <a:lstStyle/>
                    <a:p>
                      <a:pPr algn="just">
                        <a:lnSpc>
                          <a:spcPct val="115000"/>
                        </a:lnSpc>
                        <a:spcAft>
                          <a:spcPts val="1000"/>
                        </a:spcAft>
                      </a:pPr>
                      <a:r>
                        <a:rPr lang="en-GB" sz="1400">
                          <a:effectLst/>
                        </a:rPr>
                        <a:t>4</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10.5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1.66</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1.288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37498282"/>
                  </a:ext>
                </a:extLst>
              </a:tr>
              <a:tr h="319035">
                <a:tc>
                  <a:txBody>
                    <a:bodyPr/>
                    <a:lstStyle/>
                    <a:p>
                      <a:pPr algn="just">
                        <a:lnSpc>
                          <a:spcPct val="115000"/>
                        </a:lnSpc>
                        <a:spcAft>
                          <a:spcPts val="1000"/>
                        </a:spcAft>
                      </a:pPr>
                      <a:r>
                        <a:rPr lang="en-GB" sz="1400">
                          <a:effectLst/>
                        </a:rPr>
                        <a:t>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94842946"/>
                  </a:ext>
                </a:extLst>
              </a:tr>
              <a:tr h="319035">
                <a:tc>
                  <a:txBody>
                    <a:bodyPr/>
                    <a:lstStyle/>
                    <a:p>
                      <a:pPr algn="just">
                        <a:lnSpc>
                          <a:spcPct val="115000"/>
                        </a:lnSpc>
                        <a:spcAft>
                          <a:spcPts val="1000"/>
                        </a:spcAft>
                      </a:pPr>
                      <a:r>
                        <a:rPr lang="en-GB" sz="1400">
                          <a:effectLst/>
                        </a:rPr>
                        <a:t>6</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10.5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1.66</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1.288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220428763"/>
                  </a:ext>
                </a:extLst>
              </a:tr>
              <a:tr h="319035">
                <a:tc>
                  <a:txBody>
                    <a:bodyPr/>
                    <a:lstStyle/>
                    <a:p>
                      <a:pPr algn="just">
                        <a:lnSpc>
                          <a:spcPct val="115000"/>
                        </a:lnSpc>
                        <a:spcAft>
                          <a:spcPts val="1000"/>
                        </a:spcAft>
                      </a:pPr>
                      <a:r>
                        <a:rPr lang="en-GB" sz="1400">
                          <a:effectLst/>
                        </a:rPr>
                        <a:t>7</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657869096"/>
                  </a:ext>
                </a:extLst>
              </a:tr>
              <a:tr h="319035">
                <a:tc>
                  <a:txBody>
                    <a:bodyPr/>
                    <a:lstStyle/>
                    <a:p>
                      <a:pPr algn="just">
                        <a:lnSpc>
                          <a:spcPct val="115000"/>
                        </a:lnSpc>
                        <a:spcAft>
                          <a:spcPts val="1000"/>
                        </a:spcAft>
                      </a:pPr>
                      <a:r>
                        <a:rPr lang="en-GB" sz="1400">
                          <a:effectLst/>
                        </a:rPr>
                        <a:t>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30</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45</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31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4</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2</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83202230"/>
                  </a:ext>
                </a:extLst>
              </a:tr>
              <a:tr h="319035">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61.66</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a:effectLst/>
                        </a:rPr>
                        <a:t>-</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tc>
                  <a:txBody>
                    <a:bodyPr/>
                    <a:lstStyle/>
                    <a:p>
                      <a:pPr algn="just">
                        <a:lnSpc>
                          <a:spcPct val="115000"/>
                        </a:lnSpc>
                        <a:spcAft>
                          <a:spcPts val="1000"/>
                        </a:spcAft>
                      </a:pPr>
                      <a:r>
                        <a:rPr lang="en-GB" sz="1400" dirty="0">
                          <a:effectLst/>
                        </a:rPr>
                        <a:t>4.576</a:t>
                      </a:r>
                      <a:endParaRPr lang="en-GB" sz="1100" dirty="0">
                        <a:effectLst/>
                        <a:latin typeface="Calibri" panose="020F050202020403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125187834"/>
                  </a:ext>
                </a:extLst>
              </a:tr>
            </a:tbl>
          </a:graphicData>
        </a:graphic>
      </p:graphicFrame>
      <p:sp>
        <p:nvSpPr>
          <p:cNvPr id="5" name="Title 1"/>
          <p:cNvSpPr>
            <a:spLocks noGrp="1"/>
          </p:cNvSpPr>
          <p:nvPr>
            <p:ph type="title"/>
          </p:nvPr>
        </p:nvSpPr>
        <p:spPr/>
        <p:txBody>
          <a:bodyPr/>
          <a:lstStyle/>
          <a:p>
            <a:r>
              <a:rPr lang="en-GB" dirty="0"/>
              <a:t>PERT method for project time estimation</a:t>
            </a:r>
          </a:p>
        </p:txBody>
      </p:sp>
      <p:sp>
        <p:nvSpPr>
          <p:cNvPr id="6" name="Rectangle 5"/>
          <p:cNvSpPr/>
          <p:nvPr/>
        </p:nvSpPr>
        <p:spPr>
          <a:xfrm>
            <a:off x="552226" y="2840784"/>
            <a:ext cx="2836434" cy="3426579"/>
          </a:xfrm>
          <a:prstGeom prst="rect">
            <a:avLst/>
          </a:prstGeom>
        </p:spPr>
        <p:txBody>
          <a:bodyPr wrap="square">
            <a:spAutoFit/>
          </a:bodyPr>
          <a:lstStyle/>
          <a:p>
            <a:pPr algn="just">
              <a:lnSpc>
                <a:spcPct val="150000"/>
              </a:lnSpc>
              <a:spcBef>
                <a:spcPts val="500"/>
              </a:spcBef>
              <a:spcAft>
                <a:spcPts val="500"/>
              </a:spcAft>
            </a:pPr>
            <a:r>
              <a:rPr lang="en-GB" sz="1000" b="1" dirty="0">
                <a:latin typeface="Calibri" panose="020F0502020204030204" pitchFamily="34" charset="0"/>
                <a:ea typeface="Times New Roman" panose="02020603050405020304" pitchFamily="18" charset="0"/>
                <a:cs typeface="Calibri" panose="020F0502020204030204" pitchFamily="34" charset="0"/>
              </a:rPr>
              <a:t>Legend: </a:t>
            </a:r>
            <a:endParaRPr lang="en-GB" sz="1000" b="1" dirty="0">
              <a:latin typeface="Calibri" panose="020F0502020204030204" pitchFamily="34" charset="0"/>
              <a:ea typeface="Times New Roman" panose="02020603050405020304" pitchFamily="18" charset="0"/>
              <a:cs typeface="Arial" panose="020B0604020202020204" pitchFamily="34"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Setting up the budget</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Research for a store</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Take final decision for a store and an interior design</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Decorate the store</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Transport the inventory of the client</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Setting up the store and testing</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Creating interior design</a:t>
            </a:r>
            <a:endParaRPr lang="en-GB" sz="1000" b="1" dirty="0">
              <a:latin typeface="Times New Roman" panose="02020603050405020304" pitchFamily="18" charset="0"/>
              <a:ea typeface="Times New Roman" panose="02020603050405020304" pitchFamily="18" charset="0"/>
            </a:endParaRPr>
          </a:p>
          <a:p>
            <a:pPr marL="342900" lvl="0" indent="-342900" algn="just">
              <a:lnSpc>
                <a:spcPct val="150000"/>
              </a:lnSpc>
              <a:spcBef>
                <a:spcPts val="500"/>
              </a:spcBef>
              <a:spcAft>
                <a:spcPts val="500"/>
              </a:spcAft>
              <a:buFont typeface="+mj-lt"/>
              <a:buAutoNum type="arabicPeriod"/>
            </a:pPr>
            <a:r>
              <a:rPr lang="en-GB" sz="1000" b="1" dirty="0">
                <a:latin typeface="Calibri" panose="020F0502020204030204" pitchFamily="34" charset="0"/>
                <a:ea typeface="Times New Roman" panose="02020603050405020304" pitchFamily="18" charset="0"/>
                <a:cs typeface="Calibri" panose="020F0502020204030204" pitchFamily="34" charset="0"/>
              </a:rPr>
              <a:t>Create an ecommerce website</a:t>
            </a:r>
            <a:endParaRPr lang="en-GB" sz="10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00375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PERT method for project time estimation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To calculate the actual time each task will take (mean time), we have to use the following formula:</a:t>
                </a:r>
              </a:p>
              <a:p>
                <a:r>
                  <a:rPr lang="en-GB" dirty="0" err="1"/>
                  <a:t>t</a:t>
                </a:r>
                <a:r>
                  <a:rPr lang="en-GB" baseline="-25000" dirty="0" err="1"/>
                  <a:t>e</a:t>
                </a:r>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𝑡𝑜</m:t>
                        </m:r>
                        <m:r>
                          <a:rPr lang="en-GB" i="1">
                            <a:latin typeface="Cambria Math" panose="02040503050406030204" pitchFamily="18" charset="0"/>
                          </a:rPr>
                          <m:t>+4.</m:t>
                        </m:r>
                        <m:r>
                          <a:rPr lang="en-GB" i="1">
                            <a:latin typeface="Cambria Math" panose="02040503050406030204" pitchFamily="18" charset="0"/>
                          </a:rPr>
                          <m:t>𝑡𝑚</m:t>
                        </m:r>
                        <m:r>
                          <a:rPr lang="en-GB" i="1">
                            <a:latin typeface="Cambria Math" panose="02040503050406030204" pitchFamily="18" charset="0"/>
                          </a:rPr>
                          <m:t>+</m:t>
                        </m:r>
                        <m:r>
                          <a:rPr lang="en-GB" i="1">
                            <a:latin typeface="Cambria Math" panose="02040503050406030204" pitchFamily="18" charset="0"/>
                          </a:rPr>
                          <m:t>𝑡𝑝</m:t>
                        </m:r>
                      </m:num>
                      <m:den>
                        <m:r>
                          <a:rPr lang="en-GB" i="1">
                            <a:latin typeface="Cambria Math" panose="02040503050406030204" pitchFamily="18" charset="0"/>
                          </a:rPr>
                          <m:t>6</m:t>
                        </m:r>
                      </m:den>
                    </m:f>
                  </m:oMath>
                </a14:m>
                <a:r>
                  <a:rPr lang="en-GB" dirty="0"/>
                  <a:t>)</a:t>
                </a:r>
              </a:p>
              <a:p>
                <a:r>
                  <a:rPr lang="en-GB" dirty="0"/>
                  <a:t>To calculate Variance: σ</a:t>
                </a:r>
                <a:r>
                  <a:rPr lang="en-GB" baseline="30000" dirty="0"/>
                  <a:t>2</a:t>
                </a:r>
                <a:r>
                  <a:rPr lang="en-GB" dirty="0"/>
                  <a:t> = </a:t>
                </a:r>
                <a14:m>
                  <m:oMath xmlns:m="http://schemas.openxmlformats.org/officeDocument/2006/math">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𝑡𝑝</m:t>
                        </m:r>
                        <m:r>
                          <a:rPr lang="en-GB" i="1">
                            <a:latin typeface="Cambria Math" panose="02040503050406030204" pitchFamily="18" charset="0"/>
                          </a:rPr>
                          <m:t>−</m:t>
                        </m:r>
                        <m:r>
                          <a:rPr lang="en-GB" i="1">
                            <a:latin typeface="Cambria Math" panose="02040503050406030204" pitchFamily="18" charset="0"/>
                          </a:rPr>
                          <m:t>𝑡𝑜</m:t>
                        </m:r>
                      </m:num>
                      <m:den>
                        <m:r>
                          <a:rPr lang="en-GB" i="1">
                            <a:latin typeface="Cambria Math" panose="02040503050406030204" pitchFamily="18" charset="0"/>
                          </a:rPr>
                          <m:t>6</m:t>
                        </m:r>
                      </m:den>
                    </m:f>
                    <m:r>
                      <a:rPr lang="en-GB" i="1">
                        <a:latin typeface="Cambria Math" panose="02040503050406030204" pitchFamily="18" charset="0"/>
                      </a:rPr>
                      <m:t>)</m:t>
                    </m:r>
                  </m:oMath>
                </a14:m>
                <a:r>
                  <a:rPr lang="en-GB" baseline="30000" dirty="0"/>
                  <a:t>2</a:t>
                </a:r>
                <a:endParaRPr lang="en-GB" dirty="0"/>
              </a:p>
              <a:p>
                <a:r>
                  <a:rPr lang="en-GB" dirty="0"/>
                  <a:t>To calculate if we are going to finish the project on or before 63 days we are going to use the following formula: p </a:t>
                </a:r>
                <a14:m>
                  <m:oMath xmlns:m="http://schemas.openxmlformats.org/officeDocument/2006/math">
                    <m:d>
                      <m:dPr>
                        <m:begChr m:val="["/>
                        <m:endChr m:val="]"/>
                        <m:ctrlPr>
                          <a:rPr lang="en-GB" i="1">
                            <a:latin typeface="Cambria Math" panose="02040503050406030204" pitchFamily="18" charset="0"/>
                          </a:rPr>
                        </m:ctrlPr>
                      </m:dPr>
                      <m:e>
                        <m:f>
                          <m:fPr>
                            <m:ctrlPr>
                              <a:rPr lang="en-GB" i="1">
                                <a:latin typeface="Cambria Math" panose="02040503050406030204" pitchFamily="18" charset="0"/>
                              </a:rPr>
                            </m:ctrlPr>
                          </m:fPr>
                          <m:num>
                            <m:r>
                              <a:rPr lang="en-GB" i="1">
                                <a:latin typeface="Cambria Math" panose="02040503050406030204" pitchFamily="18" charset="0"/>
                              </a:rPr>
                              <m:t>æ−µ</m:t>
                            </m:r>
                          </m:num>
                          <m:den>
                            <m:r>
                              <a:rPr lang="en-GB" i="1">
                                <a:latin typeface="Cambria Math" panose="02040503050406030204" pitchFamily="18" charset="0"/>
                              </a:rPr>
                              <m:t>𝜎</m:t>
                            </m:r>
                          </m:den>
                        </m:f>
                        <m:r>
                          <a:rPr lang="en-GB" i="1">
                            <a:latin typeface="Cambria Math" panose="02040503050406030204" pitchFamily="18" charset="0"/>
                          </a:rPr>
                          <m:t> ≤63</m:t>
                        </m:r>
                      </m:e>
                    </m:d>
                  </m:oMath>
                </a14:m>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8" t="-891"/>
                </a:stretch>
              </a:blipFill>
            </p:spPr>
            <p:txBody>
              <a:bodyPr/>
              <a:lstStyle/>
              <a:p>
                <a:r>
                  <a:rPr lang="en-GB">
                    <a:noFill/>
                  </a:rPr>
                  <a:t> </a:t>
                </a:r>
              </a:p>
            </p:txBody>
          </p:sp>
        </mc:Fallback>
      </mc:AlternateContent>
    </p:spTree>
    <p:extLst>
      <p:ext uri="{BB962C8B-B14F-4D97-AF65-F5344CB8AC3E}">
        <p14:creationId xmlns:p14="http://schemas.microsoft.com/office/powerpoint/2010/main" val="1053903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PERT method for project time estimation</a:t>
            </a:r>
          </a:p>
        </p:txBody>
      </p:sp>
      <p:sp>
        <p:nvSpPr>
          <p:cNvPr id="3" name="Content Placeholder 2"/>
          <p:cNvSpPr>
            <a:spLocks noGrp="1"/>
          </p:cNvSpPr>
          <p:nvPr>
            <p:ph idx="1"/>
          </p:nvPr>
        </p:nvSpPr>
        <p:spPr>
          <a:xfrm>
            <a:off x="1154954" y="2581985"/>
            <a:ext cx="8825659" cy="3416300"/>
          </a:xfrm>
        </p:spPr>
        <p:txBody>
          <a:bodyPr/>
          <a:lstStyle/>
          <a:p>
            <a:r>
              <a:rPr lang="en-GB" dirty="0" smtClean="0"/>
              <a:t>Using the above formulas we have calculated the </a:t>
            </a:r>
            <a:r>
              <a:rPr lang="en-GB" dirty="0"/>
              <a:t>Z value </a:t>
            </a:r>
            <a:r>
              <a:rPr lang="en-GB" dirty="0" smtClean="0"/>
              <a:t>for our project. It is </a:t>
            </a:r>
            <a:r>
              <a:rPr lang="en-GB" dirty="0"/>
              <a:t>Z ≤ 0.2928. </a:t>
            </a:r>
            <a:endParaRPr lang="en-GB" dirty="0" smtClean="0"/>
          </a:p>
          <a:p>
            <a:r>
              <a:rPr lang="en-GB" dirty="0" smtClean="0"/>
              <a:t>Using </a:t>
            </a:r>
            <a:r>
              <a:rPr lang="en-GB" dirty="0"/>
              <a:t>standard normal distribution table we can find the probability of finishing the project on or before 63 days. </a:t>
            </a:r>
            <a:endParaRPr lang="en-GB" dirty="0" smtClean="0"/>
          </a:p>
          <a:p>
            <a:endParaRPr lang="en-GB" dirty="0"/>
          </a:p>
          <a:p>
            <a:endParaRPr lang="en-GB" dirty="0"/>
          </a:p>
        </p:txBody>
      </p:sp>
    </p:spTree>
    <p:extLst>
      <p:ext uri="{BB962C8B-B14F-4D97-AF65-F5344CB8AC3E}">
        <p14:creationId xmlns:p14="http://schemas.microsoft.com/office/powerpoint/2010/main" val="23914625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PERT method for project time estimation</a:t>
            </a:r>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r>
              <a:rPr lang="en-GB" dirty="0"/>
              <a:t>The standard distribution table shows that the value of probability to finishing the project on or before 63 days is 0.61409, i.e. 61% is the chance of completing the project on or before 63 days.</a:t>
            </a:r>
          </a:p>
          <a:p>
            <a:endParaRPr lang="en-GB" dirty="0"/>
          </a:p>
        </p:txBody>
      </p:sp>
      <p:pic>
        <p:nvPicPr>
          <p:cNvPr id="4" name="Picture 3"/>
          <p:cNvPicPr/>
          <p:nvPr/>
        </p:nvPicPr>
        <p:blipFill rotWithShape="1">
          <a:blip r:embed="rId2"/>
          <a:srcRect l="28066" t="13535" r="23915" b="58560"/>
          <a:stretch/>
        </p:blipFill>
        <p:spPr bwMode="auto">
          <a:xfrm>
            <a:off x="2409993" y="2731061"/>
            <a:ext cx="5572182" cy="20238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26970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521</TotalTime>
  <Words>2152</Words>
  <Application>Microsoft Office PowerPoint</Application>
  <PresentationFormat>Widescreen</PresentationFormat>
  <Paragraphs>274</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Cambria Math</vt:lpstr>
      <vt:lpstr>Century Gothic</vt:lpstr>
      <vt:lpstr>Times New Roman</vt:lpstr>
      <vt:lpstr>Wingdings 3</vt:lpstr>
      <vt:lpstr>Ion Boardroom</vt:lpstr>
      <vt:lpstr>Expansion and relocation of the clothing brand “Brada” in Kennington</vt:lpstr>
      <vt:lpstr>Simona Yaneva - Background</vt:lpstr>
      <vt:lpstr>Project scope – Time, Quality, Budget</vt:lpstr>
      <vt:lpstr>Exclusions from the scope</vt:lpstr>
      <vt:lpstr>SMART Objectives</vt:lpstr>
      <vt:lpstr>Milestones</vt:lpstr>
      <vt:lpstr>Constraints</vt:lpstr>
      <vt:lpstr>Wilson Makabala - Business case </vt:lpstr>
      <vt:lpstr>Cost and timescale</vt:lpstr>
      <vt:lpstr>Cost and benefit analysis</vt:lpstr>
      <vt:lpstr>Risk analysis</vt:lpstr>
      <vt:lpstr>PowerPoint Presentation</vt:lpstr>
      <vt:lpstr>Risk analysis - Opportunities</vt:lpstr>
      <vt:lpstr>Risk prevention</vt:lpstr>
      <vt:lpstr>Risk monitoring</vt:lpstr>
      <vt:lpstr>Syed Rahman– Who will work on the project</vt:lpstr>
      <vt:lpstr>Project organisation chart</vt:lpstr>
      <vt:lpstr>Communication management plan</vt:lpstr>
      <vt:lpstr>Communication management plan</vt:lpstr>
      <vt:lpstr>PowerPoint Presentation</vt:lpstr>
      <vt:lpstr>Communication management plan</vt:lpstr>
      <vt:lpstr>Loide Braghin– how and when will the project be delivered?</vt:lpstr>
      <vt:lpstr>Gantt chart</vt:lpstr>
      <vt:lpstr>Gantt chart</vt:lpstr>
      <vt:lpstr>PERT method for project time estimation</vt:lpstr>
      <vt:lpstr>PERT method for project time estimation</vt:lpstr>
      <vt:lpstr>PERT method for project time estimation</vt:lpstr>
      <vt:lpstr>PERT method for project time estimation</vt:lpstr>
      <vt:lpstr>PERT method for project time estimation</vt:lpstr>
      <vt:lpstr>PERT method for project time estimation</vt:lpstr>
      <vt:lpstr>PERT method for project time estimation</vt:lpstr>
    </vt:vector>
  </TitlesOfParts>
  <Company>London Borough of Enfield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Expansion and relocation of the clothing brand “Rock it” in Kennington</dc:title>
  <dc:creator>Enfield Libraries</dc:creator>
  <cp:lastModifiedBy>Enfield Libraries</cp:lastModifiedBy>
  <cp:revision>39</cp:revision>
  <cp:lastPrinted>2018-01-04T11:16:37Z</cp:lastPrinted>
  <dcterms:created xsi:type="dcterms:W3CDTF">2017-12-09T16:11:13Z</dcterms:created>
  <dcterms:modified xsi:type="dcterms:W3CDTF">2018-01-05T14:33:01Z</dcterms:modified>
</cp:coreProperties>
</file>