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3.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4.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74"/>
  </p:notesMasterIdLst>
  <p:sldIdLst>
    <p:sldId id="256" r:id="rId6"/>
    <p:sldId id="6113" r:id="rId7"/>
    <p:sldId id="401" r:id="rId8"/>
    <p:sldId id="526" r:id="rId9"/>
    <p:sldId id="574" r:id="rId10"/>
    <p:sldId id="468" r:id="rId11"/>
    <p:sldId id="469" r:id="rId12"/>
    <p:sldId id="575" r:id="rId13"/>
    <p:sldId id="444" r:id="rId14"/>
    <p:sldId id="402" r:id="rId15"/>
    <p:sldId id="410" r:id="rId16"/>
    <p:sldId id="577" r:id="rId17"/>
    <p:sldId id="576" r:id="rId18"/>
    <p:sldId id="421" r:id="rId19"/>
    <p:sldId id="472" r:id="rId20"/>
    <p:sldId id="578" r:id="rId21"/>
    <p:sldId id="579" r:id="rId22"/>
    <p:sldId id="581" r:id="rId23"/>
    <p:sldId id="584" r:id="rId24"/>
    <p:sldId id="585" r:id="rId25"/>
    <p:sldId id="586" r:id="rId26"/>
    <p:sldId id="587" r:id="rId27"/>
    <p:sldId id="457" r:id="rId28"/>
    <p:sldId id="490" r:id="rId29"/>
    <p:sldId id="488" r:id="rId30"/>
    <p:sldId id="494" r:id="rId31"/>
    <p:sldId id="458" r:id="rId32"/>
    <p:sldId id="491" r:id="rId33"/>
    <p:sldId id="492" r:id="rId34"/>
    <p:sldId id="493" r:id="rId35"/>
    <p:sldId id="6106" r:id="rId36"/>
    <p:sldId id="6109" r:id="rId37"/>
    <p:sldId id="588" r:id="rId38"/>
    <p:sldId id="6110" r:id="rId39"/>
    <p:sldId id="589" r:id="rId40"/>
    <p:sldId id="591" r:id="rId41"/>
    <p:sldId id="6107" r:id="rId42"/>
    <p:sldId id="541" r:id="rId43"/>
    <p:sldId id="6075" r:id="rId44"/>
    <p:sldId id="6108" r:id="rId45"/>
    <p:sldId id="539" r:id="rId46"/>
    <p:sldId id="6077" r:id="rId47"/>
    <p:sldId id="6078" r:id="rId48"/>
    <p:sldId id="6079" r:id="rId49"/>
    <p:sldId id="6076" r:id="rId50"/>
    <p:sldId id="6082" r:id="rId51"/>
    <p:sldId id="6111" r:id="rId52"/>
    <p:sldId id="6083" r:id="rId53"/>
    <p:sldId id="6084" r:id="rId54"/>
    <p:sldId id="6112" r:id="rId55"/>
    <p:sldId id="6091" r:id="rId56"/>
    <p:sldId id="6089" r:id="rId57"/>
    <p:sldId id="6090" r:id="rId58"/>
    <p:sldId id="6088" r:id="rId59"/>
    <p:sldId id="6092" r:id="rId60"/>
    <p:sldId id="6093" r:id="rId61"/>
    <p:sldId id="6094" r:id="rId62"/>
    <p:sldId id="6081" r:id="rId63"/>
    <p:sldId id="6096" r:id="rId64"/>
    <p:sldId id="6097" r:id="rId65"/>
    <p:sldId id="6095" r:id="rId66"/>
    <p:sldId id="6098" r:id="rId67"/>
    <p:sldId id="6099" r:id="rId68"/>
    <p:sldId id="6102" r:id="rId69"/>
    <p:sldId id="406" r:id="rId70"/>
    <p:sldId id="6103" r:id="rId71"/>
    <p:sldId id="6104" r:id="rId72"/>
    <p:sldId id="6105"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14B25"/>
    <a:srgbClr val="33CC33"/>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394" autoAdjust="0"/>
  </p:normalViewPr>
  <p:slideViewPr>
    <p:cSldViewPr snapToGrid="0">
      <p:cViewPr varScale="1">
        <p:scale>
          <a:sx n="89" d="100"/>
          <a:sy n="89" d="100"/>
        </p:scale>
        <p:origin x="466" y="53"/>
      </p:cViewPr>
      <p:guideLst/>
    </p:cSldViewPr>
  </p:slideViewPr>
  <p:notesTextViewPr>
    <p:cViewPr>
      <p:scale>
        <a:sx n="1" d="1"/>
        <a:sy n="1" d="1"/>
      </p:scale>
      <p:origin x="0" y="0"/>
    </p:cViewPr>
  </p:notesTextViewPr>
  <p:sorterViewPr>
    <p:cViewPr varScale="1">
      <p:scale>
        <a:sx n="1" d="1"/>
        <a:sy n="1" d="1"/>
      </p:scale>
      <p:origin x="0" y="-1287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viewProps" Target="viewProps.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0727B3-012B-440C-A75A-36E972EC8CEB}"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7AA931-8175-45C7-AA6F-78275C397620}" type="slidenum">
              <a:rPr lang="en-US" smtClean="0"/>
              <a:t>‹#›</a:t>
            </a:fld>
            <a:endParaRPr lang="en-US"/>
          </a:p>
        </p:txBody>
      </p:sp>
    </p:spTree>
    <p:extLst>
      <p:ext uri="{BB962C8B-B14F-4D97-AF65-F5344CB8AC3E}">
        <p14:creationId xmlns:p14="http://schemas.microsoft.com/office/powerpoint/2010/main" val="1214928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de-DE" dirty="0"/>
              <a:t>Welcome to this presentation entitled ‘</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An Intersectional Reflection on White Male Deaths of Despair in the United States’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Before I continue, I want to underline that I have numbered the text in my script because I am neurodivergent and it makes it easier for me to orient myself as a refer to the notes in the script.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That being said, let us begin.</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1</a:t>
            </a:fld>
            <a:endParaRPr lang="en-US"/>
          </a:p>
        </p:txBody>
      </p:sp>
    </p:spTree>
    <p:extLst>
      <p:ext uri="{BB962C8B-B14F-4D97-AF65-F5344CB8AC3E}">
        <p14:creationId xmlns:p14="http://schemas.microsoft.com/office/powerpoint/2010/main" val="1698453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5E819-28BE-34F1-0B55-61B2DC55F1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DAA6F4-CEC7-3BBF-A49E-767B9BBABC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EDC53E-E683-4F21-E0F8-2E213B632B7A}"/>
              </a:ext>
            </a:extLst>
          </p:cNvPr>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de-DE" dirty="0"/>
              <a:t>Welcome to this presentation entitled ‘</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An Intersectional Reflection on White Male Deaths of Despair in the United States’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Before I continue, I want to underline that I have numbered the text in my script because I am neurodivergent and it makes it easier for me to orient myself as a refer to the notes in the script.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That being said, let us begin.</a:t>
            </a:r>
          </a:p>
          <a:p>
            <a:pPr marL="228600" indent="-228600">
              <a:buFont typeface="+mj-lt"/>
              <a:buAutoNum type="arabicPeriod"/>
            </a:pPr>
            <a:endParaRPr lang="en-GB" dirty="0"/>
          </a:p>
        </p:txBody>
      </p:sp>
      <p:sp>
        <p:nvSpPr>
          <p:cNvPr id="4" name="Slide Number Placeholder 3">
            <a:extLst>
              <a:ext uri="{FF2B5EF4-FFF2-40B4-BE49-F238E27FC236}">
                <a16:creationId xmlns:a16="http://schemas.microsoft.com/office/drawing/2014/main" id="{20AE246D-5D66-DD88-5C2E-CCBA085F1BD9}"/>
              </a:ext>
            </a:extLst>
          </p:cNvPr>
          <p:cNvSpPr>
            <a:spLocks noGrp="1"/>
          </p:cNvSpPr>
          <p:nvPr>
            <p:ph type="sldNum" sz="quarter" idx="5"/>
          </p:nvPr>
        </p:nvSpPr>
        <p:spPr/>
        <p:txBody>
          <a:bodyPr/>
          <a:lstStyle/>
          <a:p>
            <a:fld id="{AD7AA931-8175-45C7-AA6F-78275C397620}" type="slidenum">
              <a:rPr lang="en-US" smtClean="0"/>
              <a:t>2</a:t>
            </a:fld>
            <a:endParaRPr lang="en-US"/>
          </a:p>
        </p:txBody>
      </p:sp>
    </p:spTree>
    <p:extLst>
      <p:ext uri="{BB962C8B-B14F-4D97-AF65-F5344CB8AC3E}">
        <p14:creationId xmlns:p14="http://schemas.microsoft.com/office/powerpoint/2010/main" val="2244569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US" sz="1200" kern="1200" dirty="0">
                <a:solidFill>
                  <a:schemeClr val="tx1"/>
                </a:solidFill>
                <a:effectLst/>
                <a:latin typeface="+mn-lt"/>
                <a:ea typeface="+mn-ea"/>
                <a:cs typeface="+mn-cs"/>
              </a:rPr>
              <a:t>The objective of this presentation is </a:t>
            </a:r>
          </a:p>
          <a:p>
            <a:pPr marL="228600" indent="-228600">
              <a:buFont typeface="+mj-lt"/>
              <a:buAutoNum type="arabicPeriod"/>
            </a:pPr>
            <a:r>
              <a:rPr lang="en-US" sz="1200" kern="1200" dirty="0">
                <a:solidFill>
                  <a:schemeClr val="tx1"/>
                </a:solidFill>
                <a:effectLst/>
                <a:latin typeface="+mn-lt"/>
                <a:ea typeface="+mn-ea"/>
                <a:cs typeface="+mn-cs"/>
              </a:rPr>
              <a:t>to analyze exclusion through an intersectional framework which incorporates </a:t>
            </a:r>
          </a:p>
          <a:p>
            <a:pPr marL="228600" indent="-228600">
              <a:buFont typeface="+mj-lt"/>
              <a:buAutoNum type="arabicPeriod"/>
            </a:pPr>
            <a:r>
              <a:rPr lang="en-US" sz="1200" kern="1200" dirty="0">
                <a:solidFill>
                  <a:schemeClr val="tx1"/>
                </a:solidFill>
                <a:effectLst/>
                <a:latin typeface="+mn-lt"/>
                <a:ea typeface="+mn-ea"/>
                <a:cs typeface="+mn-cs"/>
              </a:rPr>
              <a:t>cultural cognition, using the phenomenon of ‘</a:t>
            </a:r>
          </a:p>
          <a:p>
            <a:pPr marL="228600" indent="-228600">
              <a:buFont typeface="+mj-lt"/>
              <a:buAutoNum type="arabicPeriod"/>
            </a:pPr>
            <a:r>
              <a:rPr lang="en-US" sz="1200" kern="1200" dirty="0">
                <a:solidFill>
                  <a:schemeClr val="tx1"/>
                </a:solidFill>
                <a:effectLst/>
                <a:latin typeface="+mn-lt"/>
                <a:ea typeface="+mn-ea"/>
                <a:cs typeface="+mn-cs"/>
              </a:rPr>
              <a:t>Deaths of Despair’ among White lower-middle-class men in the United States</a:t>
            </a:r>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3</a:t>
            </a:fld>
            <a:endParaRPr lang="en-US"/>
          </a:p>
        </p:txBody>
      </p:sp>
    </p:spTree>
    <p:extLst>
      <p:ext uri="{BB962C8B-B14F-4D97-AF65-F5344CB8AC3E}">
        <p14:creationId xmlns:p14="http://schemas.microsoft.com/office/powerpoint/2010/main" val="4011124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1. Reflexive Framing: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 I would like to provide some context as to why I have chosen this topic</a:t>
            </a:r>
            <a:endParaRPr lang="de-DE" dirty="0"/>
          </a:p>
        </p:txBody>
      </p:sp>
      <p:sp>
        <p:nvSpPr>
          <p:cNvPr id="4" name="Slide Number Placeholder 3"/>
          <p:cNvSpPr>
            <a:spLocks noGrp="1"/>
          </p:cNvSpPr>
          <p:nvPr>
            <p:ph type="sldNum" sz="quarter" idx="5"/>
          </p:nvPr>
        </p:nvSpPr>
        <p:spPr/>
        <p:txBody>
          <a:bodyPr/>
          <a:lstStyle/>
          <a:p>
            <a:fld id="{AD7AA931-8175-45C7-AA6F-78275C397620}" type="slidenum">
              <a:rPr lang="en-US" smtClean="0"/>
              <a:t>4</a:t>
            </a:fld>
            <a:endParaRPr lang="en-US"/>
          </a:p>
        </p:txBody>
      </p:sp>
    </p:spTree>
    <p:extLst>
      <p:ext uri="{BB962C8B-B14F-4D97-AF65-F5344CB8AC3E}">
        <p14:creationId xmlns:p14="http://schemas.microsoft.com/office/powerpoint/2010/main" val="2797693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960AB1-7A88-357C-8071-DC08969306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6EFFB2-6191-A3C9-2714-1470FA8C73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0F4934-6E5D-7990-8AB1-61E750EE09D4}"/>
              </a:ext>
            </a:extLst>
          </p:cNvPr>
          <p:cNvSpPr>
            <a:spLocks noGrp="1"/>
          </p:cNvSpPr>
          <p:nvPr>
            <p:ph type="body" idx="1"/>
          </p:nvPr>
        </p:nvSpPr>
        <p:spPr/>
        <p:txBody>
          <a:bodyPr/>
          <a:lstStyle/>
          <a:p>
            <a:pPr marL="228600" indent="-228600">
              <a:buFont typeface="+mj-lt"/>
              <a:buAutoNum type="arabicPeriod"/>
            </a:pPr>
            <a:r>
              <a:rPr lang="en-US" sz="1200" kern="1200" dirty="0">
                <a:solidFill>
                  <a:schemeClr val="tx1"/>
                </a:solidFill>
                <a:effectLst/>
                <a:latin typeface="+mn-lt"/>
                <a:ea typeface="+mn-ea"/>
                <a:cs typeface="+mn-cs"/>
              </a:rPr>
              <a:t>Reflexive Framing:</a:t>
            </a:r>
            <a:endParaRPr lang="en-GB" sz="1200" kern="1200" dirty="0">
              <a:solidFill>
                <a:schemeClr val="tx1"/>
              </a:solidFill>
              <a:effectLst/>
              <a:latin typeface="+mn-lt"/>
              <a:ea typeface="+mn-ea"/>
              <a:cs typeface="+mn-cs"/>
            </a:endParaRPr>
          </a:p>
          <a:p>
            <a:pPr marL="228600" indent="-228600">
              <a:buFont typeface="+mj-lt"/>
              <a:buAutoNum type="arabicPeriod"/>
            </a:pPr>
            <a:r>
              <a:rPr lang="en-US" sz="1200" kern="1200" dirty="0">
                <a:solidFill>
                  <a:schemeClr val="tx1"/>
                </a:solidFill>
                <a:effectLst/>
                <a:latin typeface="+mn-lt"/>
                <a:ea typeface="+mn-ea"/>
                <a:cs typeface="+mn-cs"/>
              </a:rPr>
              <a:t>I would like to provide some context as to why I have chosen this topic</a:t>
            </a:r>
            <a:endParaRPr lang="en-GB"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I enjoy listening to quite a few of Andrew Huberman’s podcasts. I came across this particular podcast, ‘What is Healthy Masculinity?’ with therapist Terry Real.</a:t>
            </a:r>
            <a:endParaRPr lang="en-GB"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I must admit that I was quite </a:t>
            </a:r>
            <a:r>
              <a:rPr lang="en-US" sz="1200" kern="1200" dirty="0" err="1">
                <a:solidFill>
                  <a:schemeClr val="tx1"/>
                </a:solidFill>
                <a:effectLst/>
                <a:latin typeface="+mn-lt"/>
                <a:ea typeface="+mn-ea"/>
                <a:cs typeface="+mn-cs"/>
              </a:rPr>
              <a:t>sceptical</a:t>
            </a:r>
            <a:r>
              <a:rPr lang="en-US" sz="1200" kern="1200" dirty="0">
                <a:solidFill>
                  <a:schemeClr val="tx1"/>
                </a:solidFill>
                <a:effectLst/>
                <a:latin typeface="+mn-lt"/>
                <a:ea typeface="+mn-ea"/>
                <a:cs typeface="+mn-cs"/>
              </a:rPr>
              <a:t> when I read the podcast title, and I asked myself what I could learn from two white men talking about masculinity</a:t>
            </a:r>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5505BFB-2FC2-5348-8DF9-1B6C18BD5A2F}"/>
              </a:ext>
            </a:extLst>
          </p:cNvPr>
          <p:cNvSpPr>
            <a:spLocks noGrp="1"/>
          </p:cNvSpPr>
          <p:nvPr>
            <p:ph type="sldNum" sz="quarter" idx="5"/>
          </p:nvPr>
        </p:nvSpPr>
        <p:spPr/>
        <p:txBody>
          <a:bodyPr/>
          <a:lstStyle/>
          <a:p>
            <a:fld id="{AD7AA931-8175-45C7-AA6F-78275C397620}" type="slidenum">
              <a:rPr lang="en-US" smtClean="0"/>
              <a:t>5</a:t>
            </a:fld>
            <a:endParaRPr lang="en-US"/>
          </a:p>
        </p:txBody>
      </p:sp>
    </p:spTree>
    <p:extLst>
      <p:ext uri="{BB962C8B-B14F-4D97-AF65-F5344CB8AC3E}">
        <p14:creationId xmlns:p14="http://schemas.microsoft.com/office/powerpoint/2010/main" val="2294209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sz="1200" kern="1200" dirty="0">
                <a:solidFill>
                  <a:schemeClr val="tx1"/>
                </a:solidFill>
                <a:effectLst/>
                <a:latin typeface="+mn-lt"/>
                <a:ea typeface="+mn-ea"/>
                <a:cs typeface="+mn-cs"/>
              </a:rPr>
              <a:t>It turns out that I learned a lot about</a:t>
            </a:r>
          </a:p>
          <a:p>
            <a:pPr marL="228600" indent="-228600">
              <a:buFont typeface="+mj-lt"/>
              <a:buAutoNum type="arabicPeriod"/>
            </a:pPr>
            <a:r>
              <a:rPr lang="en-GB" sz="1200" kern="1200" dirty="0">
                <a:solidFill>
                  <a:schemeClr val="tx1"/>
                </a:solidFill>
                <a:effectLst/>
                <a:latin typeface="+mn-lt"/>
                <a:ea typeface="+mn-ea"/>
                <a:cs typeface="+mn-cs"/>
              </a:rPr>
              <a:t>• Male stoicism</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How patriarchy damages men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Male coping </a:t>
            </a:r>
            <a:r>
              <a:rPr lang="en-GB" sz="1200" kern="1200" dirty="0" err="1">
                <a:solidFill>
                  <a:schemeClr val="tx1"/>
                </a:solidFill>
                <a:effectLst/>
                <a:latin typeface="+mn-lt"/>
                <a:ea typeface="+mn-ea"/>
                <a:cs typeface="+mn-cs"/>
              </a:rPr>
              <a:t>behaviors</a:t>
            </a:r>
            <a:endParaRPr lang="en-GB" sz="1200" kern="1200" dirty="0">
              <a:solidFill>
                <a:schemeClr val="tx1"/>
              </a:solidFill>
              <a:effectLst/>
              <a:latin typeface="+mn-lt"/>
              <a:ea typeface="+mn-ea"/>
              <a:cs typeface="+mn-cs"/>
            </a:endParaRPr>
          </a:p>
          <a:p>
            <a:pPr marL="228600" indent="-228600">
              <a:buFont typeface="+mj-lt"/>
              <a:buAutoNum type="arabicPeriod"/>
            </a:pPr>
            <a:r>
              <a:rPr lang="en-GB" sz="1200" kern="1200" dirty="0">
                <a:solidFill>
                  <a:schemeClr val="tx1"/>
                </a:solidFill>
                <a:effectLst/>
                <a:latin typeface="+mn-lt"/>
                <a:ea typeface="+mn-ea"/>
                <a:cs typeface="+mn-cs"/>
              </a:rPr>
              <a:t>(bell hooks, 2004; Real, 1998)</a:t>
            </a:r>
          </a:p>
          <a:p>
            <a:pPr marL="228600" indent="-228600">
              <a:buFont typeface="+mj-lt"/>
              <a:buAutoNum type="arabicPeriod"/>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6</a:t>
            </a:fld>
            <a:endParaRPr lang="en-US"/>
          </a:p>
        </p:txBody>
      </p:sp>
    </p:spTree>
    <p:extLst>
      <p:ext uri="{BB962C8B-B14F-4D97-AF65-F5344CB8AC3E}">
        <p14:creationId xmlns:p14="http://schemas.microsoft.com/office/powerpoint/2010/main" val="3199176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Font typeface="+mj-lt"/>
              <a:buAutoNum type="arabicPeriod"/>
            </a:pPr>
            <a:r>
              <a:rPr lang="en-GB" sz="1200" kern="1200" dirty="0">
                <a:solidFill>
                  <a:schemeClr val="tx1"/>
                </a:solidFill>
                <a:effectLst/>
                <a:latin typeface="+mn-lt"/>
                <a:ea typeface="+mn-ea"/>
                <a:cs typeface="+mn-cs"/>
              </a:rPr>
              <a:t>This led me to reflect on my assumption that I had nothing to learn</a:t>
            </a:r>
          </a:p>
        </p:txBody>
      </p:sp>
      <p:sp>
        <p:nvSpPr>
          <p:cNvPr id="4" name="Slide Number Placeholder 3"/>
          <p:cNvSpPr>
            <a:spLocks noGrp="1"/>
          </p:cNvSpPr>
          <p:nvPr>
            <p:ph type="sldNum" sz="quarter" idx="5"/>
          </p:nvPr>
        </p:nvSpPr>
        <p:spPr/>
        <p:txBody>
          <a:bodyPr/>
          <a:lstStyle/>
          <a:p>
            <a:fld id="{AD7AA931-8175-45C7-AA6F-78275C397620}" type="slidenum">
              <a:rPr lang="en-US" smtClean="0"/>
              <a:t>7</a:t>
            </a:fld>
            <a:endParaRPr lang="en-US"/>
          </a:p>
        </p:txBody>
      </p:sp>
    </p:spTree>
    <p:extLst>
      <p:ext uri="{BB962C8B-B14F-4D97-AF65-F5344CB8AC3E}">
        <p14:creationId xmlns:p14="http://schemas.microsoft.com/office/powerpoint/2010/main" val="3759465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Font typeface="+mj-lt"/>
              <a:buAutoNum type="arabicPeriod"/>
            </a:pPr>
            <a:r>
              <a:rPr lang="en-GB" sz="1200" kern="1200" dirty="0">
                <a:solidFill>
                  <a:schemeClr val="tx1"/>
                </a:solidFill>
                <a:effectLst/>
                <a:latin typeface="+mn-lt"/>
                <a:ea typeface="+mn-ea"/>
                <a:cs typeface="+mn-cs"/>
              </a:rPr>
              <a:t>And reflect on my tendency to associate white men with privilege,</a:t>
            </a:r>
          </a:p>
          <a:p>
            <a:pPr marL="228600" indent="-228600">
              <a:buFont typeface="+mj-lt"/>
              <a:buAutoNum type="arabicPeriod"/>
            </a:pPr>
            <a:r>
              <a:rPr lang="en-GB" sz="1200" kern="1200" dirty="0">
                <a:solidFill>
                  <a:schemeClr val="tx1"/>
                </a:solidFill>
                <a:effectLst/>
                <a:latin typeface="+mn-lt"/>
                <a:ea typeface="+mn-ea"/>
                <a:cs typeface="+mn-cs"/>
              </a:rPr>
              <a:t>thereby assuming that structural privilege automatically means immunity from exclusion</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(Etchells </a:t>
            </a:r>
            <a:r>
              <a:rPr kumimoji="0" lang="en-GB" sz="1200" i="1"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et al</a:t>
            </a:r>
            <a:r>
              <a:rPr kumimoji="0" lang="en-GB" sz="1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2017; McIntosh, 1988)</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8</a:t>
            </a:fld>
            <a:endParaRPr lang="en-US"/>
          </a:p>
        </p:txBody>
      </p:sp>
    </p:spTree>
    <p:extLst>
      <p:ext uri="{BB962C8B-B14F-4D97-AF65-F5344CB8AC3E}">
        <p14:creationId xmlns:p14="http://schemas.microsoft.com/office/powerpoint/2010/main" val="31588854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C7D51-35B1-B4FE-A8FB-DFCCF51FB6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21CAFF-8CC7-2CE8-CA22-C6CED0C4D73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C0CD7E4-9ACD-BECD-0C15-AEF24094C83B}"/>
              </a:ext>
            </a:extLst>
          </p:cNvPr>
          <p:cNvSpPr>
            <a:spLocks noGrp="1"/>
          </p:cNvSpPr>
          <p:nvPr>
            <p:ph type="body" idx="1"/>
          </p:nvPr>
        </p:nvSpPr>
        <p:spPr/>
        <p:txBody>
          <a:bodyPr/>
          <a:lstStyle/>
          <a:p>
            <a:pPr lvl="0"/>
            <a:r>
              <a:rPr lang="en-GB" sz="1200" kern="1200" dirty="0">
                <a:solidFill>
                  <a:schemeClr val="tx1"/>
                </a:solidFill>
                <a:effectLst/>
                <a:latin typeface="+mn-lt"/>
                <a:ea typeface="+mn-ea"/>
                <a:cs typeface="+mn-cs"/>
              </a:rPr>
              <a:t>I wondered if I was adhering to what Lyotard (1979) termed a ‘grand narrative’, a simplified, dominant story that ignores complexity and ‘micronarratives’.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(Lyotard, 1979)</a:t>
            </a:r>
            <a:endParaRPr lang="en-US" dirty="0"/>
          </a:p>
        </p:txBody>
      </p:sp>
      <p:sp>
        <p:nvSpPr>
          <p:cNvPr id="4" name="Slide Number Placeholder 3">
            <a:extLst>
              <a:ext uri="{FF2B5EF4-FFF2-40B4-BE49-F238E27FC236}">
                <a16:creationId xmlns:a16="http://schemas.microsoft.com/office/drawing/2014/main" id="{7095A7AD-9B04-61F2-1066-A38736C1D83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90758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kern="1200" dirty="0">
                <a:solidFill>
                  <a:schemeClr val="tx1"/>
                </a:solidFill>
                <a:effectLst/>
                <a:latin typeface="+mn-lt"/>
                <a:ea typeface="+mn-ea"/>
                <a:cs typeface="+mn-cs"/>
              </a:rPr>
              <a:t>I began exploring whether there could be a subgroup of white men in the U.S. who may be experiencing exclusion.</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10</a:t>
            </a:fld>
            <a:endParaRPr lang="en-US"/>
          </a:p>
        </p:txBody>
      </p:sp>
    </p:spTree>
    <p:extLst>
      <p:ext uri="{BB962C8B-B14F-4D97-AF65-F5344CB8AC3E}">
        <p14:creationId xmlns:p14="http://schemas.microsoft.com/office/powerpoint/2010/main" val="1297733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9B408-FEFB-7A04-3C44-FA65D54F56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95BAC5-ACD9-D4A4-856E-12BC43525AD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1E94E23-FB0E-DBDB-99B6-E38831FA407A}"/>
              </a:ext>
            </a:extLst>
          </p:cNvPr>
          <p:cNvSpPr>
            <a:spLocks noGrp="1"/>
          </p:cNvSpPr>
          <p:nvPr>
            <p:ph type="body" idx="1"/>
          </p:nvPr>
        </p:nvSpPr>
        <p:spPr/>
        <p:txBody>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b="0" dirty="0"/>
              <a:t>1. And </a:t>
            </a:r>
            <a:r>
              <a:rPr kumimoji="0" lang="en-GB" sz="12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I discovered that there was one category of white men who were experiencing barriers in the US</a:t>
            </a:r>
          </a:p>
          <a:p>
            <a:pPr algn="l"/>
            <a:endParaRPr lang="en-US" b="1" dirty="0"/>
          </a:p>
        </p:txBody>
      </p:sp>
      <p:sp>
        <p:nvSpPr>
          <p:cNvPr id="4" name="Slide Number Placeholder 3">
            <a:extLst>
              <a:ext uri="{FF2B5EF4-FFF2-40B4-BE49-F238E27FC236}">
                <a16:creationId xmlns:a16="http://schemas.microsoft.com/office/drawing/2014/main" id="{E8D054C3-336D-AD88-0F00-1C282D3E7C9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594604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42471-4C6B-90C3-92F3-DC4615002D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5D84C3-AADD-C4DD-2721-740E1BB832F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BC58593-2A16-CAD9-388A-6E5AE6DFADF5}"/>
              </a:ext>
            </a:extLst>
          </p:cNvPr>
          <p:cNvSpPr>
            <a:spLocks noGrp="1"/>
          </p:cNvSpPr>
          <p:nvPr>
            <p:ph type="body" idx="1"/>
          </p:nvPr>
        </p:nvSpPr>
        <p:spPr/>
        <p:txBody>
          <a:bodyPr/>
          <a:lstStyle/>
          <a:p>
            <a:r>
              <a:rPr lang="en-US" dirty="0"/>
              <a:t>1. </a:t>
            </a:r>
            <a:r>
              <a:rPr lang="en-GB" sz="1200" kern="1200" dirty="0">
                <a:solidFill>
                  <a:schemeClr val="tx1"/>
                </a:solidFill>
                <a:effectLst/>
                <a:latin typeface="+mn-lt"/>
                <a:ea typeface="+mn-ea"/>
                <a:cs typeface="+mn-cs"/>
              </a:rPr>
              <a:t>And that is how I discovered ‘Deaths of Despair’</a:t>
            </a:r>
            <a:endParaRPr lang="en-US" dirty="0"/>
          </a:p>
        </p:txBody>
      </p:sp>
      <p:sp>
        <p:nvSpPr>
          <p:cNvPr id="4" name="Slide Number Placeholder 3">
            <a:extLst>
              <a:ext uri="{FF2B5EF4-FFF2-40B4-BE49-F238E27FC236}">
                <a16:creationId xmlns:a16="http://schemas.microsoft.com/office/drawing/2014/main" id="{77AF2E7C-CDC6-F1FB-52E5-1689417C46E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573021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E5D832-8C44-485E-3EAD-AE3415990E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FDEA55-2E0B-C00C-6DAB-16CEF383F4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963337-3A80-5B0B-8C0F-4B45134B66F4}"/>
              </a:ext>
            </a:extLst>
          </p:cNvPr>
          <p:cNvSpPr>
            <a:spLocks noGrp="1"/>
          </p:cNvSpPr>
          <p:nvPr>
            <p:ph type="body" idx="1"/>
          </p:nvPr>
        </p:nvSpPr>
        <p:spPr/>
        <p:txBody>
          <a:bodyPr/>
          <a:lstStyle/>
          <a:p>
            <a:pPr marL="228600" indent="-228600">
              <a:buFont typeface="+mj-lt"/>
              <a:buAutoNum type="arabicPeriod"/>
            </a:pPr>
            <a:r>
              <a:rPr lang="en-GB" sz="1200" b="1" noProof="0" dirty="0">
                <a:solidFill>
                  <a:prstClr val="white">
                    <a:lumMod val="50000"/>
                  </a:prstClr>
                </a:solidFill>
                <a:latin typeface="Times New Roman" panose="02020603050405020304" pitchFamily="18" charset="0"/>
                <a:cs typeface="Times New Roman" panose="02020603050405020304" pitchFamily="18" charset="0"/>
              </a:rPr>
              <a:t>DEFINING THE PHENOMENON</a:t>
            </a:r>
            <a:endParaRPr lang="de-DE" dirty="0"/>
          </a:p>
        </p:txBody>
      </p:sp>
      <p:sp>
        <p:nvSpPr>
          <p:cNvPr id="4" name="Slide Number Placeholder 3">
            <a:extLst>
              <a:ext uri="{FF2B5EF4-FFF2-40B4-BE49-F238E27FC236}">
                <a16:creationId xmlns:a16="http://schemas.microsoft.com/office/drawing/2014/main" id="{19EAB5D2-D850-AA2B-0001-CC1EBCF2857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19942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B499C4-B0CE-394E-A4A5-0A32F32DCE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92972B-5C03-3DF4-DDAD-5CB5B6D9676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138684C-FE32-0648-F1FB-5FED336CBE28}"/>
              </a:ext>
            </a:extLst>
          </p:cNvPr>
          <p:cNvSpPr>
            <a:spLocks noGrp="1"/>
          </p:cNvSpPr>
          <p:nvPr>
            <p:ph type="body" idx="1"/>
          </p:nvPr>
        </p:nvSpPr>
        <p:spPr/>
        <p:txBody>
          <a:bodyPr/>
          <a:lstStyle/>
          <a:p>
            <a:r>
              <a:rPr lang="en-US" dirty="0"/>
              <a:t>1. What are Deaths of despair?</a:t>
            </a:r>
          </a:p>
        </p:txBody>
      </p:sp>
      <p:sp>
        <p:nvSpPr>
          <p:cNvPr id="4" name="Slide Number Placeholder 3">
            <a:extLst>
              <a:ext uri="{FF2B5EF4-FFF2-40B4-BE49-F238E27FC236}">
                <a16:creationId xmlns:a16="http://schemas.microsoft.com/office/drawing/2014/main" id="{CF5F3A7B-2BE8-AF27-8668-B62A6B9D383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9599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A8F3A-816F-68FB-2F1D-B244D2281A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47DD78-2822-D468-AE91-0818DD750C1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A98A475-3077-2100-36CF-54ED300DB625}"/>
              </a:ext>
            </a:extLst>
          </p:cNvPr>
          <p:cNvSpPr>
            <a:spLocks noGrp="1"/>
          </p:cNvSpPr>
          <p:nvPr>
            <p:ph type="body" idx="1"/>
          </p:nvPr>
        </p:nvSpPr>
        <p:spPr/>
        <p:txBody>
          <a:bodyPr/>
          <a:lstStyle/>
          <a:p>
            <a:pPr marL="228600" lvl="0" indent="-228600">
              <a:buFont typeface="+mj-lt"/>
              <a:buAutoNum type="arabicPeriod"/>
            </a:pPr>
            <a:r>
              <a:rPr lang="en-GB" sz="1200" kern="1200" dirty="0">
                <a:solidFill>
                  <a:schemeClr val="tx1"/>
                </a:solidFill>
                <a:effectLst/>
                <a:latin typeface="+mn-lt"/>
                <a:ea typeface="+mn-ea"/>
                <a:cs typeface="+mn-cs"/>
              </a:rPr>
              <a:t>Deaths of despair refer to deaths linked to suicide, diseases linked to alcohol, and drug overdoses</a:t>
            </a:r>
          </a:p>
          <a:p>
            <a:pPr marL="228600" indent="-228600">
              <a:buFont typeface="+mj-lt"/>
              <a:buAutoNum type="arabicPeriod"/>
            </a:pPr>
            <a:r>
              <a:rPr lang="en-GB" sz="1200" kern="1200" dirty="0">
                <a:solidFill>
                  <a:schemeClr val="tx1"/>
                </a:solidFill>
                <a:effectLst/>
                <a:latin typeface="+mn-lt"/>
                <a:ea typeface="+mn-ea"/>
                <a:cs typeface="+mn-cs"/>
              </a:rPr>
              <a:t>Meija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p.1) explain that these deaths of despair reflect broader, social and psychological distress rather than isolated medical conditions.</a:t>
            </a:r>
          </a:p>
          <a:p>
            <a:pPr marL="228600" indent="-228600">
              <a:buFont typeface="+mj-lt"/>
              <a:buAutoNum type="arabicPeriod"/>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2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(Mejia </a:t>
            </a:r>
            <a:r>
              <a:rPr kumimoji="0" lang="en-GB" sz="1200" i="1"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et al</a:t>
            </a:r>
            <a:r>
              <a:rPr kumimoji="0" lang="en-GB" sz="12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2024, p. 1)</a:t>
            </a:r>
          </a:p>
          <a:p>
            <a:pPr marL="0" indent="0">
              <a:buFont typeface="+mj-lt"/>
              <a:buNone/>
            </a:pPr>
            <a:endParaRPr lang="en-US" dirty="0"/>
          </a:p>
        </p:txBody>
      </p:sp>
      <p:sp>
        <p:nvSpPr>
          <p:cNvPr id="4" name="Slide Number Placeholder 3">
            <a:extLst>
              <a:ext uri="{FF2B5EF4-FFF2-40B4-BE49-F238E27FC236}">
                <a16:creationId xmlns:a16="http://schemas.microsoft.com/office/drawing/2014/main" id="{46319AA9-F5B7-13B9-7DF1-A348FE16C99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251412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599AA4-2807-859A-8698-CE35AAB8CA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83E028-0F1B-DAE8-181E-2B0C9E97F82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8E5B310-6694-838C-2C2E-FB436B4ECCD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sz="1200" b="1" dirty="0">
                <a:latin typeface="Times New Roman" panose="02020603050405020304" pitchFamily="18" charset="0"/>
                <a:cs typeface="Times New Roman" panose="02020603050405020304" pitchFamily="18" charset="0"/>
              </a:rPr>
              <a:t>1. Deaths of despair reflect larger social and psychological distress.</a:t>
            </a:r>
            <a:endParaRPr kumimoji="0" lang="en-GB" sz="1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(Mejia </a:t>
            </a:r>
            <a:r>
              <a:rPr kumimoji="0" lang="en-GB" sz="1200" i="1"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et al</a:t>
            </a:r>
            <a:r>
              <a:rPr kumimoji="0" lang="en-GB" sz="12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2024, p. 1)</a:t>
            </a:r>
          </a:p>
          <a:p>
            <a:endParaRPr lang="en-US" dirty="0"/>
          </a:p>
        </p:txBody>
      </p:sp>
      <p:sp>
        <p:nvSpPr>
          <p:cNvPr id="4" name="Slide Number Placeholder 3">
            <a:extLst>
              <a:ext uri="{FF2B5EF4-FFF2-40B4-BE49-F238E27FC236}">
                <a16:creationId xmlns:a16="http://schemas.microsoft.com/office/drawing/2014/main" id="{0DD580D0-7CB9-AC95-6780-C803BDBEA0E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025546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ACD3E-AA90-CBF3-0264-4AA3765454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BAD1FE-A279-7B81-BA6F-0536DF8E444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C49A459-8C1D-E2AB-F8BC-F26544353B10}"/>
              </a:ext>
            </a:extLst>
          </p:cNvPr>
          <p:cNvSpPr>
            <a:spLocks noGrp="1"/>
          </p:cNvSpPr>
          <p:nvPr>
            <p:ph type="body" idx="1"/>
          </p:nvPr>
        </p:nvSpPr>
        <p:spPr/>
        <p:txBody>
          <a:bodyPr/>
          <a:lstStyle/>
          <a:p>
            <a:pPr marL="228600" lvl="0" indent="-228600">
              <a:buFont typeface="+mj-lt"/>
              <a:buAutoNum type="arabicPeriod"/>
            </a:pPr>
            <a:r>
              <a:rPr lang="en-GB" sz="1200" kern="1200" dirty="0">
                <a:solidFill>
                  <a:schemeClr val="tx1"/>
                </a:solidFill>
                <a:effectLst/>
                <a:latin typeface="+mn-lt"/>
                <a:ea typeface="+mn-ea"/>
                <a:cs typeface="+mn-cs"/>
              </a:rPr>
              <a:t>According to </a:t>
            </a:r>
            <a:r>
              <a:rPr kumimoji="0" lang="en-GB" sz="12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Brigone</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GB" sz="1200" b="0"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et al</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(2020), t</a:t>
            </a:r>
            <a:r>
              <a:rPr lang="en-GB" sz="1200" kern="1200" dirty="0" err="1">
                <a:solidFill>
                  <a:schemeClr val="tx1"/>
                </a:solidFill>
                <a:effectLst/>
                <a:latin typeface="+mn-lt"/>
                <a:ea typeface="+mn-ea"/>
                <a:cs typeface="+mn-cs"/>
              </a:rPr>
              <a:t>hese</a:t>
            </a:r>
            <a:r>
              <a:rPr lang="en-GB" sz="1200" kern="1200" dirty="0">
                <a:solidFill>
                  <a:schemeClr val="tx1"/>
                </a:solidFill>
                <a:effectLst/>
                <a:latin typeface="+mn-lt"/>
                <a:ea typeface="+mn-ea"/>
                <a:cs typeface="+mn-cs"/>
              </a:rPr>
              <a:t> deaths have increased significantly since 1999</a:t>
            </a:r>
          </a:p>
          <a:p>
            <a:pPr marL="228600" marR="0" lvl="0" indent="-228600" defTabSz="914400" rtl="0" eaLnBrk="1" fontAlgn="auto" latinLnBrk="0" hangingPunct="1">
              <a:lnSpc>
                <a:spcPct val="90000"/>
              </a:lnSpc>
              <a:spcBef>
                <a:spcPct val="0"/>
              </a:spcBef>
              <a:spcAft>
                <a:spcPts val="600"/>
              </a:spcAft>
              <a:buClrTx/>
              <a:buSzTx/>
              <a:buFont typeface="+mj-lt"/>
              <a:buAutoNum type="arabicPeriod"/>
              <a:tabLst/>
              <a:defRPr/>
            </a:pPr>
            <a:r>
              <a:rPr lang="de-DE" sz="1200" b="1" dirty="0">
                <a:latin typeface="Times New Roman" panose="02020603050405020304" pitchFamily="18" charset="0"/>
                <a:cs typeface="Times New Roman" panose="02020603050405020304" pitchFamily="18" charset="0"/>
              </a:rPr>
              <a:t>In terms of their scope, </a:t>
            </a:r>
          </a:p>
          <a:p>
            <a:pPr marL="571500" marR="0" lvl="0" indent="-571500" defTabSz="914400" rtl="0" eaLnBrk="1" fontAlgn="auto" latinLnBrk="0" hangingPunct="1">
              <a:lnSpc>
                <a:spcPct val="90000"/>
              </a:lnSpc>
              <a:spcBef>
                <a:spcPct val="0"/>
              </a:spcBef>
              <a:spcAft>
                <a:spcPts val="600"/>
              </a:spcAft>
              <a:buClrTx/>
              <a:buSzTx/>
              <a:buFont typeface="+mj-lt"/>
              <a:buAutoNum type="arabicPeriod"/>
              <a:tabLst/>
              <a:defRPr/>
            </a:pPr>
            <a:r>
              <a:rPr kumimoji="0" lang="de-DE" sz="1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They were the 5th leading cause of death in 2021</a:t>
            </a:r>
          </a:p>
          <a:p>
            <a:pPr marL="571500" marR="0" lvl="0" indent="-571500" defTabSz="914400" rtl="0" eaLnBrk="1" fontAlgn="auto" latinLnBrk="0" hangingPunct="1">
              <a:lnSpc>
                <a:spcPct val="90000"/>
              </a:lnSpc>
              <a:spcBef>
                <a:spcPct val="0"/>
              </a:spcBef>
              <a:spcAft>
                <a:spcPts val="600"/>
              </a:spcAft>
              <a:buClrTx/>
              <a:buSzTx/>
              <a:buFont typeface="+mj-lt"/>
              <a:buAutoNum type="arabicPeriod"/>
              <a:tabLst/>
              <a:defRPr/>
            </a:pPr>
            <a:r>
              <a:rPr lang="de-DE" sz="1200" b="1" dirty="0">
                <a:latin typeface="Times New Roman" panose="02020603050405020304" pitchFamily="18" charset="0"/>
                <a:cs typeface="Times New Roman" panose="02020603050405020304" pitchFamily="18" charset="0"/>
              </a:rPr>
              <a:t>And from 1999 to 2018, deaths of despair saw a 2.5-fold increase in white males aged 35-54 </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endParaRPr lang="de-DE" sz="1200" b="1"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
            </a:r>
            <a:r>
              <a:rPr kumimoji="0" lang="en-GB" sz="12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Brigone</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GB" sz="1200" b="0"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et al</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2020)</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0FC7D46-6702-9246-3779-36FFF5CA806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042237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D1AB6-7FD0-C1AF-7D9F-AF9549C99C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232ED9-F43A-249E-017E-294EEFE195B8}"/>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FEE8128-086B-CE7D-DE51-DEFEEAAFA8C1}"/>
              </a:ext>
            </a:extLst>
          </p:cNvPr>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kern="1200" dirty="0">
                <a:solidFill>
                  <a:schemeClr val="tx1"/>
                </a:solidFill>
                <a:effectLst/>
                <a:latin typeface="+mn-lt"/>
                <a:ea typeface="+mn-ea"/>
                <a:cs typeface="+mn-cs"/>
              </a:rPr>
              <a:t>Case and Deaton (2020) argue that deaths of despair are linked to economic dislocation, deindustrialization, declining job opportunities, and social fragmentation.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kern="1200" dirty="0">
                <a:solidFill>
                  <a:schemeClr val="tx1"/>
                </a:solidFill>
                <a:effectLst/>
                <a:latin typeface="+mn-lt"/>
                <a:ea typeface="+mn-ea"/>
                <a:cs typeface="+mn-cs"/>
              </a:rPr>
              <a:t>They frame this crisis as structural, and refute the individual pathology model.</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2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(Case and Deaton, 2020)</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dirty="0"/>
          </a:p>
        </p:txBody>
      </p:sp>
      <p:sp>
        <p:nvSpPr>
          <p:cNvPr id="4" name="Slide Number Placeholder 3">
            <a:extLst>
              <a:ext uri="{FF2B5EF4-FFF2-40B4-BE49-F238E27FC236}">
                <a16:creationId xmlns:a16="http://schemas.microsoft.com/office/drawing/2014/main" id="{02901DAE-7119-9FA8-D285-705117627E7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847838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AF717-59E3-30A2-ADE1-9F36175ED4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C3487D-698C-0363-D48C-6983FCD4633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A6FB89A-5251-FA01-1FB2-BB9DEBD3839B}"/>
              </a:ext>
            </a:extLst>
          </p:cNvPr>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kern="1200" dirty="0">
                <a:solidFill>
                  <a:schemeClr val="tx1"/>
                </a:solidFill>
                <a:effectLst/>
                <a:latin typeface="+mn-lt"/>
                <a:ea typeface="+mn-ea"/>
                <a:cs typeface="+mn-cs"/>
              </a:rPr>
              <a:t>Studies in the American Journal of Epidemiology (2021) and analyses by the Brookings Institution (2021) show that education is a stronger predictor of mortality than race alone.</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(AJ Epidemiology, 2021; Brookings Institution, 2021)</a:t>
            </a:r>
          </a:p>
          <a:p>
            <a:endParaRPr lang="en-US" dirty="0"/>
          </a:p>
        </p:txBody>
      </p:sp>
      <p:sp>
        <p:nvSpPr>
          <p:cNvPr id="4" name="Slide Number Placeholder 3">
            <a:extLst>
              <a:ext uri="{FF2B5EF4-FFF2-40B4-BE49-F238E27FC236}">
                <a16:creationId xmlns:a16="http://schemas.microsoft.com/office/drawing/2014/main" id="{53E282D4-6723-842B-221D-F892D2A6852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668449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22205-9F65-01EB-8519-E68D0A2AFC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52B7AC-3F4E-4741-3F3D-26302DC980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D4098D-861A-FEBA-A7D2-AFA56C9BE465}"/>
              </a:ext>
            </a:extLst>
          </p:cNvPr>
          <p:cNvSpPr>
            <a:spLocks noGrp="1"/>
          </p:cNvSpPr>
          <p:nvPr>
            <p:ph type="body" idx="1"/>
          </p:nvPr>
        </p:nvSpPr>
        <p:spPr/>
        <p:txBody>
          <a:bodyPr/>
          <a:lstStyle/>
          <a:p>
            <a:pPr marL="228600" indent="-228600">
              <a:buFont typeface="+mj-lt"/>
              <a:buAutoNum type="arabicPeriod"/>
            </a:pPr>
            <a:r>
              <a:rPr lang="de-DE" dirty="0"/>
              <a:t>Let us now look at intersectional considerations and how they can be linked to deaths of despair</a:t>
            </a:r>
          </a:p>
        </p:txBody>
      </p:sp>
      <p:sp>
        <p:nvSpPr>
          <p:cNvPr id="4" name="Slide Number Placeholder 3">
            <a:extLst>
              <a:ext uri="{FF2B5EF4-FFF2-40B4-BE49-F238E27FC236}">
                <a16:creationId xmlns:a16="http://schemas.microsoft.com/office/drawing/2014/main" id="{27B2550A-9C55-6662-AF58-C82E3BAD692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846078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Font typeface="+mj-lt"/>
              <a:buAutoNum type="arabicPeriod"/>
            </a:pPr>
            <a:r>
              <a:rPr lang="en-GB" dirty="0"/>
              <a:t>Learning about deaths of despair raised </a:t>
            </a:r>
            <a:r>
              <a:rPr lang="en-GB" sz="1200" kern="1200" dirty="0">
                <a:solidFill>
                  <a:schemeClr val="tx1"/>
                </a:solidFill>
                <a:effectLst/>
                <a:latin typeface="+mn-lt"/>
                <a:ea typeface="+mn-ea"/>
                <a:cs typeface="+mn-cs"/>
              </a:rPr>
              <a:t>what for me was a surprising question: can a racially dominant group experience exclusion?</a:t>
            </a:r>
          </a:p>
          <a:p>
            <a:pPr marL="228600" lvl="0" indent="-228600">
              <a:buFont typeface="+mj-lt"/>
              <a:buAutoNum type="arabicPeriod"/>
            </a:pPr>
            <a:r>
              <a:rPr lang="en-GB" sz="1200" kern="1200" dirty="0">
                <a:solidFill>
                  <a:schemeClr val="tx1"/>
                </a:solidFill>
                <a:effectLst/>
                <a:latin typeface="+mn-lt"/>
                <a:ea typeface="+mn-ea"/>
                <a:cs typeface="+mn-cs"/>
              </a:rPr>
              <a:t>Crenshaw (1989) introduced the concept of intersectionality to show how multiple identities intersect to produce unique vulnerabilities.</a:t>
            </a:r>
          </a:p>
          <a:p>
            <a:pPr marL="228600" indent="-228600">
              <a:buFont typeface="+mj-lt"/>
              <a:buAutoNum type="arabicPeriod"/>
            </a:pPr>
            <a:r>
              <a:rPr lang="en-GB" sz="1200" kern="1200" dirty="0">
                <a:solidFill>
                  <a:schemeClr val="tx1"/>
                </a:solidFill>
                <a:effectLst/>
                <a:latin typeface="+mn-lt"/>
                <a:ea typeface="+mn-ea"/>
                <a:cs typeface="+mn-cs"/>
              </a:rPr>
              <a:t>Collins and Bilge (2016) later emphasized that intersectionality is about </a:t>
            </a:r>
            <a:r>
              <a:rPr lang="en-GB" sz="1200" kern="1200" dirty="0" err="1">
                <a:solidFill>
                  <a:schemeClr val="tx1"/>
                </a:solidFill>
                <a:effectLst/>
                <a:latin typeface="+mn-lt"/>
                <a:ea typeface="+mn-ea"/>
                <a:cs typeface="+mn-cs"/>
              </a:rPr>
              <a:t>analyzing</a:t>
            </a:r>
            <a:r>
              <a:rPr lang="en-GB" sz="1200" kern="1200" dirty="0">
                <a:solidFill>
                  <a:schemeClr val="tx1"/>
                </a:solidFill>
                <a:effectLst/>
                <a:latin typeface="+mn-lt"/>
                <a:ea typeface="+mn-ea"/>
                <a:cs typeface="+mn-cs"/>
              </a:rPr>
              <a:t> power structures, not ranking oppression.</a:t>
            </a:r>
          </a:p>
          <a:p>
            <a:pPr marL="228600" indent="-228600">
              <a:buFont typeface="+mj-lt"/>
              <a:buAutoNum type="arabicPeriod"/>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(Crenshaw, 1989; Collins and Bilge (2016); Health Affairs Scholar, 2024)</a:t>
            </a:r>
          </a:p>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21</a:t>
            </a:fld>
            <a:endParaRPr lang="en-US"/>
          </a:p>
        </p:txBody>
      </p:sp>
    </p:spTree>
    <p:extLst>
      <p:ext uri="{BB962C8B-B14F-4D97-AF65-F5344CB8AC3E}">
        <p14:creationId xmlns:p14="http://schemas.microsoft.com/office/powerpoint/2010/main" val="17955145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Font typeface="+mj-lt"/>
              <a:buAutoNum type="arabicPeriod"/>
            </a:pPr>
            <a:r>
              <a:rPr lang="en-GB" sz="1200" kern="1200" dirty="0">
                <a:solidFill>
                  <a:schemeClr val="tx1"/>
                </a:solidFill>
                <a:effectLst/>
                <a:latin typeface="+mn-lt"/>
                <a:ea typeface="+mn-ea"/>
                <a:cs typeface="+mn-cs"/>
              </a:rPr>
              <a:t>In the case of white males in the US and deaths of despair, we see intersections of race, gender, class, educational level, and age.</a:t>
            </a:r>
          </a:p>
          <a:p>
            <a:pPr marL="228600" indent="-228600">
              <a:buFont typeface="+mj-lt"/>
              <a:buAutoNum type="arabicPeriod"/>
            </a:pPr>
            <a:r>
              <a:rPr lang="en-GB" sz="1200" kern="1200" dirty="0">
                <a:solidFill>
                  <a:schemeClr val="tx1"/>
                </a:solidFill>
                <a:effectLst/>
                <a:latin typeface="+mn-lt"/>
                <a:ea typeface="+mn-ea"/>
                <a:cs typeface="+mn-cs"/>
              </a:rPr>
              <a:t>While race confers structural privilege, class and educational disadvantage intersect with norms of masculinity to create vulnerability.</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(Crenshaw, 1989; Health Affairs Scholar, 2024)</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22</a:t>
            </a:fld>
            <a:endParaRPr lang="en-US"/>
          </a:p>
        </p:txBody>
      </p:sp>
    </p:spTree>
    <p:extLst>
      <p:ext uri="{BB962C8B-B14F-4D97-AF65-F5344CB8AC3E}">
        <p14:creationId xmlns:p14="http://schemas.microsoft.com/office/powerpoint/2010/main" val="38367273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de-DE" dirty="0"/>
              <a:t>This became apparent when I discovered Rinku Sen‘s (2017)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de-DE" dirty="0"/>
              <a:t>point on how dominant status does not prevent exclusion.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de-DE" dirty="0"/>
              <a:t>I will now allow myself to quote Sen directly, as it is my opinion that her statement is of particular salient for the topic of deaths of despair:</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‘Many people think of “intersectional” as a stand-in for “most marginalized.” ‘</a:t>
            </a:r>
            <a:endParaRPr kumimoji="0" lang="en-GB" sz="1200" b="0" i="0" u="none" strike="noStrike" kern="1200" cap="none" spc="0" normalizeH="0" baseline="0" noProof="0" dirty="0">
              <a:ln>
                <a:noFill/>
              </a:ln>
              <a:solidFill>
                <a:schemeClr val="bg1">
                  <a:lumMod val="85000"/>
                </a:schemeClr>
              </a:solidFill>
              <a:effectLst/>
              <a:uLnTx/>
              <a:uFillTx/>
              <a:latin typeface="PT Serif" panose="020A0603040505020204"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23</a:t>
            </a:fld>
            <a:endParaRPr lang="en-US"/>
          </a:p>
        </p:txBody>
      </p:sp>
    </p:spTree>
    <p:extLst>
      <p:ext uri="{BB962C8B-B14F-4D97-AF65-F5344CB8AC3E}">
        <p14:creationId xmlns:p14="http://schemas.microsoft.com/office/powerpoint/2010/main" val="10005233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‘But that’s problematic, partly because ‘intersectional</a:t>
            </a:r>
            <a:r>
              <a:rPr lang="en-GB" sz="1200" dirty="0">
                <a:solidFill>
                  <a:srgbClr val="242424"/>
                </a:solidFill>
                <a:highlight>
                  <a:srgbClr val="FFFF00"/>
                </a:highlight>
                <a:latin typeface="PT Serif" panose="020A0603040505020204" pitchFamily="18" charset="0"/>
              </a:rPr>
              <a:t>’</a:t>
            </a: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isn’t an identity in itself,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but also because ‘most marginalized’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is so often defined by our own blind spots,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created by whatever privilege we may have.’ </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 </a:t>
            </a:r>
            <a:r>
              <a:rPr kumimoji="0" lang="en-GB" sz="1200" b="0"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(Sen, 2017, cited in Narrative Initiative, 2021)</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endParaRP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24</a:t>
            </a:fld>
            <a:endParaRPr lang="en-US"/>
          </a:p>
        </p:txBody>
      </p:sp>
    </p:spTree>
    <p:extLst>
      <p:ext uri="{BB962C8B-B14F-4D97-AF65-F5344CB8AC3E}">
        <p14:creationId xmlns:p14="http://schemas.microsoft.com/office/powerpoint/2010/main" val="7747369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‘The problem with making “intersectional” a form of identity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is that it hides true dimensions of privilege and power.’ </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200" b="0"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(Sen, 2017, cited in Narrative Initiative, 2021)</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25</a:t>
            </a:fld>
            <a:endParaRPr lang="en-US"/>
          </a:p>
        </p:txBody>
      </p:sp>
    </p:spTree>
    <p:extLst>
      <p:ext uri="{BB962C8B-B14F-4D97-AF65-F5344CB8AC3E}">
        <p14:creationId xmlns:p14="http://schemas.microsoft.com/office/powerpoint/2010/main" val="25210252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effectLst/>
                <a:highlight>
                  <a:srgbClr val="FFFF00"/>
                </a:highlight>
                <a:uLnTx/>
                <a:uFillTx/>
                <a:latin typeface="PT Serif" panose="020A0603040505020204" pitchFamily="18" charset="0"/>
                <a:ea typeface="+mn-ea"/>
                <a:cs typeface="+mn-cs"/>
              </a:rPr>
              <a:t>‘Class privilege is often improperly weighted.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effectLst/>
                <a:highlight>
                  <a:srgbClr val="FFFF00"/>
                </a:highlight>
                <a:uLnTx/>
                <a:uFillTx/>
                <a:latin typeface="PT Serif" panose="020A0603040505020204" pitchFamily="18" charset="0"/>
                <a:ea typeface="+mn-ea"/>
                <a:cs typeface="+mn-cs"/>
              </a:rPr>
              <a:t>I’m not saying that class trumps everything else,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effectLst/>
                <a:highlight>
                  <a:srgbClr val="FFFF00"/>
                </a:highlight>
                <a:uLnTx/>
                <a:uFillTx/>
                <a:latin typeface="PT Serif" panose="020A0603040505020204" pitchFamily="18" charset="0"/>
                <a:ea typeface="+mn-ea"/>
                <a:cs typeface="+mn-cs"/>
              </a:rPr>
              <a:t>but money at the very least gives us more options for dealing with racism or sexism.’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(Sen, 2017, cited in Narrative Initiative, 2021)</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26</a:t>
            </a:fld>
            <a:endParaRPr lang="en-US"/>
          </a:p>
        </p:txBody>
      </p:sp>
    </p:spTree>
    <p:extLst>
      <p:ext uri="{BB962C8B-B14F-4D97-AF65-F5344CB8AC3E}">
        <p14:creationId xmlns:p14="http://schemas.microsoft.com/office/powerpoint/2010/main" val="21427753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‘But when racial justice activists are confronted with a person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who is white, male and poor,</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we too often act as if the whiteness and the maleness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totally mitigate the effects of the poverty</a:t>
            </a:r>
            <a:r>
              <a:rPr kumimoji="0" lang="en-GB" sz="1200" b="0" i="0" u="none" strike="noStrike" kern="1200" cap="none" spc="0" normalizeH="0" baseline="0" noProof="0" dirty="0">
                <a:ln>
                  <a:noFill/>
                </a:ln>
                <a:solidFill>
                  <a:srgbClr val="242424"/>
                </a:solidFill>
                <a:effectLst/>
                <a:uLnTx/>
                <a:uFillTx/>
                <a:latin typeface="PT Serif" panose="020A0603040505020204" pitchFamily="18" charset="0"/>
                <a:ea typeface="+mn-ea"/>
                <a:cs typeface="+mn-cs"/>
              </a:rPr>
              <a:t>.</a:t>
            </a:r>
            <a:r>
              <a:rPr lang="en-GB" sz="1200" dirty="0">
                <a:solidFill>
                  <a:srgbClr val="242424"/>
                </a:solidFill>
                <a:latin typeface="PT Serif" panose="020A0603040505020204" pitchFamily="18" charset="0"/>
              </a:rPr>
              <a:t>’</a:t>
            </a:r>
            <a:r>
              <a:rPr kumimoji="0" lang="en-GB" sz="1200" b="0" i="0" u="none" strike="noStrike" kern="1200" cap="none" spc="0" normalizeH="0" baseline="0" noProof="0" dirty="0">
                <a:ln>
                  <a:noFill/>
                </a:ln>
                <a:solidFill>
                  <a:srgbClr val="242424"/>
                </a:solidFill>
                <a:effectLst/>
                <a:uLnTx/>
                <a:uFillTx/>
                <a:latin typeface="PT Serif" panose="020A0603040505020204" pitchFamily="18" charset="0"/>
                <a:ea typeface="+mn-ea"/>
                <a:cs typeface="+mn-cs"/>
              </a:rPr>
              <a:t> </a:t>
            </a:r>
            <a:endParaRPr kumimoji="0" lang="en-GB" sz="1200" b="0" i="0" u="none" strike="noStrike" kern="1200" cap="none" spc="0" normalizeH="0" baseline="0" noProof="0" dirty="0">
              <a:ln>
                <a:noFill/>
              </a:ln>
              <a:solidFill>
                <a:schemeClr val="bg1">
                  <a:lumMod val="85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27</a:t>
            </a:fld>
            <a:endParaRPr lang="en-US"/>
          </a:p>
        </p:txBody>
      </p:sp>
    </p:spTree>
    <p:extLst>
      <p:ext uri="{BB962C8B-B14F-4D97-AF65-F5344CB8AC3E}">
        <p14:creationId xmlns:p14="http://schemas.microsoft.com/office/powerpoint/2010/main" val="9440736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‘They do not.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How could they?’ </a:t>
            </a:r>
            <a:endParaRPr kumimoji="0" lang="en-GB" sz="1200" b="0" i="0" u="none" strike="noStrike" kern="1200" cap="none" spc="0" normalizeH="0" baseline="0" noProof="0" dirty="0">
              <a:ln>
                <a:noFill/>
              </a:ln>
              <a:solidFill>
                <a:schemeClr val="bg1">
                  <a:lumMod val="85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28</a:t>
            </a:fld>
            <a:endParaRPr lang="en-US"/>
          </a:p>
        </p:txBody>
      </p:sp>
    </p:spTree>
    <p:extLst>
      <p:ext uri="{BB962C8B-B14F-4D97-AF65-F5344CB8AC3E}">
        <p14:creationId xmlns:p14="http://schemas.microsoft.com/office/powerpoint/2010/main" val="19715923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‘Being white and male might lessen a lot of harm,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but it could not possibly negate all the discrimination poor people face</a:t>
            </a:r>
            <a:r>
              <a:rPr lang="en-GB" sz="1200" dirty="0">
                <a:solidFill>
                  <a:srgbClr val="242424"/>
                </a:solidFill>
                <a:highlight>
                  <a:srgbClr val="FFFF00"/>
                </a:highlight>
                <a:latin typeface="PT Serif" panose="020A0603040505020204" pitchFamily="18" charset="0"/>
              </a:rPr>
              <a:t>.’</a:t>
            </a:r>
            <a:r>
              <a:rPr kumimoji="0" lang="en-GB" sz="1200" b="0" i="0" u="none" strike="noStrike" kern="1200" cap="none" spc="0" normalizeH="0" baseline="0" noProof="0" dirty="0">
                <a:ln>
                  <a:noFill/>
                </a:ln>
                <a:solidFill>
                  <a:srgbClr val="242424"/>
                </a:solidFill>
                <a:effectLst/>
                <a:uLnTx/>
                <a:uFillTx/>
                <a:latin typeface="PT Serif" panose="020A0603040505020204" pitchFamily="18" charset="0"/>
                <a:ea typeface="+mn-ea"/>
                <a:cs typeface="+mn-cs"/>
              </a:rPr>
              <a:t> </a:t>
            </a:r>
            <a:endParaRPr kumimoji="0" lang="en-GB" sz="1200" b="0" i="0" u="none" strike="noStrike" kern="1200" cap="none" spc="0" normalizeH="0" baseline="0" noProof="0" dirty="0">
              <a:ln>
                <a:noFill/>
              </a:ln>
              <a:solidFill>
                <a:schemeClr val="bg1">
                  <a:lumMod val="85000"/>
                </a:scheme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29</a:t>
            </a:fld>
            <a:endParaRPr lang="en-US"/>
          </a:p>
        </p:txBody>
      </p:sp>
    </p:spTree>
    <p:extLst>
      <p:ext uri="{BB962C8B-B14F-4D97-AF65-F5344CB8AC3E}">
        <p14:creationId xmlns:p14="http://schemas.microsoft.com/office/powerpoint/2010/main" val="38634452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‘If we are concerned with the situation of Muslim men with money,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we don’t argue that the money or the maleness protects them totally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from the harm of Islamophobia.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We know that this could never be the case.’</a:t>
            </a:r>
            <a:endParaRPr kumimoji="0" lang="en-GB" sz="1200" b="0" i="0" u="none" strike="noStrike" kern="1200" cap="none" spc="0" normalizeH="0" baseline="0" noProof="0" dirty="0">
              <a:ln>
                <a:noFill/>
              </a:ln>
              <a:solidFill>
                <a:prstClr val="black"/>
              </a:solidFill>
              <a:effectLst/>
              <a:highlight>
                <a:srgbClr val="FFFF00"/>
              </a:highligh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(Sen, 2017, cited in Narrative Initiative, 2021)</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30</a:t>
            </a:fld>
            <a:endParaRPr lang="en-US"/>
          </a:p>
        </p:txBody>
      </p:sp>
    </p:spTree>
    <p:extLst>
      <p:ext uri="{BB962C8B-B14F-4D97-AF65-F5344CB8AC3E}">
        <p14:creationId xmlns:p14="http://schemas.microsoft.com/office/powerpoint/2010/main" val="40094960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I give intersectionality activist </a:t>
            </a:r>
            <a:r>
              <a:rPr kumimoji="0" lang="en-GB" sz="1200" b="1" i="0" u="none" strike="noStrike" kern="1200" cap="none" spc="0" normalizeH="0" baseline="0" noProof="0" dirty="0" err="1">
                <a:ln>
                  <a:noFill/>
                </a:ln>
                <a:effectLst/>
                <a:uLnTx/>
                <a:uFillTx/>
                <a:latin typeface="Times New Roman" panose="02020603050405020304" pitchFamily="18" charset="0"/>
                <a:ea typeface="+mn-ea"/>
                <a:cs typeface="Times New Roman" panose="02020603050405020304" pitchFamily="18" charset="0"/>
              </a:rPr>
              <a:t>practioner</a:t>
            </a:r>
            <a:r>
              <a:rPr kumimoji="0" lang="en-GB" sz="1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Rinku Sen’s statement as much weight as other sources in the spirit of Collins and Bilge’s philosophy of praxis as it relates to intersectionality.</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31</a:t>
            </a:fld>
            <a:endParaRPr lang="en-US"/>
          </a:p>
        </p:txBody>
      </p:sp>
    </p:spTree>
    <p:extLst>
      <p:ext uri="{BB962C8B-B14F-4D97-AF65-F5344CB8AC3E}">
        <p14:creationId xmlns:p14="http://schemas.microsoft.com/office/powerpoint/2010/main" val="26500943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8663B-586F-B791-2543-4D0E2CC692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AA4C35-0EE3-9800-726F-CBE3B01506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04B79A-5C29-590C-5EDB-11D860D0E4DC}"/>
              </a:ext>
            </a:extLst>
          </p:cNvPr>
          <p:cNvSpPr>
            <a:spLocks noGrp="1"/>
          </p:cNvSpPr>
          <p:nvPr>
            <p:ph type="body" idx="1"/>
          </p:nvPr>
        </p:nvSpPr>
        <p:spPr/>
        <p:txBody>
          <a:bodyPr/>
          <a:lstStyle/>
          <a:p>
            <a:pPr marL="228600" indent="-228600">
              <a:buFont typeface="+mj-lt"/>
              <a:buAutoNum type="arabicPeriod"/>
            </a:pPr>
            <a:r>
              <a:rPr lang="de-DE" dirty="0"/>
              <a:t>These brings us to the topic of cultural psychology</a:t>
            </a:r>
          </a:p>
        </p:txBody>
      </p:sp>
      <p:sp>
        <p:nvSpPr>
          <p:cNvPr id="4" name="Slide Number Placeholder 3">
            <a:extLst>
              <a:ext uri="{FF2B5EF4-FFF2-40B4-BE49-F238E27FC236}">
                <a16:creationId xmlns:a16="http://schemas.microsoft.com/office/drawing/2014/main" id="{F8B0B715-255D-CCBA-7A91-96B6E959EFE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106840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de-DE" dirty="0"/>
              <a:t>I now would like to transition and introduce an additional lens to the analysis of deaths of despair in the US.</a:t>
            </a:r>
          </a:p>
          <a:p>
            <a:pPr marL="228600" indent="-228600">
              <a:buFont typeface="+mj-lt"/>
              <a:buAutoNum type="arabicPeriod"/>
            </a:pPr>
            <a:r>
              <a:rPr lang="de-DE" dirty="0"/>
              <a:t>To analyze these deaths, we can use intersectionality, </a:t>
            </a:r>
          </a:p>
          <a:p>
            <a:pPr marL="228600" indent="-228600">
              <a:buFont typeface="+mj-lt"/>
              <a:buAutoNum type="arabicPeriod"/>
            </a:pPr>
            <a:r>
              <a:rPr lang="de-DE" dirty="0"/>
              <a:t>for example, exploring the intersections between race and gender</a:t>
            </a:r>
          </a:p>
          <a:p>
            <a:pPr marL="228600" indent="-228600">
              <a:buFont typeface="+mj-lt"/>
              <a:buAutoNum type="arabicPeriod"/>
            </a:pPr>
            <a:r>
              <a:rPr lang="de-DE" dirty="0"/>
              <a:t>But cultural psychology can complement the intersectional analysis by uncovering how the markers of being white and male in the US can lead to exclusion</a:t>
            </a:r>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33</a:t>
            </a:fld>
            <a:endParaRPr lang="en-US"/>
          </a:p>
        </p:txBody>
      </p:sp>
    </p:spTree>
    <p:extLst>
      <p:ext uri="{BB962C8B-B14F-4D97-AF65-F5344CB8AC3E}">
        <p14:creationId xmlns:p14="http://schemas.microsoft.com/office/powerpoint/2010/main" val="9227179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120B4-9893-AD3C-9944-4F8567C106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72A54E-42B1-831C-AB84-C8CFD3C8A4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E77B7E-47AF-DFC5-DF0A-D02DC6A94088}"/>
              </a:ext>
            </a:extLst>
          </p:cNvPr>
          <p:cNvSpPr>
            <a:spLocks noGrp="1"/>
          </p:cNvSpPr>
          <p:nvPr>
            <p:ph type="body" idx="1"/>
          </p:nvPr>
        </p:nvSpPr>
        <p:spPr/>
        <p:txBody>
          <a:bodyPr/>
          <a:lstStyle/>
          <a:p>
            <a:pPr marL="228600" indent="-228600">
              <a:buFont typeface="+mj-lt"/>
              <a:buAutoNum type="arabicPeriod"/>
            </a:pPr>
            <a:r>
              <a:rPr lang="de-DE" dirty="0"/>
              <a:t>These brings us to the topic of cultural psychology</a:t>
            </a:r>
          </a:p>
        </p:txBody>
      </p:sp>
      <p:sp>
        <p:nvSpPr>
          <p:cNvPr id="4" name="Slide Number Placeholder 3">
            <a:extLst>
              <a:ext uri="{FF2B5EF4-FFF2-40B4-BE49-F238E27FC236}">
                <a16:creationId xmlns:a16="http://schemas.microsoft.com/office/drawing/2014/main" id="{6D2B8778-8272-676F-F73B-08A3373A3C9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132036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2A54D-AFF7-3852-0103-DF0A362CF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6C238F-1CB4-5952-5454-5EECDA78DC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FD2561-03D4-CCFD-EB05-017E3676218C}"/>
              </a:ext>
            </a:extLst>
          </p:cNvPr>
          <p:cNvSpPr>
            <a:spLocks noGrp="1"/>
          </p:cNvSpPr>
          <p:nvPr>
            <p:ph type="body" idx="1"/>
          </p:nvPr>
        </p:nvSpPr>
        <p:spPr/>
        <p:txBody>
          <a:bodyPr/>
          <a:lstStyle/>
          <a:p>
            <a:pPr marL="228600" indent="-228600">
              <a:buFont typeface="+mj-lt"/>
              <a:buAutoNum type="arabicPeriod"/>
            </a:pPr>
            <a:r>
              <a:rPr lang="de-DE" dirty="0"/>
              <a:t>These brings us to the topic of cultural psychology</a:t>
            </a:r>
          </a:p>
        </p:txBody>
      </p:sp>
      <p:sp>
        <p:nvSpPr>
          <p:cNvPr id="4" name="Slide Number Placeholder 3">
            <a:extLst>
              <a:ext uri="{FF2B5EF4-FFF2-40B4-BE49-F238E27FC236}">
                <a16:creationId xmlns:a16="http://schemas.microsoft.com/office/drawing/2014/main" id="{4CB8807D-0D34-E5F3-BE52-B461BBF0FF0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184130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Kitayama and Salvador state that </a:t>
            </a:r>
            <a:r>
              <a:rPr lang="en-GB" sz="1600" noProof="0" dirty="0">
                <a:solidFill>
                  <a:prstClr val="black"/>
                </a:solidFill>
                <a:highlight>
                  <a:srgbClr val="FFFF00"/>
                </a:highlight>
                <a:latin typeface="Times New Roman" panose="02020603050405020304" pitchFamily="18" charset="0"/>
                <a:cs typeface="Times New Roman" panose="02020603050405020304" pitchFamily="18" charset="0"/>
              </a:rPr>
              <a:t>‘</a:t>
            </a:r>
            <a:r>
              <a:rPr lang="en-GB" sz="1200" noProof="0" dirty="0">
                <a:highlight>
                  <a:srgbClr val="FFFF00"/>
                </a:highlight>
                <a:latin typeface="Times New Roman" panose="02020603050405020304" pitchFamily="18" charset="0"/>
                <a:cs typeface="Times New Roman" panose="02020603050405020304" pitchFamily="18" charset="0"/>
              </a:rPr>
              <a:t>Research in cultural psychology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noProof="0" dirty="0">
                <a:highlight>
                  <a:srgbClr val="FFFF00"/>
                </a:highlight>
                <a:latin typeface="Times New Roman" panose="02020603050405020304" pitchFamily="18" charset="0"/>
                <a:cs typeface="Times New Roman" panose="02020603050405020304" pitchFamily="18" charset="0"/>
              </a:rPr>
              <a:t>over the last three decades has revealed the profound influence of culture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noProof="0" dirty="0">
                <a:highlight>
                  <a:srgbClr val="FFFF00"/>
                </a:highlight>
                <a:latin typeface="Times New Roman" panose="02020603050405020304" pitchFamily="18" charset="0"/>
                <a:cs typeface="Times New Roman" panose="02020603050405020304" pitchFamily="18" charset="0"/>
              </a:rPr>
              <a:t>on cognitive, emotional, and motivational processes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noProof="0" dirty="0">
                <a:highlight>
                  <a:srgbClr val="FFFF00"/>
                </a:highlight>
                <a:latin typeface="Times New Roman" panose="02020603050405020304" pitchFamily="18" charset="0"/>
                <a:cs typeface="Times New Roman" panose="02020603050405020304" pitchFamily="18" charset="0"/>
              </a:rPr>
              <a:t>shaping individuals into active agent’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noProof="0" dirty="0">
                <a:highlight>
                  <a:srgbClr val="FFFF00"/>
                </a:highlight>
                <a:latin typeface="Times New Roman" panose="02020603050405020304" pitchFamily="18" charset="0"/>
                <a:cs typeface="Times New Roman" panose="02020603050405020304" pitchFamily="18" charset="0"/>
              </a:rPr>
              <a:t> </a:t>
            </a:r>
            <a:r>
              <a:rPr lang="en-GB" sz="1200" noProof="0" dirty="0">
                <a:solidFill>
                  <a:prstClr val="black"/>
                </a:solidFill>
                <a:highlight>
                  <a:srgbClr val="FFFF00"/>
                </a:highlight>
                <a:latin typeface="Times New Roman" panose="02020603050405020304" pitchFamily="18" charset="0"/>
                <a:cs typeface="Times New Roman" panose="02020603050405020304" pitchFamily="18" charset="0"/>
              </a:rPr>
              <a:t>(</a:t>
            </a:r>
            <a:r>
              <a:rPr lang="en-GB" sz="1200" noProof="0" dirty="0" err="1">
                <a:solidFill>
                  <a:prstClr val="black"/>
                </a:solidFill>
                <a:highlight>
                  <a:srgbClr val="FFFF00"/>
                </a:highlight>
                <a:latin typeface="Times New Roman" panose="02020603050405020304" pitchFamily="18" charset="0"/>
                <a:cs typeface="Times New Roman" panose="02020603050405020304" pitchFamily="18" charset="0"/>
              </a:rPr>
              <a:t>Kitamaya</a:t>
            </a:r>
            <a:r>
              <a:rPr lang="en-GB" sz="1200" noProof="0" dirty="0">
                <a:solidFill>
                  <a:prstClr val="black"/>
                </a:solidFill>
                <a:highlight>
                  <a:srgbClr val="FFFF00"/>
                </a:highlight>
                <a:latin typeface="Times New Roman" panose="02020603050405020304" pitchFamily="18" charset="0"/>
                <a:cs typeface="Times New Roman" panose="02020603050405020304" pitchFamily="18" charset="0"/>
              </a:rPr>
              <a:t> and Salvador, 2024, p. 1)</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36</a:t>
            </a:fld>
            <a:endParaRPr lang="en-US"/>
          </a:p>
        </p:txBody>
      </p:sp>
    </p:spTree>
    <p:extLst>
      <p:ext uri="{BB962C8B-B14F-4D97-AF65-F5344CB8AC3E}">
        <p14:creationId xmlns:p14="http://schemas.microsoft.com/office/powerpoint/2010/main" val="162955006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D513D-06BC-DA5C-F261-F4A6706D6C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FC63D2-42A2-05D2-A7EC-C15A3A87DD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632ED8-95B0-25C1-7ECE-B0B3C49B5B06}"/>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1. Culture and the Self</a:t>
            </a:r>
          </a:p>
          <a:p>
            <a:r>
              <a:rPr lang="en-GB" sz="1200" kern="1200" dirty="0">
                <a:solidFill>
                  <a:schemeClr val="tx1"/>
                </a:solidFill>
                <a:effectLst/>
                <a:latin typeface="+mn-lt"/>
                <a:ea typeface="+mn-ea"/>
                <a:cs typeface="+mn-cs"/>
              </a:rPr>
              <a:t>2. One central concept in cultural psychology is that the self varies across cultures.</a:t>
            </a:r>
          </a:p>
          <a:p>
            <a:r>
              <a:rPr lang="en-GB" sz="1200" kern="1200" dirty="0">
                <a:solidFill>
                  <a:schemeClr val="tx1"/>
                </a:solidFill>
                <a:effectLst/>
                <a:latin typeface="+mn-lt"/>
                <a:ea typeface="+mn-ea"/>
                <a:cs typeface="+mn-cs"/>
              </a:rPr>
              <a:t>3. Markus and Kitayama (1991; 2010), and later Kitayama and </a:t>
            </a:r>
            <a:r>
              <a:rPr lang="en-GB" sz="1200" kern="1200" dirty="0" err="1">
                <a:solidFill>
                  <a:schemeClr val="tx1"/>
                </a:solidFill>
                <a:effectLst/>
                <a:latin typeface="+mn-lt"/>
                <a:ea typeface="+mn-ea"/>
                <a:cs typeface="+mn-cs"/>
              </a:rPr>
              <a:t>Uskul</a:t>
            </a:r>
            <a:r>
              <a:rPr lang="en-GB" sz="1200" kern="1200" dirty="0">
                <a:solidFill>
                  <a:schemeClr val="tx1"/>
                </a:solidFill>
                <a:effectLst/>
                <a:latin typeface="+mn-lt"/>
                <a:ea typeface="+mn-ea"/>
                <a:cs typeface="+mn-cs"/>
              </a:rPr>
              <a:t> (2011), distinguish between independent and interdependent self-</a:t>
            </a:r>
            <a:r>
              <a:rPr lang="en-GB" sz="1200" kern="1200" dirty="0" err="1">
                <a:solidFill>
                  <a:schemeClr val="tx1"/>
                </a:solidFill>
                <a:effectLst/>
                <a:latin typeface="+mn-lt"/>
                <a:ea typeface="+mn-ea"/>
                <a:cs typeface="+mn-cs"/>
              </a:rPr>
              <a:t>construals</a:t>
            </a:r>
            <a:r>
              <a:rPr lang="en-GB" sz="1200" kern="1200" dirty="0">
                <a:solidFill>
                  <a:schemeClr val="tx1"/>
                </a:solidFill>
                <a:effectLst/>
                <a:latin typeface="+mn-lt"/>
                <a:ea typeface="+mn-ea"/>
                <a:cs typeface="+mn-cs"/>
              </a:rPr>
              <a:t> (how the perception of self-vs. society is constructed)</a:t>
            </a:r>
          </a:p>
          <a:p>
            <a:endParaRPr lang="en-GB" sz="1200" kern="1200" noProof="0" dirty="0">
              <a:solidFill>
                <a:schemeClr val="tx1"/>
              </a:solidFill>
              <a:effectLst/>
              <a:latin typeface="+mn-lt"/>
              <a:ea typeface="+mn-ea"/>
              <a:cs typeface="+mn-cs"/>
            </a:endParaRPr>
          </a:p>
          <a:p>
            <a:r>
              <a:rPr lang="en-GB" sz="1200" noProof="0" dirty="0">
                <a:solidFill>
                  <a:prstClr val="black"/>
                </a:solidFill>
                <a:latin typeface="Times New Roman" panose="02020603050405020304" pitchFamily="18" charset="0"/>
                <a:cs typeface="Times New Roman" panose="02020603050405020304" pitchFamily="18" charset="0"/>
              </a:rPr>
              <a:t>(Markus and Kitayama 1991; 2010; Kitayama and </a:t>
            </a:r>
            <a:r>
              <a:rPr lang="en-GB" sz="1200" noProof="0" dirty="0" err="1">
                <a:solidFill>
                  <a:prstClr val="black"/>
                </a:solidFill>
                <a:latin typeface="Times New Roman" panose="02020603050405020304" pitchFamily="18" charset="0"/>
                <a:cs typeface="Times New Roman" panose="02020603050405020304" pitchFamily="18" charset="0"/>
              </a:rPr>
              <a:t>Uskul</a:t>
            </a:r>
            <a:r>
              <a:rPr lang="en-GB" sz="1200" noProof="0" dirty="0">
                <a:solidFill>
                  <a:prstClr val="black"/>
                </a:solidFill>
                <a:latin typeface="Times New Roman" panose="02020603050405020304" pitchFamily="18" charset="0"/>
                <a:cs typeface="Times New Roman" panose="02020603050405020304" pitchFamily="18" charset="0"/>
              </a:rPr>
              <a:t>, 2011)</a:t>
            </a:r>
          </a:p>
        </p:txBody>
      </p:sp>
      <p:sp>
        <p:nvSpPr>
          <p:cNvPr id="4" name="Slide Number Placeholder 3">
            <a:extLst>
              <a:ext uri="{FF2B5EF4-FFF2-40B4-BE49-F238E27FC236}">
                <a16:creationId xmlns:a16="http://schemas.microsoft.com/office/drawing/2014/main" id="{CC9E0758-4A61-96AE-B9B1-B5FC8009E55B}"/>
              </a:ext>
            </a:extLst>
          </p:cNvPr>
          <p:cNvSpPr>
            <a:spLocks noGrp="1"/>
          </p:cNvSpPr>
          <p:nvPr>
            <p:ph type="sldNum" sz="quarter" idx="5"/>
          </p:nvPr>
        </p:nvSpPr>
        <p:spPr/>
        <p:txBody>
          <a:bodyPr/>
          <a:lstStyle/>
          <a:p>
            <a:fld id="{AD7AA931-8175-45C7-AA6F-78275C397620}" type="slidenum">
              <a:rPr lang="en-US" smtClean="0"/>
              <a:t>37</a:t>
            </a:fld>
            <a:endParaRPr lang="en-US"/>
          </a:p>
        </p:txBody>
      </p:sp>
    </p:spTree>
    <p:extLst>
      <p:ext uri="{BB962C8B-B14F-4D97-AF65-F5344CB8AC3E}">
        <p14:creationId xmlns:p14="http://schemas.microsoft.com/office/powerpoint/2010/main" val="250719896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1. It is also interesting to contrast this to Interdependent Self-Construal:</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2. In many non-Western societies and among many non-white populations in Western societies:</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dirty="0">
                <a:solidFill>
                  <a:prstClr val="black"/>
                </a:solidFill>
                <a:latin typeface="Times New Roman" panose="02020603050405020304" pitchFamily="18" charset="0"/>
                <a:ea typeface="+mn-ea"/>
                <a:cs typeface="Times New Roman" panose="02020603050405020304" pitchFamily="18" charset="0"/>
              </a:rPr>
              <a:t>3. -Identity is relational</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4. -Social roles shape the self</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dirty="0">
                <a:solidFill>
                  <a:prstClr val="black"/>
                </a:solidFill>
                <a:latin typeface="Times New Roman" panose="02020603050405020304" pitchFamily="18" charset="0"/>
                <a:ea typeface="+mn-ea"/>
                <a:cs typeface="Times New Roman" panose="02020603050405020304" pitchFamily="18" charset="0"/>
              </a:rPr>
              <a:t>5. -Priority is placed on retaining harmony in </a:t>
            </a:r>
            <a:r>
              <a:rPr lang="en-GB" sz="1200" dirty="0">
                <a:solidFill>
                  <a:prstClr val="black"/>
                </a:solidFill>
                <a:latin typeface="Times New Roman" panose="02020603050405020304" pitchFamily="18" charset="0"/>
                <a:cs typeface="Times New Roman" panose="02020603050405020304" pitchFamily="18" charset="0"/>
              </a:rPr>
              <a:t>the group and fitting into social norms</a:t>
            </a:r>
            <a:br>
              <a:rPr lang="en-GB" sz="1200" dirty="0">
                <a:solidFill>
                  <a:prstClr val="black"/>
                </a:solidFill>
                <a:latin typeface="Times New Roman" panose="02020603050405020304" pitchFamily="18" charset="0"/>
                <a:cs typeface="Times New Roman" panose="02020603050405020304" pitchFamily="18" charset="0"/>
              </a:rPr>
            </a:br>
            <a:r>
              <a:rPr lang="en-GB" sz="1200" dirty="0">
                <a:solidFill>
                  <a:prstClr val="black"/>
                </a:solidFill>
                <a:latin typeface="Times New Roman" panose="02020603050405020304" pitchFamily="18" charset="0"/>
                <a:cs typeface="Times New Roman" panose="02020603050405020304" pitchFamily="18" charset="0"/>
              </a:rPr>
              <a:t>6. </a:t>
            </a:r>
            <a:r>
              <a:rPr lang="en-GB" sz="1200"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a focus on individualism: negatively perceived</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(Markus and Kitayama; 1991; Kitayama and </a:t>
            </a:r>
            <a:r>
              <a:rPr kumimoji="0" lang="en-GB" sz="1200" b="0" i="0" u="none" strike="noStrike" kern="1200" cap="none" spc="0" normalizeH="0" baseline="0" noProof="0" dirty="0" err="1">
                <a:ln>
                  <a:noFill/>
                </a:ln>
                <a:solidFill>
                  <a:prstClr val="black"/>
                </a:solidFill>
                <a:effectLst/>
                <a:uLnTx/>
                <a:uFillTx/>
                <a:latin typeface="+mn-lt"/>
                <a:ea typeface="+mn-ea"/>
                <a:cs typeface="+mn-cs"/>
              </a:rPr>
              <a:t>Uskul</a:t>
            </a:r>
            <a:r>
              <a:rPr kumimoji="0" lang="en-GB" sz="1200" b="0" i="0" u="none" strike="noStrike" kern="1200" cap="none" spc="0" normalizeH="0" baseline="0" noProof="0" dirty="0">
                <a:ln>
                  <a:noFill/>
                </a:ln>
                <a:solidFill>
                  <a:prstClr val="black"/>
                </a:solidFill>
                <a:effectLst/>
                <a:uLnTx/>
                <a:uFillTx/>
                <a:latin typeface="+mn-lt"/>
                <a:ea typeface="+mn-ea"/>
                <a:cs typeface="+mn-cs"/>
              </a:rPr>
              <a:t>, 2011)</a:t>
            </a:r>
            <a:endParaRPr lang="en-GB" dirty="0"/>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38</a:t>
            </a:fld>
            <a:endParaRPr lang="en-US"/>
          </a:p>
        </p:txBody>
      </p:sp>
    </p:spTree>
    <p:extLst>
      <p:ext uri="{BB962C8B-B14F-4D97-AF65-F5344CB8AC3E}">
        <p14:creationId xmlns:p14="http://schemas.microsoft.com/office/powerpoint/2010/main" val="8152397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de-DE" sz="1200" kern="1200" dirty="0">
                <a:solidFill>
                  <a:schemeClr val="tx1"/>
                </a:solidFill>
                <a:effectLst/>
                <a:latin typeface="+mn-lt"/>
                <a:ea typeface="+mn-ea"/>
                <a:cs typeface="+mn-cs"/>
              </a:rPr>
              <a:t>Henrich et al. </a:t>
            </a:r>
            <a:r>
              <a:rPr lang="en-GB" sz="1200" kern="1200" dirty="0">
                <a:solidFill>
                  <a:schemeClr val="tx1"/>
                </a:solidFill>
                <a:effectLst/>
                <a:latin typeface="+mn-lt"/>
                <a:ea typeface="+mn-ea"/>
                <a:cs typeface="+mn-cs"/>
              </a:rPr>
              <a:t>(2010) describe Western populations as WEIRD,</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Western, Educated, Industrialized, Rich, and Democratic</a:t>
            </a:r>
          </a:p>
          <a:p>
            <a:pPr marL="228600" indent="-228600">
              <a:buFont typeface="+mj-lt"/>
              <a:buAutoNum type="arabicPeriod"/>
            </a:pPr>
            <a:r>
              <a:rPr lang="en-GB" sz="1200" kern="1200" dirty="0">
                <a:solidFill>
                  <a:schemeClr val="tx1"/>
                </a:solidFill>
                <a:effectLst/>
                <a:latin typeface="+mn-lt"/>
                <a:ea typeface="+mn-ea"/>
                <a:cs typeface="+mn-cs"/>
              </a:rPr>
              <a:t>They argue that this psychological model is globally atypical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
            </a:r>
            <a:r>
              <a:rPr kumimoji="0" lang="de-DE"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Henrich, Heine, and Norenzayan, 2010</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
            </a:r>
            <a:endParaRPr lang="en-GB" dirty="0"/>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39</a:t>
            </a:fld>
            <a:endParaRPr lang="en-US"/>
          </a:p>
        </p:txBody>
      </p:sp>
    </p:spTree>
    <p:extLst>
      <p:ext uri="{BB962C8B-B14F-4D97-AF65-F5344CB8AC3E}">
        <p14:creationId xmlns:p14="http://schemas.microsoft.com/office/powerpoint/2010/main" val="26190338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1. </a:t>
            </a:r>
            <a:r>
              <a:rPr lang="en-GB" sz="1200" kern="1200" dirty="0">
                <a:solidFill>
                  <a:schemeClr val="tx1"/>
                </a:solidFill>
                <a:effectLst/>
                <a:latin typeface="+mn-lt"/>
                <a:ea typeface="+mn-ea"/>
                <a:cs typeface="+mn-cs"/>
              </a:rPr>
              <a:t>Western Individualism</a:t>
            </a:r>
          </a:p>
          <a:p>
            <a:r>
              <a:rPr lang="en-GB" sz="1200" kern="1200" dirty="0">
                <a:solidFill>
                  <a:schemeClr val="tx1"/>
                </a:solidFill>
                <a:effectLst/>
                <a:latin typeface="+mn-lt"/>
                <a:ea typeface="+mn-ea"/>
                <a:cs typeface="+mn-cs"/>
              </a:rPr>
              <a:t>2. In Western societies, particularly in the United States, the self is understood as independent:</a:t>
            </a:r>
          </a:p>
          <a:p>
            <a:r>
              <a:rPr lang="en-GB" sz="1200" kern="1200" dirty="0">
                <a:solidFill>
                  <a:schemeClr val="tx1"/>
                </a:solidFill>
                <a:effectLst/>
                <a:latin typeface="+mn-lt"/>
                <a:ea typeface="+mn-ea"/>
                <a:cs typeface="+mn-cs"/>
              </a:rPr>
              <a:t>3. It is defined by internal traits, goals, and personal agency.</a:t>
            </a:r>
          </a:p>
          <a:p>
            <a:r>
              <a:rPr lang="en-GB" sz="1200" kern="1200" dirty="0">
                <a:solidFill>
                  <a:schemeClr val="tx1"/>
                </a:solidFill>
                <a:effectLst/>
                <a:latin typeface="+mn-lt"/>
                <a:ea typeface="+mn-ea"/>
                <a:cs typeface="+mn-cs"/>
              </a:rPr>
              <a:t>4. Hofstede (1980), Schwartz (1992), and Inglehart and Baker (2000) all identify the U.S. as highly individualistic from a self-construal viewpoint.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(Hofstede, 1980); Schwartz, 1992; Inglehart and Baker,  2000)</a:t>
            </a:r>
            <a:endParaRPr lang="en-GB" dirty="0"/>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40</a:t>
            </a:fld>
            <a:endParaRPr lang="en-US"/>
          </a:p>
        </p:txBody>
      </p:sp>
    </p:spTree>
    <p:extLst>
      <p:ext uri="{BB962C8B-B14F-4D97-AF65-F5344CB8AC3E}">
        <p14:creationId xmlns:p14="http://schemas.microsoft.com/office/powerpoint/2010/main" val="372280390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1. According to Geertz: Western selfhood is ‘a rather peculiar idea.’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solidFill>
                <a:prstClr val="black"/>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(Geertz, 1975, p. 45)</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b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41</a:t>
            </a:fld>
            <a:endParaRPr lang="en-US"/>
          </a:p>
        </p:txBody>
      </p:sp>
    </p:spTree>
    <p:extLst>
      <p:ext uri="{BB962C8B-B14F-4D97-AF65-F5344CB8AC3E}">
        <p14:creationId xmlns:p14="http://schemas.microsoft.com/office/powerpoint/2010/main" val="149956146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1. Weber’s Contribution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 Historically, this emphasis on disciplined individualism can be traced to Protestant ascetic ethics.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3. Weber, as cited in Kim (2004, pp. 45-53), argues that the Protestant ethic required self-control under what he calls the </a:t>
            </a:r>
            <a:r>
              <a:rPr lang="en-GB" sz="1200" kern="1200" dirty="0">
                <a:solidFill>
                  <a:schemeClr val="tx1"/>
                </a:solidFill>
                <a:effectLst/>
                <a:latin typeface="+mn-lt"/>
                <a:ea typeface="+mn-ea"/>
                <a:cs typeface="+mn-cs"/>
              </a:rPr>
              <a:t>‘the primacy of the will.’</a:t>
            </a:r>
          </a:p>
          <a:p>
            <a:r>
              <a:rPr lang="en-GB" sz="1200" kern="1200" dirty="0">
                <a:solidFill>
                  <a:schemeClr val="tx1"/>
                </a:solidFill>
                <a:effectLst/>
                <a:latin typeface="+mn-lt"/>
                <a:ea typeface="+mn-ea"/>
                <a:cs typeface="+mn-cs"/>
              </a:rPr>
              <a:t>4. He further notes that ‘loveless </a:t>
            </a:r>
            <a:r>
              <a:rPr lang="en-GB" sz="1200" kern="1200" dirty="0" err="1">
                <a:solidFill>
                  <a:schemeClr val="tx1"/>
                </a:solidFill>
                <a:effectLst/>
                <a:latin typeface="+mn-lt"/>
                <a:ea typeface="+mn-ea"/>
                <a:cs typeface="+mn-cs"/>
              </a:rPr>
              <a:t>fulfillment</a:t>
            </a:r>
            <a:r>
              <a:rPr lang="en-GB" sz="1200" kern="1200" dirty="0">
                <a:solidFill>
                  <a:schemeClr val="tx1"/>
                </a:solidFill>
                <a:effectLst/>
                <a:latin typeface="+mn-lt"/>
                <a:ea typeface="+mn-ea"/>
                <a:cs typeface="+mn-cs"/>
              </a:rPr>
              <a:t> of duty stands higher ethically than sentimental philanthropy’ (Weber in Kim, 2004, p.53).</a:t>
            </a:r>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42</a:t>
            </a:fld>
            <a:endParaRPr lang="en-US"/>
          </a:p>
        </p:txBody>
      </p:sp>
    </p:spTree>
    <p:extLst>
      <p:ext uri="{BB962C8B-B14F-4D97-AF65-F5344CB8AC3E}">
        <p14:creationId xmlns:p14="http://schemas.microsoft.com/office/powerpoint/2010/main" val="16401153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0" lvl="0" defTabSz="914400" rtl="0" eaLnBrk="1" fontAlgn="auto" latinLnBrk="0" hangingPunct="1">
              <a:lnSpc>
                <a:spcPct val="90000"/>
              </a:lnSpc>
              <a:spcBef>
                <a:spcPct val="0"/>
              </a:spcBef>
              <a:spcAft>
                <a:spcPts val="600"/>
              </a:spcAft>
              <a:buClrTx/>
              <a:buSzTx/>
              <a:tabLst/>
              <a:defRPr/>
            </a:pPr>
            <a:r>
              <a:rPr kumimoji="0" lang="de-DE" sz="12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1. A</a:t>
            </a:r>
            <a:r>
              <a:rPr kumimoji="0" lang="en-GB" sz="1200" b="1" i="0" u="none" strike="noStrike" kern="1200" cap="none" spc="0" normalizeH="0" baseline="0" noProof="0" dirty="0" err="1">
                <a:ln>
                  <a:noFill/>
                </a:ln>
                <a:effectLst/>
                <a:uLnTx/>
                <a:uFillTx/>
                <a:latin typeface="Times New Roman" panose="02020603050405020304" pitchFamily="18" charset="0"/>
                <a:cs typeface="Times New Roman" panose="02020603050405020304" pitchFamily="18" charset="0"/>
              </a:rPr>
              <a:t>ccording</a:t>
            </a:r>
            <a:r>
              <a:rPr kumimoji="0" lang="en-GB" sz="12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to Weber:</a:t>
            </a:r>
          </a:p>
          <a:p>
            <a:pPr marR="0" lvl="0" defTabSz="914400" rtl="0" eaLnBrk="1" fontAlgn="auto" latinLnBrk="0" hangingPunct="1">
              <a:lnSpc>
                <a:spcPct val="90000"/>
              </a:lnSpc>
              <a:spcBef>
                <a:spcPct val="0"/>
              </a:spcBef>
              <a:spcAft>
                <a:spcPts val="600"/>
              </a:spcAft>
              <a:buClrTx/>
              <a:buSzTx/>
              <a:tabLst/>
              <a:defRPr/>
            </a:pPr>
            <a:r>
              <a:rPr lang="en-GB" sz="1200" b="1" dirty="0">
                <a:latin typeface="Times New Roman" panose="02020603050405020304" pitchFamily="18" charset="0"/>
                <a:cs typeface="Times New Roman" panose="02020603050405020304" pitchFamily="18" charset="0"/>
              </a:rPr>
              <a:t>2. This ethic institutionalized </a:t>
            </a:r>
            <a:r>
              <a:rPr kumimoji="0" lang="en-GB" sz="12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‘moralized self</a:t>
            </a:r>
            <a:r>
              <a:rPr lang="en-GB" sz="1200" b="1" dirty="0">
                <a:latin typeface="Times New Roman" panose="02020603050405020304" pitchFamily="18" charset="0"/>
                <a:cs typeface="Times New Roman" panose="02020603050405020304" pitchFamily="18" charset="0"/>
              </a:rPr>
              <a:t>-reliance’ in U.S. American culture</a:t>
            </a:r>
            <a:endParaRPr kumimoji="0" lang="en-GB" sz="12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(Weber in Kim, 2004, pp. 45-53)</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43</a:t>
            </a:fld>
            <a:endParaRPr lang="en-US"/>
          </a:p>
        </p:txBody>
      </p:sp>
    </p:spTree>
    <p:extLst>
      <p:ext uri="{BB962C8B-B14F-4D97-AF65-F5344CB8AC3E}">
        <p14:creationId xmlns:p14="http://schemas.microsoft.com/office/powerpoint/2010/main" val="20487997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1200" kern="1200" dirty="0">
                <a:solidFill>
                  <a:schemeClr val="tx1"/>
                </a:solidFill>
                <a:effectLst/>
                <a:latin typeface="+mn-lt"/>
                <a:ea typeface="+mn-ea"/>
                <a:cs typeface="+mn-cs"/>
              </a:rPr>
              <a:t>1. </a:t>
            </a:r>
            <a:r>
              <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This is a crucial point </a:t>
            </a:r>
            <a:r>
              <a:rPr lang="en-GB" sz="1200" b="1" dirty="0">
                <a:solidFill>
                  <a:prstClr val="black"/>
                </a:solidFill>
                <a:latin typeface="Times New Roman" panose="02020603050405020304" pitchFamily="18" charset="0"/>
                <a:cs typeface="Times New Roman" panose="02020603050405020304" pitchFamily="18" charset="0"/>
              </a:rPr>
              <a:t>for the analysis of deaths of despair</a:t>
            </a:r>
          </a:p>
          <a:p>
            <a:r>
              <a:rPr lang="en-US" sz="1200" kern="1200" dirty="0">
                <a:solidFill>
                  <a:schemeClr val="tx1"/>
                </a:solidFill>
                <a:effectLst/>
                <a:latin typeface="+mn-lt"/>
                <a:ea typeface="+mn-ea"/>
                <a:cs typeface="+mn-cs"/>
              </a:rPr>
              <a:t>2. In a cultural context shaped by individualism and moralized self-discipline, structural failure may be internalized as personal failure.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3. This cultural cognition interacts with structural barriers</a:t>
            </a:r>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44</a:t>
            </a:fld>
            <a:endParaRPr lang="en-US"/>
          </a:p>
        </p:txBody>
      </p:sp>
    </p:spTree>
    <p:extLst>
      <p:ext uri="{BB962C8B-B14F-4D97-AF65-F5344CB8AC3E}">
        <p14:creationId xmlns:p14="http://schemas.microsoft.com/office/powerpoint/2010/main" val="245456900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It is important to underline that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independent self is not human nature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It is culturally produced</a:t>
            </a:r>
            <a:br>
              <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br>
            <a:endPar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de-DE" sz="1200" kern="100" dirty="0">
                <a:effectLst/>
                <a:latin typeface="Times New Roman" panose="02020603050405020304" pitchFamily="18" charset="0"/>
                <a:ea typeface="Aptos" panose="020B0004020202020204" pitchFamily="34" charset="0"/>
                <a:cs typeface="Times New Roman" panose="02020603050405020304" pitchFamily="18" charset="0"/>
              </a:rPr>
              <a:t>Henrich, Heine, and Norenzayan, 2010</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45</a:t>
            </a:fld>
            <a:endParaRPr lang="en-US"/>
          </a:p>
        </p:txBody>
      </p:sp>
    </p:spTree>
    <p:extLst>
      <p:ext uri="{BB962C8B-B14F-4D97-AF65-F5344CB8AC3E}">
        <p14:creationId xmlns:p14="http://schemas.microsoft.com/office/powerpoint/2010/main" val="203564332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A4E2CD-ECC6-A383-A967-316E1B3FE8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BE0A39-F2BC-D9D9-1990-5003E60404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2DF564-6D0F-AE3C-988B-00E1C86B8A85}"/>
              </a:ext>
            </a:extLst>
          </p:cNvPr>
          <p:cNvSpPr>
            <a:spLocks noGrp="1"/>
          </p:cNvSpPr>
          <p:nvPr>
            <p:ph type="body" idx="1"/>
          </p:nvPr>
        </p:nvSpPr>
        <p:spPr/>
        <p:txBody>
          <a:bodyPr/>
          <a:lstStyle/>
          <a:p>
            <a:pPr marL="228600" indent="-228600">
              <a:buFont typeface="+mj-lt"/>
              <a:buAutoNum type="arabicPeriod"/>
            </a:pPr>
            <a:r>
              <a:rPr lang="de-DE" dirty="0"/>
              <a:t>Let us now move to the topic of barriers</a:t>
            </a:r>
          </a:p>
        </p:txBody>
      </p:sp>
      <p:sp>
        <p:nvSpPr>
          <p:cNvPr id="4" name="Slide Number Placeholder 3">
            <a:extLst>
              <a:ext uri="{FF2B5EF4-FFF2-40B4-BE49-F238E27FC236}">
                <a16:creationId xmlns:a16="http://schemas.microsoft.com/office/drawing/2014/main" id="{7A641B3B-D24B-2DF6-238B-B6A5ECB0B06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780811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6C648-6F49-8504-E906-17884FC6CE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D5E71E-A717-98B4-0994-7994DB898A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B07004-D80B-8968-325D-D5D7F49EEA7B}"/>
              </a:ext>
            </a:extLst>
          </p:cNvPr>
          <p:cNvSpPr>
            <a:spLocks noGrp="1"/>
          </p:cNvSpPr>
          <p:nvPr>
            <p:ph type="body" idx="1"/>
          </p:nvPr>
        </p:nvSpPr>
        <p:spPr/>
        <p:txBody>
          <a:bodyPr/>
          <a:lstStyle/>
          <a:p>
            <a:pPr marL="228600" indent="-228600">
              <a:buFont typeface="+mj-lt"/>
              <a:buAutoNum type="arabicPeriod"/>
            </a:pPr>
            <a:r>
              <a:rPr lang="de-DE" dirty="0"/>
              <a:t>Let us now move to the topic of barriers</a:t>
            </a:r>
          </a:p>
        </p:txBody>
      </p:sp>
      <p:sp>
        <p:nvSpPr>
          <p:cNvPr id="4" name="Slide Number Placeholder 3">
            <a:extLst>
              <a:ext uri="{FF2B5EF4-FFF2-40B4-BE49-F238E27FC236}">
                <a16:creationId xmlns:a16="http://schemas.microsoft.com/office/drawing/2014/main" id="{EE5B965F-BB23-ED1D-30D6-56011E1F09A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0582174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1. The first Barrier is patriarchal masculinity (hooks, 2004)</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 Traditional norms of masculinity emphasize stoicism, the breadwinner role, and emotional control (Real, 1998).</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3. As Courtenay (2000) argues, seeking help is often constructed as feminine, and therefore men tend to avoid asking for help.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4. This </a:t>
            </a:r>
            <a:r>
              <a:rPr lang="en-GB" sz="1200" dirty="0">
                <a:solidFill>
                  <a:prstClr val="black"/>
                </a:solidFill>
                <a:latin typeface="Times New Roman" panose="02020603050405020304" pitchFamily="18" charset="0"/>
                <a:cs typeface="Times New Roman" panose="02020603050405020304" pitchFamily="18" charset="0"/>
              </a:rPr>
              <a:t>Emotional repression leads to relational isolation (Real, 1998)</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(hooks, 2004; Real, 1998; Courtenay, 2000)</a:t>
            </a:r>
            <a:endPar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48</a:t>
            </a:fld>
            <a:endParaRPr lang="en-US"/>
          </a:p>
        </p:txBody>
      </p:sp>
    </p:spTree>
    <p:extLst>
      <p:ext uri="{BB962C8B-B14F-4D97-AF65-F5344CB8AC3E}">
        <p14:creationId xmlns:p14="http://schemas.microsoft.com/office/powerpoint/2010/main" val="343294509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F2182E-9027-FDD2-3E70-28892ACA22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BD26BD-8C6F-3844-9839-E4F87ED089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8243DE-8FB1-73BE-2117-F92E3368C397}"/>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Barrier 1: Norms of Masculinity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1. The interaction between intersectionality and cultural psychology: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 When masculine norms intersect with class instability and a cultural model of radical self-reliance, distress may be suppressed.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3. bell hooks (2004) and Terrence Real (1998) show how patriarchy encourages emotional restriction, while Weber’s ethic, as cited in Kim (2004), reinforces disciplined self-control</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(hooks, 2005; Real, 1998;</a:t>
            </a:r>
            <a:r>
              <a:rPr kumimoji="0" lang="en-GB" sz="12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Markus and Kitayama, 1991; Weber in Kim, 2004)</a:t>
            </a:r>
          </a:p>
          <a:p>
            <a:endParaRPr lang="en-GB" dirty="0"/>
          </a:p>
        </p:txBody>
      </p:sp>
      <p:sp>
        <p:nvSpPr>
          <p:cNvPr id="4" name="Slide Number Placeholder 3">
            <a:extLst>
              <a:ext uri="{FF2B5EF4-FFF2-40B4-BE49-F238E27FC236}">
                <a16:creationId xmlns:a16="http://schemas.microsoft.com/office/drawing/2014/main" id="{8BA245B6-E089-99D1-D336-C43A02D7898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7792952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99CAA-3015-1BA4-5829-3F02817504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B2BF89-4B79-B3E5-E542-8B880F0157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B70C59-AD34-FD0A-4FEC-73BF1A4D22F4}"/>
              </a:ext>
            </a:extLst>
          </p:cNvPr>
          <p:cNvSpPr>
            <a:spLocks noGrp="1"/>
          </p:cNvSpPr>
          <p:nvPr>
            <p:ph type="body" idx="1"/>
          </p:nvPr>
        </p:nvSpPr>
        <p:spPr/>
        <p:txBody>
          <a:bodyPr/>
          <a:lstStyle/>
          <a:p>
            <a:pPr marL="228600" indent="-228600">
              <a:buFont typeface="+mj-lt"/>
              <a:buAutoNum type="arabicPeriod"/>
            </a:pPr>
            <a:r>
              <a:rPr lang="de-DE" dirty="0"/>
              <a:t>Let us now move to the topic of barriers</a:t>
            </a:r>
          </a:p>
        </p:txBody>
      </p:sp>
      <p:sp>
        <p:nvSpPr>
          <p:cNvPr id="4" name="Slide Number Placeholder 3">
            <a:extLst>
              <a:ext uri="{FF2B5EF4-FFF2-40B4-BE49-F238E27FC236}">
                <a16:creationId xmlns:a16="http://schemas.microsoft.com/office/drawing/2014/main" id="{24784E32-60B8-15A9-B4D9-764CBA380EC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7203549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Barrier 2: Structural, class-based exclusion</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dirty="0"/>
              <a:t> </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Deindustrialization</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1200" dirty="0">
                <a:solidFill>
                  <a:prstClr val="black"/>
                </a:solidFill>
                <a:latin typeface="Times New Roman" panose="02020603050405020304" pitchFamily="18" charset="0"/>
                <a:cs typeface="Times New Roman" panose="02020603050405020304" pitchFamily="18" charset="0"/>
              </a:rPr>
              <a:t>Job insecurity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Loss</a:t>
            </a:r>
            <a:r>
              <a:rPr kumimoji="0" lang="en-GB" sz="12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of work-based community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1200" baseline="0" dirty="0">
                <a:solidFill>
                  <a:prstClr val="black"/>
                </a:solidFill>
                <a:latin typeface="Times New Roman" panose="02020603050405020304" pitchFamily="18" charset="0"/>
                <a:cs typeface="Times New Roman" panose="02020603050405020304" pitchFamily="18" charset="0"/>
              </a:rPr>
              <a:t>Limited</a:t>
            </a:r>
            <a:r>
              <a:rPr lang="en-GB" sz="1200" dirty="0">
                <a:solidFill>
                  <a:prstClr val="black"/>
                </a:solidFill>
                <a:latin typeface="Times New Roman" panose="02020603050405020304" pitchFamily="18" charset="0"/>
                <a:cs typeface="Times New Roman" panose="02020603050405020304" pitchFamily="18" charset="0"/>
              </a:rPr>
              <a:t> access to healthcare</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mn-lt"/>
                <a:ea typeface="+mn-ea"/>
                <a:cs typeface="+mn-cs"/>
              </a:rPr>
              <a:t>have disproportionately affected working-class men without degrees </a:t>
            </a:r>
          </a:p>
          <a:p>
            <a:endParaRPr kumimoji="0" lang="en-US" sz="1200" b="0" i="0" u="none" strike="noStrike" kern="1200" cap="none" spc="0" normalizeH="0" baseline="0" noProof="0" dirty="0">
              <a:ln>
                <a:noFill/>
              </a:ln>
              <a:solidFill>
                <a:schemeClr val="tx1"/>
              </a:solidFill>
              <a:effectLst/>
              <a:uLnTx/>
              <a:uFillTx/>
              <a:latin typeface="+mn-lt"/>
              <a:ea typeface="+mn-ea"/>
              <a:cs typeface="+mn-cs"/>
            </a:endParaRPr>
          </a:p>
          <a:p>
            <a:r>
              <a:rPr kumimoji="0" lang="de-DE"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(Brookings, 2021; Atlantic, 2016; AJPH, 2022)</a:t>
            </a:r>
            <a:endPar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D7AA931-8175-45C7-AA6F-78275C397620}" type="slidenum">
              <a:rPr lang="en-US" smtClean="0"/>
              <a:t>51</a:t>
            </a:fld>
            <a:endParaRPr lang="en-US"/>
          </a:p>
        </p:txBody>
      </p:sp>
    </p:spTree>
    <p:extLst>
      <p:ext uri="{BB962C8B-B14F-4D97-AF65-F5344CB8AC3E}">
        <p14:creationId xmlns:p14="http://schemas.microsoft.com/office/powerpoint/2010/main" val="417335245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736BE-0D35-1ABA-953F-271DD79F8D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D685EC-F4D4-B2CF-E00C-271E7A471E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A3AA55-F4EC-6F8D-C98B-48F8CC5777A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Barrier 2: Structural, class-based exclusion</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r>
              <a:rPr lang="en-US" sz="1200" kern="1200" dirty="0">
                <a:solidFill>
                  <a:schemeClr val="tx1"/>
                </a:solidFill>
                <a:effectLst/>
                <a:latin typeface="+mn-lt"/>
                <a:ea typeface="+mn-ea"/>
                <a:cs typeface="+mn-cs"/>
              </a:rPr>
              <a:t>1. Cultural Amplification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 When structural exclusion intersects with extreme individualism, communal buffering mechanisms weaken.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3. Markus and Kitayama (1991) suggest that independent self-construal prioritizes personal agency over relational dependence.</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(Markus and Kitayama, 1991; Weber in Kim, 2004)</a:t>
            </a:r>
          </a:p>
          <a:p>
            <a:endParaRPr lang="en-GB" dirty="0"/>
          </a:p>
        </p:txBody>
      </p:sp>
      <p:sp>
        <p:nvSpPr>
          <p:cNvPr id="4" name="Slide Number Placeholder 3">
            <a:extLst>
              <a:ext uri="{FF2B5EF4-FFF2-40B4-BE49-F238E27FC236}">
                <a16:creationId xmlns:a16="http://schemas.microsoft.com/office/drawing/2014/main" id="{2428AC86-F9A9-B967-E292-59DAADE75BE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158543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4B22F1-F2C5-0FB8-7E93-E61D3F493A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46F6D5-02CC-737E-5C16-09703954F1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0CE45E-9218-1C31-416E-7D4B1BB8E106}"/>
              </a:ext>
            </a:extLst>
          </p:cNvPr>
          <p:cNvSpPr>
            <a:spLocks noGrp="1"/>
          </p:cNvSpPr>
          <p:nvPr>
            <p:ph type="body" idx="1"/>
          </p:nvPr>
        </p:nvSpPr>
        <p:spPr/>
        <p:txBody>
          <a:bodyPr/>
          <a:lstStyle/>
          <a:p>
            <a:pPr marL="228600" indent="-228600">
              <a:buFont typeface="+mj-lt"/>
              <a:buAutoNum type="arabicPeriod"/>
            </a:pPr>
            <a:r>
              <a:rPr lang="de-DE" dirty="0"/>
              <a:t>Let us look at how these barriers lead to compounding effects</a:t>
            </a:r>
          </a:p>
        </p:txBody>
      </p:sp>
      <p:sp>
        <p:nvSpPr>
          <p:cNvPr id="4" name="Slide Number Placeholder 3">
            <a:extLst>
              <a:ext uri="{FF2B5EF4-FFF2-40B4-BE49-F238E27FC236}">
                <a16:creationId xmlns:a16="http://schemas.microsoft.com/office/drawing/2014/main" id="{B5028714-327B-B28A-07B3-41169C18B63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104559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Sustance</a:t>
            </a:r>
            <a:r>
              <a:rPr lang="en-GB" dirty="0"/>
              <a:t> use is also an intersecting barrier</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(NIAAA, 2023; NIDA, 2023; AJ Epidemiology, 2021)</a:t>
            </a:r>
            <a:endPar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54</a:t>
            </a:fld>
            <a:endParaRPr lang="en-US"/>
          </a:p>
        </p:txBody>
      </p:sp>
    </p:spTree>
    <p:extLst>
      <p:ext uri="{BB962C8B-B14F-4D97-AF65-F5344CB8AC3E}">
        <p14:creationId xmlns:p14="http://schemas.microsoft.com/office/powerpoint/2010/main" val="113562883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Substance use</a:t>
            </a:r>
            <a:r>
              <a:rPr kumimoji="0" lang="en-GB" sz="1200" b="1"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is also an intersecting barrier</a:t>
            </a:r>
            <a:endPar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There is High correlation between alcohol,</a:t>
            </a:r>
            <a:r>
              <a:rPr kumimoji="0" lang="en-GB" sz="12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opioids, and deaths of despair</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1200" baseline="0" dirty="0">
                <a:solidFill>
                  <a:prstClr val="black"/>
                </a:solidFill>
                <a:latin typeface="Times New Roman" panose="02020603050405020304" pitchFamily="18" charset="0"/>
                <a:cs typeface="Times New Roman" panose="02020603050405020304" pitchFamily="18" charset="0"/>
              </a:rPr>
              <a:t>Substance</a:t>
            </a:r>
            <a:r>
              <a:rPr lang="en-GB" sz="1200" dirty="0">
                <a:solidFill>
                  <a:prstClr val="black"/>
                </a:solidFill>
                <a:latin typeface="Times New Roman" panose="02020603050405020304" pitchFamily="18" charset="0"/>
                <a:cs typeface="Times New Roman" panose="02020603050405020304" pitchFamily="18" charset="0"/>
              </a:rPr>
              <a:t> use is  both a consequence of and an amplifier of exclusion</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de-DE"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(NIAAA, 2023; NIDA, 2023; AJ Epidemiology, 2021)</a:t>
            </a:r>
            <a:endPar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55</a:t>
            </a:fld>
            <a:endParaRPr lang="en-US"/>
          </a:p>
        </p:txBody>
      </p:sp>
    </p:spTree>
    <p:extLst>
      <p:ext uri="{BB962C8B-B14F-4D97-AF65-F5344CB8AC3E}">
        <p14:creationId xmlns:p14="http://schemas.microsoft.com/office/powerpoint/2010/main" val="174332710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creates a feedback loop between</a:t>
            </a:r>
          </a:p>
          <a:p>
            <a:r>
              <a:rPr lang="en-GB" dirty="0"/>
              <a:t>Norms of masculinity</a:t>
            </a:r>
          </a:p>
          <a:p>
            <a:r>
              <a:rPr lang="en-GB" dirty="0"/>
              <a:t>Structural stress</a:t>
            </a:r>
          </a:p>
          <a:p>
            <a:r>
              <a:rPr lang="en-GB" dirty="0"/>
              <a:t>Cultural individualism</a:t>
            </a:r>
          </a:p>
          <a:p>
            <a:endParaRPr lang="en-GB" dirty="0"/>
          </a:p>
          <a:p>
            <a:r>
              <a:rPr lang="en-GB" dirty="0"/>
              <a:t>AND</a:t>
            </a:r>
          </a:p>
          <a:p>
            <a:r>
              <a:rPr lang="en-GB" dirty="0"/>
              <a:t>Despair / substance use / stigma / and isolation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de-DE"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a:t>
            </a:r>
            <a:r>
              <a:rPr lang="de-DE" kern="100" dirty="0">
                <a:solidFill>
                  <a:prstClr val="black"/>
                </a:solidFill>
                <a:latin typeface="Times New Roman" panose="02020603050405020304" pitchFamily="18" charset="0"/>
                <a:ea typeface="Aptos" panose="020B0004020202020204" pitchFamily="34" charset="0"/>
                <a:cs typeface="Times New Roman" panose="02020603050405020304" pitchFamily="18" charset="0"/>
              </a:rPr>
              <a:t>Nature Mental Health, 2025; Frontiers Public Health, 2020</a:t>
            </a:r>
            <a:r>
              <a:rPr kumimoji="0" lang="de-DE"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a:t>
            </a:r>
            <a:endPar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56</a:t>
            </a:fld>
            <a:endParaRPr lang="en-US"/>
          </a:p>
        </p:txBody>
      </p:sp>
    </p:spTree>
    <p:extLst>
      <p:ext uri="{BB962C8B-B14F-4D97-AF65-F5344CB8AC3E}">
        <p14:creationId xmlns:p14="http://schemas.microsoft.com/office/powerpoint/2010/main" val="114756449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5CA03-EB76-34BE-34E8-8EBDFF7DAA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2B2DED-F2E9-22F5-9292-21D0CBBF42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B12D27-2F72-DA94-311A-70CDA3C9B1A1}"/>
              </a:ext>
            </a:extLst>
          </p:cNvPr>
          <p:cNvSpPr>
            <a:spLocks noGrp="1"/>
          </p:cNvSpPr>
          <p:nvPr>
            <p:ph type="body" idx="1"/>
          </p:nvPr>
        </p:nvSpPr>
        <p:spPr/>
        <p:txBody>
          <a:bodyPr/>
          <a:lstStyle/>
          <a:p>
            <a:pPr marL="0" indent="0">
              <a:buFont typeface="+mj-lt"/>
              <a:buNone/>
            </a:pPr>
            <a:r>
              <a:rPr lang="de-DE" dirty="0"/>
              <a:t>What can be done to counter deaths of despair for this specific group?</a:t>
            </a:r>
          </a:p>
        </p:txBody>
      </p:sp>
      <p:sp>
        <p:nvSpPr>
          <p:cNvPr id="4" name="Slide Number Placeholder 3">
            <a:extLst>
              <a:ext uri="{FF2B5EF4-FFF2-40B4-BE49-F238E27FC236}">
                <a16:creationId xmlns:a16="http://schemas.microsoft.com/office/drawing/2014/main" id="{E899E0CA-30E3-CBD3-FEEF-8E054903D17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9345177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GB" sz="12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First it is important to examine cultural blind spots focused on</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Assumptions</a:t>
            </a:r>
            <a:r>
              <a:rPr kumimoji="0" lang="en-GB" sz="12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of privilege</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1200" noProof="0" dirty="0">
                <a:solidFill>
                  <a:prstClr val="black"/>
                </a:solidFill>
                <a:latin typeface="Times New Roman" panose="02020603050405020304" pitchFamily="18" charset="0"/>
                <a:cs typeface="Times New Roman" panose="02020603050405020304" pitchFamily="18" charset="0"/>
              </a:rPr>
              <a:t>Blind </a:t>
            </a:r>
            <a:r>
              <a:rPr lang="en-GB" sz="1200" noProof="0" dirty="0" err="1">
                <a:solidFill>
                  <a:prstClr val="black"/>
                </a:solidFill>
                <a:latin typeface="Times New Roman" panose="02020603050405020304" pitchFamily="18" charset="0"/>
                <a:cs typeface="Times New Roman" panose="02020603050405020304" pitchFamily="18" charset="0"/>
              </a:rPr>
              <a:t>splots</a:t>
            </a:r>
            <a:r>
              <a:rPr lang="en-GB" sz="1200" noProof="0" dirty="0">
                <a:solidFill>
                  <a:prstClr val="black"/>
                </a:solidFill>
                <a:latin typeface="Times New Roman" panose="02020603050405020304" pitchFamily="18" charset="0"/>
                <a:cs typeface="Times New Roman" panose="02020603050405020304" pitchFamily="18" charset="0"/>
              </a:rPr>
              <a:t> </a:t>
            </a:r>
            <a:endParaRPr lang="en-GB" sz="1200" dirty="0">
              <a:solidFill>
                <a:prstClr val="black"/>
              </a:solidFill>
              <a:latin typeface="Times New Roman" panose="02020603050405020304" pitchFamily="18" charset="0"/>
              <a:cs typeface="Times New Roman" panose="02020603050405020304" pitchFamily="18" charset="0"/>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Fragmented</a:t>
            </a:r>
            <a:r>
              <a:rPr kumimoji="0" lang="en-GB" sz="12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services</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1200" baseline="0" dirty="0">
                <a:solidFill>
                  <a:prstClr val="black"/>
                </a:solidFill>
                <a:latin typeface="Times New Roman" panose="02020603050405020304" pitchFamily="18" charset="0"/>
                <a:cs typeface="Times New Roman" panose="02020603050405020304" pitchFamily="18" charset="0"/>
              </a:rPr>
              <a:t>The</a:t>
            </a:r>
            <a:r>
              <a:rPr lang="en-GB" sz="1200" dirty="0">
                <a:solidFill>
                  <a:prstClr val="black"/>
                </a:solidFill>
                <a:latin typeface="Times New Roman" panose="02020603050405020304" pitchFamily="18" charset="0"/>
                <a:cs typeface="Times New Roman" panose="02020603050405020304" pitchFamily="18" charset="0"/>
              </a:rPr>
              <a:t> moral framing of addiction</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(Health Affairs Scholar, 2024; Real, 1998)</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58</a:t>
            </a:fld>
            <a:endParaRPr lang="en-US"/>
          </a:p>
        </p:txBody>
      </p:sp>
    </p:spTree>
    <p:extLst>
      <p:ext uri="{BB962C8B-B14F-4D97-AF65-F5344CB8AC3E}">
        <p14:creationId xmlns:p14="http://schemas.microsoft.com/office/powerpoint/2010/main" val="322958781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GB" sz="12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Implications for policy:</a:t>
            </a:r>
            <a:endPar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Develop integrated mental health care measures and substance abuse therapy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Workforce retraining </a:t>
            </a:r>
            <a:endParaRPr lang="en-GB" sz="1200" dirty="0">
              <a:solidFill>
                <a:prstClr val="black"/>
              </a:solidFill>
              <a:latin typeface="Times New Roman" panose="02020603050405020304" pitchFamily="18" charset="0"/>
              <a:cs typeface="Times New Roman" panose="02020603050405020304" pitchFamily="18" charset="0"/>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Create ale-</a:t>
            </a:r>
            <a:r>
              <a:rPr kumimoji="0" lang="en-GB" sz="12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responsi</a:t>
            </a:r>
            <a:r>
              <a:rPr lang="en-GB" sz="1200" dirty="0" err="1">
                <a:solidFill>
                  <a:prstClr val="black"/>
                </a:solidFill>
                <a:latin typeface="Times New Roman" panose="02020603050405020304" pitchFamily="18" charset="0"/>
                <a:cs typeface="Times New Roman" panose="02020603050405020304" pitchFamily="18" charset="0"/>
              </a:rPr>
              <a:t>ve</a:t>
            </a:r>
            <a:r>
              <a:rPr lang="en-GB" sz="1200" dirty="0">
                <a:solidFill>
                  <a:prstClr val="black"/>
                </a:solidFill>
                <a:latin typeface="Times New Roman" panose="02020603050405020304" pitchFamily="18" charset="0"/>
                <a:cs typeface="Times New Roman" panose="02020603050405020304" pitchFamily="18" charset="0"/>
              </a:rPr>
              <a:t> public health messaging</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Enable community-based reconnection</a:t>
            </a:r>
          </a:p>
          <a:p>
            <a:pPr marR="0" lvl="0" algn="l" defTabSz="914400" rtl="0" eaLnBrk="1" fontAlgn="auto" latinLnBrk="0" hangingPunct="1">
              <a:lnSpc>
                <a:spcPct val="90000"/>
              </a:lnSpc>
              <a:spcBef>
                <a:spcPct val="0"/>
              </a:spcBef>
              <a:spcAft>
                <a:spcPts val="600"/>
              </a:spcAft>
              <a:buClrTx/>
              <a:buSzTx/>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rPr>
              <a:t></a:t>
            </a:r>
            <a:r>
              <a:rPr lang="en-GB" sz="1200"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 Elaborate policies that counteract the isolation created by the ‘extreme individualism script’</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(CDC, 2023; Brooking Institution, 2021; Markus and Kitayama, 1991)</a:t>
            </a: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59</a:t>
            </a:fld>
            <a:endParaRPr lang="en-US"/>
          </a:p>
        </p:txBody>
      </p:sp>
    </p:spTree>
    <p:extLst>
      <p:ext uri="{BB962C8B-B14F-4D97-AF65-F5344CB8AC3E}">
        <p14:creationId xmlns:p14="http://schemas.microsoft.com/office/powerpoint/2010/main" val="394578959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1391A-9479-F1A4-D1A4-1F956F00F9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0B29D0-6D2E-EB3F-862E-097894EE12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6AD39A-C231-7F55-7A14-7A79CD2783E6}"/>
              </a:ext>
            </a:extLst>
          </p:cNvPr>
          <p:cNvSpPr>
            <a:spLocks noGrp="1"/>
          </p:cNvSpPr>
          <p:nvPr>
            <p:ph type="body" idx="1"/>
          </p:nvPr>
        </p:nvSpPr>
        <p:spPr/>
        <p:txBody>
          <a:bodyPr/>
          <a:lstStyle/>
          <a:p>
            <a:pPr marL="228600" indent="-228600">
              <a:buFont typeface="+mj-lt"/>
              <a:buAutoNum type="arabicPeriod"/>
            </a:pPr>
            <a:r>
              <a:rPr lang="de-DE" dirty="0"/>
              <a:t>So, let‘s come full circle as we move towards the end of this presentation</a:t>
            </a:r>
          </a:p>
        </p:txBody>
      </p:sp>
      <p:sp>
        <p:nvSpPr>
          <p:cNvPr id="4" name="Slide Number Placeholder 3">
            <a:extLst>
              <a:ext uri="{FF2B5EF4-FFF2-40B4-BE49-F238E27FC236}">
                <a16:creationId xmlns:a16="http://schemas.microsoft.com/office/drawing/2014/main" id="{6C26336E-5931-555B-7E92-90910D8CE83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7AA931-8175-45C7-AA6F-78275C39762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680416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GB" sz="12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My Reflections on this topic have led me to realize that:</a:t>
            </a:r>
            <a:endPar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Exclusion can occur within</a:t>
            </a:r>
            <a:r>
              <a:rPr kumimoji="0" lang="en-GB" sz="12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dominant groups</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1200" baseline="0" dirty="0">
                <a:solidFill>
                  <a:prstClr val="black"/>
                </a:solidFill>
                <a:latin typeface="Times New Roman" panose="02020603050405020304" pitchFamily="18" charset="0"/>
                <a:cs typeface="Times New Roman" panose="02020603050405020304" pitchFamily="18" charset="0"/>
              </a:rPr>
              <a:t>Cultural</a:t>
            </a:r>
            <a:r>
              <a:rPr lang="en-GB" sz="1200" dirty="0">
                <a:solidFill>
                  <a:prstClr val="black"/>
                </a:solidFill>
                <a:latin typeface="Times New Roman" panose="02020603050405020304" pitchFamily="18" charset="0"/>
                <a:cs typeface="Times New Roman" panose="02020603050405020304" pitchFamily="18" charset="0"/>
              </a:rPr>
              <a:t> norms can be as exclusionary as policy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Deaths</a:t>
            </a:r>
            <a:r>
              <a:rPr kumimoji="0" lang="en-GB" sz="12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of despair reflect structural shortcomings</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endParaRPr lang="en-GB" dirty="0"/>
          </a:p>
          <a:p>
            <a:r>
              <a:rPr kumimoji="0" lang="en-GB" sz="12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(Collins and Bilge, 2016; Puttman </a:t>
            </a:r>
            <a:r>
              <a:rPr kumimoji="0" lang="en-GB" sz="1200" i="1"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et al</a:t>
            </a:r>
            <a:r>
              <a:rPr kumimoji="0" lang="en-GB" sz="12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2022; Health Affairs) </a:t>
            </a:r>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61</a:t>
            </a:fld>
            <a:endParaRPr lang="en-US"/>
          </a:p>
        </p:txBody>
      </p:sp>
    </p:spTree>
    <p:extLst>
      <p:ext uri="{BB962C8B-B14F-4D97-AF65-F5344CB8AC3E}">
        <p14:creationId xmlns:p14="http://schemas.microsoft.com/office/powerpoint/2010/main" val="407763736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GB" sz="12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My key learnings are that:</a:t>
            </a:r>
            <a:endParaRPr kumimoji="0" lang="en-GB"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Markers of privilege do not preclude other forms of oppression.</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1200" dirty="0">
                <a:solidFill>
                  <a:prstClr val="black"/>
                </a:solidFill>
                <a:latin typeface="Times New Roman" panose="02020603050405020304" pitchFamily="18" charset="0"/>
                <a:cs typeface="Times New Roman" panose="02020603050405020304" pitchFamily="18" charset="0"/>
              </a:rPr>
              <a:t>Intersectionality requires us to see vulnerability where we do not expect it.</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62</a:t>
            </a:fld>
            <a:endParaRPr lang="en-US"/>
          </a:p>
        </p:txBody>
      </p:sp>
    </p:spTree>
    <p:extLst>
      <p:ext uri="{BB962C8B-B14F-4D97-AF65-F5344CB8AC3E}">
        <p14:creationId xmlns:p14="http://schemas.microsoft.com/office/powerpoint/2010/main" val="285874406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a:t>
            </a:r>
            <a:r>
              <a:rPr lang="en-GB"/>
              <a:t>your attention, and all the best!</a:t>
            </a:r>
          </a:p>
        </p:txBody>
      </p:sp>
      <p:sp>
        <p:nvSpPr>
          <p:cNvPr id="4" name="Slide Number Placeholder 3"/>
          <p:cNvSpPr>
            <a:spLocks noGrp="1"/>
          </p:cNvSpPr>
          <p:nvPr>
            <p:ph type="sldNum" sz="quarter" idx="5"/>
          </p:nvPr>
        </p:nvSpPr>
        <p:spPr/>
        <p:txBody>
          <a:bodyPr/>
          <a:lstStyle/>
          <a:p>
            <a:fld id="{AD7AA931-8175-45C7-AA6F-78275C397620}" type="slidenum">
              <a:rPr lang="en-US" smtClean="0"/>
              <a:t>63</a:t>
            </a:fld>
            <a:endParaRPr lang="en-US"/>
          </a:p>
        </p:txBody>
      </p:sp>
    </p:spTree>
    <p:extLst>
      <p:ext uri="{BB962C8B-B14F-4D97-AF65-F5344CB8AC3E}">
        <p14:creationId xmlns:p14="http://schemas.microsoft.com/office/powerpoint/2010/main" val="91332502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5C3AC-5938-162D-AE14-2B6BA5BF1A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292A7F-C884-C7C2-7A7E-E45CC411B6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6EAD37-DCAC-5C35-CE62-D809DD3D7E3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8A3D7B-88B6-A7F6-9CD3-38F1CABF9134}"/>
              </a:ext>
            </a:extLst>
          </p:cNvPr>
          <p:cNvSpPr>
            <a:spLocks noGrp="1"/>
          </p:cNvSpPr>
          <p:nvPr>
            <p:ph type="sldNum" sz="quarter" idx="5"/>
          </p:nvPr>
        </p:nvSpPr>
        <p:spPr/>
        <p:txBody>
          <a:bodyPr/>
          <a:lstStyle/>
          <a:p>
            <a:fld id="{AD7AA931-8175-45C7-AA6F-78275C397620}" type="slidenum">
              <a:rPr lang="en-US" smtClean="0"/>
              <a:t>64</a:t>
            </a:fld>
            <a:endParaRPr lang="en-US"/>
          </a:p>
        </p:txBody>
      </p:sp>
    </p:spTree>
    <p:extLst>
      <p:ext uri="{BB962C8B-B14F-4D97-AF65-F5344CB8AC3E}">
        <p14:creationId xmlns:p14="http://schemas.microsoft.com/office/powerpoint/2010/main" val="223883470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7AA931-8175-45C7-AA6F-78275C397620}" type="slidenum">
              <a:rPr lang="en-US" smtClean="0"/>
              <a:t>65</a:t>
            </a:fld>
            <a:endParaRPr lang="en-US"/>
          </a:p>
        </p:txBody>
      </p:sp>
    </p:spTree>
    <p:extLst>
      <p:ext uri="{BB962C8B-B14F-4D97-AF65-F5344CB8AC3E}">
        <p14:creationId xmlns:p14="http://schemas.microsoft.com/office/powerpoint/2010/main" val="276208981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81552-2654-18BC-D526-3762F59F1F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BD68A1-5E31-64D8-20A6-7122A675A6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5C063D-9D79-AB4A-DFEF-DBD956DD23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F24ACA1-5A0B-408F-F659-7B4EC0A3C994}"/>
              </a:ext>
            </a:extLst>
          </p:cNvPr>
          <p:cNvSpPr>
            <a:spLocks noGrp="1"/>
          </p:cNvSpPr>
          <p:nvPr>
            <p:ph type="sldNum" sz="quarter" idx="5"/>
          </p:nvPr>
        </p:nvSpPr>
        <p:spPr/>
        <p:txBody>
          <a:bodyPr/>
          <a:lstStyle/>
          <a:p>
            <a:fld id="{AD7AA931-8175-45C7-AA6F-78275C397620}" type="slidenum">
              <a:rPr lang="en-US" smtClean="0"/>
              <a:t>66</a:t>
            </a:fld>
            <a:endParaRPr lang="en-US"/>
          </a:p>
        </p:txBody>
      </p:sp>
    </p:spTree>
    <p:extLst>
      <p:ext uri="{BB962C8B-B14F-4D97-AF65-F5344CB8AC3E}">
        <p14:creationId xmlns:p14="http://schemas.microsoft.com/office/powerpoint/2010/main" val="130138438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ED6C3-2323-B120-5872-C7A046600B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75A142-5384-E7D9-D6C6-1BB98E5A0D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628EFF-B790-8B17-6D9D-1F4DF3EFB27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6DD8972-4F75-CCF4-CAC3-71A7260BA9CA}"/>
              </a:ext>
            </a:extLst>
          </p:cNvPr>
          <p:cNvSpPr>
            <a:spLocks noGrp="1"/>
          </p:cNvSpPr>
          <p:nvPr>
            <p:ph type="sldNum" sz="quarter" idx="5"/>
          </p:nvPr>
        </p:nvSpPr>
        <p:spPr/>
        <p:txBody>
          <a:bodyPr/>
          <a:lstStyle/>
          <a:p>
            <a:fld id="{AD7AA931-8175-45C7-AA6F-78275C397620}" type="slidenum">
              <a:rPr lang="en-US" smtClean="0"/>
              <a:t>67</a:t>
            </a:fld>
            <a:endParaRPr lang="en-US"/>
          </a:p>
        </p:txBody>
      </p:sp>
    </p:spTree>
    <p:extLst>
      <p:ext uri="{BB962C8B-B14F-4D97-AF65-F5344CB8AC3E}">
        <p14:creationId xmlns:p14="http://schemas.microsoft.com/office/powerpoint/2010/main" val="141591360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09DD9-5E32-D474-18CB-5D39891609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05D716-E7E9-8245-49A2-EE05AEA986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9D4113-0FC2-39CC-6B3E-B9A446C459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31FAADE-E846-88BD-6386-3B0ED2E87DC9}"/>
              </a:ext>
            </a:extLst>
          </p:cNvPr>
          <p:cNvSpPr>
            <a:spLocks noGrp="1"/>
          </p:cNvSpPr>
          <p:nvPr>
            <p:ph type="sldNum" sz="quarter" idx="5"/>
          </p:nvPr>
        </p:nvSpPr>
        <p:spPr/>
        <p:txBody>
          <a:bodyPr/>
          <a:lstStyle/>
          <a:p>
            <a:fld id="{AD7AA931-8175-45C7-AA6F-78275C397620}" type="slidenum">
              <a:rPr lang="en-US" smtClean="0"/>
              <a:t>68</a:t>
            </a:fld>
            <a:endParaRPr lang="en-US"/>
          </a:p>
        </p:txBody>
      </p:sp>
    </p:spTree>
    <p:extLst>
      <p:ext uri="{BB962C8B-B14F-4D97-AF65-F5344CB8AC3E}">
        <p14:creationId xmlns:p14="http://schemas.microsoft.com/office/powerpoint/2010/main" val="2170342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DDD23-0CC8-657C-FA4A-6649F972B4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8AC20F6-7BA9-C632-4872-8912EDB6F2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44F1986-D745-EE81-BC01-8CD0A88E5704}"/>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5" name="Footer Placeholder 4">
            <a:extLst>
              <a:ext uri="{FF2B5EF4-FFF2-40B4-BE49-F238E27FC236}">
                <a16:creationId xmlns:a16="http://schemas.microsoft.com/office/drawing/2014/main" id="{CCB6CD2B-CE57-E463-E33A-3604EB5C7B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7C739-D1F7-D4BE-FEE7-CA427D53BC98}"/>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2423107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1822E-B476-A146-F232-30A875931C6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D58073-A8B3-EF15-DCEE-2B25175DFD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32B8C6-C79E-C812-DF16-A7A31FE7D8F6}"/>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5" name="Footer Placeholder 4">
            <a:extLst>
              <a:ext uri="{FF2B5EF4-FFF2-40B4-BE49-F238E27FC236}">
                <a16:creationId xmlns:a16="http://schemas.microsoft.com/office/drawing/2014/main" id="{11536C04-4AFB-ED02-ABEF-7ACDEB94A9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5540D6-9C8C-F75B-C236-8E768A69EFE4}"/>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3622708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51E88-652B-3B76-D3AE-B0E93902A7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A881E0E-60E3-1137-B9A0-63CD5E31AE5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57E83B-91A2-A6AE-2137-AA3ABE36F851}"/>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5" name="Footer Placeholder 4">
            <a:extLst>
              <a:ext uri="{FF2B5EF4-FFF2-40B4-BE49-F238E27FC236}">
                <a16:creationId xmlns:a16="http://schemas.microsoft.com/office/drawing/2014/main" id="{1D7C7043-37DD-92B4-EB8F-A680B6BD09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8BA66A-DF2B-2EF4-BE18-768C2774A354}"/>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433103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B9852-F696-891D-DEC9-38AEDD1F35D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EBD085-803D-906C-FC77-1BD218549D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C19963-D6C8-A048-28A7-9AA80D608D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074D32A-2B44-43DA-B5EE-D457C4C9A5BE}"/>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6" name="Footer Placeholder 5">
            <a:extLst>
              <a:ext uri="{FF2B5EF4-FFF2-40B4-BE49-F238E27FC236}">
                <a16:creationId xmlns:a16="http://schemas.microsoft.com/office/drawing/2014/main" id="{AD696AEE-C057-68FB-38B1-4768177CCD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C0F8F4-127B-1928-F34A-0E2CC6CC7A7B}"/>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1360476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753B7-8A9B-AB59-B1D7-C4381D5D4F8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613B095-B2C9-8FB7-3D43-2B994D7607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4ECFE0-DA42-2BFE-BB1A-1B1D8F09BA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A4B967E-7C71-78FC-BE77-1D3D4D3C28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19DD3D-6FA9-2648-8145-8C364C584D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20BA6A8-F0BD-2E15-EFFA-67622CCF2BFB}"/>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8" name="Footer Placeholder 7">
            <a:extLst>
              <a:ext uri="{FF2B5EF4-FFF2-40B4-BE49-F238E27FC236}">
                <a16:creationId xmlns:a16="http://schemas.microsoft.com/office/drawing/2014/main" id="{8CF11360-BF24-CC27-CF5B-4492FFC9050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3C6B52-BE54-AFE6-3C19-020EEFECC277}"/>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4005485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B438E-A7AA-E543-FE7A-EA65A8CD9C8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8B9A194-2256-AE9C-9EBC-98882A600FA4}"/>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4" name="Footer Placeholder 3">
            <a:extLst>
              <a:ext uri="{FF2B5EF4-FFF2-40B4-BE49-F238E27FC236}">
                <a16:creationId xmlns:a16="http://schemas.microsoft.com/office/drawing/2014/main" id="{453A824C-B19B-8057-C1A1-1883F653229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D7CC550-5E69-7483-AB5B-E4DB2689F4BA}"/>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2545506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306810-7DAA-203A-9526-3F94B7BBC6BE}"/>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3" name="Footer Placeholder 2">
            <a:extLst>
              <a:ext uri="{FF2B5EF4-FFF2-40B4-BE49-F238E27FC236}">
                <a16:creationId xmlns:a16="http://schemas.microsoft.com/office/drawing/2014/main" id="{2FEE9BAC-7482-1D6F-AF8F-2C3F4E5F261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07F6696-74BD-8844-8F49-A1CA8049AEF6}"/>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2885507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F4CB2-1059-0BBC-0F2F-785B8CAD4D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1908817-78F2-742F-6487-0EB63495ED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A2DF999-27F7-B9CD-5B24-A9195C7D57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29E7D1-AF4A-5713-38C8-05D13D3DBEF8}"/>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6" name="Footer Placeholder 5">
            <a:extLst>
              <a:ext uri="{FF2B5EF4-FFF2-40B4-BE49-F238E27FC236}">
                <a16:creationId xmlns:a16="http://schemas.microsoft.com/office/drawing/2014/main" id="{09B6521F-1C76-CFE0-C965-F9CFC7AF97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8DAD20-3560-9784-DCC1-9CF70570D8AF}"/>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3796869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4E927-A327-881A-870F-A1298C5650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877629-9AEF-8299-6872-CC8EC0B70E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3B85343-55D6-6C11-C779-4D9C9A2ED0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D2BB35-68B0-77CA-C5C0-4B60B8C417F0}"/>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6" name="Footer Placeholder 5">
            <a:extLst>
              <a:ext uri="{FF2B5EF4-FFF2-40B4-BE49-F238E27FC236}">
                <a16:creationId xmlns:a16="http://schemas.microsoft.com/office/drawing/2014/main" id="{2E66C748-F3B7-8B7F-B653-4B1BAD8888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3CE406-55F0-10AF-8039-A63DCA063107}"/>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1568024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23D5E-CF05-786C-EBBD-F1D0BADEB4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84DCAFA-B222-96AF-E684-07849AE778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DE839C-4E41-D743-4A30-43A04DEBFC5D}"/>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5" name="Footer Placeholder 4">
            <a:extLst>
              <a:ext uri="{FF2B5EF4-FFF2-40B4-BE49-F238E27FC236}">
                <a16:creationId xmlns:a16="http://schemas.microsoft.com/office/drawing/2014/main" id="{3ADC7527-0A88-DBAA-59AA-D5686F7F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FAA9D7-2404-2D8A-FD7D-BDE5B0747E79}"/>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1136651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23B7B4-DA14-08B0-6E03-08BF423B294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9449D10-D4A4-CF31-06AD-F5086211C6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21B085-CB20-8EDE-D2E5-9892253CA5A7}"/>
              </a:ext>
            </a:extLst>
          </p:cNvPr>
          <p:cNvSpPr>
            <a:spLocks noGrp="1"/>
          </p:cNvSpPr>
          <p:nvPr>
            <p:ph type="dt" sz="half" idx="10"/>
          </p:nvPr>
        </p:nvSpPr>
        <p:spPr/>
        <p:txBody>
          <a:bodyPr/>
          <a:lstStyle/>
          <a:p>
            <a:fld id="{AD72D4DB-F5CC-42DD-A9EE-5666F2426373}" type="datetimeFigureOut">
              <a:rPr lang="en-US" smtClean="0"/>
              <a:t>2/15/2026</a:t>
            </a:fld>
            <a:endParaRPr lang="en-US"/>
          </a:p>
        </p:txBody>
      </p:sp>
      <p:sp>
        <p:nvSpPr>
          <p:cNvPr id="5" name="Footer Placeholder 4">
            <a:extLst>
              <a:ext uri="{FF2B5EF4-FFF2-40B4-BE49-F238E27FC236}">
                <a16:creationId xmlns:a16="http://schemas.microsoft.com/office/drawing/2014/main" id="{B1CCCFDA-1559-B165-9FC4-309FD408F6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A1693E-8802-5EBE-A97D-AC3A16D34092}"/>
              </a:ext>
            </a:extLst>
          </p:cNvPr>
          <p:cNvSpPr>
            <a:spLocks noGrp="1"/>
          </p:cNvSpPr>
          <p:nvPr>
            <p:ph type="sldNum" sz="quarter" idx="12"/>
          </p:nvPr>
        </p:nvSpPr>
        <p:spPr/>
        <p:txBody>
          <a:bodyPr/>
          <a:lstStyle/>
          <a:p>
            <a:fld id="{3354A367-21DC-440C-95A1-1F70DB50D9B1}" type="slidenum">
              <a:rPr lang="en-US" smtClean="0"/>
              <a:t>‹#›</a:t>
            </a:fld>
            <a:endParaRPr lang="en-US"/>
          </a:p>
        </p:txBody>
      </p:sp>
    </p:spTree>
    <p:extLst>
      <p:ext uri="{BB962C8B-B14F-4D97-AF65-F5344CB8AC3E}">
        <p14:creationId xmlns:p14="http://schemas.microsoft.com/office/powerpoint/2010/main" val="37282832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8A4CC-E3AB-9C3B-9888-44B30179F7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70493B9-629E-1B4C-F4B6-2981E7732A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6CB6139-3AE9-60A5-69DC-21EBB3EA88B7}"/>
              </a:ext>
            </a:extLst>
          </p:cNvPr>
          <p:cNvSpPr>
            <a:spLocks noGrp="1"/>
          </p:cNvSpPr>
          <p:nvPr>
            <p:ph type="dt" sz="half" idx="10"/>
          </p:nvPr>
        </p:nvSpPr>
        <p:spPr/>
        <p:txBody>
          <a:bodyPr/>
          <a:lstStyle/>
          <a:p>
            <a:fld id="{0305F1A8-55BF-402E-888D-F04798AEA89A}" type="datetime1">
              <a:rPr lang="en-US" smtClean="0"/>
              <a:t>2/15/2026</a:t>
            </a:fld>
            <a:endParaRPr lang="en-US" dirty="0"/>
          </a:p>
        </p:txBody>
      </p:sp>
      <p:sp>
        <p:nvSpPr>
          <p:cNvPr id="5" name="Footer Placeholder 4">
            <a:extLst>
              <a:ext uri="{FF2B5EF4-FFF2-40B4-BE49-F238E27FC236}">
                <a16:creationId xmlns:a16="http://schemas.microsoft.com/office/drawing/2014/main" id="{EBAA2C51-08A2-2227-7A47-7D7F5512C3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FC1155F-3178-94E3-23DC-9D427E6F4F6B}"/>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4079478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23D09-71E3-3774-9068-34FD56F54C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3A1F175-5605-FB57-3A33-53A225D5F1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AAB4EF-EC11-F3B5-17A3-F6B7CD565D21}"/>
              </a:ext>
            </a:extLst>
          </p:cNvPr>
          <p:cNvSpPr>
            <a:spLocks noGrp="1"/>
          </p:cNvSpPr>
          <p:nvPr>
            <p:ph type="dt" sz="half" idx="10"/>
          </p:nvPr>
        </p:nvSpPr>
        <p:spPr/>
        <p:txBody>
          <a:bodyPr/>
          <a:lstStyle/>
          <a:p>
            <a:fld id="{045847F4-7455-4913-B1A7-A6343EDD9160}" type="datetime1">
              <a:rPr lang="en-US" smtClean="0"/>
              <a:t>2/15/2026</a:t>
            </a:fld>
            <a:endParaRPr lang="en-US" dirty="0"/>
          </a:p>
        </p:txBody>
      </p:sp>
      <p:sp>
        <p:nvSpPr>
          <p:cNvPr id="5" name="Footer Placeholder 4">
            <a:extLst>
              <a:ext uri="{FF2B5EF4-FFF2-40B4-BE49-F238E27FC236}">
                <a16:creationId xmlns:a16="http://schemas.microsoft.com/office/drawing/2014/main" id="{E808D4C8-83DD-5DB9-4FF6-A8781813C0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590F582-8E31-052C-6220-848C92D3A6D2}"/>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328461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383AF-D49B-535B-A579-3517C6EE74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AB5090B-5460-0D34-03D7-8CED870A02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84C7B7-BCEC-97BB-378A-20D6778EEED1}"/>
              </a:ext>
            </a:extLst>
          </p:cNvPr>
          <p:cNvSpPr>
            <a:spLocks noGrp="1"/>
          </p:cNvSpPr>
          <p:nvPr>
            <p:ph type="dt" sz="half" idx="10"/>
          </p:nvPr>
        </p:nvSpPr>
        <p:spPr/>
        <p:txBody>
          <a:bodyPr/>
          <a:lstStyle/>
          <a:p>
            <a:fld id="{01E9520D-65E4-4244-8914-FAC88C4EF821}" type="datetime1">
              <a:rPr lang="en-US" smtClean="0"/>
              <a:t>2/15/2026</a:t>
            </a:fld>
            <a:endParaRPr lang="en-US" dirty="0"/>
          </a:p>
        </p:txBody>
      </p:sp>
      <p:sp>
        <p:nvSpPr>
          <p:cNvPr id="5" name="Footer Placeholder 4">
            <a:extLst>
              <a:ext uri="{FF2B5EF4-FFF2-40B4-BE49-F238E27FC236}">
                <a16:creationId xmlns:a16="http://schemas.microsoft.com/office/drawing/2014/main" id="{AEA28C02-D361-A3C2-5D5D-F9E49461D70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2B439E-5DC5-8CEB-8BA5-A87A4FD65AAE}"/>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935344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F453B-BAF6-8DFF-32C3-EBABE4776E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87221B3-9C2F-A7C6-0937-A532ABFEF3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0AF55E0-ECB2-08F4-BF2F-165066EF71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8EFE69C-99DC-18A3-3577-B4E5EBC02217}"/>
              </a:ext>
            </a:extLst>
          </p:cNvPr>
          <p:cNvSpPr>
            <a:spLocks noGrp="1"/>
          </p:cNvSpPr>
          <p:nvPr>
            <p:ph type="dt" sz="half" idx="10"/>
          </p:nvPr>
        </p:nvSpPr>
        <p:spPr/>
        <p:txBody>
          <a:bodyPr/>
          <a:lstStyle/>
          <a:p>
            <a:fld id="{13D624E9-DE24-4755-9B69-D97B9867A717}" type="datetime1">
              <a:rPr lang="en-US" smtClean="0"/>
              <a:t>2/15/2026</a:t>
            </a:fld>
            <a:endParaRPr lang="en-US" dirty="0"/>
          </a:p>
        </p:txBody>
      </p:sp>
      <p:sp>
        <p:nvSpPr>
          <p:cNvPr id="6" name="Footer Placeholder 5">
            <a:extLst>
              <a:ext uri="{FF2B5EF4-FFF2-40B4-BE49-F238E27FC236}">
                <a16:creationId xmlns:a16="http://schemas.microsoft.com/office/drawing/2014/main" id="{B8BBAB47-FE43-5133-3A96-F0148356488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7F1FD65-E26A-AEDC-268F-958846207534}"/>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14346522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0404-B3B4-84C2-8CFC-EEE36A85602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8E73CBE-CB5F-0945-4FD3-ABD11EE635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2F053B-975A-A52B-71C1-79C8359B3F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94B16E1-5A62-72CA-3DF8-E8C9821FEA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4CB933-3414-3737-6DAF-9EEB76618E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471D4E-2D3C-AB29-8D68-15451D75494D}"/>
              </a:ext>
            </a:extLst>
          </p:cNvPr>
          <p:cNvSpPr>
            <a:spLocks noGrp="1"/>
          </p:cNvSpPr>
          <p:nvPr>
            <p:ph type="dt" sz="half" idx="10"/>
          </p:nvPr>
        </p:nvSpPr>
        <p:spPr/>
        <p:txBody>
          <a:bodyPr/>
          <a:lstStyle/>
          <a:p>
            <a:fld id="{F98AC881-5647-4394-A939-6E23EBCA9428}" type="datetime1">
              <a:rPr lang="en-US" smtClean="0"/>
              <a:t>2/15/2026</a:t>
            </a:fld>
            <a:endParaRPr lang="en-US" dirty="0"/>
          </a:p>
        </p:txBody>
      </p:sp>
      <p:sp>
        <p:nvSpPr>
          <p:cNvPr id="8" name="Footer Placeholder 7">
            <a:extLst>
              <a:ext uri="{FF2B5EF4-FFF2-40B4-BE49-F238E27FC236}">
                <a16:creationId xmlns:a16="http://schemas.microsoft.com/office/drawing/2014/main" id="{ADE80D9A-C6DE-6129-E1A8-C7887199B00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3678D85-E8C1-66E9-EC73-EAFD97DEBFA4}"/>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26706375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77179-0724-79FE-F1AB-F8C40280624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073248E-7A42-75B6-ABBF-B3F0D5F0B615}"/>
              </a:ext>
            </a:extLst>
          </p:cNvPr>
          <p:cNvSpPr>
            <a:spLocks noGrp="1"/>
          </p:cNvSpPr>
          <p:nvPr>
            <p:ph type="dt" sz="half" idx="10"/>
          </p:nvPr>
        </p:nvSpPr>
        <p:spPr/>
        <p:txBody>
          <a:bodyPr/>
          <a:lstStyle/>
          <a:p>
            <a:fld id="{F8FD19D6-8F3F-4B3A-AAFD-738581731DE2}" type="datetime1">
              <a:rPr lang="en-US" smtClean="0"/>
              <a:t>2/15/2026</a:t>
            </a:fld>
            <a:endParaRPr lang="en-US" dirty="0"/>
          </a:p>
        </p:txBody>
      </p:sp>
      <p:sp>
        <p:nvSpPr>
          <p:cNvPr id="4" name="Footer Placeholder 3">
            <a:extLst>
              <a:ext uri="{FF2B5EF4-FFF2-40B4-BE49-F238E27FC236}">
                <a16:creationId xmlns:a16="http://schemas.microsoft.com/office/drawing/2014/main" id="{95DBAC85-C503-2656-0111-A5D4514E97A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39236FB-332B-C5B5-B180-B2084252F673}"/>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2642120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DDF29F-6F67-9627-0818-A6DC7B5FCAA7}"/>
              </a:ext>
            </a:extLst>
          </p:cNvPr>
          <p:cNvSpPr>
            <a:spLocks noGrp="1"/>
          </p:cNvSpPr>
          <p:nvPr>
            <p:ph type="dt" sz="half" idx="10"/>
          </p:nvPr>
        </p:nvSpPr>
        <p:spPr/>
        <p:txBody>
          <a:bodyPr/>
          <a:lstStyle/>
          <a:p>
            <a:fld id="{44682950-861A-4A2F-B77E-E8AC67455371}" type="datetime1">
              <a:rPr lang="en-US" smtClean="0"/>
              <a:t>2/15/2026</a:t>
            </a:fld>
            <a:endParaRPr lang="en-US" dirty="0"/>
          </a:p>
        </p:txBody>
      </p:sp>
      <p:sp>
        <p:nvSpPr>
          <p:cNvPr id="3" name="Footer Placeholder 2">
            <a:extLst>
              <a:ext uri="{FF2B5EF4-FFF2-40B4-BE49-F238E27FC236}">
                <a16:creationId xmlns:a16="http://schemas.microsoft.com/office/drawing/2014/main" id="{FDE29F42-8B94-5720-DF2F-1E89FD1E877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24ADEC4-B84E-ED6E-0814-115453A870B3}"/>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16205653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1C647-805C-7D4F-7D95-C412B4785A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B970642-1083-C094-BEE0-41E0217596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A778056-C04B-6A2B-FC8D-B4BB208324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627649-B9B9-BA30-DD49-052D4AB89103}"/>
              </a:ext>
            </a:extLst>
          </p:cNvPr>
          <p:cNvSpPr>
            <a:spLocks noGrp="1"/>
          </p:cNvSpPr>
          <p:nvPr>
            <p:ph type="dt" sz="half" idx="10"/>
          </p:nvPr>
        </p:nvSpPr>
        <p:spPr/>
        <p:txBody>
          <a:bodyPr/>
          <a:lstStyle/>
          <a:p>
            <a:fld id="{DE1EC329-3A04-473A-B0E1-3F0B2B37B907}" type="datetime1">
              <a:rPr lang="en-US" smtClean="0"/>
              <a:t>2/15/2026</a:t>
            </a:fld>
            <a:endParaRPr lang="en-US" dirty="0"/>
          </a:p>
        </p:txBody>
      </p:sp>
      <p:sp>
        <p:nvSpPr>
          <p:cNvPr id="6" name="Footer Placeholder 5">
            <a:extLst>
              <a:ext uri="{FF2B5EF4-FFF2-40B4-BE49-F238E27FC236}">
                <a16:creationId xmlns:a16="http://schemas.microsoft.com/office/drawing/2014/main" id="{6140DCA0-5104-ADE9-D10B-9B67F168DCB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A97F416-BB71-45C1-3118-ADD6FB8434D6}"/>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7536313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DC4DE-541A-123D-0FB7-7CB66176B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C4FBC52-3D47-39B9-A1B7-37E1B9B35B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1B319B3-E8D0-95C1-6BF1-4420248C13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1DE1E3-F467-5CE4-3171-0CF0A8F670EA}"/>
              </a:ext>
            </a:extLst>
          </p:cNvPr>
          <p:cNvSpPr>
            <a:spLocks noGrp="1"/>
          </p:cNvSpPr>
          <p:nvPr>
            <p:ph type="dt" sz="half" idx="10"/>
          </p:nvPr>
        </p:nvSpPr>
        <p:spPr/>
        <p:txBody>
          <a:bodyPr/>
          <a:lstStyle/>
          <a:p>
            <a:fld id="{DB5BFFA4-1FE8-4F00-9BF3-354FD619DB32}" type="datetime1">
              <a:rPr lang="en-US" smtClean="0"/>
              <a:t>2/15/2026</a:t>
            </a:fld>
            <a:endParaRPr lang="en-US" dirty="0"/>
          </a:p>
        </p:txBody>
      </p:sp>
      <p:sp>
        <p:nvSpPr>
          <p:cNvPr id="6" name="Footer Placeholder 5">
            <a:extLst>
              <a:ext uri="{FF2B5EF4-FFF2-40B4-BE49-F238E27FC236}">
                <a16:creationId xmlns:a16="http://schemas.microsoft.com/office/drawing/2014/main" id="{382AA68E-2A71-AF52-D70D-626696B6E0A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C9AAFD9-143D-E8FF-AE39-68F307AFCBE2}"/>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34993846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61842-FBC2-84D2-2CD3-CBB4E69BB61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695ACD-214D-AF3A-AD1A-BE9ED629E4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F266C-7E13-3680-E6A4-77687698B8AC}"/>
              </a:ext>
            </a:extLst>
          </p:cNvPr>
          <p:cNvSpPr>
            <a:spLocks noGrp="1"/>
          </p:cNvSpPr>
          <p:nvPr>
            <p:ph type="dt" sz="half" idx="10"/>
          </p:nvPr>
        </p:nvSpPr>
        <p:spPr/>
        <p:txBody>
          <a:bodyPr/>
          <a:lstStyle/>
          <a:p>
            <a:fld id="{D65B69B1-D83F-4D2C-A250-A2FF735F24FD}" type="datetime1">
              <a:rPr lang="en-US" smtClean="0"/>
              <a:t>2/15/2026</a:t>
            </a:fld>
            <a:endParaRPr lang="en-US" dirty="0"/>
          </a:p>
        </p:txBody>
      </p:sp>
      <p:sp>
        <p:nvSpPr>
          <p:cNvPr id="5" name="Footer Placeholder 4">
            <a:extLst>
              <a:ext uri="{FF2B5EF4-FFF2-40B4-BE49-F238E27FC236}">
                <a16:creationId xmlns:a16="http://schemas.microsoft.com/office/drawing/2014/main" id="{266686E9-DFB9-25D3-61F7-BABC2745E9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5ED6DD-76EE-F5A5-9258-38E8C55AA749}"/>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21875820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A7681A-B8B7-768E-A7F2-24996224B7C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EED80BA-8FD8-7352-BC5F-92EFBD7987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7B412F-3616-9778-C3B6-E725B58534B6}"/>
              </a:ext>
            </a:extLst>
          </p:cNvPr>
          <p:cNvSpPr>
            <a:spLocks noGrp="1"/>
          </p:cNvSpPr>
          <p:nvPr>
            <p:ph type="dt" sz="half" idx="10"/>
          </p:nvPr>
        </p:nvSpPr>
        <p:spPr/>
        <p:txBody>
          <a:bodyPr/>
          <a:lstStyle/>
          <a:p>
            <a:fld id="{B8B3B4DC-BA04-4374-AE51-4B1E05B9337A}" type="datetime1">
              <a:rPr lang="en-US" smtClean="0"/>
              <a:t>2/15/2026</a:t>
            </a:fld>
            <a:endParaRPr lang="en-US" dirty="0"/>
          </a:p>
        </p:txBody>
      </p:sp>
      <p:sp>
        <p:nvSpPr>
          <p:cNvPr id="5" name="Footer Placeholder 4">
            <a:extLst>
              <a:ext uri="{FF2B5EF4-FFF2-40B4-BE49-F238E27FC236}">
                <a16:creationId xmlns:a16="http://schemas.microsoft.com/office/drawing/2014/main" id="{536ED97E-B334-BDEC-1EBD-2D9C9FE2044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973E96-7190-9FC4-4CFD-0748C05BE9F5}"/>
              </a:ext>
            </a:extLst>
          </p:cNvPr>
          <p:cNvSpPr>
            <a:spLocks noGrp="1"/>
          </p:cNvSpPr>
          <p:nvPr>
            <p:ph type="sldNum" sz="quarter" idx="12"/>
          </p:nvPr>
        </p:nvSpPr>
        <p:spPr/>
        <p:txBody>
          <a:bodyPr/>
          <a:lstStyle/>
          <a:p>
            <a:fld id="{160434C7-A8EB-45F6-B939-361171101336}" type="slidenum">
              <a:rPr lang="en-US" smtClean="0"/>
              <a:t>‹#›</a:t>
            </a:fld>
            <a:endParaRPr lang="en-US" dirty="0"/>
          </a:p>
        </p:txBody>
      </p:sp>
    </p:spTree>
    <p:extLst>
      <p:ext uri="{BB962C8B-B14F-4D97-AF65-F5344CB8AC3E}">
        <p14:creationId xmlns:p14="http://schemas.microsoft.com/office/powerpoint/2010/main" val="71590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D2DCA2-5E00-CDBD-CFEE-80FB161659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56EA4D8-F007-3484-622A-08CF989852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91E0F1-97F1-22B1-5DF0-B94740F5E7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D72D4DB-F5CC-42DD-A9EE-5666F2426373}" type="datetimeFigureOut">
              <a:rPr lang="en-US" smtClean="0"/>
              <a:t>2/15/2026</a:t>
            </a:fld>
            <a:endParaRPr lang="en-US"/>
          </a:p>
        </p:txBody>
      </p:sp>
      <p:sp>
        <p:nvSpPr>
          <p:cNvPr id="5" name="Footer Placeholder 4">
            <a:extLst>
              <a:ext uri="{FF2B5EF4-FFF2-40B4-BE49-F238E27FC236}">
                <a16:creationId xmlns:a16="http://schemas.microsoft.com/office/drawing/2014/main" id="{7C1FC2E9-990A-9E57-C2BA-F3D99C6EE1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C36CF00-DFE5-477B-9894-4383F4CA0E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54A367-21DC-440C-95A1-1F70DB50D9B1}" type="slidenum">
              <a:rPr lang="en-US" smtClean="0"/>
              <a:t>‹#›</a:t>
            </a:fld>
            <a:endParaRPr lang="en-US"/>
          </a:p>
        </p:txBody>
      </p:sp>
    </p:spTree>
    <p:extLst>
      <p:ext uri="{BB962C8B-B14F-4D97-AF65-F5344CB8AC3E}">
        <p14:creationId xmlns:p14="http://schemas.microsoft.com/office/powerpoint/2010/main" val="2159084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275B1-9F2D-5043-F3CE-AEE4033EDD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1FEB25E-1E05-B1F7-CDCA-019819FA64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1FCB30-19CF-EBED-5E68-8366299D49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CA0E2D-0CC2-4E7E-814A-F0090EFC1775}" type="datetime1">
              <a:rPr lang="en-US" smtClean="0"/>
              <a:t>2/15/2026</a:t>
            </a:fld>
            <a:endParaRPr lang="en-US" dirty="0"/>
          </a:p>
        </p:txBody>
      </p:sp>
      <p:sp>
        <p:nvSpPr>
          <p:cNvPr id="5" name="Footer Placeholder 4">
            <a:extLst>
              <a:ext uri="{FF2B5EF4-FFF2-40B4-BE49-F238E27FC236}">
                <a16:creationId xmlns:a16="http://schemas.microsoft.com/office/drawing/2014/main" id="{3AA63236-E79F-DAF8-8340-588B59D7C3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B5F62501-608E-6FBE-446D-82EB522894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60434C7-A8EB-45F6-B939-361171101336}" type="slidenum">
              <a:rPr lang="en-US" smtClean="0"/>
              <a:t>‹#›</a:t>
            </a:fld>
            <a:endParaRPr lang="en-US" dirty="0"/>
          </a:p>
        </p:txBody>
      </p:sp>
    </p:spTree>
    <p:extLst>
      <p:ext uri="{BB962C8B-B14F-4D97-AF65-F5344CB8AC3E}">
        <p14:creationId xmlns:p14="http://schemas.microsoft.com/office/powerpoint/2010/main" val="30048738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hyperlink" Target="https://www.pexels.com/photo/grayscale-photography-of-man-sitting-beside-wall-207129/"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hyperlink" Target="https://unsplash.com/photos/woman-in-white-shirt-wearing-black-framed-eyeglasses-1PGFkrYKhq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2.sv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hyperlink" Target="https://www.hubermanlab.com/episode/defining-healthy-masculinity-how-to-build-it-terry-real" TargetMode="Externa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2.svg"/><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1.png"/><Relationship Id="rId5" Type="http://schemas.openxmlformats.org/officeDocument/2006/relationships/hyperlink" Target="https://unsplash.com/photos/woman-in-white-shirt-wearing-black-framed-eyeglasses-1PGFkrYKhq0"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hyperlink" Target="https://unsplash.com/photos/woman-in-white-shirt-wearing-black-framed-eyeglasses-1PGFkrYKhq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lus.unsplash.com/premium_photo-1664302578855-e47ecf7f3285?w=600&amp;auto=format&amp;fit=crop&amp;q=60&amp;ixlib=rb-4.1.0&amp;ixid=M3wxMjA3fDB8MHxzZWFyY2h8OXx8d2VhbHRofGVufDB8fDB8fHww"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2.sv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hyperlink" Target="https://external-content.duckduckgo.com/iu/?u=https%3A%2F%2Ftse2.mm.bing.net%2Fth%2Fid%2FOIP.REKIxWK-ODdmslAdnauvlwAAAA%3Fpid%3DApi&amp;f=1&amp;ipt=12a7959e5737b125e1ca0bd1b88740e9dc70c7e905b336e5435a333642714ff1&amp;ipo=image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plus.unsplash.com/premium_photo-1677567996070-68fa4181775a?w=600&amp;auto=format&amp;fit=crop&amp;q=60&amp;ixlib=rb-4.1.0&amp;ixid=M3wxMjA3fDB8MHxzZWFyY2h8NXx8cmVzZWFyY2h8ZW58MHx8MHx8fDA%3D"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3" Type="http://schemas.openxmlformats.org/officeDocument/2006/relationships/hyperlink" Target="https://unsplash.com/photos/a-neon-sign-with-a-question-mark-on-it-aEVtBPlZFo4"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8.xml"/><Relationship Id="rId1" Type="http://schemas.openxmlformats.org/officeDocument/2006/relationships/tags" Target="../tags/tag4.xml"/><Relationship Id="rId5" Type="http://schemas.openxmlformats.org/officeDocument/2006/relationships/image" Target="../media/image11.jpeg"/><Relationship Id="rId4" Type="http://schemas.openxmlformats.org/officeDocument/2006/relationships/hyperlink" Target="https://unsplash.com/photos/texting-while-drunk-concept-young-man-lying-in-bed-deadly-drunken-holding-empty-bottle-of-booze-intoxicated-with-alcohol-alcoholism-habitual-drunkenness-pernicious-habit-concept-VLopMcvSHK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unsplash.com/photos/a-person-sitting-on-a-bench-dCBRwKHG2wY" TargetMode="External"/><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2.sv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image" Target="../media/image14.jpeg"/><Relationship Id="rId5" Type="http://schemas.openxmlformats.org/officeDocument/2006/relationships/hyperlink" Target="https://images.unsplash.com/photo-1590442087027-1d8373a78b81?w=1200&amp;auto=format&amp;fit=crop&amp;q=60&amp;ixlib=rb-4.1.0&amp;ixid=M3wxMjA3fDB8MHxzZWFyY2h8M3x8dXMlMjBmYXJtZXJ8ZW58MHx8MHx8fDA%3D" TargetMode="External"/><Relationship Id="rId4" Type="http://schemas.openxmlformats.org/officeDocument/2006/relationships/image" Target="../media/image2.sv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image" Target="../media/image15.jpeg"/><Relationship Id="rId5" Type="http://schemas.openxmlformats.org/officeDocument/2006/relationships/hyperlink" Target="https://plus.unsplash.com/premium_photo-1714265042240-aa4530312654?w=1200&amp;auto=format&amp;fit=crop&amp;q=60&amp;ixlib=rb-4.1.0&amp;ixid=M3wxMjA3fDB8MHxzZWFyY2h8NDl8fG1hbiUyMGJhY2hlbG9ycyUyMGRlZ3JlZXxlbnwwfHwwfHx8MA%3D%3D" TargetMode="External"/><Relationship Id="rId4" Type="http://schemas.openxmlformats.org/officeDocument/2006/relationships/image" Target="../media/image2.sv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image" Target="../media/image2.sv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image" Target="../media/image2.svg"/></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18.xml"/><Relationship Id="rId5" Type="http://schemas.openxmlformats.org/officeDocument/2006/relationships/image" Target="../media/image2.svg"/><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18.xml"/><Relationship Id="rId5" Type="http://schemas.openxmlformats.org/officeDocument/2006/relationships/image" Target="../media/image17.jpeg"/><Relationship Id="rId4" Type="http://schemas.openxmlformats.org/officeDocument/2006/relationships/image" Target="../media/image2.sv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18.xml"/><Relationship Id="rId5" Type="http://schemas.openxmlformats.org/officeDocument/2006/relationships/image" Target="../media/image17.jpeg"/><Relationship Id="rId4" Type="http://schemas.openxmlformats.org/officeDocument/2006/relationships/image" Target="../media/image2.sv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18.xml"/><Relationship Id="rId5" Type="http://schemas.openxmlformats.org/officeDocument/2006/relationships/image" Target="../media/image17.jpeg"/><Relationship Id="rId4" Type="http://schemas.openxmlformats.org/officeDocument/2006/relationships/image" Target="../media/image2.sv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18.xml"/><Relationship Id="rId5" Type="http://schemas.openxmlformats.org/officeDocument/2006/relationships/image" Target="../media/image17.jpeg"/><Relationship Id="rId4" Type="http://schemas.openxmlformats.org/officeDocument/2006/relationships/image" Target="../media/image2.sv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8.xml"/><Relationship Id="rId1" Type="http://schemas.openxmlformats.org/officeDocument/2006/relationships/slideLayout" Target="../slideLayouts/slideLayout18.xml"/><Relationship Id="rId5" Type="http://schemas.openxmlformats.org/officeDocument/2006/relationships/image" Target="../media/image17.jpeg"/><Relationship Id="rId4" Type="http://schemas.openxmlformats.org/officeDocument/2006/relationships/image" Target="../media/image2.sv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18.xml"/><Relationship Id="rId5" Type="http://schemas.openxmlformats.org/officeDocument/2006/relationships/image" Target="../media/image17.jpeg"/><Relationship Id="rId4" Type="http://schemas.openxmlformats.org/officeDocument/2006/relationships/image" Target="../media/image2.sv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18.xml"/><Relationship Id="rId5" Type="http://schemas.openxmlformats.org/officeDocument/2006/relationships/image" Target="../media/image17.jpeg"/><Relationship Id="rId4" Type="http://schemas.openxmlformats.org/officeDocument/2006/relationships/image" Target="../media/image2.svg"/></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18.xml"/><Relationship Id="rId5" Type="http://schemas.openxmlformats.org/officeDocument/2006/relationships/image" Target="../media/image17.jpeg"/><Relationship Id="rId4" Type="http://schemas.openxmlformats.org/officeDocument/2006/relationships/image" Target="../media/image2.svg"/></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33.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png"/><Relationship Id="rId7" Type="http://schemas.openxmlformats.org/officeDocument/2006/relationships/image" Target="../media/image19.svg"/><Relationship Id="rId2" Type="http://schemas.openxmlformats.org/officeDocument/2006/relationships/notesSlide" Target="../notesSlides/notesSlide33.xml"/><Relationship Id="rId1" Type="http://schemas.openxmlformats.org/officeDocument/2006/relationships/slideLayout" Target="../slideLayouts/slideLayout18.xml"/><Relationship Id="rId6" Type="http://schemas.openxmlformats.org/officeDocument/2006/relationships/image" Target="../media/image18.png"/><Relationship Id="rId5" Type="http://schemas.openxmlformats.org/officeDocument/2006/relationships/image" Target="../media/image16.png"/><Relationship Id="rId4" Type="http://schemas.openxmlformats.org/officeDocument/2006/relationships/image" Target="../media/image2.svg"/><Relationship Id="rId9" Type="http://schemas.openxmlformats.org/officeDocument/2006/relationships/image" Target="../media/image21.svg"/></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6.xml"/><Relationship Id="rId1" Type="http://schemas.openxmlformats.org/officeDocument/2006/relationships/slideLayout" Target="../slideLayouts/slideLayout18.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svg"/></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7.xml"/><Relationship Id="rId1" Type="http://schemas.openxmlformats.org/officeDocument/2006/relationships/slideLayout" Target="../slideLayouts/slideLayout18.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svg"/></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8.xml"/><Relationship Id="rId1" Type="http://schemas.openxmlformats.org/officeDocument/2006/relationships/slideLayout" Target="../slideLayouts/slideLayout18.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svg"/></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9.xml"/><Relationship Id="rId1" Type="http://schemas.openxmlformats.org/officeDocument/2006/relationships/slideLayout" Target="../slideLayouts/slideLayout18.xml"/><Relationship Id="rId6" Type="http://schemas.openxmlformats.org/officeDocument/2006/relationships/hyperlink" Target="https://images.unsplash.com/photo-1609180291743-595daf1aeef0?w=1000&amp;auto=format&amp;fit=crop&amp;q=60&amp;ixlib=rb-4.1.0&amp;ixid=M3wxMjA3fDB8MHxzZWFyY2h8MTJ8fG1hbiUyMGFsb25lfGVufDB8fDB8fHww" TargetMode="External"/><Relationship Id="rId5" Type="http://schemas.openxmlformats.org/officeDocument/2006/relationships/image" Target="../media/image24.jpeg"/><Relationship Id="rId4" Type="http://schemas.openxmlformats.org/officeDocument/2006/relationships/image" Target="../media/image2.svg"/></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0.xml"/><Relationship Id="rId1" Type="http://schemas.openxmlformats.org/officeDocument/2006/relationships/slideLayout" Target="../slideLayouts/slideLayout18.xml"/><Relationship Id="rId6" Type="http://schemas.openxmlformats.org/officeDocument/2006/relationships/image" Target="../media/image24.jpeg"/><Relationship Id="rId5" Type="http://schemas.openxmlformats.org/officeDocument/2006/relationships/hyperlink" Target="https://images.unsplash.com/photo-1609180291743-595daf1aeef0?w=1000&amp;auto=format&amp;fit=crop&amp;q=60&amp;ixlib=rb-4.1.0&amp;ixid=M3wxMjA3fDB8MHxzZWFyY2h8MTJ8fG1hbiUyMGFsb25lfGVufDB8fDB8fHww" TargetMode="External"/><Relationship Id="rId4" Type="http://schemas.openxmlformats.org/officeDocument/2006/relationships/image" Target="../media/image2.svg"/></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1.xml"/><Relationship Id="rId1" Type="http://schemas.openxmlformats.org/officeDocument/2006/relationships/slideLayout" Target="../slideLayouts/slideLayout18.xml"/><Relationship Id="rId6" Type="http://schemas.openxmlformats.org/officeDocument/2006/relationships/image" Target="../media/image24.jpeg"/><Relationship Id="rId5" Type="http://schemas.openxmlformats.org/officeDocument/2006/relationships/hyperlink" Target="https://images.unsplash.com/photo-1609180291743-595daf1aeef0?w=1000&amp;auto=format&amp;fit=crop&amp;q=60&amp;ixlib=rb-4.1.0&amp;ixid=M3wxMjA3fDB8MHxzZWFyY2h8MTJ8fG1hbiUyMGFsb25lfGVufDB8fDB8fHww" TargetMode="External"/><Relationship Id="rId4" Type="http://schemas.openxmlformats.org/officeDocument/2006/relationships/image" Target="../media/image2.svg"/></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commons.wikimedia.org/wiki/File:Max_Weber_(Sociologist).jpg" TargetMode="External"/><Relationship Id="rId2" Type="http://schemas.openxmlformats.org/officeDocument/2006/relationships/notesSlide" Target="../notesSlides/notesSlide42.xml"/><Relationship Id="rId1" Type="http://schemas.openxmlformats.org/officeDocument/2006/relationships/slideLayout" Target="../slideLayouts/slideLayout18.xml"/><Relationship Id="rId6" Type="http://schemas.openxmlformats.org/officeDocument/2006/relationships/hyperlink" Target="https://images.unsplash.com/photo-1609180291743-595daf1aeef0?w=1000&amp;auto=format&amp;fit=crop&amp;q=60&amp;ixlib=rb-4.1.0&amp;ixid=M3wxMjA3fDB8MHxzZWFyY2h8MTJ8fG1hbiUyMGFsb25lfGVufDB8fDB8fHww" TargetMode="External"/><Relationship Id="rId5" Type="http://schemas.openxmlformats.org/officeDocument/2006/relationships/image" Target="../media/image25.jpeg"/><Relationship Id="rId4" Type="http://schemas.openxmlformats.org/officeDocument/2006/relationships/image" Target="../media/image2.svg"/></Relationships>
</file>

<file path=ppt/slides/_rels/slide4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commons.wikimedia.org/wiki/File:Max_Weber_(Sociologist).jpg" TargetMode="External"/><Relationship Id="rId2" Type="http://schemas.openxmlformats.org/officeDocument/2006/relationships/notesSlide" Target="../notesSlides/notesSlide43.xml"/><Relationship Id="rId1" Type="http://schemas.openxmlformats.org/officeDocument/2006/relationships/slideLayout" Target="../slideLayouts/slideLayout18.xml"/><Relationship Id="rId6" Type="http://schemas.openxmlformats.org/officeDocument/2006/relationships/hyperlink" Target="https://images.unsplash.com/photo-1609180291743-595daf1aeef0?w=1000&amp;auto=format&amp;fit=crop&amp;q=60&amp;ixlib=rb-4.1.0&amp;ixid=M3wxMjA3fDB8MHxzZWFyY2h8MTJ8fG1hbiUyMGFsb25lfGVufDB8fDB8fHww" TargetMode="External"/><Relationship Id="rId5" Type="http://schemas.openxmlformats.org/officeDocument/2006/relationships/image" Target="../media/image25.jpeg"/><Relationship Id="rId4" Type="http://schemas.openxmlformats.org/officeDocument/2006/relationships/image" Target="../media/image2.svg"/></Relationships>
</file>

<file path=ppt/slides/_rels/slide4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4.xml"/><Relationship Id="rId1" Type="http://schemas.openxmlformats.org/officeDocument/2006/relationships/slideLayout" Target="../slideLayouts/slideLayout18.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svg"/></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5.xml"/><Relationship Id="rId1" Type="http://schemas.openxmlformats.org/officeDocument/2006/relationships/slideLayout" Target="../slideLayouts/slideLayout18.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svg"/></Relationships>
</file>

<file path=ppt/slides/_rels/slide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6.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4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7.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4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8.xml"/><Relationship Id="rId1" Type="http://schemas.openxmlformats.org/officeDocument/2006/relationships/slideLayout" Target="../slideLayouts/slideLayout18.xml"/><Relationship Id="rId6" Type="http://schemas.openxmlformats.org/officeDocument/2006/relationships/hyperlink" Target="https://www.pexels.com/photo/grayscale-photography-of-man-sitting-beside-wall-207129/" TargetMode="External"/><Relationship Id="rId5" Type="http://schemas.openxmlformats.org/officeDocument/2006/relationships/image" Target="../media/image3.png"/><Relationship Id="rId4" Type="http://schemas.openxmlformats.org/officeDocument/2006/relationships/image" Target="../media/image2.svg"/></Relationships>
</file>

<file path=ppt/slides/_rels/slide4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png"/><Relationship Id="rId7" Type="http://schemas.openxmlformats.org/officeDocument/2006/relationships/image" Target="../media/image19.svg"/><Relationship Id="rId2" Type="http://schemas.openxmlformats.org/officeDocument/2006/relationships/notesSlide" Target="../notesSlides/notesSlide49.xml"/><Relationship Id="rId1" Type="http://schemas.openxmlformats.org/officeDocument/2006/relationships/slideLayout" Target="../slideLayouts/slideLayout18.xml"/><Relationship Id="rId6" Type="http://schemas.openxmlformats.org/officeDocument/2006/relationships/image" Target="../media/image18.png"/><Relationship Id="rId5" Type="http://schemas.openxmlformats.org/officeDocument/2006/relationships/image" Target="../media/image16.png"/><Relationship Id="rId4" Type="http://schemas.openxmlformats.org/officeDocument/2006/relationships/image" Target="../media/image2.svg"/><Relationship Id="rId9" Type="http://schemas.openxmlformats.org/officeDocument/2006/relationships/image" Target="../media/image21.svg"/></Relationships>
</file>

<file path=ppt/slides/_rels/slide5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0.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5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1.xml"/><Relationship Id="rId1" Type="http://schemas.openxmlformats.org/officeDocument/2006/relationships/slideLayout" Target="../slideLayouts/slideLayout18.xml"/><Relationship Id="rId5" Type="http://schemas.openxmlformats.org/officeDocument/2006/relationships/image" Target="../media/image9.jpeg"/><Relationship Id="rId4" Type="http://schemas.openxmlformats.org/officeDocument/2006/relationships/image" Target="../media/image2.svg"/></Relationships>
</file>

<file path=ppt/slides/_rels/slide5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png"/><Relationship Id="rId7" Type="http://schemas.openxmlformats.org/officeDocument/2006/relationships/image" Target="../media/image19.svg"/><Relationship Id="rId2" Type="http://schemas.openxmlformats.org/officeDocument/2006/relationships/notesSlide" Target="../notesSlides/notesSlide52.xml"/><Relationship Id="rId1" Type="http://schemas.openxmlformats.org/officeDocument/2006/relationships/slideLayout" Target="../slideLayouts/slideLayout18.xml"/><Relationship Id="rId6" Type="http://schemas.openxmlformats.org/officeDocument/2006/relationships/image" Target="../media/image18.png"/><Relationship Id="rId5" Type="http://schemas.openxmlformats.org/officeDocument/2006/relationships/image" Target="../media/image16.png"/><Relationship Id="rId4" Type="http://schemas.openxmlformats.org/officeDocument/2006/relationships/image" Target="../media/image2.svg"/><Relationship Id="rId9" Type="http://schemas.openxmlformats.org/officeDocument/2006/relationships/image" Target="../media/image21.svg"/></Relationships>
</file>

<file path=ppt/slides/_rels/slide5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3.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5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4.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5.xml"/><Relationship Id="rId1" Type="http://schemas.openxmlformats.org/officeDocument/2006/relationships/slideLayout" Target="../slideLayouts/slideLayout18.xml"/><Relationship Id="rId5" Type="http://schemas.openxmlformats.org/officeDocument/2006/relationships/image" Target="../media/image26.png"/><Relationship Id="rId4" Type="http://schemas.openxmlformats.org/officeDocument/2006/relationships/image" Target="../media/image2.svg"/></Relationships>
</file>

<file path=ppt/slides/_rels/slide5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1.png"/><Relationship Id="rId7" Type="http://schemas.openxmlformats.org/officeDocument/2006/relationships/image" Target="../media/image29.png"/><Relationship Id="rId2" Type="http://schemas.openxmlformats.org/officeDocument/2006/relationships/notesSlide" Target="../notesSlides/notesSlide56.xml"/><Relationship Id="rId1" Type="http://schemas.openxmlformats.org/officeDocument/2006/relationships/slideLayout" Target="../slideLayouts/slideLayout18.xml"/><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svg"/><Relationship Id="rId9" Type="http://schemas.openxmlformats.org/officeDocument/2006/relationships/image" Target="../media/image31.png"/></Relationships>
</file>

<file path=ppt/slides/_rels/slide5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7.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5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8.xml"/><Relationship Id="rId1" Type="http://schemas.openxmlformats.org/officeDocument/2006/relationships/slideLayout" Target="../slideLayouts/slideLayout18.xml"/><Relationship Id="rId6" Type="http://schemas.openxmlformats.org/officeDocument/2006/relationships/image" Target="../media/image10.jpeg"/><Relationship Id="rId5" Type="http://schemas.openxmlformats.org/officeDocument/2006/relationships/hyperlink" Target="https://unsplash.com/photos/a-neon-sign-with-a-question-mark-on-it-aEVtBPlZFo4" TargetMode="External"/><Relationship Id="rId4" Type="http://schemas.openxmlformats.org/officeDocument/2006/relationships/image" Target="../media/image2.svg"/></Relationships>
</file>

<file path=ppt/slides/_rels/slide5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9.xml"/><Relationship Id="rId1" Type="http://schemas.openxmlformats.org/officeDocument/2006/relationships/slideLayout" Target="../slideLayouts/slideLayout18.xml"/><Relationship Id="rId6" Type="http://schemas.openxmlformats.org/officeDocument/2006/relationships/image" Target="../media/image33.jpeg"/><Relationship Id="rId5" Type="http://schemas.openxmlformats.org/officeDocument/2006/relationships/hyperlink" Target="https://external-content.duckduckgo.com/iu/?u=https%3A%2F%2Ftse3.mm.bing.net%2Fth%2Fid%2FOIP.2cF7I5nPAyzwYntfU306TQHaEo%3Fcb%3Ddefcachec2%26pid%3DApi&amp;f=1&amp;ipt=6f88b51c6958330f5c74831bbde3624e24bc55e00eb4f6640e0ef6888a3db40b&amp;ipo=images" TargetMode="External"/><Relationship Id="rId4" Type="http://schemas.openxmlformats.org/officeDocument/2006/relationships/image" Target="../media/image2.svg"/></Relationships>
</file>

<file path=ppt/slides/_rels/slide6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0.xml"/><Relationship Id="rId1" Type="http://schemas.openxmlformats.org/officeDocument/2006/relationships/slideLayout" Target="../slideLayouts/slideLayout18.xml"/><Relationship Id="rId4" Type="http://schemas.openxmlformats.org/officeDocument/2006/relationships/image" Target="../media/image2.svg"/></Relationships>
</file>

<file path=ppt/slides/_rels/slide6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1.xml"/><Relationship Id="rId1" Type="http://schemas.openxmlformats.org/officeDocument/2006/relationships/slideLayout" Target="../slideLayouts/slideLayout18.xml"/><Relationship Id="rId5" Type="http://schemas.openxmlformats.org/officeDocument/2006/relationships/image" Target="../media/image34.jpg"/><Relationship Id="rId4" Type="http://schemas.openxmlformats.org/officeDocument/2006/relationships/image" Target="../media/image2.svg"/></Relationships>
</file>

<file path=ppt/slides/_rels/slide6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2.xml"/><Relationship Id="rId1" Type="http://schemas.openxmlformats.org/officeDocument/2006/relationships/slideLayout" Target="../slideLayouts/slideLayout18.xml"/><Relationship Id="rId5" Type="http://schemas.openxmlformats.org/officeDocument/2006/relationships/image" Target="../media/image35.jpeg"/><Relationship Id="rId4" Type="http://schemas.openxmlformats.org/officeDocument/2006/relationships/image" Target="../media/image2.svg"/></Relationships>
</file>

<file path=ppt/slides/_rels/slide6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3.xml"/><Relationship Id="rId1" Type="http://schemas.openxmlformats.org/officeDocument/2006/relationships/slideLayout" Target="../slideLayouts/slideLayout18.xml"/><Relationship Id="rId6" Type="http://schemas.openxmlformats.org/officeDocument/2006/relationships/image" Target="../media/image36.png"/><Relationship Id="rId5" Type="http://schemas.openxmlformats.org/officeDocument/2006/relationships/hyperlink" Target="https://images.pexels.com/photos/31905863/pexels-photo-31905863/free-photo-of-wooden-block-thank-you-message-on-beige-background.jpeg?auto=compress&amp;cs=tinysrgb&amp;w=1260&amp;h=750&amp;dpr=2" TargetMode="External"/><Relationship Id="rId4" Type="http://schemas.openxmlformats.org/officeDocument/2006/relationships/image" Target="../media/image2.svg"/></Relationships>
</file>

<file path=ppt/slides/_rels/slide64.xml.rels><?xml version="1.0" encoding="UTF-8" standalone="yes"?>
<Relationships xmlns="http://schemas.openxmlformats.org/package/2006/relationships"><Relationship Id="rId3" Type="http://schemas.openxmlformats.org/officeDocument/2006/relationships/hyperlink" Target="https://afsp.org/suicide-statistics" TargetMode="External"/><Relationship Id="rId2" Type="http://schemas.openxmlformats.org/officeDocument/2006/relationships/notesSlide" Target="../notesSlides/notesSlide64.xml"/><Relationship Id="rId1" Type="http://schemas.openxmlformats.org/officeDocument/2006/relationships/slideLayout" Target="../slideLayouts/slideLayout18.xml"/><Relationship Id="rId5" Type="http://schemas.openxmlformats.org/officeDocument/2006/relationships/hyperlink" Target="https://www.theatlantic.com/business/archive/2016/01/white-working-class-poverty/424341/" TargetMode="External"/><Relationship Id="rId4" Type="http://schemas.openxmlformats.org/officeDocument/2006/relationships/hyperlink" Target="https://www.ncbi.nlm.nih.gov/books/NBK571939/"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www.brookings.edu/articles/working-class-white-americans-are-now-dying-in-middle-age-at-faster-rates-than-minority-groups/" TargetMode="External"/><Relationship Id="rId2" Type="http://schemas.openxmlformats.org/officeDocument/2006/relationships/notesSlide" Target="../notesSlides/notesSlide65.xml"/><Relationship Id="rId1" Type="http://schemas.openxmlformats.org/officeDocument/2006/relationships/slideLayout" Target="../slideLayouts/slideLayout18.xml"/><Relationship Id="rId5" Type="http://schemas.openxmlformats.org/officeDocument/2006/relationships/hyperlink" Target="https://www.cdc.gov/nchs/nvss/vsrr/drug-overdose-data.htm" TargetMode="External"/><Relationship Id="rId4" Type="http://schemas.openxmlformats.org/officeDocument/2006/relationships/hyperlink" Target="https://www.cdc.gov/suicide/facts/data.html"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s://academic.oup.com/healthaffairsscholar/article-abstract/doi/10.1093/haschl/qxaf166/8236690?utm_source=chatgpt.com" TargetMode="External"/><Relationship Id="rId2" Type="http://schemas.openxmlformats.org/officeDocument/2006/relationships/notesSlide" Target="../notesSlides/notesSlide66.xml"/><Relationship Id="rId1" Type="http://schemas.openxmlformats.org/officeDocument/2006/relationships/slideLayout" Target="../slideLayouts/slideLayout18.xml"/><Relationship Id="rId4" Type="http://schemas.openxmlformats.org/officeDocument/2006/relationships/hyperlink" Target="https://www.hubermanlab.com/episode/defining-healthy-masculinity-how-to-build-it-terry-real"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s://narrativeinitiative.org/blog/how-to-do-intersectionality/?utm_source=chatgpt.com" TargetMode="External"/><Relationship Id="rId2" Type="http://schemas.openxmlformats.org/officeDocument/2006/relationships/notesSlide" Target="../notesSlides/notesSlide67.xml"/><Relationship Id="rId1" Type="http://schemas.openxmlformats.org/officeDocument/2006/relationships/slideLayout" Target="../slideLayouts/slideLayout18.xml"/><Relationship Id="rId5" Type="http://schemas.openxmlformats.org/officeDocument/2006/relationships/hyperlink" Target="https://nida.nih.gov/" TargetMode="External"/><Relationship Id="rId4" Type="http://schemas.openxmlformats.org/officeDocument/2006/relationships/hyperlink" Target="https://www.niaaa.nih.gov/"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www.pew.org/" TargetMode="External"/><Relationship Id="rId2" Type="http://schemas.openxmlformats.org/officeDocument/2006/relationships/notesSlide" Target="../notesSlides/notesSlide68.xml"/><Relationship Id="rId1" Type="http://schemas.openxmlformats.org/officeDocument/2006/relationships/slideLayout" Target="../slideLayouts/slideLayout18.xml"/><Relationship Id="rId5" Type="http://schemas.openxmlformats.org/officeDocument/2006/relationships/hyperlink" Target="https://www.tfah.org/" TargetMode="External"/><Relationship Id="rId4" Type="http://schemas.openxmlformats.org/officeDocument/2006/relationships/hyperlink" Target="https://openoregon.pressbooks.pub/socproble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24CA46-545D-D894-EB4B-4AAC5159DBD0}"/>
              </a:ext>
            </a:extLst>
          </p:cNvPr>
          <p:cNvSpPr txBox="1"/>
          <p:nvPr/>
        </p:nvSpPr>
        <p:spPr>
          <a:xfrm>
            <a:off x="2417719" y="636533"/>
            <a:ext cx="7761449" cy="3970318"/>
          </a:xfrm>
          <a:prstGeom prst="rect">
            <a:avLst/>
          </a:prstGeom>
          <a:noFill/>
        </p:spPr>
        <p:txBody>
          <a:bodyPr wrap="square" rtlCol="0">
            <a:spAutoFit/>
          </a:bodyPr>
          <a:lstStyle/>
          <a:p>
            <a:r>
              <a:rPr lang="en-GB" b="1" dirty="0"/>
              <a:t>Basic Acknowledgement format of AI tool use:</a:t>
            </a:r>
            <a:endParaRPr lang="en-GB" dirty="0"/>
          </a:p>
          <a:p>
            <a:br>
              <a:rPr lang="en-GB" dirty="0"/>
            </a:br>
            <a:r>
              <a:rPr lang="en-GB" dirty="0"/>
              <a:t>I acknowledge the use of duck.ai [duck.ai/chat] on January 15</a:t>
            </a:r>
            <a:r>
              <a:rPr lang="en-GB" baseline="30000" dirty="0"/>
              <a:t>th</a:t>
            </a:r>
            <a:r>
              <a:rPr lang="en-GB" dirty="0"/>
              <a:t>-February 6</a:t>
            </a:r>
            <a:r>
              <a:rPr lang="en-GB" baseline="30000" dirty="0"/>
              <a:t>th</a:t>
            </a:r>
            <a:r>
              <a:rPr lang="en-GB" dirty="0"/>
              <a:t> to check my grammar, spelling, and referencing</a:t>
            </a:r>
          </a:p>
          <a:p>
            <a:r>
              <a:rPr lang="en-GB" dirty="0"/>
              <a:t>I used the prompt(s): </a:t>
            </a:r>
          </a:p>
          <a:p>
            <a:br>
              <a:rPr lang="en-GB" dirty="0"/>
            </a:br>
            <a:r>
              <a:rPr lang="en-GB" dirty="0"/>
              <a:t> 1. Please check if this is grammatically correct</a:t>
            </a:r>
            <a:br>
              <a:rPr lang="en-GB" dirty="0"/>
            </a:br>
            <a:r>
              <a:rPr lang="en-GB" dirty="0"/>
              <a:t>2. Please check if this is spelled correctly</a:t>
            </a:r>
            <a:br>
              <a:rPr lang="en-GB" dirty="0"/>
            </a:br>
            <a:r>
              <a:rPr lang="en-GB" dirty="0"/>
              <a:t>3. Please check my referencing as </a:t>
            </a:r>
            <a:r>
              <a:rPr lang="en-GB"/>
              <a:t>per Harvard UK</a:t>
            </a:r>
            <a:endParaRPr lang="en-GB" dirty="0"/>
          </a:p>
          <a:p>
            <a:br>
              <a:rPr lang="en-GB" dirty="0"/>
            </a:br>
            <a:r>
              <a:rPr lang="en-GB" dirty="0"/>
              <a:t>I confirm that I have not presented any AI generated text as my own work</a:t>
            </a:r>
          </a:p>
          <a:p>
            <a:br>
              <a:rPr lang="en-GB" dirty="0"/>
            </a:br>
            <a:r>
              <a:rPr lang="en-GB" dirty="0"/>
              <a:t>I confirm I have copies of my drafts, notes, and other resources I used before, and after the use of AI tools which I may be asked to provide in evidence</a:t>
            </a:r>
          </a:p>
        </p:txBody>
      </p:sp>
      <p:sp>
        <p:nvSpPr>
          <p:cNvPr id="6" name="TextBox 5">
            <a:extLst>
              <a:ext uri="{FF2B5EF4-FFF2-40B4-BE49-F238E27FC236}">
                <a16:creationId xmlns:a16="http://schemas.microsoft.com/office/drawing/2014/main" id="{152C84DC-77AE-5263-CC2D-DAEF4F1691A1}"/>
              </a:ext>
            </a:extLst>
          </p:cNvPr>
          <p:cNvSpPr txBox="1"/>
          <p:nvPr/>
        </p:nvSpPr>
        <p:spPr>
          <a:xfrm>
            <a:off x="3822631" y="5747004"/>
            <a:ext cx="4156512" cy="132975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ts val="0"/>
              </a:spcBef>
              <a:spcAft>
                <a:spcPts val="800"/>
              </a:spcAft>
              <a:buClrTx/>
              <a:buSzTx/>
              <a:buFontTx/>
              <a:buNone/>
              <a:tabLst/>
              <a:defRPr/>
            </a:pPr>
            <a:r>
              <a:rPr kumimoji="0" lang="en-GB" sz="2000" b="0" i="0" u="none" strike="noStrike" kern="1200" cap="none" spc="0" normalizeH="0" baseline="0" noProof="0" dirty="0">
                <a:ln>
                  <a:noFill/>
                </a:ln>
                <a:solidFill>
                  <a:srgbClr val="0E2841">
                    <a:lumMod val="90000"/>
                    <a:lumOff val="10000"/>
                  </a:srgbClr>
                </a:solidFill>
                <a:effectLst/>
                <a:uLnTx/>
                <a:uFillTx/>
                <a:latin typeface="Times New Roman" panose="02020603050405020304" pitchFamily="18" charset="0"/>
                <a:ea typeface="+mn-ea"/>
                <a:cs typeface="Times New Roman" panose="02020603050405020304" pitchFamily="18" charset="0"/>
              </a:rPr>
              <a:t>ECED7005</a:t>
            </a:r>
            <a:br>
              <a:rPr kumimoji="0" lang="en-GB" sz="2000" b="0" i="0" u="none" strike="noStrike" kern="1200" cap="none" spc="0" normalizeH="0" baseline="0" noProof="0" dirty="0">
                <a:ln>
                  <a:noFill/>
                </a:ln>
                <a:solidFill>
                  <a:srgbClr val="0E2841">
                    <a:lumMod val="90000"/>
                    <a:lumOff val="10000"/>
                  </a:srgbClr>
                </a:solidFill>
                <a:effectLst/>
                <a:uLnTx/>
                <a:uFillTx/>
                <a:latin typeface="Times New Roman" panose="02020603050405020304" pitchFamily="18" charset="0"/>
                <a:ea typeface="+mn-ea"/>
                <a:cs typeface="Times New Roman" panose="02020603050405020304" pitchFamily="18" charset="0"/>
              </a:rPr>
            </a:br>
            <a:r>
              <a:rPr kumimoji="0" lang="en-GB" sz="2000" b="0" i="0" u="none" strike="noStrike" kern="1200" cap="none" spc="0" normalizeH="0" baseline="0" noProof="0" dirty="0">
                <a:ln>
                  <a:noFill/>
                </a:ln>
                <a:solidFill>
                  <a:srgbClr val="0E2841">
                    <a:lumMod val="90000"/>
                    <a:lumOff val="10000"/>
                  </a:srgbClr>
                </a:solidFill>
                <a:effectLst/>
                <a:uLnTx/>
                <a:uFillTx/>
                <a:latin typeface="Times New Roman" panose="02020603050405020304" pitchFamily="18" charset="0"/>
                <a:ea typeface="+mn-ea"/>
                <a:cs typeface="Times New Roman" panose="02020603050405020304" pitchFamily="18" charset="0"/>
              </a:rPr>
              <a:t>2311241 </a:t>
            </a:r>
            <a:br>
              <a:rPr kumimoji="0" lang="en-GB" sz="2000" b="0" i="0" u="none" strike="noStrike" kern="1200" cap="none" spc="0" normalizeH="0" baseline="0" noProof="0" dirty="0">
                <a:ln>
                  <a:noFill/>
                </a:ln>
                <a:solidFill>
                  <a:srgbClr val="0E2841">
                    <a:lumMod val="90000"/>
                    <a:lumOff val="10000"/>
                  </a:srgbClr>
                </a:solidFill>
                <a:effectLst/>
                <a:uLnTx/>
                <a:uFillTx/>
                <a:latin typeface="Times New Roman" panose="02020603050405020304" pitchFamily="18" charset="0"/>
                <a:ea typeface="+mn-ea"/>
                <a:cs typeface="Times New Roman" panose="02020603050405020304" pitchFamily="18" charset="0"/>
              </a:rPr>
            </a:br>
            <a:r>
              <a:rPr kumimoji="0" lang="en-GB" sz="2000" b="0" i="0" u="none" strike="noStrike" kern="1200" cap="none" spc="0" normalizeH="0" baseline="0" noProof="0" dirty="0">
                <a:ln>
                  <a:noFill/>
                </a:ln>
                <a:solidFill>
                  <a:srgbClr val="0E2841">
                    <a:lumMod val="90000"/>
                    <a:lumOff val="10000"/>
                  </a:srgbClr>
                </a:solidFill>
                <a:effectLst/>
                <a:uLnTx/>
                <a:uFillTx/>
                <a:latin typeface="Times New Roman" panose="02020603050405020304" pitchFamily="18" charset="0"/>
                <a:ea typeface="+mn-ea"/>
                <a:cs typeface="Times New Roman" panose="02020603050405020304" pitchFamily="18" charset="0"/>
              </a:rPr>
              <a:t>Assessment No.: 2</a:t>
            </a:r>
          </a:p>
        </p:txBody>
      </p:sp>
      <p:pic>
        <p:nvPicPr>
          <p:cNvPr id="15" name="Camera 14">
            <a:extLst>
              <a:ext uri="{FF2B5EF4-FFF2-40B4-BE49-F238E27FC236}">
                <a16:creationId xmlns:a16="http://schemas.microsoft.com/office/drawing/2014/main" id="{C29060C2-CE66-1DD8-637C-FAEC1C766C37}"/>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2956537"/>
      </p:ext>
    </p:extLst>
  </p:cSld>
  <p:clrMapOvr>
    <a:masterClrMapping/>
  </p:clrMapOvr>
  <mc:AlternateContent xmlns:mc="http://schemas.openxmlformats.org/markup-compatibility/2006" xmlns:p14="http://schemas.microsoft.com/office/powerpoint/2010/main">
    <mc:Choice Requires="p14">
      <p:transition spd="slow" p14:dur="2000" advTm="8644"/>
    </mc:Choice>
    <mc:Fallback xmlns="">
      <p:transition spd="slow" advTm="864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68041-96D7-C8ED-B672-1754652F195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C458CD0-6BE5-6D03-E1F2-A6CB6776B724}"/>
              </a:ext>
            </a:extLst>
          </p:cNvPr>
          <p:cNvSpPr txBox="1"/>
          <p:nvPr/>
        </p:nvSpPr>
        <p:spPr>
          <a:xfrm>
            <a:off x="4237893" y="602027"/>
            <a:ext cx="7761449"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An Intersectional Reflection on White Male Deaths of Despair in the United States</a:t>
            </a:r>
          </a:p>
        </p:txBody>
      </p:sp>
      <p:sp>
        <p:nvSpPr>
          <p:cNvPr id="5" name="TextBox 4">
            <a:extLst>
              <a:ext uri="{FF2B5EF4-FFF2-40B4-BE49-F238E27FC236}">
                <a16:creationId xmlns:a16="http://schemas.microsoft.com/office/drawing/2014/main" id="{CC900BB3-EB78-03C6-9FFE-70A08EF50D24}"/>
              </a:ext>
            </a:extLst>
          </p:cNvPr>
          <p:cNvSpPr txBox="1"/>
          <p:nvPr/>
        </p:nvSpPr>
        <p:spPr>
          <a:xfrm>
            <a:off x="4752350" y="2510652"/>
            <a:ext cx="659892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February 6th, 2026</a:t>
            </a:r>
          </a:p>
        </p:txBody>
      </p:sp>
      <p:sp>
        <p:nvSpPr>
          <p:cNvPr id="6" name="TextBox 5">
            <a:extLst>
              <a:ext uri="{FF2B5EF4-FFF2-40B4-BE49-F238E27FC236}">
                <a16:creationId xmlns:a16="http://schemas.microsoft.com/office/drawing/2014/main" id="{B72625B8-C381-7562-95D7-1228A6F3B40A}"/>
              </a:ext>
            </a:extLst>
          </p:cNvPr>
          <p:cNvSpPr txBox="1"/>
          <p:nvPr/>
        </p:nvSpPr>
        <p:spPr>
          <a:xfrm>
            <a:off x="5211484" y="5547692"/>
            <a:ext cx="4156512" cy="132975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ts val="0"/>
              </a:spcBef>
              <a:spcAft>
                <a:spcPts val="800"/>
              </a:spcAft>
              <a:buClrTx/>
              <a:buSzTx/>
              <a:buFontTx/>
              <a:buNone/>
              <a:tabLst/>
              <a:defRPr/>
            </a:pPr>
            <a:r>
              <a:rPr kumimoji="0" lang="en-GB" sz="2000" b="0" i="0" u="none" strike="noStrike" kern="1200" cap="none" spc="0" normalizeH="0" baseline="0" noProof="0" dirty="0">
                <a:ln>
                  <a:noFill/>
                </a:ln>
                <a:solidFill>
                  <a:srgbClr val="0E2841">
                    <a:lumMod val="90000"/>
                    <a:lumOff val="10000"/>
                  </a:srgbClr>
                </a:solidFill>
                <a:effectLst/>
                <a:uLnTx/>
                <a:uFillTx/>
                <a:latin typeface="Times New Roman" panose="02020603050405020304" pitchFamily="18" charset="0"/>
                <a:ea typeface="+mn-ea"/>
                <a:cs typeface="Times New Roman" panose="02020603050405020304" pitchFamily="18" charset="0"/>
              </a:rPr>
              <a:t>ECED7005</a:t>
            </a:r>
            <a:br>
              <a:rPr kumimoji="0" lang="en-GB" sz="2000" b="0" i="0" u="none" strike="noStrike" kern="1200" cap="none" spc="0" normalizeH="0" baseline="0" noProof="0" dirty="0">
                <a:ln>
                  <a:noFill/>
                </a:ln>
                <a:solidFill>
                  <a:srgbClr val="0E2841">
                    <a:lumMod val="90000"/>
                    <a:lumOff val="10000"/>
                  </a:srgbClr>
                </a:solidFill>
                <a:effectLst/>
                <a:uLnTx/>
                <a:uFillTx/>
                <a:latin typeface="Times New Roman" panose="02020603050405020304" pitchFamily="18" charset="0"/>
                <a:ea typeface="+mn-ea"/>
                <a:cs typeface="Times New Roman" panose="02020603050405020304" pitchFamily="18" charset="0"/>
              </a:rPr>
            </a:br>
            <a:r>
              <a:rPr kumimoji="0" lang="en-GB" sz="2000" b="0" i="0" u="none" strike="noStrike" kern="1200" cap="none" spc="0" normalizeH="0" baseline="0" noProof="0" dirty="0">
                <a:ln>
                  <a:noFill/>
                </a:ln>
                <a:solidFill>
                  <a:srgbClr val="0E2841">
                    <a:lumMod val="90000"/>
                    <a:lumOff val="10000"/>
                  </a:srgbClr>
                </a:solidFill>
                <a:effectLst/>
                <a:uLnTx/>
                <a:uFillTx/>
                <a:latin typeface="Times New Roman" panose="02020603050405020304" pitchFamily="18" charset="0"/>
                <a:ea typeface="+mn-ea"/>
                <a:cs typeface="Times New Roman" panose="02020603050405020304" pitchFamily="18" charset="0"/>
              </a:rPr>
              <a:t>2311241 </a:t>
            </a:r>
            <a:br>
              <a:rPr kumimoji="0" lang="en-GB" sz="2000" b="0" i="0" u="none" strike="noStrike" kern="1200" cap="none" spc="0" normalizeH="0" baseline="0" noProof="0" dirty="0">
                <a:ln>
                  <a:noFill/>
                </a:ln>
                <a:solidFill>
                  <a:srgbClr val="0E2841">
                    <a:lumMod val="90000"/>
                    <a:lumOff val="10000"/>
                  </a:srgbClr>
                </a:solidFill>
                <a:effectLst/>
                <a:uLnTx/>
                <a:uFillTx/>
                <a:latin typeface="Times New Roman" panose="02020603050405020304" pitchFamily="18" charset="0"/>
                <a:ea typeface="+mn-ea"/>
                <a:cs typeface="Times New Roman" panose="02020603050405020304" pitchFamily="18" charset="0"/>
              </a:rPr>
            </a:br>
            <a:r>
              <a:rPr kumimoji="0" lang="en-GB" sz="2000" b="0" i="0" u="none" strike="noStrike" kern="1200" cap="none" spc="0" normalizeH="0" baseline="0" noProof="0" dirty="0">
                <a:ln>
                  <a:noFill/>
                </a:ln>
                <a:solidFill>
                  <a:srgbClr val="0E2841">
                    <a:lumMod val="90000"/>
                    <a:lumOff val="10000"/>
                  </a:srgbClr>
                </a:solidFill>
                <a:effectLst/>
                <a:uLnTx/>
                <a:uFillTx/>
                <a:latin typeface="Times New Roman" panose="02020603050405020304" pitchFamily="18" charset="0"/>
                <a:ea typeface="+mn-ea"/>
                <a:cs typeface="Times New Roman" panose="02020603050405020304" pitchFamily="18" charset="0"/>
              </a:rPr>
              <a:t>Assessment No.: 2</a:t>
            </a:r>
          </a:p>
        </p:txBody>
      </p:sp>
      <p:pic>
        <p:nvPicPr>
          <p:cNvPr id="7" name="Picture 6">
            <a:extLst>
              <a:ext uri="{FF2B5EF4-FFF2-40B4-BE49-F238E27FC236}">
                <a16:creationId xmlns:a16="http://schemas.microsoft.com/office/drawing/2014/main" id="{8D97AB71-FC86-D0D5-62BB-12C5E017E93F}"/>
              </a:ext>
            </a:extLst>
          </p:cNvPr>
          <p:cNvPicPr>
            <a:picLocks noChangeAspect="1"/>
          </p:cNvPicPr>
          <p:nvPr/>
        </p:nvPicPr>
        <p:blipFill>
          <a:blip r:embed="rId3"/>
          <a:stretch>
            <a:fillRect/>
          </a:stretch>
        </p:blipFill>
        <p:spPr>
          <a:xfrm>
            <a:off x="0" y="0"/>
            <a:ext cx="3857143" cy="6858000"/>
          </a:xfrm>
          <a:prstGeom prst="rect">
            <a:avLst/>
          </a:prstGeom>
        </p:spPr>
      </p:pic>
      <p:sp>
        <p:nvSpPr>
          <p:cNvPr id="8" name="TextBox 7">
            <a:extLst>
              <a:ext uri="{FF2B5EF4-FFF2-40B4-BE49-F238E27FC236}">
                <a16:creationId xmlns:a16="http://schemas.microsoft.com/office/drawing/2014/main" id="{86238C95-D2DE-2504-AF88-17600EA6B43F}"/>
              </a:ext>
            </a:extLst>
          </p:cNvPr>
          <p:cNvSpPr txBox="1"/>
          <p:nvPr/>
        </p:nvSpPr>
        <p:spPr>
          <a:xfrm>
            <a:off x="0" y="0"/>
            <a:ext cx="3857143"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Photo: </a:t>
            </a:r>
            <a:r>
              <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Pexel.com</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pic>
        <p:nvPicPr>
          <p:cNvPr id="15" name="Camera 14">
            <a:extLst>
              <a:ext uri="{FF2B5EF4-FFF2-40B4-BE49-F238E27FC236}">
                <a16:creationId xmlns:a16="http://schemas.microsoft.com/office/drawing/2014/main" id="{BA1FD518-7AE3-031D-4D79-7FB0C19781AE}"/>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61250371"/>
      </p:ext>
    </p:extLst>
  </p:cSld>
  <p:clrMapOvr>
    <a:masterClrMapping/>
  </p:clrMapOvr>
  <mc:AlternateContent xmlns:mc="http://schemas.openxmlformats.org/markup-compatibility/2006" xmlns:p14="http://schemas.microsoft.com/office/powerpoint/2010/main">
    <mc:Choice Requires="p14">
      <p:transition spd="slow" p14:dur="2000" advTm="8644"/>
    </mc:Choice>
    <mc:Fallback xmlns="">
      <p:transition spd="slow" advTm="864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EE80D1-49AB-23E9-6125-ED5FB77EE21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3EE39691-B580-475A-BE22-A97D7C5329C3}"/>
              </a:ext>
            </a:extLst>
          </p:cNvPr>
          <p:cNvSpPr txBox="1"/>
          <p:nvPr/>
        </p:nvSpPr>
        <p:spPr>
          <a:xfrm>
            <a:off x="5918479" y="699924"/>
            <a:ext cx="5349866" cy="2928470"/>
          </a:xfrm>
          <a:prstGeom prst="rect">
            <a:avLst/>
          </a:prstGeom>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endParaRPr kumimoji="0" lang="en-GB" sz="2000" b="0" i="0" u="none" strike="noStrike" kern="1200" cap="none" spc="0" normalizeH="0" baseline="0" noProof="0" dirty="0">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endParaRPr>
          </a:p>
        </p:txBody>
      </p:sp>
      <p:pic>
        <p:nvPicPr>
          <p:cNvPr id="1030" name="Picture 6" descr="woman in white shirt wearing black framed eyeglasses">
            <a:extLst>
              <a:ext uri="{FF2B5EF4-FFF2-40B4-BE49-F238E27FC236}">
                <a16:creationId xmlns:a16="http://schemas.microsoft.com/office/drawing/2014/main" id="{DB03046C-C727-902B-90E5-F15E269BD2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62" y="0"/>
            <a:ext cx="457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0E04B96-F1E1-AFB4-A4FA-875B66BEA632}"/>
              </a:ext>
            </a:extLst>
          </p:cNvPr>
          <p:cNvSpPr txBox="1"/>
          <p:nvPr/>
        </p:nvSpPr>
        <p:spPr>
          <a:xfrm>
            <a:off x="-88762" y="0"/>
            <a:ext cx="4572000"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Photo: </a:t>
            </a:r>
            <a:r>
              <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Baptista Ima James</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995CC65-7481-B1EC-417C-11CADE5ABA40}"/>
              </a:ext>
            </a:extLst>
          </p:cNvPr>
          <p:cNvSpPr txBox="1"/>
          <p:nvPr/>
        </p:nvSpPr>
        <p:spPr>
          <a:xfrm>
            <a:off x="5137484" y="699924"/>
            <a:ext cx="6216316" cy="3546933"/>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600" b="1" i="0" u="none" strike="noStrike" kern="1200" cap="none" spc="0" normalizeH="0" baseline="0" noProof="0" dirty="0">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rPr>
              <a:t>Objective</a:t>
            </a:r>
          </a:p>
          <a:p>
            <a:pPr marL="0" marR="0" lvl="0" indent="0" algn="ctr" defTabSz="914400" rtl="0" eaLnBrk="1" fontAlgn="auto" latinLnBrk="0" hangingPunct="1">
              <a:lnSpc>
                <a:spcPct val="160000"/>
              </a:lnSpc>
              <a:spcBef>
                <a:spcPct val="0"/>
              </a:spcBef>
              <a:spcAft>
                <a:spcPts val="600"/>
              </a:spcAft>
              <a:buClrTx/>
              <a:buSzTx/>
              <a:buFontTx/>
              <a:buNone/>
              <a:tabLst/>
              <a:defRPr/>
            </a:pPr>
            <a:r>
              <a:rPr kumimoji="0" lang="en-GB" sz="2400" b="0" i="0" u="none" strike="noStrike" kern="1200" cap="none" spc="0" normalizeH="0" baseline="0" noProof="0" dirty="0" err="1">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rPr>
              <a:t>Analyze</a:t>
            </a:r>
            <a:r>
              <a:rPr kumimoji="0" lang="en-GB" sz="2400" b="0" i="0" u="none" strike="noStrike" kern="1200" cap="none" spc="0" normalizeH="0" baseline="0" noProof="0" dirty="0">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rPr>
              <a:t> exclusion through an intersectional framework that incorporates cultural cognition, using the phenomenon of ‘Deaths of Despair’ </a:t>
            </a:r>
            <a:r>
              <a:rPr lang="en-GB" sz="2400" noProof="0" dirty="0">
                <a:solidFill>
                  <a:srgbClr val="156082">
                    <a:lumMod val="50000"/>
                  </a:srgbClr>
                </a:solidFill>
                <a:latin typeface="Times New Roman" panose="02020603050405020304" pitchFamily="18" charset="0"/>
                <a:cs typeface="Times New Roman" panose="02020603050405020304" pitchFamily="18" charset="0"/>
              </a:rPr>
              <a:t>among White lower-middle-class men in the United States.</a:t>
            </a:r>
            <a:endParaRPr kumimoji="0" lang="en-GB" sz="2400" b="0" i="0" u="none" strike="noStrike" kern="1200" cap="none" spc="0" normalizeH="0" baseline="0" noProof="0" dirty="0">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endParaRPr>
          </a:p>
        </p:txBody>
      </p:sp>
      <p:pic>
        <p:nvPicPr>
          <p:cNvPr id="10" name="Camera 9">
            <a:extLst>
              <a:ext uri="{FF2B5EF4-FFF2-40B4-BE49-F238E27FC236}">
                <a16:creationId xmlns:a16="http://schemas.microsoft.com/office/drawing/2014/main" id="{0C6FE300-5979-1658-AEEA-B508C46A44BB}"/>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3354362"/>
      </p:ext>
    </p:extLst>
  </p:cSld>
  <p:clrMapOvr>
    <a:masterClrMapping/>
  </p:clrMapOvr>
  <mc:AlternateContent xmlns:mc="http://schemas.openxmlformats.org/markup-compatibility/2006" xmlns:p14="http://schemas.microsoft.com/office/powerpoint/2010/main">
    <mc:Choice Requires="p14">
      <p:transition spd="slow" p14:dur="2000" advTm="15885"/>
    </mc:Choice>
    <mc:Fallback xmlns="">
      <p:transition spd="slow" advTm="1588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F40641-4802-5ACA-9539-EC7BA0CC379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02CF830-A28C-51DE-562D-DCAE1E1FFC71}"/>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23458DAF-B1CC-EF74-D55B-5C50CEE65794}"/>
              </a:ext>
            </a:extLst>
          </p:cNvPr>
          <p:cNvSpPr txBox="1"/>
          <p:nvPr/>
        </p:nvSpPr>
        <p:spPr>
          <a:xfrm>
            <a:off x="2188431" y="2373326"/>
            <a:ext cx="7487502" cy="1055674"/>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1. </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REFLEXIVE FRAMING</a:t>
            </a:r>
          </a:p>
        </p:txBody>
      </p:sp>
      <p:sp>
        <p:nvSpPr>
          <p:cNvPr id="2" name="Slide Number Placeholder 1">
            <a:extLst>
              <a:ext uri="{FF2B5EF4-FFF2-40B4-BE49-F238E27FC236}">
                <a16:creationId xmlns:a16="http://schemas.microsoft.com/office/drawing/2014/main" id="{8F206E82-1F33-CD84-0ED0-EBE901372ED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73393BD4-BB4C-17F2-53CF-620151683751}"/>
              </a:ext>
            </a:extLst>
          </p:cNvPr>
          <p:cNvSpPr txBox="1"/>
          <p:nvPr/>
        </p:nvSpPr>
        <p:spPr>
          <a:xfrm>
            <a:off x="2532913" y="4635602"/>
            <a:ext cx="6798539" cy="1403096"/>
          </a:xfrm>
          <a:prstGeom prst="rect">
            <a:avLst/>
          </a:prstGeom>
          <a:ln>
            <a:noFill/>
          </a:ln>
        </p:spPr>
        <p:txBody>
          <a:bodyPr vert="horz" lIns="91440" tIns="45720" rIns="91440" bIns="45720" rtlCol="0">
            <a:norm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endParaRPr kumimoji="0" lang="en-GB" sz="4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GB" sz="4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9" name="Camera 8">
            <a:extLst>
              <a:ext uri="{FF2B5EF4-FFF2-40B4-BE49-F238E27FC236}">
                <a16:creationId xmlns:a16="http://schemas.microsoft.com/office/drawing/2014/main" id="{474203C0-BA0B-CD21-4625-A2891642A061}"/>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7971900"/>
      </p:ext>
    </p:extLst>
  </p:cSld>
  <p:clrMapOvr>
    <a:masterClrMapping/>
  </p:clrMapOvr>
  <mc:AlternateContent xmlns:mc="http://schemas.openxmlformats.org/markup-compatibility/2006" xmlns:p14="http://schemas.microsoft.com/office/powerpoint/2010/main">
    <mc:Choice Requires="p14">
      <p:transition spd="slow" p14:dur="2000" advTm="3884"/>
    </mc:Choice>
    <mc:Fallback xmlns="">
      <p:transition spd="slow" advTm="388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58C009-0D01-A6A6-321D-1E547CD4DBC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38A1692-4CC6-7881-980B-9AB568610A72}"/>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1935D34D-FD9D-4323-69DA-3D4C40E7601D}"/>
              </a:ext>
            </a:extLst>
          </p:cNvPr>
          <p:cNvSpPr txBox="1"/>
          <p:nvPr/>
        </p:nvSpPr>
        <p:spPr>
          <a:xfrm>
            <a:off x="50212" y="67898"/>
            <a:ext cx="4120736" cy="535531"/>
          </a:xfrm>
          <a:prstGeom prst="rect">
            <a:avLst/>
          </a:prstGeom>
          <a:noFill/>
          <a:ln>
            <a:solidFill>
              <a:schemeClr val="bg1">
                <a:lumMod val="65000"/>
              </a:schemeClr>
            </a:solidFill>
          </a:ln>
        </p:spPr>
        <p:txBody>
          <a:bodyPr wrap="square">
            <a:spAutoFit/>
          </a:bodyPr>
          <a:lstStyle/>
          <a:p>
            <a:pPr marL="0" marR="0" lvl="0" indent="0"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1. Reflexive framing</a:t>
            </a:r>
          </a:p>
        </p:txBody>
      </p:sp>
      <p:sp>
        <p:nvSpPr>
          <p:cNvPr id="12" name="TextBox 11">
            <a:extLst>
              <a:ext uri="{FF2B5EF4-FFF2-40B4-BE49-F238E27FC236}">
                <a16:creationId xmlns:a16="http://schemas.microsoft.com/office/drawing/2014/main" id="{DFC0B80A-432B-ABFF-8A28-BCCBF87D7B4F}"/>
              </a:ext>
            </a:extLst>
          </p:cNvPr>
          <p:cNvSpPr txBox="1"/>
          <p:nvPr/>
        </p:nvSpPr>
        <p:spPr>
          <a:xfrm>
            <a:off x="82296" y="5046604"/>
            <a:ext cx="6516103"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rPr>
              <a:t>Huberman Lab</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Slide Number Placeholder 1">
            <a:extLst>
              <a:ext uri="{FF2B5EF4-FFF2-40B4-BE49-F238E27FC236}">
                <a16:creationId xmlns:a16="http://schemas.microsoft.com/office/drawing/2014/main" id="{FAC0904F-8A32-2796-9F5C-DB829E3A385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1026" name="Picture 2" descr="Defining Healthy Masculinity &amp; How to Build It | Terry Real - YouTube">
            <a:extLst>
              <a:ext uri="{FF2B5EF4-FFF2-40B4-BE49-F238E27FC236}">
                <a16:creationId xmlns:a16="http://schemas.microsoft.com/office/drawing/2014/main" id="{DB708EAE-09CE-073C-2E4C-9409967266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96" y="1389889"/>
            <a:ext cx="6516103" cy="365671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D38A929-6875-52D5-C262-3D3737A262A4}"/>
              </a:ext>
            </a:extLst>
          </p:cNvPr>
          <p:cNvSpPr txBox="1"/>
          <p:nvPr/>
        </p:nvSpPr>
        <p:spPr>
          <a:xfrm>
            <a:off x="7031254" y="1561992"/>
            <a:ext cx="4657538" cy="1953868"/>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rPr>
              <a:t>Sceptical: What could I learn from two white men talking about masculinity?</a:t>
            </a:r>
            <a:endPar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9" name="Camera 8">
            <a:extLst>
              <a:ext uri="{FF2B5EF4-FFF2-40B4-BE49-F238E27FC236}">
                <a16:creationId xmlns:a16="http://schemas.microsoft.com/office/drawing/2014/main" id="{0CD8E34B-0CC0-F823-3C8C-93B0F7912212}"/>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128348417"/>
      </p:ext>
    </p:extLst>
  </p:cSld>
  <p:clrMapOvr>
    <a:masterClrMapping/>
  </p:clrMapOvr>
  <mc:AlternateContent xmlns:mc="http://schemas.openxmlformats.org/markup-compatibility/2006" xmlns:p14="http://schemas.microsoft.com/office/powerpoint/2010/main">
    <mc:Choice Requires="p14">
      <p:transition spd="slow" p14:dur="2000" advTm="24655"/>
    </mc:Choice>
    <mc:Fallback xmlns="">
      <p:transition spd="slow" advTm="2465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0DAE6-6144-6FDC-46A7-155A536AE20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D6AA09-119F-8730-9C63-5F554B0A10C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0CFA5404-294E-7A0C-169A-043FE7AA36CF}"/>
              </a:ext>
            </a:extLst>
          </p:cNvPr>
          <p:cNvSpPr txBox="1"/>
          <p:nvPr/>
        </p:nvSpPr>
        <p:spPr>
          <a:xfrm>
            <a:off x="5501384" y="1453903"/>
            <a:ext cx="5349866" cy="2928470"/>
          </a:xfrm>
          <a:prstGeom prst="rect">
            <a:avLst/>
          </a:prstGeom>
        </p:spPr>
        <p:txBody>
          <a:bodyPr vert="horz" lIns="91440" tIns="45720" rIns="91440" bIns="45720" rtlCol="0" anchor="b">
            <a:normAutofit fontScale="70000" lnSpcReduction="2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lang="en-GB" sz="5800" b="1" noProof="0" dirty="0">
                <a:solidFill>
                  <a:srgbClr val="156082">
                    <a:lumMod val="50000"/>
                  </a:srgbClr>
                </a:solidFill>
                <a:latin typeface="Times New Roman" panose="02020603050405020304" pitchFamily="18" charset="0"/>
                <a:cs typeface="Times New Roman" panose="02020603050405020304" pitchFamily="18" charset="0"/>
              </a:rPr>
              <a:t>I learned a lot about …</a:t>
            </a:r>
            <a:endParaRPr kumimoji="0" lang="en-GB" sz="5800" b="1" i="0" u="none" strike="noStrike" kern="1200" cap="none" spc="0" normalizeH="0" baseline="0" noProof="0" dirty="0">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60000"/>
              </a:lnSpc>
              <a:spcBef>
                <a:spcPct val="0"/>
              </a:spcBef>
              <a:spcAft>
                <a:spcPts val="600"/>
              </a:spcAft>
              <a:buClrTx/>
              <a:buSzTx/>
              <a:buFontTx/>
              <a:buNone/>
              <a:tabLst/>
              <a:defRPr/>
            </a:pPr>
            <a:r>
              <a:rPr lang="en-GB" sz="3900" noProof="0" dirty="0">
                <a:solidFill>
                  <a:srgbClr val="156082">
                    <a:lumMod val="50000"/>
                  </a:srgbClr>
                </a:solidFill>
                <a:latin typeface="Times New Roman" panose="02020603050405020304" pitchFamily="18" charset="0"/>
                <a:cs typeface="Times New Roman" panose="02020603050405020304" pitchFamily="18" charset="0"/>
              </a:rPr>
              <a:t>…m</a:t>
            </a:r>
            <a:r>
              <a:rPr kumimoji="0" lang="en-GB" sz="3900" b="0" i="0" u="none" strike="noStrike" kern="1200" cap="none" spc="0" normalizeH="0" baseline="0" noProof="0" dirty="0">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rPr>
              <a:t>ale stoicism</a:t>
            </a:r>
          </a:p>
          <a:p>
            <a:pPr marL="0" marR="0" lvl="0" indent="0" algn="ctr" defTabSz="914400" rtl="0" eaLnBrk="1" fontAlgn="auto" latinLnBrk="0" hangingPunct="1">
              <a:lnSpc>
                <a:spcPct val="160000"/>
              </a:lnSpc>
              <a:spcBef>
                <a:spcPct val="0"/>
              </a:spcBef>
              <a:spcAft>
                <a:spcPts val="600"/>
              </a:spcAft>
              <a:buClrTx/>
              <a:buSzTx/>
              <a:buFontTx/>
              <a:buNone/>
              <a:tabLst/>
              <a:defRPr/>
            </a:pPr>
            <a:r>
              <a:rPr lang="en-GB" sz="3900" noProof="0" dirty="0">
                <a:solidFill>
                  <a:srgbClr val="156082">
                    <a:lumMod val="50000"/>
                  </a:srgbClr>
                </a:solidFill>
                <a:latin typeface="Times New Roman" panose="02020603050405020304" pitchFamily="18" charset="0"/>
                <a:cs typeface="Times New Roman" panose="02020603050405020304" pitchFamily="18" charset="0"/>
              </a:rPr>
              <a:t>…how patriarchy damages men</a:t>
            </a:r>
          </a:p>
          <a:p>
            <a:pPr marL="0" marR="0" lvl="0" indent="0" algn="ctr" defTabSz="914400" rtl="0" eaLnBrk="1" fontAlgn="auto" latinLnBrk="0" hangingPunct="1">
              <a:lnSpc>
                <a:spcPct val="160000"/>
              </a:lnSpc>
              <a:spcBef>
                <a:spcPct val="0"/>
              </a:spcBef>
              <a:spcAft>
                <a:spcPts val="600"/>
              </a:spcAft>
              <a:buClrTx/>
              <a:buSzTx/>
              <a:buFontTx/>
              <a:buNone/>
              <a:tabLst/>
              <a:defRPr/>
            </a:pPr>
            <a:r>
              <a:rPr kumimoji="0" lang="en-GB" sz="3900" b="0" i="0" u="none" strike="noStrike" kern="1200" cap="none" spc="0" normalizeH="0" baseline="0" noProof="0" dirty="0">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rPr>
              <a:t>…male coping </a:t>
            </a:r>
            <a:r>
              <a:rPr kumimoji="0" lang="en-GB" sz="3900" b="0" i="0" u="none" strike="noStrike" kern="1200" cap="none" spc="0" normalizeH="0" baseline="0" noProof="0" dirty="0" err="1">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rPr>
              <a:t>behaviors</a:t>
            </a:r>
            <a:r>
              <a:rPr kumimoji="0" lang="en-GB" sz="3900" b="0" i="0" u="none" strike="noStrike" kern="1200" cap="none" spc="0" normalizeH="0" baseline="0" noProof="0" dirty="0">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rPr>
              <a:t> </a:t>
            </a:r>
          </a:p>
          <a:p>
            <a:pPr marL="0" marR="0" lvl="0" indent="0" algn="ctr" defTabSz="914400" rtl="0" eaLnBrk="1" fontAlgn="auto" latinLnBrk="0" hangingPunct="1">
              <a:lnSpc>
                <a:spcPct val="160000"/>
              </a:lnSpc>
              <a:spcBef>
                <a:spcPct val="0"/>
              </a:spcBef>
              <a:spcAft>
                <a:spcPts val="600"/>
              </a:spcAft>
              <a:buClrTx/>
              <a:buSzTx/>
              <a:buFontTx/>
              <a:buNone/>
              <a:tabLst/>
              <a:defRPr/>
            </a:pPr>
            <a:endParaRPr kumimoji="0" lang="en-GB" sz="3900" b="0" i="0" u="none" strike="noStrike" kern="1200" cap="none" spc="0" normalizeH="0" baseline="0" noProof="0" dirty="0">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endParaRPr>
          </a:p>
        </p:txBody>
      </p:sp>
      <p:pic>
        <p:nvPicPr>
          <p:cNvPr id="1030" name="Picture 6" descr="woman in white shirt wearing black framed eyeglasses">
            <a:extLst>
              <a:ext uri="{FF2B5EF4-FFF2-40B4-BE49-F238E27FC236}">
                <a16:creationId xmlns:a16="http://schemas.microsoft.com/office/drawing/2014/main" id="{8647DA74-FCD9-A56A-D531-3C621178A2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62" y="0"/>
            <a:ext cx="457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7FD31FA-8FB7-B556-D4FB-80736C357D81}"/>
              </a:ext>
            </a:extLst>
          </p:cNvPr>
          <p:cNvSpPr txBox="1"/>
          <p:nvPr/>
        </p:nvSpPr>
        <p:spPr>
          <a:xfrm>
            <a:off x="-88762" y="0"/>
            <a:ext cx="4572000"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Baptista Ima James</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0A325AEE-BFD8-385D-FA94-44DFB7FFE971}"/>
              </a:ext>
            </a:extLst>
          </p:cNvPr>
          <p:cNvSpPr txBox="1"/>
          <p:nvPr/>
        </p:nvSpPr>
        <p:spPr>
          <a:xfrm>
            <a:off x="7921832" y="82296"/>
            <a:ext cx="4120736"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1. Reflexive framing</a:t>
            </a:r>
          </a:p>
        </p:txBody>
      </p:sp>
      <p:pic>
        <p:nvPicPr>
          <p:cNvPr id="10" name="Camera 9">
            <a:extLst>
              <a:ext uri="{FF2B5EF4-FFF2-40B4-BE49-F238E27FC236}">
                <a16:creationId xmlns:a16="http://schemas.microsoft.com/office/drawing/2014/main" id="{321888BC-7847-F9B3-A220-FB9EAA16B556}"/>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697249986"/>
      </p:ext>
    </p:extLst>
  </p:cSld>
  <p:clrMapOvr>
    <a:masterClrMapping/>
  </p:clrMapOvr>
  <mc:AlternateContent xmlns:mc="http://schemas.openxmlformats.org/markup-compatibility/2006" xmlns:p14="http://schemas.microsoft.com/office/powerpoint/2010/main">
    <mc:Choice Requires="p14">
      <p:transition spd="slow" p14:dur="2000" advTm="13596"/>
    </mc:Choice>
    <mc:Fallback xmlns="">
      <p:transition spd="slow" advTm="135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7C1FE-D7D1-ACF2-9082-7B2805AB5FE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37208B0-DE1F-3767-E763-58CEEAE5E97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E530DFF3-0E59-5430-A660-08D3FE4CBFF8}"/>
              </a:ext>
            </a:extLst>
          </p:cNvPr>
          <p:cNvSpPr txBox="1"/>
          <p:nvPr/>
        </p:nvSpPr>
        <p:spPr>
          <a:xfrm>
            <a:off x="5935667" y="1144622"/>
            <a:ext cx="5349866" cy="2928470"/>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lang="en-GB" sz="5800" b="1" noProof="0" dirty="0">
                <a:solidFill>
                  <a:srgbClr val="156082">
                    <a:lumMod val="50000"/>
                  </a:srgbClr>
                </a:solidFill>
                <a:latin typeface="Times New Roman" panose="02020603050405020304" pitchFamily="18" charset="0"/>
                <a:cs typeface="Times New Roman" panose="02020603050405020304" pitchFamily="18" charset="0"/>
              </a:rPr>
              <a:t>I reflected on my assumption that I had nothing to learn</a:t>
            </a:r>
            <a:endParaRPr kumimoji="0" lang="en-GB" sz="3900" b="0" i="0" u="none" strike="noStrike" kern="1200" cap="none" spc="0" normalizeH="0" baseline="0" noProof="0" dirty="0">
              <a:ln>
                <a:noFill/>
              </a:ln>
              <a:solidFill>
                <a:srgbClr val="156082">
                  <a:lumMod val="50000"/>
                </a:srgbClr>
              </a:solidFill>
              <a:effectLst/>
              <a:uLnTx/>
              <a:uFillTx/>
              <a:latin typeface="Times New Roman" panose="02020603050405020304" pitchFamily="18" charset="0"/>
              <a:ea typeface="+mn-ea"/>
              <a:cs typeface="Times New Roman" panose="02020603050405020304" pitchFamily="18" charset="0"/>
            </a:endParaRPr>
          </a:p>
        </p:txBody>
      </p:sp>
      <p:pic>
        <p:nvPicPr>
          <p:cNvPr id="1030" name="Picture 6" descr="woman in white shirt wearing black framed eyeglasses">
            <a:extLst>
              <a:ext uri="{FF2B5EF4-FFF2-40B4-BE49-F238E27FC236}">
                <a16:creationId xmlns:a16="http://schemas.microsoft.com/office/drawing/2014/main" id="{6B3EC82E-A74F-DC76-1907-5EA2F16237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62" y="0"/>
            <a:ext cx="457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8D0C1F3-26F6-B106-6C28-6D0B9978700A}"/>
              </a:ext>
            </a:extLst>
          </p:cNvPr>
          <p:cNvSpPr txBox="1"/>
          <p:nvPr/>
        </p:nvSpPr>
        <p:spPr>
          <a:xfrm>
            <a:off x="-88762" y="0"/>
            <a:ext cx="4572000"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rPr>
              <a:t>Baptista Ima James</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7" name="TextBox 6">
            <a:extLst>
              <a:ext uri="{FF2B5EF4-FFF2-40B4-BE49-F238E27FC236}">
                <a16:creationId xmlns:a16="http://schemas.microsoft.com/office/drawing/2014/main" id="{AAA25C8A-6683-2132-E0D6-E06CAF96073A}"/>
              </a:ext>
            </a:extLst>
          </p:cNvPr>
          <p:cNvSpPr txBox="1"/>
          <p:nvPr/>
        </p:nvSpPr>
        <p:spPr>
          <a:xfrm>
            <a:off x="7921832" y="82296"/>
            <a:ext cx="4120736"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1. Reflexive framing</a:t>
            </a:r>
          </a:p>
        </p:txBody>
      </p:sp>
      <p:pic>
        <p:nvPicPr>
          <p:cNvPr id="10" name="Camera 9">
            <a:extLst>
              <a:ext uri="{FF2B5EF4-FFF2-40B4-BE49-F238E27FC236}">
                <a16:creationId xmlns:a16="http://schemas.microsoft.com/office/drawing/2014/main" id="{D3974E2E-C969-EE77-701C-253A2CADE808}"/>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4064749"/>
      </p:ext>
    </p:extLst>
  </p:cSld>
  <p:clrMapOvr>
    <a:masterClrMapping/>
  </p:clrMapOvr>
  <mc:AlternateContent xmlns:mc="http://schemas.openxmlformats.org/markup-compatibility/2006" xmlns:p14="http://schemas.microsoft.com/office/powerpoint/2010/main">
    <mc:Choice Requires="p14">
      <p:transition spd="slow" p14:dur="2000" advTm="5269"/>
    </mc:Choice>
    <mc:Fallback xmlns="">
      <p:transition spd="slow" advTm="526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3E648-325D-67A5-4C18-31E8D71068B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9838B65-D6F1-CD54-24E4-530A01D1DD0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EF2CF8AA-A68A-BB3E-F608-57D91413FD3C}"/>
              </a:ext>
            </a:extLst>
          </p:cNvPr>
          <p:cNvSpPr txBox="1"/>
          <p:nvPr/>
        </p:nvSpPr>
        <p:spPr>
          <a:xfrm>
            <a:off x="5184890" y="970811"/>
            <a:ext cx="5349866" cy="2928470"/>
          </a:xfrm>
          <a:prstGeom prst="rect">
            <a:avLst/>
          </a:prstGeom>
        </p:spPr>
        <p:txBody>
          <a:bodyPr vert="horz" lIns="91440" tIns="45720" rIns="91440" bIns="45720" rtlCol="0" anchor="b">
            <a:normAutofit fontScale="77500" lnSpcReduction="2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58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I also reflected on my tendency to associate </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58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‘white men’ </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58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solely with privilege</a:t>
            </a:r>
            <a:endParaRPr kumimoji="0" lang="en-GB" sz="39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p:txBody>
      </p:sp>
      <p:sp>
        <p:nvSpPr>
          <p:cNvPr id="7" name="TextBox 6">
            <a:extLst>
              <a:ext uri="{FF2B5EF4-FFF2-40B4-BE49-F238E27FC236}">
                <a16:creationId xmlns:a16="http://schemas.microsoft.com/office/drawing/2014/main" id="{FB6F1BD3-5837-FD9A-912B-2B964D69B18B}"/>
              </a:ext>
            </a:extLst>
          </p:cNvPr>
          <p:cNvSpPr txBox="1"/>
          <p:nvPr/>
        </p:nvSpPr>
        <p:spPr>
          <a:xfrm>
            <a:off x="7921832" y="82296"/>
            <a:ext cx="4120736"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1. Reflexive framing</a:t>
            </a:r>
          </a:p>
        </p:txBody>
      </p:sp>
      <p:sp>
        <p:nvSpPr>
          <p:cNvPr id="12" name="TextBox 11">
            <a:extLst>
              <a:ext uri="{FF2B5EF4-FFF2-40B4-BE49-F238E27FC236}">
                <a16:creationId xmlns:a16="http://schemas.microsoft.com/office/drawing/2014/main" id="{5FC7A813-70F6-CC0F-1A3F-CE2A4D3C64DE}"/>
              </a:ext>
            </a:extLst>
          </p:cNvPr>
          <p:cNvSpPr txBox="1"/>
          <p:nvPr/>
        </p:nvSpPr>
        <p:spPr>
          <a:xfrm>
            <a:off x="0" y="6404309"/>
            <a:ext cx="4308562"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Photos: </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Getty Images for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Unsplash</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13314" name="Picture 2" descr="a man sitting on a couch in a living room">
            <a:extLst>
              <a:ext uri="{FF2B5EF4-FFF2-40B4-BE49-F238E27FC236}">
                <a16:creationId xmlns:a16="http://schemas.microsoft.com/office/drawing/2014/main" id="{03B2B266-1BBE-7F0C-353C-B02180F648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43" y="-58537"/>
            <a:ext cx="4308563" cy="64628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5EBD22E-1CF0-C851-4BC9-984B1E1E90DD}"/>
              </a:ext>
            </a:extLst>
          </p:cNvPr>
          <p:cNvSpPr txBox="1"/>
          <p:nvPr/>
        </p:nvSpPr>
        <p:spPr>
          <a:xfrm>
            <a:off x="5184890" y="6404308"/>
            <a:ext cx="4797310" cy="369332"/>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20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(Etchells </a:t>
            </a:r>
            <a:r>
              <a:rPr kumimoji="0" lang="en-GB" sz="2000" i="1"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et al</a:t>
            </a:r>
            <a:r>
              <a:rPr kumimoji="0" lang="en-GB" sz="20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2017; McIntosh, 1988)</a:t>
            </a:r>
          </a:p>
        </p:txBody>
      </p:sp>
      <p:pic>
        <p:nvPicPr>
          <p:cNvPr id="10" name="Camera 9">
            <a:extLst>
              <a:ext uri="{FF2B5EF4-FFF2-40B4-BE49-F238E27FC236}">
                <a16:creationId xmlns:a16="http://schemas.microsoft.com/office/drawing/2014/main" id="{3B229830-6A35-2230-5EDE-3FB2FDF52D96}"/>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00053521"/>
      </p:ext>
    </p:extLst>
  </p:cSld>
  <p:clrMapOvr>
    <a:masterClrMapping/>
  </p:clrMapOvr>
  <mc:AlternateContent xmlns:mc="http://schemas.openxmlformats.org/markup-compatibility/2006" xmlns:p14="http://schemas.microsoft.com/office/powerpoint/2010/main">
    <mc:Choice Requires="p14">
      <p:transition spd="slow" p14:dur="2000" advTm="9199"/>
    </mc:Choice>
    <mc:Fallback xmlns="">
      <p:transition spd="slow" advTm="919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A9704D-D5F2-07F0-644A-C81A72A60C1F}"/>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D7BA24F0-391E-4B2C-4A4C-37DDBF4CAAF4}"/>
              </a:ext>
            </a:extLst>
          </p:cNvPr>
          <p:cNvSpPr txBox="1"/>
          <p:nvPr/>
        </p:nvSpPr>
        <p:spPr>
          <a:xfrm>
            <a:off x="0" y="6455348"/>
            <a:ext cx="4599722"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rPr>
              <a:t>Photo: </a:t>
            </a:r>
            <a:r>
              <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rPr>
              <a:t>Nudos </a:t>
            </a:r>
            <a:r>
              <a:rPr kumimoji="0" lang="en-GB" sz="1200" b="1" i="0" u="none" strike="noStrike" kern="1200" cap="none" spc="0" normalizeH="0" baseline="0" noProof="0" dirty="0" err="1">
                <a:ln>
                  <a:noFill/>
                </a:ln>
                <a:solidFill>
                  <a:schemeClr val="bg1"/>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rPr>
              <a:t>Narrativos</a:t>
            </a:r>
            <a:endPar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endParaRPr>
          </a:p>
        </p:txBody>
      </p:sp>
      <p:sp>
        <p:nvSpPr>
          <p:cNvPr id="2" name="Slide Number Placeholder 1">
            <a:extLst>
              <a:ext uri="{FF2B5EF4-FFF2-40B4-BE49-F238E27FC236}">
                <a16:creationId xmlns:a16="http://schemas.microsoft.com/office/drawing/2014/main" id="{AD6CBF30-A0C8-D9CB-8BDA-CE44B5351C9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243E3CA3-2EB4-DC41-39CD-0BA612A23818}"/>
              </a:ext>
            </a:extLst>
          </p:cNvPr>
          <p:cNvSpPr txBox="1"/>
          <p:nvPr/>
        </p:nvSpPr>
        <p:spPr>
          <a:xfrm>
            <a:off x="4735638" y="875064"/>
            <a:ext cx="6798539" cy="4132194"/>
          </a:xfrm>
          <a:prstGeom prst="rect">
            <a:avLst/>
          </a:prstGeom>
          <a:ln>
            <a:noFill/>
          </a:ln>
        </p:spPr>
        <p:txBody>
          <a:bodyPr vert="horz" lIns="91440" tIns="45720" rIns="91440" bIns="45720" rtlCol="0">
            <a:normAutofit fontScale="77500" lnSpcReduction="20000"/>
          </a:bodyPr>
          <a:lstStyle/>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GB" sz="48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Was I adhering to what Lyotard (1979) termed a </a:t>
            </a:r>
            <a:r>
              <a:rPr kumimoji="0" lang="en-GB" sz="4800" b="1" i="1"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grand narrative</a:t>
            </a:r>
            <a:r>
              <a:rPr kumimoji="0" lang="en-GB" sz="48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t>
            </a:r>
          </a:p>
          <a:p>
            <a:pPr marL="0" marR="0" lvl="0" indent="0" algn="l" defTabSz="914400" rtl="0" eaLnBrk="1" fontAlgn="auto" latinLnBrk="0" hangingPunct="1">
              <a:lnSpc>
                <a:spcPct val="150000"/>
              </a:lnSpc>
              <a:spcBef>
                <a:spcPts val="0"/>
              </a:spcBef>
              <a:spcAft>
                <a:spcPts val="600"/>
              </a:spcAft>
              <a:buClrTx/>
              <a:buSzTx/>
              <a:buFontTx/>
              <a:buNone/>
              <a:tabLst/>
              <a:defRPr/>
            </a:pPr>
            <a:endParaRPr kumimoji="0" lang="en-GB" sz="21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GB" sz="48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Could there be micronarratives that challenge my assumptions?</a:t>
            </a:r>
          </a:p>
        </p:txBody>
      </p:sp>
      <p:pic>
        <p:nvPicPr>
          <p:cNvPr id="2052" name="Picture 4" descr="Nudos Narrativos: La posmodernidad entendida por Jean-François Lyotard">
            <a:extLst>
              <a:ext uri="{FF2B5EF4-FFF2-40B4-BE49-F238E27FC236}">
                <a16:creationId xmlns:a16="http://schemas.microsoft.com/office/drawing/2014/main" id="{1341B546-DFB8-AD07-F9EE-EEB034197D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79790"/>
            <a:ext cx="4599722" cy="58755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D8A2EFE-7491-6F02-C140-13C547EB00B3}"/>
              </a:ext>
            </a:extLst>
          </p:cNvPr>
          <p:cNvSpPr txBox="1"/>
          <p:nvPr/>
        </p:nvSpPr>
        <p:spPr>
          <a:xfrm>
            <a:off x="7921832" y="82296"/>
            <a:ext cx="4120736"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1. Reflexive framing</a:t>
            </a:r>
          </a:p>
        </p:txBody>
      </p:sp>
      <p:sp>
        <p:nvSpPr>
          <p:cNvPr id="11" name="TextBox 10">
            <a:extLst>
              <a:ext uri="{FF2B5EF4-FFF2-40B4-BE49-F238E27FC236}">
                <a16:creationId xmlns:a16="http://schemas.microsoft.com/office/drawing/2014/main" id="{432BFAA8-C629-6C3D-E5D7-91ADE3F253ED}"/>
              </a:ext>
            </a:extLst>
          </p:cNvPr>
          <p:cNvSpPr txBox="1"/>
          <p:nvPr/>
        </p:nvSpPr>
        <p:spPr>
          <a:xfrm>
            <a:off x="5867400" y="6308010"/>
            <a:ext cx="2743200" cy="458074"/>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(Lyotard, 1979)</a:t>
            </a:r>
          </a:p>
        </p:txBody>
      </p:sp>
      <p:pic>
        <p:nvPicPr>
          <p:cNvPr id="9" name="Camera 8">
            <a:extLst>
              <a:ext uri="{FF2B5EF4-FFF2-40B4-BE49-F238E27FC236}">
                <a16:creationId xmlns:a16="http://schemas.microsoft.com/office/drawing/2014/main" id="{518EDB59-ED7F-E41B-2849-3920D3ECD508}"/>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536127615"/>
      </p:ext>
    </p:extLst>
  </p:cSld>
  <p:clrMapOvr>
    <a:masterClrMapping/>
  </p:clrMapOvr>
  <mc:AlternateContent xmlns:mc="http://schemas.openxmlformats.org/markup-compatibility/2006" xmlns:p14="http://schemas.microsoft.com/office/powerpoint/2010/main">
    <mc:Choice Requires="p14">
      <p:transition spd="slow" p14:dur="2000" advTm="15955"/>
    </mc:Choice>
    <mc:Fallback xmlns="">
      <p:transition spd="slow" advTm="1595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fade">
                                      <p:cBhvr>
                                        <p:cTn id="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E44DE4-C98D-D9C8-19C2-8B25C3B5E31D}"/>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3B0AA755-CF89-23D6-2ADE-2BBE6801F7D0}"/>
              </a:ext>
            </a:extLst>
          </p:cNvPr>
          <p:cNvSpPr txBox="1"/>
          <p:nvPr/>
        </p:nvSpPr>
        <p:spPr>
          <a:xfrm>
            <a:off x="0" y="4968610"/>
            <a:ext cx="5689816"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1" i="0" u="none" strike="noStrike" kern="1200" cap="none" spc="0" normalizeH="0" baseline="0" noProof="0" dirty="0" err="1">
                <a:ln>
                  <a:noFill/>
                </a:ln>
                <a:solidFill>
                  <a:schemeClr val="bg1"/>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Zetong</a:t>
            </a:r>
            <a:r>
              <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 Li / </a:t>
            </a:r>
            <a:r>
              <a:rPr kumimoji="0" lang="en-GB" sz="1200" b="1" i="0" u="none" strike="noStrike" kern="1200" cap="none" spc="0" normalizeH="0" baseline="0" noProof="0" dirty="0" err="1">
                <a:ln>
                  <a:noFill/>
                </a:ln>
                <a:solidFill>
                  <a:schemeClr val="bg1"/>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Unsplash</a:t>
            </a:r>
            <a:endPar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Slide Number Placeholder 1">
            <a:extLst>
              <a:ext uri="{FF2B5EF4-FFF2-40B4-BE49-F238E27FC236}">
                <a16:creationId xmlns:a16="http://schemas.microsoft.com/office/drawing/2014/main" id="{CB8E8878-FB3A-89CD-27A4-C80FC3DC596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2C8D82ED-97EF-23B7-4C7F-D246C7A7649D}"/>
              </a:ext>
            </a:extLst>
          </p:cNvPr>
          <p:cNvSpPr txBox="1"/>
          <p:nvPr/>
        </p:nvSpPr>
        <p:spPr>
          <a:xfrm>
            <a:off x="6378492" y="1766389"/>
            <a:ext cx="4759071" cy="2529923"/>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I decided to do some research on challenges faced by white men</a:t>
            </a:r>
          </a:p>
        </p:txBody>
      </p:sp>
      <p:pic>
        <p:nvPicPr>
          <p:cNvPr id="1026" name="Picture 2" descr="a long row of books in a library">
            <a:extLst>
              <a:ext uri="{FF2B5EF4-FFF2-40B4-BE49-F238E27FC236}">
                <a16:creationId xmlns:a16="http://schemas.microsoft.com/office/drawing/2014/main" id="{9258990D-08DA-3B61-8EE3-E9BB4D4CC9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182994"/>
            <a:ext cx="5689816" cy="37856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F6BAF70-DC22-6012-F4AD-CD5BF8DAA3D9}"/>
              </a:ext>
            </a:extLst>
          </p:cNvPr>
          <p:cNvSpPr txBox="1"/>
          <p:nvPr/>
        </p:nvSpPr>
        <p:spPr>
          <a:xfrm>
            <a:off x="7921832" y="82296"/>
            <a:ext cx="4120736"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1. Reflexive framing</a:t>
            </a:r>
          </a:p>
        </p:txBody>
      </p:sp>
      <p:pic>
        <p:nvPicPr>
          <p:cNvPr id="10" name="Camera 9">
            <a:extLst>
              <a:ext uri="{FF2B5EF4-FFF2-40B4-BE49-F238E27FC236}">
                <a16:creationId xmlns:a16="http://schemas.microsoft.com/office/drawing/2014/main" id="{D1655647-8EAB-5AA9-8EEE-4311B550214A}"/>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0718283"/>
      </p:ext>
    </p:extLst>
  </p:cSld>
  <p:clrMapOvr>
    <a:masterClrMapping/>
  </p:clrMapOvr>
  <mc:AlternateContent xmlns:mc="http://schemas.openxmlformats.org/markup-compatibility/2006" xmlns:p14="http://schemas.microsoft.com/office/powerpoint/2010/main">
    <mc:Choice Requires="p14">
      <p:transition spd="slow" p14:dur="2000" advTm="4402"/>
    </mc:Choice>
    <mc:Fallback xmlns="">
      <p:transition spd="slow" advTm="440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644C1F-010C-B25E-3A8D-4500991EAF1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FC8EEA6-BF2A-EF59-7234-0EAFD45D2558}"/>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B9979D18-2A03-9862-A357-9FE4474E4C3E}"/>
              </a:ext>
            </a:extLst>
          </p:cNvPr>
          <p:cNvSpPr txBox="1"/>
          <p:nvPr/>
        </p:nvSpPr>
        <p:spPr>
          <a:xfrm>
            <a:off x="0" y="4957050"/>
            <a:ext cx="4514850"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rPr>
              <a:t>Pexels</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Slide Number Placeholder 1">
            <a:extLst>
              <a:ext uri="{FF2B5EF4-FFF2-40B4-BE49-F238E27FC236}">
                <a16:creationId xmlns:a16="http://schemas.microsoft.com/office/drawing/2014/main" id="{DF491E46-5429-D9F0-14EA-17871BF5860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3074" name="Picture 2">
            <a:extLst>
              <a:ext uri="{FF2B5EF4-FFF2-40B4-BE49-F238E27FC236}">
                <a16:creationId xmlns:a16="http://schemas.microsoft.com/office/drawing/2014/main" id="{811E020B-BC56-A765-003E-7A657B8667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549"/>
          <a:stretch>
            <a:fillRect/>
          </a:stretch>
        </p:blipFill>
        <p:spPr bwMode="auto">
          <a:xfrm>
            <a:off x="0" y="1070850"/>
            <a:ext cx="4514850" cy="3886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77DFB0A-1C53-ABEF-8892-58AB939DFBE1}"/>
              </a:ext>
            </a:extLst>
          </p:cNvPr>
          <p:cNvSpPr txBox="1"/>
          <p:nvPr/>
        </p:nvSpPr>
        <p:spPr>
          <a:xfrm>
            <a:off x="7921832" y="82296"/>
            <a:ext cx="4120736"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1. Reflexive framing</a:t>
            </a:r>
          </a:p>
        </p:txBody>
      </p:sp>
      <p:sp>
        <p:nvSpPr>
          <p:cNvPr id="7" name="TextBox 6">
            <a:extLst>
              <a:ext uri="{FF2B5EF4-FFF2-40B4-BE49-F238E27FC236}">
                <a16:creationId xmlns:a16="http://schemas.microsoft.com/office/drawing/2014/main" id="{46C98E91-C191-206D-E446-8524B7A28AE7}"/>
              </a:ext>
            </a:extLst>
          </p:cNvPr>
          <p:cNvSpPr txBox="1"/>
          <p:nvPr/>
        </p:nvSpPr>
        <p:spPr>
          <a:xfrm>
            <a:off x="4895724" y="1247313"/>
            <a:ext cx="6052216" cy="3293209"/>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I discovered that there was one category of </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white men </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who were experiencing barriers in the US</a:t>
            </a:r>
          </a:p>
        </p:txBody>
      </p:sp>
      <p:pic>
        <p:nvPicPr>
          <p:cNvPr id="10" name="Camera 9">
            <a:extLst>
              <a:ext uri="{FF2B5EF4-FFF2-40B4-BE49-F238E27FC236}">
                <a16:creationId xmlns:a16="http://schemas.microsoft.com/office/drawing/2014/main" id="{4D8A4B7D-D95C-CA4D-577E-74C33F1AEB46}"/>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0408469"/>
      </p:ext>
    </p:extLst>
  </p:cSld>
  <p:clrMapOvr>
    <a:masterClrMapping/>
  </p:clrMapOvr>
  <mc:AlternateContent xmlns:mc="http://schemas.openxmlformats.org/markup-compatibility/2006" xmlns:p14="http://schemas.microsoft.com/office/powerpoint/2010/main">
    <mc:Choice Requires="p14">
      <p:transition spd="slow" p14:dur="2000" advTm="9508"/>
    </mc:Choice>
    <mc:Fallback xmlns="">
      <p:transition spd="slow" advTm="950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9678B4-4AD6-5E40-434C-886827EBF6A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C9EE835-A76E-7BFE-BC7A-02564C0B1598}"/>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83D114E3-7766-D40C-0D2C-3156B523D455}"/>
              </a:ext>
            </a:extLst>
          </p:cNvPr>
          <p:cNvSpPr txBox="1"/>
          <p:nvPr/>
        </p:nvSpPr>
        <p:spPr>
          <a:xfrm>
            <a:off x="0" y="4957050"/>
            <a:ext cx="4514850"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rPr>
              <a:t>Pexels</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Slide Number Placeholder 1">
            <a:extLst>
              <a:ext uri="{FF2B5EF4-FFF2-40B4-BE49-F238E27FC236}">
                <a16:creationId xmlns:a16="http://schemas.microsoft.com/office/drawing/2014/main" id="{2E9AC8DF-8356-963B-FFFF-DD2F3597D18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3074" name="Picture 2">
            <a:extLst>
              <a:ext uri="{FF2B5EF4-FFF2-40B4-BE49-F238E27FC236}">
                <a16:creationId xmlns:a16="http://schemas.microsoft.com/office/drawing/2014/main" id="{5685B8A6-84FC-DF14-F7FF-31168F1E64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549"/>
          <a:stretch>
            <a:fillRect/>
          </a:stretch>
        </p:blipFill>
        <p:spPr bwMode="auto">
          <a:xfrm>
            <a:off x="0" y="1070850"/>
            <a:ext cx="4514850" cy="3886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F06E896-7A52-295C-ABEB-597EA5AE5771}"/>
              </a:ext>
            </a:extLst>
          </p:cNvPr>
          <p:cNvSpPr txBox="1"/>
          <p:nvPr/>
        </p:nvSpPr>
        <p:spPr>
          <a:xfrm>
            <a:off x="7921832" y="82296"/>
            <a:ext cx="4120736"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1. Reflexive framing</a:t>
            </a:r>
          </a:p>
        </p:txBody>
      </p:sp>
      <p:sp>
        <p:nvSpPr>
          <p:cNvPr id="6" name="TextBox 5">
            <a:extLst>
              <a:ext uri="{FF2B5EF4-FFF2-40B4-BE49-F238E27FC236}">
                <a16:creationId xmlns:a16="http://schemas.microsoft.com/office/drawing/2014/main" id="{ADB0DED8-0187-617A-8742-F1569BF7F165}"/>
              </a:ext>
            </a:extLst>
          </p:cNvPr>
          <p:cNvSpPr txBox="1"/>
          <p:nvPr/>
        </p:nvSpPr>
        <p:spPr>
          <a:xfrm>
            <a:off x="4895724" y="1247313"/>
            <a:ext cx="6052216" cy="1388072"/>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lang="de-DE" sz="4400" b="1" dirty="0">
                <a:latin typeface="Times New Roman" panose="02020603050405020304" pitchFamily="18" charset="0"/>
                <a:cs typeface="Times New Roman" panose="02020603050405020304" pitchFamily="18" charset="0"/>
              </a:rPr>
              <a:t>T</a:t>
            </a:r>
            <a:r>
              <a:rPr lang="en-GB" sz="4400" b="1" dirty="0">
                <a:latin typeface="Times New Roman" panose="02020603050405020304" pitchFamily="18" charset="0"/>
                <a:cs typeface="Times New Roman" panose="02020603050405020304" pitchFamily="18" charset="0"/>
              </a:rPr>
              <a:t>he phenomenon of </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a:t>
            </a:r>
            <a:r>
              <a:rPr lang="en-GB" sz="4400" b="1" dirty="0">
                <a:latin typeface="Times New Roman" panose="02020603050405020304" pitchFamily="18" charset="0"/>
                <a:cs typeface="Times New Roman" panose="02020603050405020304" pitchFamily="18" charset="0"/>
              </a:rPr>
              <a:t>Deaths of despair’</a:t>
            </a:r>
            <a:endParaRPr kumimoji="0" lang="en-GB"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p:txBody>
      </p:sp>
      <p:pic>
        <p:nvPicPr>
          <p:cNvPr id="10" name="Camera 9">
            <a:extLst>
              <a:ext uri="{FF2B5EF4-FFF2-40B4-BE49-F238E27FC236}">
                <a16:creationId xmlns:a16="http://schemas.microsoft.com/office/drawing/2014/main" id="{06B80C49-134B-5685-864D-2BE211820264}"/>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9342186"/>
      </p:ext>
    </p:extLst>
  </p:cSld>
  <p:clrMapOvr>
    <a:masterClrMapping/>
  </p:clrMapOvr>
  <mc:AlternateContent xmlns:mc="http://schemas.openxmlformats.org/markup-compatibility/2006" xmlns:p14="http://schemas.microsoft.com/office/powerpoint/2010/main">
    <mc:Choice Requires="p14">
      <p:transition spd="slow" p14:dur="2000" advTm="4902"/>
    </mc:Choice>
    <mc:Fallback xmlns="">
      <p:transition spd="slow" advTm="490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DDAB8D-595C-9147-1073-19A02BA9C0C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BC57BDB-F5AE-88C5-A7C5-D9A64D1620AB}"/>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E9C764FE-BF66-AABD-5F5E-B47E22EAFEEA}"/>
              </a:ext>
            </a:extLst>
          </p:cNvPr>
          <p:cNvSpPr txBox="1"/>
          <p:nvPr/>
        </p:nvSpPr>
        <p:spPr>
          <a:xfrm>
            <a:off x="2564802" y="2264731"/>
            <a:ext cx="7487502" cy="1055674"/>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2. </a:t>
            </a:r>
          </a:p>
          <a:p>
            <a:pPr marL="0" marR="0" lvl="0" indent="0" algn="ct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DEFINING THE PHENOMENON</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20CFF4B9-2BB3-FBE9-084A-6C42E23C7F2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EC49A0AC-67DF-5964-0BF7-A361A0A527B9}"/>
              </a:ext>
            </a:extLst>
          </p:cNvPr>
          <p:cNvSpPr txBox="1"/>
          <p:nvPr/>
        </p:nvSpPr>
        <p:spPr>
          <a:xfrm>
            <a:off x="2532913" y="4635602"/>
            <a:ext cx="6798539" cy="1403096"/>
          </a:xfrm>
          <a:prstGeom prst="rect">
            <a:avLst/>
          </a:prstGeom>
          <a:ln>
            <a:noFill/>
          </a:ln>
        </p:spPr>
        <p:txBody>
          <a:bodyPr vert="horz" lIns="91440" tIns="45720" rIns="91440" bIns="45720" rtlCol="0">
            <a:norm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endParaRPr kumimoji="0" lang="en-GB" sz="4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GB" sz="4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9" name="Camera 8">
            <a:extLst>
              <a:ext uri="{FF2B5EF4-FFF2-40B4-BE49-F238E27FC236}">
                <a16:creationId xmlns:a16="http://schemas.microsoft.com/office/drawing/2014/main" id="{15188EE5-10CC-E8D7-0A53-6C6D3EB74F15}"/>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3492165"/>
      </p:ext>
    </p:extLst>
  </p:cSld>
  <p:clrMapOvr>
    <a:masterClrMapping/>
  </p:clrMapOvr>
  <mc:AlternateContent xmlns:mc="http://schemas.openxmlformats.org/markup-compatibility/2006" xmlns:p14="http://schemas.microsoft.com/office/powerpoint/2010/main">
    <mc:Choice Requires="p14">
      <p:transition spd="slow" p14:dur="2000" advTm="3495"/>
    </mc:Choice>
    <mc:Fallback xmlns="">
      <p:transition spd="slow" advTm="349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EFCB3F-5B3E-78EF-60A7-2260405E12FA}"/>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FCDE498-E615-A8DE-7F25-2AF045839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2" name="TextBox 11">
            <a:extLst>
              <a:ext uri="{FF2B5EF4-FFF2-40B4-BE49-F238E27FC236}">
                <a16:creationId xmlns:a16="http://schemas.microsoft.com/office/drawing/2014/main" id="{FC1C2131-13B1-F6CA-8106-21E0FAD5EBBC}"/>
              </a:ext>
            </a:extLst>
          </p:cNvPr>
          <p:cNvSpPr txBox="1"/>
          <p:nvPr/>
        </p:nvSpPr>
        <p:spPr>
          <a:xfrm>
            <a:off x="0" y="6433877"/>
            <a:ext cx="3581401"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Planet Volumes /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Unsplash</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Slide Number Placeholder 1">
            <a:extLst>
              <a:ext uri="{FF2B5EF4-FFF2-40B4-BE49-F238E27FC236}">
                <a16:creationId xmlns:a16="http://schemas.microsoft.com/office/drawing/2014/main" id="{09C93A44-4472-13BB-3F39-8096DA4605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7" name="Picture 6">
            <a:extLst>
              <a:ext uri="{FF2B5EF4-FFF2-40B4-BE49-F238E27FC236}">
                <a16:creationId xmlns:a16="http://schemas.microsoft.com/office/drawing/2014/main" id="{A6ED1C93-8650-7689-EA6C-ABD7C3ABA031}"/>
              </a:ext>
            </a:extLst>
          </p:cNvPr>
          <p:cNvPicPr>
            <a:picLocks noChangeAspect="1"/>
          </p:cNvPicPr>
          <p:nvPr/>
        </p:nvPicPr>
        <p:blipFill>
          <a:blip r:embed="rId4">
            <a:extLst>
              <a:ext uri="{28A0092B-C50C-407E-A947-70E740481C1C}">
                <a14:useLocalDpi xmlns:a14="http://schemas.microsoft.com/office/drawing/2010/main" val="0"/>
              </a:ext>
            </a:extLst>
          </a:blip>
          <a:srcRect l="34203" t="-1983" r="32984" b="1983"/>
          <a:stretch>
            <a:fillRect/>
          </a:stretch>
        </p:blipFill>
        <p:spPr>
          <a:xfrm>
            <a:off x="-29037" y="-176463"/>
            <a:ext cx="3612433" cy="6610339"/>
          </a:xfrm>
          <a:prstGeom prst="rect">
            <a:avLst/>
          </a:prstGeom>
        </p:spPr>
      </p:pic>
      <p:sp>
        <p:nvSpPr>
          <p:cNvPr id="5" name="TextBox 4">
            <a:extLst>
              <a:ext uri="{FF2B5EF4-FFF2-40B4-BE49-F238E27FC236}">
                <a16:creationId xmlns:a16="http://schemas.microsoft.com/office/drawing/2014/main" id="{E22F3E1D-427D-60B0-93F1-667428469547}"/>
              </a:ext>
            </a:extLst>
          </p:cNvPr>
          <p:cNvSpPr txBox="1"/>
          <p:nvPr/>
        </p:nvSpPr>
        <p:spPr>
          <a:xfrm>
            <a:off x="6818786" y="82296"/>
            <a:ext cx="5240715"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2. Defining the phenomenon</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07BACA1B-2D83-1530-4692-5D5901CCFE9B}"/>
              </a:ext>
            </a:extLst>
          </p:cNvPr>
          <p:cNvSpPr txBox="1"/>
          <p:nvPr/>
        </p:nvSpPr>
        <p:spPr>
          <a:xfrm>
            <a:off x="4411492" y="881812"/>
            <a:ext cx="7275820" cy="2928470"/>
          </a:xfrm>
          <a:prstGeom prst="rect">
            <a:avLst/>
          </a:prstGeom>
        </p:spPr>
        <p:txBody>
          <a:bodyPr vert="horz" lIns="91440" tIns="45720" rIns="91440" bIns="45720" rtlCol="0" anchor="b">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58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What are </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58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‘Deaths of despair’?</a:t>
            </a:r>
            <a:endParaRPr kumimoji="0" lang="en-GB" sz="39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p:txBody>
      </p:sp>
      <p:pic>
        <p:nvPicPr>
          <p:cNvPr id="10" name="Camera 9">
            <a:extLst>
              <a:ext uri="{FF2B5EF4-FFF2-40B4-BE49-F238E27FC236}">
                <a16:creationId xmlns:a16="http://schemas.microsoft.com/office/drawing/2014/main" id="{9FD8B1B0-7C73-748D-F260-A3C514D07204}"/>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6738711"/>
      </p:ext>
    </p:extLst>
  </p:cSld>
  <p:clrMapOvr>
    <a:masterClrMapping/>
  </p:clrMapOvr>
  <mc:AlternateContent xmlns:mc="http://schemas.openxmlformats.org/markup-compatibility/2006" xmlns:p14="http://schemas.microsoft.com/office/powerpoint/2010/main">
    <mc:Choice Requires="p14">
      <p:transition spd="slow" p14:dur="2000" advTm="4172"/>
    </mc:Choice>
    <mc:Fallback xmlns="">
      <p:transition spd="slow" advTm="4172"/>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C82C11-0EB7-DC2C-15AE-5AB5F0C2F2B1}"/>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E40041-6888-0F5D-916C-977C08B6E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707B1AD3-47FD-019A-EF71-1841E1CDE3CA}"/>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3D70D6EF-0EC6-CB06-04F3-23D8FD32B62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9" name="TextBox 8">
            <a:extLst>
              <a:ext uri="{FF2B5EF4-FFF2-40B4-BE49-F238E27FC236}">
                <a16:creationId xmlns:a16="http://schemas.microsoft.com/office/drawing/2014/main" id="{60B86F3F-FE8D-61F8-B8A8-AFD1FC4733F7}"/>
              </a:ext>
            </a:extLst>
          </p:cNvPr>
          <p:cNvSpPr txBox="1"/>
          <p:nvPr/>
        </p:nvSpPr>
        <p:spPr>
          <a:xfrm>
            <a:off x="6818786" y="82296"/>
            <a:ext cx="5240715"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2. Defining the phenomenon</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a:extLst>
              <a:ext uri="{FF2B5EF4-FFF2-40B4-BE49-F238E27FC236}">
                <a16:creationId xmlns:a16="http://schemas.microsoft.com/office/drawing/2014/main" id="{6A30F299-F603-3408-048A-D1A765900162}"/>
              </a:ext>
            </a:extLst>
          </p:cNvPr>
          <p:cNvSpPr txBox="1"/>
          <p:nvPr/>
        </p:nvSpPr>
        <p:spPr>
          <a:xfrm>
            <a:off x="6102414" y="6399926"/>
            <a:ext cx="2743200" cy="458074"/>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(Mejia </a:t>
            </a:r>
            <a:r>
              <a:rPr kumimoji="0" lang="en-GB" sz="1800" i="1"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et al</a:t>
            </a: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2024, p. 1)</a:t>
            </a:r>
          </a:p>
        </p:txBody>
      </p:sp>
      <p:sp>
        <p:nvSpPr>
          <p:cNvPr id="16" name="TextBox 15">
            <a:extLst>
              <a:ext uri="{FF2B5EF4-FFF2-40B4-BE49-F238E27FC236}">
                <a16:creationId xmlns:a16="http://schemas.microsoft.com/office/drawing/2014/main" id="{50C752DE-9B3B-62DD-6E29-0832AAA01166}"/>
              </a:ext>
            </a:extLst>
          </p:cNvPr>
          <p:cNvSpPr txBox="1"/>
          <p:nvPr/>
        </p:nvSpPr>
        <p:spPr>
          <a:xfrm>
            <a:off x="-19050" y="6606909"/>
            <a:ext cx="4269230" cy="276999"/>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rPr>
              <a:t>Getty Images /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hlinkClick r:id="rId4">
                  <a:extLst>
                    <a:ext uri="{A12FA001-AC4F-418D-AE19-62706E023703}">
                      <ahyp:hlinkClr xmlns:ahyp="http://schemas.microsoft.com/office/drawing/2018/hyperlinkcolor" val="tx"/>
                    </a:ext>
                  </a:extLst>
                </a:hlinkClick>
              </a:rPr>
              <a:t>Unsplash</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122" name="Picture 2" descr="Texting while drunk concept. Young man lying in bed deadly drunken holding empty bottle of booze. intoxicated with alcohol . Alcoholism habitual drunkenness pernicious habit concept">
            <a:extLst>
              <a:ext uri="{FF2B5EF4-FFF2-40B4-BE49-F238E27FC236}">
                <a16:creationId xmlns:a16="http://schemas.microsoft.com/office/drawing/2014/main" id="{876823F7-0A68-703B-CAB5-98288A91245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651" r="17777"/>
          <a:stretch>
            <a:fillRect/>
          </a:stretch>
        </p:blipFill>
        <p:spPr bwMode="auto">
          <a:xfrm>
            <a:off x="-19050" y="743090"/>
            <a:ext cx="4269230" cy="585972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CBDE21FA-5B15-1EA5-8B93-7D3007B04F18}"/>
              </a:ext>
            </a:extLst>
          </p:cNvPr>
          <p:cNvSpPr txBox="1"/>
          <p:nvPr/>
        </p:nvSpPr>
        <p:spPr>
          <a:xfrm>
            <a:off x="5381625" y="1629416"/>
            <a:ext cx="6115050" cy="1745863"/>
          </a:xfrm>
          <a:prstGeom prst="rect">
            <a:avLst/>
          </a:prstGeom>
          <a:noFill/>
        </p:spPr>
        <p:txBody>
          <a:bodyPr wrap="square">
            <a:spAutoFit/>
          </a:bodyPr>
          <a:lstStyle/>
          <a:p>
            <a:pPr marL="342900" lvl="0" indent="-342900">
              <a:lnSpc>
                <a:spcPct val="115000"/>
              </a:lnSpc>
              <a:spcAft>
                <a:spcPts val="800"/>
              </a:spcAft>
              <a:buFont typeface="Arial" panose="020B0604020202020204" pitchFamily="34" charset="0"/>
              <a:buChar char="•"/>
              <a:tabLst>
                <a:tab pos="3200400" algn="l"/>
              </a:tabLst>
            </a:pPr>
            <a:r>
              <a:rPr lang="en-GB" sz="3200" kern="100" dirty="0">
                <a:effectLst/>
                <a:latin typeface="Times New Roman" panose="02020603050405020304" pitchFamily="18" charset="0"/>
                <a:ea typeface="Aptos" panose="020B0004020202020204" pitchFamily="34" charset="0"/>
                <a:cs typeface="Times New Roman" panose="02020603050405020304" pitchFamily="18" charset="0"/>
              </a:rPr>
              <a:t>Deaths of despair refer to deaths linked to suicide, diseases linked to alcohol, and drug overdoses</a:t>
            </a:r>
          </a:p>
        </p:txBody>
      </p:sp>
    </p:spTree>
    <p:custDataLst>
      <p:tags r:id="rId1"/>
    </p:custDataLst>
    <p:extLst>
      <p:ext uri="{BB962C8B-B14F-4D97-AF65-F5344CB8AC3E}">
        <p14:creationId xmlns:p14="http://schemas.microsoft.com/office/powerpoint/2010/main" val="1201833789"/>
      </p:ext>
    </p:extLst>
  </p:cSld>
  <p:clrMapOvr>
    <a:masterClrMapping/>
  </p:clrMapOvr>
  <mc:AlternateContent xmlns:mc="http://schemas.openxmlformats.org/markup-compatibility/2006" xmlns:p14="http://schemas.microsoft.com/office/powerpoint/2010/main">
    <mc:Choice Requires="p14">
      <p:transition spd="slow" p14:dur="2000" advTm="1134"/>
    </mc:Choice>
    <mc:Fallback xmlns="">
      <p:transition spd="slow" advTm="113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7D78C7-75F3-9186-5D2F-F9D969178480}"/>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9AC10C-E9D6-0FC7-D31A-70907C7BA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FE732E7E-D60A-86A2-3F9F-9422E9F9DA58}"/>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A16448E2-2DCA-6966-5F69-5DD90D667B9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9" name="TextBox 8">
            <a:extLst>
              <a:ext uri="{FF2B5EF4-FFF2-40B4-BE49-F238E27FC236}">
                <a16:creationId xmlns:a16="http://schemas.microsoft.com/office/drawing/2014/main" id="{396B2B9C-19A1-5DA9-03DA-8CE816073A85}"/>
              </a:ext>
            </a:extLst>
          </p:cNvPr>
          <p:cNvSpPr txBox="1"/>
          <p:nvPr/>
        </p:nvSpPr>
        <p:spPr>
          <a:xfrm>
            <a:off x="6818786" y="82296"/>
            <a:ext cx="5240715"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2. Defining the phenomenon</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A14786E5-518B-C316-9FE8-EB59295F4B46}"/>
              </a:ext>
            </a:extLst>
          </p:cNvPr>
          <p:cNvSpPr txBox="1"/>
          <p:nvPr/>
        </p:nvSpPr>
        <p:spPr>
          <a:xfrm>
            <a:off x="4494594" y="1439347"/>
            <a:ext cx="6930516" cy="3170099"/>
          </a:xfrm>
          <a:prstGeom prst="rect">
            <a:avLst/>
          </a:prstGeom>
          <a:noFill/>
        </p:spPr>
        <p:txBody>
          <a:bodyPr wrap="square">
            <a:spAutoFit/>
          </a:bodyPr>
          <a:lstStyle/>
          <a:p>
            <a:pPr algn="ctr"/>
            <a:r>
              <a:rPr lang="en-GB" sz="4000" kern="100" dirty="0">
                <a:latin typeface="Times New Roman" panose="02020603050405020304" pitchFamily="18" charset="0"/>
                <a:ea typeface="Aptos" panose="020B0004020202020204" pitchFamily="34" charset="0"/>
                <a:cs typeface="Times New Roman" panose="02020603050405020304" pitchFamily="18" charset="0"/>
              </a:rPr>
              <a:t>Meija et al. (2024) explain that these deaths of despair reflect broader, social and psychological distress rather than isolated medical conditions</a:t>
            </a:r>
            <a:r>
              <a:rPr lang="en-GB" sz="3200" kern="100" dirty="0">
                <a:latin typeface="Aptos" panose="020B0004020202020204" pitchFamily="34" charset="0"/>
                <a:ea typeface="Aptos" panose="020B0004020202020204" pitchFamily="34" charset="0"/>
                <a:cs typeface="Arial" panose="020B0604020202020204" pitchFamily="34" charset="0"/>
              </a:rPr>
              <a:t>.</a:t>
            </a:r>
            <a:endParaRPr lang="en-GB" sz="4000" dirty="0"/>
          </a:p>
        </p:txBody>
      </p:sp>
      <p:sp>
        <p:nvSpPr>
          <p:cNvPr id="5" name="TextBox 4">
            <a:extLst>
              <a:ext uri="{FF2B5EF4-FFF2-40B4-BE49-F238E27FC236}">
                <a16:creationId xmlns:a16="http://schemas.microsoft.com/office/drawing/2014/main" id="{1D31F153-C090-603E-5C70-7B30AB728E37}"/>
              </a:ext>
            </a:extLst>
          </p:cNvPr>
          <p:cNvSpPr txBox="1"/>
          <p:nvPr/>
        </p:nvSpPr>
        <p:spPr>
          <a:xfrm>
            <a:off x="6240781" y="6364978"/>
            <a:ext cx="2743200" cy="458074"/>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(Mejia </a:t>
            </a:r>
            <a:r>
              <a:rPr kumimoji="0" lang="en-GB" sz="1800" i="1"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et al</a:t>
            </a: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2024, p. 1)</a:t>
            </a:r>
          </a:p>
        </p:txBody>
      </p:sp>
      <p:sp>
        <p:nvSpPr>
          <p:cNvPr id="12" name="TextBox 11">
            <a:extLst>
              <a:ext uri="{FF2B5EF4-FFF2-40B4-BE49-F238E27FC236}">
                <a16:creationId xmlns:a16="http://schemas.microsoft.com/office/drawing/2014/main" id="{99D06690-3DC3-73D9-71F4-B522A6D04D5D}"/>
              </a:ext>
            </a:extLst>
          </p:cNvPr>
          <p:cNvSpPr txBox="1"/>
          <p:nvPr/>
        </p:nvSpPr>
        <p:spPr>
          <a:xfrm>
            <a:off x="-42544" y="6605731"/>
            <a:ext cx="3773297" cy="276999"/>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Vinay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Tryambake</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 /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hlinkClick r:id="rId3">
                  <a:extLst>
                    <a:ext uri="{A12FA001-AC4F-418D-AE19-62706E023703}">
                      <ahyp:hlinkClr xmlns:ahyp="http://schemas.microsoft.com/office/drawing/2018/hyperlinkcolor" val="tx"/>
                    </a:ext>
                  </a:extLst>
                </a:hlinkClick>
              </a:rPr>
              <a:t>Unsplash</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4100" name="Picture 4" descr="a person sitting on a bench">
            <a:extLst>
              <a:ext uri="{FF2B5EF4-FFF2-40B4-BE49-F238E27FC236}">
                <a16:creationId xmlns:a16="http://schemas.microsoft.com/office/drawing/2014/main" id="{3146B6C3-7621-4A0A-AF2C-3F303D0F8F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44" y="-82296"/>
            <a:ext cx="3773297" cy="67080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2519356"/>
      </p:ext>
    </p:extLst>
  </p:cSld>
  <p:clrMapOvr>
    <a:masterClrMapping/>
  </p:clrMapOvr>
  <mc:AlternateContent xmlns:mc="http://schemas.openxmlformats.org/markup-compatibility/2006" xmlns:p14="http://schemas.microsoft.com/office/powerpoint/2010/main">
    <mc:Choice Requires="p14">
      <p:transition spd="slow" p14:dur="2000" advTm="7116"/>
    </mc:Choice>
    <mc:Fallback xmlns="">
      <p:transition spd="slow" advTm="711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DBBA6E-8AA7-D902-5A18-3AFCFE5AC434}"/>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1DACC05-87FC-772C-97B5-C3E2E64EEE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B51B3E41-1973-5826-F6B0-14C63913ED95}"/>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88B98BA6-1D59-4FDC-884E-9C6B43C71F4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7B74430D-1408-8BBD-A289-49626B763385}"/>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9" name="TextBox 8">
            <a:extLst>
              <a:ext uri="{FF2B5EF4-FFF2-40B4-BE49-F238E27FC236}">
                <a16:creationId xmlns:a16="http://schemas.microsoft.com/office/drawing/2014/main" id="{F2762D5D-E6EC-5D62-87CD-F01EC410CCAB}"/>
              </a:ext>
            </a:extLst>
          </p:cNvPr>
          <p:cNvSpPr txBox="1"/>
          <p:nvPr/>
        </p:nvSpPr>
        <p:spPr>
          <a:xfrm>
            <a:off x="6818786" y="82296"/>
            <a:ext cx="5240715"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2. Defining the phenomenon</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86C762A8-2374-0D03-DCC2-111D4E9EB2AB}"/>
              </a:ext>
            </a:extLst>
          </p:cNvPr>
          <p:cNvSpPr txBox="1"/>
          <p:nvPr/>
        </p:nvSpPr>
        <p:spPr>
          <a:xfrm>
            <a:off x="5485795" y="1274705"/>
            <a:ext cx="6930516" cy="3979551"/>
          </a:xfrm>
          <a:prstGeom prst="rect">
            <a:avLst/>
          </a:prstGeom>
          <a:noFill/>
        </p:spPr>
        <p:txBody>
          <a:bodyPr wrap="square">
            <a:spAutoFit/>
          </a:bodyPr>
          <a:lstStyle/>
          <a:p>
            <a:pPr marL="0" marR="0" lvl="0" indent="0" defTabSz="914400" rtl="0" eaLnBrk="1" fontAlgn="auto" latinLnBrk="0" hangingPunct="1">
              <a:lnSpc>
                <a:spcPct val="90000"/>
              </a:lnSpc>
              <a:spcBef>
                <a:spcPct val="0"/>
              </a:spcBef>
              <a:spcAft>
                <a:spcPts val="600"/>
              </a:spcAft>
              <a:buClrTx/>
              <a:buSzTx/>
              <a:buFontTx/>
              <a:buNone/>
              <a:tabLst/>
              <a:defRPr/>
            </a:pPr>
            <a:r>
              <a:rPr lang="de-DE" sz="4400" b="1" dirty="0">
                <a:latin typeface="Times New Roman" panose="02020603050405020304" pitchFamily="18" charset="0"/>
                <a:cs typeface="Times New Roman" panose="02020603050405020304" pitchFamily="18" charset="0"/>
              </a:rPr>
              <a:t>Scope</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de-DE" sz="44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5th leading cause of death in 2021</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de-DE" sz="4400" dirty="0">
                <a:latin typeface="Times New Roman" panose="02020603050405020304" pitchFamily="18" charset="0"/>
                <a:cs typeface="Times New Roman" panose="02020603050405020304" pitchFamily="18" charset="0"/>
              </a:rPr>
              <a:t>2.5-fold increase in white males aged 35-54</a:t>
            </a:r>
            <a:br>
              <a:rPr lang="de-DE" sz="4400" dirty="0">
                <a:latin typeface="Times New Roman" panose="02020603050405020304" pitchFamily="18" charset="0"/>
                <a:cs typeface="Times New Roman" panose="02020603050405020304" pitchFamily="18" charset="0"/>
              </a:rPr>
            </a:br>
            <a:r>
              <a:rPr lang="de-DE" sz="4400" dirty="0">
                <a:latin typeface="Times New Roman" panose="02020603050405020304" pitchFamily="18" charset="0"/>
                <a:cs typeface="Times New Roman" panose="02020603050405020304" pitchFamily="18" charset="0"/>
              </a:rPr>
              <a:t>(1999-2018) </a:t>
            </a:r>
            <a:endParaRPr kumimoji="0" lang="en-GB" sz="44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4C280FB-12F1-CDA8-E55A-B1375E2AF03B}"/>
              </a:ext>
            </a:extLst>
          </p:cNvPr>
          <p:cNvPicPr>
            <a:picLocks noChangeAspect="1"/>
          </p:cNvPicPr>
          <p:nvPr/>
        </p:nvPicPr>
        <p:blipFill>
          <a:blip r:embed="rId5"/>
          <a:srcRect l="4433" r="47168" b="76119"/>
          <a:stretch>
            <a:fillRect/>
          </a:stretch>
        </p:blipFill>
        <p:spPr>
          <a:xfrm>
            <a:off x="227359" y="1379063"/>
            <a:ext cx="4796590" cy="3058676"/>
          </a:xfrm>
          <a:prstGeom prst="rect">
            <a:avLst/>
          </a:prstGeom>
          <a:ln>
            <a:solidFill>
              <a:schemeClr val="tx1"/>
            </a:solidFill>
          </a:ln>
        </p:spPr>
      </p:pic>
      <p:sp>
        <p:nvSpPr>
          <p:cNvPr id="7" name="TextBox 6">
            <a:extLst>
              <a:ext uri="{FF2B5EF4-FFF2-40B4-BE49-F238E27FC236}">
                <a16:creationId xmlns:a16="http://schemas.microsoft.com/office/drawing/2014/main" id="{B79D3595-9459-AE15-D957-C7F8B5129D94}"/>
              </a:ext>
            </a:extLst>
          </p:cNvPr>
          <p:cNvSpPr txBox="1"/>
          <p:nvPr/>
        </p:nvSpPr>
        <p:spPr>
          <a:xfrm>
            <a:off x="1224456" y="5632136"/>
            <a:ext cx="2534464" cy="369332"/>
          </a:xfrm>
          <a:prstGeom prst="rect">
            <a:avLst/>
          </a:prstGeom>
          <a:noFill/>
        </p:spPr>
        <p:txBody>
          <a:bodyPr wrap="square">
            <a:spAutoFit/>
          </a:bodyPr>
          <a:lstStyle/>
          <a:p>
            <a:pPr marL="0" marR="0" lvl="0" indent="0" algn="r" defTabSz="9144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
            </a: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cs typeface="Times New Roman" panose="02020603050405020304" pitchFamily="18" charset="0"/>
              </a:rPr>
              <a:t>Brigone</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et al</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2020)</a:t>
            </a:r>
          </a:p>
        </p:txBody>
      </p:sp>
      <p:pic>
        <p:nvPicPr>
          <p:cNvPr id="13" name="Picture 12">
            <a:extLst>
              <a:ext uri="{FF2B5EF4-FFF2-40B4-BE49-F238E27FC236}">
                <a16:creationId xmlns:a16="http://schemas.microsoft.com/office/drawing/2014/main" id="{C6AFE65D-C5DE-09AF-361C-60A202581831}"/>
              </a:ext>
            </a:extLst>
          </p:cNvPr>
          <p:cNvPicPr>
            <a:picLocks noChangeAspect="1"/>
          </p:cNvPicPr>
          <p:nvPr/>
        </p:nvPicPr>
        <p:blipFill>
          <a:blip r:embed="rId5"/>
          <a:srcRect t="86209"/>
          <a:stretch>
            <a:fillRect/>
          </a:stretch>
        </p:blipFill>
        <p:spPr>
          <a:xfrm>
            <a:off x="227359" y="4549333"/>
            <a:ext cx="4796590" cy="854934"/>
          </a:xfrm>
          <a:prstGeom prst="rect">
            <a:avLst/>
          </a:prstGeom>
          <a:ln>
            <a:solidFill>
              <a:schemeClr val="tx1"/>
            </a:solidFill>
          </a:ln>
        </p:spPr>
      </p:pic>
    </p:spTree>
    <p:extLst>
      <p:ext uri="{BB962C8B-B14F-4D97-AF65-F5344CB8AC3E}">
        <p14:creationId xmlns:p14="http://schemas.microsoft.com/office/powerpoint/2010/main" val="622539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animEffect transition="in" filter="fade">
                                      <p:cBhvr>
                                        <p:cTn id="7" dur="500"/>
                                        <p:tgtEl>
                                          <p:spTgt spid="10">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5855D3-2A19-E606-3502-B18F0E074554}"/>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FC5CFD-998A-E392-A49B-416331B3D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FA5D66F1-BCC5-AF8A-6BFC-298AE8AB43E2}"/>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996AFDAB-CAA5-AA02-17B2-C3AF726DBAD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120645CF-7F30-7E62-3383-8CC4A5FA612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9" name="TextBox 8">
            <a:extLst>
              <a:ext uri="{FF2B5EF4-FFF2-40B4-BE49-F238E27FC236}">
                <a16:creationId xmlns:a16="http://schemas.microsoft.com/office/drawing/2014/main" id="{42FCD66C-28EB-2DD6-2FF2-F494BF5B2B1F}"/>
              </a:ext>
            </a:extLst>
          </p:cNvPr>
          <p:cNvSpPr txBox="1"/>
          <p:nvPr/>
        </p:nvSpPr>
        <p:spPr>
          <a:xfrm>
            <a:off x="6818786" y="82296"/>
            <a:ext cx="5240715"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2. Defining the phenomenon</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5254C91E-270D-C3C9-CE9D-4DF9836221E1}"/>
              </a:ext>
            </a:extLst>
          </p:cNvPr>
          <p:cNvSpPr txBox="1"/>
          <p:nvPr/>
        </p:nvSpPr>
        <p:spPr>
          <a:xfrm>
            <a:off x="4494594" y="1439347"/>
            <a:ext cx="6930516" cy="4431983"/>
          </a:xfrm>
          <a:prstGeom prst="rect">
            <a:avLst/>
          </a:prstGeom>
          <a:noFill/>
        </p:spPr>
        <p:txBody>
          <a:bodyPr wrap="square">
            <a:spAutoFit/>
          </a:bodyPr>
          <a:lstStyle/>
          <a:p>
            <a:pPr marL="0" marR="0" lvl="0" indent="0" defTabSz="914400" rtl="0" eaLnBrk="1" fontAlgn="auto" latinLnBrk="0" hangingPunct="1">
              <a:lnSpc>
                <a:spcPct val="90000"/>
              </a:lnSpc>
              <a:spcBef>
                <a:spcPct val="0"/>
              </a:spcBef>
              <a:spcAft>
                <a:spcPts val="600"/>
              </a:spcAft>
              <a:buClrTx/>
              <a:buSzTx/>
              <a:buFontTx/>
              <a:buNone/>
              <a:tabLst/>
              <a:defRPr/>
            </a:pPr>
            <a:r>
              <a:rPr lang="de-DE" sz="4000" b="1" dirty="0">
                <a:latin typeface="Times New Roman" panose="02020603050405020304" pitchFamily="18" charset="0"/>
                <a:cs typeface="Times New Roman" panose="02020603050405020304" pitchFamily="18" charset="0"/>
              </a:rPr>
              <a:t>Deaths of despair reflect:</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de-DE" sz="40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Economic dislocation</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de-DE" sz="4000" noProof="0" dirty="0">
                <a:latin typeface="Times New Roman" panose="02020603050405020304" pitchFamily="18" charset="0"/>
                <a:cs typeface="Times New Roman" panose="02020603050405020304" pitchFamily="18" charset="0"/>
              </a:rPr>
              <a:t>Deindustrialization</a:t>
            </a:r>
            <a:endParaRPr kumimoji="0" lang="de-DE" sz="40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de-DE" sz="4000" dirty="0">
                <a:latin typeface="Times New Roman" panose="02020603050405020304" pitchFamily="18" charset="0"/>
                <a:cs typeface="Times New Roman" panose="02020603050405020304" pitchFamily="18" charset="0"/>
              </a:rPr>
              <a:t>Declining job opportunities</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de-DE" sz="40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Social</a:t>
            </a:r>
            <a:r>
              <a:rPr kumimoji="0" lang="de-DE" sz="4000" i="0" u="none" strike="noStrike" kern="1200" cap="none" spc="0" normalizeH="0" noProof="0" dirty="0">
                <a:ln>
                  <a:noFill/>
                </a:ln>
                <a:effectLst/>
                <a:uLnTx/>
                <a:uFillTx/>
                <a:latin typeface="Times New Roman" panose="02020603050405020304" pitchFamily="18" charset="0"/>
                <a:cs typeface="Times New Roman" panose="02020603050405020304" pitchFamily="18" charset="0"/>
              </a:rPr>
              <a:t> disconnection</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endParaRPr lang="de-DE" sz="4000" b="1" baseline="0" dirty="0">
              <a:latin typeface="Times New Roman" panose="02020603050405020304" pitchFamily="18" charset="0"/>
              <a:cs typeface="Times New Roman" panose="02020603050405020304" pitchFamily="18" charset="0"/>
            </a:endParaRPr>
          </a:p>
          <a:p>
            <a:pPr marR="0" lvl="0" defTabSz="914400" rtl="0" eaLnBrk="1" fontAlgn="auto" latinLnBrk="0" hangingPunct="1">
              <a:lnSpc>
                <a:spcPct val="90000"/>
              </a:lnSpc>
              <a:spcBef>
                <a:spcPct val="0"/>
              </a:spcBef>
              <a:spcAft>
                <a:spcPts val="600"/>
              </a:spcAft>
              <a:buClrTx/>
              <a:buSzTx/>
              <a:tabLst/>
              <a:defRPr/>
            </a:pPr>
            <a:r>
              <a:rPr kumimoji="0" lang="de-DE" sz="4000" b="1" i="0" u="none" strike="noStrike" kern="1200" cap="none" spc="0" normalizeH="0" noProof="0" dirty="0">
                <a:ln>
                  <a:noFill/>
                </a:ln>
                <a:effectLst/>
                <a:uLnTx/>
                <a:uFillTx/>
                <a:latin typeface="Times New Roman" panose="02020603050405020304" pitchFamily="18" charset="0"/>
                <a:cs typeface="Times New Roman" panose="02020603050405020304" pitchFamily="18" charset="0"/>
                <a:sym typeface="Wingdings" panose="05000000000000000000" pitchFamily="2" charset="2"/>
              </a:rPr>
              <a:t>structural crisis</a:t>
            </a:r>
          </a:p>
        </p:txBody>
      </p:sp>
      <p:sp>
        <p:nvSpPr>
          <p:cNvPr id="5" name="TextBox 4">
            <a:extLst>
              <a:ext uri="{FF2B5EF4-FFF2-40B4-BE49-F238E27FC236}">
                <a16:creationId xmlns:a16="http://schemas.microsoft.com/office/drawing/2014/main" id="{89B1E7A0-277D-E981-3616-384C90D63BEF}"/>
              </a:ext>
            </a:extLst>
          </p:cNvPr>
          <p:cNvSpPr txBox="1"/>
          <p:nvPr/>
        </p:nvSpPr>
        <p:spPr>
          <a:xfrm>
            <a:off x="5216652" y="6373777"/>
            <a:ext cx="3152648" cy="458074"/>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(Case and Deaton, 2020)</a:t>
            </a:r>
          </a:p>
        </p:txBody>
      </p:sp>
      <p:sp>
        <p:nvSpPr>
          <p:cNvPr id="6" name="TextBox 5">
            <a:extLst>
              <a:ext uri="{FF2B5EF4-FFF2-40B4-BE49-F238E27FC236}">
                <a16:creationId xmlns:a16="http://schemas.microsoft.com/office/drawing/2014/main" id="{A96EDDDF-3F45-78E2-0B1C-94FC6F431C1D}"/>
              </a:ext>
            </a:extLst>
          </p:cNvPr>
          <p:cNvSpPr txBox="1"/>
          <p:nvPr/>
        </p:nvSpPr>
        <p:spPr>
          <a:xfrm>
            <a:off x="0" y="6582975"/>
            <a:ext cx="3666026" cy="27502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Laura Seaman/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Unsplash</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7" name="Picture 2" descr="white and black truck on brown field during daytime">
            <a:extLst>
              <a:ext uri="{FF2B5EF4-FFF2-40B4-BE49-F238E27FC236}">
                <a16:creationId xmlns:a16="http://schemas.microsoft.com/office/drawing/2014/main" id="{0A782036-D96B-3C2F-097D-522768E7799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630" r="51354"/>
          <a:stretch>
            <a:fillRect/>
          </a:stretch>
        </p:blipFill>
        <p:spPr bwMode="auto">
          <a:xfrm>
            <a:off x="-3" y="0"/>
            <a:ext cx="3666029" cy="6602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4700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animEffect transition="in" filter="fade">
                                      <p:cBhvr>
                                        <p:cTn id="7" dur="500"/>
                                        <p:tgtEl>
                                          <p:spTgt spid="10">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3" end="3"/>
                                            </p:txEl>
                                          </p:spTgt>
                                        </p:tgtEl>
                                        <p:attrNameLst>
                                          <p:attrName>style.visibility</p:attrName>
                                        </p:attrNameLst>
                                      </p:cBhvr>
                                      <p:to>
                                        <p:strVal val="visible"/>
                                      </p:to>
                                    </p:set>
                                    <p:animEffect transition="in" filter="fade">
                                      <p:cBhvr>
                                        <p:cTn id="17" dur="500"/>
                                        <p:tgtEl>
                                          <p:spTgt spid="10">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4" end="4"/>
                                            </p:txEl>
                                          </p:spTgt>
                                        </p:tgtEl>
                                        <p:attrNameLst>
                                          <p:attrName>style.visibility</p:attrName>
                                        </p:attrNameLst>
                                      </p:cBhvr>
                                      <p:to>
                                        <p:strVal val="visible"/>
                                      </p:to>
                                    </p:set>
                                    <p:animEffect transition="in" filter="fade">
                                      <p:cBhvr>
                                        <p:cTn id="22" dur="500"/>
                                        <p:tgtEl>
                                          <p:spTgt spid="10">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6" end="6"/>
                                            </p:txEl>
                                          </p:spTgt>
                                        </p:tgtEl>
                                        <p:attrNameLst>
                                          <p:attrName>style.visibility</p:attrName>
                                        </p:attrNameLst>
                                      </p:cBhvr>
                                      <p:to>
                                        <p:strVal val="visible"/>
                                      </p:to>
                                    </p:set>
                                    <p:animEffect transition="in" filter="fade">
                                      <p:cBhvr>
                                        <p:cTn id="27" dur="500"/>
                                        <p:tgtEl>
                                          <p:spTgt spid="10">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6" end="6"/>
                                            </p:txEl>
                                          </p:spTgt>
                                        </p:tgtEl>
                                        <p:attrNameLst>
                                          <p:attrName>style.visibility</p:attrName>
                                        </p:attrNameLst>
                                      </p:cBhvr>
                                      <p:to>
                                        <p:strVal val="visible"/>
                                      </p:to>
                                    </p:set>
                                    <p:animEffect transition="in" filter="fade">
                                      <p:cBhvr>
                                        <p:cTn id="32" dur="500"/>
                                        <p:tgtEl>
                                          <p:spTgt spid="1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3057AF-5BB8-5DC9-CFBD-EADC86CD385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2E924F-FA3E-6573-732E-14CD7A9314C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4542AFB7-BBF5-FF39-56BA-486D857980CC}"/>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C789027F-CCA0-6D58-EA8B-CB6326843B30}"/>
              </a:ext>
            </a:extLst>
          </p:cNvPr>
          <p:cNvSpPr txBox="1"/>
          <p:nvPr/>
        </p:nvSpPr>
        <p:spPr>
          <a:xfrm>
            <a:off x="6818786" y="82296"/>
            <a:ext cx="5240715"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2. Defining the phenomenon</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3" name="TextBox 2">
            <a:extLst>
              <a:ext uri="{FF2B5EF4-FFF2-40B4-BE49-F238E27FC236}">
                <a16:creationId xmlns:a16="http://schemas.microsoft.com/office/drawing/2014/main" id="{9CB8D220-3616-3F49-3231-164C09967126}"/>
              </a:ext>
            </a:extLst>
          </p:cNvPr>
          <p:cNvSpPr txBox="1"/>
          <p:nvPr/>
        </p:nvSpPr>
        <p:spPr>
          <a:xfrm>
            <a:off x="4653608" y="898122"/>
            <a:ext cx="6930516" cy="3736407"/>
          </a:xfrm>
          <a:prstGeom prst="rect">
            <a:avLst/>
          </a:prstGeom>
          <a:noFill/>
        </p:spPr>
        <p:txBody>
          <a:bodyPr wrap="square">
            <a:spAutoFit/>
          </a:bodyPr>
          <a:lstStyle/>
          <a:p>
            <a:pPr marL="0" marR="0" lvl="0" indent="0" defTabSz="914400" rtl="0" eaLnBrk="1" fontAlgn="auto" latinLnBrk="0" hangingPunct="1">
              <a:lnSpc>
                <a:spcPct val="90000"/>
              </a:lnSpc>
              <a:spcBef>
                <a:spcPct val="0"/>
              </a:spcBef>
              <a:spcAft>
                <a:spcPts val="600"/>
              </a:spcAft>
              <a:buClrTx/>
              <a:buSzTx/>
              <a:buFontTx/>
              <a:buNone/>
              <a:tabLst/>
              <a:defRPr/>
            </a:pPr>
            <a:r>
              <a:rPr lang="de-DE" sz="3600" b="1" dirty="0">
                <a:latin typeface="Times New Roman" panose="02020603050405020304" pitchFamily="18" charset="0"/>
                <a:cs typeface="Times New Roman" panose="02020603050405020304" pitchFamily="18" charset="0"/>
              </a:rPr>
              <a:t>Key Predictor: Education</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de-DE" sz="3600" dirty="0">
                <a:latin typeface="Times New Roman" panose="02020603050405020304" pitchFamily="18" charset="0"/>
                <a:cs typeface="Times New Roman" panose="02020603050405020304" pitchFamily="18" charset="0"/>
                <a:sym typeface="Wingdings" panose="05000000000000000000" pitchFamily="2" charset="2"/>
              </a:rPr>
              <a:t>The l</a:t>
            </a:r>
            <a:r>
              <a:rPr lang="de-DE" sz="3600" noProof="0" dirty="0">
                <a:latin typeface="Times New Roman" panose="02020603050405020304" pitchFamily="18" charset="0"/>
                <a:cs typeface="Times New Roman" panose="02020603050405020304" pitchFamily="18" charset="0"/>
                <a:sym typeface="Wingdings" panose="05000000000000000000" pitchFamily="2" charset="2"/>
              </a:rPr>
              <a:t>evel of education is a stronger predictor of mortality than race or gender.</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de-DE" sz="3600" i="0" u="none" strike="noStrike" kern="1200" cap="none" spc="0" normalizeH="0" dirty="0">
                <a:ln>
                  <a:noFill/>
                </a:ln>
                <a:effectLst/>
                <a:uLnTx/>
                <a:uFillTx/>
                <a:latin typeface="Times New Roman" panose="02020603050405020304" pitchFamily="18" charset="0"/>
                <a:cs typeface="Times New Roman" panose="02020603050405020304" pitchFamily="18" charset="0"/>
                <a:sym typeface="Wingdings" panose="05000000000000000000" pitchFamily="2" charset="2"/>
              </a:rPr>
              <a:t>Men with bachelor‘s degrees are rarely victims of deaths of despair</a:t>
            </a:r>
            <a:endParaRPr kumimoji="0" lang="de-DE" sz="3600" i="0" u="none" strike="noStrike" kern="1200" cap="none" spc="0" normalizeH="0" noProof="0" dirty="0">
              <a:ln>
                <a:noFill/>
              </a:ln>
              <a:effectLst/>
              <a:uLnTx/>
              <a:uFillTx/>
              <a:latin typeface="Times New Roman" panose="02020603050405020304" pitchFamily="18" charset="0"/>
              <a:cs typeface="Times New Roman" panose="02020603050405020304" pitchFamily="18" charset="0"/>
              <a:sym typeface="Wingdings" panose="05000000000000000000" pitchFamily="2" charset="2"/>
            </a:endParaRPr>
          </a:p>
        </p:txBody>
      </p:sp>
      <p:sp>
        <p:nvSpPr>
          <p:cNvPr id="6" name="TextBox 5">
            <a:extLst>
              <a:ext uri="{FF2B5EF4-FFF2-40B4-BE49-F238E27FC236}">
                <a16:creationId xmlns:a16="http://schemas.microsoft.com/office/drawing/2014/main" id="{7BCD2522-A566-9491-B1A0-C09971643ADE}"/>
              </a:ext>
            </a:extLst>
          </p:cNvPr>
          <p:cNvSpPr txBox="1"/>
          <p:nvPr/>
        </p:nvSpPr>
        <p:spPr>
          <a:xfrm>
            <a:off x="4162888" y="6417288"/>
            <a:ext cx="6676562" cy="338554"/>
          </a:xfrm>
          <a:prstGeom prst="rect">
            <a:avLst/>
          </a:prstGeom>
          <a:noFill/>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(AJ Epidemiology, 2021; Brookings Institution, 2021)</a:t>
            </a:r>
          </a:p>
        </p:txBody>
      </p:sp>
      <p:sp>
        <p:nvSpPr>
          <p:cNvPr id="8" name="TextBox 7">
            <a:extLst>
              <a:ext uri="{FF2B5EF4-FFF2-40B4-BE49-F238E27FC236}">
                <a16:creationId xmlns:a16="http://schemas.microsoft.com/office/drawing/2014/main" id="{D0229EEF-9233-44C3-FBA4-D939E5A5F94D}"/>
              </a:ext>
            </a:extLst>
          </p:cNvPr>
          <p:cNvSpPr txBox="1"/>
          <p:nvPr/>
        </p:nvSpPr>
        <p:spPr>
          <a:xfrm>
            <a:off x="0" y="6433876"/>
            <a:ext cx="4514850"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Photos: </a:t>
            </a:r>
            <a:r>
              <a:rPr kumimoji="0" lang="en-GB" sz="1200" b="1" i="0" u="none" strike="noStrike" kern="1200" cap="none" spc="0" normalizeH="0" baseline="0" noProof="0" dirty="0">
                <a:ln>
                  <a:noFill/>
                </a:ln>
                <a:solidFill>
                  <a:prstClr val="white"/>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Andrej </a:t>
            </a:r>
            <a:r>
              <a:rPr kumimoji="0" lang="en-GB" sz="1200" b="1" i="0" u="none" strike="noStrike" kern="1200" cap="none" spc="0" normalizeH="0" baseline="0" noProof="0" dirty="0" err="1">
                <a:ln>
                  <a:noFill/>
                </a:ln>
                <a:solidFill>
                  <a:prstClr val="white"/>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Lišakov</a:t>
            </a:r>
            <a:r>
              <a:rPr kumimoji="0" lang="en-GB" sz="1200" b="1" i="0" u="none" strike="noStrike" kern="1200" cap="none" spc="0" normalizeH="0" baseline="0" noProof="0" dirty="0">
                <a:ln>
                  <a:noFill/>
                </a:ln>
                <a:solidFill>
                  <a:prstClr val="white"/>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 / </a:t>
            </a:r>
            <a:r>
              <a:rPr kumimoji="0" lang="en-GB" sz="1200" b="1" i="0" u="none" strike="noStrike" kern="1200" cap="none" spc="0" normalizeH="0" baseline="0" noProof="0" dirty="0" err="1">
                <a:ln>
                  <a:noFill/>
                </a:ln>
                <a:solidFill>
                  <a:prstClr val="white"/>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Unsplash</a:t>
            </a:r>
            <a:endParaRPr kumimoji="0" lang="en-GB" sz="1200" b="1"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9" name="Picture 2" descr="a man in a graduation cap and gown holding a book">
            <a:extLst>
              <a:ext uri="{FF2B5EF4-FFF2-40B4-BE49-F238E27FC236}">
                <a16:creationId xmlns:a16="http://schemas.microsoft.com/office/drawing/2014/main" id="{3F01FBC0-328A-8FCB-2ADB-DB82C88F61C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259" r="36518"/>
          <a:stretch>
            <a:fillRect/>
          </a:stretch>
        </p:blipFill>
        <p:spPr bwMode="auto">
          <a:xfrm>
            <a:off x="0" y="440712"/>
            <a:ext cx="4514850" cy="5993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56741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CFE68-53CA-0217-454F-51A82FD803D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751D267-78F3-85B9-5826-7C5359487B81}"/>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A0CCB5F9-3DD6-F431-4E8C-4E84A5B1D3E9}"/>
              </a:ext>
            </a:extLst>
          </p:cNvPr>
          <p:cNvSpPr txBox="1"/>
          <p:nvPr/>
        </p:nvSpPr>
        <p:spPr>
          <a:xfrm>
            <a:off x="1987206" y="2264731"/>
            <a:ext cx="8642694" cy="1055674"/>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3. </a:t>
            </a:r>
          </a:p>
          <a:p>
            <a:pPr marL="0" marR="0" lvl="0" indent="0" algn="ct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89412D83-FEC2-78F1-56FD-727FC2B3690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E36664CA-6CF0-D63E-31E3-E3E67DB12F9B}"/>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792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3385D0-C8FD-D327-F0FE-3ADF2379394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13CE41E-4C62-BBBB-40B5-FEFE98D9793F}"/>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A26F73DB-00B1-7F96-6769-C41CCB28F87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93003B0D-409B-5703-E4D5-458548274412}"/>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47070114-5060-EDDA-643F-716C45BF5384}"/>
              </a:ext>
            </a:extLst>
          </p:cNvPr>
          <p:cNvSpPr txBox="1"/>
          <p:nvPr/>
        </p:nvSpPr>
        <p:spPr>
          <a:xfrm>
            <a:off x="6096000" y="82296"/>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7" name="TextBox 6">
            <a:extLst>
              <a:ext uri="{FF2B5EF4-FFF2-40B4-BE49-F238E27FC236}">
                <a16:creationId xmlns:a16="http://schemas.microsoft.com/office/drawing/2014/main" id="{E046D8BA-CF1F-5248-4803-9D81F891A148}"/>
              </a:ext>
            </a:extLst>
          </p:cNvPr>
          <p:cNvSpPr txBox="1"/>
          <p:nvPr/>
        </p:nvSpPr>
        <p:spPr>
          <a:xfrm>
            <a:off x="5186938" y="1311604"/>
            <a:ext cx="6847323" cy="3791807"/>
          </a:xfrm>
          <a:prstGeom prst="rect">
            <a:avLst/>
          </a:prstGeom>
          <a:noFill/>
        </p:spPr>
        <p:txBody>
          <a:bodyPr wrap="square">
            <a:spAutoFit/>
          </a:bodyPr>
          <a:lstStyle/>
          <a:p>
            <a:pPr marL="457200" indent="-457200">
              <a:lnSpc>
                <a:spcPct val="90000"/>
              </a:lnSpc>
              <a:spcBef>
                <a:spcPct val="0"/>
              </a:spcBef>
              <a:spcAft>
                <a:spcPts val="600"/>
              </a:spcAft>
              <a:buFont typeface="Arial" panose="020B0604020202020204" pitchFamily="34" charset="0"/>
              <a:buChar char="•"/>
              <a:defRPr/>
            </a:pPr>
            <a:r>
              <a:rPr lang="en-GB" sz="3200" dirty="0">
                <a:latin typeface="Times New Roman" panose="02020603050405020304" pitchFamily="18" charset="0"/>
                <a:cs typeface="Times New Roman" panose="02020603050405020304" pitchFamily="18" charset="0"/>
              </a:rPr>
              <a:t>Crenshaw: intersectionality and </a:t>
            </a:r>
            <a:r>
              <a:rPr lang="en-GB" sz="3200" dirty="0">
                <a:latin typeface="Times New Roman" panose="02020603050405020304" pitchFamily="18" charset="0"/>
                <a:cs typeface="Times New Roman" panose="02020603050405020304" pitchFamily="18" charset="0"/>
                <a:sym typeface="Wingdings" panose="05000000000000000000" pitchFamily="2" charset="2"/>
              </a:rPr>
              <a:t>h</a:t>
            </a:r>
            <a:r>
              <a:rPr lang="en-GB" sz="3200" dirty="0">
                <a:latin typeface="Times New Roman" panose="02020603050405020304" pitchFamily="18" charset="0"/>
                <a:cs typeface="Times New Roman" panose="02020603050405020304" pitchFamily="18" charset="0"/>
              </a:rPr>
              <a:t>ow multiple identities intersect to produce unique vulnerabilities.</a:t>
            </a:r>
          </a:p>
          <a:p>
            <a:pPr marL="457200" indent="-457200">
              <a:lnSpc>
                <a:spcPct val="90000"/>
              </a:lnSpc>
              <a:spcBef>
                <a:spcPct val="0"/>
              </a:spcBef>
              <a:spcAft>
                <a:spcPts val="600"/>
              </a:spcAft>
              <a:buFont typeface="Arial" panose="020B0604020202020204" pitchFamily="34" charset="0"/>
              <a:buChar char="•"/>
              <a:defRPr/>
            </a:pPr>
            <a:r>
              <a:rPr lang="en-GB" sz="3200" dirty="0">
                <a:latin typeface="Times New Roman" panose="02020603050405020304" pitchFamily="18" charset="0"/>
                <a:cs typeface="Times New Roman" panose="02020603050405020304" pitchFamily="18" charset="0"/>
              </a:rPr>
              <a:t>Collins and Bilge (2016) later emphasized that intersectionality is about </a:t>
            </a:r>
            <a:r>
              <a:rPr lang="en-GB" sz="3200" dirty="0" err="1">
                <a:latin typeface="Times New Roman" panose="02020603050405020304" pitchFamily="18" charset="0"/>
                <a:cs typeface="Times New Roman" panose="02020603050405020304" pitchFamily="18" charset="0"/>
              </a:rPr>
              <a:t>analyzing</a:t>
            </a:r>
            <a:r>
              <a:rPr lang="en-GB" sz="3200" dirty="0">
                <a:latin typeface="Times New Roman" panose="02020603050405020304" pitchFamily="18" charset="0"/>
                <a:cs typeface="Times New Roman" panose="02020603050405020304" pitchFamily="18" charset="0"/>
              </a:rPr>
              <a:t> power structures, not ranking oppression.</a:t>
            </a:r>
          </a:p>
          <a:p>
            <a:pPr lvl="0">
              <a:lnSpc>
                <a:spcPct val="90000"/>
              </a:lnSpc>
              <a:spcBef>
                <a:spcPct val="0"/>
              </a:spcBef>
              <a:spcAft>
                <a:spcPts val="600"/>
              </a:spcAft>
              <a:defRPr/>
            </a:pPr>
            <a:endParaRPr kumimoji="0" lang="en-GB" sz="32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1EB2CF9-0C70-FCD1-6237-7D30631FB8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5553" y="257175"/>
            <a:ext cx="4802340" cy="6099175"/>
          </a:xfrm>
          <a:prstGeom prst="rect">
            <a:avLst/>
          </a:prstGeom>
        </p:spPr>
      </p:pic>
      <p:sp>
        <p:nvSpPr>
          <p:cNvPr id="10" name="TextBox 9">
            <a:extLst>
              <a:ext uri="{FF2B5EF4-FFF2-40B4-BE49-F238E27FC236}">
                <a16:creationId xmlns:a16="http://schemas.microsoft.com/office/drawing/2014/main" id="{C1F19A7B-4EA2-97B6-965F-4BDDC28BE623}"/>
              </a:ext>
            </a:extLst>
          </p:cNvPr>
          <p:cNvSpPr txBox="1"/>
          <p:nvPr/>
        </p:nvSpPr>
        <p:spPr>
          <a:xfrm>
            <a:off x="2847171" y="6494462"/>
            <a:ext cx="6676562" cy="338554"/>
          </a:xfrm>
          <a:prstGeom prst="rect">
            <a:avLst/>
          </a:prstGeom>
          <a:noFill/>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(Crenshaw, 1989; Collins and Bilge (2016); Health Affairs Scholar, 2024)</a:t>
            </a:r>
          </a:p>
        </p:txBody>
      </p:sp>
    </p:spTree>
    <p:extLst>
      <p:ext uri="{BB962C8B-B14F-4D97-AF65-F5344CB8AC3E}">
        <p14:creationId xmlns:p14="http://schemas.microsoft.com/office/powerpoint/2010/main" val="354505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776F5-241E-9DAC-BA6E-0CC7CF4F04F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C6886F9-30A3-8D28-DC76-6AA0BDCB389E}"/>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37DF5348-A952-7100-6ECD-C7AF51F451A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2B287127-024C-2DD8-51DD-53B3F437F9E7}"/>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7" name="TextBox 6">
            <a:extLst>
              <a:ext uri="{FF2B5EF4-FFF2-40B4-BE49-F238E27FC236}">
                <a16:creationId xmlns:a16="http://schemas.microsoft.com/office/drawing/2014/main" id="{B550717A-DCE5-B9BA-B0CE-93E92DDBB9CE}"/>
              </a:ext>
            </a:extLst>
          </p:cNvPr>
          <p:cNvSpPr txBox="1"/>
          <p:nvPr/>
        </p:nvSpPr>
        <p:spPr>
          <a:xfrm>
            <a:off x="5212178" y="1102793"/>
            <a:ext cx="6979822" cy="2893100"/>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36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Intersections:</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noProof="0" dirty="0">
                <a:highlight>
                  <a:srgbClr val="FFFF00"/>
                </a:highlight>
                <a:latin typeface="Times New Roman" panose="02020603050405020304" pitchFamily="18" charset="0"/>
                <a:cs typeface="Times New Roman" panose="02020603050405020304" pitchFamily="18" charset="0"/>
              </a:rPr>
              <a:t>Race: White</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i="0" u="none" strike="noStrike" kern="1200" cap="none" spc="0" normalizeH="0" baseline="0" dirty="0">
                <a:ln>
                  <a:noFill/>
                </a:ln>
                <a:effectLst/>
                <a:highlight>
                  <a:srgbClr val="FFFF00"/>
                </a:highlight>
                <a:uLnTx/>
                <a:uFillTx/>
                <a:latin typeface="Times New Roman" panose="02020603050405020304" pitchFamily="18" charset="0"/>
                <a:cs typeface="Times New Roman" panose="02020603050405020304" pitchFamily="18" charset="0"/>
              </a:rPr>
              <a:t>Gender:</a:t>
            </a:r>
            <a:r>
              <a:rPr kumimoji="0" lang="en-GB" sz="3600" i="0" u="none" strike="noStrike" kern="1200" cap="none" spc="0" normalizeH="0" dirty="0">
                <a:ln>
                  <a:noFill/>
                </a:ln>
                <a:effectLst/>
                <a:highlight>
                  <a:srgbClr val="FFFF00"/>
                </a:highlight>
                <a:uLnTx/>
                <a:uFillTx/>
                <a:latin typeface="Times New Roman" panose="02020603050405020304" pitchFamily="18" charset="0"/>
                <a:cs typeface="Times New Roman" panose="02020603050405020304" pitchFamily="18" charset="0"/>
              </a:rPr>
              <a:t> Male</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baseline="0" noProof="0" dirty="0">
                <a:latin typeface="Times New Roman" panose="02020603050405020304" pitchFamily="18" charset="0"/>
                <a:cs typeface="Times New Roman" panose="02020603050405020304" pitchFamily="18" charset="0"/>
              </a:rPr>
              <a:t>Class:</a:t>
            </a:r>
            <a:r>
              <a:rPr lang="en-GB" sz="3600" noProof="0" dirty="0">
                <a:latin typeface="Times New Roman" panose="02020603050405020304" pitchFamily="18" charset="0"/>
                <a:cs typeface="Times New Roman" panose="02020603050405020304" pitchFamily="18" charset="0"/>
              </a:rPr>
              <a:t> Working / lower-middle</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dirty="0">
                <a:latin typeface="Times New Roman" panose="02020603050405020304" pitchFamily="18" charset="0"/>
                <a:cs typeface="Times New Roman" panose="02020603050405020304" pitchFamily="18" charset="0"/>
              </a:rPr>
              <a:t>Level of education</a:t>
            </a:r>
            <a:endParaRPr kumimoji="0" lang="en-GB" sz="36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99CF980-11D6-8F58-8D61-18CC1F0FF7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5760" y="257175"/>
            <a:ext cx="4802340" cy="6099175"/>
          </a:xfrm>
          <a:prstGeom prst="rect">
            <a:avLst/>
          </a:prstGeom>
        </p:spPr>
      </p:pic>
      <p:sp>
        <p:nvSpPr>
          <p:cNvPr id="10" name="TextBox 9">
            <a:extLst>
              <a:ext uri="{FF2B5EF4-FFF2-40B4-BE49-F238E27FC236}">
                <a16:creationId xmlns:a16="http://schemas.microsoft.com/office/drawing/2014/main" id="{C9159A5B-C237-36AD-1463-7DDE6C982F39}"/>
              </a:ext>
            </a:extLst>
          </p:cNvPr>
          <p:cNvSpPr txBox="1"/>
          <p:nvPr/>
        </p:nvSpPr>
        <p:spPr>
          <a:xfrm>
            <a:off x="5868138" y="4845558"/>
            <a:ext cx="3571005" cy="840230"/>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de-DE" sz="1800" b="1" i="0" u="none" strike="noStrike" kern="1200" cap="none" spc="0" normalizeH="0" noProof="0" dirty="0">
                <a:ln>
                  <a:noFill/>
                </a:ln>
                <a:effectLst/>
                <a:uLnTx/>
                <a:uFillTx/>
                <a:latin typeface="Times New Roman" panose="02020603050405020304" pitchFamily="18" charset="0"/>
                <a:cs typeface="Times New Roman" panose="02020603050405020304" pitchFamily="18" charset="0"/>
                <a:sym typeface="Wingdings" panose="05000000000000000000" pitchFamily="2" charset="2"/>
              </a:rPr>
              <a:t></a:t>
            </a:r>
            <a:r>
              <a:rPr kumimoji="0" lang="de-DE" sz="1800" b="1" i="0" u="none" strike="noStrike" kern="1200" cap="none" spc="0" normalizeH="0" noProof="0" dirty="0">
                <a:ln>
                  <a:noFill/>
                </a:ln>
                <a:effectLst/>
                <a:highlight>
                  <a:srgbClr val="FFFF00"/>
                </a:highlight>
                <a:uLnTx/>
                <a:uFillTx/>
                <a:latin typeface="Times New Roman" panose="02020603050405020304" pitchFamily="18" charset="0"/>
                <a:cs typeface="Times New Roman" panose="02020603050405020304" pitchFamily="18" charset="0"/>
                <a:sym typeface="Wingdings" panose="05000000000000000000" pitchFamily="2" charset="2"/>
              </a:rPr>
              <a:t>It still was not clear to me how race and gender lead to exclusion for this group </a:t>
            </a:r>
          </a:p>
        </p:txBody>
      </p:sp>
      <p:sp>
        <p:nvSpPr>
          <p:cNvPr id="11" name="TextBox 10">
            <a:extLst>
              <a:ext uri="{FF2B5EF4-FFF2-40B4-BE49-F238E27FC236}">
                <a16:creationId xmlns:a16="http://schemas.microsoft.com/office/drawing/2014/main" id="{78F2B9D0-5BCB-CAD0-249D-21E99FEB9F4B}"/>
              </a:ext>
            </a:extLst>
          </p:cNvPr>
          <p:cNvSpPr txBox="1"/>
          <p:nvPr/>
        </p:nvSpPr>
        <p:spPr>
          <a:xfrm>
            <a:off x="6096000" y="82296"/>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C5FAE754-DB0C-6B79-4D38-E35F810EEB62}"/>
              </a:ext>
            </a:extLst>
          </p:cNvPr>
          <p:cNvSpPr txBox="1"/>
          <p:nvPr/>
        </p:nvSpPr>
        <p:spPr>
          <a:xfrm>
            <a:off x="2847171" y="6494462"/>
            <a:ext cx="6676562" cy="338554"/>
          </a:xfrm>
          <a:prstGeom prst="rect">
            <a:avLst/>
          </a:prstGeom>
          <a:noFill/>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(Crenshaw, 1989; Health Affairs Scholar, 2024)</a:t>
            </a:r>
          </a:p>
        </p:txBody>
      </p:sp>
    </p:spTree>
    <p:extLst>
      <p:ext uri="{BB962C8B-B14F-4D97-AF65-F5344CB8AC3E}">
        <p14:creationId xmlns:p14="http://schemas.microsoft.com/office/powerpoint/2010/main" val="123477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13177-3746-78D8-BCDD-63C9CAA7BEF6}"/>
            </a:ext>
          </a:extLst>
        </p:cNvPr>
        <p:cNvGrpSpPr/>
        <p:nvPr/>
      </p:nvGrpSpPr>
      <p:grpSpPr>
        <a:xfrm>
          <a:off x="0" y="0"/>
          <a:ext cx="0" cy="0"/>
          <a:chOff x="0" y="0"/>
          <a:chExt cx="0" cy="0"/>
        </a:xfrm>
      </p:grpSpPr>
      <p:pic>
        <p:nvPicPr>
          <p:cNvPr id="7" name="Picture 2">
            <a:extLst>
              <a:ext uri="{FF2B5EF4-FFF2-40B4-BE49-F238E27FC236}">
                <a16:creationId xmlns:a16="http://schemas.microsoft.com/office/drawing/2014/main" id="{1A41220A-E217-A808-5867-8CA6FCF02E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822" y="1242714"/>
            <a:ext cx="4520596" cy="3006198"/>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94744934-558A-EC7D-6461-6C0FD4D133D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0436812D-81B7-0D42-D2A2-F3756440E796}"/>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3DA7644E-4728-953D-6817-C9F7773EBF96}"/>
              </a:ext>
            </a:extLst>
          </p:cNvPr>
          <p:cNvSpPr txBox="1"/>
          <p:nvPr/>
        </p:nvSpPr>
        <p:spPr>
          <a:xfrm>
            <a:off x="5229860" y="2305564"/>
            <a:ext cx="534924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2100"/>
              </a:spcAft>
              <a:buClrTx/>
              <a:buSzTx/>
              <a:buFontTx/>
              <a:buNone/>
              <a:tabLst/>
              <a:defRPr/>
            </a:pPr>
            <a:r>
              <a:rPr lang="en-GB" sz="3200" dirty="0">
                <a:solidFill>
                  <a:srgbClr val="242424"/>
                </a:solidFill>
                <a:highlight>
                  <a:srgbClr val="FFFF00"/>
                </a:highlight>
                <a:latin typeface="PT Serif" panose="020A0603040505020204" pitchFamily="18" charset="0"/>
              </a:rPr>
              <a:t>‘</a:t>
            </a:r>
            <a:r>
              <a:rPr kumimoji="0" lang="en-GB" sz="3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Many people think of </a:t>
            </a:r>
            <a:r>
              <a:rPr lang="en-GB" sz="3200" dirty="0">
                <a:solidFill>
                  <a:srgbClr val="242424"/>
                </a:solidFill>
                <a:highlight>
                  <a:srgbClr val="FFFF00"/>
                </a:highlight>
                <a:latin typeface="PT Serif" panose="020A0603040505020204" pitchFamily="18" charset="0"/>
              </a:rPr>
              <a:t>“</a:t>
            </a:r>
            <a:r>
              <a:rPr kumimoji="0" lang="en-GB" sz="3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intersectional” as a stand-in for ‘most marginalized.</a:t>
            </a:r>
            <a:r>
              <a:rPr lang="en-GB" sz="3200" dirty="0">
                <a:solidFill>
                  <a:srgbClr val="242424"/>
                </a:solidFill>
                <a:highlight>
                  <a:srgbClr val="FFFF00"/>
                </a:highlight>
                <a:latin typeface="PT Serif" panose="020A0603040505020204" pitchFamily="18" charset="0"/>
              </a:rPr>
              <a:t>’</a:t>
            </a:r>
            <a:endParaRPr kumimoji="0" lang="en-GB" sz="3200" b="0" i="0" u="none" strike="noStrike" kern="1200" cap="none" spc="0" normalizeH="0" baseline="0" noProof="0" dirty="0">
              <a:ln>
                <a:noFill/>
              </a:ln>
              <a:solidFill>
                <a:schemeClr val="bg1">
                  <a:lumMod val="85000"/>
                </a:schemeClr>
              </a:solidFill>
              <a:effectLst/>
              <a:uLnTx/>
              <a:uFillTx/>
              <a:latin typeface="PT Serif" panose="020A0603040505020204" pitchFamily="18" charset="0"/>
              <a:ea typeface="+mn-ea"/>
              <a:cs typeface="+mn-cs"/>
            </a:endParaRPr>
          </a:p>
        </p:txBody>
      </p:sp>
      <p:sp>
        <p:nvSpPr>
          <p:cNvPr id="5" name="TextBox 4">
            <a:extLst>
              <a:ext uri="{FF2B5EF4-FFF2-40B4-BE49-F238E27FC236}">
                <a16:creationId xmlns:a16="http://schemas.microsoft.com/office/drawing/2014/main" id="{32005547-48C2-828D-8D69-ADE957511CC8}"/>
              </a:ext>
            </a:extLst>
          </p:cNvPr>
          <p:cNvSpPr txBox="1"/>
          <p:nvPr/>
        </p:nvSpPr>
        <p:spPr>
          <a:xfrm>
            <a:off x="96822" y="4173955"/>
            <a:ext cx="4520610" cy="338554"/>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Rinku Sen</a:t>
            </a:r>
          </a:p>
        </p:txBody>
      </p:sp>
      <p:sp>
        <p:nvSpPr>
          <p:cNvPr id="9" name="TextBox 8">
            <a:extLst>
              <a:ext uri="{FF2B5EF4-FFF2-40B4-BE49-F238E27FC236}">
                <a16:creationId xmlns:a16="http://schemas.microsoft.com/office/drawing/2014/main" id="{4C6414DD-46E3-1D17-9257-DCCA51337844}"/>
              </a:ext>
            </a:extLst>
          </p:cNvPr>
          <p:cNvSpPr txBox="1"/>
          <p:nvPr/>
        </p:nvSpPr>
        <p:spPr>
          <a:xfrm>
            <a:off x="6096000" y="82296"/>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61FF2918-D537-D475-08D1-CEEC1475073A}"/>
              </a:ext>
            </a:extLst>
          </p:cNvPr>
          <p:cNvSpPr txBox="1"/>
          <p:nvPr/>
        </p:nvSpPr>
        <p:spPr>
          <a:xfrm>
            <a:off x="5229860" y="1198471"/>
            <a:ext cx="6115050" cy="978729"/>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3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Dominant status does not prevent exclusion:</a:t>
            </a:r>
          </a:p>
        </p:txBody>
      </p:sp>
      <p:sp>
        <p:nvSpPr>
          <p:cNvPr id="13" name="TextBox 12">
            <a:extLst>
              <a:ext uri="{FF2B5EF4-FFF2-40B4-BE49-F238E27FC236}">
                <a16:creationId xmlns:a16="http://schemas.microsoft.com/office/drawing/2014/main" id="{5A61C277-D797-67EB-75D9-4AE1D43CB45E}"/>
              </a:ext>
            </a:extLst>
          </p:cNvPr>
          <p:cNvSpPr txBox="1"/>
          <p:nvPr/>
        </p:nvSpPr>
        <p:spPr>
          <a:xfrm>
            <a:off x="2847171" y="6410036"/>
            <a:ext cx="6553200"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p:txBody>
      </p:sp>
    </p:spTree>
    <p:extLst>
      <p:ext uri="{BB962C8B-B14F-4D97-AF65-F5344CB8AC3E}">
        <p14:creationId xmlns:p14="http://schemas.microsoft.com/office/powerpoint/2010/main" val="4106555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EF401-189B-4B99-7378-98287695916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A1F9CB8-135B-9201-EBC5-E67073F7DDE7}"/>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A75FF52D-B8FB-C50C-0F19-FE008D29CE19}"/>
              </a:ext>
            </a:extLst>
          </p:cNvPr>
          <p:cNvSpPr txBox="1"/>
          <p:nvPr/>
        </p:nvSpPr>
        <p:spPr>
          <a:xfrm>
            <a:off x="0" y="6582975"/>
            <a:ext cx="1405467" cy="276999"/>
          </a:xfrm>
          <a:prstGeom prst="rect">
            <a:avLst/>
          </a:prstGeom>
          <a:solidFill>
            <a:schemeClr val="bg1">
              <a:lumMod val="50000"/>
            </a:schemeClr>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PowerPoint</a:t>
            </a:r>
          </a:p>
        </p:txBody>
      </p:sp>
      <p:sp>
        <p:nvSpPr>
          <p:cNvPr id="2" name="Slide Number Placeholder 1">
            <a:extLst>
              <a:ext uri="{FF2B5EF4-FFF2-40B4-BE49-F238E27FC236}">
                <a16:creationId xmlns:a16="http://schemas.microsoft.com/office/drawing/2014/main" id="{61877E8F-3F98-5BEB-D67E-8FE881654EE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0B5EFDF1-AC1B-CA47-A4EA-7F03DE6A560C}"/>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31DB4D84-3390-AF8F-5B14-4CB3D91A19C8}"/>
              </a:ext>
            </a:extLst>
          </p:cNvPr>
          <p:cNvSpPr txBox="1"/>
          <p:nvPr/>
        </p:nvSpPr>
        <p:spPr>
          <a:xfrm>
            <a:off x="4864100" y="2177200"/>
            <a:ext cx="6962140" cy="267765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2100"/>
              </a:spcAft>
              <a:buClrTx/>
              <a:buSzTx/>
              <a:buFontTx/>
              <a:buNone/>
              <a:tabLst/>
              <a:defRPr/>
            </a:pPr>
            <a:r>
              <a:rPr lang="en-GB" sz="2800" dirty="0">
                <a:solidFill>
                  <a:srgbClr val="242424"/>
                </a:solidFill>
                <a:highlight>
                  <a:srgbClr val="FFFF00"/>
                </a:highlight>
                <a:latin typeface="PT Serif" panose="020A0603040505020204" pitchFamily="18" charset="0"/>
              </a:rPr>
              <a:t>‘</a:t>
            </a:r>
            <a:r>
              <a:rPr kumimoji="0" lang="en-GB" sz="28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But that’s problematic, partly because “intersectional” isn’t an identity in itself, but also because </a:t>
            </a:r>
            <a:r>
              <a:rPr lang="en-GB" sz="2800" dirty="0">
                <a:solidFill>
                  <a:srgbClr val="242424"/>
                </a:solidFill>
                <a:highlight>
                  <a:srgbClr val="FFFF00"/>
                </a:highlight>
                <a:latin typeface="PT Serif" panose="020A0603040505020204" pitchFamily="18" charset="0"/>
              </a:rPr>
              <a:t>“</a:t>
            </a:r>
            <a:r>
              <a:rPr kumimoji="0" lang="en-GB" sz="28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most marginalized” is so often defined by our own blind spots, created by whatever privilege we may have.’ </a:t>
            </a:r>
          </a:p>
        </p:txBody>
      </p:sp>
      <p:pic>
        <p:nvPicPr>
          <p:cNvPr id="5" name="Picture 2">
            <a:extLst>
              <a:ext uri="{FF2B5EF4-FFF2-40B4-BE49-F238E27FC236}">
                <a16:creationId xmlns:a16="http://schemas.microsoft.com/office/drawing/2014/main" id="{1CD00305-CD94-CA8D-F06F-309D5A4E1B7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822" y="1242714"/>
            <a:ext cx="4520596" cy="300619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E9A2715-7221-D39C-632B-D303DB623661}"/>
              </a:ext>
            </a:extLst>
          </p:cNvPr>
          <p:cNvSpPr txBox="1"/>
          <p:nvPr/>
        </p:nvSpPr>
        <p:spPr>
          <a:xfrm>
            <a:off x="96822" y="4173955"/>
            <a:ext cx="4520610" cy="338554"/>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Rinku Sen</a:t>
            </a:r>
          </a:p>
        </p:txBody>
      </p:sp>
      <p:sp>
        <p:nvSpPr>
          <p:cNvPr id="9" name="TextBox 8">
            <a:extLst>
              <a:ext uri="{FF2B5EF4-FFF2-40B4-BE49-F238E27FC236}">
                <a16:creationId xmlns:a16="http://schemas.microsoft.com/office/drawing/2014/main" id="{B40211FD-23A9-84A3-6AA2-EB6AD344C662}"/>
              </a:ext>
            </a:extLst>
          </p:cNvPr>
          <p:cNvSpPr txBox="1"/>
          <p:nvPr/>
        </p:nvSpPr>
        <p:spPr>
          <a:xfrm>
            <a:off x="6096000" y="82296"/>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1" name="TextBox 10">
            <a:extLst>
              <a:ext uri="{FF2B5EF4-FFF2-40B4-BE49-F238E27FC236}">
                <a16:creationId xmlns:a16="http://schemas.microsoft.com/office/drawing/2014/main" id="{3BA02986-799B-C2F5-1AD4-51D9D0865611}"/>
              </a:ext>
            </a:extLst>
          </p:cNvPr>
          <p:cNvSpPr txBox="1"/>
          <p:nvPr/>
        </p:nvSpPr>
        <p:spPr>
          <a:xfrm>
            <a:off x="5229860" y="1198471"/>
            <a:ext cx="6115050" cy="978729"/>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3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Dominant status does not prevent exclusion:</a:t>
            </a:r>
          </a:p>
        </p:txBody>
      </p:sp>
      <p:sp>
        <p:nvSpPr>
          <p:cNvPr id="13" name="TextBox 12">
            <a:extLst>
              <a:ext uri="{FF2B5EF4-FFF2-40B4-BE49-F238E27FC236}">
                <a16:creationId xmlns:a16="http://schemas.microsoft.com/office/drawing/2014/main" id="{20957FFF-4CB8-501C-8419-102D3DC75E2E}"/>
              </a:ext>
            </a:extLst>
          </p:cNvPr>
          <p:cNvSpPr txBox="1"/>
          <p:nvPr/>
        </p:nvSpPr>
        <p:spPr>
          <a:xfrm>
            <a:off x="2847171" y="6410036"/>
            <a:ext cx="6553200"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p:txBody>
      </p:sp>
    </p:spTree>
    <p:extLst>
      <p:ext uri="{BB962C8B-B14F-4D97-AF65-F5344CB8AC3E}">
        <p14:creationId xmlns:p14="http://schemas.microsoft.com/office/powerpoint/2010/main" val="595746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8CA005-959C-D10A-BCA0-51F3DFD6A7B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FD34291-FE61-2F23-FDF4-B02F20450FAE}"/>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1A4425BC-DDAB-5421-9256-230B98BC2A86}"/>
              </a:ext>
            </a:extLst>
          </p:cNvPr>
          <p:cNvSpPr txBox="1"/>
          <p:nvPr/>
        </p:nvSpPr>
        <p:spPr>
          <a:xfrm>
            <a:off x="0" y="6582975"/>
            <a:ext cx="1405467" cy="276999"/>
          </a:xfrm>
          <a:prstGeom prst="rect">
            <a:avLst/>
          </a:prstGeom>
          <a:solidFill>
            <a:schemeClr val="bg1">
              <a:lumMod val="50000"/>
            </a:schemeClr>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PowerPoint</a:t>
            </a:r>
          </a:p>
        </p:txBody>
      </p:sp>
      <p:sp>
        <p:nvSpPr>
          <p:cNvPr id="2" name="Slide Number Placeholder 1">
            <a:extLst>
              <a:ext uri="{FF2B5EF4-FFF2-40B4-BE49-F238E27FC236}">
                <a16:creationId xmlns:a16="http://schemas.microsoft.com/office/drawing/2014/main" id="{956870D0-EA1C-6CAD-DD4F-12AABA37EC8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FC284A4A-3DF4-4859-477B-8FF670194024}"/>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0CD07896-8F4C-AC41-257B-A8E3DD832926}"/>
              </a:ext>
            </a:extLst>
          </p:cNvPr>
          <p:cNvSpPr txBox="1"/>
          <p:nvPr/>
        </p:nvSpPr>
        <p:spPr>
          <a:xfrm>
            <a:off x="5429250" y="2324375"/>
            <a:ext cx="6396990" cy="206210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2100"/>
              </a:spcAft>
              <a:buClrTx/>
              <a:buSzTx/>
              <a:buFontTx/>
              <a:buNone/>
              <a:tabLst/>
              <a:defRPr/>
            </a:pPr>
            <a:r>
              <a:rPr kumimoji="0" lang="en-GB" sz="3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‘The problem with making “intersectional</a:t>
            </a:r>
            <a:r>
              <a:rPr lang="en-GB" sz="3200" dirty="0">
                <a:solidFill>
                  <a:srgbClr val="242424"/>
                </a:solidFill>
                <a:highlight>
                  <a:srgbClr val="FFFF00"/>
                </a:highlight>
                <a:latin typeface="PT Serif" panose="020A0603040505020204" pitchFamily="18" charset="0"/>
              </a:rPr>
              <a:t>”</a:t>
            </a:r>
            <a:r>
              <a:rPr kumimoji="0" lang="en-GB" sz="3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 a form of identity is that it hides true dimensions of privilege and power.</a:t>
            </a:r>
            <a:r>
              <a:rPr lang="en-GB" sz="3200" dirty="0">
                <a:solidFill>
                  <a:srgbClr val="242424"/>
                </a:solidFill>
                <a:highlight>
                  <a:srgbClr val="FFFF00"/>
                </a:highlight>
                <a:latin typeface="PT Serif" panose="020A0603040505020204" pitchFamily="18" charset="0"/>
              </a:rPr>
              <a:t>’</a:t>
            </a:r>
            <a:r>
              <a:rPr kumimoji="0" lang="en-GB" sz="3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 </a:t>
            </a:r>
            <a:endParaRPr kumimoji="0" lang="en-GB" sz="3200" b="0" i="0" u="none" strike="noStrike" kern="1200" cap="none" spc="0" normalizeH="0" baseline="0" noProof="0" dirty="0">
              <a:ln>
                <a:noFill/>
              </a:ln>
              <a:solidFill>
                <a:schemeClr val="bg1">
                  <a:lumMod val="85000"/>
                </a:schemeClr>
              </a:solidFill>
              <a:effectLst/>
              <a:uLnTx/>
              <a:uFillTx/>
              <a:latin typeface="PT Serif" panose="020A0603040505020204" pitchFamily="18" charset="0"/>
              <a:ea typeface="+mn-ea"/>
              <a:cs typeface="+mn-cs"/>
            </a:endParaRPr>
          </a:p>
        </p:txBody>
      </p:sp>
      <p:pic>
        <p:nvPicPr>
          <p:cNvPr id="5" name="Picture 2">
            <a:extLst>
              <a:ext uri="{FF2B5EF4-FFF2-40B4-BE49-F238E27FC236}">
                <a16:creationId xmlns:a16="http://schemas.microsoft.com/office/drawing/2014/main" id="{DB86C103-D15D-C8A3-3834-D7BFC0F168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6722" y="1242714"/>
            <a:ext cx="4520596" cy="300619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5072C82-6588-0402-4754-03BDF28D307A}"/>
              </a:ext>
            </a:extLst>
          </p:cNvPr>
          <p:cNvSpPr txBox="1"/>
          <p:nvPr/>
        </p:nvSpPr>
        <p:spPr>
          <a:xfrm>
            <a:off x="566722" y="4173955"/>
            <a:ext cx="4520610" cy="338554"/>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Rinku Sen</a:t>
            </a:r>
          </a:p>
        </p:txBody>
      </p:sp>
      <p:sp>
        <p:nvSpPr>
          <p:cNvPr id="9" name="TextBox 8">
            <a:extLst>
              <a:ext uri="{FF2B5EF4-FFF2-40B4-BE49-F238E27FC236}">
                <a16:creationId xmlns:a16="http://schemas.microsoft.com/office/drawing/2014/main" id="{93C96F11-D054-1EE8-E831-8106AEC62D00}"/>
              </a:ext>
            </a:extLst>
          </p:cNvPr>
          <p:cNvSpPr txBox="1"/>
          <p:nvPr/>
        </p:nvSpPr>
        <p:spPr>
          <a:xfrm>
            <a:off x="6096000" y="82296"/>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1" name="TextBox 10">
            <a:extLst>
              <a:ext uri="{FF2B5EF4-FFF2-40B4-BE49-F238E27FC236}">
                <a16:creationId xmlns:a16="http://schemas.microsoft.com/office/drawing/2014/main" id="{E3270F2C-6C94-FA3D-B505-7E52E50F84C3}"/>
              </a:ext>
            </a:extLst>
          </p:cNvPr>
          <p:cNvSpPr txBox="1"/>
          <p:nvPr/>
        </p:nvSpPr>
        <p:spPr>
          <a:xfrm>
            <a:off x="5229860" y="1198471"/>
            <a:ext cx="6115050" cy="978729"/>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3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Dominant status does not prevent exclusion:</a:t>
            </a:r>
          </a:p>
        </p:txBody>
      </p:sp>
      <p:sp>
        <p:nvSpPr>
          <p:cNvPr id="13" name="TextBox 12">
            <a:extLst>
              <a:ext uri="{FF2B5EF4-FFF2-40B4-BE49-F238E27FC236}">
                <a16:creationId xmlns:a16="http://schemas.microsoft.com/office/drawing/2014/main" id="{3F970676-7D53-8936-2728-2330EC76086F}"/>
              </a:ext>
            </a:extLst>
          </p:cNvPr>
          <p:cNvSpPr txBox="1"/>
          <p:nvPr/>
        </p:nvSpPr>
        <p:spPr>
          <a:xfrm>
            <a:off x="2847171" y="6410036"/>
            <a:ext cx="6553200"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p:txBody>
      </p:sp>
    </p:spTree>
    <p:extLst>
      <p:ext uri="{BB962C8B-B14F-4D97-AF65-F5344CB8AC3E}">
        <p14:creationId xmlns:p14="http://schemas.microsoft.com/office/powerpoint/2010/main" val="2532471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447CE-AB65-88CB-6B01-F5A77B501EA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CF5082F-D919-9842-509B-89924EED0FF7}"/>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451189FA-8AF0-BB78-90A8-9364FF599FF9}"/>
              </a:ext>
            </a:extLst>
          </p:cNvPr>
          <p:cNvSpPr txBox="1"/>
          <p:nvPr/>
        </p:nvSpPr>
        <p:spPr>
          <a:xfrm>
            <a:off x="0" y="6582975"/>
            <a:ext cx="1405467" cy="276999"/>
          </a:xfrm>
          <a:prstGeom prst="rect">
            <a:avLst/>
          </a:prstGeom>
          <a:solidFill>
            <a:schemeClr val="bg1">
              <a:lumMod val="50000"/>
            </a:schemeClr>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PowerPoint</a:t>
            </a:r>
          </a:p>
        </p:txBody>
      </p:sp>
      <p:sp>
        <p:nvSpPr>
          <p:cNvPr id="2" name="Slide Number Placeholder 1">
            <a:extLst>
              <a:ext uri="{FF2B5EF4-FFF2-40B4-BE49-F238E27FC236}">
                <a16:creationId xmlns:a16="http://schemas.microsoft.com/office/drawing/2014/main" id="{69C51421-C51C-D29A-5BC8-DE8CB6FA2C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F8A29420-A58C-CA54-0DED-A449EDE04842}"/>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D37D95F3-250A-6597-DE86-0E5941CD6E2A}"/>
              </a:ext>
            </a:extLst>
          </p:cNvPr>
          <p:cNvSpPr txBox="1"/>
          <p:nvPr/>
        </p:nvSpPr>
        <p:spPr>
          <a:xfrm>
            <a:off x="4928842" y="2389239"/>
            <a:ext cx="7130659" cy="224676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2100"/>
              </a:spcAft>
              <a:buClrTx/>
              <a:buSzTx/>
              <a:buFontTx/>
              <a:buNone/>
              <a:tabLst/>
              <a:defRPr/>
            </a:pPr>
            <a:r>
              <a:rPr kumimoji="0" lang="en-GB" sz="2800" b="0" i="0" u="none" strike="noStrike" kern="1200" cap="none" spc="0" normalizeH="0" baseline="0" noProof="0" dirty="0">
                <a:ln>
                  <a:noFill/>
                </a:ln>
                <a:effectLst/>
                <a:highlight>
                  <a:srgbClr val="FFFF00"/>
                </a:highlight>
                <a:uLnTx/>
                <a:uFillTx/>
                <a:latin typeface="PT Serif" panose="020A0603040505020204" pitchFamily="18" charset="0"/>
                <a:ea typeface="+mn-ea"/>
                <a:cs typeface="+mn-cs"/>
              </a:rPr>
              <a:t>‘Class privilege is often improperly weighted. I’m not saying that class trumps everything else, but money at the very least gives us more options for dealing with racism or sexism.’</a:t>
            </a:r>
          </a:p>
        </p:txBody>
      </p:sp>
      <p:pic>
        <p:nvPicPr>
          <p:cNvPr id="5" name="Picture 2">
            <a:extLst>
              <a:ext uri="{FF2B5EF4-FFF2-40B4-BE49-F238E27FC236}">
                <a16:creationId xmlns:a16="http://schemas.microsoft.com/office/drawing/2014/main" id="{5EFB60A1-E8C6-65A1-372C-991F3952EB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822" y="1242714"/>
            <a:ext cx="4520596" cy="300619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2F43757-A875-2B56-2E00-F2D2F6294C7C}"/>
              </a:ext>
            </a:extLst>
          </p:cNvPr>
          <p:cNvSpPr txBox="1"/>
          <p:nvPr/>
        </p:nvSpPr>
        <p:spPr>
          <a:xfrm>
            <a:off x="96822" y="4173955"/>
            <a:ext cx="4520610" cy="338554"/>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Rinku Sen</a:t>
            </a:r>
          </a:p>
        </p:txBody>
      </p:sp>
      <p:sp>
        <p:nvSpPr>
          <p:cNvPr id="9" name="TextBox 8">
            <a:extLst>
              <a:ext uri="{FF2B5EF4-FFF2-40B4-BE49-F238E27FC236}">
                <a16:creationId xmlns:a16="http://schemas.microsoft.com/office/drawing/2014/main" id="{4627C8E9-5137-761B-A119-F2716D31EC92}"/>
              </a:ext>
            </a:extLst>
          </p:cNvPr>
          <p:cNvSpPr txBox="1"/>
          <p:nvPr/>
        </p:nvSpPr>
        <p:spPr>
          <a:xfrm>
            <a:off x="6096000" y="173383"/>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1" name="TextBox 10">
            <a:extLst>
              <a:ext uri="{FF2B5EF4-FFF2-40B4-BE49-F238E27FC236}">
                <a16:creationId xmlns:a16="http://schemas.microsoft.com/office/drawing/2014/main" id="{430F182E-6BC2-F799-6753-10450B1CFD91}"/>
              </a:ext>
            </a:extLst>
          </p:cNvPr>
          <p:cNvSpPr txBox="1"/>
          <p:nvPr/>
        </p:nvSpPr>
        <p:spPr>
          <a:xfrm>
            <a:off x="5061341" y="1389889"/>
            <a:ext cx="6115050" cy="978729"/>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3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Dominant status does not prevent exclusion:</a:t>
            </a:r>
          </a:p>
        </p:txBody>
      </p:sp>
      <p:sp>
        <p:nvSpPr>
          <p:cNvPr id="13" name="TextBox 12">
            <a:extLst>
              <a:ext uri="{FF2B5EF4-FFF2-40B4-BE49-F238E27FC236}">
                <a16:creationId xmlns:a16="http://schemas.microsoft.com/office/drawing/2014/main" id="{1DC62206-E9A8-BEBA-855F-D171704610C0}"/>
              </a:ext>
            </a:extLst>
          </p:cNvPr>
          <p:cNvSpPr txBox="1"/>
          <p:nvPr/>
        </p:nvSpPr>
        <p:spPr>
          <a:xfrm>
            <a:off x="2847171" y="6410036"/>
            <a:ext cx="6553200"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p:txBody>
      </p:sp>
    </p:spTree>
    <p:extLst>
      <p:ext uri="{BB962C8B-B14F-4D97-AF65-F5344CB8AC3E}">
        <p14:creationId xmlns:p14="http://schemas.microsoft.com/office/powerpoint/2010/main" val="2989842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610D0-9844-325A-6F28-DDDD2318890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95A96DD-9773-2EED-F047-C64D04110CCA}"/>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8287E127-2AEE-EA28-9F7A-2AB2C0D508B6}"/>
              </a:ext>
            </a:extLst>
          </p:cNvPr>
          <p:cNvSpPr txBox="1"/>
          <p:nvPr/>
        </p:nvSpPr>
        <p:spPr>
          <a:xfrm>
            <a:off x="0" y="6582975"/>
            <a:ext cx="1405467" cy="276999"/>
          </a:xfrm>
          <a:prstGeom prst="rect">
            <a:avLst/>
          </a:prstGeom>
          <a:solidFill>
            <a:schemeClr val="bg1">
              <a:lumMod val="50000"/>
            </a:schemeClr>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PowerPoint</a:t>
            </a:r>
          </a:p>
        </p:txBody>
      </p:sp>
      <p:sp>
        <p:nvSpPr>
          <p:cNvPr id="2" name="Slide Number Placeholder 1">
            <a:extLst>
              <a:ext uri="{FF2B5EF4-FFF2-40B4-BE49-F238E27FC236}">
                <a16:creationId xmlns:a16="http://schemas.microsoft.com/office/drawing/2014/main" id="{138F9FA9-4EFC-9C29-4400-A934A799A35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51811B69-AC3F-C684-53FF-C0F2E9CD3354}"/>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7" name="TextBox 6">
            <a:extLst>
              <a:ext uri="{FF2B5EF4-FFF2-40B4-BE49-F238E27FC236}">
                <a16:creationId xmlns:a16="http://schemas.microsoft.com/office/drawing/2014/main" id="{B8DB91BC-00BF-7BF9-E18B-9751D49D29FA}"/>
              </a:ext>
            </a:extLst>
          </p:cNvPr>
          <p:cNvSpPr txBox="1"/>
          <p:nvPr/>
        </p:nvSpPr>
        <p:spPr>
          <a:xfrm>
            <a:off x="5061341" y="2346960"/>
            <a:ext cx="6960197" cy="224676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‘But when racial justice activists are confronted with a person who is white, male and poor, we too often act as if the whiteness and the maleness totally mitigate the effects of the poverty</a:t>
            </a:r>
            <a:r>
              <a:rPr kumimoji="0" lang="en-GB" sz="2800" b="0" i="0" u="none" strike="noStrike" kern="1200" cap="none" spc="0" normalizeH="0" baseline="0" noProof="0" dirty="0">
                <a:ln>
                  <a:noFill/>
                </a:ln>
                <a:solidFill>
                  <a:srgbClr val="242424"/>
                </a:solidFill>
                <a:effectLst/>
                <a:uLnTx/>
                <a:uFillTx/>
                <a:latin typeface="PT Serif" panose="020A0603040505020204" pitchFamily="18" charset="0"/>
                <a:ea typeface="+mn-ea"/>
                <a:cs typeface="+mn-cs"/>
              </a:rPr>
              <a:t>.</a:t>
            </a:r>
            <a:r>
              <a:rPr lang="en-GB" sz="2800" dirty="0">
                <a:solidFill>
                  <a:srgbClr val="242424"/>
                </a:solidFill>
                <a:latin typeface="PT Serif" panose="020A0603040505020204" pitchFamily="18" charset="0"/>
              </a:rPr>
              <a:t>’</a:t>
            </a:r>
            <a:r>
              <a:rPr kumimoji="0" lang="en-GB" sz="2800" b="0" i="0" u="none" strike="noStrike" kern="1200" cap="none" spc="0" normalizeH="0" baseline="0" noProof="0" dirty="0">
                <a:ln>
                  <a:noFill/>
                </a:ln>
                <a:solidFill>
                  <a:srgbClr val="242424"/>
                </a:solidFill>
                <a:effectLst/>
                <a:uLnTx/>
                <a:uFillTx/>
                <a:latin typeface="PT Serif" panose="020A0603040505020204" pitchFamily="18" charset="0"/>
                <a:ea typeface="+mn-ea"/>
                <a:cs typeface="+mn-cs"/>
              </a:rPr>
              <a:t> </a:t>
            </a:r>
            <a:endParaRPr kumimoji="0" lang="en-GB" sz="2800" b="0" i="0" u="none" strike="noStrike" kern="1200" cap="none" spc="0" normalizeH="0" baseline="0" noProof="0" dirty="0">
              <a:ln>
                <a:noFill/>
              </a:ln>
              <a:solidFill>
                <a:schemeClr val="bg1">
                  <a:lumMod val="85000"/>
                </a:schemeClr>
              </a:solidFill>
              <a:effectLst/>
              <a:uLnTx/>
              <a:uFillTx/>
              <a:latin typeface="Aptos" panose="02110004020202020204"/>
              <a:ea typeface="+mn-ea"/>
              <a:cs typeface="+mn-cs"/>
            </a:endParaRPr>
          </a:p>
        </p:txBody>
      </p:sp>
      <p:pic>
        <p:nvPicPr>
          <p:cNvPr id="5" name="Picture 2">
            <a:extLst>
              <a:ext uri="{FF2B5EF4-FFF2-40B4-BE49-F238E27FC236}">
                <a16:creationId xmlns:a16="http://schemas.microsoft.com/office/drawing/2014/main" id="{389B519F-AADE-29DA-35A0-05BAFC99B0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822" y="1242714"/>
            <a:ext cx="4520596" cy="300619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CFF0A65-97F6-DB71-CE69-2CAEDB5052E6}"/>
              </a:ext>
            </a:extLst>
          </p:cNvPr>
          <p:cNvSpPr txBox="1"/>
          <p:nvPr/>
        </p:nvSpPr>
        <p:spPr>
          <a:xfrm>
            <a:off x="96822" y="4173955"/>
            <a:ext cx="4520610" cy="338554"/>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Rinku Sen</a:t>
            </a:r>
          </a:p>
        </p:txBody>
      </p:sp>
      <p:sp>
        <p:nvSpPr>
          <p:cNvPr id="8" name="TextBox 7">
            <a:extLst>
              <a:ext uri="{FF2B5EF4-FFF2-40B4-BE49-F238E27FC236}">
                <a16:creationId xmlns:a16="http://schemas.microsoft.com/office/drawing/2014/main" id="{95534CED-DAD5-D38F-CDC7-EBEA34A2E1BE}"/>
              </a:ext>
            </a:extLst>
          </p:cNvPr>
          <p:cNvSpPr txBox="1"/>
          <p:nvPr/>
        </p:nvSpPr>
        <p:spPr>
          <a:xfrm>
            <a:off x="6096000" y="173383"/>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3B6E8A7A-5C35-EC55-E040-D62E010FB8A1}"/>
              </a:ext>
            </a:extLst>
          </p:cNvPr>
          <p:cNvSpPr txBox="1"/>
          <p:nvPr/>
        </p:nvSpPr>
        <p:spPr>
          <a:xfrm>
            <a:off x="5061341" y="1389889"/>
            <a:ext cx="6115050" cy="978729"/>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3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Dominant status does not prevent exclusion:</a:t>
            </a:r>
          </a:p>
        </p:txBody>
      </p:sp>
      <p:sp>
        <p:nvSpPr>
          <p:cNvPr id="11" name="TextBox 10">
            <a:extLst>
              <a:ext uri="{FF2B5EF4-FFF2-40B4-BE49-F238E27FC236}">
                <a16:creationId xmlns:a16="http://schemas.microsoft.com/office/drawing/2014/main" id="{7821A99F-9DC7-511A-E6E7-BB13EC66BDA1}"/>
              </a:ext>
            </a:extLst>
          </p:cNvPr>
          <p:cNvSpPr txBox="1"/>
          <p:nvPr/>
        </p:nvSpPr>
        <p:spPr>
          <a:xfrm>
            <a:off x="2847171" y="6410036"/>
            <a:ext cx="6553200"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p:txBody>
      </p:sp>
    </p:spTree>
    <p:extLst>
      <p:ext uri="{BB962C8B-B14F-4D97-AF65-F5344CB8AC3E}">
        <p14:creationId xmlns:p14="http://schemas.microsoft.com/office/powerpoint/2010/main" val="2046202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D5C55F-F16E-C1F7-0F30-B9E7C5920C6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1CD64EF-85F8-06F4-4563-78C8E929EB02}"/>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3865571D-D732-457A-FDF6-4AD0018B49D6}"/>
              </a:ext>
            </a:extLst>
          </p:cNvPr>
          <p:cNvSpPr txBox="1"/>
          <p:nvPr/>
        </p:nvSpPr>
        <p:spPr>
          <a:xfrm>
            <a:off x="0" y="6582975"/>
            <a:ext cx="1405467" cy="276999"/>
          </a:xfrm>
          <a:prstGeom prst="rect">
            <a:avLst/>
          </a:prstGeom>
          <a:solidFill>
            <a:schemeClr val="bg1">
              <a:lumMod val="50000"/>
            </a:schemeClr>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PowerPoint</a:t>
            </a:r>
          </a:p>
        </p:txBody>
      </p:sp>
      <p:sp>
        <p:nvSpPr>
          <p:cNvPr id="2" name="Slide Number Placeholder 1">
            <a:extLst>
              <a:ext uri="{FF2B5EF4-FFF2-40B4-BE49-F238E27FC236}">
                <a16:creationId xmlns:a16="http://schemas.microsoft.com/office/drawing/2014/main" id="{C1416F8B-9C0E-778C-3DA4-A3DED032A11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FC987919-C3AE-87A1-72A0-2813BDF3A48B}"/>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7" name="TextBox 6">
            <a:extLst>
              <a:ext uri="{FF2B5EF4-FFF2-40B4-BE49-F238E27FC236}">
                <a16:creationId xmlns:a16="http://schemas.microsoft.com/office/drawing/2014/main" id="{26834873-B968-85EC-A730-4FD2362B36BE}"/>
              </a:ext>
            </a:extLst>
          </p:cNvPr>
          <p:cNvSpPr txBox="1"/>
          <p:nvPr/>
        </p:nvSpPr>
        <p:spPr>
          <a:xfrm>
            <a:off x="5029200" y="2419629"/>
            <a:ext cx="5886450"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‘They do not. </a:t>
            </a:r>
            <a:br>
              <a:rPr kumimoji="0" lang="en-GB" sz="54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br>
            <a:r>
              <a:rPr kumimoji="0" lang="en-GB" sz="54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How could they?’ </a:t>
            </a:r>
            <a:endParaRPr kumimoji="0" lang="en-GB" sz="5400" b="0" i="0" u="none" strike="noStrike" kern="1200" cap="none" spc="0" normalizeH="0" baseline="0" noProof="0" dirty="0">
              <a:ln>
                <a:noFill/>
              </a:ln>
              <a:solidFill>
                <a:schemeClr val="bg1">
                  <a:lumMod val="85000"/>
                </a:schemeClr>
              </a:solidFill>
              <a:effectLst/>
              <a:uLnTx/>
              <a:uFillTx/>
              <a:latin typeface="Aptos" panose="02110004020202020204"/>
              <a:ea typeface="+mn-ea"/>
              <a:cs typeface="+mn-cs"/>
            </a:endParaRPr>
          </a:p>
        </p:txBody>
      </p:sp>
      <p:pic>
        <p:nvPicPr>
          <p:cNvPr id="5" name="Picture 2">
            <a:extLst>
              <a:ext uri="{FF2B5EF4-FFF2-40B4-BE49-F238E27FC236}">
                <a16:creationId xmlns:a16="http://schemas.microsoft.com/office/drawing/2014/main" id="{58B7ACB4-8098-0EC2-5E65-EED1B02271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822" y="1242714"/>
            <a:ext cx="4520596" cy="300619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6427DD8-04A1-79F8-4B3E-F4FF4B46362C}"/>
              </a:ext>
            </a:extLst>
          </p:cNvPr>
          <p:cNvSpPr txBox="1"/>
          <p:nvPr/>
        </p:nvSpPr>
        <p:spPr>
          <a:xfrm>
            <a:off x="96822" y="4173955"/>
            <a:ext cx="4520610" cy="338554"/>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Rinku Sen</a:t>
            </a:r>
          </a:p>
        </p:txBody>
      </p:sp>
      <p:sp>
        <p:nvSpPr>
          <p:cNvPr id="11" name="TextBox 10">
            <a:extLst>
              <a:ext uri="{FF2B5EF4-FFF2-40B4-BE49-F238E27FC236}">
                <a16:creationId xmlns:a16="http://schemas.microsoft.com/office/drawing/2014/main" id="{1D727C85-911A-1F4C-0EFE-2149F42ED9C0}"/>
              </a:ext>
            </a:extLst>
          </p:cNvPr>
          <p:cNvSpPr txBox="1"/>
          <p:nvPr/>
        </p:nvSpPr>
        <p:spPr>
          <a:xfrm>
            <a:off x="6096000" y="173383"/>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a:extLst>
              <a:ext uri="{FF2B5EF4-FFF2-40B4-BE49-F238E27FC236}">
                <a16:creationId xmlns:a16="http://schemas.microsoft.com/office/drawing/2014/main" id="{EA4BDE0C-C816-51E2-3C59-16A470B4D672}"/>
              </a:ext>
            </a:extLst>
          </p:cNvPr>
          <p:cNvSpPr txBox="1"/>
          <p:nvPr/>
        </p:nvSpPr>
        <p:spPr>
          <a:xfrm>
            <a:off x="5061341" y="1389889"/>
            <a:ext cx="6115050" cy="978729"/>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3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Dominant status does not prevent exclusion:</a:t>
            </a:r>
          </a:p>
        </p:txBody>
      </p:sp>
      <p:sp>
        <p:nvSpPr>
          <p:cNvPr id="14" name="TextBox 13">
            <a:extLst>
              <a:ext uri="{FF2B5EF4-FFF2-40B4-BE49-F238E27FC236}">
                <a16:creationId xmlns:a16="http://schemas.microsoft.com/office/drawing/2014/main" id="{6FD6C34C-EB91-41C5-80E0-316EA103798B}"/>
              </a:ext>
            </a:extLst>
          </p:cNvPr>
          <p:cNvSpPr txBox="1"/>
          <p:nvPr/>
        </p:nvSpPr>
        <p:spPr>
          <a:xfrm>
            <a:off x="2847171" y="6410036"/>
            <a:ext cx="6553200"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p:txBody>
      </p:sp>
    </p:spTree>
    <p:extLst>
      <p:ext uri="{BB962C8B-B14F-4D97-AF65-F5344CB8AC3E}">
        <p14:creationId xmlns:p14="http://schemas.microsoft.com/office/powerpoint/2010/main" val="21195189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587357-D4C1-323B-36EA-E8EF1363557C}"/>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DF02358A-8046-2760-728A-D390555833C7}"/>
              </a:ext>
            </a:extLst>
          </p:cNvPr>
          <p:cNvSpPr txBox="1"/>
          <p:nvPr/>
        </p:nvSpPr>
        <p:spPr>
          <a:xfrm>
            <a:off x="0" y="6582975"/>
            <a:ext cx="1405467" cy="276999"/>
          </a:xfrm>
          <a:prstGeom prst="rect">
            <a:avLst/>
          </a:prstGeom>
          <a:solidFill>
            <a:schemeClr val="bg1">
              <a:lumMod val="50000"/>
            </a:schemeClr>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PowerPoint</a:t>
            </a:r>
          </a:p>
        </p:txBody>
      </p:sp>
      <p:sp>
        <p:nvSpPr>
          <p:cNvPr id="2" name="Slide Number Placeholder 1">
            <a:extLst>
              <a:ext uri="{FF2B5EF4-FFF2-40B4-BE49-F238E27FC236}">
                <a16:creationId xmlns:a16="http://schemas.microsoft.com/office/drawing/2014/main" id="{2E25D405-827C-C435-730B-BD37FF02317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8FF6FB04-7E4F-0698-B064-08BD11A9E228}"/>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7" name="TextBox 6">
            <a:extLst>
              <a:ext uri="{FF2B5EF4-FFF2-40B4-BE49-F238E27FC236}">
                <a16:creationId xmlns:a16="http://schemas.microsoft.com/office/drawing/2014/main" id="{FB922243-58B9-5B88-B98A-C0D8EA88AF00}"/>
              </a:ext>
            </a:extLst>
          </p:cNvPr>
          <p:cNvSpPr txBox="1"/>
          <p:nvPr/>
        </p:nvSpPr>
        <p:spPr>
          <a:xfrm>
            <a:off x="4877905" y="2444173"/>
            <a:ext cx="7181596" cy="206210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‘Being white and male might lessen a lot of harm, but it could not possibly negate all the discrimination poor people face</a:t>
            </a:r>
            <a:r>
              <a:rPr lang="en-GB" sz="3200" dirty="0">
                <a:solidFill>
                  <a:srgbClr val="242424"/>
                </a:solidFill>
                <a:highlight>
                  <a:srgbClr val="FFFF00"/>
                </a:highlight>
                <a:latin typeface="PT Serif" panose="020A0603040505020204" pitchFamily="18" charset="0"/>
              </a:rPr>
              <a:t>.’</a:t>
            </a:r>
            <a:r>
              <a:rPr kumimoji="0" lang="en-GB" sz="3200" b="0" i="0" u="none" strike="noStrike" kern="1200" cap="none" spc="0" normalizeH="0" baseline="0" noProof="0" dirty="0">
                <a:ln>
                  <a:noFill/>
                </a:ln>
                <a:solidFill>
                  <a:srgbClr val="242424"/>
                </a:solidFill>
                <a:effectLst/>
                <a:uLnTx/>
                <a:uFillTx/>
                <a:latin typeface="PT Serif" panose="020A0603040505020204" pitchFamily="18" charset="0"/>
                <a:ea typeface="+mn-ea"/>
                <a:cs typeface="+mn-cs"/>
              </a:rPr>
              <a:t> </a:t>
            </a:r>
            <a:endParaRPr kumimoji="0" lang="en-GB" sz="3200" b="0" i="0" u="none" strike="noStrike" kern="1200" cap="none" spc="0" normalizeH="0" baseline="0" noProof="0" dirty="0">
              <a:ln>
                <a:noFill/>
              </a:ln>
              <a:solidFill>
                <a:schemeClr val="bg1">
                  <a:lumMod val="85000"/>
                </a:schemeClr>
              </a:solidFill>
              <a:effectLst/>
              <a:uLnTx/>
              <a:uFillTx/>
              <a:latin typeface="Aptos" panose="02110004020202020204"/>
              <a:ea typeface="+mn-ea"/>
              <a:cs typeface="+mn-cs"/>
            </a:endParaRPr>
          </a:p>
        </p:txBody>
      </p:sp>
      <p:pic>
        <p:nvPicPr>
          <p:cNvPr id="5" name="Picture 2">
            <a:extLst>
              <a:ext uri="{FF2B5EF4-FFF2-40B4-BE49-F238E27FC236}">
                <a16:creationId xmlns:a16="http://schemas.microsoft.com/office/drawing/2014/main" id="{6C15FF7B-FACB-2A7D-4B25-66E28B44BF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822" y="1242714"/>
            <a:ext cx="4520596" cy="300619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00579F9-B3A5-5CD0-E62D-C4EFE039963A}"/>
              </a:ext>
            </a:extLst>
          </p:cNvPr>
          <p:cNvSpPr txBox="1"/>
          <p:nvPr/>
        </p:nvSpPr>
        <p:spPr>
          <a:xfrm>
            <a:off x="96822" y="4173955"/>
            <a:ext cx="4520610" cy="338554"/>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Rinku Sen</a:t>
            </a:r>
          </a:p>
        </p:txBody>
      </p:sp>
      <p:sp>
        <p:nvSpPr>
          <p:cNvPr id="8" name="TextBox 7">
            <a:extLst>
              <a:ext uri="{FF2B5EF4-FFF2-40B4-BE49-F238E27FC236}">
                <a16:creationId xmlns:a16="http://schemas.microsoft.com/office/drawing/2014/main" id="{89C5DE84-FE18-8338-3EDB-6AF67A369E63}"/>
              </a:ext>
            </a:extLst>
          </p:cNvPr>
          <p:cNvSpPr txBox="1"/>
          <p:nvPr/>
        </p:nvSpPr>
        <p:spPr>
          <a:xfrm>
            <a:off x="6096000" y="173383"/>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457A6AD0-ECCE-0F65-ADC2-3E80ECDBEED7}"/>
              </a:ext>
            </a:extLst>
          </p:cNvPr>
          <p:cNvSpPr txBox="1"/>
          <p:nvPr/>
        </p:nvSpPr>
        <p:spPr>
          <a:xfrm>
            <a:off x="4877905" y="1359430"/>
            <a:ext cx="6115050" cy="978729"/>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3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Dominant status does not prevent exclusion:</a:t>
            </a:r>
          </a:p>
        </p:txBody>
      </p:sp>
      <p:sp>
        <p:nvSpPr>
          <p:cNvPr id="11" name="TextBox 10">
            <a:extLst>
              <a:ext uri="{FF2B5EF4-FFF2-40B4-BE49-F238E27FC236}">
                <a16:creationId xmlns:a16="http://schemas.microsoft.com/office/drawing/2014/main" id="{14B9F87B-E686-8052-6C93-2D3E9B75D375}"/>
              </a:ext>
            </a:extLst>
          </p:cNvPr>
          <p:cNvSpPr txBox="1"/>
          <p:nvPr/>
        </p:nvSpPr>
        <p:spPr>
          <a:xfrm>
            <a:off x="2847171" y="6410036"/>
            <a:ext cx="6553200"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p:txBody>
      </p:sp>
    </p:spTree>
    <p:extLst>
      <p:ext uri="{BB962C8B-B14F-4D97-AF65-F5344CB8AC3E}">
        <p14:creationId xmlns:p14="http://schemas.microsoft.com/office/powerpoint/2010/main" val="380214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CF7745-B67E-281C-658C-15D642BAFAE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5984001-57EB-6B99-1251-951E231A924D}"/>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D92D531D-BE63-F7E6-721C-5AD2226B1E57}"/>
              </a:ext>
            </a:extLst>
          </p:cNvPr>
          <p:cNvSpPr txBox="1"/>
          <p:nvPr/>
        </p:nvSpPr>
        <p:spPr>
          <a:xfrm>
            <a:off x="0" y="6582975"/>
            <a:ext cx="1405467" cy="276999"/>
          </a:xfrm>
          <a:prstGeom prst="rect">
            <a:avLst/>
          </a:prstGeom>
          <a:solidFill>
            <a:schemeClr val="bg1">
              <a:lumMod val="50000"/>
            </a:schemeClr>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PowerPoint</a:t>
            </a:r>
          </a:p>
        </p:txBody>
      </p:sp>
      <p:sp>
        <p:nvSpPr>
          <p:cNvPr id="2" name="Slide Number Placeholder 1">
            <a:extLst>
              <a:ext uri="{FF2B5EF4-FFF2-40B4-BE49-F238E27FC236}">
                <a16:creationId xmlns:a16="http://schemas.microsoft.com/office/drawing/2014/main" id="{08EB7BA9-E8C1-5BE7-8E3A-DE033259E8D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5CF4C46E-A70D-618B-F7CE-31ACE2B83A1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7" name="TextBox 6">
            <a:extLst>
              <a:ext uri="{FF2B5EF4-FFF2-40B4-BE49-F238E27FC236}">
                <a16:creationId xmlns:a16="http://schemas.microsoft.com/office/drawing/2014/main" id="{DB2B57E3-9040-BA11-A985-D610275F5598}"/>
              </a:ext>
            </a:extLst>
          </p:cNvPr>
          <p:cNvSpPr txBox="1"/>
          <p:nvPr/>
        </p:nvSpPr>
        <p:spPr>
          <a:xfrm>
            <a:off x="4672238" y="2346960"/>
            <a:ext cx="6893256"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242424"/>
                </a:solidFill>
                <a:effectLst/>
                <a:highlight>
                  <a:srgbClr val="FFFF00"/>
                </a:highlight>
                <a:uLnTx/>
                <a:uFillTx/>
                <a:latin typeface="PT Serif" panose="020A0603040505020204" pitchFamily="18" charset="0"/>
                <a:ea typeface="+mn-ea"/>
                <a:cs typeface="+mn-cs"/>
              </a:rPr>
              <a:t>‘If we are concerned with the situation of Muslim men with money, we don’t argue that the money or the maleness protects them totally from the harm of Islamophobia. We know that this could never be the case.’</a:t>
            </a:r>
            <a:endParaRPr kumimoji="0" lang="en-GB" sz="2400" b="0" i="0" u="none" strike="noStrike" kern="1200" cap="none" spc="0" normalizeH="0" baseline="0" noProof="0" dirty="0">
              <a:ln>
                <a:noFill/>
              </a:ln>
              <a:solidFill>
                <a:prstClr val="black"/>
              </a:solidFill>
              <a:effectLst/>
              <a:highlight>
                <a:srgbClr val="FFFF00"/>
              </a:highlight>
              <a:uLnTx/>
              <a:uFillTx/>
              <a:latin typeface="Aptos" panose="02110004020202020204"/>
              <a:ea typeface="+mn-ea"/>
              <a:cs typeface="+mn-cs"/>
            </a:endParaRPr>
          </a:p>
        </p:txBody>
      </p:sp>
      <p:sp>
        <p:nvSpPr>
          <p:cNvPr id="15" name="TextBox 14">
            <a:extLst>
              <a:ext uri="{FF2B5EF4-FFF2-40B4-BE49-F238E27FC236}">
                <a16:creationId xmlns:a16="http://schemas.microsoft.com/office/drawing/2014/main" id="{BDDC9B12-AEC8-E1AC-E3D1-32C0F53FDFDC}"/>
              </a:ext>
            </a:extLst>
          </p:cNvPr>
          <p:cNvSpPr txBox="1"/>
          <p:nvPr/>
        </p:nvSpPr>
        <p:spPr>
          <a:xfrm>
            <a:off x="2847171" y="6410036"/>
            <a:ext cx="6553200"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(Sen, 2017, cited in Narrative Initiative, 2021)</a:t>
            </a:r>
          </a:p>
        </p:txBody>
      </p:sp>
      <p:pic>
        <p:nvPicPr>
          <p:cNvPr id="5" name="Picture 2">
            <a:extLst>
              <a:ext uri="{FF2B5EF4-FFF2-40B4-BE49-F238E27FC236}">
                <a16:creationId xmlns:a16="http://schemas.microsoft.com/office/drawing/2014/main" id="{5B3EFE7D-CB16-132B-52A0-87E352A1B9D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822" y="1242714"/>
            <a:ext cx="4520596" cy="300619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AB2EC47-0406-7360-E028-FFB0B213EEC0}"/>
              </a:ext>
            </a:extLst>
          </p:cNvPr>
          <p:cNvSpPr txBox="1"/>
          <p:nvPr/>
        </p:nvSpPr>
        <p:spPr>
          <a:xfrm>
            <a:off x="96822" y="4173955"/>
            <a:ext cx="4520610" cy="338554"/>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Rinku Sen</a:t>
            </a:r>
          </a:p>
        </p:txBody>
      </p:sp>
      <p:sp>
        <p:nvSpPr>
          <p:cNvPr id="8" name="TextBox 7">
            <a:extLst>
              <a:ext uri="{FF2B5EF4-FFF2-40B4-BE49-F238E27FC236}">
                <a16:creationId xmlns:a16="http://schemas.microsoft.com/office/drawing/2014/main" id="{8DCCEC96-C282-B962-DC81-BC456EFCE80D}"/>
              </a:ext>
            </a:extLst>
          </p:cNvPr>
          <p:cNvSpPr txBox="1"/>
          <p:nvPr/>
        </p:nvSpPr>
        <p:spPr>
          <a:xfrm>
            <a:off x="6096000" y="173383"/>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A8D0C0A3-67C7-FE22-5C41-DEB492F2D5AD}"/>
              </a:ext>
            </a:extLst>
          </p:cNvPr>
          <p:cNvSpPr txBox="1"/>
          <p:nvPr/>
        </p:nvSpPr>
        <p:spPr>
          <a:xfrm>
            <a:off x="4877905" y="1359430"/>
            <a:ext cx="6115050" cy="978729"/>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3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Dominant status does not prevent exclusion:</a:t>
            </a:r>
          </a:p>
        </p:txBody>
      </p:sp>
    </p:spTree>
    <p:extLst>
      <p:ext uri="{BB962C8B-B14F-4D97-AF65-F5344CB8AC3E}">
        <p14:creationId xmlns:p14="http://schemas.microsoft.com/office/powerpoint/2010/main" val="18686307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98F6F-542F-6DCC-87BA-74F33AF7BB1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73D58BD-EF5A-6D62-2855-0540C2E99713}"/>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FDA74097-D87F-BF2B-AA4D-026E35872305}"/>
              </a:ext>
            </a:extLst>
          </p:cNvPr>
          <p:cNvSpPr txBox="1"/>
          <p:nvPr/>
        </p:nvSpPr>
        <p:spPr>
          <a:xfrm>
            <a:off x="0" y="6582975"/>
            <a:ext cx="1405467" cy="276999"/>
          </a:xfrm>
          <a:prstGeom prst="rect">
            <a:avLst/>
          </a:prstGeom>
          <a:solidFill>
            <a:schemeClr val="bg1">
              <a:lumMod val="50000"/>
            </a:schemeClr>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PowerPoint</a:t>
            </a:r>
          </a:p>
        </p:txBody>
      </p:sp>
      <p:sp>
        <p:nvSpPr>
          <p:cNvPr id="2" name="Slide Number Placeholder 1">
            <a:extLst>
              <a:ext uri="{FF2B5EF4-FFF2-40B4-BE49-F238E27FC236}">
                <a16:creationId xmlns:a16="http://schemas.microsoft.com/office/drawing/2014/main" id="{70A2FB8D-0873-F893-5A57-72904A1D185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23AE43D1-C64C-074A-83E9-789AFA58A4AE}"/>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15" name="TextBox 14">
            <a:extLst>
              <a:ext uri="{FF2B5EF4-FFF2-40B4-BE49-F238E27FC236}">
                <a16:creationId xmlns:a16="http://schemas.microsoft.com/office/drawing/2014/main" id="{99D99415-49FF-24F8-44B6-5D797B3770C7}"/>
              </a:ext>
            </a:extLst>
          </p:cNvPr>
          <p:cNvSpPr txBox="1"/>
          <p:nvPr/>
        </p:nvSpPr>
        <p:spPr>
          <a:xfrm>
            <a:off x="2847171" y="6410036"/>
            <a:ext cx="6553200"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(Collins and Bilge, 2016)</a:t>
            </a:r>
          </a:p>
        </p:txBody>
      </p:sp>
      <p:pic>
        <p:nvPicPr>
          <p:cNvPr id="5" name="Picture 2">
            <a:extLst>
              <a:ext uri="{FF2B5EF4-FFF2-40B4-BE49-F238E27FC236}">
                <a16:creationId xmlns:a16="http://schemas.microsoft.com/office/drawing/2014/main" id="{7401A611-17EA-6E20-C1CD-523CB49A29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822" y="1242714"/>
            <a:ext cx="4520596" cy="300619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4F80EE0-A128-28A1-D592-415E8009225D}"/>
              </a:ext>
            </a:extLst>
          </p:cNvPr>
          <p:cNvSpPr txBox="1"/>
          <p:nvPr/>
        </p:nvSpPr>
        <p:spPr>
          <a:xfrm>
            <a:off x="96822" y="4173955"/>
            <a:ext cx="4520610" cy="338554"/>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110004020202020204"/>
                <a:ea typeface="+mn-ea"/>
                <a:cs typeface="+mn-cs"/>
              </a:rPr>
              <a:t>Rinku Sen</a:t>
            </a:r>
          </a:p>
        </p:txBody>
      </p:sp>
      <p:sp>
        <p:nvSpPr>
          <p:cNvPr id="8" name="TextBox 7">
            <a:extLst>
              <a:ext uri="{FF2B5EF4-FFF2-40B4-BE49-F238E27FC236}">
                <a16:creationId xmlns:a16="http://schemas.microsoft.com/office/drawing/2014/main" id="{E716A7C2-654C-A637-9B7B-795CE2B684A2}"/>
              </a:ext>
            </a:extLst>
          </p:cNvPr>
          <p:cNvSpPr txBox="1"/>
          <p:nvPr/>
        </p:nvSpPr>
        <p:spPr>
          <a:xfrm>
            <a:off x="6096000" y="173383"/>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D3052807-018C-A947-67BB-8E61044ABD92}"/>
              </a:ext>
            </a:extLst>
          </p:cNvPr>
          <p:cNvSpPr txBox="1"/>
          <p:nvPr/>
        </p:nvSpPr>
        <p:spPr>
          <a:xfrm>
            <a:off x="4877905" y="1359430"/>
            <a:ext cx="6115050" cy="2828467"/>
          </a:xfrm>
          <a:prstGeom prst="rect">
            <a:avLst/>
          </a:prstGeom>
          <a:noFill/>
        </p:spPr>
        <p:txBody>
          <a:bodyPr wrap="square">
            <a:spAutoFit/>
          </a:bodyPr>
          <a:lstStyle/>
          <a:p>
            <a:pPr lvl="0">
              <a:lnSpc>
                <a:spcPct val="90000"/>
              </a:lnSpc>
              <a:spcBef>
                <a:spcPct val="0"/>
              </a:spcBef>
              <a:spcAft>
                <a:spcPts val="600"/>
              </a:spcAft>
              <a:defRPr/>
            </a:pPr>
            <a:r>
              <a:rPr lang="en-GB" sz="3200" b="1" dirty="0">
                <a:latin typeface="Times New Roman" panose="02020603050405020304" pitchFamily="18" charset="0"/>
                <a:cs typeface="Times New Roman" panose="02020603050405020304" pitchFamily="18" charset="0"/>
              </a:rPr>
              <a:t>In the spirit of Collins and Bilge’s </a:t>
            </a:r>
            <a:r>
              <a:rPr lang="en-GB" sz="3200" b="1" dirty="0">
                <a:highlight>
                  <a:srgbClr val="FFFF00"/>
                </a:highlight>
                <a:latin typeface="Times New Roman" panose="02020603050405020304" pitchFamily="18" charset="0"/>
                <a:cs typeface="Times New Roman" panose="02020603050405020304" pitchFamily="18" charset="0"/>
              </a:rPr>
              <a:t>philosophy of praxis </a:t>
            </a:r>
            <a:r>
              <a:rPr lang="en-GB" sz="3200" b="1" dirty="0">
                <a:latin typeface="Times New Roman" panose="02020603050405020304" pitchFamily="18" charset="0"/>
                <a:cs typeface="Times New Roman" panose="02020603050405020304" pitchFamily="18" charset="0"/>
              </a:rPr>
              <a:t>as it relates to intersectionality:</a:t>
            </a:r>
          </a:p>
          <a:p>
            <a:pPr lvl="0">
              <a:lnSpc>
                <a:spcPct val="90000"/>
              </a:lnSpc>
              <a:spcBef>
                <a:spcPct val="0"/>
              </a:spcBef>
              <a:spcAft>
                <a:spcPts val="600"/>
              </a:spcAft>
              <a:defRPr/>
            </a:pPr>
            <a:r>
              <a:rPr lang="en-GB" sz="3200" dirty="0">
                <a:latin typeface="Times New Roman" panose="02020603050405020304" pitchFamily="18" charset="0"/>
                <a:cs typeface="Times New Roman" panose="02020603050405020304" pitchFamily="18" charset="0"/>
                <a:sym typeface="Wingdings" panose="05000000000000000000" pitchFamily="2" charset="2"/>
              </a:rPr>
              <a:t></a:t>
            </a:r>
            <a:r>
              <a:rPr lang="en-GB" sz="3200" dirty="0">
                <a:latin typeface="Times New Roman" panose="02020603050405020304" pitchFamily="18" charset="0"/>
                <a:cs typeface="Times New Roman" panose="02020603050405020304" pitchFamily="18" charset="0"/>
              </a:rPr>
              <a:t>I </a:t>
            </a:r>
            <a:r>
              <a:rPr kumimoji="0" lang="en-GB"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give intersectionality activist </a:t>
            </a:r>
            <a:r>
              <a:rPr kumimoji="0" lang="en-GB" sz="3200" i="0" u="none" strike="noStrike" kern="1200" cap="none" spc="0" normalizeH="0" baseline="0" noProof="0" dirty="0" err="1">
                <a:ln>
                  <a:noFill/>
                </a:ln>
                <a:effectLst/>
                <a:uLnTx/>
                <a:uFillTx/>
                <a:latin typeface="Times New Roman" panose="02020603050405020304" pitchFamily="18" charset="0"/>
                <a:ea typeface="+mn-ea"/>
                <a:cs typeface="Times New Roman" panose="02020603050405020304" pitchFamily="18" charset="0"/>
              </a:rPr>
              <a:t>practioner</a:t>
            </a:r>
            <a:r>
              <a:rPr kumimoji="0" lang="en-GB" sz="320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Rinku Sen’s statement as much weight as other sources</a:t>
            </a:r>
          </a:p>
        </p:txBody>
      </p:sp>
    </p:spTree>
    <p:extLst>
      <p:ext uri="{BB962C8B-B14F-4D97-AF65-F5344CB8AC3E}">
        <p14:creationId xmlns:p14="http://schemas.microsoft.com/office/powerpoint/2010/main" val="5025948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5B8D01-3933-3856-63FB-056A9DED7F0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951BFBD-AEC8-EC23-4465-CE2C18EBD12B}"/>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86E8926A-666F-61E5-17D3-318B345856F4}"/>
              </a:ext>
            </a:extLst>
          </p:cNvPr>
          <p:cNvSpPr txBox="1"/>
          <p:nvPr/>
        </p:nvSpPr>
        <p:spPr>
          <a:xfrm>
            <a:off x="1987206" y="2264731"/>
            <a:ext cx="8642694" cy="5355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An additional consideration…</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E2E638E4-E86B-D8D3-DEEC-DAF28D2C69B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50623B70-2DE1-E51D-9055-724809376212}"/>
              </a:ext>
            </a:extLst>
          </p:cNvPr>
          <p:cNvSpPr txBox="1"/>
          <p:nvPr/>
        </p:nvSpPr>
        <p:spPr>
          <a:xfrm>
            <a:off x="2532913" y="4635602"/>
            <a:ext cx="6798539" cy="1403096"/>
          </a:xfrm>
          <a:prstGeom prst="rect">
            <a:avLst/>
          </a:prstGeom>
          <a:ln>
            <a:noFill/>
          </a:ln>
        </p:spPr>
        <p:txBody>
          <a:bodyPr vert="horz" lIns="91440" tIns="45720" rIns="91440" bIns="45720" rtlCol="0">
            <a:norm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endParaRPr kumimoji="0" lang="en-GB" sz="4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GB" sz="4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4" name="Camera 3">
            <a:extLst>
              <a:ext uri="{FF2B5EF4-FFF2-40B4-BE49-F238E27FC236}">
                <a16:creationId xmlns:a16="http://schemas.microsoft.com/office/drawing/2014/main" id="{14E2E628-9D60-C010-5539-2EF9102F6388}"/>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344883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F29DE-8D4C-7379-E707-6E9325298AE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70C1B0F-FCDC-C06C-E7D7-043F9FFEA0BE}"/>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53FBFD8E-CF67-5E27-99E3-93E8A11A784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25006A49-E61C-FCD5-3017-F977DDEFAE09}"/>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7" name="TextBox 6">
            <a:extLst>
              <a:ext uri="{FF2B5EF4-FFF2-40B4-BE49-F238E27FC236}">
                <a16:creationId xmlns:a16="http://schemas.microsoft.com/office/drawing/2014/main" id="{A72B5B81-DC73-4D06-F712-C58D3AABB90F}"/>
              </a:ext>
            </a:extLst>
          </p:cNvPr>
          <p:cNvSpPr txBox="1"/>
          <p:nvPr/>
        </p:nvSpPr>
        <p:spPr>
          <a:xfrm>
            <a:off x="3659728" y="799516"/>
            <a:ext cx="4198522" cy="2074414"/>
          </a:xfrm>
          <a:prstGeom prst="rect">
            <a:avLst/>
          </a:prstGeom>
          <a:noFill/>
          <a:ln>
            <a:solidFill>
              <a:schemeClr val="bg1">
                <a:lumMod val="50000"/>
              </a:schemeClr>
            </a:solidFill>
          </a:ln>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Intersections:</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4400" b="1" noProof="0" dirty="0">
                <a:highlight>
                  <a:srgbClr val="FFFF00"/>
                </a:highlight>
                <a:latin typeface="Times New Roman" panose="02020603050405020304" pitchFamily="18" charset="0"/>
                <a:cs typeface="Times New Roman" panose="02020603050405020304" pitchFamily="18" charset="0"/>
              </a:rPr>
              <a:t>Race: White</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4400" b="1" i="0" u="none" strike="noStrike" kern="1200" cap="none" spc="0" normalizeH="0" baseline="0" dirty="0">
                <a:ln>
                  <a:noFill/>
                </a:ln>
                <a:effectLst/>
                <a:highlight>
                  <a:srgbClr val="FFFF00"/>
                </a:highlight>
                <a:uLnTx/>
                <a:uFillTx/>
                <a:latin typeface="Times New Roman" panose="02020603050405020304" pitchFamily="18" charset="0"/>
                <a:cs typeface="Times New Roman" panose="02020603050405020304" pitchFamily="18" charset="0"/>
              </a:rPr>
              <a:t>Gender:</a:t>
            </a:r>
            <a:r>
              <a:rPr kumimoji="0" lang="en-GB" sz="4400" b="1" i="0" u="none" strike="noStrike" kern="1200" cap="none" spc="0" normalizeH="0" dirty="0">
                <a:ln>
                  <a:noFill/>
                </a:ln>
                <a:effectLst/>
                <a:highlight>
                  <a:srgbClr val="FFFF00"/>
                </a:highlight>
                <a:uLnTx/>
                <a:uFillTx/>
                <a:latin typeface="Times New Roman" panose="02020603050405020304" pitchFamily="18" charset="0"/>
                <a:cs typeface="Times New Roman" panose="02020603050405020304" pitchFamily="18" charset="0"/>
              </a:rPr>
              <a:t> Male</a:t>
            </a:r>
          </a:p>
        </p:txBody>
      </p:sp>
      <p:pic>
        <p:nvPicPr>
          <p:cNvPr id="5" name="Picture 4">
            <a:extLst>
              <a:ext uri="{FF2B5EF4-FFF2-40B4-BE49-F238E27FC236}">
                <a16:creationId xmlns:a16="http://schemas.microsoft.com/office/drawing/2014/main" id="{C564AB2D-0519-9591-2187-73179E6C6C2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4567" y="418888"/>
            <a:ext cx="1963060" cy="2493169"/>
          </a:xfrm>
          <a:prstGeom prst="rect">
            <a:avLst/>
          </a:prstGeom>
        </p:spPr>
      </p:pic>
      <p:sp>
        <p:nvSpPr>
          <p:cNvPr id="11" name="TextBox 10">
            <a:extLst>
              <a:ext uri="{FF2B5EF4-FFF2-40B4-BE49-F238E27FC236}">
                <a16:creationId xmlns:a16="http://schemas.microsoft.com/office/drawing/2014/main" id="{A1132AA7-A4FB-0B03-495E-05F5FC051298}"/>
              </a:ext>
            </a:extLst>
          </p:cNvPr>
          <p:cNvSpPr txBox="1"/>
          <p:nvPr/>
        </p:nvSpPr>
        <p:spPr>
          <a:xfrm>
            <a:off x="6096000" y="82296"/>
            <a:ext cx="59635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3. Intersectional considerations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B1F65750-B4EE-B8DD-502E-1A4AD4ADBBEA}"/>
              </a:ext>
            </a:extLst>
          </p:cNvPr>
          <p:cNvSpPr txBox="1"/>
          <p:nvPr/>
        </p:nvSpPr>
        <p:spPr>
          <a:xfrm>
            <a:off x="2847171" y="6494462"/>
            <a:ext cx="6676562" cy="338554"/>
          </a:xfrm>
          <a:prstGeom prst="rect">
            <a:avLst/>
          </a:prstGeom>
          <a:noFill/>
        </p:spPr>
        <p:txBody>
          <a:bodyPr wrap="square">
            <a:spAutoFit/>
          </a:bodyPr>
          <a:lstStyle/>
          <a:p>
            <a:pPr lvl="0" algn="ctr" fontAlgn="base">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(Crenshaw, 1989; </a:t>
            </a:r>
            <a:r>
              <a:rPr lang="en-GB" sz="1600" dirty="0">
                <a:solidFill>
                  <a:prstClr val="black"/>
                </a:solidFill>
                <a:latin typeface="Times New Roman" panose="02020603050405020304" pitchFamily="18" charset="0"/>
                <a:cs typeface="Times New Roman" panose="02020603050405020304" pitchFamily="18" charset="0"/>
              </a:rPr>
              <a:t>(</a:t>
            </a:r>
            <a:r>
              <a:rPr lang="en-GB" sz="1600" dirty="0" err="1">
                <a:solidFill>
                  <a:prstClr val="black"/>
                </a:solidFill>
                <a:latin typeface="Times New Roman" panose="02020603050405020304" pitchFamily="18" charset="0"/>
                <a:cs typeface="Times New Roman" panose="02020603050405020304" pitchFamily="18" charset="0"/>
              </a:rPr>
              <a:t>Kitamaya</a:t>
            </a:r>
            <a:r>
              <a:rPr lang="en-GB" sz="1600" dirty="0">
                <a:solidFill>
                  <a:prstClr val="black"/>
                </a:solidFill>
                <a:latin typeface="Times New Roman" panose="02020603050405020304" pitchFamily="18" charset="0"/>
                <a:cs typeface="Times New Roman" panose="02020603050405020304" pitchFamily="18" charset="0"/>
              </a:rPr>
              <a:t> and Salvador, 2024, p. 1)</a:t>
            </a: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
            </a:r>
          </a:p>
        </p:txBody>
      </p:sp>
      <p:sp>
        <p:nvSpPr>
          <p:cNvPr id="6" name="TextBox 5">
            <a:extLst>
              <a:ext uri="{FF2B5EF4-FFF2-40B4-BE49-F238E27FC236}">
                <a16:creationId xmlns:a16="http://schemas.microsoft.com/office/drawing/2014/main" id="{BEFFF85C-7EE3-92B1-C153-32DAED2ED497}"/>
              </a:ext>
            </a:extLst>
          </p:cNvPr>
          <p:cNvSpPr txBox="1"/>
          <p:nvPr/>
        </p:nvSpPr>
        <p:spPr>
          <a:xfrm>
            <a:off x="3659728" y="3625883"/>
            <a:ext cx="5442776" cy="2529923"/>
          </a:xfrm>
          <a:prstGeom prst="rect">
            <a:avLst/>
          </a:prstGeom>
          <a:noFill/>
          <a:ln>
            <a:solidFill>
              <a:schemeClr val="bg1">
                <a:lumMod val="65000"/>
              </a:schemeClr>
            </a:solidFill>
          </a:ln>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en-GB"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Cultural psychology: </a:t>
            </a:r>
            <a:r>
              <a:rPr kumimoji="0" lang="en-GB" sz="44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In the US, these markers </a:t>
            </a:r>
            <a:r>
              <a:rPr lang="en-GB" sz="4400" dirty="0">
                <a:latin typeface="Times New Roman" panose="02020603050405020304" pitchFamily="18" charset="0"/>
                <a:cs typeface="Times New Roman" panose="02020603050405020304" pitchFamily="18" charset="0"/>
              </a:rPr>
              <a:t>can lead to </a:t>
            </a:r>
            <a:r>
              <a:rPr kumimoji="0" lang="en-GB" sz="44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exclusion </a:t>
            </a:r>
            <a:endParaRPr kumimoji="0" lang="en-GB" sz="4400" i="0" u="none" strike="noStrike" kern="1200" cap="none" spc="0" normalizeH="0" dirty="0">
              <a:ln>
                <a:noFill/>
              </a:ln>
              <a:effectLst/>
              <a:highlight>
                <a:srgbClr val="FFFF00"/>
              </a:highlight>
              <a:uLnTx/>
              <a:uFillTx/>
              <a:latin typeface="Times New Roman" panose="02020603050405020304" pitchFamily="18" charset="0"/>
              <a:cs typeface="Times New Roman" panose="02020603050405020304" pitchFamily="18" charset="0"/>
            </a:endParaRPr>
          </a:p>
        </p:txBody>
      </p:sp>
      <p:pic>
        <p:nvPicPr>
          <p:cNvPr id="9" name="Graphic 8" descr="Scientific Thought with solid fill">
            <a:extLst>
              <a:ext uri="{FF2B5EF4-FFF2-40B4-BE49-F238E27FC236}">
                <a16:creationId xmlns:a16="http://schemas.microsoft.com/office/drawing/2014/main" id="{4ADDD919-23AF-E91D-3AA7-8E98EB39958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75321" y="4488941"/>
            <a:ext cx="1741553" cy="1741553"/>
          </a:xfrm>
          <a:prstGeom prst="rect">
            <a:avLst/>
          </a:prstGeom>
        </p:spPr>
      </p:pic>
      <p:pic>
        <p:nvPicPr>
          <p:cNvPr id="15" name="Graphic 14" descr="Add with solid fill">
            <a:extLst>
              <a:ext uri="{FF2B5EF4-FFF2-40B4-BE49-F238E27FC236}">
                <a16:creationId xmlns:a16="http://schemas.microsoft.com/office/drawing/2014/main" id="{9E080EEB-CF4B-69DC-E396-78911C75904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88897" y="3200427"/>
            <a:ext cx="914400" cy="914400"/>
          </a:xfrm>
          <a:prstGeom prst="rect">
            <a:avLst/>
          </a:prstGeom>
        </p:spPr>
      </p:pic>
      <p:sp>
        <p:nvSpPr>
          <p:cNvPr id="16" name="Rectangle 15">
            <a:extLst>
              <a:ext uri="{FF2B5EF4-FFF2-40B4-BE49-F238E27FC236}">
                <a16:creationId xmlns:a16="http://schemas.microsoft.com/office/drawing/2014/main" id="{975DD249-3B40-C4CE-731A-84D48467AACA}"/>
              </a:ext>
            </a:extLst>
          </p:cNvPr>
          <p:cNvSpPr/>
          <p:nvPr/>
        </p:nvSpPr>
        <p:spPr>
          <a:xfrm>
            <a:off x="82296" y="82296"/>
            <a:ext cx="2927604" cy="669340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A46D8594-B935-7A5B-7916-741B18B4536D}"/>
              </a:ext>
            </a:extLst>
          </p:cNvPr>
          <p:cNvSpPr/>
          <p:nvPr/>
        </p:nvSpPr>
        <p:spPr>
          <a:xfrm>
            <a:off x="3009900" y="1389889"/>
            <a:ext cx="649828" cy="338554"/>
          </a:xfrm>
          <a:prstGeom prst="rightArrow">
            <a:avLst/>
          </a:prstGeom>
          <a:solidFill>
            <a:schemeClr val="bg1">
              <a:lumMod val="5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6E0726FC-70C5-C21D-ADA0-3D2674275309}"/>
              </a:ext>
            </a:extLst>
          </p:cNvPr>
          <p:cNvSpPr/>
          <p:nvPr/>
        </p:nvSpPr>
        <p:spPr>
          <a:xfrm>
            <a:off x="3009900" y="4606820"/>
            <a:ext cx="649828" cy="338554"/>
          </a:xfrm>
          <a:prstGeom prst="rightArrow">
            <a:avLst/>
          </a:prstGeom>
          <a:solidFill>
            <a:schemeClr val="bg1">
              <a:lumMod val="5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27555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B37DE-1A1A-985E-AAA0-3A92548525F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3732D70-4722-69E1-3378-E3C2D772874C}"/>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B7B0C285-3CC7-6A4A-45DF-8651D1B600EA}"/>
              </a:ext>
            </a:extLst>
          </p:cNvPr>
          <p:cNvSpPr txBox="1"/>
          <p:nvPr/>
        </p:nvSpPr>
        <p:spPr>
          <a:xfrm>
            <a:off x="1987206" y="2264731"/>
            <a:ext cx="8642694" cy="5355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Why? How?</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F2F3EA4D-8A11-C02D-6164-15025F9CA0A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C7D5DB30-C209-E21F-8CE3-6CA966759053}"/>
              </a:ext>
            </a:extLst>
          </p:cNvPr>
          <p:cNvSpPr txBox="1"/>
          <p:nvPr/>
        </p:nvSpPr>
        <p:spPr>
          <a:xfrm>
            <a:off x="2532913" y="4635602"/>
            <a:ext cx="6798539" cy="1403096"/>
          </a:xfrm>
          <a:prstGeom prst="rect">
            <a:avLst/>
          </a:prstGeom>
          <a:ln>
            <a:noFill/>
          </a:ln>
        </p:spPr>
        <p:txBody>
          <a:bodyPr vert="horz" lIns="91440" tIns="45720" rIns="91440" bIns="45720" rtlCol="0">
            <a:norm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endParaRPr kumimoji="0" lang="en-GB" sz="4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GB" sz="4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4" name="Camera 3">
            <a:extLst>
              <a:ext uri="{FF2B5EF4-FFF2-40B4-BE49-F238E27FC236}">
                <a16:creationId xmlns:a16="http://schemas.microsoft.com/office/drawing/2014/main" id="{31CE3C17-AD0B-17E1-451C-DDF2CE0CFC83}"/>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25240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D9FE17-7A35-2B2C-4129-2127D89D0C7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0043E3C-FADF-4FFC-483B-5154F02A5FA6}"/>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C28A2292-13AE-56E9-8158-A32574783182}"/>
              </a:ext>
            </a:extLst>
          </p:cNvPr>
          <p:cNvSpPr txBox="1"/>
          <p:nvPr/>
        </p:nvSpPr>
        <p:spPr>
          <a:xfrm>
            <a:off x="1987206" y="2264731"/>
            <a:ext cx="8642694" cy="1055674"/>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4.</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CULTURAL PSYCHOLOGY</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E27CF489-3333-4780-121A-D9B74B4AE25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6" name="TextBox 5">
            <a:extLst>
              <a:ext uri="{FF2B5EF4-FFF2-40B4-BE49-F238E27FC236}">
                <a16:creationId xmlns:a16="http://schemas.microsoft.com/office/drawing/2014/main" id="{7F9F4BD2-E4DE-5340-580B-B401147B35CF}"/>
              </a:ext>
            </a:extLst>
          </p:cNvPr>
          <p:cNvSpPr txBox="1"/>
          <p:nvPr/>
        </p:nvSpPr>
        <p:spPr>
          <a:xfrm>
            <a:off x="2532913" y="4635602"/>
            <a:ext cx="6798539" cy="1403096"/>
          </a:xfrm>
          <a:prstGeom prst="rect">
            <a:avLst/>
          </a:prstGeom>
          <a:ln>
            <a:noFill/>
          </a:ln>
        </p:spPr>
        <p:txBody>
          <a:bodyPr vert="horz" lIns="91440" tIns="45720" rIns="91440" bIns="45720" rtlCol="0">
            <a:norm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endParaRPr kumimoji="0" lang="en-GB" sz="4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GB" sz="4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4" name="Camera 3">
            <a:extLst>
              <a:ext uri="{FF2B5EF4-FFF2-40B4-BE49-F238E27FC236}">
                <a16:creationId xmlns:a16="http://schemas.microsoft.com/office/drawing/2014/main" id="{933519B7-8057-4595-F204-9E9A44CACED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9915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D263F-210B-C759-EA29-08474ED54EA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A9BEC82-D208-8D06-6015-1E84891D9083}"/>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5" name="TextBox 4">
            <a:extLst>
              <a:ext uri="{FF2B5EF4-FFF2-40B4-BE49-F238E27FC236}">
                <a16:creationId xmlns:a16="http://schemas.microsoft.com/office/drawing/2014/main" id="{8BD118C0-A103-F8F1-9D7B-E3A9AF9CEA12}"/>
              </a:ext>
            </a:extLst>
          </p:cNvPr>
          <p:cNvSpPr txBox="1"/>
          <p:nvPr/>
        </p:nvSpPr>
        <p:spPr>
          <a:xfrm>
            <a:off x="4532927" y="1328299"/>
            <a:ext cx="7266156" cy="4132194"/>
          </a:xfrm>
          <a:prstGeom prst="rect">
            <a:avLst/>
          </a:prstGeom>
          <a:ln>
            <a:noFill/>
          </a:ln>
        </p:spPr>
        <p:txBody>
          <a:bodyPr vert="horz" lIns="91440" tIns="45720" rIns="91440" bIns="45720" rtlCol="0">
            <a:normAutofit/>
          </a:bodyPr>
          <a:lstStyle/>
          <a:p>
            <a:pPr>
              <a:lnSpc>
                <a:spcPct val="150000"/>
              </a:lnSpc>
              <a:spcAft>
                <a:spcPts val="600"/>
              </a:spcAft>
              <a:defRPr/>
            </a:pPr>
            <a:r>
              <a:rPr lang="en-GB" sz="3600" noProof="0" dirty="0">
                <a:solidFill>
                  <a:prstClr val="black"/>
                </a:solidFill>
                <a:highlight>
                  <a:srgbClr val="FFFF00"/>
                </a:highlight>
                <a:latin typeface="Times New Roman" panose="02020603050405020304" pitchFamily="18" charset="0"/>
                <a:cs typeface="Times New Roman" panose="02020603050405020304" pitchFamily="18" charset="0"/>
              </a:rPr>
              <a:t>‘</a:t>
            </a:r>
            <a:r>
              <a:rPr lang="en-GB" sz="2800" noProof="0" dirty="0">
                <a:highlight>
                  <a:srgbClr val="FFFF00"/>
                </a:highlight>
                <a:latin typeface="Times New Roman" panose="02020603050405020304" pitchFamily="18" charset="0"/>
                <a:cs typeface="Times New Roman" panose="02020603050405020304" pitchFamily="18" charset="0"/>
              </a:rPr>
              <a:t>Research in cultural psychology over the last three decades has revealed the profound influence of culture on cognitive, emotional, and motivational processes shaping individuals into active agent’</a:t>
            </a:r>
          </a:p>
          <a:p>
            <a:pPr marL="0" marR="0" lvl="0" indent="0" algn="l" defTabSz="914400" rtl="0" eaLnBrk="1" fontAlgn="auto" latinLnBrk="0" hangingPunct="1">
              <a:lnSpc>
                <a:spcPct val="150000"/>
              </a:lnSpc>
              <a:spcBef>
                <a:spcPts val="0"/>
              </a:spcBef>
              <a:spcAft>
                <a:spcPts val="600"/>
              </a:spcAft>
              <a:buClrTx/>
              <a:buSzTx/>
              <a:buFontTx/>
              <a:buNone/>
              <a:tabLst/>
              <a:defRPr/>
            </a:pPr>
            <a:endParaRPr kumimoji="0" lang="en-GB" sz="3200" b="0" i="0" u="none" strike="noStrike" kern="1200" cap="none" spc="0" normalizeH="0" baseline="0" noProof="0" dirty="0">
              <a:ln>
                <a:noFill/>
              </a:ln>
              <a:solidFill>
                <a:srgbClr val="4EA72E">
                  <a:lumMod val="50000"/>
                </a:srgbClr>
              </a:solidFill>
              <a:effectLst/>
              <a:uLnTx/>
              <a:uFillTx/>
              <a:latin typeface="Times New Roman" panose="02020603050405020304" pitchFamily="18" charset="0"/>
              <a:cs typeface="Times New Roman" panose="02020603050405020304" pitchFamily="18" charset="0"/>
            </a:endParaRPr>
          </a:p>
          <a:p>
            <a:pPr lvl="0" algn="r">
              <a:lnSpc>
                <a:spcPct val="150000"/>
              </a:lnSpc>
              <a:spcAft>
                <a:spcPts val="600"/>
              </a:spcAft>
              <a:defRPr/>
            </a:pPr>
            <a:endParaRPr kumimoji="0" lang="en-GB" sz="2800" b="0" i="0" u="none" strike="noStrike" kern="1200" cap="none" spc="0" normalizeH="0" baseline="0" noProof="0" dirty="0">
              <a:ln>
                <a:noFill/>
              </a:ln>
              <a:solidFill>
                <a:srgbClr val="4EA72E">
                  <a:lumMod val="50000"/>
                </a:srgbClr>
              </a:solidFill>
              <a:effectLst/>
              <a:uLnTx/>
              <a:uFillTx/>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B04035B9-5FD7-7A75-27B1-F4278540BD7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3EA9C919-C47E-9882-E541-D9AAC5AEAD31}"/>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10" name="TextBox 9">
            <a:extLst>
              <a:ext uri="{FF2B5EF4-FFF2-40B4-BE49-F238E27FC236}">
                <a16:creationId xmlns:a16="http://schemas.microsoft.com/office/drawing/2014/main" id="{D7AAD725-0F91-DCB2-4612-9B9595D5713F}"/>
              </a:ext>
            </a:extLst>
          </p:cNvPr>
          <p:cNvSpPr txBox="1"/>
          <p:nvPr/>
        </p:nvSpPr>
        <p:spPr>
          <a:xfrm>
            <a:off x="4340404" y="6373302"/>
            <a:ext cx="6324600" cy="417422"/>
          </a:xfrm>
          <a:prstGeom prst="rect">
            <a:avLst/>
          </a:prstGeom>
          <a:noFill/>
        </p:spPr>
        <p:txBody>
          <a:bodyPr wrap="square">
            <a:spAutoFit/>
          </a:bodyPr>
          <a:lstStyle/>
          <a:p>
            <a:pPr algn="ctr">
              <a:lnSpc>
                <a:spcPct val="150000"/>
              </a:lnSpc>
              <a:spcAft>
                <a:spcPts val="600"/>
              </a:spcAft>
              <a:defRPr/>
            </a:pPr>
            <a:r>
              <a:rPr lang="en-GB" sz="1600" noProof="0" dirty="0">
                <a:latin typeface="Times New Roman" panose="02020603050405020304" pitchFamily="18" charset="0"/>
                <a:cs typeface="Times New Roman" panose="02020603050405020304" pitchFamily="18" charset="0"/>
              </a:rPr>
              <a:t> </a:t>
            </a:r>
            <a:r>
              <a:rPr lang="en-GB" sz="1600" noProof="0" dirty="0">
                <a:solidFill>
                  <a:prstClr val="black"/>
                </a:solidFill>
                <a:latin typeface="Times New Roman" panose="02020603050405020304" pitchFamily="18" charset="0"/>
                <a:cs typeface="Times New Roman" panose="02020603050405020304" pitchFamily="18" charset="0"/>
              </a:rPr>
              <a:t>(</a:t>
            </a:r>
            <a:r>
              <a:rPr lang="en-GB" sz="1600" noProof="0" dirty="0" err="1">
                <a:solidFill>
                  <a:prstClr val="black"/>
                </a:solidFill>
                <a:latin typeface="Times New Roman" panose="02020603050405020304" pitchFamily="18" charset="0"/>
                <a:cs typeface="Times New Roman" panose="02020603050405020304" pitchFamily="18" charset="0"/>
              </a:rPr>
              <a:t>Kitamaya</a:t>
            </a:r>
            <a:r>
              <a:rPr lang="en-GB" sz="1600" noProof="0" dirty="0">
                <a:solidFill>
                  <a:prstClr val="black"/>
                </a:solidFill>
                <a:latin typeface="Times New Roman" panose="02020603050405020304" pitchFamily="18" charset="0"/>
                <a:cs typeface="Times New Roman" panose="02020603050405020304" pitchFamily="18" charset="0"/>
              </a:rPr>
              <a:t> and Salvador, 2024, p. 1)</a:t>
            </a:r>
          </a:p>
        </p:txBody>
      </p:sp>
      <p:sp>
        <p:nvSpPr>
          <p:cNvPr id="6" name="TextBox 5">
            <a:extLst>
              <a:ext uri="{FF2B5EF4-FFF2-40B4-BE49-F238E27FC236}">
                <a16:creationId xmlns:a16="http://schemas.microsoft.com/office/drawing/2014/main" id="{B4BAE5D1-9271-6112-26F4-52C9618CBFDE}"/>
              </a:ext>
            </a:extLst>
          </p:cNvPr>
          <p:cNvSpPr txBox="1"/>
          <p:nvPr/>
        </p:nvSpPr>
        <p:spPr>
          <a:xfrm>
            <a:off x="7810500" y="173383"/>
            <a:ext cx="4249001" cy="550517"/>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4. Cultural Psychology</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pic>
        <p:nvPicPr>
          <p:cNvPr id="11" name="Graphic 10" descr="Scientific Thought with solid fill">
            <a:extLst>
              <a:ext uri="{FF2B5EF4-FFF2-40B4-BE49-F238E27FC236}">
                <a16:creationId xmlns:a16="http://schemas.microsoft.com/office/drawing/2014/main" id="{11361961-05CA-F744-FA08-A1FDF8C3C0F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7624" y="1389889"/>
            <a:ext cx="4070608" cy="4070604"/>
          </a:xfrm>
          <a:prstGeom prst="rect">
            <a:avLst/>
          </a:prstGeom>
        </p:spPr>
      </p:pic>
    </p:spTree>
    <p:extLst>
      <p:ext uri="{BB962C8B-B14F-4D97-AF65-F5344CB8AC3E}">
        <p14:creationId xmlns:p14="http://schemas.microsoft.com/office/powerpoint/2010/main" val="201573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ECE3F-F28D-3B05-79BE-412C448009D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DAB17FF-F69A-FF20-EB97-0AD1B346942D}"/>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5" name="TextBox 4">
            <a:extLst>
              <a:ext uri="{FF2B5EF4-FFF2-40B4-BE49-F238E27FC236}">
                <a16:creationId xmlns:a16="http://schemas.microsoft.com/office/drawing/2014/main" id="{82015802-2D75-0F62-0F8A-EB4BECCE13ED}"/>
              </a:ext>
            </a:extLst>
          </p:cNvPr>
          <p:cNvSpPr txBox="1"/>
          <p:nvPr/>
        </p:nvSpPr>
        <p:spPr>
          <a:xfrm>
            <a:off x="4248336" y="1328299"/>
            <a:ext cx="7266156" cy="4132194"/>
          </a:xfrm>
          <a:prstGeom prst="rect">
            <a:avLst/>
          </a:prstGeom>
          <a:ln>
            <a:noFill/>
          </a:ln>
        </p:spPr>
        <p:txBody>
          <a:bodyPr vert="horz" lIns="91440" tIns="45720" rIns="91440" bIns="45720" rtlCol="0">
            <a:normAutofit fontScale="77500" lnSpcReduction="20000"/>
          </a:bodyPr>
          <a:lstStyle/>
          <a:p>
            <a:pPr marL="571500" indent="-571500">
              <a:lnSpc>
                <a:spcPct val="150000"/>
              </a:lnSpc>
              <a:spcAft>
                <a:spcPts val="600"/>
              </a:spcAft>
              <a:buFont typeface="Arial" panose="020B0604020202020204" pitchFamily="34" charset="0"/>
              <a:buChar char="•"/>
              <a:defRPr/>
            </a:pPr>
            <a:r>
              <a:rPr lang="en-GB" sz="3600" noProof="0" dirty="0">
                <a:solidFill>
                  <a:prstClr val="black"/>
                </a:solidFill>
                <a:latin typeface="Times New Roman" panose="02020603050405020304" pitchFamily="18" charset="0"/>
                <a:cs typeface="Times New Roman" panose="02020603050405020304" pitchFamily="18" charset="0"/>
              </a:rPr>
              <a:t>One central concept in cultural psychology is that the self varies across cultures.</a:t>
            </a:r>
          </a:p>
          <a:p>
            <a:pPr marL="571500" indent="-571500">
              <a:lnSpc>
                <a:spcPct val="150000"/>
              </a:lnSpc>
              <a:spcAft>
                <a:spcPts val="600"/>
              </a:spcAft>
              <a:buFont typeface="Arial" panose="020B0604020202020204" pitchFamily="34" charset="0"/>
              <a:buChar char="•"/>
              <a:defRPr/>
            </a:pPr>
            <a:r>
              <a:rPr lang="en-GB" sz="3600" noProof="0" dirty="0">
                <a:solidFill>
                  <a:prstClr val="black"/>
                </a:solidFill>
                <a:latin typeface="Times New Roman" panose="02020603050405020304" pitchFamily="18" charset="0"/>
                <a:cs typeface="Times New Roman" panose="02020603050405020304" pitchFamily="18" charset="0"/>
              </a:rPr>
              <a:t>Markus and Kitayama (1991; 2010), and later Kitayama and </a:t>
            </a:r>
            <a:r>
              <a:rPr lang="en-GB" sz="3600" noProof="0" dirty="0" err="1">
                <a:solidFill>
                  <a:prstClr val="black"/>
                </a:solidFill>
                <a:latin typeface="Times New Roman" panose="02020603050405020304" pitchFamily="18" charset="0"/>
                <a:cs typeface="Times New Roman" panose="02020603050405020304" pitchFamily="18" charset="0"/>
              </a:rPr>
              <a:t>Uskul</a:t>
            </a:r>
            <a:r>
              <a:rPr lang="en-GB" sz="3600" noProof="0" dirty="0">
                <a:solidFill>
                  <a:prstClr val="black"/>
                </a:solidFill>
                <a:latin typeface="Times New Roman" panose="02020603050405020304" pitchFamily="18" charset="0"/>
                <a:cs typeface="Times New Roman" panose="02020603050405020304" pitchFamily="18" charset="0"/>
              </a:rPr>
              <a:t> (2011), distinguish between independent and interdependent self-</a:t>
            </a:r>
            <a:r>
              <a:rPr lang="en-GB" sz="3600" noProof="0" dirty="0" err="1">
                <a:solidFill>
                  <a:prstClr val="black"/>
                </a:solidFill>
                <a:latin typeface="Times New Roman" panose="02020603050405020304" pitchFamily="18" charset="0"/>
                <a:cs typeface="Times New Roman" panose="02020603050405020304" pitchFamily="18" charset="0"/>
              </a:rPr>
              <a:t>construals</a:t>
            </a:r>
            <a:r>
              <a:rPr lang="en-GB" sz="3600" noProof="0" dirty="0">
                <a:solidFill>
                  <a:prstClr val="black"/>
                </a:solidFill>
                <a:latin typeface="Times New Roman" panose="02020603050405020304" pitchFamily="18" charset="0"/>
                <a:cs typeface="Times New Roman" panose="02020603050405020304" pitchFamily="18" charset="0"/>
              </a:rPr>
              <a:t> (‘self-construction’)</a:t>
            </a:r>
          </a:p>
        </p:txBody>
      </p:sp>
      <p:sp>
        <p:nvSpPr>
          <p:cNvPr id="2" name="Slide Number Placeholder 1">
            <a:extLst>
              <a:ext uri="{FF2B5EF4-FFF2-40B4-BE49-F238E27FC236}">
                <a16:creationId xmlns:a16="http://schemas.microsoft.com/office/drawing/2014/main" id="{14804329-0DF4-0053-7744-1C77AA89D25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4611D2B9-2BCD-2C40-43F1-257E145953E5}"/>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10" name="TextBox 9">
            <a:extLst>
              <a:ext uri="{FF2B5EF4-FFF2-40B4-BE49-F238E27FC236}">
                <a16:creationId xmlns:a16="http://schemas.microsoft.com/office/drawing/2014/main" id="{80BBAA25-DFBB-209A-E94F-26416E3D75B2}"/>
              </a:ext>
            </a:extLst>
          </p:cNvPr>
          <p:cNvSpPr txBox="1"/>
          <p:nvPr/>
        </p:nvSpPr>
        <p:spPr>
          <a:xfrm>
            <a:off x="3657600" y="6385304"/>
            <a:ext cx="6324600" cy="417422"/>
          </a:xfrm>
          <a:prstGeom prst="rect">
            <a:avLst/>
          </a:prstGeom>
          <a:noFill/>
        </p:spPr>
        <p:txBody>
          <a:bodyPr wrap="square">
            <a:spAutoFit/>
          </a:bodyPr>
          <a:lstStyle/>
          <a:p>
            <a:pPr algn="ctr">
              <a:lnSpc>
                <a:spcPct val="150000"/>
              </a:lnSpc>
              <a:spcAft>
                <a:spcPts val="600"/>
              </a:spcAft>
              <a:defRPr/>
            </a:pPr>
            <a:r>
              <a:rPr lang="en-GB" sz="1600" noProof="0" dirty="0">
                <a:latin typeface="Times New Roman" panose="02020603050405020304" pitchFamily="18" charset="0"/>
                <a:cs typeface="Times New Roman" panose="02020603050405020304" pitchFamily="18" charset="0"/>
              </a:rPr>
              <a:t> </a:t>
            </a:r>
            <a:r>
              <a:rPr lang="en-GB" sz="1600" noProof="0" dirty="0">
                <a:solidFill>
                  <a:prstClr val="black"/>
                </a:solidFill>
                <a:latin typeface="Times New Roman" panose="02020603050405020304" pitchFamily="18" charset="0"/>
                <a:cs typeface="Times New Roman" panose="02020603050405020304" pitchFamily="18" charset="0"/>
              </a:rPr>
              <a:t>(Markus and Kitayama 1991; 2010; Kitayama and </a:t>
            </a:r>
            <a:r>
              <a:rPr lang="en-GB" sz="1600" noProof="0" dirty="0" err="1">
                <a:solidFill>
                  <a:prstClr val="black"/>
                </a:solidFill>
                <a:latin typeface="Times New Roman" panose="02020603050405020304" pitchFamily="18" charset="0"/>
                <a:cs typeface="Times New Roman" panose="02020603050405020304" pitchFamily="18" charset="0"/>
              </a:rPr>
              <a:t>Uskul</a:t>
            </a:r>
            <a:r>
              <a:rPr lang="en-GB" sz="1600" noProof="0" dirty="0">
                <a:solidFill>
                  <a:prstClr val="black"/>
                </a:solidFill>
                <a:latin typeface="Times New Roman" panose="02020603050405020304" pitchFamily="18" charset="0"/>
                <a:cs typeface="Times New Roman" panose="02020603050405020304" pitchFamily="18" charset="0"/>
              </a:rPr>
              <a:t>, 2011)</a:t>
            </a:r>
          </a:p>
        </p:txBody>
      </p:sp>
      <p:sp>
        <p:nvSpPr>
          <p:cNvPr id="6" name="TextBox 5">
            <a:extLst>
              <a:ext uri="{FF2B5EF4-FFF2-40B4-BE49-F238E27FC236}">
                <a16:creationId xmlns:a16="http://schemas.microsoft.com/office/drawing/2014/main" id="{03E767CD-7D8C-6DF6-45CF-5869FA3C12F4}"/>
              </a:ext>
            </a:extLst>
          </p:cNvPr>
          <p:cNvSpPr txBox="1"/>
          <p:nvPr/>
        </p:nvSpPr>
        <p:spPr>
          <a:xfrm>
            <a:off x="7810500" y="173383"/>
            <a:ext cx="4249001" cy="550517"/>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4. Cultural Psychology</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pic>
        <p:nvPicPr>
          <p:cNvPr id="11" name="Graphic 10" descr="Scientific Thought with solid fill">
            <a:extLst>
              <a:ext uri="{FF2B5EF4-FFF2-40B4-BE49-F238E27FC236}">
                <a16:creationId xmlns:a16="http://schemas.microsoft.com/office/drawing/2014/main" id="{35E9BB98-BF64-F983-E276-889290E515B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7624" y="1389889"/>
            <a:ext cx="4070608" cy="4070604"/>
          </a:xfrm>
          <a:prstGeom prst="rect">
            <a:avLst/>
          </a:prstGeom>
        </p:spPr>
      </p:pic>
    </p:spTree>
    <p:extLst>
      <p:ext uri="{BB962C8B-B14F-4D97-AF65-F5344CB8AC3E}">
        <p14:creationId xmlns:p14="http://schemas.microsoft.com/office/powerpoint/2010/main" val="293512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2CC68-79BA-BB53-974A-B2D06981AD2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60D999B-3740-C674-76DB-02C4F9D4CDD5}"/>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DC8D1A32-3C08-F67F-EA68-99FDDB96114F}"/>
              </a:ext>
            </a:extLst>
          </p:cNvPr>
          <p:cNvSpPr txBox="1"/>
          <p:nvPr/>
        </p:nvSpPr>
        <p:spPr>
          <a:xfrm>
            <a:off x="0" y="6582975"/>
            <a:ext cx="1405467" cy="276999"/>
          </a:xfrm>
          <a:prstGeom prst="rect">
            <a:avLst/>
          </a:prstGeom>
          <a:solidFill>
            <a:schemeClr val="bg1">
              <a:lumMod val="50000"/>
            </a:schemeClr>
          </a:solid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PowerPoint</a:t>
            </a:r>
          </a:p>
        </p:txBody>
      </p:sp>
      <p:sp>
        <p:nvSpPr>
          <p:cNvPr id="2" name="Slide Number Placeholder 1">
            <a:extLst>
              <a:ext uri="{FF2B5EF4-FFF2-40B4-BE49-F238E27FC236}">
                <a16:creationId xmlns:a16="http://schemas.microsoft.com/office/drawing/2014/main" id="{0B4EABA1-9929-BF2A-79CC-6D41A79754A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3435351E-71C2-9E51-9DCD-909709299679}"/>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66DF698D-2BE6-7871-46B8-6CCE08230062}"/>
              </a:ext>
            </a:extLst>
          </p:cNvPr>
          <p:cNvSpPr txBox="1"/>
          <p:nvPr/>
        </p:nvSpPr>
        <p:spPr>
          <a:xfrm>
            <a:off x="7810500" y="173383"/>
            <a:ext cx="4249001" cy="550517"/>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4. Cultural Psychology</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657CEF86-19EC-1C2E-5A07-A3BBD7D3A4D3}"/>
              </a:ext>
            </a:extLst>
          </p:cNvPr>
          <p:cNvSpPr txBox="1"/>
          <p:nvPr/>
        </p:nvSpPr>
        <p:spPr>
          <a:xfrm>
            <a:off x="3315081" y="6302121"/>
            <a:ext cx="6115050" cy="369332"/>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(Markus and Kitayama; 1991; Kitayama and </a:t>
            </a:r>
            <a:r>
              <a:rPr kumimoji="0" lang="en-GB" sz="1800" b="0" i="0" u="none" strike="noStrike" kern="1200" cap="none" spc="0" normalizeH="0" baseline="0" noProof="0" dirty="0" err="1">
                <a:ln>
                  <a:noFill/>
                </a:ln>
                <a:solidFill>
                  <a:prstClr val="black"/>
                </a:solidFill>
                <a:effectLst/>
                <a:uLnTx/>
                <a:uFillTx/>
                <a:latin typeface="Aptos" panose="02110004020202020204"/>
                <a:ea typeface="+mn-ea"/>
                <a:cs typeface="+mn-cs"/>
              </a:rPr>
              <a:t>Uskul</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2011)</a:t>
            </a:r>
            <a:endParaRPr lang="en-GB" dirty="0"/>
          </a:p>
        </p:txBody>
      </p:sp>
      <p:pic>
        <p:nvPicPr>
          <p:cNvPr id="11" name="Graphic 10" descr="Social network with solid fill">
            <a:extLst>
              <a:ext uri="{FF2B5EF4-FFF2-40B4-BE49-F238E27FC236}">
                <a16:creationId xmlns:a16="http://schemas.microsoft.com/office/drawing/2014/main" id="{8B1B0EB2-8B43-7F85-69CB-43842D48D8F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3303" y="1389889"/>
            <a:ext cx="2901882" cy="2901882"/>
          </a:xfrm>
          <a:prstGeom prst="rect">
            <a:avLst/>
          </a:prstGeom>
        </p:spPr>
      </p:pic>
      <p:sp>
        <p:nvSpPr>
          <p:cNvPr id="14" name="TextBox 13">
            <a:extLst>
              <a:ext uri="{FF2B5EF4-FFF2-40B4-BE49-F238E27FC236}">
                <a16:creationId xmlns:a16="http://schemas.microsoft.com/office/drawing/2014/main" id="{32B5C854-2F22-857F-F205-0D3ADA051BC4}"/>
              </a:ext>
            </a:extLst>
          </p:cNvPr>
          <p:cNvSpPr txBox="1"/>
          <p:nvPr/>
        </p:nvSpPr>
        <p:spPr>
          <a:xfrm>
            <a:off x="3929147" y="1258220"/>
            <a:ext cx="6923257" cy="35394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Note: Interdependent Self-Construal: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In many non-Western societies and among many non-white populations in Western societies: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Times New Roman" panose="02020603050405020304" pitchFamily="18" charset="0"/>
                <a:ea typeface="+mn-ea"/>
                <a:cs typeface="Times New Roman" panose="02020603050405020304" pitchFamily="18" charset="0"/>
              </a:rPr>
              <a:t>Identity is relational</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Social roles shape the self</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Times New Roman" panose="02020603050405020304" pitchFamily="18" charset="0"/>
                <a:ea typeface="+mn-ea"/>
                <a:cs typeface="Times New Roman" panose="02020603050405020304" pitchFamily="18" charset="0"/>
              </a:rPr>
              <a:t>Priority is placed on retaining harmony in </a:t>
            </a:r>
            <a:r>
              <a:rPr lang="en-GB" sz="2400" dirty="0">
                <a:solidFill>
                  <a:prstClr val="black"/>
                </a:solidFill>
                <a:latin typeface="Times New Roman" panose="02020603050405020304" pitchFamily="18" charset="0"/>
                <a:cs typeface="Times New Roman" panose="02020603050405020304" pitchFamily="18" charset="0"/>
              </a:rPr>
              <a:t>the group and fitting into social norms</a:t>
            </a:r>
            <a:br>
              <a:rPr lang="en-GB" sz="2400" dirty="0">
                <a:solidFill>
                  <a:prstClr val="black"/>
                </a:solidFill>
                <a:latin typeface="Times New Roman" panose="02020603050405020304" pitchFamily="18" charset="0"/>
                <a:cs typeface="Times New Roman" panose="02020603050405020304" pitchFamily="18" charset="0"/>
              </a:rPr>
            </a:br>
            <a:br>
              <a:rPr lang="en-GB" sz="2400" dirty="0">
                <a:solidFill>
                  <a:prstClr val="black"/>
                </a:solidFill>
                <a:latin typeface="Times New Roman" panose="02020603050405020304" pitchFamily="18" charset="0"/>
                <a:cs typeface="Times New Roman" panose="02020603050405020304" pitchFamily="18" charset="0"/>
              </a:rPr>
            </a:br>
            <a:r>
              <a:rPr lang="en-GB" sz="24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a focus on individualism: negatively perceived</a:t>
            </a:r>
            <a:endParaRPr lang="en-GB" sz="2400" b="1" dirty="0"/>
          </a:p>
        </p:txBody>
      </p:sp>
    </p:spTree>
    <p:extLst>
      <p:ext uri="{BB962C8B-B14F-4D97-AF65-F5344CB8AC3E}">
        <p14:creationId xmlns:p14="http://schemas.microsoft.com/office/powerpoint/2010/main" val="3302906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C244B-05DC-0BF2-6ACF-534D7C209AE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02F73E3-3228-4474-5E48-A72AE752BD80}"/>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298CF539-8855-E0E0-1D13-0C516CFDD4B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C5E6CCC0-D439-6FFE-1677-C1F967B952B9}"/>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55D0AEAE-6E5A-8791-F7AC-845B13B3443A}"/>
              </a:ext>
            </a:extLst>
          </p:cNvPr>
          <p:cNvSpPr txBox="1"/>
          <p:nvPr/>
        </p:nvSpPr>
        <p:spPr>
          <a:xfrm>
            <a:off x="7810500" y="173383"/>
            <a:ext cx="4249001" cy="550517"/>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4. Cultural Psychology</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5D981471-7431-83D1-8F7A-22C54AA47435}"/>
              </a:ext>
            </a:extLst>
          </p:cNvPr>
          <p:cNvSpPr txBox="1"/>
          <p:nvPr/>
        </p:nvSpPr>
        <p:spPr>
          <a:xfrm>
            <a:off x="4461129" y="826937"/>
            <a:ext cx="6892671" cy="692497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Western Concept of Selfhood: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‘WEIRD’ psychological construct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W</a:t>
            </a: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estern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GB" sz="4400" b="0"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E</a:t>
            </a: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ducated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GB" sz="4400" b="0"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I</a:t>
            </a: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ndustrialized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GB" sz="4400" b="0"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R</a:t>
            </a: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a:t>
            </a:r>
            <a:r>
              <a:rPr kumimoji="0" lang="en-GB" sz="4400" b="0"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D</a:t>
            </a: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emocratic</a:t>
            </a:r>
            <a:endParaRPr lang="en-GB" sz="3200" dirty="0">
              <a:solidFill>
                <a:prstClr val="black"/>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200" dirty="0">
              <a:solidFill>
                <a:prstClr val="black"/>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b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B8A1BC9B-289C-D3DC-ADFA-F45AC9894501}"/>
              </a:ext>
            </a:extLst>
          </p:cNvPr>
          <p:cNvSpPr txBox="1"/>
          <p:nvPr/>
        </p:nvSpPr>
        <p:spPr>
          <a:xfrm>
            <a:off x="3334131" y="6409349"/>
            <a:ext cx="6115050" cy="369332"/>
          </a:xfrm>
          <a:prstGeom prst="rect">
            <a:avLst/>
          </a:prstGeom>
          <a:noFill/>
        </p:spPr>
        <p:txBody>
          <a:bodyPr wrap="square">
            <a:spAutoFit/>
          </a:bodyPr>
          <a:lstStyle/>
          <a:p>
            <a:pPr algn="ct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
            </a:r>
            <a:r>
              <a:rPr kumimoji="0" lang="de-DE"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Henrich, Heine, and Norenzayan, 2010</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
            </a:r>
            <a:endParaRPr lang="en-GB" dirty="0"/>
          </a:p>
        </p:txBody>
      </p:sp>
      <p:pic>
        <p:nvPicPr>
          <p:cNvPr id="14" name="Picture 2" descr="man in red hoodie standing on dock near body of water during daytime">
            <a:extLst>
              <a:ext uri="{FF2B5EF4-FFF2-40B4-BE49-F238E27FC236}">
                <a16:creationId xmlns:a16="http://schemas.microsoft.com/office/drawing/2014/main" id="{6A33D433-D8EB-10CF-311A-8C75C126DE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052528"/>
            <a:ext cx="3568770" cy="47583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hlinkClick r:id="rId6"/>
            <a:extLst>
              <a:ext uri="{FF2B5EF4-FFF2-40B4-BE49-F238E27FC236}">
                <a16:creationId xmlns:a16="http://schemas.microsoft.com/office/drawing/2014/main" id="{0B6B899B-CF26-A38B-11D4-FE38B379EF03}"/>
              </a:ext>
            </a:extLst>
          </p:cNvPr>
          <p:cNvSpPr txBox="1"/>
          <p:nvPr/>
        </p:nvSpPr>
        <p:spPr>
          <a:xfrm>
            <a:off x="0" y="5766308"/>
            <a:ext cx="3568770" cy="276999"/>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rPr>
              <a:t>Unsplash</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0686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F8FB2-7977-6C73-E7A5-5653FD57611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E37718-95E5-3275-7349-C0A3C23A75E1}"/>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B2804043-0427-D5BE-F969-2625B772AEB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77894096-904A-F38A-4967-E07897BA00E1}"/>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BD2B2802-F782-093B-2048-147123B744F8}"/>
              </a:ext>
            </a:extLst>
          </p:cNvPr>
          <p:cNvSpPr txBox="1"/>
          <p:nvPr/>
        </p:nvSpPr>
        <p:spPr>
          <a:xfrm>
            <a:off x="7810500" y="173383"/>
            <a:ext cx="4249001" cy="550517"/>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4. Cultural Psychology</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5D482EB4-224C-8EB4-E2CD-E4E4F5714E7D}"/>
              </a:ext>
            </a:extLst>
          </p:cNvPr>
          <p:cNvSpPr txBox="1"/>
          <p:nvPr/>
        </p:nvSpPr>
        <p:spPr>
          <a:xfrm>
            <a:off x="3737812" y="907254"/>
            <a:ext cx="8321690" cy="440120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Western Concept of Selfhood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In Western societies, particularly in the United States, the self is understood as independent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It is defined by internal traits, goals, and personal agency.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Hofstede (1980), Schwartz (1992), and Inglehart and Baker (2000) all identify the U.S. as highly individualistic from a self-construal viewpoint.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EB27A18C-ECD1-7602-5415-D32E52BB46AA}"/>
              </a:ext>
            </a:extLst>
          </p:cNvPr>
          <p:cNvSpPr txBox="1"/>
          <p:nvPr/>
        </p:nvSpPr>
        <p:spPr>
          <a:xfrm>
            <a:off x="1812758" y="6409349"/>
            <a:ext cx="7955276" cy="369332"/>
          </a:xfrm>
          <a:prstGeom prst="rect">
            <a:avLst/>
          </a:prstGeom>
          <a:noFill/>
        </p:spPr>
        <p:txBody>
          <a:bodyPr wrap="square">
            <a:spAutoFit/>
          </a:bodyPr>
          <a:lstStyle/>
          <a:p>
            <a:pPr algn="ct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(Hofstede, 1980); Schwartz, 1992; Inglehart and Baker,  2000)</a:t>
            </a:r>
            <a:endParaRPr lang="en-GB" dirty="0"/>
          </a:p>
        </p:txBody>
      </p:sp>
      <p:sp>
        <p:nvSpPr>
          <p:cNvPr id="13" name="TextBox 12">
            <a:hlinkClick r:id="rId5"/>
            <a:extLst>
              <a:ext uri="{FF2B5EF4-FFF2-40B4-BE49-F238E27FC236}">
                <a16:creationId xmlns:a16="http://schemas.microsoft.com/office/drawing/2014/main" id="{895ADC87-5061-84CF-7AEB-E65D878427D8}"/>
              </a:ext>
            </a:extLst>
          </p:cNvPr>
          <p:cNvSpPr txBox="1"/>
          <p:nvPr/>
        </p:nvSpPr>
        <p:spPr>
          <a:xfrm>
            <a:off x="0" y="5718182"/>
            <a:ext cx="3568770" cy="276999"/>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rPr>
              <a:t>Unsplash</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14" name="Picture 2" descr="man in red hoodie standing on dock near body of water during daytime">
            <a:extLst>
              <a:ext uri="{FF2B5EF4-FFF2-40B4-BE49-F238E27FC236}">
                <a16:creationId xmlns:a16="http://schemas.microsoft.com/office/drawing/2014/main" id="{72DC5B79-F798-435D-DDE8-0DA0368F8E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988360"/>
            <a:ext cx="3568770" cy="4758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819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321F85-411D-B15B-F74E-C3E80B69CC9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BA9A059-BFF8-A88D-F0B0-2220708A37F6}"/>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6A3AC9F1-C4E2-94B5-68C3-AA263BB90AC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E8FCBAAA-25D8-5533-5B3A-3B0A22A5D618}"/>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4FD528BC-23BC-0A2E-3A05-5132A08D4623}"/>
              </a:ext>
            </a:extLst>
          </p:cNvPr>
          <p:cNvSpPr txBox="1"/>
          <p:nvPr/>
        </p:nvSpPr>
        <p:spPr>
          <a:xfrm>
            <a:off x="7810500" y="173383"/>
            <a:ext cx="4249001" cy="550517"/>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4. Cultural Psychology</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99CEBA28-F91E-B281-DDB1-6531C6FA3005}"/>
              </a:ext>
            </a:extLst>
          </p:cNvPr>
          <p:cNvSpPr txBox="1"/>
          <p:nvPr/>
        </p:nvSpPr>
        <p:spPr>
          <a:xfrm>
            <a:off x="3815280" y="1013791"/>
            <a:ext cx="6892671" cy="550920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Western Concept of Selfhood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Geertz: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Western selfhood is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 rather peculiar idea.’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200" dirty="0">
              <a:solidFill>
                <a:prstClr val="black"/>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200" dirty="0">
              <a:solidFill>
                <a:prstClr val="black"/>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b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A00EDB10-0AB1-784A-B3E6-01D465FEE2CF}"/>
              </a:ext>
            </a:extLst>
          </p:cNvPr>
          <p:cNvSpPr txBox="1"/>
          <p:nvPr/>
        </p:nvSpPr>
        <p:spPr>
          <a:xfrm>
            <a:off x="4204090" y="6371447"/>
            <a:ext cx="6115050" cy="369332"/>
          </a:xfrm>
          <a:prstGeom prst="rect">
            <a:avLst/>
          </a:prstGeom>
          <a:noFill/>
        </p:spPr>
        <p:txBody>
          <a:bodyPr wrap="square">
            <a:spAutoFit/>
          </a:bodyPr>
          <a:lstStyle/>
          <a:p>
            <a:pPr algn="ct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(Geertz, 1975, p. 45)</a:t>
            </a:r>
            <a:endParaRPr lang="en-GB" dirty="0"/>
          </a:p>
        </p:txBody>
      </p:sp>
      <p:sp>
        <p:nvSpPr>
          <p:cNvPr id="13" name="TextBox 12">
            <a:hlinkClick r:id="rId5"/>
            <a:extLst>
              <a:ext uri="{FF2B5EF4-FFF2-40B4-BE49-F238E27FC236}">
                <a16:creationId xmlns:a16="http://schemas.microsoft.com/office/drawing/2014/main" id="{E025BD08-F831-FF63-A800-E9E99192E1C0}"/>
              </a:ext>
            </a:extLst>
          </p:cNvPr>
          <p:cNvSpPr txBox="1"/>
          <p:nvPr/>
        </p:nvSpPr>
        <p:spPr>
          <a:xfrm>
            <a:off x="0" y="5766308"/>
            <a:ext cx="3568770" cy="276999"/>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rPr>
              <a:t>Unsplash</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14" name="Picture 2" descr="man in red hoodie standing on dock near body of water during daytime">
            <a:extLst>
              <a:ext uri="{FF2B5EF4-FFF2-40B4-BE49-F238E27FC236}">
                <a16:creationId xmlns:a16="http://schemas.microsoft.com/office/drawing/2014/main" id="{B3DE62DB-EBFF-533D-0EF8-8421EC4DB65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052528"/>
            <a:ext cx="3568770" cy="4758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42225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E750F-0BBA-5C16-2E19-8171005E70C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3C9F855-7ECD-7EF2-997A-FED80241D9C5}"/>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5EFA74DF-7257-9620-CFDE-3DAE336ACC4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CD8E9020-E762-62B3-FA2A-939E1738C9D8}"/>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C4C4862B-A883-A41B-CD4D-3561F2354592}"/>
              </a:ext>
            </a:extLst>
          </p:cNvPr>
          <p:cNvSpPr txBox="1"/>
          <p:nvPr/>
        </p:nvSpPr>
        <p:spPr>
          <a:xfrm>
            <a:off x="7810500" y="173383"/>
            <a:ext cx="4249001" cy="550517"/>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4. Cultural Psychology</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EE53F51F-2EB8-A676-F566-0DC0AABD6D54}"/>
              </a:ext>
            </a:extLst>
          </p:cNvPr>
          <p:cNvSpPr txBox="1"/>
          <p:nvPr/>
        </p:nvSpPr>
        <p:spPr>
          <a:xfrm>
            <a:off x="4411493" y="1108949"/>
            <a:ext cx="6979822" cy="3890296"/>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lang="en-GB" sz="3600" b="1" dirty="0">
                <a:latin typeface="Times New Roman" panose="02020603050405020304" pitchFamily="18" charset="0"/>
                <a:cs typeface="Times New Roman" panose="02020603050405020304" pitchFamily="18" charset="0"/>
              </a:rPr>
              <a:t>Max Weber</a:t>
            </a:r>
            <a:br>
              <a:rPr kumimoji="0" lang="en-GB" sz="3600" b="1" i="0" u="none" strike="noStrike" kern="1200" cap="none" spc="0" normalizeH="0" noProof="0" dirty="0">
                <a:ln>
                  <a:noFill/>
                </a:ln>
                <a:effectLst/>
                <a:uLnTx/>
                <a:uFillTx/>
                <a:latin typeface="Times New Roman" panose="02020603050405020304" pitchFamily="18" charset="0"/>
                <a:cs typeface="Times New Roman" panose="02020603050405020304" pitchFamily="18" charset="0"/>
              </a:rPr>
            </a:br>
            <a:r>
              <a:rPr kumimoji="0" lang="en-GB" sz="3600" b="1" i="0" u="none" strike="noStrike" kern="1200" cap="none" spc="0" normalizeH="0" noProof="0" dirty="0">
                <a:ln>
                  <a:noFill/>
                </a:ln>
                <a:effectLst/>
                <a:uLnTx/>
                <a:uFillTx/>
                <a:latin typeface="Times New Roman" panose="02020603050405020304" pitchFamily="18" charset="0"/>
                <a:cs typeface="Times New Roman" panose="02020603050405020304" pitchFamily="18" charset="0"/>
                <a:sym typeface="Wingdings" panose="05000000000000000000" pitchFamily="2" charset="2"/>
              </a:rPr>
              <a:t>The modern Western self historically shaped by</a:t>
            </a:r>
            <a:r>
              <a:rPr kumimoji="0" lang="en-GB" sz="36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dirty="0">
                <a:latin typeface="Times New Roman" panose="02020603050405020304" pitchFamily="18" charset="0"/>
                <a:cs typeface="Times New Roman" panose="02020603050405020304" pitchFamily="18" charset="0"/>
              </a:rPr>
              <a:t>Ascetic Protestant ethics</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Self-discipline</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dirty="0">
                <a:latin typeface="Times New Roman" panose="02020603050405020304" pitchFamily="18" charset="0"/>
                <a:cs typeface="Times New Roman" panose="02020603050405020304" pitchFamily="18" charset="0"/>
              </a:rPr>
              <a:t>Duty over sentiment</a:t>
            </a:r>
          </a:p>
          <a:p>
            <a:pPr marL="571500" marR="0" lvl="0" indent="-571500"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Primacy</a:t>
            </a:r>
            <a:r>
              <a:rPr kumimoji="0" lang="en-GB" sz="3600" i="0" u="none" strike="noStrike" kern="1200" cap="none" spc="0" normalizeH="0" noProof="0" dirty="0">
                <a:ln>
                  <a:noFill/>
                </a:ln>
                <a:effectLst/>
                <a:uLnTx/>
                <a:uFillTx/>
                <a:latin typeface="Times New Roman" panose="02020603050405020304" pitchFamily="18" charset="0"/>
                <a:cs typeface="Times New Roman" panose="02020603050405020304" pitchFamily="18" charset="0"/>
              </a:rPr>
              <a:t> of will</a:t>
            </a:r>
            <a:endParaRPr kumimoji="0" lang="en-GB" sz="36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07351DFA-84E1-A718-90A8-5B31A48EDA91}"/>
              </a:ext>
            </a:extLst>
          </p:cNvPr>
          <p:cNvSpPr txBox="1"/>
          <p:nvPr/>
        </p:nvSpPr>
        <p:spPr>
          <a:xfrm>
            <a:off x="3581401" y="6462827"/>
            <a:ext cx="6115050" cy="395173"/>
          </a:xfrm>
          <a:prstGeom prst="rect">
            <a:avLst/>
          </a:prstGeom>
          <a:noFill/>
        </p:spPr>
        <p:txBody>
          <a:bodyPr wrap="square">
            <a:spAutoFit/>
          </a:bodyPr>
          <a:lstStyle/>
          <a:p>
            <a:pPr algn="ctr">
              <a:lnSpc>
                <a:spcPct val="115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(Weber in Kim, 2004, pp. 45-53)</a:t>
            </a:r>
          </a:p>
        </p:txBody>
      </p:sp>
      <p:pic>
        <p:nvPicPr>
          <p:cNvPr id="7" name="Picture 2">
            <a:extLst>
              <a:ext uri="{FF2B5EF4-FFF2-40B4-BE49-F238E27FC236}">
                <a16:creationId xmlns:a16="http://schemas.microsoft.com/office/drawing/2014/main" id="{4C0EB76A-07CD-74FC-4595-310621D291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1641" y="1083564"/>
            <a:ext cx="3429000" cy="469087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hlinkClick r:id="rId6"/>
            <a:extLst>
              <a:ext uri="{FF2B5EF4-FFF2-40B4-BE49-F238E27FC236}">
                <a16:creationId xmlns:a16="http://schemas.microsoft.com/office/drawing/2014/main" id="{1C2DEE74-3ADF-99DE-2CC6-C1D3F5369015}"/>
              </a:ext>
            </a:extLst>
          </p:cNvPr>
          <p:cNvSpPr txBox="1"/>
          <p:nvPr/>
        </p:nvSpPr>
        <p:spPr>
          <a:xfrm>
            <a:off x="261641" y="5774436"/>
            <a:ext cx="3429000" cy="276999"/>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1" i="0" u="none" strike="noStrike" kern="1200" cap="none" spc="0" normalizeH="0" baseline="0" noProof="0" dirty="0">
                <a:ln>
                  <a:noFill/>
                </a:ln>
                <a:solidFill>
                  <a:schemeClr val="bg1">
                    <a:lumMod val="85000"/>
                  </a:schemeClr>
                </a:solidFill>
                <a:effectLst/>
                <a:uLnTx/>
                <a:uFillTx/>
                <a:latin typeface="Aptos" panose="02110004020202020204"/>
                <a:ea typeface="+mn-ea"/>
                <a:cs typeface="+mn-cs"/>
                <a:hlinkClick r:id="rId7">
                  <a:extLst>
                    <a:ext uri="{A12FA001-AC4F-418D-AE19-62706E023703}">
                      <ahyp:hlinkClr xmlns:ahyp="http://schemas.microsoft.com/office/drawing/2018/hyperlinkcolor" val="tx"/>
                    </a:ext>
                  </a:extLst>
                </a:hlinkClick>
              </a:rPr>
              <a:t>Wikimedia Commons</a:t>
            </a:r>
            <a:endParaRPr kumimoji="0" lang="en-GB" sz="1200" b="1" i="0" u="none" strike="noStrike" kern="1200" cap="none" spc="0" normalizeH="0" baseline="0" noProof="0" dirty="0">
              <a:ln>
                <a:noFill/>
              </a:ln>
              <a:solidFill>
                <a:schemeClr val="bg1">
                  <a:lumMod val="85000"/>
                </a:schemeClr>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1113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fade">
                                      <p:cBhvr>
                                        <p:cTn id="7" dur="500"/>
                                        <p:tgtEl>
                                          <p:spTgt spid="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500"/>
                                        <p:tgtEl>
                                          <p:spTgt spid="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Effect transition="in" filter="fade">
                                      <p:cBhvr>
                                        <p:cTn id="17" dur="500"/>
                                        <p:tgtEl>
                                          <p:spTgt spid="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fade">
                                      <p:cBhvr>
                                        <p:cTn id="2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1A12E-FE14-55A7-ABBA-0F3038B9ED3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E71B5EB-902B-B6C7-13F0-35E8F9E97780}"/>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41E9AF7F-C8BA-2872-001B-632A3D3A4EA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A081C8DF-418C-4E86-7296-8CDDEBE59A02}"/>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34D2A407-4528-B71C-8D6D-4A233D228F23}"/>
              </a:ext>
            </a:extLst>
          </p:cNvPr>
          <p:cNvSpPr txBox="1"/>
          <p:nvPr/>
        </p:nvSpPr>
        <p:spPr>
          <a:xfrm>
            <a:off x="7810500" y="173383"/>
            <a:ext cx="4249001" cy="550517"/>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4. Cultural Psychology</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9" name="TextBox 8">
            <a:extLst>
              <a:ext uri="{FF2B5EF4-FFF2-40B4-BE49-F238E27FC236}">
                <a16:creationId xmlns:a16="http://schemas.microsoft.com/office/drawing/2014/main" id="{EAB60B0D-5E73-D57F-F38B-5AE0895F2872}"/>
              </a:ext>
            </a:extLst>
          </p:cNvPr>
          <p:cNvSpPr txBox="1"/>
          <p:nvPr/>
        </p:nvSpPr>
        <p:spPr>
          <a:xfrm>
            <a:off x="4101181" y="1056963"/>
            <a:ext cx="7643143" cy="2893100"/>
          </a:xfrm>
          <a:prstGeom prst="rect">
            <a:avLst/>
          </a:prstGeom>
          <a:noFill/>
        </p:spPr>
        <p:txBody>
          <a:bodyPr wrap="square">
            <a:spAutoFit/>
          </a:bodyPr>
          <a:lstStyle/>
          <a:p>
            <a:pPr marR="0" lvl="0" defTabSz="914400" rtl="0" eaLnBrk="1" fontAlgn="auto" latinLnBrk="0" hangingPunct="1">
              <a:lnSpc>
                <a:spcPct val="90000"/>
              </a:lnSpc>
              <a:spcBef>
                <a:spcPct val="0"/>
              </a:spcBef>
              <a:spcAft>
                <a:spcPts val="600"/>
              </a:spcAft>
              <a:buClrTx/>
              <a:buSzTx/>
              <a:tabLst/>
              <a:defRPr/>
            </a:pPr>
            <a:r>
              <a:rPr kumimoji="0" lang="de-DE" sz="36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a:t>
            </a:r>
            <a:r>
              <a:rPr kumimoji="0" lang="en-GB" sz="3600" b="1" i="0" u="none" strike="noStrike" kern="1200" cap="none" spc="0" normalizeH="0" baseline="0" noProof="0" dirty="0" err="1">
                <a:ln>
                  <a:noFill/>
                </a:ln>
                <a:effectLst/>
                <a:uLnTx/>
                <a:uFillTx/>
                <a:latin typeface="Times New Roman" panose="02020603050405020304" pitchFamily="18" charset="0"/>
                <a:cs typeface="Times New Roman" panose="02020603050405020304" pitchFamily="18" charset="0"/>
              </a:rPr>
              <a:t>ccording</a:t>
            </a:r>
            <a:r>
              <a:rPr kumimoji="0" lang="en-GB" sz="36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to Weber:</a:t>
            </a:r>
          </a:p>
          <a:p>
            <a:pPr marR="0" lvl="0" defTabSz="914400" rtl="0" eaLnBrk="1" fontAlgn="auto" latinLnBrk="0" hangingPunct="1">
              <a:lnSpc>
                <a:spcPct val="90000"/>
              </a:lnSpc>
              <a:spcBef>
                <a:spcPct val="0"/>
              </a:spcBef>
              <a:spcAft>
                <a:spcPts val="600"/>
              </a:spcAft>
              <a:buClrTx/>
              <a:buSzTx/>
              <a:tabLst/>
              <a:defRPr/>
            </a:pPr>
            <a:endParaRPr kumimoji="0" lang="en-GB" sz="36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a:p>
            <a:pPr marR="0" lvl="0" defTabSz="914400" rtl="0" eaLnBrk="1" fontAlgn="auto" latinLnBrk="0" hangingPunct="1">
              <a:lnSpc>
                <a:spcPct val="90000"/>
              </a:lnSpc>
              <a:spcBef>
                <a:spcPct val="0"/>
              </a:spcBef>
              <a:spcAft>
                <a:spcPts val="600"/>
              </a:spcAft>
              <a:buClrTx/>
              <a:buSzTx/>
              <a:tabLst/>
              <a:defRPr/>
            </a:pPr>
            <a:r>
              <a:rPr lang="en-GB" sz="3600" dirty="0">
                <a:latin typeface="Times New Roman" panose="02020603050405020304" pitchFamily="18" charset="0"/>
                <a:cs typeface="Times New Roman" panose="02020603050405020304" pitchFamily="18" charset="0"/>
              </a:rPr>
              <a:t>This ethic institutionalized </a:t>
            </a:r>
          </a:p>
          <a:p>
            <a:pPr marR="0" lvl="0" defTabSz="914400" rtl="0" eaLnBrk="1" fontAlgn="auto" latinLnBrk="0" hangingPunct="1">
              <a:lnSpc>
                <a:spcPct val="90000"/>
              </a:lnSpc>
              <a:spcBef>
                <a:spcPct val="0"/>
              </a:spcBef>
              <a:spcAft>
                <a:spcPts val="600"/>
              </a:spcAft>
              <a:buClrTx/>
              <a:buSzTx/>
              <a:tabLst/>
              <a:defRPr/>
            </a:pPr>
            <a:r>
              <a:rPr kumimoji="0" lang="en-GB" sz="3600" b="1" i="0" u="none" strike="noStrike" kern="1200" cap="none" spc="0" normalizeH="0" baseline="0" noProof="0" dirty="0">
                <a:ln>
                  <a:noFill/>
                </a:ln>
                <a:effectLst/>
                <a:highlight>
                  <a:srgbClr val="FF0000"/>
                </a:highlight>
                <a:uLnTx/>
                <a:uFillTx/>
                <a:latin typeface="Times New Roman" panose="02020603050405020304" pitchFamily="18" charset="0"/>
                <a:cs typeface="Times New Roman" panose="02020603050405020304" pitchFamily="18" charset="0"/>
              </a:rPr>
              <a:t>‘moralized self</a:t>
            </a:r>
            <a:r>
              <a:rPr lang="en-GB" sz="3600" b="1" dirty="0">
                <a:highlight>
                  <a:srgbClr val="FF0000"/>
                </a:highlight>
                <a:latin typeface="Times New Roman" panose="02020603050405020304" pitchFamily="18" charset="0"/>
                <a:cs typeface="Times New Roman" panose="02020603050405020304" pitchFamily="18" charset="0"/>
              </a:rPr>
              <a:t>-reliance</a:t>
            </a:r>
            <a:r>
              <a:rPr lang="en-GB" sz="3600" b="1" dirty="0">
                <a:latin typeface="Times New Roman" panose="02020603050405020304" pitchFamily="18" charset="0"/>
                <a:cs typeface="Times New Roman" panose="02020603050405020304" pitchFamily="18" charset="0"/>
              </a:rPr>
              <a:t>’ in </a:t>
            </a:r>
          </a:p>
          <a:p>
            <a:pPr marR="0" lvl="0" defTabSz="914400" rtl="0" eaLnBrk="1" fontAlgn="auto" latinLnBrk="0" hangingPunct="1">
              <a:lnSpc>
                <a:spcPct val="90000"/>
              </a:lnSpc>
              <a:spcBef>
                <a:spcPct val="0"/>
              </a:spcBef>
              <a:spcAft>
                <a:spcPts val="600"/>
              </a:spcAft>
              <a:buClrTx/>
              <a:buSzTx/>
              <a:tabLst/>
              <a:defRPr/>
            </a:pPr>
            <a:r>
              <a:rPr lang="en-GB" sz="3600" dirty="0">
                <a:latin typeface="Times New Roman" panose="02020603050405020304" pitchFamily="18" charset="0"/>
                <a:cs typeface="Times New Roman" panose="02020603050405020304" pitchFamily="18" charset="0"/>
              </a:rPr>
              <a:t>U.S. American culture</a:t>
            </a:r>
            <a:endParaRPr kumimoji="0" lang="en-GB" sz="36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E464CBC-7DBE-00D9-D927-F483998E385A}"/>
              </a:ext>
            </a:extLst>
          </p:cNvPr>
          <p:cNvSpPr txBox="1"/>
          <p:nvPr/>
        </p:nvSpPr>
        <p:spPr>
          <a:xfrm>
            <a:off x="3581401" y="6462827"/>
            <a:ext cx="6115050" cy="395173"/>
          </a:xfrm>
          <a:prstGeom prst="rect">
            <a:avLst/>
          </a:prstGeom>
          <a:noFill/>
        </p:spPr>
        <p:txBody>
          <a:bodyPr wrap="square">
            <a:spAutoFit/>
          </a:bodyPr>
          <a:lstStyle/>
          <a:p>
            <a:pPr algn="ctr">
              <a:lnSpc>
                <a:spcPct val="115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(Weber in Kim, 2004, pp. 45-53)</a:t>
            </a:r>
          </a:p>
        </p:txBody>
      </p:sp>
      <p:pic>
        <p:nvPicPr>
          <p:cNvPr id="2050" name="Picture 2">
            <a:extLst>
              <a:ext uri="{FF2B5EF4-FFF2-40B4-BE49-F238E27FC236}">
                <a16:creationId xmlns:a16="http://schemas.microsoft.com/office/drawing/2014/main" id="{F95F856A-DEC6-6548-67A4-C8D5F391C1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1641" y="1083564"/>
            <a:ext cx="3429000" cy="46908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hlinkClick r:id="rId6"/>
            <a:extLst>
              <a:ext uri="{FF2B5EF4-FFF2-40B4-BE49-F238E27FC236}">
                <a16:creationId xmlns:a16="http://schemas.microsoft.com/office/drawing/2014/main" id="{10323B37-1F27-5184-33D0-14436BF2B30C}"/>
              </a:ext>
            </a:extLst>
          </p:cNvPr>
          <p:cNvSpPr txBox="1"/>
          <p:nvPr/>
        </p:nvSpPr>
        <p:spPr>
          <a:xfrm>
            <a:off x="261641" y="5774436"/>
            <a:ext cx="3429000" cy="276999"/>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1" i="0" u="none" strike="noStrike" kern="1200" cap="none" spc="0" normalizeH="0" baseline="0" noProof="0" dirty="0">
                <a:ln>
                  <a:noFill/>
                </a:ln>
                <a:solidFill>
                  <a:schemeClr val="bg1">
                    <a:lumMod val="85000"/>
                  </a:schemeClr>
                </a:solidFill>
                <a:effectLst/>
                <a:uLnTx/>
                <a:uFillTx/>
                <a:latin typeface="Aptos" panose="02110004020202020204"/>
                <a:ea typeface="+mn-ea"/>
                <a:cs typeface="+mn-cs"/>
                <a:hlinkClick r:id="rId7">
                  <a:extLst>
                    <a:ext uri="{A12FA001-AC4F-418D-AE19-62706E023703}">
                      <ahyp:hlinkClr xmlns:ahyp="http://schemas.microsoft.com/office/drawing/2018/hyperlinkcolor" val="tx"/>
                    </a:ext>
                  </a:extLst>
                </a:hlinkClick>
              </a:rPr>
              <a:t>Wikimedia Commons</a:t>
            </a:r>
            <a:endParaRPr kumimoji="0" lang="en-GB" sz="1200" b="1" i="0" u="none" strike="noStrike" kern="1200" cap="none" spc="0" normalizeH="0" baseline="0" noProof="0" dirty="0">
              <a:ln>
                <a:noFill/>
              </a:ln>
              <a:solidFill>
                <a:schemeClr val="bg1">
                  <a:lumMod val="85000"/>
                </a:schemeClr>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256617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49286-FFAD-A927-1225-BDC0F281DA3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7D8672B-6C9C-B8A2-71A6-7B2C491E2CE2}"/>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86A05C72-A60B-43BE-C525-F898D1BE147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953838B3-BC61-48B1-186A-9A76CB543B37}"/>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11E5D366-7B50-8E74-22D9-2F2F5B0F731B}"/>
              </a:ext>
            </a:extLst>
          </p:cNvPr>
          <p:cNvSpPr txBox="1"/>
          <p:nvPr/>
        </p:nvSpPr>
        <p:spPr>
          <a:xfrm>
            <a:off x="7810500" y="173383"/>
            <a:ext cx="4249001" cy="550517"/>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4. Cultural Psychology</a:t>
            </a:r>
          </a:p>
        </p:txBody>
      </p:sp>
      <p:pic>
        <p:nvPicPr>
          <p:cNvPr id="8" name="Graphic 7" descr="Scientific Thought with solid fill">
            <a:extLst>
              <a:ext uri="{FF2B5EF4-FFF2-40B4-BE49-F238E27FC236}">
                <a16:creationId xmlns:a16="http://schemas.microsoft.com/office/drawing/2014/main" id="{CF592754-5413-61EB-F9E8-26666B541CE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5680" y="1393698"/>
            <a:ext cx="4070608" cy="4070604"/>
          </a:xfrm>
          <a:prstGeom prst="rect">
            <a:avLst/>
          </a:prstGeom>
        </p:spPr>
      </p:pic>
      <p:sp>
        <p:nvSpPr>
          <p:cNvPr id="9" name="TextBox 8">
            <a:extLst>
              <a:ext uri="{FF2B5EF4-FFF2-40B4-BE49-F238E27FC236}">
                <a16:creationId xmlns:a16="http://schemas.microsoft.com/office/drawing/2014/main" id="{F245DD1E-98F5-E50F-DCA0-5D5072295DA4}"/>
              </a:ext>
            </a:extLst>
          </p:cNvPr>
          <p:cNvSpPr txBox="1"/>
          <p:nvPr/>
        </p:nvSpPr>
        <p:spPr>
          <a:xfrm>
            <a:off x="3934927" y="1071489"/>
            <a:ext cx="7414747" cy="3967240"/>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This is a crucial point </a:t>
            </a:r>
            <a:r>
              <a:rPr lang="en-GB" sz="3600" b="1" dirty="0">
                <a:solidFill>
                  <a:prstClr val="black"/>
                </a:solidFill>
                <a:latin typeface="Times New Roman" panose="02020603050405020304" pitchFamily="18" charset="0"/>
                <a:cs typeface="Times New Roman" panose="02020603050405020304" pitchFamily="18" charset="0"/>
              </a:rPr>
              <a:t>for the analysis of deaths of despair</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rPr>
              <a:t>extreme individualism prioritizes</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Personal responsibility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dirty="0">
                <a:solidFill>
                  <a:prstClr val="black"/>
                </a:solidFill>
                <a:latin typeface="Times New Roman" panose="02020603050405020304" pitchFamily="18" charset="0"/>
                <a:cs typeface="Times New Roman" panose="02020603050405020304" pitchFamily="18" charset="0"/>
              </a:rPr>
              <a:t>Inner conviction</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Self-regulation</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dirty="0">
                <a:solidFill>
                  <a:prstClr val="black"/>
                </a:solidFill>
                <a:latin typeface="Times New Roman" panose="02020603050405020304" pitchFamily="18" charset="0"/>
                <a:cs typeface="Times New Roman" panose="02020603050405020304" pitchFamily="18" charset="0"/>
              </a:rPr>
              <a:t>Productivity as a moral worth</a:t>
            </a:r>
            <a:endPar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a:extLst>
              <a:ext uri="{FF2B5EF4-FFF2-40B4-BE49-F238E27FC236}">
                <a16:creationId xmlns:a16="http://schemas.microsoft.com/office/drawing/2014/main" id="{33227BEF-1E1C-FFD4-2FBB-9CA1BA016E8B}"/>
              </a:ext>
            </a:extLst>
          </p:cNvPr>
          <p:cNvSpPr txBox="1"/>
          <p:nvPr/>
        </p:nvSpPr>
        <p:spPr>
          <a:xfrm>
            <a:off x="3581401" y="6462827"/>
            <a:ext cx="6115050" cy="395173"/>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(Hofstede, 1980; Schwartz, 1992; Inglehart &amp; Baker, 2000)</a:t>
            </a:r>
          </a:p>
        </p:txBody>
      </p:sp>
    </p:spTree>
    <p:extLst>
      <p:ext uri="{BB962C8B-B14F-4D97-AF65-F5344CB8AC3E}">
        <p14:creationId xmlns:p14="http://schemas.microsoft.com/office/powerpoint/2010/main" val="356789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F3F69-3493-93D0-E9E6-C2CA2236575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53B42E1-3898-98E3-4F06-898D34CF51CA}"/>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9554892B-DC81-5983-6789-B38245E0CA9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DA42BCFA-5162-2F60-921C-AC596C33E260}"/>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C2AEDDCA-F8AE-C8B7-2065-296B00FB82D6}"/>
              </a:ext>
            </a:extLst>
          </p:cNvPr>
          <p:cNvSpPr txBox="1"/>
          <p:nvPr/>
        </p:nvSpPr>
        <p:spPr>
          <a:xfrm>
            <a:off x="7810500" y="173383"/>
            <a:ext cx="4249001" cy="550517"/>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noProof="0" dirty="0">
                <a:solidFill>
                  <a:prstClr val="white">
                    <a:lumMod val="50000"/>
                  </a:prstClr>
                </a:solidFill>
                <a:latin typeface="Times New Roman" panose="02020603050405020304" pitchFamily="18" charset="0"/>
                <a:cs typeface="Times New Roman" panose="02020603050405020304" pitchFamily="18" charset="0"/>
              </a:rPr>
              <a:t>4. Cultural Psychology</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pic>
        <p:nvPicPr>
          <p:cNvPr id="8" name="Graphic 7" descr="Scientific Thought with solid fill">
            <a:extLst>
              <a:ext uri="{FF2B5EF4-FFF2-40B4-BE49-F238E27FC236}">
                <a16:creationId xmlns:a16="http://schemas.microsoft.com/office/drawing/2014/main" id="{6D07F78E-405A-A1D4-5634-017A8A470AF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5680" y="1393698"/>
            <a:ext cx="4070608" cy="4070604"/>
          </a:xfrm>
          <a:prstGeom prst="rect">
            <a:avLst/>
          </a:prstGeom>
        </p:spPr>
      </p:pic>
      <p:sp>
        <p:nvSpPr>
          <p:cNvPr id="13" name="TextBox 12">
            <a:extLst>
              <a:ext uri="{FF2B5EF4-FFF2-40B4-BE49-F238E27FC236}">
                <a16:creationId xmlns:a16="http://schemas.microsoft.com/office/drawing/2014/main" id="{0594D608-9ED5-B740-4A1E-6658B5E0C056}"/>
              </a:ext>
            </a:extLst>
          </p:cNvPr>
          <p:cNvSpPr txBox="1"/>
          <p:nvPr/>
        </p:nvSpPr>
        <p:spPr>
          <a:xfrm>
            <a:off x="3581401" y="6462827"/>
            <a:ext cx="6115050" cy="395173"/>
          </a:xfrm>
          <a:prstGeom prst="rect">
            <a:avLst/>
          </a:prstGeom>
          <a:noFill/>
        </p:spPr>
        <p:txBody>
          <a:bodyPr wrap="square">
            <a:spAutoFit/>
          </a:bodyPr>
          <a:lstStyle/>
          <a:p>
            <a:pPr algn="ctr">
              <a:lnSpc>
                <a:spcPct val="115000"/>
              </a:lnSpc>
              <a:spcAft>
                <a:spcPts val="800"/>
              </a:spcAft>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de-DE" sz="1800" kern="100" dirty="0">
                <a:effectLst/>
                <a:latin typeface="Times New Roman" panose="02020603050405020304" pitchFamily="18" charset="0"/>
                <a:ea typeface="Aptos" panose="020B0004020202020204" pitchFamily="34" charset="0"/>
                <a:cs typeface="Times New Roman" panose="02020603050405020304" pitchFamily="18" charset="0"/>
              </a:rPr>
              <a:t>Henrich, Heine, and Norenzayan, 2010</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
            </a:r>
          </a:p>
        </p:txBody>
      </p:sp>
      <p:sp>
        <p:nvSpPr>
          <p:cNvPr id="7" name="TextBox 6">
            <a:extLst>
              <a:ext uri="{FF2B5EF4-FFF2-40B4-BE49-F238E27FC236}">
                <a16:creationId xmlns:a16="http://schemas.microsoft.com/office/drawing/2014/main" id="{95FE060B-065F-EA3C-3BA7-5E7B4E99B960}"/>
              </a:ext>
            </a:extLst>
          </p:cNvPr>
          <p:cNvSpPr txBox="1"/>
          <p:nvPr/>
        </p:nvSpPr>
        <p:spPr>
          <a:xfrm>
            <a:off x="3396996" y="1990212"/>
            <a:ext cx="7956804" cy="156966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independent self is not human nature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It is culturally produced</a:t>
            </a:r>
          </a:p>
        </p:txBody>
      </p:sp>
    </p:spTree>
    <p:extLst>
      <p:ext uri="{BB962C8B-B14F-4D97-AF65-F5344CB8AC3E}">
        <p14:creationId xmlns:p14="http://schemas.microsoft.com/office/powerpoint/2010/main" val="20041163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F6881D-2563-A26F-247C-402D788AF72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1BC42E4-B794-88DA-3D1C-AB3287CC972A}"/>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B0147220-6F11-61FC-68C4-398DD2B9A053}"/>
              </a:ext>
            </a:extLst>
          </p:cNvPr>
          <p:cNvSpPr txBox="1"/>
          <p:nvPr/>
        </p:nvSpPr>
        <p:spPr>
          <a:xfrm>
            <a:off x="1987206" y="2264731"/>
            <a:ext cx="8642694" cy="1055674"/>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5.</a:t>
            </a:r>
          </a:p>
          <a:p>
            <a:pPr marL="0" marR="0" lvl="0" indent="0" algn="ct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BARRIERS</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937B8F19-5EE2-2A4F-312D-7FA260A1742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A126B5F2-B7CC-785B-EF5E-9FDC82796EE0}"/>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66994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AFE2BD-AAF8-D1D1-0CCE-EBCB79DB148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D4D7AD6-21BB-A40F-8BC2-DE580CDCDB3B}"/>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0A6A98D1-28D3-040E-5881-1C2B5A6C9C94}"/>
              </a:ext>
            </a:extLst>
          </p:cNvPr>
          <p:cNvSpPr txBox="1"/>
          <p:nvPr/>
        </p:nvSpPr>
        <p:spPr>
          <a:xfrm>
            <a:off x="1968156" y="1777161"/>
            <a:ext cx="8642694" cy="2095958"/>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5.</a:t>
            </a:r>
          </a:p>
          <a:p>
            <a:pPr marL="0" marR="0" lvl="0" indent="0" algn="ct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BARRIERS</a:t>
            </a:r>
          </a:p>
          <a:p>
            <a:pPr marL="0" marR="0" lvl="0" indent="0" algn="ctr" defTabSz="914400" rtl="0" eaLnBrk="1" fontAlgn="auto" latinLnBrk="0" hangingPunct="1">
              <a:lnSpc>
                <a:spcPct val="90000"/>
              </a:lnSpc>
              <a:spcBef>
                <a:spcPct val="0"/>
              </a:spcBef>
              <a:spcAft>
                <a:spcPts val="600"/>
              </a:spcAft>
              <a:buClrTx/>
              <a:buSzTx/>
              <a:buFontTx/>
              <a:buNone/>
              <a:tabLst/>
              <a:defRPr/>
            </a:pP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Barrier 1</a:t>
            </a:r>
          </a:p>
        </p:txBody>
      </p:sp>
      <p:sp>
        <p:nvSpPr>
          <p:cNvPr id="2" name="Slide Number Placeholder 1">
            <a:extLst>
              <a:ext uri="{FF2B5EF4-FFF2-40B4-BE49-F238E27FC236}">
                <a16:creationId xmlns:a16="http://schemas.microsoft.com/office/drawing/2014/main" id="{AD6F4414-E49D-5400-C85F-4FF398C6CFE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01D6714A-1362-FE91-8B69-C4DEF11E690E}"/>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69993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773996-AC8B-4CD3-1CBC-371F9CC6C2B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ED4F155-5EA8-FF3F-C620-ED6784C331C0}"/>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7D86AD01-921A-BD24-0606-D6E230AC23F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AC161833-C85B-CB42-3875-801E5616470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2190184C-6B23-8C32-A50F-5003C8325C46}"/>
              </a:ext>
            </a:extLst>
          </p:cNvPr>
          <p:cNvSpPr txBox="1"/>
          <p:nvPr/>
        </p:nvSpPr>
        <p:spPr>
          <a:xfrm>
            <a:off x="7784503" y="193899"/>
            <a:ext cx="43252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5. Barriers – Barrier 1</a:t>
            </a:r>
          </a:p>
        </p:txBody>
      </p:sp>
      <p:sp>
        <p:nvSpPr>
          <p:cNvPr id="9" name="TextBox 8">
            <a:extLst>
              <a:ext uri="{FF2B5EF4-FFF2-40B4-BE49-F238E27FC236}">
                <a16:creationId xmlns:a16="http://schemas.microsoft.com/office/drawing/2014/main" id="{DF0AABAA-9ED8-FD63-F81A-85073E7C4165}"/>
              </a:ext>
            </a:extLst>
          </p:cNvPr>
          <p:cNvSpPr txBox="1"/>
          <p:nvPr/>
        </p:nvSpPr>
        <p:spPr>
          <a:xfrm>
            <a:off x="3934927" y="1071489"/>
            <a:ext cx="7414747" cy="3890296"/>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Barrier 1: Patriarchal Masculinity</a:t>
            </a:r>
            <a:endPar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Emotional stoicism</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dirty="0">
                <a:solidFill>
                  <a:prstClr val="black"/>
                </a:solidFill>
                <a:latin typeface="Times New Roman" panose="02020603050405020304" pitchFamily="18" charset="0"/>
                <a:cs typeface="Times New Roman" panose="02020603050405020304" pitchFamily="18" charset="0"/>
              </a:rPr>
              <a:t>Identity tied to ‘breadwinner’</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Seeking help equated with weakness</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dirty="0">
                <a:solidFill>
                  <a:prstClr val="black"/>
                </a:solidFill>
                <a:latin typeface="Times New Roman" panose="02020603050405020304" pitchFamily="18" charset="0"/>
                <a:cs typeface="Times New Roman" panose="02020603050405020304" pitchFamily="18" charset="0"/>
              </a:rPr>
              <a:t>Emotional repression leads to relational isolation</a:t>
            </a:r>
            <a:endPar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a:extLst>
              <a:ext uri="{FF2B5EF4-FFF2-40B4-BE49-F238E27FC236}">
                <a16:creationId xmlns:a16="http://schemas.microsoft.com/office/drawing/2014/main" id="{42528322-E32E-DB08-EE36-2D79E0F89ED7}"/>
              </a:ext>
            </a:extLst>
          </p:cNvPr>
          <p:cNvSpPr txBox="1"/>
          <p:nvPr/>
        </p:nvSpPr>
        <p:spPr>
          <a:xfrm>
            <a:off x="3857143" y="6446528"/>
            <a:ext cx="6115050" cy="395173"/>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(hooks, 2004; Real, 1998; Courtenay, 2000)</a:t>
            </a:r>
            <a:endParaRPr kumimoji="0" lang="en-GB"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ECF3850A-6309-F036-999E-8FAB320A868E}"/>
              </a:ext>
            </a:extLst>
          </p:cNvPr>
          <p:cNvPicPr>
            <a:picLocks noChangeAspect="1"/>
          </p:cNvPicPr>
          <p:nvPr/>
        </p:nvPicPr>
        <p:blipFill>
          <a:blip r:embed="rId5"/>
          <a:stretch>
            <a:fillRect/>
          </a:stretch>
        </p:blipFill>
        <p:spPr>
          <a:xfrm>
            <a:off x="0" y="0"/>
            <a:ext cx="3857143" cy="6858000"/>
          </a:xfrm>
          <a:prstGeom prst="rect">
            <a:avLst/>
          </a:prstGeom>
        </p:spPr>
      </p:pic>
      <p:sp>
        <p:nvSpPr>
          <p:cNvPr id="7" name="TextBox 6">
            <a:extLst>
              <a:ext uri="{FF2B5EF4-FFF2-40B4-BE49-F238E27FC236}">
                <a16:creationId xmlns:a16="http://schemas.microsoft.com/office/drawing/2014/main" id="{FFD95F83-B3C6-7A9E-C737-0207525D419A}"/>
              </a:ext>
            </a:extLst>
          </p:cNvPr>
          <p:cNvSpPr txBox="1"/>
          <p:nvPr/>
        </p:nvSpPr>
        <p:spPr>
          <a:xfrm>
            <a:off x="0" y="0"/>
            <a:ext cx="3857143"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6">
                  <a:extLst>
                    <a:ext uri="{A12FA001-AC4F-418D-AE19-62706E023703}">
                      <ahyp:hlinkClr xmlns:ahyp="http://schemas.microsoft.com/office/drawing/2018/hyperlinkcolor" val="tx"/>
                    </a:ext>
                  </a:extLst>
                </a:hlinkClick>
              </a:rPr>
              <a:t>Pexel.com</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11786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E75EE-739B-C7F4-921F-5A6BE7355B5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6120BF5-618E-6664-C29D-B9E19DE14D15}"/>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0700AD76-E673-B9DD-67F7-A1337A2E657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C4C68166-FC71-D7D4-B221-96DCC10CC5D3}"/>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7" name="TextBox 6">
            <a:extLst>
              <a:ext uri="{FF2B5EF4-FFF2-40B4-BE49-F238E27FC236}">
                <a16:creationId xmlns:a16="http://schemas.microsoft.com/office/drawing/2014/main" id="{5971D9EC-0BC5-E423-8706-FFBFAE04D065}"/>
              </a:ext>
            </a:extLst>
          </p:cNvPr>
          <p:cNvSpPr txBox="1"/>
          <p:nvPr/>
        </p:nvSpPr>
        <p:spPr>
          <a:xfrm>
            <a:off x="3659728" y="799516"/>
            <a:ext cx="6665372" cy="1575816"/>
          </a:xfrm>
          <a:prstGeom prst="rect">
            <a:avLst/>
          </a:prstGeom>
          <a:noFill/>
          <a:ln>
            <a:solidFill>
              <a:schemeClr val="bg1">
                <a:lumMod val="50000"/>
              </a:schemeClr>
            </a:solidFill>
          </a:ln>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Intersections:</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Gender (norms of masculinity)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Cultural individualism</a:t>
            </a:r>
          </a:p>
        </p:txBody>
      </p:sp>
      <p:pic>
        <p:nvPicPr>
          <p:cNvPr id="5" name="Picture 4">
            <a:extLst>
              <a:ext uri="{FF2B5EF4-FFF2-40B4-BE49-F238E27FC236}">
                <a16:creationId xmlns:a16="http://schemas.microsoft.com/office/drawing/2014/main" id="{BF4E04D7-05A2-0FC9-D89F-0D259B716E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4567" y="418888"/>
            <a:ext cx="1963060" cy="2493169"/>
          </a:xfrm>
          <a:prstGeom prst="rect">
            <a:avLst/>
          </a:prstGeom>
        </p:spPr>
      </p:pic>
      <p:sp>
        <p:nvSpPr>
          <p:cNvPr id="12" name="TextBox 11">
            <a:extLst>
              <a:ext uri="{FF2B5EF4-FFF2-40B4-BE49-F238E27FC236}">
                <a16:creationId xmlns:a16="http://schemas.microsoft.com/office/drawing/2014/main" id="{9CC6FC57-4474-7919-B5BE-EB590F831614}"/>
              </a:ext>
            </a:extLst>
          </p:cNvPr>
          <p:cNvSpPr txBox="1"/>
          <p:nvPr/>
        </p:nvSpPr>
        <p:spPr>
          <a:xfrm>
            <a:off x="3192821" y="6494824"/>
            <a:ext cx="6676562" cy="338554"/>
          </a:xfrm>
          <a:prstGeom prst="rect">
            <a:avLst/>
          </a:prstGeom>
          <a:noFill/>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(hooks, 2005; Real, 1998;</a:t>
            </a:r>
            <a:r>
              <a:rPr kumimoji="0" lang="en-GB" sz="16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Markus and Kitayama, 1991; Weber in Kim, 2004)</a:t>
            </a:r>
          </a:p>
        </p:txBody>
      </p:sp>
      <p:sp>
        <p:nvSpPr>
          <p:cNvPr id="6" name="TextBox 5">
            <a:extLst>
              <a:ext uri="{FF2B5EF4-FFF2-40B4-BE49-F238E27FC236}">
                <a16:creationId xmlns:a16="http://schemas.microsoft.com/office/drawing/2014/main" id="{C50E7DB6-57F0-37EA-C10E-163A02F931D5}"/>
              </a:ext>
            </a:extLst>
          </p:cNvPr>
          <p:cNvSpPr txBox="1"/>
          <p:nvPr/>
        </p:nvSpPr>
        <p:spPr>
          <a:xfrm>
            <a:off x="3659728" y="3625883"/>
            <a:ext cx="5442776" cy="2262158"/>
          </a:xfrm>
          <a:prstGeom prst="rect">
            <a:avLst/>
          </a:prstGeom>
          <a:noFill/>
          <a:ln>
            <a:solidFill>
              <a:schemeClr val="bg1">
                <a:lumMod val="65000"/>
              </a:schemeClr>
            </a:solidFill>
          </a:ln>
        </p:spPr>
        <p:txBody>
          <a:bodyPr wrap="square">
            <a:spAutoFit/>
          </a:bodyPr>
          <a:lstStyle/>
          <a:p>
            <a:pPr lvl="0">
              <a:lnSpc>
                <a:spcPct val="90000"/>
              </a:lnSpc>
              <a:spcBef>
                <a:spcPct val="0"/>
              </a:spcBef>
              <a:spcAft>
                <a:spcPts val="600"/>
              </a:spcAft>
              <a:defRPr/>
            </a:pPr>
            <a:r>
              <a:rPr lang="en-GB" sz="2800" b="1" dirty="0">
                <a:solidFill>
                  <a:prstClr val="black"/>
                </a:solidFill>
                <a:latin typeface="Times New Roman" panose="02020603050405020304" pitchFamily="18" charset="0"/>
                <a:cs typeface="Times New Roman" panose="02020603050405020304" pitchFamily="18" charset="0"/>
              </a:rPr>
              <a:t>U.S. independent self-construal and Weberian ethic intensify:</a:t>
            </a:r>
          </a:p>
          <a:p>
            <a:pPr marL="571500" lvl="0" indent="-571500">
              <a:lnSpc>
                <a:spcPct val="90000"/>
              </a:lnSpc>
              <a:spcBef>
                <a:spcPct val="0"/>
              </a:spcBef>
              <a:spcAft>
                <a:spcPts val="600"/>
              </a:spcAft>
              <a:buFont typeface="Arial" panose="020B0604020202020204" pitchFamily="34" charset="0"/>
              <a:buChar char="•"/>
              <a:defRPr/>
            </a:pPr>
            <a:r>
              <a:rPr lang="en-GB" sz="2800" b="1" dirty="0">
                <a:solidFill>
                  <a:prstClr val="black"/>
                </a:solidFill>
                <a:highlight>
                  <a:srgbClr val="FFFF00"/>
                </a:highlight>
                <a:latin typeface="Times New Roman" panose="02020603050405020304" pitchFamily="18" charset="0"/>
                <a:cs typeface="Times New Roman" panose="02020603050405020304" pitchFamily="18" charset="0"/>
              </a:rPr>
              <a:t>Self-discipline</a:t>
            </a:r>
          </a:p>
          <a:p>
            <a:pPr marL="571500" lvl="0" indent="-571500">
              <a:lnSpc>
                <a:spcPct val="90000"/>
              </a:lnSpc>
              <a:spcBef>
                <a:spcPct val="0"/>
              </a:spcBef>
              <a:spcAft>
                <a:spcPts val="600"/>
              </a:spcAft>
              <a:buFont typeface="Arial" panose="020B0604020202020204" pitchFamily="34" charset="0"/>
              <a:buChar char="•"/>
              <a:defRPr/>
            </a:pPr>
            <a:r>
              <a:rPr lang="en-GB" sz="2800" b="1" dirty="0">
                <a:solidFill>
                  <a:prstClr val="black"/>
                </a:solidFill>
                <a:highlight>
                  <a:srgbClr val="FFFF00"/>
                </a:highlight>
                <a:latin typeface="Times New Roman" panose="02020603050405020304" pitchFamily="18" charset="0"/>
                <a:cs typeface="Times New Roman" panose="02020603050405020304" pitchFamily="18" charset="0"/>
              </a:rPr>
              <a:t>Emotional suppression</a:t>
            </a:r>
          </a:p>
          <a:p>
            <a:pPr marL="571500" lvl="0" indent="-571500">
              <a:lnSpc>
                <a:spcPct val="90000"/>
              </a:lnSpc>
              <a:spcBef>
                <a:spcPct val="0"/>
              </a:spcBef>
              <a:spcAft>
                <a:spcPts val="600"/>
              </a:spcAft>
              <a:buFont typeface="Arial" panose="020B0604020202020204" pitchFamily="34" charset="0"/>
              <a:buChar char="•"/>
              <a:defRPr/>
            </a:pPr>
            <a:r>
              <a:rPr lang="en-GB" sz="2800" b="1" dirty="0">
                <a:solidFill>
                  <a:prstClr val="black"/>
                </a:solidFill>
                <a:highlight>
                  <a:srgbClr val="FFFF00"/>
                </a:highlight>
                <a:latin typeface="Times New Roman" panose="02020603050405020304" pitchFamily="18" charset="0"/>
                <a:cs typeface="Times New Roman" panose="02020603050405020304" pitchFamily="18" charset="0"/>
              </a:rPr>
              <a:t>Internalization of failure</a:t>
            </a:r>
          </a:p>
        </p:txBody>
      </p:sp>
      <p:pic>
        <p:nvPicPr>
          <p:cNvPr id="9" name="Graphic 8" descr="Scientific Thought with solid fill">
            <a:extLst>
              <a:ext uri="{FF2B5EF4-FFF2-40B4-BE49-F238E27FC236}">
                <a16:creationId xmlns:a16="http://schemas.microsoft.com/office/drawing/2014/main" id="{C3B8A961-06FD-681D-2127-CDCE30BDBCF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75321" y="4488941"/>
            <a:ext cx="1741553" cy="1741553"/>
          </a:xfrm>
          <a:prstGeom prst="rect">
            <a:avLst/>
          </a:prstGeom>
        </p:spPr>
      </p:pic>
      <p:pic>
        <p:nvPicPr>
          <p:cNvPr id="15" name="Graphic 14" descr="Add with solid fill">
            <a:extLst>
              <a:ext uri="{FF2B5EF4-FFF2-40B4-BE49-F238E27FC236}">
                <a16:creationId xmlns:a16="http://schemas.microsoft.com/office/drawing/2014/main" id="{0287391A-3E37-80F4-5A63-652CCB95E2B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88897" y="3200427"/>
            <a:ext cx="914400" cy="914400"/>
          </a:xfrm>
          <a:prstGeom prst="rect">
            <a:avLst/>
          </a:prstGeom>
        </p:spPr>
      </p:pic>
      <p:sp>
        <p:nvSpPr>
          <p:cNvPr id="16" name="Rectangle 15">
            <a:extLst>
              <a:ext uri="{FF2B5EF4-FFF2-40B4-BE49-F238E27FC236}">
                <a16:creationId xmlns:a16="http://schemas.microsoft.com/office/drawing/2014/main" id="{A27D07A1-6A80-F59A-72C0-7A93EB1BC424}"/>
              </a:ext>
            </a:extLst>
          </p:cNvPr>
          <p:cNvSpPr/>
          <p:nvPr/>
        </p:nvSpPr>
        <p:spPr>
          <a:xfrm>
            <a:off x="82296" y="82296"/>
            <a:ext cx="2927604" cy="669340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Arrow: Right 16">
            <a:extLst>
              <a:ext uri="{FF2B5EF4-FFF2-40B4-BE49-F238E27FC236}">
                <a16:creationId xmlns:a16="http://schemas.microsoft.com/office/drawing/2014/main" id="{D170796A-3C4D-EF75-7215-22CAF4FA2BD6}"/>
              </a:ext>
            </a:extLst>
          </p:cNvPr>
          <p:cNvSpPr/>
          <p:nvPr/>
        </p:nvSpPr>
        <p:spPr>
          <a:xfrm>
            <a:off x="3009900" y="1389889"/>
            <a:ext cx="649828" cy="338554"/>
          </a:xfrm>
          <a:prstGeom prst="rightArrow">
            <a:avLst/>
          </a:prstGeom>
          <a:solidFill>
            <a:schemeClr val="bg1">
              <a:lumMod val="5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Arrow: Right 17">
            <a:extLst>
              <a:ext uri="{FF2B5EF4-FFF2-40B4-BE49-F238E27FC236}">
                <a16:creationId xmlns:a16="http://schemas.microsoft.com/office/drawing/2014/main" id="{74585E6D-C213-4A59-2E50-2EF36CF3E6A6}"/>
              </a:ext>
            </a:extLst>
          </p:cNvPr>
          <p:cNvSpPr/>
          <p:nvPr/>
        </p:nvSpPr>
        <p:spPr>
          <a:xfrm>
            <a:off x="3009900" y="4606820"/>
            <a:ext cx="649828" cy="338554"/>
          </a:xfrm>
          <a:prstGeom prst="rightArrow">
            <a:avLst/>
          </a:prstGeom>
          <a:solidFill>
            <a:schemeClr val="bg1">
              <a:lumMod val="5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TextBox 9">
            <a:extLst>
              <a:ext uri="{FF2B5EF4-FFF2-40B4-BE49-F238E27FC236}">
                <a16:creationId xmlns:a16="http://schemas.microsoft.com/office/drawing/2014/main" id="{28EDFECE-E8FC-7D38-E3E1-60E5639061C2}"/>
              </a:ext>
            </a:extLst>
          </p:cNvPr>
          <p:cNvSpPr txBox="1"/>
          <p:nvPr/>
        </p:nvSpPr>
        <p:spPr>
          <a:xfrm>
            <a:off x="7784503" y="193899"/>
            <a:ext cx="43252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5. Barriers – Barrier 1</a:t>
            </a:r>
          </a:p>
        </p:txBody>
      </p:sp>
    </p:spTree>
    <p:extLst>
      <p:ext uri="{BB962C8B-B14F-4D97-AF65-F5344CB8AC3E}">
        <p14:creationId xmlns:p14="http://schemas.microsoft.com/office/powerpoint/2010/main" val="142337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8"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5136C-6C68-3864-BB30-459E45CE06C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0B0A307-F359-A426-C34D-3425967EF3D7}"/>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F7C3F607-4197-5E35-45EE-546910F14A03}"/>
              </a:ext>
            </a:extLst>
          </p:cNvPr>
          <p:cNvSpPr txBox="1"/>
          <p:nvPr/>
        </p:nvSpPr>
        <p:spPr>
          <a:xfrm>
            <a:off x="1968156" y="1777161"/>
            <a:ext cx="8642694" cy="2095958"/>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5.</a:t>
            </a:r>
          </a:p>
          <a:p>
            <a:pPr marL="0" marR="0" lvl="0" indent="0" algn="ct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BARRIERS</a:t>
            </a:r>
          </a:p>
          <a:p>
            <a:pPr marL="0" marR="0" lvl="0" indent="0" algn="ctr" defTabSz="914400" rtl="0" eaLnBrk="1" fontAlgn="auto" latinLnBrk="0" hangingPunct="1">
              <a:lnSpc>
                <a:spcPct val="90000"/>
              </a:lnSpc>
              <a:spcBef>
                <a:spcPct val="0"/>
              </a:spcBef>
              <a:spcAft>
                <a:spcPts val="600"/>
              </a:spcAft>
              <a:buClrTx/>
              <a:buSzTx/>
              <a:buFontTx/>
              <a:buNone/>
              <a:tabLst/>
              <a:defRPr/>
            </a:pP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Barrier </a:t>
            </a:r>
            <a:r>
              <a:rPr lang="en-GB" sz="3200" b="1" dirty="0">
                <a:solidFill>
                  <a:prstClr val="white">
                    <a:lumMod val="50000"/>
                  </a:prstClr>
                </a:solidFill>
                <a:latin typeface="Times New Roman" panose="02020603050405020304" pitchFamily="18" charset="0"/>
                <a:cs typeface="Times New Roman" panose="02020603050405020304" pitchFamily="18" charset="0"/>
              </a:rPr>
              <a:t>2</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F3EAEF8F-45AE-3D91-CCE6-A9749FB1A83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760D5307-499F-507C-FD54-26541C256BF0}"/>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864247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890C1-713C-765F-92CD-1AF0C9021C9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A42B2DD-42C0-99C3-D6EB-DFC9F2B84520}"/>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754EB45D-AEB7-66BD-0C74-AC94AB55308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755A39EC-35E3-81BF-B3DB-7AA77BF71A8E}"/>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149B5397-4D91-99AD-E26A-B29CCC23B601}"/>
              </a:ext>
            </a:extLst>
          </p:cNvPr>
          <p:cNvSpPr txBox="1"/>
          <p:nvPr/>
        </p:nvSpPr>
        <p:spPr>
          <a:xfrm>
            <a:off x="7784503" y="193899"/>
            <a:ext cx="43252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5. Barriers – Barrier 2</a:t>
            </a:r>
          </a:p>
        </p:txBody>
      </p:sp>
      <p:sp>
        <p:nvSpPr>
          <p:cNvPr id="9" name="TextBox 8">
            <a:extLst>
              <a:ext uri="{FF2B5EF4-FFF2-40B4-BE49-F238E27FC236}">
                <a16:creationId xmlns:a16="http://schemas.microsoft.com/office/drawing/2014/main" id="{D8714212-756C-794B-9C63-6F27BF1025A8}"/>
              </a:ext>
            </a:extLst>
          </p:cNvPr>
          <p:cNvSpPr txBox="1"/>
          <p:nvPr/>
        </p:nvSpPr>
        <p:spPr>
          <a:xfrm>
            <a:off x="4903226" y="1272377"/>
            <a:ext cx="7414747" cy="3391698"/>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Barrier 2: Structural, class-based exclusion</a:t>
            </a:r>
            <a:endPar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Deindustrialization</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dirty="0">
                <a:solidFill>
                  <a:prstClr val="black"/>
                </a:solidFill>
                <a:latin typeface="Times New Roman" panose="02020603050405020304" pitchFamily="18" charset="0"/>
                <a:cs typeface="Times New Roman" panose="02020603050405020304" pitchFamily="18" charset="0"/>
              </a:rPr>
              <a:t>Job insecurity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Loss</a:t>
            </a:r>
            <a:r>
              <a:rPr kumimoji="0" lang="en-GB" sz="36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of work-based community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baseline="0" dirty="0">
                <a:solidFill>
                  <a:prstClr val="black"/>
                </a:solidFill>
                <a:latin typeface="Times New Roman" panose="02020603050405020304" pitchFamily="18" charset="0"/>
                <a:cs typeface="Times New Roman" panose="02020603050405020304" pitchFamily="18" charset="0"/>
              </a:rPr>
              <a:t>Limited</a:t>
            </a:r>
            <a:r>
              <a:rPr lang="en-GB" sz="3600" dirty="0">
                <a:solidFill>
                  <a:prstClr val="black"/>
                </a:solidFill>
                <a:latin typeface="Times New Roman" panose="02020603050405020304" pitchFamily="18" charset="0"/>
                <a:cs typeface="Times New Roman" panose="02020603050405020304" pitchFamily="18" charset="0"/>
              </a:rPr>
              <a:t> access to healthcare</a:t>
            </a:r>
            <a:endPar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a:extLst>
              <a:ext uri="{FF2B5EF4-FFF2-40B4-BE49-F238E27FC236}">
                <a16:creationId xmlns:a16="http://schemas.microsoft.com/office/drawing/2014/main" id="{FC603C7E-9517-A85E-1497-5F0F36908D5D}"/>
              </a:ext>
            </a:extLst>
          </p:cNvPr>
          <p:cNvSpPr txBox="1"/>
          <p:nvPr/>
        </p:nvSpPr>
        <p:spPr>
          <a:xfrm>
            <a:off x="3857143" y="6446528"/>
            <a:ext cx="6115050" cy="395173"/>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(Brookings, 2021; Atlantic, 2016; AJPH, 2022)</a:t>
            </a:r>
            <a:endParaRPr kumimoji="0" lang="en-GB"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5F240221-5DC3-22A6-E4C5-FC7F7856A043}"/>
              </a:ext>
            </a:extLst>
          </p:cNvPr>
          <p:cNvSpPr txBox="1"/>
          <p:nvPr/>
        </p:nvSpPr>
        <p:spPr>
          <a:xfrm>
            <a:off x="82296" y="5234226"/>
            <a:ext cx="4514850"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rPr>
              <a:t>Pexels</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10" name="Picture 2">
            <a:extLst>
              <a:ext uri="{FF2B5EF4-FFF2-40B4-BE49-F238E27FC236}">
                <a16:creationId xmlns:a16="http://schemas.microsoft.com/office/drawing/2014/main" id="{7FB8F8A8-8E3C-C663-F6AB-599303340AF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549"/>
          <a:stretch>
            <a:fillRect/>
          </a:stretch>
        </p:blipFill>
        <p:spPr bwMode="auto">
          <a:xfrm>
            <a:off x="82296" y="1348026"/>
            <a:ext cx="451485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906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21E8E-A0F2-8567-F486-D1FCB3BF465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8CB0CBA-9C0A-6C09-EE0A-1FD44FF4AD40}"/>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A00D6C29-0949-F275-67C7-9EA9AD6C4DF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A79A2F2A-68EA-1C8D-FD7B-9BA96722BFC0}"/>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7" name="TextBox 6">
            <a:extLst>
              <a:ext uri="{FF2B5EF4-FFF2-40B4-BE49-F238E27FC236}">
                <a16:creationId xmlns:a16="http://schemas.microsoft.com/office/drawing/2014/main" id="{92B098C6-CD08-6A83-4F33-DF24137A85C0}"/>
              </a:ext>
            </a:extLst>
          </p:cNvPr>
          <p:cNvSpPr txBox="1"/>
          <p:nvPr/>
        </p:nvSpPr>
        <p:spPr>
          <a:xfrm>
            <a:off x="3659728" y="799516"/>
            <a:ext cx="6665372" cy="2616101"/>
          </a:xfrm>
          <a:prstGeom prst="rect">
            <a:avLst/>
          </a:prstGeom>
          <a:noFill/>
          <a:ln>
            <a:solidFill>
              <a:schemeClr val="bg1">
                <a:lumMod val="50000"/>
              </a:schemeClr>
            </a:solidFill>
          </a:ln>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Intersections:</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ea typeface="+mn-ea"/>
                <a:cs typeface="Times New Roman" panose="02020603050405020304" pitchFamily="18" charset="0"/>
              </a:rPr>
              <a:t>Gender (norms of masculinity)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ea typeface="+mn-ea"/>
                <a:cs typeface="Times New Roman" panose="02020603050405020304" pitchFamily="18" charset="0"/>
              </a:rPr>
              <a:t>Class </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ea typeface="+mn-ea"/>
                <a:cs typeface="Times New Roman" panose="02020603050405020304" pitchFamily="18" charset="0"/>
              </a:rPr>
              <a:t>Education</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200" b="1" dirty="0">
                <a:solidFill>
                  <a:prstClr val="black"/>
                </a:solidFill>
                <a:highlight>
                  <a:srgbClr val="FFFF00"/>
                </a:highlight>
                <a:latin typeface="Times New Roman" panose="02020603050405020304" pitchFamily="18" charset="0"/>
                <a:cs typeface="Times New Roman" panose="02020603050405020304" pitchFamily="18" charset="0"/>
              </a:rPr>
              <a:t>Age</a:t>
            </a:r>
            <a:endParaRPr kumimoji="0" lang="en-GB" sz="3200" b="1"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ea typeface="+mn-ea"/>
              <a:cs typeface="Times New Roman" panose="02020603050405020304" pitchFamily="18" charset="0"/>
            </a:endParaRPr>
          </a:p>
        </p:txBody>
      </p:sp>
      <p:pic>
        <p:nvPicPr>
          <p:cNvPr id="5" name="Picture 4">
            <a:extLst>
              <a:ext uri="{FF2B5EF4-FFF2-40B4-BE49-F238E27FC236}">
                <a16:creationId xmlns:a16="http://schemas.microsoft.com/office/drawing/2014/main" id="{6B9CCD1E-729A-DB51-2187-6CE2AC696C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4567" y="418888"/>
            <a:ext cx="1963060" cy="2493169"/>
          </a:xfrm>
          <a:prstGeom prst="rect">
            <a:avLst/>
          </a:prstGeom>
        </p:spPr>
      </p:pic>
      <p:sp>
        <p:nvSpPr>
          <p:cNvPr id="12" name="TextBox 11">
            <a:extLst>
              <a:ext uri="{FF2B5EF4-FFF2-40B4-BE49-F238E27FC236}">
                <a16:creationId xmlns:a16="http://schemas.microsoft.com/office/drawing/2014/main" id="{AD18945F-656C-FA9B-8D63-2800C83C36CB}"/>
              </a:ext>
            </a:extLst>
          </p:cNvPr>
          <p:cNvSpPr txBox="1"/>
          <p:nvPr/>
        </p:nvSpPr>
        <p:spPr>
          <a:xfrm>
            <a:off x="2847171" y="6494462"/>
            <a:ext cx="6676562" cy="338554"/>
          </a:xfrm>
          <a:prstGeom prst="rect">
            <a:avLst/>
          </a:prstGeom>
          <a:noFill/>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(Markus and Kitayama, 1991; Weber in Kim, 2004)</a:t>
            </a:r>
          </a:p>
        </p:txBody>
      </p:sp>
      <p:sp>
        <p:nvSpPr>
          <p:cNvPr id="6" name="TextBox 5">
            <a:extLst>
              <a:ext uri="{FF2B5EF4-FFF2-40B4-BE49-F238E27FC236}">
                <a16:creationId xmlns:a16="http://schemas.microsoft.com/office/drawing/2014/main" id="{8EEB13F2-E2B0-6E97-ED99-FFEBAE65AF61}"/>
              </a:ext>
            </a:extLst>
          </p:cNvPr>
          <p:cNvSpPr txBox="1"/>
          <p:nvPr/>
        </p:nvSpPr>
        <p:spPr>
          <a:xfrm>
            <a:off x="3659728" y="3625883"/>
            <a:ext cx="5442776" cy="2406813"/>
          </a:xfrm>
          <a:prstGeom prst="rect">
            <a:avLst/>
          </a:prstGeom>
          <a:noFill/>
          <a:ln>
            <a:solidFill>
              <a:schemeClr val="bg1">
                <a:lumMod val="65000"/>
              </a:schemeClr>
            </a:solidFill>
          </a:ln>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2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U.S. independent self-construal and Weberian ethic intensify: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Extreme individualism discourages communal</a:t>
            </a:r>
            <a:r>
              <a:rPr kumimoji="0" lang="en-GB" sz="2600" b="1" i="0" u="none" strike="noStrike" kern="1200" cap="none" spc="0" normalizeH="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rPr>
              <a:t> buffering</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2600" b="1" baseline="0" dirty="0">
                <a:solidFill>
                  <a:prstClr val="black"/>
                </a:solidFill>
                <a:highlight>
                  <a:srgbClr val="FFFF00"/>
                </a:highlight>
                <a:latin typeface="Times New Roman" panose="02020603050405020304" pitchFamily="18" charset="0"/>
                <a:cs typeface="Times New Roman" panose="02020603050405020304" pitchFamily="18" charset="0"/>
              </a:rPr>
              <a:t>Structural</a:t>
            </a:r>
            <a:r>
              <a:rPr lang="en-GB" sz="2600" b="1" dirty="0">
                <a:solidFill>
                  <a:prstClr val="black"/>
                </a:solidFill>
                <a:highlight>
                  <a:srgbClr val="FFFF00"/>
                </a:highlight>
                <a:latin typeface="Times New Roman" panose="02020603050405020304" pitchFamily="18" charset="0"/>
                <a:cs typeface="Times New Roman" panose="02020603050405020304" pitchFamily="18" charset="0"/>
              </a:rPr>
              <a:t> stress and cultural self-reliance</a:t>
            </a:r>
            <a:r>
              <a:rPr lang="en-GB" sz="2600" b="1" dirty="0">
                <a:solidFill>
                  <a:prstClr val="black"/>
                </a:solidFill>
                <a:highlight>
                  <a:srgbClr val="FFFF00"/>
                </a:highlight>
                <a:latin typeface="Times New Roman" panose="02020603050405020304" pitchFamily="18" charset="0"/>
                <a:cs typeface="Times New Roman" panose="02020603050405020304" pitchFamily="18" charset="0"/>
                <a:sym typeface="Wingdings" panose="05000000000000000000" pitchFamily="2" charset="2"/>
              </a:rPr>
              <a:t> isolation</a:t>
            </a:r>
            <a:endParaRPr kumimoji="0" lang="en-GB" sz="2600" b="1" i="0" u="none" strike="noStrike" kern="1200" cap="none" spc="0" normalizeH="0" baseline="0" noProof="0" dirty="0">
              <a:ln>
                <a:noFill/>
              </a:ln>
              <a:solidFill>
                <a:prstClr val="black"/>
              </a:solidFill>
              <a:effectLst/>
              <a:highlight>
                <a:srgbClr val="FFFF00"/>
              </a:highlight>
              <a:uLnTx/>
              <a:uFillTx/>
              <a:latin typeface="Times New Roman" panose="02020603050405020304" pitchFamily="18" charset="0"/>
              <a:cs typeface="Times New Roman" panose="02020603050405020304" pitchFamily="18" charset="0"/>
            </a:endParaRPr>
          </a:p>
        </p:txBody>
      </p:sp>
      <p:pic>
        <p:nvPicPr>
          <p:cNvPr id="9" name="Graphic 8" descr="Scientific Thought with solid fill">
            <a:extLst>
              <a:ext uri="{FF2B5EF4-FFF2-40B4-BE49-F238E27FC236}">
                <a16:creationId xmlns:a16="http://schemas.microsoft.com/office/drawing/2014/main" id="{9D77E2CA-8362-36E2-A79B-13D0710D351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75321" y="4488941"/>
            <a:ext cx="1741553" cy="1741553"/>
          </a:xfrm>
          <a:prstGeom prst="rect">
            <a:avLst/>
          </a:prstGeom>
        </p:spPr>
      </p:pic>
      <p:pic>
        <p:nvPicPr>
          <p:cNvPr id="15" name="Graphic 14" descr="Add with solid fill">
            <a:extLst>
              <a:ext uri="{FF2B5EF4-FFF2-40B4-BE49-F238E27FC236}">
                <a16:creationId xmlns:a16="http://schemas.microsoft.com/office/drawing/2014/main" id="{9AFC56D8-6CB0-505D-12AF-236874EB998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88897" y="3200427"/>
            <a:ext cx="914400" cy="914400"/>
          </a:xfrm>
          <a:prstGeom prst="rect">
            <a:avLst/>
          </a:prstGeom>
        </p:spPr>
      </p:pic>
      <p:sp>
        <p:nvSpPr>
          <p:cNvPr id="16" name="Rectangle 15">
            <a:extLst>
              <a:ext uri="{FF2B5EF4-FFF2-40B4-BE49-F238E27FC236}">
                <a16:creationId xmlns:a16="http://schemas.microsoft.com/office/drawing/2014/main" id="{10279E57-56BC-C1A1-A884-FA20A5D9981E}"/>
              </a:ext>
            </a:extLst>
          </p:cNvPr>
          <p:cNvSpPr/>
          <p:nvPr/>
        </p:nvSpPr>
        <p:spPr>
          <a:xfrm>
            <a:off x="82296" y="82296"/>
            <a:ext cx="2927604" cy="669340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Arrow: Right 16">
            <a:extLst>
              <a:ext uri="{FF2B5EF4-FFF2-40B4-BE49-F238E27FC236}">
                <a16:creationId xmlns:a16="http://schemas.microsoft.com/office/drawing/2014/main" id="{BADEBCCB-AD58-E2D3-AD46-D52F5B423829}"/>
              </a:ext>
            </a:extLst>
          </p:cNvPr>
          <p:cNvSpPr/>
          <p:nvPr/>
        </p:nvSpPr>
        <p:spPr>
          <a:xfrm>
            <a:off x="3009900" y="1389889"/>
            <a:ext cx="649828" cy="338554"/>
          </a:xfrm>
          <a:prstGeom prst="rightArrow">
            <a:avLst/>
          </a:prstGeom>
          <a:solidFill>
            <a:schemeClr val="bg1">
              <a:lumMod val="5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Arrow: Right 17">
            <a:extLst>
              <a:ext uri="{FF2B5EF4-FFF2-40B4-BE49-F238E27FC236}">
                <a16:creationId xmlns:a16="http://schemas.microsoft.com/office/drawing/2014/main" id="{323CA029-66DA-57E6-E941-A492ECD64A64}"/>
              </a:ext>
            </a:extLst>
          </p:cNvPr>
          <p:cNvSpPr/>
          <p:nvPr/>
        </p:nvSpPr>
        <p:spPr>
          <a:xfrm>
            <a:off x="3009900" y="4606820"/>
            <a:ext cx="649828" cy="338554"/>
          </a:xfrm>
          <a:prstGeom prst="rightArrow">
            <a:avLst/>
          </a:prstGeom>
          <a:solidFill>
            <a:schemeClr val="bg1">
              <a:lumMod val="5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TextBox 9">
            <a:extLst>
              <a:ext uri="{FF2B5EF4-FFF2-40B4-BE49-F238E27FC236}">
                <a16:creationId xmlns:a16="http://schemas.microsoft.com/office/drawing/2014/main" id="{CF4A7502-3E06-E9A5-7863-6E1C29890AE8}"/>
              </a:ext>
            </a:extLst>
          </p:cNvPr>
          <p:cNvSpPr txBox="1"/>
          <p:nvPr/>
        </p:nvSpPr>
        <p:spPr>
          <a:xfrm>
            <a:off x="7784503" y="193899"/>
            <a:ext cx="4325201"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5. Barriers – Barrier 2</a:t>
            </a:r>
          </a:p>
        </p:txBody>
      </p:sp>
    </p:spTree>
    <p:extLst>
      <p:ext uri="{BB962C8B-B14F-4D97-AF65-F5344CB8AC3E}">
        <p14:creationId xmlns:p14="http://schemas.microsoft.com/office/powerpoint/2010/main" val="1479750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1753A-22AF-CD49-6D3D-5C7115AE749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F98DD10-10B7-9D3A-A849-01DF3C7EAB95}"/>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D8221E57-5508-7AEF-430E-2C9A48BC637D}"/>
              </a:ext>
            </a:extLst>
          </p:cNvPr>
          <p:cNvSpPr txBox="1"/>
          <p:nvPr/>
        </p:nvSpPr>
        <p:spPr>
          <a:xfrm>
            <a:off x="1987206" y="2264731"/>
            <a:ext cx="8642694" cy="1055674"/>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6.</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COMPOUNDING EFFECTS</a:t>
            </a:r>
          </a:p>
        </p:txBody>
      </p:sp>
      <p:sp>
        <p:nvSpPr>
          <p:cNvPr id="2" name="Slide Number Placeholder 1">
            <a:extLst>
              <a:ext uri="{FF2B5EF4-FFF2-40B4-BE49-F238E27FC236}">
                <a16:creationId xmlns:a16="http://schemas.microsoft.com/office/drawing/2014/main" id="{0F7136F2-A38E-72B6-3D9F-C1012B8B63E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2A02DD8A-EE7E-560E-270E-5C683D9D824C}"/>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60818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1428F-A839-6741-6D62-6A8A3C6F926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8C7B490-1310-4214-A08D-28B056996469}"/>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ABAD1F1A-1C59-7524-7B82-E42124D8F85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75D030D5-7073-DA89-1C45-00581A049C97}"/>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972FE4A5-B321-70AD-72E2-E97D2DE82BC0}"/>
              </a:ext>
            </a:extLst>
          </p:cNvPr>
          <p:cNvSpPr txBox="1"/>
          <p:nvPr/>
        </p:nvSpPr>
        <p:spPr>
          <a:xfrm>
            <a:off x="7448551" y="193899"/>
            <a:ext cx="4661154"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6. Compounding Effects</a:t>
            </a:r>
          </a:p>
        </p:txBody>
      </p:sp>
      <p:sp>
        <p:nvSpPr>
          <p:cNvPr id="13" name="TextBox 12">
            <a:extLst>
              <a:ext uri="{FF2B5EF4-FFF2-40B4-BE49-F238E27FC236}">
                <a16:creationId xmlns:a16="http://schemas.microsoft.com/office/drawing/2014/main" id="{44B60D4B-D7CA-4B91-19FE-E2C55C2761DB}"/>
              </a:ext>
            </a:extLst>
          </p:cNvPr>
          <p:cNvSpPr txBox="1"/>
          <p:nvPr/>
        </p:nvSpPr>
        <p:spPr>
          <a:xfrm>
            <a:off x="2134190" y="6456362"/>
            <a:ext cx="6115050" cy="395173"/>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(NIAAA, 2023; NIDA, 2023; AJ Epidemiology, 2021)</a:t>
            </a:r>
            <a:endParaRPr kumimoji="0" lang="en-GB"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BF1F9054-9055-9677-6B11-AD156ECBE69C}"/>
              </a:ext>
            </a:extLst>
          </p:cNvPr>
          <p:cNvSpPr txBox="1"/>
          <p:nvPr/>
        </p:nvSpPr>
        <p:spPr>
          <a:xfrm>
            <a:off x="1630589" y="119743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id="{C3A11802-FEB4-8825-F9E8-5E9CB6F49B2F}"/>
              </a:ext>
            </a:extLst>
          </p:cNvPr>
          <p:cNvSpPr txBox="1"/>
          <p:nvPr/>
        </p:nvSpPr>
        <p:spPr>
          <a:xfrm>
            <a:off x="1594211" y="1035766"/>
            <a:ext cx="7487502" cy="5355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Substance Use</a:t>
            </a:r>
          </a:p>
        </p:txBody>
      </p:sp>
      <p:sp>
        <p:nvSpPr>
          <p:cNvPr id="14" name="Rectangle 13">
            <a:extLst>
              <a:ext uri="{FF2B5EF4-FFF2-40B4-BE49-F238E27FC236}">
                <a16:creationId xmlns:a16="http://schemas.microsoft.com/office/drawing/2014/main" id="{7FC6493D-BA70-14A1-EE66-92EBD90C6AB6}"/>
              </a:ext>
            </a:extLst>
          </p:cNvPr>
          <p:cNvSpPr/>
          <p:nvPr/>
        </p:nvSpPr>
        <p:spPr>
          <a:xfrm>
            <a:off x="1772830" y="2082778"/>
            <a:ext cx="1371600" cy="685800"/>
          </a:xfrm>
          <a:prstGeom prst="rect">
            <a:avLst/>
          </a:prstGeom>
          <a:solidFill>
            <a:schemeClr val="tx1">
              <a:lumMod val="95000"/>
              <a:lumOff val="5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rPr>
              <a:t>Masculinity norms: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rPr>
              <a:t>avoid help</a:t>
            </a:r>
          </a:p>
        </p:txBody>
      </p:sp>
      <p:sp>
        <p:nvSpPr>
          <p:cNvPr id="15" name="Rectangle 14">
            <a:extLst>
              <a:ext uri="{FF2B5EF4-FFF2-40B4-BE49-F238E27FC236}">
                <a16:creationId xmlns:a16="http://schemas.microsoft.com/office/drawing/2014/main" id="{A5AEEA2B-C885-C429-C332-C6A289B796B4}"/>
              </a:ext>
            </a:extLst>
          </p:cNvPr>
          <p:cNvSpPr/>
          <p:nvPr/>
        </p:nvSpPr>
        <p:spPr>
          <a:xfrm>
            <a:off x="7239000" y="2050737"/>
            <a:ext cx="1371600" cy="685800"/>
          </a:xfrm>
          <a:prstGeom prst="rect">
            <a:avLst/>
          </a:prstGeom>
          <a:solidFill>
            <a:schemeClr val="tx1">
              <a:lumMod val="95000"/>
              <a:lumOff val="5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rPr>
              <a:t>Economic stress: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rPr>
              <a:t>despair</a:t>
            </a:r>
          </a:p>
        </p:txBody>
      </p:sp>
      <p:sp>
        <p:nvSpPr>
          <p:cNvPr id="16" name="Rectangle 15">
            <a:extLst>
              <a:ext uri="{FF2B5EF4-FFF2-40B4-BE49-F238E27FC236}">
                <a16:creationId xmlns:a16="http://schemas.microsoft.com/office/drawing/2014/main" id="{39C1E102-397F-0BA5-59DE-41EC3D45D4AD}"/>
              </a:ext>
            </a:extLst>
          </p:cNvPr>
          <p:cNvSpPr/>
          <p:nvPr/>
        </p:nvSpPr>
        <p:spPr>
          <a:xfrm>
            <a:off x="4528801" y="5145886"/>
            <a:ext cx="1371600" cy="925513"/>
          </a:xfrm>
          <a:prstGeom prst="rect">
            <a:avLst/>
          </a:prstGeom>
          <a:solidFill>
            <a:schemeClr val="tx1">
              <a:lumMod val="95000"/>
              <a:lumOff val="5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rPr>
              <a:t>Stigma + Isolation</a:t>
            </a:r>
          </a:p>
        </p:txBody>
      </p:sp>
      <p:cxnSp>
        <p:nvCxnSpPr>
          <p:cNvPr id="18" name="Straight Arrow Connector 17">
            <a:extLst>
              <a:ext uri="{FF2B5EF4-FFF2-40B4-BE49-F238E27FC236}">
                <a16:creationId xmlns:a16="http://schemas.microsoft.com/office/drawing/2014/main" id="{73156D2E-6F2B-B214-A307-A3C2DFD2A06E}"/>
              </a:ext>
            </a:extLst>
          </p:cNvPr>
          <p:cNvCxnSpPr>
            <a:stCxn id="14" idx="2"/>
            <a:endCxn id="16" idx="0"/>
          </p:cNvCxnSpPr>
          <p:nvPr/>
        </p:nvCxnSpPr>
        <p:spPr>
          <a:xfrm>
            <a:off x="2458630" y="2768578"/>
            <a:ext cx="2755971" cy="2377308"/>
          </a:xfrm>
          <a:prstGeom prst="straightConnector1">
            <a:avLst/>
          </a:prstGeom>
          <a:ln w="57150">
            <a:solidFill>
              <a:schemeClr val="tx1">
                <a:lumMod val="95000"/>
                <a:lumOff val="5000"/>
              </a:schemeClr>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6226EFF4-2246-76F5-C683-2C330B50C6BF}"/>
              </a:ext>
            </a:extLst>
          </p:cNvPr>
          <p:cNvCxnSpPr>
            <a:cxnSpLocks/>
            <a:stCxn id="15" idx="2"/>
            <a:endCxn id="16" idx="0"/>
          </p:cNvCxnSpPr>
          <p:nvPr/>
        </p:nvCxnSpPr>
        <p:spPr>
          <a:xfrm flipH="1">
            <a:off x="5214601" y="2736537"/>
            <a:ext cx="2710199" cy="2409349"/>
          </a:xfrm>
          <a:prstGeom prst="straightConnector1">
            <a:avLst/>
          </a:prstGeom>
          <a:ln w="57150">
            <a:solidFill>
              <a:schemeClr val="tx1">
                <a:lumMod val="95000"/>
                <a:lumOff val="5000"/>
              </a:schemeClr>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1BD75C39-671F-104C-1017-345AEF544C67}"/>
              </a:ext>
            </a:extLst>
          </p:cNvPr>
          <p:cNvCxnSpPr>
            <a:cxnSpLocks/>
            <a:stCxn id="14" idx="3"/>
            <a:endCxn id="15" idx="1"/>
          </p:cNvCxnSpPr>
          <p:nvPr/>
        </p:nvCxnSpPr>
        <p:spPr>
          <a:xfrm flipV="1">
            <a:off x="3144430" y="2393637"/>
            <a:ext cx="4094570" cy="32041"/>
          </a:xfrm>
          <a:prstGeom prst="straightConnector1">
            <a:avLst/>
          </a:prstGeom>
          <a:ln w="57150">
            <a:solidFill>
              <a:schemeClr val="tx1">
                <a:lumMod val="95000"/>
                <a:lumOff val="5000"/>
              </a:schemeClr>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21" name="Rectangle 20">
            <a:extLst>
              <a:ext uri="{FF2B5EF4-FFF2-40B4-BE49-F238E27FC236}">
                <a16:creationId xmlns:a16="http://schemas.microsoft.com/office/drawing/2014/main" id="{D08A25A8-3EC1-8B02-BB49-E675215095F9}"/>
              </a:ext>
            </a:extLst>
          </p:cNvPr>
          <p:cNvSpPr/>
          <p:nvPr/>
        </p:nvSpPr>
        <p:spPr>
          <a:xfrm>
            <a:off x="4505915" y="2881773"/>
            <a:ext cx="1371600" cy="1098873"/>
          </a:xfrm>
          <a:prstGeom prst="rect">
            <a:avLst/>
          </a:prstGeom>
          <a:solidFill>
            <a:srgbClr val="C00000"/>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ptos" panose="02110004020202020204"/>
                <a:ea typeface="+mn-ea"/>
                <a:cs typeface="+mn-cs"/>
              </a:rPr>
              <a:t>Substance Use: High risk of overdose and/or suicide</a:t>
            </a:r>
          </a:p>
        </p:txBody>
      </p:sp>
    </p:spTree>
    <p:extLst>
      <p:ext uri="{BB962C8B-B14F-4D97-AF65-F5344CB8AC3E}">
        <p14:creationId xmlns:p14="http://schemas.microsoft.com/office/powerpoint/2010/main" val="9876024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08D28-040D-0F6F-0F9A-8053B4C8511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932703D-7A88-DAB1-AB6A-5904D0DD9197}"/>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81CD4527-96B2-4A73-F5B0-AB0C2034B51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D17F629E-A82B-C95C-C2FB-04BAFF379A73}"/>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6BD58B30-BCAB-5EA4-5690-123A7C623F6A}"/>
              </a:ext>
            </a:extLst>
          </p:cNvPr>
          <p:cNvSpPr txBox="1"/>
          <p:nvPr/>
        </p:nvSpPr>
        <p:spPr>
          <a:xfrm>
            <a:off x="7448551" y="193899"/>
            <a:ext cx="4661154"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6. Compounding Effects</a:t>
            </a:r>
          </a:p>
        </p:txBody>
      </p:sp>
      <p:sp>
        <p:nvSpPr>
          <p:cNvPr id="13" name="TextBox 12">
            <a:extLst>
              <a:ext uri="{FF2B5EF4-FFF2-40B4-BE49-F238E27FC236}">
                <a16:creationId xmlns:a16="http://schemas.microsoft.com/office/drawing/2014/main" id="{BD4179F6-CD66-4A78-DA3B-82DEDD47913A}"/>
              </a:ext>
            </a:extLst>
          </p:cNvPr>
          <p:cNvSpPr txBox="1"/>
          <p:nvPr/>
        </p:nvSpPr>
        <p:spPr>
          <a:xfrm>
            <a:off x="2134190" y="6456362"/>
            <a:ext cx="6115050" cy="395173"/>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(NIAAA, 2023; NIDA, 2023; AJ Epidemiology, 2021)</a:t>
            </a:r>
            <a:endParaRPr kumimoji="0" lang="en-GB"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D8984F75-4582-AA1A-4EFF-DEBCEE637E04}"/>
              </a:ext>
            </a:extLst>
          </p:cNvPr>
          <p:cNvSpPr txBox="1"/>
          <p:nvPr/>
        </p:nvSpPr>
        <p:spPr>
          <a:xfrm>
            <a:off x="1630589" y="119743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7" name="Picture 6">
            <a:extLst>
              <a:ext uri="{FF2B5EF4-FFF2-40B4-BE49-F238E27FC236}">
                <a16:creationId xmlns:a16="http://schemas.microsoft.com/office/drawing/2014/main" id="{92BA5A02-5A7F-AC33-BC11-0BF0895A52CC}"/>
              </a:ext>
            </a:extLst>
          </p:cNvPr>
          <p:cNvPicPr>
            <a:picLocks noChangeAspect="1"/>
          </p:cNvPicPr>
          <p:nvPr/>
        </p:nvPicPr>
        <p:blipFill>
          <a:blip r:embed="rId5"/>
          <a:stretch>
            <a:fillRect/>
          </a:stretch>
        </p:blipFill>
        <p:spPr>
          <a:xfrm>
            <a:off x="0" y="1530699"/>
            <a:ext cx="4001058" cy="2229161"/>
          </a:xfrm>
          <a:prstGeom prst="rect">
            <a:avLst/>
          </a:prstGeom>
        </p:spPr>
      </p:pic>
      <p:sp>
        <p:nvSpPr>
          <p:cNvPr id="8" name="TextBox 7">
            <a:extLst>
              <a:ext uri="{FF2B5EF4-FFF2-40B4-BE49-F238E27FC236}">
                <a16:creationId xmlns:a16="http://schemas.microsoft.com/office/drawing/2014/main" id="{FA4D6A75-F1CF-0400-E65C-53F35C4DD12A}"/>
              </a:ext>
            </a:extLst>
          </p:cNvPr>
          <p:cNvSpPr txBox="1"/>
          <p:nvPr/>
        </p:nvSpPr>
        <p:spPr>
          <a:xfrm>
            <a:off x="4170391" y="1459975"/>
            <a:ext cx="7414747" cy="3736407"/>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Substance use</a:t>
            </a:r>
            <a:r>
              <a:rPr kumimoji="0" lang="en-GB" sz="3600" b="1"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is also an intersecting barrier</a:t>
            </a:r>
            <a:endPar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High correlation between alcohol,</a:t>
            </a:r>
            <a:r>
              <a:rPr kumimoji="0" lang="en-GB" sz="36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opioids, and deaths of despair</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baseline="0" dirty="0">
                <a:solidFill>
                  <a:prstClr val="black"/>
                </a:solidFill>
                <a:latin typeface="Times New Roman" panose="02020603050405020304" pitchFamily="18" charset="0"/>
                <a:cs typeface="Times New Roman" panose="02020603050405020304" pitchFamily="18" charset="0"/>
              </a:rPr>
              <a:t>Substance</a:t>
            </a:r>
            <a:r>
              <a:rPr lang="en-GB" sz="3600" dirty="0">
                <a:solidFill>
                  <a:prstClr val="black"/>
                </a:solidFill>
                <a:latin typeface="Times New Roman" panose="02020603050405020304" pitchFamily="18" charset="0"/>
                <a:cs typeface="Times New Roman" panose="02020603050405020304" pitchFamily="18" charset="0"/>
              </a:rPr>
              <a:t> use both as a </a:t>
            </a:r>
            <a:r>
              <a:rPr lang="en-GB" sz="3600" b="1" dirty="0">
                <a:solidFill>
                  <a:prstClr val="black"/>
                </a:solidFill>
                <a:latin typeface="Times New Roman" panose="02020603050405020304" pitchFamily="18" charset="0"/>
                <a:cs typeface="Times New Roman" panose="02020603050405020304" pitchFamily="18" charset="0"/>
              </a:rPr>
              <a:t>consequence and an amplifier</a:t>
            </a:r>
            <a:br>
              <a:rPr lang="en-GB" sz="3600" dirty="0">
                <a:solidFill>
                  <a:prstClr val="black"/>
                </a:solidFill>
                <a:latin typeface="Times New Roman" panose="02020603050405020304" pitchFamily="18" charset="0"/>
                <a:cs typeface="Times New Roman" panose="02020603050405020304" pitchFamily="18" charset="0"/>
              </a:rPr>
            </a:br>
            <a:r>
              <a:rPr lang="en-GB" sz="3600" dirty="0">
                <a:solidFill>
                  <a:prstClr val="black"/>
                </a:solidFill>
                <a:latin typeface="Times New Roman" panose="02020603050405020304" pitchFamily="18" charset="0"/>
                <a:cs typeface="Times New Roman" panose="02020603050405020304" pitchFamily="18" charset="0"/>
              </a:rPr>
              <a:t>of exclusion</a:t>
            </a:r>
          </a:p>
        </p:txBody>
      </p:sp>
    </p:spTree>
    <p:extLst>
      <p:ext uri="{BB962C8B-B14F-4D97-AF65-F5344CB8AC3E}">
        <p14:creationId xmlns:p14="http://schemas.microsoft.com/office/powerpoint/2010/main" val="2121622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58844-DF53-51AE-4B52-2B17E1DA926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E5869BB-3515-7838-4A9D-10139598A0D9}"/>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A84578D2-0CE3-B2E8-B4DD-76C5DE2268A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4BBAFE2E-A820-76D4-82A9-9697F2ABE336}"/>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E7DEC503-0363-2399-63EA-8D8DB7C8A0E2}"/>
              </a:ext>
            </a:extLst>
          </p:cNvPr>
          <p:cNvSpPr txBox="1"/>
          <p:nvPr/>
        </p:nvSpPr>
        <p:spPr>
          <a:xfrm>
            <a:off x="7448551" y="193899"/>
            <a:ext cx="4661154"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6. Compounding Effects</a:t>
            </a:r>
          </a:p>
        </p:txBody>
      </p:sp>
      <p:sp>
        <p:nvSpPr>
          <p:cNvPr id="13" name="TextBox 12">
            <a:extLst>
              <a:ext uri="{FF2B5EF4-FFF2-40B4-BE49-F238E27FC236}">
                <a16:creationId xmlns:a16="http://schemas.microsoft.com/office/drawing/2014/main" id="{1E586F8C-E263-8BF7-51ED-4326A511605A}"/>
              </a:ext>
            </a:extLst>
          </p:cNvPr>
          <p:cNvSpPr txBox="1"/>
          <p:nvPr/>
        </p:nvSpPr>
        <p:spPr>
          <a:xfrm>
            <a:off x="2778001" y="6396428"/>
            <a:ext cx="6115050" cy="395173"/>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a:t>
            </a:r>
            <a:r>
              <a:rPr lang="de-DE" kern="100" dirty="0">
                <a:solidFill>
                  <a:prstClr val="black"/>
                </a:solidFill>
                <a:latin typeface="Times New Roman" panose="02020603050405020304" pitchFamily="18" charset="0"/>
                <a:ea typeface="Aptos" panose="020B0004020202020204" pitchFamily="34" charset="0"/>
                <a:cs typeface="Times New Roman" panose="02020603050405020304" pitchFamily="18" charset="0"/>
              </a:rPr>
              <a:t>Nature Mental Health, 2025; Frontiers Public Health, 2020</a:t>
            </a: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a:t>
            </a:r>
            <a:endParaRPr kumimoji="0" lang="en-GB"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3112366C-707B-2037-C231-DC597FD8892F}"/>
              </a:ext>
            </a:extLst>
          </p:cNvPr>
          <p:cNvSpPr txBox="1"/>
          <p:nvPr/>
        </p:nvSpPr>
        <p:spPr>
          <a:xfrm>
            <a:off x="1630589" y="119743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id="{0463F1FA-22A0-C962-607F-25B79245DEF6}"/>
              </a:ext>
            </a:extLst>
          </p:cNvPr>
          <p:cNvSpPr txBox="1"/>
          <p:nvPr/>
        </p:nvSpPr>
        <p:spPr>
          <a:xfrm>
            <a:off x="2015384" y="837241"/>
            <a:ext cx="7414747" cy="590931"/>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This creates a feedback</a:t>
            </a:r>
            <a:r>
              <a:rPr kumimoji="0" lang="en-GB" sz="3600" b="1"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loop</a:t>
            </a:r>
            <a:endPar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p:txBody>
      </p:sp>
      <p:pic>
        <p:nvPicPr>
          <p:cNvPr id="9" name="Graphic 8" descr="Male with solid fill">
            <a:extLst>
              <a:ext uri="{FF2B5EF4-FFF2-40B4-BE49-F238E27FC236}">
                <a16:creationId xmlns:a16="http://schemas.microsoft.com/office/drawing/2014/main" id="{74BBB16E-426E-2E5E-EFB0-687F2D1B767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177398" y="2034089"/>
            <a:ext cx="1394911" cy="1394911"/>
          </a:xfrm>
          <a:prstGeom prst="rect">
            <a:avLst/>
          </a:prstGeom>
        </p:spPr>
      </p:pic>
      <p:pic>
        <p:nvPicPr>
          <p:cNvPr id="12" name="Graphic 11" descr="Jail Break with solid fill">
            <a:extLst>
              <a:ext uri="{FF2B5EF4-FFF2-40B4-BE49-F238E27FC236}">
                <a16:creationId xmlns:a16="http://schemas.microsoft.com/office/drawing/2014/main" id="{FEE9CA39-58EF-D000-D5F4-705AD3A5AC3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440615" y="2000417"/>
            <a:ext cx="1394911" cy="1394911"/>
          </a:xfrm>
          <a:prstGeom prst="rect">
            <a:avLst/>
          </a:prstGeom>
        </p:spPr>
      </p:pic>
      <p:pic>
        <p:nvPicPr>
          <p:cNvPr id="15" name="Graphic 14" descr="Man with solid fill">
            <a:extLst>
              <a:ext uri="{FF2B5EF4-FFF2-40B4-BE49-F238E27FC236}">
                <a16:creationId xmlns:a16="http://schemas.microsoft.com/office/drawing/2014/main" id="{01220F92-E0EB-7F31-6854-51402542FEB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594113" y="1966864"/>
            <a:ext cx="1394910" cy="1394910"/>
          </a:xfrm>
          <a:prstGeom prst="rect">
            <a:avLst/>
          </a:prstGeom>
        </p:spPr>
      </p:pic>
      <p:sp>
        <p:nvSpPr>
          <p:cNvPr id="17" name="TextBox 16">
            <a:extLst>
              <a:ext uri="{FF2B5EF4-FFF2-40B4-BE49-F238E27FC236}">
                <a16:creationId xmlns:a16="http://schemas.microsoft.com/office/drawing/2014/main" id="{7F8811A0-224B-C605-F498-B31BC5F2C9FA}"/>
              </a:ext>
            </a:extLst>
          </p:cNvPr>
          <p:cNvSpPr txBox="1"/>
          <p:nvPr/>
        </p:nvSpPr>
        <p:spPr>
          <a:xfrm>
            <a:off x="1766390" y="3556254"/>
            <a:ext cx="2057400" cy="703911"/>
          </a:xfrm>
          <a:prstGeom prst="rect">
            <a:avLst/>
          </a:prstGeom>
          <a:noFill/>
          <a:ln>
            <a:solidFill>
              <a:schemeClr val="bg1">
                <a:lumMod val="50000"/>
              </a:schemeClr>
            </a:solidFill>
          </a:ln>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Norms of masculinity</a:t>
            </a:r>
            <a:endParaRPr kumimoji="0" lang="en-GB"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43AB5133-23BC-5780-75B6-B2E6A76F64E6}"/>
              </a:ext>
            </a:extLst>
          </p:cNvPr>
          <p:cNvSpPr txBox="1"/>
          <p:nvPr/>
        </p:nvSpPr>
        <p:spPr>
          <a:xfrm>
            <a:off x="4073135" y="3562808"/>
            <a:ext cx="2057400" cy="703911"/>
          </a:xfrm>
          <a:prstGeom prst="rect">
            <a:avLst/>
          </a:prstGeom>
          <a:noFill/>
          <a:ln>
            <a:solidFill>
              <a:schemeClr val="bg1">
                <a:lumMod val="50000"/>
              </a:schemeClr>
            </a:solidFill>
          </a:ln>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Structural </a:t>
            </a:r>
            <a:b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b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Stress</a:t>
            </a:r>
            <a:endParaRPr kumimoji="0" lang="en-GB"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BF03D860-1F65-F626-3BDF-FAFCF74A6213}"/>
              </a:ext>
            </a:extLst>
          </p:cNvPr>
          <p:cNvSpPr txBox="1"/>
          <p:nvPr/>
        </p:nvSpPr>
        <p:spPr>
          <a:xfrm>
            <a:off x="6385316" y="3547910"/>
            <a:ext cx="2057400" cy="703911"/>
          </a:xfrm>
          <a:prstGeom prst="rect">
            <a:avLst/>
          </a:prstGeom>
          <a:noFill/>
          <a:ln>
            <a:solidFill>
              <a:schemeClr val="bg1">
                <a:lumMod val="50000"/>
              </a:schemeClr>
            </a:solidFill>
          </a:ln>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Cultural</a:t>
            </a:r>
            <a:b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br>
            <a:r>
              <a:rPr kumimoji="0" lang="de-DE"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rPr>
              <a:t>individualism</a:t>
            </a:r>
            <a:endParaRPr kumimoji="0" lang="en-GB" sz="1800" b="0" i="0" u="none" strike="noStrike" kern="1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AF71FFEE-ACDC-8337-1970-72B410C7F4F9}"/>
              </a:ext>
            </a:extLst>
          </p:cNvPr>
          <p:cNvSpPr txBox="1"/>
          <p:nvPr/>
        </p:nvSpPr>
        <p:spPr>
          <a:xfrm>
            <a:off x="957880" y="5502866"/>
            <a:ext cx="8229600" cy="385362"/>
          </a:xfrm>
          <a:prstGeom prst="rect">
            <a:avLst/>
          </a:prstGeom>
          <a:solidFill>
            <a:schemeClr val="tx1">
              <a:lumMod val="95000"/>
              <a:lumOff val="5000"/>
            </a:schemeClr>
          </a:solidFill>
          <a:ln>
            <a:solidFill>
              <a:schemeClr val="tx1"/>
            </a:solidFill>
          </a:ln>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kumimoji="0" lang="de-DE" sz="1800" b="1" i="0" u="none" strike="noStrike" kern="100" cap="none" spc="0" normalizeH="0" baseline="0" noProof="0" dirty="0">
                <a:ln>
                  <a:noFill/>
                </a:ln>
                <a:solidFill>
                  <a:schemeClr val="bg1"/>
                </a:solidFill>
                <a:effectLst/>
                <a:uLnTx/>
                <a:uFillTx/>
                <a:latin typeface="Times New Roman" panose="02020603050405020304" pitchFamily="18" charset="0"/>
                <a:ea typeface="Aptos" panose="020B0004020202020204" pitchFamily="34" charset="0"/>
                <a:cs typeface="Times New Roman" panose="02020603050405020304" pitchFamily="18" charset="0"/>
              </a:rPr>
              <a:t>DESPAIR</a:t>
            </a:r>
            <a:r>
              <a:rPr kumimoji="0" lang="de-DE" sz="1800" b="1" i="0" u="none" strike="noStrike" kern="100" cap="none" spc="0" normalizeH="0" baseline="0" noProof="0" dirty="0">
                <a:ln>
                  <a:noFill/>
                </a:ln>
                <a:solidFill>
                  <a:schemeClr val="bg1"/>
                </a:solidFill>
                <a:effectLst/>
                <a:uLnTx/>
                <a:uFillTx/>
                <a:latin typeface="Times New Roman" panose="02020603050405020304" pitchFamily="18" charset="0"/>
                <a:ea typeface="Aptos" panose="020B0004020202020204" pitchFamily="34" charset="0"/>
                <a:cs typeface="Times New Roman" panose="02020603050405020304" pitchFamily="18" charset="0"/>
                <a:sym typeface="Wingdings" panose="05000000000000000000" pitchFamily="2" charset="2"/>
              </a:rPr>
              <a:t>SUBSTANCE USESTIGMAISOLATION</a:t>
            </a:r>
            <a:endParaRPr kumimoji="0" lang="en-GB" sz="1800" b="1" i="0" u="none" strike="noStrike" kern="100" cap="none" spc="0" normalizeH="0" baseline="0" noProof="0" dirty="0">
              <a:ln>
                <a:noFill/>
              </a:ln>
              <a:solidFill>
                <a:schemeClr val="bg1"/>
              </a:solidFill>
              <a:effectLst/>
              <a:uLnTx/>
              <a:uFillTx/>
              <a:latin typeface="Times New Roman" panose="02020603050405020304" pitchFamily="18" charset="0"/>
              <a:ea typeface="Aptos" panose="020B0004020202020204" pitchFamily="34" charset="0"/>
              <a:cs typeface="Times New Roman" panose="02020603050405020304" pitchFamily="18" charset="0"/>
            </a:endParaRPr>
          </a:p>
        </p:txBody>
      </p:sp>
      <p:sp>
        <p:nvSpPr>
          <p:cNvPr id="24" name="Arrow: Bent 23">
            <a:extLst>
              <a:ext uri="{FF2B5EF4-FFF2-40B4-BE49-F238E27FC236}">
                <a16:creationId xmlns:a16="http://schemas.microsoft.com/office/drawing/2014/main" id="{B017DD8B-F71B-4592-FA6B-D9A1053EF4C7}"/>
              </a:ext>
            </a:extLst>
          </p:cNvPr>
          <p:cNvSpPr/>
          <p:nvPr/>
        </p:nvSpPr>
        <p:spPr>
          <a:xfrm rot="10800000">
            <a:off x="9291883" y="5259578"/>
            <a:ext cx="447675" cy="628650"/>
          </a:xfrm>
          <a:prstGeom prst="ben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6" name="Arrow: Bent 25">
            <a:extLst>
              <a:ext uri="{FF2B5EF4-FFF2-40B4-BE49-F238E27FC236}">
                <a16:creationId xmlns:a16="http://schemas.microsoft.com/office/drawing/2014/main" id="{9B128EA6-26E6-58F7-BB6A-092B0A532032}"/>
              </a:ext>
            </a:extLst>
          </p:cNvPr>
          <p:cNvSpPr/>
          <p:nvPr/>
        </p:nvSpPr>
        <p:spPr>
          <a:xfrm>
            <a:off x="63929" y="3769517"/>
            <a:ext cx="1126696" cy="628650"/>
          </a:xfrm>
          <a:prstGeom prst="ben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7" name="Arrow: Bent 26">
            <a:extLst>
              <a:ext uri="{FF2B5EF4-FFF2-40B4-BE49-F238E27FC236}">
                <a16:creationId xmlns:a16="http://schemas.microsoft.com/office/drawing/2014/main" id="{AF7AD264-F43C-9248-8729-2425B9F54A6A}"/>
              </a:ext>
            </a:extLst>
          </p:cNvPr>
          <p:cNvSpPr/>
          <p:nvPr/>
        </p:nvSpPr>
        <p:spPr>
          <a:xfrm rot="16200000">
            <a:off x="263345" y="5259577"/>
            <a:ext cx="447675" cy="628650"/>
          </a:xfrm>
          <a:prstGeom prst="ben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9" name="Arrow: Bent 28">
            <a:extLst>
              <a:ext uri="{FF2B5EF4-FFF2-40B4-BE49-F238E27FC236}">
                <a16:creationId xmlns:a16="http://schemas.microsoft.com/office/drawing/2014/main" id="{70817822-C6E9-2108-D1B7-74D48155280D}"/>
              </a:ext>
            </a:extLst>
          </p:cNvPr>
          <p:cNvSpPr/>
          <p:nvPr/>
        </p:nvSpPr>
        <p:spPr>
          <a:xfrm rot="5400000">
            <a:off x="9005602" y="3495287"/>
            <a:ext cx="459725" cy="1008186"/>
          </a:xfrm>
          <a:prstGeom prst="ben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86383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4" grpId="0" animBg="1"/>
      <p:bldP spid="26" grpId="0" animBg="1"/>
      <p:bldP spid="27" grpId="0" animBg="1"/>
      <p:bldP spid="29"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BA5D3-8E04-3C45-1D94-1F77B7A213B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326E2C5-DF12-EA93-B80D-3582608E8799}"/>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8D58EA65-88F1-E690-987B-5F9C49C1A25B}"/>
              </a:ext>
            </a:extLst>
          </p:cNvPr>
          <p:cNvSpPr txBox="1"/>
          <p:nvPr/>
        </p:nvSpPr>
        <p:spPr>
          <a:xfrm>
            <a:off x="1987206" y="2264731"/>
            <a:ext cx="8642694" cy="1055674"/>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7</a:t>
            </a: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POLICY</a:t>
            </a:r>
          </a:p>
        </p:txBody>
      </p:sp>
      <p:sp>
        <p:nvSpPr>
          <p:cNvPr id="2" name="Slide Number Placeholder 1">
            <a:extLst>
              <a:ext uri="{FF2B5EF4-FFF2-40B4-BE49-F238E27FC236}">
                <a16:creationId xmlns:a16="http://schemas.microsoft.com/office/drawing/2014/main" id="{BBB5D26F-C41D-B62C-CA85-8B34775D5D3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E73EAF3B-7E1D-C160-7790-D565CA501BD6}"/>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250304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2B24D0-4D57-B45B-64A8-AE29CA74C40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83632FA-355A-EE23-BAF7-CE9648FB1C99}"/>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753E0137-A732-EE5C-70FE-1DE12D269FF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2E56A540-BD0F-67AD-91AC-A66D6670CC5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05DB58F5-782E-6B80-B5B9-3E413629ED54}"/>
              </a:ext>
            </a:extLst>
          </p:cNvPr>
          <p:cNvSpPr txBox="1"/>
          <p:nvPr/>
        </p:nvSpPr>
        <p:spPr>
          <a:xfrm>
            <a:off x="4518152" y="6364978"/>
            <a:ext cx="4321048" cy="458074"/>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(Health Affairs Scholar, 2024; Real, 1998)</a:t>
            </a:r>
          </a:p>
        </p:txBody>
      </p:sp>
      <p:sp>
        <p:nvSpPr>
          <p:cNvPr id="11" name="TextBox 10">
            <a:extLst>
              <a:ext uri="{FF2B5EF4-FFF2-40B4-BE49-F238E27FC236}">
                <a16:creationId xmlns:a16="http://schemas.microsoft.com/office/drawing/2014/main" id="{26BB6257-A115-E0F3-8A90-155E9A319FD1}"/>
              </a:ext>
            </a:extLst>
          </p:cNvPr>
          <p:cNvSpPr txBox="1"/>
          <p:nvPr/>
        </p:nvSpPr>
        <p:spPr>
          <a:xfrm>
            <a:off x="4178232" y="1389889"/>
            <a:ext cx="7414747" cy="3890296"/>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GB" sz="36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Why are white male deaths of despair overlooked in policy?</a:t>
            </a:r>
            <a:br>
              <a:rPr lang="en-GB" sz="36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br>
            <a:r>
              <a:rPr lang="en-GB" sz="36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first examine cultural blind spots</a:t>
            </a:r>
            <a:endPar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Assumptions</a:t>
            </a:r>
            <a:r>
              <a:rPr kumimoji="0" lang="en-GB" sz="36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of privilege</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Fragmented</a:t>
            </a:r>
            <a:r>
              <a:rPr kumimoji="0" lang="en-GB" sz="3600" b="0" i="0" u="none" strike="noStrike" kern="1200" cap="none" spc="0" normalizeH="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services</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600" baseline="0" dirty="0">
                <a:solidFill>
                  <a:prstClr val="black"/>
                </a:solidFill>
                <a:latin typeface="Times New Roman" panose="02020603050405020304" pitchFamily="18" charset="0"/>
                <a:cs typeface="Times New Roman" panose="02020603050405020304" pitchFamily="18" charset="0"/>
              </a:rPr>
              <a:t>The</a:t>
            </a:r>
            <a:r>
              <a:rPr lang="en-GB" sz="3600" dirty="0">
                <a:solidFill>
                  <a:prstClr val="black"/>
                </a:solidFill>
                <a:latin typeface="Times New Roman" panose="02020603050405020304" pitchFamily="18" charset="0"/>
                <a:cs typeface="Times New Roman" panose="02020603050405020304" pitchFamily="18" charset="0"/>
              </a:rPr>
              <a:t> moral framing of addiction</a:t>
            </a:r>
            <a:endPar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a:extLst>
              <a:ext uri="{FF2B5EF4-FFF2-40B4-BE49-F238E27FC236}">
                <a16:creationId xmlns:a16="http://schemas.microsoft.com/office/drawing/2014/main" id="{F90F165A-E0BB-025A-0C52-3BD086CC855D}"/>
              </a:ext>
            </a:extLst>
          </p:cNvPr>
          <p:cNvSpPr txBox="1"/>
          <p:nvPr/>
        </p:nvSpPr>
        <p:spPr>
          <a:xfrm>
            <a:off x="10087400" y="136525"/>
            <a:ext cx="2057400"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7</a:t>
            </a: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 Policy</a:t>
            </a:r>
          </a:p>
        </p:txBody>
      </p:sp>
      <p:sp>
        <p:nvSpPr>
          <p:cNvPr id="14" name="TextBox 13">
            <a:extLst>
              <a:ext uri="{FF2B5EF4-FFF2-40B4-BE49-F238E27FC236}">
                <a16:creationId xmlns:a16="http://schemas.microsoft.com/office/drawing/2014/main" id="{C06CB69E-BF2D-FE21-F409-8AB369BF4E2F}"/>
              </a:ext>
            </a:extLst>
          </p:cNvPr>
          <p:cNvSpPr txBox="1"/>
          <p:nvPr/>
        </p:nvSpPr>
        <p:spPr>
          <a:xfrm>
            <a:off x="0" y="6433877"/>
            <a:ext cx="3581401"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Planet Volumes /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Unsplash</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15" name="Picture 14">
            <a:extLst>
              <a:ext uri="{FF2B5EF4-FFF2-40B4-BE49-F238E27FC236}">
                <a16:creationId xmlns:a16="http://schemas.microsoft.com/office/drawing/2014/main" id="{1379D942-B0DC-B6F9-7E46-86637C0FF53A}"/>
              </a:ext>
            </a:extLst>
          </p:cNvPr>
          <p:cNvPicPr>
            <a:picLocks noChangeAspect="1"/>
          </p:cNvPicPr>
          <p:nvPr/>
        </p:nvPicPr>
        <p:blipFill>
          <a:blip r:embed="rId6">
            <a:extLst>
              <a:ext uri="{28A0092B-C50C-407E-A947-70E740481C1C}">
                <a14:useLocalDpi xmlns:a14="http://schemas.microsoft.com/office/drawing/2010/main" val="0"/>
              </a:ext>
            </a:extLst>
          </a:blip>
          <a:srcRect l="34203" t="-1983" r="32984" b="1983"/>
          <a:stretch>
            <a:fillRect/>
          </a:stretch>
        </p:blipFill>
        <p:spPr>
          <a:xfrm>
            <a:off x="-29037" y="-176463"/>
            <a:ext cx="3612433" cy="6610339"/>
          </a:xfrm>
          <a:prstGeom prst="rect">
            <a:avLst/>
          </a:prstGeom>
        </p:spPr>
      </p:pic>
    </p:spTree>
    <p:extLst>
      <p:ext uri="{BB962C8B-B14F-4D97-AF65-F5344CB8AC3E}">
        <p14:creationId xmlns:p14="http://schemas.microsoft.com/office/powerpoint/2010/main" val="1861857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6329A5-77F9-AE93-8D8B-8E6726F29F1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2BC42EE-00E6-0F25-3B72-88ABEDBC200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F916B92C-6407-C4DD-E3DD-F9D1A0500357}"/>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7970B25D-AA42-1833-3C3A-804835742C1D}"/>
              </a:ext>
            </a:extLst>
          </p:cNvPr>
          <p:cNvSpPr txBox="1"/>
          <p:nvPr/>
        </p:nvSpPr>
        <p:spPr>
          <a:xfrm>
            <a:off x="2990850" y="6356350"/>
            <a:ext cx="6727952" cy="458074"/>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(CDC, 2023; Brooking Institution, 2021; Markus and Kitayama, 1991)</a:t>
            </a:r>
          </a:p>
        </p:txBody>
      </p:sp>
      <p:sp>
        <p:nvSpPr>
          <p:cNvPr id="13" name="TextBox 12">
            <a:extLst>
              <a:ext uri="{FF2B5EF4-FFF2-40B4-BE49-F238E27FC236}">
                <a16:creationId xmlns:a16="http://schemas.microsoft.com/office/drawing/2014/main" id="{04980C8A-1DD0-ED1E-A34F-6678C836B304}"/>
              </a:ext>
            </a:extLst>
          </p:cNvPr>
          <p:cNvSpPr txBox="1"/>
          <p:nvPr/>
        </p:nvSpPr>
        <p:spPr>
          <a:xfrm>
            <a:off x="10087400" y="136525"/>
            <a:ext cx="2057400"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7</a:t>
            </a: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 Policy</a:t>
            </a:r>
          </a:p>
        </p:txBody>
      </p:sp>
      <p:sp>
        <p:nvSpPr>
          <p:cNvPr id="6" name="TextBox 5">
            <a:extLst>
              <a:ext uri="{FF2B5EF4-FFF2-40B4-BE49-F238E27FC236}">
                <a16:creationId xmlns:a16="http://schemas.microsoft.com/office/drawing/2014/main" id="{E36CF2C5-F028-F17B-1422-FEACC01F7B1B}"/>
              </a:ext>
            </a:extLst>
          </p:cNvPr>
          <p:cNvSpPr txBox="1"/>
          <p:nvPr/>
        </p:nvSpPr>
        <p:spPr>
          <a:xfrm>
            <a:off x="3301" y="3976427"/>
            <a:ext cx="4514849" cy="27502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rPr>
              <a:t>Photo: </a:t>
            </a:r>
            <a:r>
              <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mensgroup.com</a:t>
            </a:r>
            <a:endPar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endParaRPr>
          </a:p>
        </p:txBody>
      </p:sp>
      <p:pic>
        <p:nvPicPr>
          <p:cNvPr id="7" name="Picture 2" descr="Group Therapy for Men: 5 Important Benefits of Group Therapy">
            <a:extLst>
              <a:ext uri="{FF2B5EF4-FFF2-40B4-BE49-F238E27FC236}">
                <a16:creationId xmlns:a16="http://schemas.microsoft.com/office/drawing/2014/main" id="{7F7D29E1-F1F3-5421-11FE-E882E7486E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02" y="1165353"/>
            <a:ext cx="4514850" cy="28194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EA16A62-C34E-CCE6-74EB-A169E19B6AC1}"/>
              </a:ext>
            </a:extLst>
          </p:cNvPr>
          <p:cNvSpPr txBox="1"/>
          <p:nvPr/>
        </p:nvSpPr>
        <p:spPr>
          <a:xfrm>
            <a:off x="5012225" y="1376819"/>
            <a:ext cx="4855675" cy="4896725"/>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GB" sz="24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Implications for policy:</a:t>
            </a:r>
            <a:endParaRPr kumimoji="0" lang="en-GB"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Develop integrated mental health care measures and substance abuse therapy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Workforce retraining </a:t>
            </a:r>
            <a:endParaRPr lang="en-GB" sz="2400" dirty="0">
              <a:solidFill>
                <a:prstClr val="black"/>
              </a:solidFill>
              <a:latin typeface="Times New Roman" panose="02020603050405020304" pitchFamily="18" charset="0"/>
              <a:cs typeface="Times New Roman" panose="02020603050405020304" pitchFamily="18" charset="0"/>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Create male-</a:t>
            </a:r>
            <a:r>
              <a:rPr kumimoji="0" lang="en-GB" sz="24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responsi</a:t>
            </a:r>
            <a:r>
              <a:rPr lang="en-GB" sz="2400" dirty="0" err="1">
                <a:solidFill>
                  <a:prstClr val="black"/>
                </a:solidFill>
                <a:latin typeface="Times New Roman" panose="02020603050405020304" pitchFamily="18" charset="0"/>
                <a:cs typeface="Times New Roman" panose="02020603050405020304" pitchFamily="18" charset="0"/>
              </a:rPr>
              <a:t>ve</a:t>
            </a:r>
            <a:r>
              <a:rPr lang="en-GB" sz="2400" dirty="0">
                <a:solidFill>
                  <a:prstClr val="black"/>
                </a:solidFill>
                <a:latin typeface="Times New Roman" panose="02020603050405020304" pitchFamily="18" charset="0"/>
                <a:cs typeface="Times New Roman" panose="02020603050405020304" pitchFamily="18" charset="0"/>
              </a:rPr>
              <a:t> public health messaging</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Enable community-based reconnection</a:t>
            </a:r>
          </a:p>
          <a:p>
            <a:pPr marL="342900" marR="0" lvl="0" indent="-342900" algn="l" defTabSz="914400" rtl="0" eaLnBrk="1" fontAlgn="auto" latinLnBrk="0" hangingPunct="1">
              <a:lnSpc>
                <a:spcPct val="90000"/>
              </a:lnSpc>
              <a:spcBef>
                <a:spcPct val="0"/>
              </a:spcBef>
              <a:spcAft>
                <a:spcPts val="600"/>
              </a:spcAft>
              <a:buClrTx/>
              <a:buSzTx/>
              <a:buFont typeface="Wingdings" panose="05000000000000000000" pitchFamily="2" charset="2"/>
              <a:buChar char="à"/>
              <a:tabLst/>
              <a:defRPr/>
            </a:pPr>
            <a:r>
              <a:rPr lang="en-GB" sz="2400"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Elaborate policies that counteract the isolation created by the</a:t>
            </a:r>
            <a:br>
              <a:rPr lang="en-GB" sz="2400"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br>
            <a:r>
              <a:rPr lang="en-GB" sz="2400"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‘extreme individualism script’</a:t>
            </a:r>
            <a:endPar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85988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1019B-689F-16B7-549F-E29649FAF50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E262C42-0574-D9FB-D547-F34A4DC44AA3}"/>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6EA40735-2D8F-7166-E1D9-980409382EB0}"/>
              </a:ext>
            </a:extLst>
          </p:cNvPr>
          <p:cNvSpPr txBox="1"/>
          <p:nvPr/>
        </p:nvSpPr>
        <p:spPr>
          <a:xfrm>
            <a:off x="1987206" y="2264731"/>
            <a:ext cx="8642694" cy="1055674"/>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8.</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rPr>
              <a:t>COMING FULL CIRCLE</a:t>
            </a:r>
          </a:p>
        </p:txBody>
      </p:sp>
      <p:sp>
        <p:nvSpPr>
          <p:cNvPr id="2" name="Slide Number Placeholder 1">
            <a:extLst>
              <a:ext uri="{FF2B5EF4-FFF2-40B4-BE49-F238E27FC236}">
                <a16:creationId xmlns:a16="http://schemas.microsoft.com/office/drawing/2014/main" id="{403AC280-ACDA-1914-3451-93498CC3614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000204B9-4C2E-E9F9-DEDE-3CFD785FA47C}"/>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024679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D2D34-9D6D-F463-30C7-C49DC61D723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29D416A-288D-7990-6E43-EE51B23A0A01}"/>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40133B65-3819-4C82-0036-960583827D9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C85E372A-8E52-304B-3C6F-2CDC5BA9C4A3}"/>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D67EA512-C22D-A801-3FC2-EA91355DA41C}"/>
              </a:ext>
            </a:extLst>
          </p:cNvPr>
          <p:cNvSpPr txBox="1"/>
          <p:nvPr/>
        </p:nvSpPr>
        <p:spPr>
          <a:xfrm>
            <a:off x="3710178" y="6284689"/>
            <a:ext cx="5995296" cy="873572"/>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(Collins and Bilge, 2016; Puttman </a:t>
            </a:r>
            <a:r>
              <a:rPr kumimoji="0" lang="en-GB" sz="1800" i="1"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et al</a:t>
            </a: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2022; Health Affairs) Scholar, 2024)</a:t>
            </a:r>
          </a:p>
        </p:txBody>
      </p:sp>
      <p:sp>
        <p:nvSpPr>
          <p:cNvPr id="11" name="TextBox 10">
            <a:extLst>
              <a:ext uri="{FF2B5EF4-FFF2-40B4-BE49-F238E27FC236}">
                <a16:creationId xmlns:a16="http://schemas.microsoft.com/office/drawing/2014/main" id="{854517E1-3C1F-7F58-A204-21ADF35805E6}"/>
              </a:ext>
            </a:extLst>
          </p:cNvPr>
          <p:cNvSpPr txBox="1"/>
          <p:nvPr/>
        </p:nvSpPr>
        <p:spPr>
          <a:xfrm>
            <a:off x="5015718" y="995409"/>
            <a:ext cx="7219949" cy="4056495"/>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GB" sz="36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Reflections:</a:t>
            </a:r>
            <a:endPar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Exclusion can occur within</a:t>
            </a:r>
            <a:r>
              <a:rPr kumimoji="0" lang="en-GB" sz="3200" b="0" i="0" u="none" strike="noStrike" kern="1200" cap="none" spc="0" normalizeH="0" noProof="0" dirty="0">
                <a:ln>
                  <a:noFill/>
                </a:ln>
                <a:solidFill>
                  <a:prstClr val="black"/>
                </a:solidFill>
                <a:effectLst/>
                <a:uLnTx/>
                <a:uFillTx/>
                <a:latin typeface="Times New Roman" panose="02020603050405020304" pitchFamily="18" charset="0"/>
                <a:cs typeface="Times New Roman" panose="02020603050405020304" pitchFamily="18" charset="0"/>
              </a:rPr>
              <a:t> dominant groups</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200" baseline="0" dirty="0">
                <a:solidFill>
                  <a:prstClr val="black"/>
                </a:solidFill>
                <a:latin typeface="Times New Roman" panose="02020603050405020304" pitchFamily="18" charset="0"/>
                <a:cs typeface="Times New Roman" panose="02020603050405020304" pitchFamily="18" charset="0"/>
              </a:rPr>
              <a:t>Cultural</a:t>
            </a:r>
            <a:r>
              <a:rPr lang="en-GB" sz="3200" dirty="0">
                <a:solidFill>
                  <a:prstClr val="black"/>
                </a:solidFill>
                <a:latin typeface="Times New Roman" panose="02020603050405020304" pitchFamily="18" charset="0"/>
                <a:cs typeface="Times New Roman" panose="02020603050405020304" pitchFamily="18" charset="0"/>
              </a:rPr>
              <a:t> norms can be as exclusionary as policy</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Deaths</a:t>
            </a:r>
            <a:r>
              <a:rPr kumimoji="0" lang="en-GB" sz="3200" b="0" i="0" u="none" strike="noStrike" kern="1200" cap="none" spc="0" normalizeH="0" noProof="0" dirty="0">
                <a:ln>
                  <a:noFill/>
                </a:ln>
                <a:solidFill>
                  <a:prstClr val="black"/>
                </a:solidFill>
                <a:effectLst/>
                <a:uLnTx/>
                <a:uFillTx/>
                <a:latin typeface="Times New Roman" panose="02020603050405020304" pitchFamily="18" charset="0"/>
                <a:cs typeface="Times New Roman" panose="02020603050405020304" pitchFamily="18" charset="0"/>
              </a:rPr>
              <a:t> of despair reflect structural shortcomings</a:t>
            </a: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a:extLst>
              <a:ext uri="{FF2B5EF4-FFF2-40B4-BE49-F238E27FC236}">
                <a16:creationId xmlns:a16="http://schemas.microsoft.com/office/drawing/2014/main" id="{5D90C12F-947F-DFB8-9366-F502F3EAD58C}"/>
              </a:ext>
            </a:extLst>
          </p:cNvPr>
          <p:cNvSpPr txBox="1"/>
          <p:nvPr/>
        </p:nvSpPr>
        <p:spPr>
          <a:xfrm>
            <a:off x="8255000" y="136525"/>
            <a:ext cx="3889800"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8. Coming full circle</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4" name="TextBox 13">
            <a:extLst>
              <a:ext uri="{FF2B5EF4-FFF2-40B4-BE49-F238E27FC236}">
                <a16:creationId xmlns:a16="http://schemas.microsoft.com/office/drawing/2014/main" id="{4D8FB24D-752B-FB82-B3C4-D87C1EE1A4BB}"/>
              </a:ext>
            </a:extLst>
          </p:cNvPr>
          <p:cNvSpPr txBox="1"/>
          <p:nvPr/>
        </p:nvSpPr>
        <p:spPr>
          <a:xfrm>
            <a:off x="-1" y="5420133"/>
            <a:ext cx="5015719"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rPr>
              <a:t>Powerpoint</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17" name="Picture 16" descr="Person in garage">
            <a:extLst>
              <a:ext uri="{FF2B5EF4-FFF2-40B4-BE49-F238E27FC236}">
                <a16:creationId xmlns:a16="http://schemas.microsoft.com/office/drawing/2014/main" id="{E2D524B6-5895-93BF-FFA8-D2CB3A45EC4E}"/>
              </a:ext>
            </a:extLst>
          </p:cNvPr>
          <p:cNvPicPr>
            <a:picLocks noChangeAspect="1"/>
          </p:cNvPicPr>
          <p:nvPr/>
        </p:nvPicPr>
        <p:blipFill>
          <a:blip r:embed="rId5">
            <a:extLst>
              <a:ext uri="{28A0092B-C50C-407E-A947-70E740481C1C}">
                <a14:useLocalDpi xmlns:a14="http://schemas.microsoft.com/office/drawing/2010/main" val="0"/>
              </a:ext>
            </a:extLst>
          </a:blip>
          <a:srcRect l="34565" r="4792"/>
          <a:stretch>
            <a:fillRect/>
          </a:stretch>
        </p:blipFill>
        <p:spPr>
          <a:xfrm>
            <a:off x="0" y="-93830"/>
            <a:ext cx="5015719" cy="5513963"/>
          </a:xfrm>
          <a:prstGeom prst="rect">
            <a:avLst/>
          </a:prstGeom>
        </p:spPr>
      </p:pic>
    </p:spTree>
    <p:extLst>
      <p:ext uri="{BB962C8B-B14F-4D97-AF65-F5344CB8AC3E}">
        <p14:creationId xmlns:p14="http://schemas.microsoft.com/office/powerpoint/2010/main" val="1228164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4B805-9681-5A12-BC9E-C9A89B81D3F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36F10A5-AE6C-3BA8-454F-A6BCA04012F6}"/>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4D78D3AC-27C2-DFEA-054C-BF8C8051277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F419C6F8-8360-5C9F-0626-106E2946066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D1FA5289-26AB-DDD5-AB6F-6CC123B87A28}"/>
              </a:ext>
            </a:extLst>
          </p:cNvPr>
          <p:cNvSpPr txBox="1"/>
          <p:nvPr/>
        </p:nvSpPr>
        <p:spPr>
          <a:xfrm>
            <a:off x="3710178" y="6284689"/>
            <a:ext cx="5851652" cy="873572"/>
          </a:xfrm>
          <a:prstGeom prst="rect">
            <a:avLst/>
          </a:prstGeom>
          <a:noFill/>
        </p:spPr>
        <p:txBody>
          <a:bodyPr wrap="square">
            <a:spAutoFit/>
          </a:bodyPr>
          <a:lstStyle/>
          <a:p>
            <a:pPr marL="0" marR="0" lvl="0" indent="0" algn="ctr" defTabSz="914400" rtl="0" eaLnBrk="1" fontAlgn="auto" latinLnBrk="0" hangingPunct="1">
              <a:lnSpc>
                <a:spcPct val="150000"/>
              </a:lnSpc>
              <a:spcBef>
                <a:spcPts val="0"/>
              </a:spcBef>
              <a:spcAft>
                <a:spcPts val="600"/>
              </a:spcAft>
              <a:buClrTx/>
              <a:buSzTx/>
              <a:buFontTx/>
              <a:buNone/>
              <a:tabLst/>
              <a:defRPr/>
            </a:pP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(Collins and Bilge, 2016; Puttman </a:t>
            </a:r>
            <a:r>
              <a:rPr kumimoji="0" lang="en-GB" sz="1800" i="1"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et al</a:t>
            </a:r>
            <a:r>
              <a:rPr kumimoji="0" lang="en-GB" sz="180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2022; Health Affairs Scholar, 2024)</a:t>
            </a:r>
          </a:p>
        </p:txBody>
      </p:sp>
      <p:sp>
        <p:nvSpPr>
          <p:cNvPr id="11" name="TextBox 10">
            <a:extLst>
              <a:ext uri="{FF2B5EF4-FFF2-40B4-BE49-F238E27FC236}">
                <a16:creationId xmlns:a16="http://schemas.microsoft.com/office/drawing/2014/main" id="{C15B7722-2CBA-F92F-A4C5-EC82FD99075C}"/>
              </a:ext>
            </a:extLst>
          </p:cNvPr>
          <p:cNvSpPr txBox="1"/>
          <p:nvPr/>
        </p:nvSpPr>
        <p:spPr>
          <a:xfrm>
            <a:off x="4873258" y="1153716"/>
            <a:ext cx="6777991" cy="3536353"/>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GB" sz="3600" b="1" dirty="0">
                <a:solidFill>
                  <a:prstClr val="black"/>
                </a:solidFill>
                <a:latin typeface="Times New Roman" panose="02020603050405020304" pitchFamily="18" charset="0"/>
                <a:cs typeface="Times New Roman" panose="02020603050405020304" pitchFamily="18" charset="0"/>
                <a:sym typeface="Wingdings" panose="05000000000000000000" pitchFamily="2" charset="2"/>
              </a:rPr>
              <a:t>My key learnings:</a:t>
            </a:r>
            <a:endParaRPr kumimoji="0" lang="en-GB"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Wingdings" panose="05000000000000000000" pitchFamily="2" charset="2"/>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Markers of privilege do not preclude other forms of oppression.</a:t>
            </a: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lang="en-GB" sz="3200" dirty="0">
                <a:solidFill>
                  <a:prstClr val="black"/>
                </a:solidFill>
                <a:latin typeface="Times New Roman" panose="02020603050405020304" pitchFamily="18" charset="0"/>
                <a:cs typeface="Times New Roman" panose="02020603050405020304" pitchFamily="18" charset="0"/>
              </a:rPr>
              <a:t>Intersectionality requires us to see vulnerability where we do not expect it.</a:t>
            </a: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571500" marR="0" lvl="0" indent="-5715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a:extLst>
              <a:ext uri="{FF2B5EF4-FFF2-40B4-BE49-F238E27FC236}">
                <a16:creationId xmlns:a16="http://schemas.microsoft.com/office/drawing/2014/main" id="{523C4462-DDBD-0AF3-062E-4AC3A0028F98}"/>
              </a:ext>
            </a:extLst>
          </p:cNvPr>
          <p:cNvSpPr txBox="1"/>
          <p:nvPr/>
        </p:nvSpPr>
        <p:spPr>
          <a:xfrm>
            <a:off x="8255000" y="136525"/>
            <a:ext cx="3889800"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8. Coming full circle</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4" name="TextBox 13">
            <a:extLst>
              <a:ext uri="{FF2B5EF4-FFF2-40B4-BE49-F238E27FC236}">
                <a16:creationId xmlns:a16="http://schemas.microsoft.com/office/drawing/2014/main" id="{E68397F4-BE48-DB16-5C59-B445F079B585}"/>
              </a:ext>
            </a:extLst>
          </p:cNvPr>
          <p:cNvSpPr txBox="1"/>
          <p:nvPr/>
        </p:nvSpPr>
        <p:spPr>
          <a:xfrm>
            <a:off x="0" y="5439183"/>
            <a:ext cx="4698268" cy="461665"/>
          </a:xfrm>
          <a:prstGeom prst="rect">
            <a:avLst/>
          </a:prstGeom>
          <a:solidFill>
            <a:schemeClr val="bg1">
              <a:lumMod val="5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0" i="0" u="none" strike="noStrike" kern="1200" cap="none" spc="0" normalizeH="0" baseline="0" noProof="0" dirty="0" err="1">
                <a:ln>
                  <a:noFill/>
                </a:ln>
                <a:solidFill>
                  <a:prstClr val="white"/>
                </a:solidFill>
                <a:effectLst/>
                <a:uLnTx/>
                <a:uFillTx/>
                <a:latin typeface="Aptos" panose="02110004020202020204"/>
                <a:ea typeface="+mn-ea"/>
                <a:cs typeface="+mn-cs"/>
              </a:rPr>
              <a:t>Powerpoint</a:t>
            </a: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7" name="Picture 6" descr="Woman reading a book">
            <a:extLst>
              <a:ext uri="{FF2B5EF4-FFF2-40B4-BE49-F238E27FC236}">
                <a16:creationId xmlns:a16="http://schemas.microsoft.com/office/drawing/2014/main" id="{5016A903-6070-A78F-3E33-04682EAAB7A2}"/>
              </a:ext>
            </a:extLst>
          </p:cNvPr>
          <p:cNvPicPr>
            <a:picLocks noChangeAspect="1"/>
          </p:cNvPicPr>
          <p:nvPr/>
        </p:nvPicPr>
        <p:blipFill>
          <a:blip r:embed="rId5">
            <a:extLst>
              <a:ext uri="{28A0092B-C50C-407E-A947-70E740481C1C}">
                <a14:useLocalDpi xmlns:a14="http://schemas.microsoft.com/office/drawing/2010/main" val="0"/>
              </a:ext>
            </a:extLst>
          </a:blip>
          <a:srcRect l="20000" r="14297"/>
          <a:stretch>
            <a:fillRect/>
          </a:stretch>
        </p:blipFill>
        <p:spPr>
          <a:xfrm>
            <a:off x="0" y="672056"/>
            <a:ext cx="4698268" cy="4767127"/>
          </a:xfrm>
          <a:prstGeom prst="rect">
            <a:avLst/>
          </a:prstGeom>
        </p:spPr>
      </p:pic>
    </p:spTree>
    <p:extLst>
      <p:ext uri="{BB962C8B-B14F-4D97-AF65-F5344CB8AC3E}">
        <p14:creationId xmlns:p14="http://schemas.microsoft.com/office/powerpoint/2010/main" val="1264376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1B3C7-2DFF-5A62-40CA-9F395989CB9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62446B9-6C6C-9AD1-5EEB-7D1164668CED}"/>
              </a:ext>
            </a:extLst>
          </p:cNvPr>
          <p:cNvSpPr txBox="1"/>
          <p:nvPr/>
        </p:nvSpPr>
        <p:spPr>
          <a:xfrm>
            <a:off x="4411493" y="263985"/>
            <a:ext cx="7414747" cy="112590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GB" sz="3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Slide Number Placeholder 1">
            <a:extLst>
              <a:ext uri="{FF2B5EF4-FFF2-40B4-BE49-F238E27FC236}">
                <a16:creationId xmlns:a16="http://schemas.microsoft.com/office/drawing/2014/main" id="{C04444D3-8C9A-93CF-C380-0BBC99CEC62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pic>
        <p:nvPicPr>
          <p:cNvPr id="4" name="Camera 3">
            <a:extLst>
              <a:ext uri="{FF2B5EF4-FFF2-40B4-BE49-F238E27FC236}">
                <a16:creationId xmlns:a16="http://schemas.microsoft.com/office/drawing/2014/main" id="{2B05E50D-CE3A-59BC-2BDE-5E249FBFDD66}"/>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13" name="TextBox 12">
            <a:extLst>
              <a:ext uri="{FF2B5EF4-FFF2-40B4-BE49-F238E27FC236}">
                <a16:creationId xmlns:a16="http://schemas.microsoft.com/office/drawing/2014/main" id="{DB3694A4-F8E5-9620-4C97-F94BD76BF2C6}"/>
              </a:ext>
            </a:extLst>
          </p:cNvPr>
          <p:cNvSpPr txBox="1"/>
          <p:nvPr/>
        </p:nvSpPr>
        <p:spPr>
          <a:xfrm>
            <a:off x="8255000" y="136525"/>
            <a:ext cx="3889800" cy="535531"/>
          </a:xfrm>
          <a:prstGeom prst="rect">
            <a:avLst/>
          </a:prstGeom>
          <a:noFill/>
          <a:ln>
            <a:solidFill>
              <a:schemeClr val="bg1">
                <a:lumMod val="65000"/>
              </a:schemeClr>
            </a:solidFill>
          </a:ln>
        </p:spPr>
        <p:txBody>
          <a:bodyPr wrap="square">
            <a:sp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lang="en-GB" sz="3200" b="1" dirty="0">
                <a:solidFill>
                  <a:prstClr val="white">
                    <a:lumMod val="50000"/>
                  </a:prstClr>
                </a:solidFill>
                <a:latin typeface="Times New Roman" panose="02020603050405020304" pitchFamily="18" charset="0"/>
                <a:cs typeface="Times New Roman" panose="02020603050405020304" pitchFamily="18" charset="0"/>
              </a:rPr>
              <a:t>8. Coming full circle</a:t>
            </a:r>
            <a:endParaRPr kumimoji="0" lang="en-GB" sz="3200" b="1" i="0" u="none" strike="noStrike" kern="1200" cap="none" spc="0" normalizeH="0" baseline="0" noProof="0" dirty="0">
              <a:ln>
                <a:noFill/>
              </a:ln>
              <a:solidFill>
                <a:prstClr val="white">
                  <a:lumMod val="50000"/>
                </a:prstClr>
              </a:solidFill>
              <a:effectLst/>
              <a:uLnTx/>
              <a:uFillTx/>
              <a:latin typeface="Times New Roman" panose="02020603050405020304" pitchFamily="18" charset="0"/>
              <a:ea typeface="+mn-ea"/>
              <a:cs typeface="Times New Roman" panose="02020603050405020304" pitchFamily="18" charset="0"/>
            </a:endParaRPr>
          </a:p>
        </p:txBody>
      </p:sp>
      <p:sp>
        <p:nvSpPr>
          <p:cNvPr id="14" name="TextBox 13">
            <a:extLst>
              <a:ext uri="{FF2B5EF4-FFF2-40B4-BE49-F238E27FC236}">
                <a16:creationId xmlns:a16="http://schemas.microsoft.com/office/drawing/2014/main" id="{2457754E-6CDF-9C59-2006-19D65283492C}"/>
              </a:ext>
            </a:extLst>
          </p:cNvPr>
          <p:cNvSpPr txBox="1"/>
          <p:nvPr/>
        </p:nvSpPr>
        <p:spPr>
          <a:xfrm>
            <a:off x="3560383" y="6232073"/>
            <a:ext cx="4038600" cy="461665"/>
          </a:xfrm>
          <a:prstGeom prst="rect">
            <a:avLst/>
          </a:prstGeom>
          <a:solidFill>
            <a:srgbClr val="714B25"/>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rPr>
              <a:t>Photo: </a:t>
            </a:r>
            <a:r>
              <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Anna</a:t>
            </a:r>
            <a:r>
              <a:rPr kumimoji="0" lang="en-GB" sz="1200" b="1" i="0" u="none" strike="noStrike" kern="1200" cap="none" spc="0" normalizeH="0" noProof="0" dirty="0">
                <a:ln>
                  <a:noFill/>
                </a:ln>
                <a:solidFill>
                  <a:schemeClr val="bg1"/>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 H. / </a:t>
            </a:r>
            <a:r>
              <a:rPr kumimoji="0" lang="en-GB" sz="1200" b="1" i="0" u="none" strike="noStrike" kern="1200" cap="none" spc="0" normalizeH="0" noProof="0" dirty="0" err="1">
                <a:ln>
                  <a:noFill/>
                </a:ln>
                <a:solidFill>
                  <a:schemeClr val="bg1"/>
                </a:solidFill>
                <a:effectLst/>
                <a:uLnTx/>
                <a:uFillTx/>
                <a:latin typeface="Aptos" panose="02110004020202020204"/>
                <a:ea typeface="+mn-ea"/>
                <a:cs typeface="+mn-cs"/>
                <a:hlinkClick r:id="rId5">
                  <a:extLst>
                    <a:ext uri="{A12FA001-AC4F-418D-AE19-62706E023703}">
                      <ahyp:hlinkClr xmlns:ahyp="http://schemas.microsoft.com/office/drawing/2018/hyperlinkcolor" val="tx"/>
                    </a:ext>
                  </a:extLst>
                </a:hlinkClick>
              </a:rPr>
              <a:t>Pexels</a:t>
            </a:r>
            <a:endParaRPr kumimoji="0" lang="en-GB" sz="1200" b="1" i="0" u="none" strike="noStrike" kern="1200" cap="none" spc="0" normalizeH="0" baseline="0" noProof="0" dirty="0">
              <a:ln>
                <a:noFill/>
              </a:ln>
              <a:solidFill>
                <a:schemeClr val="bg1"/>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10" name="Picture 9">
            <a:extLst>
              <a:ext uri="{FF2B5EF4-FFF2-40B4-BE49-F238E27FC236}">
                <a16:creationId xmlns:a16="http://schemas.microsoft.com/office/drawing/2014/main" id="{1BA5C60A-CB66-21E3-6519-58C2D650F415}"/>
              </a:ext>
            </a:extLst>
          </p:cNvPr>
          <p:cNvPicPr>
            <a:picLocks noChangeAspect="1"/>
          </p:cNvPicPr>
          <p:nvPr/>
        </p:nvPicPr>
        <p:blipFill>
          <a:blip r:embed="rId6"/>
          <a:stretch>
            <a:fillRect/>
          </a:stretch>
        </p:blipFill>
        <p:spPr>
          <a:xfrm>
            <a:off x="3560383" y="174173"/>
            <a:ext cx="4038600" cy="6057900"/>
          </a:xfrm>
          <a:prstGeom prst="rect">
            <a:avLst/>
          </a:prstGeom>
        </p:spPr>
      </p:pic>
    </p:spTree>
    <p:extLst>
      <p:ext uri="{BB962C8B-B14F-4D97-AF65-F5344CB8AC3E}">
        <p14:creationId xmlns:p14="http://schemas.microsoft.com/office/powerpoint/2010/main" val="39622693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9EBF7-C39C-D1AB-AB5F-F946FF73016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B6F8F50-ACD1-462B-139C-CC8CB631BCCD}"/>
              </a:ext>
            </a:extLst>
          </p:cNvPr>
          <p:cNvSpPr txBox="1"/>
          <p:nvPr/>
        </p:nvSpPr>
        <p:spPr>
          <a:xfrm>
            <a:off x="-171395" y="254075"/>
            <a:ext cx="2977134"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solidFill>
                  <a:prstClr val="black"/>
                </a:solidFill>
                <a:latin typeface="Times New Roman" panose="02020603050405020304" pitchFamily="18" charset="0"/>
                <a:cs typeface="Times New Roman" panose="02020603050405020304" pitchFamily="18" charset="0"/>
              </a:rPr>
              <a:t>8</a:t>
            </a: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References</a:t>
            </a:r>
          </a:p>
        </p:txBody>
      </p:sp>
      <p:sp>
        <p:nvSpPr>
          <p:cNvPr id="2" name="Slide Number Placeholder 1">
            <a:extLst>
              <a:ext uri="{FF2B5EF4-FFF2-40B4-BE49-F238E27FC236}">
                <a16:creationId xmlns:a16="http://schemas.microsoft.com/office/drawing/2014/main" id="{3ED64FE1-1C66-8025-F22D-A86E0C65B19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449350FC-D94D-0827-EB58-0B8354D206C4}"/>
              </a:ext>
            </a:extLst>
          </p:cNvPr>
          <p:cNvSpPr txBox="1"/>
          <p:nvPr/>
        </p:nvSpPr>
        <p:spPr>
          <a:xfrm>
            <a:off x="552091" y="905774"/>
            <a:ext cx="11205713" cy="5570820"/>
          </a:xfrm>
          <a:prstGeom prst="rect">
            <a:avLst/>
          </a:prstGeom>
          <a:noFill/>
        </p:spPr>
        <p:txBody>
          <a:bodyPr wrap="square" rtlCol="0">
            <a:spAutoFit/>
          </a:bodyPr>
          <a:lstStyle/>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Adams, N.N. (2019) Men and the mask: Dramaturgical mask-wearing, masculinities and oilmen’s ‘stoical’ emotional shielding practices in Scotland's offshore oilfields. Robert Gordon University.</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AFSP (2024) Suicide statistics.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3"/>
              </a:rPr>
              <a:t>https://afsp.org/suicide-statistics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18 January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American Journal of Epidemiology (2021) Education, health-based selection, and the mortality gap.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4"/>
              </a:rPr>
              <a:t>https://www.ncbi.nlm.nih.gov/books/NBK571939/</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29 January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Atlantic (2016) What’s the matter with white working-class men?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5"/>
              </a:rPr>
              <a:t>https://www.theatlantic.com/business/archive/2016/01/white-working-class-poverty/424341/</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14 January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Bakhchina</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A.V.,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Sozinova</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I.S. and Alexandrov, Y.I. (2021) ‘Analytic and holistic thinking styles and neuro‑visceral coordination: evidence from heart rate variability’, Frontiers in Psychology, 12, article 762225.</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Bell, H. (2004) The will to change. New York: Atria Books.</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Bilge, S. (2010) ‘Intersectionality undone: Saving intersectionality from feminist intersectionality studies’, NORA, 18(2), pp. 147–160.</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Brignone, E., George, D.R.,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Sinoway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L.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et al.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(2020) ‘Trends in the diagnosis of diseases of despair in the United States, 2009–2018’, BMJ Open, 10, e037679.</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47860729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D5551D6-5D86-B5AE-A7A6-BAC5E8B19A9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01B2D604-527C-6A36-730C-743831983E9B}"/>
              </a:ext>
            </a:extLst>
          </p:cNvPr>
          <p:cNvSpPr txBox="1"/>
          <p:nvPr/>
        </p:nvSpPr>
        <p:spPr>
          <a:xfrm>
            <a:off x="396816" y="207035"/>
            <a:ext cx="11205713" cy="6515694"/>
          </a:xfrm>
          <a:prstGeom prst="rect">
            <a:avLst/>
          </a:prstGeom>
          <a:noFill/>
        </p:spPr>
        <p:txBody>
          <a:bodyPr wrap="square" rtlCol="0">
            <a:spAutoFit/>
          </a:bodyPr>
          <a:lstStyle/>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Brookings Institution (2021)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Working-class white Americans are now dying in middle age at faster rates than minority groups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3"/>
              </a:rPr>
              <a:t>https://www.brookings.edu/articles/working-class-white-americans-are-now-dying-in-middle-age-at-faster-rates-than-minority-groups/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2 February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Carbado</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D.W. (2013)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Colorblind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intersectionality’,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Signs,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38(4), pp. 811–845.</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Case, A. and Deaton, A. (2015) ‘Rising morbidity and mortality in midlife among white non-Hispanic Americans’,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PNAS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112(49), pp. 15078–15083.</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Case, A. and Deaton, A. (2020)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Deaths of despair and the future of capitalism</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Princeton: Princeton University Press.</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Case, A. and Deaton, A. (2021)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Deaths of despair and the future of capitalism</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Princeton: Princeton University Press.</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Centers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for Disease Control and Prevention (2023a</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 Suicide data and statistics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4"/>
              </a:rPr>
              <a:t>https://www.cdc.gov/suicide/facts/data.html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6 February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Centers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for Disease Control and Prevention (2023b)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Provisional drug overdose death counts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5"/>
              </a:rPr>
              <a:t>https://www.cdc.gov/nchs/nvss/vsrr/drug-overdose-data.htm</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24 January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Cho, S., Crenshaw, K. and McCall, L. (2013) ‘Toward a field of intersectionality studies’,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Signs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38(4), pp. 785–810.</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Collins, P.H. (2009)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Black feminist thought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New York: Routledge.</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Collins, P.H. and Bilge, S. (2016)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Intersectionality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Cambridge: Polity Press.</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Courtenay, W.H. (2000) ‘Constructions of masculinity and their influence on men’s well-being’,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Social Science &amp; Medicine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50(10), pp. 1385–1401.</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6412756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59793-36C6-C7BF-98B4-3D8F7A1579C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8809A32-571F-F77E-5A83-244FD252870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E88A8022-4C90-F92A-86F2-2146AFE24137}"/>
              </a:ext>
            </a:extLst>
          </p:cNvPr>
          <p:cNvSpPr txBox="1"/>
          <p:nvPr/>
        </p:nvSpPr>
        <p:spPr>
          <a:xfrm>
            <a:off x="396816" y="207035"/>
            <a:ext cx="11205713" cy="6629059"/>
          </a:xfrm>
          <a:prstGeom prst="rect">
            <a:avLst/>
          </a:prstGeom>
          <a:noFill/>
        </p:spPr>
        <p:txBody>
          <a:bodyPr wrap="square" rtlCol="0">
            <a:spAutoFit/>
          </a:bodyPr>
          <a:lstStyle/>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Crenshaw, K. (1989) ‘Demarginalizing the intersection of race and sex’,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University of Chicago Legal Forum</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1989(1), pp. 139–167.</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Friedman, J. and Hansen, H. (2024) ‘Trends in deaths of despair by race and ethnicity’,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JAMA Psychiatry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81(7), pp. 731–732.</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Geertz, C. (1975) ‘On the nature of anthropological understanding’,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American Scientist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63, pp. 47–53.</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Health Affairs Scholar (2024) Mental health crises and help‑seeking among US adults in 2024–2025: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National prevalence, barriers, and service utilisation. Health Affairs Scholar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3(2), qxaf166.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3"/>
              </a:rPr>
              <a:t>https://academic.oup.com/healthaffairsscholar/article-abstract/doi/10.1093/haschl/qxaf166/8236690</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6 February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Heine, S.J., Lehman, D.R., Markus, H.R. and Kitayama, S. (1999) ‘Is there a universal need for positive self-regard?’,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Psychological Review</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106(4), pp. 766–794.</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Henrich, J., Heine, S.J. and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Norenzayan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 (2010) ‘The weirdest people in the world?’, </a:t>
            </a:r>
            <a:r>
              <a:rPr lang="en-GB" sz="1800" i="1" kern="0" dirty="0" err="1">
                <a:effectLst/>
                <a:latin typeface="Times New Roman" panose="02020603050405020304" pitchFamily="18" charset="0"/>
                <a:ea typeface="Times New Roman" panose="02020603050405020304" pitchFamily="18" charset="0"/>
                <a:cs typeface="Arial" panose="020B0604020202020204" pitchFamily="34" charset="0"/>
              </a:rPr>
              <a:t>Behavioral</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 and Brain Sciences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33(2–3), pp. 61–83.</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Hofstede, G. (1980)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Culture’s consequences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Beverly Hills: Sage.</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hooks, b. (2004)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The will to change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New York: Atria Books.</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Huberman Lab (2023)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Defining healthy masculinity: How to build it – Terry Real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4"/>
              </a:rPr>
              <a:t>https://www.hubermanlab.com/episode/defining-healthy-masculinity-how-to-build-it-terry-real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12 January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91346811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19202-4A37-B826-309E-E10BA6D1CBC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9DD889-672B-07EA-7515-E4C93AC7E2E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65E6FD3E-B466-1A55-12E2-A57466DC239A}"/>
              </a:ext>
            </a:extLst>
          </p:cNvPr>
          <p:cNvSpPr txBox="1"/>
          <p:nvPr/>
        </p:nvSpPr>
        <p:spPr>
          <a:xfrm>
            <a:off x="396816" y="207035"/>
            <a:ext cx="11205713" cy="6618287"/>
          </a:xfrm>
          <a:prstGeom prst="rect">
            <a:avLst/>
          </a:prstGeom>
          <a:noFill/>
        </p:spPr>
        <p:txBody>
          <a:bodyPr wrap="square" rtlCol="0">
            <a:spAutoFit/>
          </a:bodyPr>
          <a:lstStyle/>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Inglehart, R. and Baker, W.E. (2000) ‘Modernization, cultural change’,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American Sociological Review</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65(1), pp. 19–51.</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Kim, S.H. (2004)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Max Weber’s politics of civil society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Cambridge: Cambridge University Press.</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Kitayama, S., Markus, H.R., Matsumoto, H. and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Norasakkunkit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V. (1997) ‘Individual and collective processes’,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Journal of Personality and Social Psychology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72(6), pp. 1245–1267.</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Kitayama, S. and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Uskul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A.K. (2011) ‘Culture, mind, and the brain’,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Annual Review of Psychology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62, pp. 419–449.</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fr-FR" sz="1800" kern="0" dirty="0">
                <a:effectLst/>
                <a:latin typeface="Times New Roman" panose="02020603050405020304" pitchFamily="18" charset="0"/>
                <a:ea typeface="Times New Roman" panose="02020603050405020304" pitchFamily="18" charset="0"/>
                <a:cs typeface="Arial" panose="020B0604020202020204" pitchFamily="34" charset="0"/>
              </a:rPr>
              <a:t>Lyotard, J.-F. (1979) </a:t>
            </a:r>
            <a:r>
              <a:rPr lang="fr-FR" sz="1800" i="1" kern="0" dirty="0">
                <a:effectLst/>
                <a:latin typeface="Times New Roman" panose="02020603050405020304" pitchFamily="18" charset="0"/>
                <a:ea typeface="Times New Roman" panose="02020603050405020304" pitchFamily="18" charset="0"/>
                <a:cs typeface="Arial" panose="020B0604020202020204" pitchFamily="34" charset="0"/>
              </a:rPr>
              <a:t>La condition postmoderne</a:t>
            </a:r>
            <a:r>
              <a:rPr lang="fr-FR" sz="1800" kern="0" dirty="0">
                <a:effectLst/>
                <a:latin typeface="Times New Roman" panose="02020603050405020304" pitchFamily="18" charset="0"/>
                <a:ea typeface="Times New Roman" panose="02020603050405020304" pitchFamily="18" charset="0"/>
                <a:cs typeface="Arial" panose="020B0604020202020204" pitchFamily="34" charset="0"/>
              </a:rPr>
              <a:t>. Paris: Les Éditions de Minuit.</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Markus, H.R. and Kitayama, S. (1991) ‘Culture and the self’,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Psychological Review</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98(2), pp. 224–253.</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Markus, H.R. and Kitayama, S. (2010) ‘Cultures and selves’, Perspectives on Psychological Science, 5(4), pp. 420–430.</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Mejia, M.C., et al. (2024) ‘Deaths of despair’,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Advances in Preventive Medicine and Health Care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7, 1062.</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Narrative Initiative (2021) How to do intersectionality.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3"/>
              </a:rPr>
              <a:t>https://narrativeinitiative.org/blog/how-to-do-intersectionality/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3 February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NIAAA (2023)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Alcohol-related emergencies and deaths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4"/>
              </a:rPr>
              <a:t>https://www.niaaa.nih.gov</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3 February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NIDA (2023)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Overdose death rates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5"/>
              </a:rPr>
              <a:t>https://nida.nih.gov</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27 January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Nisbett, R.E. and Miyamoto, Y. (2005) ‘The influence of culture: holistic versus analytic perception</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 Trends in Cognitive Sciences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9(10), pp. 467–473.</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41554597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75B8C-AE96-7E38-E154-ABD0550C139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23BEB8D-30B5-A8F7-7418-86A16935533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434C7-A8EB-45F6-B939-361171101336}"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dirty="0">
              <a:ln>
                <a:noFill/>
              </a:ln>
              <a:solidFill>
                <a:prstClr val="black">
                  <a:tint val="82000"/>
                </a:prstClr>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2FE6E04C-4D68-661D-5800-302775A5ACDB}"/>
              </a:ext>
            </a:extLst>
          </p:cNvPr>
          <p:cNvSpPr txBox="1"/>
          <p:nvPr/>
        </p:nvSpPr>
        <p:spPr>
          <a:xfrm>
            <a:off x="396816" y="207035"/>
            <a:ext cx="11205713" cy="3670300"/>
          </a:xfrm>
          <a:prstGeom prst="rect">
            <a:avLst/>
          </a:prstGeom>
          <a:noFill/>
        </p:spPr>
        <p:txBody>
          <a:bodyPr wrap="square" rtlCol="0">
            <a:spAutoFit/>
          </a:bodyPr>
          <a:lstStyle/>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Pew Charitable Trusts (2025)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Substance use disorder increases risk of suicidal thoughts and attempts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3"/>
              </a:rPr>
              <a:t>https://www.pew.org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21 January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Puttman, K., Hooper, M.W. and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Antrosiglio</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L. (n.d.) Social Location: Power &amp; Privilege visual representation.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Open Oregon Educational Resources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4"/>
              </a:rPr>
              <a:t>https://openoregon.pressbooks.pub/socproblems/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3 February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Real, T. (1998)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I don’t want to talk about it: Overcoming the secret legacy of male depression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New York: Scribner.</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Rowell, K.L., Green, B.L., Guidry, J. and Eddy, J. (2008) ‘Factors associated with suicide among African American adult men’,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Journal of Community Health</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33(2), pp. 83–91.</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Trust for America’s Health (2024</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 Pain in the nation: The drug, alcohol and suicide crisis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5"/>
              </a:rPr>
              <a:t>https://www.tfah.org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(Accessed: 30 January 2026).</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0946264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6"/>
</p:tagLst>
</file>

<file path=ppt/tags/tag2.xml><?xml version="1.0" encoding="utf-8"?>
<p:tagLst xmlns:a="http://schemas.openxmlformats.org/drawingml/2006/main" xmlns:r="http://schemas.openxmlformats.org/officeDocument/2006/relationships" xmlns:p="http://schemas.openxmlformats.org/presentationml/2006/main">
  <p:tag name="TIMING" val="|3.8|1.8|4.3"/>
</p:tagLst>
</file>

<file path=ppt/tags/tag3.xml><?xml version="1.0" encoding="utf-8"?>
<p:tagLst xmlns:a="http://schemas.openxmlformats.org/drawingml/2006/main" xmlns:r="http://schemas.openxmlformats.org/officeDocument/2006/relationships" xmlns:p="http://schemas.openxmlformats.org/presentationml/2006/main">
  <p:tag name="TIMING" val="|8"/>
</p:tagLst>
</file>

<file path=ppt/tags/tag4.xml><?xml version="1.0" encoding="utf-8"?>
<p:tagLst xmlns:a="http://schemas.openxmlformats.org/drawingml/2006/main" xmlns:r="http://schemas.openxmlformats.org/officeDocument/2006/relationships" xmlns:p="http://schemas.openxmlformats.org/presentationml/2006/main">
  <p:tag name="TIMING" val="|2.5|1.2|3.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fc6e241-8fdb-4378-b023-c412ddc71d5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kument" ma:contentTypeID="0x0101006E7194C571BDEA4D81A2004A9C8EC2C6" ma:contentTypeVersion="16" ma:contentTypeDescription="Ein neues Dokument erstellen." ma:contentTypeScope="" ma:versionID="08094c9f04236d168e77f354018ec82b">
  <xsd:schema xmlns:xsd="http://www.w3.org/2001/XMLSchema" xmlns:xs="http://www.w3.org/2001/XMLSchema" xmlns:p="http://schemas.microsoft.com/office/2006/metadata/properties" xmlns:ns3="4fc6e241-8fdb-4378-b023-c412ddc71d51" xmlns:ns4="6bd9f378-a11b-46c2-b92f-407065c271fe" targetNamespace="http://schemas.microsoft.com/office/2006/metadata/properties" ma:root="true" ma:fieldsID="85a4fbed1acf4c9745626d10a3ba79c0" ns3:_="" ns4:_="">
    <xsd:import namespace="4fc6e241-8fdb-4378-b023-c412ddc71d51"/>
    <xsd:import namespace="6bd9f378-a11b-46c2-b92f-407065c271f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_activity" minOccurs="0"/>
                <xsd:element ref="ns3:MediaServiceObjectDetectorVersions" minOccurs="0"/>
                <xsd:element ref="ns3:MediaServiceSearchPropertie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c6e241-8fdb-4378-b023-c412ddc71d5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bd9f378-a11b-46c2-b92f-407065c271fe" elementFormDefault="qualified">
    <xsd:import namespace="http://schemas.microsoft.com/office/2006/documentManagement/types"/>
    <xsd:import namespace="http://schemas.microsoft.com/office/infopath/2007/PartnerControls"/>
    <xsd:element name="SharedWithUsers" ma:index="12" nillable="true" ma:displayName="Freigegeben für"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Freigegeben für - Details" ma:internalName="SharedWithDetails" ma:readOnly="true">
      <xsd:simpleType>
        <xsd:restriction base="dms:Note">
          <xsd:maxLength value="255"/>
        </xsd:restriction>
      </xsd:simpleType>
    </xsd:element>
    <xsd:element name="SharingHintHash" ma:index="14" nillable="true" ma:displayName="Freigabehinweis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Inhaltstyp"/>
        <xsd:element ref="dc:title" minOccurs="0" maxOccurs="1" ma:index="4" ma:displayName="Tite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E4FAA7-14F0-4FD0-BB87-96284BD02F7D}">
  <ds:schemaRefs>
    <ds:schemaRef ds:uri="http://schemas.openxmlformats.org/package/2006/metadata/core-properties"/>
    <ds:schemaRef ds:uri="http://purl.org/dc/terms/"/>
    <ds:schemaRef ds:uri="http://schemas.microsoft.com/office/2006/documentManagement/types"/>
    <ds:schemaRef ds:uri="http://purl.org/dc/elements/1.1/"/>
    <ds:schemaRef ds:uri="http://schemas.microsoft.com/office/infopath/2007/PartnerControls"/>
    <ds:schemaRef ds:uri="http://www.w3.org/XML/1998/namespace"/>
    <ds:schemaRef ds:uri="6bd9f378-a11b-46c2-b92f-407065c271fe"/>
    <ds:schemaRef ds:uri="4fc6e241-8fdb-4378-b023-c412ddc71d51"/>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431955CD-FA85-454E-9573-AB14FCBB45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c6e241-8fdb-4378-b023-c412ddc71d51"/>
    <ds:schemaRef ds:uri="6bd9f378-a11b-46c2-b92f-407065c271f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8139659-1F1C-431E-8AE0-D1DD6F172C0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6473</Words>
  <Application>Microsoft Office PowerPoint</Application>
  <PresentationFormat>Widescreen</PresentationFormat>
  <Paragraphs>756</Paragraphs>
  <Slides>68</Slides>
  <Notes>68</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68</vt:i4>
      </vt:variant>
    </vt:vector>
  </HeadingPairs>
  <TitlesOfParts>
    <vt:vector size="76" baseType="lpstr">
      <vt:lpstr>Aptos</vt:lpstr>
      <vt:lpstr>Aptos Display</vt:lpstr>
      <vt:lpstr>Arial</vt:lpstr>
      <vt:lpstr>PT Serif</vt:lpstr>
      <vt:lpstr>Times New Roman</vt:lpstr>
      <vt:lpstr>Wingdings</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Zena-Gabrielle Hailu</dc:creator>
  <cp:lastModifiedBy>Zena-Gabrielle Hailu</cp:lastModifiedBy>
  <cp:revision>15</cp:revision>
  <dcterms:created xsi:type="dcterms:W3CDTF">2026-02-10T17:57:50Z</dcterms:created>
  <dcterms:modified xsi:type="dcterms:W3CDTF">2026-02-15T22:19:05Z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0x0101006E7194C571BDEA4D81A2004A9C8EC2C6</vt:lpwstr>
  </property>
</Properties>
</file>