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62" r:id="rId4"/>
    <p:sldId id="260" r:id="rId5"/>
    <p:sldId id="261"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BFF728-64A6-4F0C-B843-505341E371A3}" type="datetimeFigureOut">
              <a:rPr lang="en-GB" smtClean="0"/>
              <a:t>04/05/2020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75EA87-08C4-4307-A92C-773D05924770}" type="slidenum">
              <a:rPr lang="en-GB" smtClean="0"/>
              <a:t>‹#›</a:t>
            </a:fld>
            <a:endParaRPr lang="en-GB"/>
          </a:p>
        </p:txBody>
      </p:sp>
    </p:spTree>
    <p:extLst>
      <p:ext uri="{BB962C8B-B14F-4D97-AF65-F5344CB8AC3E}">
        <p14:creationId xmlns:p14="http://schemas.microsoft.com/office/powerpoint/2010/main" val="1366827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D20446-8C1E-4A9F-89ED-EBC5FC072511}" type="slidenum">
              <a:rPr lang="en-GB" smtClean="0"/>
              <a:t>1</a:t>
            </a:fld>
            <a:endParaRPr lang="en-GB"/>
          </a:p>
        </p:txBody>
      </p:sp>
    </p:spTree>
    <p:extLst>
      <p:ext uri="{BB962C8B-B14F-4D97-AF65-F5344CB8AC3E}">
        <p14:creationId xmlns:p14="http://schemas.microsoft.com/office/powerpoint/2010/main" val="1850294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475EA87-08C4-4307-A92C-773D05924770}" type="slidenum">
              <a:rPr lang="en-GB" smtClean="0"/>
              <a:t>6</a:t>
            </a:fld>
            <a:endParaRPr lang="en-GB"/>
          </a:p>
        </p:txBody>
      </p:sp>
    </p:spTree>
    <p:extLst>
      <p:ext uri="{BB962C8B-B14F-4D97-AF65-F5344CB8AC3E}">
        <p14:creationId xmlns:p14="http://schemas.microsoft.com/office/powerpoint/2010/main" val="39636356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D9630BE-F889-4A26-BF79-C1E92A703C8C}"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970965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1F5096-D428-43FC-8301-880F05BF50A9}"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2145536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C613E3-55F8-4331-9395-B4F93BB136ED}"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41883474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4FD52BF-22CC-4BDF-B325-69B05235F917}" type="datetime1">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1455773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1825E9-BBB6-46E5-9876-A37D73F8F1FD}" type="datetime1">
              <a:rPr lang="en-GB" smtClean="0"/>
              <a:t>04/05/2020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52785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DC9F3D1-22C5-4295-AFAD-5DD85241ED4B}" type="datetime1">
              <a:rPr lang="en-GB" smtClean="0"/>
              <a:t>04/05/2020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3989529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FC5335-E369-4AF3-9566-428C34D8FD9A}" type="datetime1">
              <a:rPr lang="en-GB" smtClean="0"/>
              <a:t>04/05/2020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1057611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B30589-ACA6-4B12-88E3-82DB009EB9BE}" type="datetime1">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693457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B140492-74C3-475F-B708-6CAB66722979}" type="datetime1">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655551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472E0A5-7DC0-4C86-A89C-8A5FC0111E04}"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2307257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F5306C-7C85-4D85-A151-F59E54D85EE5}"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9BECA4-A46D-4BE4-9DAD-F069FF92DF4C}" type="slidenum">
              <a:rPr lang="en-GB" smtClean="0"/>
              <a:t>‹#›</a:t>
            </a:fld>
            <a:endParaRPr lang="en-GB"/>
          </a:p>
        </p:txBody>
      </p:sp>
    </p:spTree>
    <p:extLst>
      <p:ext uri="{BB962C8B-B14F-4D97-AF65-F5344CB8AC3E}">
        <p14:creationId xmlns:p14="http://schemas.microsoft.com/office/powerpoint/2010/main" val="273218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4C8F9D-3BC3-4122-9AF1-63467C27F65E}" type="datetime1">
              <a:rPr lang="en-GB" smtClean="0"/>
              <a:t>04/05/2020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9BECA4-A46D-4BE4-9DAD-F069FF92DF4C}" type="slidenum">
              <a:rPr lang="en-GB" smtClean="0"/>
              <a:t>‹#›</a:t>
            </a:fld>
            <a:endParaRPr lang="en-GB"/>
          </a:p>
        </p:txBody>
      </p:sp>
    </p:spTree>
    <p:extLst>
      <p:ext uri="{BB962C8B-B14F-4D97-AF65-F5344CB8AC3E}">
        <p14:creationId xmlns:p14="http://schemas.microsoft.com/office/powerpoint/2010/main" val="3997788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21381"/>
            <a:ext cx="9144000" cy="235354"/>
          </a:xfrm>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endParaRPr lang="en-GB" dirty="0"/>
          </a:p>
        </p:txBody>
      </p:sp>
      <p:sp>
        <p:nvSpPr>
          <p:cNvPr id="3" name="Subtitle 2"/>
          <p:cNvSpPr>
            <a:spLocks noGrp="1"/>
          </p:cNvSpPr>
          <p:nvPr>
            <p:ph type="subTitle" idx="1"/>
          </p:nvPr>
        </p:nvSpPr>
        <p:spPr>
          <a:xfrm>
            <a:off x="1524000" y="2215978"/>
            <a:ext cx="9144000" cy="3041822"/>
          </a:xfrm>
        </p:spPr>
        <p:txBody>
          <a:bodyPr>
            <a:normAutofit/>
          </a:bodyPr>
          <a:lstStyle/>
          <a:p>
            <a:endParaRPr lang="en-GB" dirty="0" smtClean="0"/>
          </a:p>
          <a:p>
            <a:r>
              <a:rPr lang="en-GB" sz="3600" dirty="0" smtClean="0"/>
              <a:t>Presessional lecture</a:t>
            </a:r>
          </a:p>
          <a:p>
            <a:r>
              <a:rPr lang="en-GB" sz="3600" dirty="0" smtClean="0"/>
              <a:t>Topic and supporting sentences </a:t>
            </a:r>
            <a:endParaRPr lang="en-GB" sz="3600" dirty="0" smtClean="0"/>
          </a:p>
          <a:p>
            <a:r>
              <a:rPr lang="en-GB" dirty="0" smtClean="0"/>
              <a:t>by David C. Williams</a:t>
            </a:r>
          </a:p>
          <a:p>
            <a:r>
              <a:rPr lang="en-GB" dirty="0" smtClean="0"/>
              <a:t>EAP Lecturer </a:t>
            </a:r>
          </a:p>
          <a:p>
            <a:r>
              <a:rPr lang="en-GB" dirty="0" smtClean="0"/>
              <a:t>UWTSD Swansea campus</a:t>
            </a:r>
            <a:endParaRPr lang="en-GB" dirty="0"/>
          </a:p>
        </p:txBody>
      </p:sp>
      <p:sp>
        <p:nvSpPr>
          <p:cNvPr id="4" name="Slide Number Placeholder 3"/>
          <p:cNvSpPr>
            <a:spLocks noGrp="1"/>
          </p:cNvSpPr>
          <p:nvPr>
            <p:ph type="sldNum" sz="quarter" idx="12"/>
          </p:nvPr>
        </p:nvSpPr>
        <p:spPr/>
        <p:txBody>
          <a:bodyPr/>
          <a:lstStyle/>
          <a:p>
            <a:fld id="{49F81A9B-40D1-48DE-9F55-896B8958FC5F}" type="slidenum">
              <a:rPr lang="en-GB" smtClean="0"/>
              <a:t>1</a:t>
            </a:fld>
            <a:endParaRPr lang="en-GB"/>
          </a:p>
        </p:txBody>
      </p:sp>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419246" y="621381"/>
            <a:ext cx="3205403" cy="1405127"/>
          </a:xfrm>
          <a:prstGeom prst="rect">
            <a:avLst/>
          </a:prstGeom>
          <a:noFill/>
        </p:spPr>
      </p:pic>
    </p:spTree>
    <p:extLst>
      <p:ext uri="{BB962C8B-B14F-4D97-AF65-F5344CB8AC3E}">
        <p14:creationId xmlns:p14="http://schemas.microsoft.com/office/powerpoint/2010/main" val="352707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Structure of presentation</a:t>
            </a:r>
            <a:endParaRPr lang="en-GB" dirty="0"/>
          </a:p>
        </p:txBody>
      </p:sp>
      <p:sp>
        <p:nvSpPr>
          <p:cNvPr id="3" name="Content Placeholder 2"/>
          <p:cNvSpPr>
            <a:spLocks noGrp="1"/>
          </p:cNvSpPr>
          <p:nvPr>
            <p:ph idx="1"/>
          </p:nvPr>
        </p:nvSpPr>
        <p:spPr/>
        <p:txBody>
          <a:bodyPr/>
          <a:lstStyle/>
          <a:p>
            <a:r>
              <a:rPr lang="en-GB" dirty="0" smtClean="0"/>
              <a:t>What is a topic sentence?</a:t>
            </a:r>
          </a:p>
          <a:p>
            <a:r>
              <a:rPr lang="en-GB" dirty="0" smtClean="0"/>
              <a:t>Examples of topic sentences</a:t>
            </a:r>
          </a:p>
          <a:p>
            <a:r>
              <a:rPr lang="en-GB" dirty="0" smtClean="0"/>
              <a:t>What are supporting sentences?</a:t>
            </a:r>
          </a:p>
          <a:p>
            <a:r>
              <a:rPr lang="en-GB" dirty="0" smtClean="0"/>
              <a:t>Examples of supporting sentences</a:t>
            </a:r>
            <a:endParaRPr lang="en-GB" dirty="0"/>
          </a:p>
        </p:txBody>
      </p:sp>
      <p:sp>
        <p:nvSpPr>
          <p:cNvPr id="4" name="Slide Number Placeholder 3"/>
          <p:cNvSpPr>
            <a:spLocks noGrp="1"/>
          </p:cNvSpPr>
          <p:nvPr>
            <p:ph type="sldNum" sz="quarter" idx="12"/>
          </p:nvPr>
        </p:nvSpPr>
        <p:spPr/>
        <p:txBody>
          <a:bodyPr/>
          <a:lstStyle/>
          <a:p>
            <a:fld id="{929BECA4-A46D-4BE4-9DAD-F069FF92DF4C}" type="slidenum">
              <a:rPr lang="en-GB" smtClean="0"/>
              <a:t>2</a:t>
            </a:fld>
            <a:endParaRPr lang="en-GB"/>
          </a:p>
        </p:txBody>
      </p:sp>
    </p:spTree>
    <p:extLst>
      <p:ext uri="{BB962C8B-B14F-4D97-AF65-F5344CB8AC3E}">
        <p14:creationId xmlns:p14="http://schemas.microsoft.com/office/powerpoint/2010/main" val="11257424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topic sentence?</a:t>
            </a:r>
            <a:endParaRPr lang="en-GB" dirty="0"/>
          </a:p>
        </p:txBody>
      </p:sp>
      <p:sp>
        <p:nvSpPr>
          <p:cNvPr id="3" name="Content Placeholder 2"/>
          <p:cNvSpPr>
            <a:spLocks noGrp="1"/>
          </p:cNvSpPr>
          <p:nvPr>
            <p:ph idx="1"/>
          </p:nvPr>
        </p:nvSpPr>
        <p:spPr/>
        <p:txBody>
          <a:bodyPr/>
          <a:lstStyle/>
          <a:p>
            <a:r>
              <a:rPr lang="en-GB" dirty="0"/>
              <a:t>A good paragraph often starts with a topic </a:t>
            </a:r>
            <a:r>
              <a:rPr lang="en-GB" dirty="0" smtClean="0"/>
              <a:t>sentence</a:t>
            </a:r>
          </a:p>
          <a:p>
            <a:r>
              <a:rPr lang="en-GB" dirty="0" smtClean="0"/>
              <a:t>It summarises </a:t>
            </a:r>
            <a:r>
              <a:rPr lang="en-GB" dirty="0"/>
              <a:t>the main idea of the </a:t>
            </a:r>
            <a:r>
              <a:rPr lang="en-GB" dirty="0" smtClean="0"/>
              <a:t>paragraph</a:t>
            </a:r>
          </a:p>
          <a:p>
            <a:r>
              <a:rPr lang="en-GB" dirty="0" smtClean="0"/>
              <a:t>It sets the tone for the paragraph</a:t>
            </a:r>
          </a:p>
          <a:p>
            <a:r>
              <a:rPr lang="en-GB" dirty="0" smtClean="0"/>
              <a:t>It sometimes </a:t>
            </a:r>
            <a:r>
              <a:rPr lang="en-GB" dirty="0"/>
              <a:t>includes linking words and phrases to show how it is connected to the paragraphs before it in the text, e.g. As a result/In addition/However etc…</a:t>
            </a:r>
          </a:p>
          <a:p>
            <a:endParaRPr lang="en-GB" dirty="0"/>
          </a:p>
        </p:txBody>
      </p:sp>
      <p:sp>
        <p:nvSpPr>
          <p:cNvPr id="4" name="Slide Number Placeholder 3"/>
          <p:cNvSpPr>
            <a:spLocks noGrp="1"/>
          </p:cNvSpPr>
          <p:nvPr>
            <p:ph type="sldNum" sz="quarter" idx="12"/>
          </p:nvPr>
        </p:nvSpPr>
        <p:spPr/>
        <p:txBody>
          <a:bodyPr/>
          <a:lstStyle/>
          <a:p>
            <a:fld id="{929BECA4-A46D-4BE4-9DAD-F069FF92DF4C}" type="slidenum">
              <a:rPr lang="en-GB" smtClean="0"/>
              <a:t>3</a:t>
            </a:fld>
            <a:endParaRPr lang="en-GB"/>
          </a:p>
        </p:txBody>
      </p:sp>
    </p:spTree>
    <p:extLst>
      <p:ext uri="{BB962C8B-B14F-4D97-AF65-F5344CB8AC3E}">
        <p14:creationId xmlns:p14="http://schemas.microsoft.com/office/powerpoint/2010/main" val="38355694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topic sentences</a:t>
            </a:r>
            <a:endParaRPr lang="en-GB" dirty="0"/>
          </a:p>
        </p:txBody>
      </p:sp>
      <p:sp>
        <p:nvSpPr>
          <p:cNvPr id="3" name="Content Placeholder 2"/>
          <p:cNvSpPr>
            <a:spLocks noGrp="1"/>
          </p:cNvSpPr>
          <p:nvPr>
            <p:ph idx="1"/>
          </p:nvPr>
        </p:nvSpPr>
        <p:spPr/>
        <p:txBody>
          <a:bodyPr/>
          <a:lstStyle/>
          <a:p>
            <a:r>
              <a:rPr lang="en-GB" dirty="0"/>
              <a:t>1. Before this question can be addressed, definitions of the terms ‘educational leader’ and ‘institutional change’ must be established.</a:t>
            </a:r>
          </a:p>
          <a:p>
            <a:r>
              <a:rPr lang="en-GB" dirty="0"/>
              <a:t>2. When change is imminent, it is necessary for </a:t>
            </a:r>
            <a:r>
              <a:rPr lang="en-GB" dirty="0" smtClean="0"/>
              <a:t>industrial leaders </a:t>
            </a:r>
            <a:r>
              <a:rPr lang="en-GB" dirty="0"/>
              <a:t>to make appropriate preparations </a:t>
            </a:r>
            <a:r>
              <a:rPr lang="en-GB" dirty="0" smtClean="0"/>
              <a:t>(Cosgrove, 2010).</a:t>
            </a:r>
            <a:endParaRPr lang="en-GB" dirty="0"/>
          </a:p>
          <a:p>
            <a:r>
              <a:rPr lang="en-GB" dirty="0"/>
              <a:t>3. According to Zimmerman (2004) there are four basic types of educational change.</a:t>
            </a:r>
          </a:p>
          <a:p>
            <a:endParaRPr lang="en-GB" dirty="0"/>
          </a:p>
        </p:txBody>
      </p:sp>
      <p:sp>
        <p:nvSpPr>
          <p:cNvPr id="4" name="Slide Number Placeholder 3"/>
          <p:cNvSpPr>
            <a:spLocks noGrp="1"/>
          </p:cNvSpPr>
          <p:nvPr>
            <p:ph type="sldNum" sz="quarter" idx="12"/>
          </p:nvPr>
        </p:nvSpPr>
        <p:spPr/>
        <p:txBody>
          <a:bodyPr/>
          <a:lstStyle/>
          <a:p>
            <a:fld id="{929BECA4-A46D-4BE4-9DAD-F069FF92DF4C}" type="slidenum">
              <a:rPr lang="en-GB" smtClean="0"/>
              <a:t>4</a:t>
            </a:fld>
            <a:endParaRPr lang="en-GB"/>
          </a:p>
        </p:txBody>
      </p:sp>
    </p:spTree>
    <p:extLst>
      <p:ext uri="{BB962C8B-B14F-4D97-AF65-F5344CB8AC3E}">
        <p14:creationId xmlns:p14="http://schemas.microsoft.com/office/powerpoint/2010/main" val="4079309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supporting sentences?</a:t>
            </a:r>
            <a:endParaRPr lang="en-GB" dirty="0"/>
          </a:p>
        </p:txBody>
      </p:sp>
      <p:sp>
        <p:nvSpPr>
          <p:cNvPr id="3" name="Content Placeholder 2"/>
          <p:cNvSpPr>
            <a:spLocks noGrp="1"/>
          </p:cNvSpPr>
          <p:nvPr>
            <p:ph idx="1"/>
          </p:nvPr>
        </p:nvSpPr>
        <p:spPr/>
        <p:txBody>
          <a:bodyPr>
            <a:normAutofit/>
          </a:bodyPr>
          <a:lstStyle/>
          <a:p>
            <a:r>
              <a:rPr lang="en-GB" dirty="0"/>
              <a:t>In addition to the topic sentence, good paragraphs contain one or more ‘supporting sentences’ </a:t>
            </a:r>
            <a:endParaRPr lang="en-GB" dirty="0" smtClean="0"/>
          </a:p>
          <a:p>
            <a:r>
              <a:rPr lang="en-GB" dirty="0" smtClean="0"/>
              <a:t>They follow the topic sentence and explain it in </a:t>
            </a:r>
            <a:r>
              <a:rPr lang="en-GB" dirty="0"/>
              <a:t>more detail. </a:t>
            </a:r>
            <a:endParaRPr lang="en-GB" dirty="0" smtClean="0"/>
          </a:p>
          <a:p>
            <a:r>
              <a:rPr lang="en-GB" dirty="0" smtClean="0"/>
              <a:t>They might </a:t>
            </a:r>
            <a:r>
              <a:rPr lang="en-GB" dirty="0"/>
              <a:t>include reasons for the reader to agree with </a:t>
            </a:r>
            <a:r>
              <a:rPr lang="en-GB" dirty="0" smtClean="0"/>
              <a:t>the topic sentence </a:t>
            </a:r>
          </a:p>
          <a:p>
            <a:r>
              <a:rPr lang="en-GB" dirty="0" smtClean="0"/>
              <a:t>They </a:t>
            </a:r>
            <a:r>
              <a:rPr lang="en-GB" dirty="0"/>
              <a:t>might provide examples that explain or develop the topic sentence. </a:t>
            </a:r>
            <a:endParaRPr lang="en-GB" dirty="0" smtClean="0"/>
          </a:p>
          <a:p>
            <a:r>
              <a:rPr lang="en-GB" dirty="0" smtClean="0"/>
              <a:t>They </a:t>
            </a:r>
            <a:r>
              <a:rPr lang="en-GB" dirty="0"/>
              <a:t>often include linking words, to show the relationship between the ideas in the paragraph. </a:t>
            </a:r>
          </a:p>
          <a:p>
            <a:endParaRPr lang="en-GB" dirty="0"/>
          </a:p>
        </p:txBody>
      </p:sp>
      <p:sp>
        <p:nvSpPr>
          <p:cNvPr id="4" name="Slide Number Placeholder 3"/>
          <p:cNvSpPr>
            <a:spLocks noGrp="1"/>
          </p:cNvSpPr>
          <p:nvPr>
            <p:ph type="sldNum" sz="quarter" idx="12"/>
          </p:nvPr>
        </p:nvSpPr>
        <p:spPr/>
        <p:txBody>
          <a:bodyPr/>
          <a:lstStyle/>
          <a:p>
            <a:fld id="{929BECA4-A46D-4BE4-9DAD-F069FF92DF4C}" type="slidenum">
              <a:rPr lang="en-GB" smtClean="0"/>
              <a:t>5</a:t>
            </a:fld>
            <a:endParaRPr lang="en-GB"/>
          </a:p>
        </p:txBody>
      </p:sp>
    </p:spTree>
    <p:extLst>
      <p:ext uri="{BB962C8B-B14F-4D97-AF65-F5344CB8AC3E}">
        <p14:creationId xmlns:p14="http://schemas.microsoft.com/office/powerpoint/2010/main" val="17039318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 of supporting sentences</a:t>
            </a:r>
            <a:endParaRPr lang="en-GB" dirty="0"/>
          </a:p>
        </p:txBody>
      </p:sp>
      <p:sp>
        <p:nvSpPr>
          <p:cNvPr id="3" name="Content Placeholder 2"/>
          <p:cNvSpPr>
            <a:spLocks noGrp="1"/>
          </p:cNvSpPr>
          <p:nvPr>
            <p:ph idx="1"/>
          </p:nvPr>
        </p:nvSpPr>
        <p:spPr/>
        <p:txBody>
          <a:bodyPr>
            <a:normAutofit lnSpcReduction="10000"/>
          </a:bodyPr>
          <a:lstStyle/>
          <a:p>
            <a:pPr algn="just"/>
            <a:r>
              <a:rPr lang="en-GB" sz="2000" b="1" dirty="0" smtClean="0">
                <a:solidFill>
                  <a:srgbClr val="FF0000"/>
                </a:solidFill>
              </a:rPr>
              <a:t>Topic sentences in red font </a:t>
            </a:r>
          </a:p>
          <a:p>
            <a:pPr algn="just"/>
            <a:r>
              <a:rPr lang="en-GB" sz="2000" b="1" dirty="0" smtClean="0">
                <a:solidFill>
                  <a:srgbClr val="0070C0"/>
                </a:solidFill>
              </a:rPr>
              <a:t>Supporting sentences in blue font</a:t>
            </a:r>
            <a:endParaRPr lang="en-GB" sz="2000" b="1" dirty="0">
              <a:solidFill>
                <a:srgbClr val="0070C0"/>
              </a:solidFill>
            </a:endParaRPr>
          </a:p>
          <a:p>
            <a:pPr algn="just"/>
            <a:r>
              <a:rPr lang="en-GB" sz="2000" b="1" dirty="0" smtClean="0">
                <a:solidFill>
                  <a:srgbClr val="FF0000"/>
                </a:solidFill>
              </a:rPr>
              <a:t>(A) Nevertheless</a:t>
            </a:r>
            <a:r>
              <a:rPr lang="en-GB" sz="2000" b="1" dirty="0">
                <a:solidFill>
                  <a:srgbClr val="FF0000"/>
                </a:solidFill>
              </a:rPr>
              <a:t>, many people believe that powerful nations and their governments need to focus their attention on more important problems here on our planet. </a:t>
            </a:r>
            <a:r>
              <a:rPr lang="en-GB" sz="2000" b="1" dirty="0">
                <a:solidFill>
                  <a:srgbClr val="0070C0"/>
                </a:solidFill>
              </a:rPr>
              <a:t>For example the twin spectres of hunger and poverty. Many parts of the globe, such as Africa and South America desperately need financial assistance in order to cope with these problems. So far, the outcomes of space research have yielded very little when compared with the billions of dollars spent. However, for the same financial outlay, many poorer nations could have had many of their problems eradicated.</a:t>
            </a:r>
          </a:p>
          <a:p>
            <a:pPr algn="just"/>
            <a:r>
              <a:rPr lang="en-GB" sz="2000" b="1" dirty="0" smtClean="0">
                <a:solidFill>
                  <a:srgbClr val="FF0000"/>
                </a:solidFill>
              </a:rPr>
              <a:t>(B) However</a:t>
            </a:r>
            <a:r>
              <a:rPr lang="en-GB" sz="2000" b="1" dirty="0">
                <a:solidFill>
                  <a:srgbClr val="FF0000"/>
                </a:solidFill>
              </a:rPr>
              <a:t>, there are many types of music that are deliberately composed to create a disturbing effect.</a:t>
            </a:r>
            <a:r>
              <a:rPr lang="en-GB" sz="2000" dirty="0"/>
              <a:t> </a:t>
            </a:r>
            <a:r>
              <a:rPr lang="en-GB" sz="2000" b="1" dirty="0">
                <a:solidFill>
                  <a:srgbClr val="0070C0"/>
                </a:solidFill>
              </a:rPr>
              <a:t>It is very difficult to forget the shower scene in the classic Hitchcock movie, “Psycho” or not shudder or when the multi-tracked cellos are bowed to create the unforgettable “Jaws” theme. In contrast, film composer John Barry would use strings to </a:t>
            </a:r>
            <a:r>
              <a:rPr lang="en-GB" sz="2000" b="1" dirty="0" smtClean="0">
                <a:solidFill>
                  <a:srgbClr val="0070C0"/>
                </a:solidFill>
              </a:rPr>
              <a:t>fashion </a:t>
            </a:r>
            <a:r>
              <a:rPr lang="en-GB" sz="2000" b="1" dirty="0">
                <a:solidFill>
                  <a:srgbClr val="0070C0"/>
                </a:solidFill>
              </a:rPr>
              <a:t>a beautiful aural landscape that </a:t>
            </a:r>
            <a:r>
              <a:rPr lang="en-GB" sz="2000" b="1" dirty="0" smtClean="0">
                <a:solidFill>
                  <a:srgbClr val="0070C0"/>
                </a:solidFill>
              </a:rPr>
              <a:t>created </a:t>
            </a:r>
            <a:r>
              <a:rPr lang="en-GB" sz="2000" b="1" dirty="0">
                <a:solidFill>
                  <a:srgbClr val="0070C0"/>
                </a:solidFill>
              </a:rPr>
              <a:t>a synthesis of international jet-setting life-style, danger and underlying sadness for each of the James Bond movies that he contributed to.</a:t>
            </a:r>
          </a:p>
          <a:p>
            <a:pPr algn="just"/>
            <a:endParaRPr lang="en-GB" sz="2000" dirty="0"/>
          </a:p>
        </p:txBody>
      </p:sp>
      <p:sp>
        <p:nvSpPr>
          <p:cNvPr id="4" name="Slide Number Placeholder 3"/>
          <p:cNvSpPr>
            <a:spLocks noGrp="1"/>
          </p:cNvSpPr>
          <p:nvPr>
            <p:ph type="sldNum" sz="quarter" idx="12"/>
          </p:nvPr>
        </p:nvSpPr>
        <p:spPr/>
        <p:txBody>
          <a:bodyPr/>
          <a:lstStyle/>
          <a:p>
            <a:fld id="{929BECA4-A46D-4BE4-9DAD-F069FF92DF4C}" type="slidenum">
              <a:rPr lang="en-GB" smtClean="0"/>
              <a:t>6</a:t>
            </a:fld>
            <a:endParaRPr lang="en-GB"/>
          </a:p>
        </p:txBody>
      </p:sp>
    </p:spTree>
    <p:extLst>
      <p:ext uri="{BB962C8B-B14F-4D97-AF65-F5344CB8AC3E}">
        <p14:creationId xmlns:p14="http://schemas.microsoft.com/office/powerpoint/2010/main" val="13263685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467</Words>
  <Application>Microsoft Office PowerPoint</Application>
  <PresentationFormat>Widescreen</PresentationFormat>
  <Paragraphs>40</Paragraphs>
  <Slides>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           </vt:lpstr>
      <vt:lpstr>Structure of presentation</vt:lpstr>
      <vt:lpstr>What is a topic sentence?</vt:lpstr>
      <vt:lpstr>Examples of topic sentences</vt:lpstr>
      <vt:lpstr>What are supporting sentences?</vt:lpstr>
      <vt:lpstr>Examples of supporting sentences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David Charles Williams (International Centre)</dc:creator>
  <cp:lastModifiedBy>David Charles Williams (International Centre)</cp:lastModifiedBy>
  <cp:revision>13</cp:revision>
  <dcterms:created xsi:type="dcterms:W3CDTF">2020-05-04T07:28:06Z</dcterms:created>
  <dcterms:modified xsi:type="dcterms:W3CDTF">2020-05-04T08:24:55Z</dcterms:modified>
</cp:coreProperties>
</file>