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 name="Shape 58"/>
        <p:cNvGrpSpPr/>
        <p:nvPr/>
      </p:nvGrpSpPr>
      <p:grpSpPr>
        <a:xfrm>
          <a:off x="0" y="0"/>
          <a:ext cx="0" cy="0"/>
          <a:chOff x="0" y="0"/>
          <a:chExt cx="0" cy="0"/>
        </a:xfrm>
      </p:grpSpPr>
      <p:sp>
        <p:nvSpPr>
          <p:cNvPr id="59" name="Google Shape;59;g2bd3994d2f7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g2bd3994d2f7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g2c0e2b0181d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2c0e2b0181d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2c0e2b0181d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2c0e2b0181d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 name="Shape 83"/>
        <p:cNvGrpSpPr/>
        <p:nvPr/>
      </p:nvGrpSpPr>
      <p:grpSpPr>
        <a:xfrm>
          <a:off x="0" y="0"/>
          <a:ext cx="0" cy="0"/>
          <a:chOff x="0" y="0"/>
          <a:chExt cx="0" cy="0"/>
        </a:xfrm>
      </p:grpSpPr>
      <p:sp>
        <p:nvSpPr>
          <p:cNvPr id="84" name="Google Shape;84;g2c0e2b0181d_0_2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 name="Google Shape;85;g2c0e2b0181d_0_2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g2c0e2b0181d_0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 name="Google Shape;92;g2c0e2b0181d_0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2c0e2b0181d_0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2c0e2b0181d_0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g2c0e2b0181d_0_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8" name="Google Shape;108;g2c0e2b0181d_0_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2c0e2b0181d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2c0e2b0181d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g2c0e2b0181d_0_2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2c0e2b0181d_0_2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g2c0e2b0181d_0_2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0" name="Google Shape;130;g2c0e2b0181d_0_2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0.jpg"/><Relationship Id="rId4" Type="http://schemas.openxmlformats.org/officeDocument/2006/relationships/hyperlink" Target="http://drive.google.com/file/d/1-wH6UVGj8HdKr7AHzYUtLEgVryPI7BxW/view" TargetMode="External"/><Relationship Id="rId5"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7.png"/><Relationship Id="rId4" Type="http://schemas.openxmlformats.org/officeDocument/2006/relationships/hyperlink" Target="http://drive.google.com/file/d/1_eHzCrHbl_yOsHFg5BeWdwK6k02ObeV9/view" TargetMode="External"/><Relationship Id="rId5"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jpg"/><Relationship Id="rId4" Type="http://schemas.openxmlformats.org/officeDocument/2006/relationships/hyperlink" Target="http://drive.google.com/file/d/1tGXD8VXHafldUJPMZJ4M_Jl4u3_hykas/view" TargetMode="External"/><Relationship Id="rId5"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8.jpg"/><Relationship Id="rId4" Type="http://schemas.openxmlformats.org/officeDocument/2006/relationships/image" Target="../media/image6.png"/><Relationship Id="rId5" Type="http://schemas.openxmlformats.org/officeDocument/2006/relationships/hyperlink" Target="http://drive.google.com/file/d/1SmyeMjXA1MKm6ZlaMDCCgolAChg1zibJ/view" TargetMode="External"/><Relationship Id="rId6"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hyperlink" Target="http://drive.google.com/file/d/1dg1hNpFgcfVtsKWWKxyhmKvDMgQEYm8t/view" TargetMode="Externa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4.jpg"/><Relationship Id="rId4" Type="http://schemas.openxmlformats.org/officeDocument/2006/relationships/hyperlink" Target="http://drive.google.com/file/d/1XrkQbWigVTbr5c1SI_5tVp7SRZ67qouJ/view" TargetMode="External"/><Relationship Id="rId5"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3.jpg"/><Relationship Id="rId4" Type="http://schemas.openxmlformats.org/officeDocument/2006/relationships/hyperlink" Target="http://drive.google.com/file/d/1ewiJ8jj4fjyvfIOEnqP4QpUR0jPGxtDi/view" TargetMode="External"/><Relationship Id="rId5"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5.jpg"/><Relationship Id="rId4" Type="http://schemas.openxmlformats.org/officeDocument/2006/relationships/hyperlink" Target="http://drive.google.com/file/d/1oArxCX7MCi7qEQzquvEu5CU6mX8JE4qb/view" TargetMode="External"/><Relationship Id="rId5"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9.jpg"/><Relationship Id="rId4" Type="http://schemas.openxmlformats.org/officeDocument/2006/relationships/hyperlink" Target="http://drive.google.com/file/d/1Ez5rbZg8v8OyhI3o9Ofas2F1ype6KU0d/view" TargetMode="External"/><Relationship Id="rId5" Type="http://schemas.openxmlformats.org/officeDocument/2006/relationships/image" Target="../media/image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hyperlink" Target="https://doi.org/10.5040/9780755604104" TargetMode="External"/><Relationship Id="rId4" Type="http://schemas.openxmlformats.org/officeDocument/2006/relationships/hyperlink" Target="https://doi.org/10.5040/9780755604104" TargetMode="External"/><Relationship Id="rId5" Type="http://schemas.openxmlformats.org/officeDocument/2006/relationships/hyperlink" Target="https://medium.com/blankpage/pataphysics-a-secret-weapon-for-creativity-8fdfb4574a3b" TargetMode="External"/><Relationship Id="rId6" Type="http://schemas.openxmlformats.org/officeDocument/2006/relationships/hyperlink" Target="https://doi.org/10.1177/160940691301200137"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hyperlink" Target="https://doi.org/10.1007/s10902-019-00141-7" TargetMode="External"/><Relationship Id="rId4" Type="http://schemas.openxmlformats.org/officeDocument/2006/relationships/hyperlink" Target="https://doi.org/10.4135/9781473913967"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0" y="75425"/>
            <a:ext cx="8520600" cy="9981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b="1" lang="en-GB" sz="2400"/>
              <a:t>Action Research Plan: communicating non verbal self actualisation through fine art practice within lifelong learning</a:t>
            </a:r>
            <a:endParaRPr b="1" sz="2400"/>
          </a:p>
        </p:txBody>
      </p:sp>
      <p:sp>
        <p:nvSpPr>
          <p:cNvPr id="55" name="Google Shape;55;p13"/>
          <p:cNvSpPr txBox="1"/>
          <p:nvPr>
            <p:ph idx="1" type="subTitle"/>
          </p:nvPr>
        </p:nvSpPr>
        <p:spPr>
          <a:xfrm>
            <a:off x="10675" y="42363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1800">
                <a:solidFill>
                  <a:schemeClr val="dk1"/>
                </a:solidFill>
              </a:rPr>
              <a:t>1810058 Mark Stewart-Deane </a:t>
            </a:r>
            <a:r>
              <a:rPr lang="en-GB" sz="1800">
                <a:solidFill>
                  <a:schemeClr val="dk1"/>
                </a:solidFill>
              </a:rPr>
              <a:t>ECPT6009</a:t>
            </a:r>
            <a:endParaRPr sz="1800">
              <a:solidFill>
                <a:schemeClr val="dk1"/>
              </a:solidFill>
            </a:endParaRPr>
          </a:p>
          <a:p>
            <a:pPr indent="0" lvl="0" marL="0" rtl="0" algn="ctr">
              <a:spcBef>
                <a:spcPts val="0"/>
              </a:spcBef>
              <a:spcAft>
                <a:spcPts val="0"/>
              </a:spcAft>
              <a:buNone/>
            </a:pPr>
            <a:r>
              <a:rPr lang="en-GB" sz="1800">
                <a:solidFill>
                  <a:schemeClr val="dk1"/>
                </a:solidFill>
              </a:rPr>
              <a:t>Poster Presentation</a:t>
            </a:r>
            <a:endParaRPr sz="1800">
              <a:solidFill>
                <a:schemeClr val="dk1"/>
              </a:solidFill>
            </a:endParaRPr>
          </a:p>
        </p:txBody>
      </p:sp>
      <p:pic>
        <p:nvPicPr>
          <p:cNvPr id="56" name="Google Shape;56;p13"/>
          <p:cNvPicPr preferRelativeResize="0"/>
          <p:nvPr/>
        </p:nvPicPr>
        <p:blipFill>
          <a:blip r:embed="rId3">
            <a:alphaModFix/>
          </a:blip>
          <a:stretch>
            <a:fillRect/>
          </a:stretch>
        </p:blipFill>
        <p:spPr>
          <a:xfrm>
            <a:off x="2386200" y="1268325"/>
            <a:ext cx="3769549" cy="2827150"/>
          </a:xfrm>
          <a:prstGeom prst="rect">
            <a:avLst/>
          </a:prstGeom>
          <a:noFill/>
          <a:ln>
            <a:noFill/>
          </a:ln>
        </p:spPr>
      </p:pic>
      <p:pic>
        <p:nvPicPr>
          <p:cNvPr id="57" name="Google Shape;57;p13" title="Recording (4).wav">
            <a:hlinkClick r:id="rId4"/>
          </p:cNvPr>
          <p:cNvPicPr preferRelativeResize="0"/>
          <p:nvPr/>
        </p:nvPicPr>
        <p:blipFill>
          <a:blip r:embed="rId5">
            <a:alphaModFix/>
          </a:blip>
          <a:stretch>
            <a:fillRect/>
          </a:stretch>
        </p:blipFill>
        <p:spPr>
          <a:xfrm>
            <a:off x="6308149" y="1225925"/>
            <a:ext cx="457200" cy="4572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 name="Shape 61"/>
        <p:cNvGrpSpPr/>
        <p:nvPr/>
      </p:nvGrpSpPr>
      <p:grpSpPr>
        <a:xfrm>
          <a:off x="0" y="0"/>
          <a:ext cx="0" cy="0"/>
          <a:chOff x="0" y="0"/>
          <a:chExt cx="0" cy="0"/>
        </a:xfrm>
      </p:grpSpPr>
      <p:sp>
        <p:nvSpPr>
          <p:cNvPr id="62" name="Google Shape;62;p14"/>
          <p:cNvSpPr txBox="1"/>
          <p:nvPr>
            <p:ph type="title"/>
          </p:nvPr>
        </p:nvSpPr>
        <p:spPr>
          <a:xfrm>
            <a:off x="311700" y="280625"/>
            <a:ext cx="8520600" cy="5727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1200"/>
              </a:spcAft>
              <a:buClr>
                <a:schemeClr val="dk1"/>
              </a:buClr>
              <a:buSzPts val="1100"/>
              <a:buFont typeface="Arial"/>
              <a:buNone/>
            </a:pPr>
            <a:r>
              <a:rPr b="1" lang="en-GB" sz="2400"/>
              <a:t>Reconnaissance:</a:t>
            </a:r>
            <a:endParaRPr sz="2400"/>
          </a:p>
        </p:txBody>
      </p:sp>
      <p:sp>
        <p:nvSpPr>
          <p:cNvPr id="63" name="Google Shape;63;p14"/>
          <p:cNvSpPr txBox="1"/>
          <p:nvPr>
            <p:ph idx="1" type="body"/>
          </p:nvPr>
        </p:nvSpPr>
        <p:spPr>
          <a:xfrm>
            <a:off x="311700" y="941100"/>
            <a:ext cx="4260300" cy="3838500"/>
          </a:xfrm>
          <a:prstGeom prst="rect">
            <a:avLst/>
          </a:prstGeom>
        </p:spPr>
        <p:txBody>
          <a:bodyPr anchorCtr="0" anchor="t" bIns="91425" lIns="91425" spcFirstLastPara="1" rIns="91425" wrap="square" tIns="91425">
            <a:noAutofit/>
          </a:bodyPr>
          <a:lstStyle/>
          <a:p>
            <a:pPr indent="-342900" lvl="0" marL="457200" rtl="0" algn="l">
              <a:lnSpc>
                <a:spcPct val="175000"/>
              </a:lnSpc>
              <a:spcBef>
                <a:spcPts val="0"/>
              </a:spcBef>
              <a:spcAft>
                <a:spcPts val="0"/>
              </a:spcAft>
              <a:buClr>
                <a:srgbClr val="0D0D0D"/>
              </a:buClr>
              <a:buSzPts val="1800"/>
              <a:buChar char="●"/>
            </a:pPr>
            <a:r>
              <a:rPr lang="en-GB">
                <a:solidFill>
                  <a:srgbClr val="0D0D0D"/>
                </a:solidFill>
                <a:highlight>
                  <a:srgbClr val="FFFFFF"/>
                </a:highlight>
              </a:rPr>
              <a:t>I am ideally placed as </a:t>
            </a:r>
            <a:r>
              <a:rPr lang="en-GB">
                <a:solidFill>
                  <a:srgbClr val="0D0D0D"/>
                </a:solidFill>
                <a:highlight>
                  <a:srgbClr val="FFFFFF"/>
                </a:highlight>
              </a:rPr>
              <a:t>practitioner to conduct the research.</a:t>
            </a:r>
            <a:endParaRPr>
              <a:solidFill>
                <a:srgbClr val="0D0D0D"/>
              </a:solidFill>
              <a:highlight>
                <a:srgbClr val="FFFFFF"/>
              </a:highlight>
            </a:endParaRPr>
          </a:p>
          <a:p>
            <a:pPr indent="-342900" lvl="0" marL="457200" rtl="0" algn="l">
              <a:lnSpc>
                <a:spcPct val="175000"/>
              </a:lnSpc>
              <a:spcBef>
                <a:spcPts val="0"/>
              </a:spcBef>
              <a:spcAft>
                <a:spcPts val="0"/>
              </a:spcAft>
              <a:buClr>
                <a:srgbClr val="0D0D0D"/>
              </a:buClr>
              <a:buSzPts val="1800"/>
              <a:buChar char="●"/>
            </a:pPr>
            <a:r>
              <a:rPr lang="en-GB">
                <a:solidFill>
                  <a:srgbClr val="0D0D0D"/>
                </a:solidFill>
                <a:highlight>
                  <a:srgbClr val="FFFFFF"/>
                </a:highlight>
              </a:rPr>
              <a:t>This project aims to explore self actualisation expressed through nonverbal communication.</a:t>
            </a:r>
            <a:endParaRPr>
              <a:solidFill>
                <a:srgbClr val="0D0D0D"/>
              </a:solidFill>
              <a:highlight>
                <a:srgbClr val="FFFFFF"/>
              </a:highlight>
            </a:endParaRPr>
          </a:p>
          <a:p>
            <a:pPr indent="-342900" lvl="0" marL="457200" rtl="0" algn="l">
              <a:lnSpc>
                <a:spcPct val="175000"/>
              </a:lnSpc>
              <a:spcBef>
                <a:spcPts val="0"/>
              </a:spcBef>
              <a:spcAft>
                <a:spcPts val="0"/>
              </a:spcAft>
              <a:buClr>
                <a:srgbClr val="0D0D0D"/>
              </a:buClr>
              <a:buSzPts val="1800"/>
              <a:buChar char="●"/>
            </a:pPr>
            <a:r>
              <a:rPr lang="en-GB">
                <a:solidFill>
                  <a:srgbClr val="0D0D0D"/>
                </a:solidFill>
                <a:highlight>
                  <a:srgbClr val="FFFFFF"/>
                </a:highlight>
              </a:rPr>
              <a:t>To promote sustainability in the art</a:t>
            </a:r>
            <a:r>
              <a:rPr lang="en-GB">
                <a:solidFill>
                  <a:srgbClr val="0D0D0D"/>
                </a:solidFill>
                <a:highlight>
                  <a:srgbClr val="FFFFFF"/>
                </a:highlight>
              </a:rPr>
              <a:t>s </a:t>
            </a:r>
            <a:r>
              <a:rPr lang="en-GB">
                <a:solidFill>
                  <a:srgbClr val="0D0D0D"/>
                </a:solidFill>
                <a:highlight>
                  <a:srgbClr val="FFFFFF"/>
                </a:highlight>
              </a:rPr>
              <a:t>and inform teaching methods.</a:t>
            </a:r>
            <a:endParaRPr>
              <a:solidFill>
                <a:schemeClr val="dk1"/>
              </a:solidFill>
            </a:endParaRPr>
          </a:p>
        </p:txBody>
      </p:sp>
      <p:pic>
        <p:nvPicPr>
          <p:cNvPr id="64" name="Google Shape;64;p14"/>
          <p:cNvPicPr preferRelativeResize="0"/>
          <p:nvPr/>
        </p:nvPicPr>
        <p:blipFill rotWithShape="1">
          <a:blip r:embed="rId3">
            <a:alphaModFix/>
          </a:blip>
          <a:srcRect b="1912" l="1208" r="2136" t="1497"/>
          <a:stretch/>
        </p:blipFill>
        <p:spPr>
          <a:xfrm>
            <a:off x="4775600" y="1042250"/>
            <a:ext cx="4124775" cy="2922025"/>
          </a:xfrm>
          <a:prstGeom prst="rect">
            <a:avLst/>
          </a:prstGeom>
          <a:noFill/>
          <a:ln>
            <a:noFill/>
          </a:ln>
        </p:spPr>
      </p:pic>
      <p:pic>
        <p:nvPicPr>
          <p:cNvPr id="65" name="Google Shape;65;p14" title="Recording (16).wav">
            <a:hlinkClick r:id="rId4"/>
          </p:cNvPr>
          <p:cNvPicPr preferRelativeResize="0"/>
          <p:nvPr/>
        </p:nvPicPr>
        <p:blipFill>
          <a:blip r:embed="rId5">
            <a:alphaModFix/>
          </a:blip>
          <a:stretch>
            <a:fillRect/>
          </a:stretch>
        </p:blipFill>
        <p:spPr>
          <a:xfrm>
            <a:off x="4724400" y="4116675"/>
            <a:ext cx="457200" cy="4572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 name="Shape 69"/>
        <p:cNvGrpSpPr/>
        <p:nvPr/>
      </p:nvGrpSpPr>
      <p:grpSpPr>
        <a:xfrm>
          <a:off x="0" y="0"/>
          <a:ext cx="0" cy="0"/>
          <a:chOff x="0" y="0"/>
          <a:chExt cx="0" cy="0"/>
        </a:xfrm>
      </p:grpSpPr>
      <p:sp>
        <p:nvSpPr>
          <p:cNvPr id="70" name="Google Shape;70;p15"/>
          <p:cNvSpPr txBox="1"/>
          <p:nvPr>
            <p:ph type="title"/>
          </p:nvPr>
        </p:nvSpPr>
        <p:spPr>
          <a:xfrm>
            <a:off x="311700" y="280625"/>
            <a:ext cx="8520600" cy="5727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1200"/>
              </a:spcAft>
              <a:buClr>
                <a:schemeClr val="dk1"/>
              </a:buClr>
              <a:buSzPts val="1100"/>
              <a:buFont typeface="Arial"/>
              <a:buNone/>
            </a:pPr>
            <a:r>
              <a:rPr b="1" lang="en-GB" sz="2400"/>
              <a:t>Plan</a:t>
            </a:r>
            <a:r>
              <a:rPr b="1" lang="en-GB" sz="2400"/>
              <a:t>:</a:t>
            </a:r>
            <a:endParaRPr sz="2400"/>
          </a:p>
        </p:txBody>
      </p:sp>
      <p:sp>
        <p:nvSpPr>
          <p:cNvPr id="71" name="Google Shape;71;p15"/>
          <p:cNvSpPr txBox="1"/>
          <p:nvPr>
            <p:ph idx="1" type="body"/>
          </p:nvPr>
        </p:nvSpPr>
        <p:spPr>
          <a:xfrm>
            <a:off x="311700" y="941100"/>
            <a:ext cx="4260300" cy="3838500"/>
          </a:xfrm>
          <a:prstGeom prst="rect">
            <a:avLst/>
          </a:prstGeom>
        </p:spPr>
        <p:txBody>
          <a:bodyPr anchorCtr="0" anchor="t" bIns="91425" lIns="91425" spcFirstLastPara="1" rIns="91425" wrap="square" tIns="91425">
            <a:noAutofit/>
          </a:bodyPr>
          <a:lstStyle/>
          <a:p>
            <a:pPr indent="-342900" lvl="0" marL="457200" rtl="0" algn="l">
              <a:lnSpc>
                <a:spcPct val="175000"/>
              </a:lnSpc>
              <a:spcBef>
                <a:spcPts val="0"/>
              </a:spcBef>
              <a:spcAft>
                <a:spcPts val="0"/>
              </a:spcAft>
              <a:buClr>
                <a:srgbClr val="0D0D0D"/>
              </a:buClr>
              <a:buSzPts val="1800"/>
              <a:buChar char="●"/>
            </a:pPr>
            <a:r>
              <a:rPr lang="en-GB">
                <a:solidFill>
                  <a:srgbClr val="0D0D0D"/>
                </a:solidFill>
                <a:highlight>
                  <a:srgbClr val="FFFFFF"/>
                </a:highlight>
              </a:rPr>
              <a:t>Secondary research to inform future primary research </a:t>
            </a:r>
            <a:endParaRPr>
              <a:solidFill>
                <a:srgbClr val="0D0D0D"/>
              </a:solidFill>
              <a:highlight>
                <a:srgbClr val="FFFFFF"/>
              </a:highlight>
            </a:endParaRPr>
          </a:p>
          <a:p>
            <a:pPr indent="-342900" lvl="0" marL="457200" rtl="0" algn="l">
              <a:lnSpc>
                <a:spcPct val="175000"/>
              </a:lnSpc>
              <a:spcBef>
                <a:spcPts val="0"/>
              </a:spcBef>
              <a:spcAft>
                <a:spcPts val="0"/>
              </a:spcAft>
              <a:buClr>
                <a:srgbClr val="0D0D0D"/>
              </a:buClr>
              <a:buSzPts val="1800"/>
              <a:buChar char="●"/>
            </a:pPr>
            <a:r>
              <a:rPr lang="en-GB">
                <a:solidFill>
                  <a:srgbClr val="0D0D0D"/>
                </a:solidFill>
                <a:highlight>
                  <a:srgbClr val="FFFFFF"/>
                </a:highlight>
              </a:rPr>
              <a:t>Project framed by current literature</a:t>
            </a:r>
            <a:endParaRPr>
              <a:solidFill>
                <a:srgbClr val="0D0D0D"/>
              </a:solidFill>
              <a:highlight>
                <a:srgbClr val="FFFFFF"/>
              </a:highlight>
            </a:endParaRPr>
          </a:p>
          <a:p>
            <a:pPr indent="-342900" lvl="0" marL="457200" rtl="0" algn="l">
              <a:lnSpc>
                <a:spcPct val="175000"/>
              </a:lnSpc>
              <a:spcBef>
                <a:spcPts val="0"/>
              </a:spcBef>
              <a:spcAft>
                <a:spcPts val="0"/>
              </a:spcAft>
              <a:buClr>
                <a:srgbClr val="0D0D0D"/>
              </a:buClr>
              <a:buSzPts val="1800"/>
              <a:buChar char="●"/>
            </a:pPr>
            <a:r>
              <a:rPr lang="en-GB">
                <a:solidFill>
                  <a:srgbClr val="0D0D0D"/>
                </a:solidFill>
                <a:highlight>
                  <a:srgbClr val="FFFFFF"/>
                </a:highlight>
              </a:rPr>
              <a:t>Develop robust </a:t>
            </a:r>
            <a:r>
              <a:rPr lang="en-GB">
                <a:solidFill>
                  <a:srgbClr val="0D0D0D"/>
                </a:solidFill>
                <a:highlight>
                  <a:srgbClr val="FFFFFF"/>
                </a:highlight>
              </a:rPr>
              <a:t>methodology</a:t>
            </a:r>
            <a:endParaRPr>
              <a:solidFill>
                <a:srgbClr val="0D0D0D"/>
              </a:solidFill>
              <a:highlight>
                <a:srgbClr val="FFFFFF"/>
              </a:highlight>
            </a:endParaRPr>
          </a:p>
          <a:p>
            <a:pPr indent="-342900" lvl="0" marL="457200" rtl="0" algn="l">
              <a:lnSpc>
                <a:spcPct val="175000"/>
              </a:lnSpc>
              <a:spcBef>
                <a:spcPts val="0"/>
              </a:spcBef>
              <a:spcAft>
                <a:spcPts val="0"/>
              </a:spcAft>
              <a:buClr>
                <a:srgbClr val="0D0D0D"/>
              </a:buClr>
              <a:buSzPts val="1800"/>
              <a:buChar char="●"/>
            </a:pPr>
            <a:r>
              <a:rPr lang="en-GB">
                <a:solidFill>
                  <a:srgbClr val="0D0D0D"/>
                </a:solidFill>
                <a:highlight>
                  <a:srgbClr val="FFFFFF"/>
                </a:highlight>
              </a:rPr>
              <a:t>Evaluation and reflection</a:t>
            </a:r>
            <a:endParaRPr>
              <a:solidFill>
                <a:srgbClr val="0D0D0D"/>
              </a:solidFill>
              <a:highlight>
                <a:srgbClr val="FFFFFF"/>
              </a:highlight>
            </a:endParaRPr>
          </a:p>
          <a:p>
            <a:pPr indent="-342900" lvl="0" marL="457200" rtl="0" algn="l">
              <a:lnSpc>
                <a:spcPct val="175000"/>
              </a:lnSpc>
              <a:spcBef>
                <a:spcPts val="0"/>
              </a:spcBef>
              <a:spcAft>
                <a:spcPts val="0"/>
              </a:spcAft>
              <a:buClr>
                <a:srgbClr val="0D0D0D"/>
              </a:buClr>
              <a:buSzPts val="1800"/>
              <a:buChar char="●"/>
            </a:pPr>
            <a:r>
              <a:rPr lang="en-GB">
                <a:solidFill>
                  <a:srgbClr val="0D0D0D"/>
                </a:solidFill>
                <a:highlight>
                  <a:srgbClr val="FFFFFF"/>
                </a:highlight>
              </a:rPr>
              <a:t>Conclusion of  this iteration</a:t>
            </a:r>
            <a:endParaRPr>
              <a:solidFill>
                <a:schemeClr val="dk1"/>
              </a:solidFill>
              <a:highlight>
                <a:srgbClr val="FFFFFF"/>
              </a:highlight>
            </a:endParaRPr>
          </a:p>
          <a:p>
            <a:pPr indent="0" lvl="0" marL="0" rtl="0" algn="l">
              <a:lnSpc>
                <a:spcPct val="175000"/>
              </a:lnSpc>
              <a:spcBef>
                <a:spcPts val="0"/>
              </a:spcBef>
              <a:spcAft>
                <a:spcPts val="0"/>
              </a:spcAft>
              <a:buSzPts val="1100"/>
              <a:buNone/>
            </a:pPr>
            <a:r>
              <a:t/>
            </a:r>
            <a:endParaRPr>
              <a:solidFill>
                <a:schemeClr val="dk1"/>
              </a:solidFill>
              <a:highlight>
                <a:srgbClr val="FFFFFF"/>
              </a:highlight>
            </a:endParaRPr>
          </a:p>
        </p:txBody>
      </p:sp>
      <p:pic>
        <p:nvPicPr>
          <p:cNvPr id="72" name="Google Shape;72;p15"/>
          <p:cNvPicPr preferRelativeResize="0"/>
          <p:nvPr/>
        </p:nvPicPr>
        <p:blipFill>
          <a:blip r:embed="rId3">
            <a:alphaModFix/>
          </a:blip>
          <a:stretch>
            <a:fillRect/>
          </a:stretch>
        </p:blipFill>
        <p:spPr>
          <a:xfrm>
            <a:off x="4724400" y="1005725"/>
            <a:ext cx="4267199" cy="3132242"/>
          </a:xfrm>
          <a:prstGeom prst="rect">
            <a:avLst/>
          </a:prstGeom>
          <a:noFill/>
          <a:ln>
            <a:noFill/>
          </a:ln>
        </p:spPr>
      </p:pic>
      <p:pic>
        <p:nvPicPr>
          <p:cNvPr id="73" name="Google Shape;73;p15" title="Recording (6).wav">
            <a:hlinkClick r:id="rId4"/>
          </p:cNvPr>
          <p:cNvPicPr preferRelativeResize="0"/>
          <p:nvPr/>
        </p:nvPicPr>
        <p:blipFill>
          <a:blip r:embed="rId5">
            <a:alphaModFix/>
          </a:blip>
          <a:stretch>
            <a:fillRect/>
          </a:stretch>
        </p:blipFill>
        <p:spPr>
          <a:xfrm>
            <a:off x="4724400" y="4290367"/>
            <a:ext cx="457200" cy="4572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6"/>
          <p:cNvSpPr txBox="1"/>
          <p:nvPr>
            <p:ph type="title"/>
          </p:nvPr>
        </p:nvSpPr>
        <p:spPr>
          <a:xfrm>
            <a:off x="311700" y="280625"/>
            <a:ext cx="8520600" cy="5727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1200"/>
              </a:spcAft>
              <a:buClr>
                <a:schemeClr val="dk1"/>
              </a:buClr>
              <a:buSzPts val="1100"/>
              <a:buFont typeface="Arial"/>
              <a:buNone/>
            </a:pPr>
            <a:r>
              <a:rPr b="1" lang="en-GB" sz="2400"/>
              <a:t>Literature Review</a:t>
            </a:r>
            <a:r>
              <a:rPr b="1" lang="en-GB" sz="2400"/>
              <a:t>:</a:t>
            </a:r>
            <a:endParaRPr sz="2400"/>
          </a:p>
        </p:txBody>
      </p:sp>
      <p:sp>
        <p:nvSpPr>
          <p:cNvPr id="79" name="Google Shape;79;p16"/>
          <p:cNvSpPr txBox="1"/>
          <p:nvPr>
            <p:ph idx="1" type="body"/>
          </p:nvPr>
        </p:nvSpPr>
        <p:spPr>
          <a:xfrm>
            <a:off x="311700" y="941100"/>
            <a:ext cx="4260300" cy="3838500"/>
          </a:xfrm>
          <a:prstGeom prst="rect">
            <a:avLst/>
          </a:prstGeom>
        </p:spPr>
        <p:txBody>
          <a:bodyPr anchorCtr="0" anchor="t" bIns="91425" lIns="91425" spcFirstLastPara="1" rIns="91425" wrap="square" tIns="91425">
            <a:noAutofit/>
          </a:bodyPr>
          <a:lstStyle/>
          <a:p>
            <a:pPr indent="-342900" lvl="0" marL="457200" rtl="0" algn="l">
              <a:lnSpc>
                <a:spcPct val="175000"/>
              </a:lnSpc>
              <a:spcBef>
                <a:spcPts val="0"/>
              </a:spcBef>
              <a:spcAft>
                <a:spcPts val="0"/>
              </a:spcAft>
              <a:buSzPts val="1800"/>
              <a:buChar char="●"/>
            </a:pPr>
            <a:r>
              <a:rPr lang="en-GB">
                <a:solidFill>
                  <a:srgbClr val="0D0D0D"/>
                </a:solidFill>
                <a:highlight>
                  <a:srgbClr val="FFFFFF"/>
                </a:highlight>
              </a:rPr>
              <a:t>The literature review synthesises recent research and</a:t>
            </a:r>
            <a:r>
              <a:rPr lang="en-GB">
                <a:solidFill>
                  <a:schemeClr val="dk1"/>
                </a:solidFill>
                <a:highlight>
                  <a:srgbClr val="FFFFFF"/>
                </a:highlight>
              </a:rPr>
              <a:t> identifies gaps, emphasising the need for further investigation. </a:t>
            </a:r>
            <a:endParaRPr>
              <a:solidFill>
                <a:schemeClr val="dk1"/>
              </a:solidFill>
              <a:highlight>
                <a:srgbClr val="FFFFFF"/>
              </a:highlight>
            </a:endParaRPr>
          </a:p>
          <a:p>
            <a:pPr indent="-342900" lvl="0" marL="457200" rtl="0" algn="l">
              <a:lnSpc>
                <a:spcPct val="175000"/>
              </a:lnSpc>
              <a:spcBef>
                <a:spcPts val="0"/>
              </a:spcBef>
              <a:spcAft>
                <a:spcPts val="0"/>
              </a:spcAft>
              <a:buSzPts val="1800"/>
              <a:buChar char="●"/>
            </a:pPr>
            <a:r>
              <a:rPr lang="en-GB">
                <a:solidFill>
                  <a:schemeClr val="dk1"/>
                </a:solidFill>
                <a:highlight>
                  <a:srgbClr val="FFFFFF"/>
                </a:highlight>
              </a:rPr>
              <a:t>It informs the project's conceptualisation, integration of theory and practice, and development of insights.</a:t>
            </a:r>
            <a:endParaRPr>
              <a:solidFill>
                <a:schemeClr val="dk1"/>
              </a:solidFill>
              <a:highlight>
                <a:srgbClr val="FFFFFF"/>
              </a:highlight>
            </a:endParaRPr>
          </a:p>
          <a:p>
            <a:pPr indent="0" lvl="0" marL="0" rtl="0" algn="l">
              <a:lnSpc>
                <a:spcPct val="175000"/>
              </a:lnSpc>
              <a:spcBef>
                <a:spcPts val="0"/>
              </a:spcBef>
              <a:spcAft>
                <a:spcPts val="0"/>
              </a:spcAft>
              <a:buSzPts val="1100"/>
              <a:buNone/>
            </a:pPr>
            <a:r>
              <a:t/>
            </a:r>
            <a:endParaRPr>
              <a:solidFill>
                <a:srgbClr val="0D0D0D"/>
              </a:solidFill>
              <a:highlight>
                <a:srgbClr val="FFFFFF"/>
              </a:highlight>
            </a:endParaRPr>
          </a:p>
          <a:p>
            <a:pPr indent="0" lvl="0" marL="0" rtl="0" algn="l">
              <a:lnSpc>
                <a:spcPct val="175000"/>
              </a:lnSpc>
              <a:spcBef>
                <a:spcPts val="0"/>
              </a:spcBef>
              <a:spcAft>
                <a:spcPts val="0"/>
              </a:spcAft>
              <a:buSzPts val="1100"/>
              <a:buNone/>
            </a:pPr>
            <a:r>
              <a:t/>
            </a:r>
            <a:endParaRPr>
              <a:solidFill>
                <a:schemeClr val="dk1"/>
              </a:solidFill>
              <a:highlight>
                <a:srgbClr val="FFFFFF"/>
              </a:highlight>
            </a:endParaRPr>
          </a:p>
        </p:txBody>
      </p:sp>
      <p:pic>
        <p:nvPicPr>
          <p:cNvPr id="80" name="Google Shape;80;p16"/>
          <p:cNvPicPr preferRelativeResize="0"/>
          <p:nvPr/>
        </p:nvPicPr>
        <p:blipFill>
          <a:blip r:embed="rId3">
            <a:alphaModFix/>
          </a:blip>
          <a:stretch>
            <a:fillRect/>
          </a:stretch>
        </p:blipFill>
        <p:spPr>
          <a:xfrm>
            <a:off x="4724400" y="1005725"/>
            <a:ext cx="4267197" cy="2970569"/>
          </a:xfrm>
          <a:prstGeom prst="rect">
            <a:avLst/>
          </a:prstGeom>
          <a:noFill/>
          <a:ln>
            <a:noFill/>
          </a:ln>
        </p:spPr>
      </p:pic>
      <p:pic>
        <p:nvPicPr>
          <p:cNvPr id="81" name="Google Shape;81;p16"/>
          <p:cNvPicPr preferRelativeResize="0"/>
          <p:nvPr/>
        </p:nvPicPr>
        <p:blipFill rotWithShape="1">
          <a:blip r:embed="rId4">
            <a:alphaModFix/>
          </a:blip>
          <a:srcRect b="0" l="465" r="465" t="0"/>
          <a:stretch/>
        </p:blipFill>
        <p:spPr>
          <a:xfrm>
            <a:off x="4724400" y="1005725"/>
            <a:ext cx="4267197" cy="2970570"/>
          </a:xfrm>
          <a:prstGeom prst="rect">
            <a:avLst/>
          </a:prstGeom>
          <a:noFill/>
          <a:ln>
            <a:noFill/>
          </a:ln>
        </p:spPr>
      </p:pic>
      <p:pic>
        <p:nvPicPr>
          <p:cNvPr id="82" name="Google Shape;82;p16" title="Recording (7).wav">
            <a:hlinkClick r:id="rId5"/>
          </p:cNvPr>
          <p:cNvPicPr preferRelativeResize="0"/>
          <p:nvPr/>
        </p:nvPicPr>
        <p:blipFill>
          <a:blip r:embed="rId6">
            <a:alphaModFix/>
          </a:blip>
          <a:stretch>
            <a:fillRect/>
          </a:stretch>
        </p:blipFill>
        <p:spPr>
          <a:xfrm>
            <a:off x="4724400" y="4128694"/>
            <a:ext cx="457200" cy="4572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 name="Shape 86"/>
        <p:cNvGrpSpPr/>
        <p:nvPr/>
      </p:nvGrpSpPr>
      <p:grpSpPr>
        <a:xfrm>
          <a:off x="0" y="0"/>
          <a:ext cx="0" cy="0"/>
          <a:chOff x="0" y="0"/>
          <a:chExt cx="0" cy="0"/>
        </a:xfrm>
      </p:grpSpPr>
      <p:sp>
        <p:nvSpPr>
          <p:cNvPr id="87" name="Google Shape;87;p17"/>
          <p:cNvSpPr txBox="1"/>
          <p:nvPr>
            <p:ph type="title"/>
          </p:nvPr>
        </p:nvSpPr>
        <p:spPr>
          <a:xfrm>
            <a:off x="311700" y="280625"/>
            <a:ext cx="8520600" cy="5727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1200"/>
              </a:spcAft>
              <a:buClr>
                <a:schemeClr val="dk1"/>
              </a:buClr>
              <a:buSzPts val="1100"/>
              <a:buFont typeface="Arial"/>
              <a:buNone/>
            </a:pPr>
            <a:r>
              <a:rPr b="1" lang="en-GB" sz="2400"/>
              <a:t>Literature Review:</a:t>
            </a:r>
            <a:endParaRPr sz="2400"/>
          </a:p>
        </p:txBody>
      </p:sp>
      <p:sp>
        <p:nvSpPr>
          <p:cNvPr id="88" name="Google Shape;88;p17"/>
          <p:cNvSpPr txBox="1"/>
          <p:nvPr>
            <p:ph idx="1" type="body"/>
          </p:nvPr>
        </p:nvSpPr>
        <p:spPr>
          <a:xfrm>
            <a:off x="311700" y="941100"/>
            <a:ext cx="8520600" cy="3838500"/>
          </a:xfrm>
          <a:prstGeom prst="rect">
            <a:avLst/>
          </a:prstGeom>
        </p:spPr>
        <p:txBody>
          <a:bodyPr anchorCtr="0" anchor="t" bIns="91425" lIns="91425" spcFirstLastPara="1" rIns="91425" wrap="square" tIns="91425">
            <a:noAutofit/>
          </a:bodyPr>
          <a:lstStyle/>
          <a:p>
            <a:pPr indent="0" lvl="0" marL="457200" rtl="0" algn="just">
              <a:lnSpc>
                <a:spcPct val="150000"/>
              </a:lnSpc>
              <a:spcBef>
                <a:spcPts val="0"/>
              </a:spcBef>
              <a:spcAft>
                <a:spcPts val="0"/>
              </a:spcAft>
              <a:buNone/>
            </a:pPr>
            <a:r>
              <a:t/>
            </a:r>
            <a:endParaRPr>
              <a:solidFill>
                <a:schemeClr val="dk1"/>
              </a:solidFill>
            </a:endParaRPr>
          </a:p>
          <a:p>
            <a:pPr indent="-342900" lvl="0" marL="457200" rtl="0" algn="just">
              <a:lnSpc>
                <a:spcPct val="150000"/>
              </a:lnSpc>
              <a:spcBef>
                <a:spcPts val="0"/>
              </a:spcBef>
              <a:spcAft>
                <a:spcPts val="0"/>
              </a:spcAft>
              <a:buClr>
                <a:schemeClr val="dk1"/>
              </a:buClr>
              <a:buSzPts val="1800"/>
              <a:buChar char="●"/>
            </a:pPr>
            <a:r>
              <a:rPr lang="en-GB">
                <a:solidFill>
                  <a:schemeClr val="dk1"/>
                </a:solidFill>
              </a:rPr>
              <a:t>The Power of Adult Learning in Fine Arts - Orzelski-Konikowski (2011) </a:t>
            </a:r>
            <a:endParaRPr>
              <a:solidFill>
                <a:schemeClr val="dk1"/>
              </a:solidFill>
            </a:endParaRPr>
          </a:p>
          <a:p>
            <a:pPr indent="-342900" lvl="0" marL="457200" rtl="0" algn="just">
              <a:lnSpc>
                <a:spcPct val="150000"/>
              </a:lnSpc>
              <a:spcBef>
                <a:spcPts val="0"/>
              </a:spcBef>
              <a:spcAft>
                <a:spcPts val="0"/>
              </a:spcAft>
              <a:buClr>
                <a:schemeClr val="dk1"/>
              </a:buClr>
              <a:buSzPts val="1800"/>
              <a:buChar char="●"/>
            </a:pPr>
            <a:r>
              <a:rPr lang="en-GB">
                <a:solidFill>
                  <a:schemeClr val="dk1"/>
                </a:solidFill>
              </a:rPr>
              <a:t>Action Research and Reflective Practice - McIntosh (2010) </a:t>
            </a:r>
            <a:endParaRPr>
              <a:solidFill>
                <a:schemeClr val="dk1"/>
              </a:solidFill>
            </a:endParaRPr>
          </a:p>
          <a:p>
            <a:pPr indent="-342900" lvl="0" marL="457200" rtl="0" algn="just">
              <a:lnSpc>
                <a:spcPct val="150000"/>
              </a:lnSpc>
              <a:spcBef>
                <a:spcPts val="0"/>
              </a:spcBef>
              <a:spcAft>
                <a:spcPts val="0"/>
              </a:spcAft>
              <a:buClr>
                <a:schemeClr val="dk1"/>
              </a:buClr>
              <a:buSzPts val="1800"/>
              <a:buChar char="●"/>
            </a:pPr>
            <a:r>
              <a:rPr lang="en-GB">
                <a:solidFill>
                  <a:schemeClr val="dk1"/>
                </a:solidFill>
              </a:rPr>
              <a:t>Practice as Research - Barrett  &amp; Bolt (2010)</a:t>
            </a:r>
            <a:endParaRPr>
              <a:solidFill>
                <a:schemeClr val="dk1"/>
              </a:solidFill>
            </a:endParaRPr>
          </a:p>
          <a:p>
            <a:pPr indent="-342900" lvl="0" marL="457200" rtl="0" algn="just">
              <a:lnSpc>
                <a:spcPct val="150000"/>
              </a:lnSpc>
              <a:spcBef>
                <a:spcPts val="0"/>
              </a:spcBef>
              <a:spcAft>
                <a:spcPts val="0"/>
              </a:spcAft>
              <a:buClr>
                <a:schemeClr val="dk1"/>
              </a:buClr>
              <a:buSzPts val="1800"/>
              <a:buChar char="●"/>
            </a:pPr>
            <a:r>
              <a:rPr lang="en-GB">
                <a:solidFill>
                  <a:schemeClr val="dk1"/>
                </a:solidFill>
              </a:rPr>
              <a:t>The Coalescence of Being - Fabian (2020)</a:t>
            </a:r>
            <a:endParaRPr>
              <a:solidFill>
                <a:schemeClr val="dk1"/>
              </a:solidFill>
            </a:endParaRPr>
          </a:p>
          <a:p>
            <a:pPr indent="-342900" lvl="0" marL="457200" rtl="0" algn="just">
              <a:lnSpc>
                <a:spcPct val="150000"/>
              </a:lnSpc>
              <a:spcBef>
                <a:spcPts val="0"/>
              </a:spcBef>
              <a:spcAft>
                <a:spcPts val="0"/>
              </a:spcAft>
              <a:buClr>
                <a:schemeClr val="dk1"/>
              </a:buClr>
              <a:buSzPts val="1800"/>
              <a:buChar char="●"/>
            </a:pPr>
            <a:r>
              <a:rPr lang="en-GB">
                <a:solidFill>
                  <a:schemeClr val="dk1"/>
                </a:solidFill>
              </a:rPr>
              <a:t>Beyond Words: Nonverbal Communication - Denham &amp; Onwuegbuzie (2013)</a:t>
            </a:r>
            <a:endParaRPr>
              <a:solidFill>
                <a:schemeClr val="dk1"/>
              </a:solidFill>
            </a:endParaRPr>
          </a:p>
          <a:p>
            <a:pPr indent="-342900" lvl="0" marL="457200" rtl="0" algn="just">
              <a:lnSpc>
                <a:spcPct val="150000"/>
              </a:lnSpc>
              <a:spcBef>
                <a:spcPts val="0"/>
              </a:spcBef>
              <a:spcAft>
                <a:spcPts val="0"/>
              </a:spcAft>
              <a:buClr>
                <a:schemeClr val="dk1"/>
              </a:buClr>
              <a:buSzPts val="1800"/>
              <a:buChar char="●"/>
            </a:pPr>
            <a:r>
              <a:rPr lang="en-GB">
                <a:solidFill>
                  <a:schemeClr val="dk1"/>
                </a:solidFill>
              </a:rPr>
              <a:t>Pataphysics - Clarke (2021) </a:t>
            </a:r>
            <a:endParaRPr>
              <a:solidFill>
                <a:schemeClr val="dk1"/>
              </a:solidFill>
            </a:endParaRPr>
          </a:p>
          <a:p>
            <a:pPr indent="0" lvl="0" marL="0" rtl="0" algn="just">
              <a:lnSpc>
                <a:spcPct val="150000"/>
              </a:lnSpc>
              <a:spcBef>
                <a:spcPts val="0"/>
              </a:spcBef>
              <a:spcAft>
                <a:spcPts val="0"/>
              </a:spcAft>
              <a:buNone/>
            </a:pPr>
            <a:r>
              <a:t/>
            </a:r>
            <a:endParaRPr>
              <a:solidFill>
                <a:schemeClr val="dk1"/>
              </a:solidFill>
            </a:endParaRPr>
          </a:p>
          <a:p>
            <a:pPr indent="0" lvl="0" marL="457200" rtl="0" algn="just">
              <a:lnSpc>
                <a:spcPct val="150000"/>
              </a:lnSpc>
              <a:spcBef>
                <a:spcPts val="1100"/>
              </a:spcBef>
              <a:spcAft>
                <a:spcPts val="0"/>
              </a:spcAft>
              <a:buNone/>
            </a:pPr>
            <a:r>
              <a:t/>
            </a:r>
            <a:endParaRPr>
              <a:solidFill>
                <a:schemeClr val="dk1"/>
              </a:solidFill>
              <a:highlight>
                <a:srgbClr val="FFFFFF"/>
              </a:highlight>
            </a:endParaRPr>
          </a:p>
        </p:txBody>
      </p:sp>
      <p:pic>
        <p:nvPicPr>
          <p:cNvPr id="89" name="Google Shape;89;p17" title="Recording (19).wav">
            <a:hlinkClick r:id="rId3"/>
          </p:cNvPr>
          <p:cNvPicPr preferRelativeResize="0"/>
          <p:nvPr/>
        </p:nvPicPr>
        <p:blipFill>
          <a:blip r:embed="rId4">
            <a:alphaModFix/>
          </a:blip>
          <a:stretch>
            <a:fillRect/>
          </a:stretch>
        </p:blipFill>
        <p:spPr>
          <a:xfrm>
            <a:off x="4114800" y="3576175"/>
            <a:ext cx="457200" cy="4572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 name="Shape 93"/>
        <p:cNvGrpSpPr/>
        <p:nvPr/>
      </p:nvGrpSpPr>
      <p:grpSpPr>
        <a:xfrm>
          <a:off x="0" y="0"/>
          <a:ext cx="0" cy="0"/>
          <a:chOff x="0" y="0"/>
          <a:chExt cx="0" cy="0"/>
        </a:xfrm>
      </p:grpSpPr>
      <p:sp>
        <p:nvSpPr>
          <p:cNvPr id="94" name="Google Shape;94;p18"/>
          <p:cNvSpPr txBox="1"/>
          <p:nvPr>
            <p:ph type="title"/>
          </p:nvPr>
        </p:nvSpPr>
        <p:spPr>
          <a:xfrm>
            <a:off x="311700" y="280625"/>
            <a:ext cx="8520600" cy="5727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1200"/>
              </a:spcAft>
              <a:buClr>
                <a:schemeClr val="dk1"/>
              </a:buClr>
              <a:buSzPts val="1100"/>
              <a:buFont typeface="Arial"/>
              <a:buNone/>
            </a:pPr>
            <a:r>
              <a:rPr b="1" lang="en-GB" sz="2400"/>
              <a:t>Methodology</a:t>
            </a:r>
            <a:r>
              <a:rPr b="1" lang="en-GB" sz="2400"/>
              <a:t>:</a:t>
            </a:r>
            <a:endParaRPr sz="2400"/>
          </a:p>
        </p:txBody>
      </p:sp>
      <p:sp>
        <p:nvSpPr>
          <p:cNvPr id="95" name="Google Shape;95;p18"/>
          <p:cNvSpPr txBox="1"/>
          <p:nvPr>
            <p:ph idx="1" type="body"/>
          </p:nvPr>
        </p:nvSpPr>
        <p:spPr>
          <a:xfrm>
            <a:off x="311700" y="941100"/>
            <a:ext cx="4260300" cy="3838500"/>
          </a:xfrm>
          <a:prstGeom prst="rect">
            <a:avLst/>
          </a:prstGeom>
        </p:spPr>
        <p:txBody>
          <a:bodyPr anchorCtr="0" anchor="t" bIns="91425" lIns="91425" spcFirstLastPara="1" rIns="91425" wrap="square" tIns="91425">
            <a:noAutofit/>
          </a:bodyPr>
          <a:lstStyle/>
          <a:p>
            <a:pPr indent="-342900" lvl="0" marL="457200" rtl="0" algn="l">
              <a:lnSpc>
                <a:spcPct val="175000"/>
              </a:lnSpc>
              <a:spcBef>
                <a:spcPts val="0"/>
              </a:spcBef>
              <a:spcAft>
                <a:spcPts val="0"/>
              </a:spcAft>
              <a:buClr>
                <a:srgbClr val="0D0D0D"/>
              </a:buClr>
              <a:buSzPts val="1800"/>
              <a:buChar char="●"/>
            </a:pPr>
            <a:r>
              <a:rPr lang="en-GB">
                <a:solidFill>
                  <a:srgbClr val="0D0D0D"/>
                </a:solidFill>
              </a:rPr>
              <a:t>The long term aim is primary action research. </a:t>
            </a:r>
            <a:endParaRPr>
              <a:solidFill>
                <a:srgbClr val="0D0D0D"/>
              </a:solidFill>
            </a:endParaRPr>
          </a:p>
          <a:p>
            <a:pPr indent="-342900" lvl="0" marL="457200" rtl="0" algn="l">
              <a:lnSpc>
                <a:spcPct val="175000"/>
              </a:lnSpc>
              <a:spcBef>
                <a:spcPts val="0"/>
              </a:spcBef>
              <a:spcAft>
                <a:spcPts val="0"/>
              </a:spcAft>
              <a:buClr>
                <a:srgbClr val="0D0D0D"/>
              </a:buClr>
              <a:buSzPts val="1800"/>
              <a:buChar char="●"/>
            </a:pPr>
            <a:r>
              <a:rPr lang="en-GB">
                <a:solidFill>
                  <a:srgbClr val="0D0D0D"/>
                </a:solidFill>
              </a:rPr>
              <a:t>Ethics approval pending.</a:t>
            </a:r>
            <a:endParaRPr>
              <a:solidFill>
                <a:srgbClr val="0D0D0D"/>
              </a:solidFill>
            </a:endParaRPr>
          </a:p>
          <a:p>
            <a:pPr indent="-342900" lvl="0" marL="457200" rtl="0" algn="l">
              <a:lnSpc>
                <a:spcPct val="175000"/>
              </a:lnSpc>
              <a:spcBef>
                <a:spcPts val="0"/>
              </a:spcBef>
              <a:spcAft>
                <a:spcPts val="0"/>
              </a:spcAft>
              <a:buClr>
                <a:srgbClr val="0D0D0D"/>
              </a:buClr>
              <a:buSzPts val="1800"/>
              <a:buChar char="●"/>
            </a:pPr>
            <a:r>
              <a:rPr lang="en-GB">
                <a:solidFill>
                  <a:srgbClr val="0D0D0D"/>
                </a:solidFill>
              </a:rPr>
              <a:t>Secondary research will refine the framework and guide subsequent iterations. </a:t>
            </a:r>
            <a:endParaRPr>
              <a:solidFill>
                <a:srgbClr val="0D0D0D"/>
              </a:solidFill>
            </a:endParaRPr>
          </a:p>
          <a:p>
            <a:pPr indent="-342900" lvl="0" marL="457200" rtl="0" algn="l">
              <a:lnSpc>
                <a:spcPct val="175000"/>
              </a:lnSpc>
              <a:spcBef>
                <a:spcPts val="0"/>
              </a:spcBef>
              <a:spcAft>
                <a:spcPts val="0"/>
              </a:spcAft>
              <a:buClr>
                <a:srgbClr val="0D0D0D"/>
              </a:buClr>
              <a:buSzPts val="1800"/>
              <a:buChar char="●"/>
            </a:pPr>
            <a:r>
              <a:rPr lang="en-GB">
                <a:solidFill>
                  <a:srgbClr val="0D0D0D"/>
                </a:solidFill>
              </a:rPr>
              <a:t>Theory: McAteer (2013) and McNiff &amp; Whitehead (2009)</a:t>
            </a:r>
            <a:endParaRPr>
              <a:solidFill>
                <a:srgbClr val="0D0D0D"/>
              </a:solidFill>
            </a:endParaRPr>
          </a:p>
          <a:p>
            <a:pPr indent="0" lvl="0" marL="0" rtl="0" algn="l">
              <a:lnSpc>
                <a:spcPct val="175000"/>
              </a:lnSpc>
              <a:spcBef>
                <a:spcPts val="0"/>
              </a:spcBef>
              <a:spcAft>
                <a:spcPts val="0"/>
              </a:spcAft>
              <a:buSzPts val="1100"/>
              <a:buNone/>
            </a:pPr>
            <a:r>
              <a:t/>
            </a:r>
            <a:endParaRPr>
              <a:solidFill>
                <a:srgbClr val="0D0D0D"/>
              </a:solidFill>
            </a:endParaRPr>
          </a:p>
          <a:p>
            <a:pPr indent="0" lvl="0" marL="0" rtl="0" algn="l">
              <a:lnSpc>
                <a:spcPct val="175000"/>
              </a:lnSpc>
              <a:spcBef>
                <a:spcPts val="0"/>
              </a:spcBef>
              <a:spcAft>
                <a:spcPts val="0"/>
              </a:spcAft>
              <a:buSzPts val="1100"/>
              <a:buNone/>
            </a:pPr>
            <a:r>
              <a:t/>
            </a:r>
            <a:endParaRPr>
              <a:solidFill>
                <a:schemeClr val="dk1"/>
              </a:solidFill>
            </a:endParaRPr>
          </a:p>
        </p:txBody>
      </p:sp>
      <p:pic>
        <p:nvPicPr>
          <p:cNvPr id="96" name="Google Shape;96;p18"/>
          <p:cNvPicPr preferRelativeResize="0"/>
          <p:nvPr/>
        </p:nvPicPr>
        <p:blipFill rotWithShape="1">
          <a:blip r:embed="rId3">
            <a:alphaModFix/>
          </a:blip>
          <a:srcRect b="28962" l="0" r="0" t="14415"/>
          <a:stretch/>
        </p:blipFill>
        <p:spPr>
          <a:xfrm>
            <a:off x="4724400" y="1005725"/>
            <a:ext cx="4267197" cy="2970570"/>
          </a:xfrm>
          <a:prstGeom prst="rect">
            <a:avLst/>
          </a:prstGeom>
          <a:noFill/>
          <a:ln>
            <a:noFill/>
          </a:ln>
        </p:spPr>
      </p:pic>
      <p:pic>
        <p:nvPicPr>
          <p:cNvPr id="97" name="Google Shape;97;p18" title="Recording (10).wav">
            <a:hlinkClick r:id="rId4"/>
          </p:cNvPr>
          <p:cNvPicPr preferRelativeResize="0"/>
          <p:nvPr/>
        </p:nvPicPr>
        <p:blipFill>
          <a:blip r:embed="rId5">
            <a:alphaModFix/>
          </a:blip>
          <a:stretch>
            <a:fillRect/>
          </a:stretch>
        </p:blipFill>
        <p:spPr>
          <a:xfrm>
            <a:off x="4724400" y="4128695"/>
            <a:ext cx="457200" cy="4572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19"/>
          <p:cNvSpPr txBox="1"/>
          <p:nvPr>
            <p:ph type="title"/>
          </p:nvPr>
        </p:nvSpPr>
        <p:spPr>
          <a:xfrm>
            <a:off x="311700" y="280625"/>
            <a:ext cx="8520600" cy="5727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1200"/>
              </a:spcAft>
              <a:buClr>
                <a:schemeClr val="dk1"/>
              </a:buClr>
              <a:buSzPts val="1100"/>
              <a:buFont typeface="Arial"/>
              <a:buNone/>
            </a:pPr>
            <a:r>
              <a:rPr b="1" lang="en-GB" sz="2400"/>
              <a:t>Results</a:t>
            </a:r>
            <a:r>
              <a:rPr b="1" lang="en-GB" sz="2400"/>
              <a:t>:</a:t>
            </a:r>
            <a:endParaRPr sz="2400"/>
          </a:p>
        </p:txBody>
      </p:sp>
      <p:sp>
        <p:nvSpPr>
          <p:cNvPr id="103" name="Google Shape;103;p19"/>
          <p:cNvSpPr txBox="1"/>
          <p:nvPr>
            <p:ph idx="1" type="body"/>
          </p:nvPr>
        </p:nvSpPr>
        <p:spPr>
          <a:xfrm>
            <a:off x="311700" y="941100"/>
            <a:ext cx="4260300" cy="3838500"/>
          </a:xfrm>
          <a:prstGeom prst="rect">
            <a:avLst/>
          </a:prstGeom>
        </p:spPr>
        <p:txBody>
          <a:bodyPr anchorCtr="0" anchor="t" bIns="91425" lIns="91425" spcFirstLastPara="1" rIns="91425" wrap="square" tIns="91425">
            <a:noAutofit/>
          </a:bodyPr>
          <a:lstStyle/>
          <a:p>
            <a:pPr indent="-342900" lvl="0" marL="457200" rtl="0" algn="l">
              <a:lnSpc>
                <a:spcPct val="175000"/>
              </a:lnSpc>
              <a:spcBef>
                <a:spcPts val="0"/>
              </a:spcBef>
              <a:spcAft>
                <a:spcPts val="0"/>
              </a:spcAft>
              <a:buClr>
                <a:srgbClr val="0D0D0D"/>
              </a:buClr>
              <a:buSzPts val="1800"/>
              <a:buChar char="●"/>
            </a:pPr>
            <a:r>
              <a:rPr lang="en-GB">
                <a:solidFill>
                  <a:srgbClr val="0D0D0D"/>
                </a:solidFill>
                <a:highlight>
                  <a:srgbClr val="FFFFFF"/>
                </a:highlight>
              </a:rPr>
              <a:t>Embarking on action research has unveiled challenges and insights, explored in this reflective overview.</a:t>
            </a:r>
            <a:endParaRPr>
              <a:solidFill>
                <a:srgbClr val="0D0D0D"/>
              </a:solidFill>
              <a:highlight>
                <a:srgbClr val="FFFFFF"/>
              </a:highlight>
            </a:endParaRPr>
          </a:p>
          <a:p>
            <a:pPr indent="-342900" lvl="0" marL="457200" rtl="0" algn="l">
              <a:lnSpc>
                <a:spcPct val="175000"/>
              </a:lnSpc>
              <a:spcBef>
                <a:spcPts val="0"/>
              </a:spcBef>
              <a:spcAft>
                <a:spcPts val="0"/>
              </a:spcAft>
              <a:buClr>
                <a:srgbClr val="0D0D0D"/>
              </a:buClr>
              <a:buSzPts val="1800"/>
              <a:buChar char="●"/>
            </a:pPr>
            <a:r>
              <a:rPr lang="en-GB">
                <a:solidFill>
                  <a:srgbClr val="0D0D0D"/>
                </a:solidFill>
                <a:highlight>
                  <a:srgbClr val="FFFFFF"/>
                </a:highlight>
              </a:rPr>
              <a:t>Action research offers a robust framework for educational investigations, fostering practitioner engagement and meaningful change. </a:t>
            </a:r>
            <a:endParaRPr>
              <a:solidFill>
                <a:schemeClr val="dk1"/>
              </a:solidFill>
            </a:endParaRPr>
          </a:p>
          <a:p>
            <a:pPr indent="0" lvl="0" marL="0" rtl="0" algn="l">
              <a:lnSpc>
                <a:spcPct val="175000"/>
              </a:lnSpc>
              <a:spcBef>
                <a:spcPts val="0"/>
              </a:spcBef>
              <a:spcAft>
                <a:spcPts val="0"/>
              </a:spcAft>
              <a:buSzPts val="1100"/>
              <a:buNone/>
            </a:pPr>
            <a:r>
              <a:t/>
            </a:r>
            <a:endParaRPr>
              <a:solidFill>
                <a:srgbClr val="0D0D0D"/>
              </a:solidFill>
            </a:endParaRPr>
          </a:p>
          <a:p>
            <a:pPr indent="0" lvl="0" marL="0" rtl="0" algn="l">
              <a:lnSpc>
                <a:spcPct val="175000"/>
              </a:lnSpc>
              <a:spcBef>
                <a:spcPts val="0"/>
              </a:spcBef>
              <a:spcAft>
                <a:spcPts val="0"/>
              </a:spcAft>
              <a:buSzPts val="1100"/>
              <a:buNone/>
            </a:pPr>
            <a:r>
              <a:t/>
            </a:r>
            <a:endParaRPr>
              <a:solidFill>
                <a:schemeClr val="dk1"/>
              </a:solidFill>
            </a:endParaRPr>
          </a:p>
        </p:txBody>
      </p:sp>
      <p:pic>
        <p:nvPicPr>
          <p:cNvPr id="104" name="Google Shape;104;p19"/>
          <p:cNvPicPr preferRelativeResize="0"/>
          <p:nvPr/>
        </p:nvPicPr>
        <p:blipFill rotWithShape="1">
          <a:blip r:embed="rId3">
            <a:alphaModFix/>
          </a:blip>
          <a:srcRect b="0" l="816" r="816" t="0"/>
          <a:stretch/>
        </p:blipFill>
        <p:spPr>
          <a:xfrm>
            <a:off x="4724400" y="1005725"/>
            <a:ext cx="4267197" cy="2970568"/>
          </a:xfrm>
          <a:prstGeom prst="rect">
            <a:avLst/>
          </a:prstGeom>
          <a:noFill/>
          <a:ln>
            <a:noFill/>
          </a:ln>
        </p:spPr>
      </p:pic>
      <p:pic>
        <p:nvPicPr>
          <p:cNvPr id="105" name="Google Shape;105;p19" title="Recording (11).wav">
            <a:hlinkClick r:id="rId4"/>
          </p:cNvPr>
          <p:cNvPicPr preferRelativeResize="0"/>
          <p:nvPr/>
        </p:nvPicPr>
        <p:blipFill>
          <a:blip r:embed="rId5">
            <a:alphaModFix/>
          </a:blip>
          <a:stretch>
            <a:fillRect/>
          </a:stretch>
        </p:blipFill>
        <p:spPr>
          <a:xfrm>
            <a:off x="4724400" y="4128693"/>
            <a:ext cx="457200" cy="4572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20"/>
          <p:cNvSpPr txBox="1"/>
          <p:nvPr>
            <p:ph type="title"/>
          </p:nvPr>
        </p:nvSpPr>
        <p:spPr>
          <a:xfrm>
            <a:off x="311700" y="280625"/>
            <a:ext cx="8520600" cy="5727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1200"/>
              </a:spcAft>
              <a:buClr>
                <a:schemeClr val="dk1"/>
              </a:buClr>
              <a:buSzPts val="1100"/>
              <a:buFont typeface="Arial"/>
              <a:buNone/>
            </a:pPr>
            <a:r>
              <a:rPr b="1" lang="en-GB" sz="2400"/>
              <a:t>Discussion:</a:t>
            </a:r>
            <a:endParaRPr sz="2400"/>
          </a:p>
        </p:txBody>
      </p:sp>
      <p:sp>
        <p:nvSpPr>
          <p:cNvPr id="111" name="Google Shape;111;p20"/>
          <p:cNvSpPr txBox="1"/>
          <p:nvPr>
            <p:ph idx="1" type="body"/>
          </p:nvPr>
        </p:nvSpPr>
        <p:spPr>
          <a:xfrm>
            <a:off x="311700" y="941100"/>
            <a:ext cx="4260300" cy="3838500"/>
          </a:xfrm>
          <a:prstGeom prst="rect">
            <a:avLst/>
          </a:prstGeom>
        </p:spPr>
        <p:txBody>
          <a:bodyPr anchorCtr="0" anchor="t" bIns="91425" lIns="91425" spcFirstLastPara="1" rIns="91425" wrap="square" tIns="91425">
            <a:noAutofit/>
          </a:bodyPr>
          <a:lstStyle/>
          <a:p>
            <a:pPr indent="-342900" lvl="0" marL="457200" rtl="0" algn="l">
              <a:lnSpc>
                <a:spcPct val="175000"/>
              </a:lnSpc>
              <a:spcBef>
                <a:spcPts val="0"/>
              </a:spcBef>
              <a:spcAft>
                <a:spcPts val="0"/>
              </a:spcAft>
              <a:buClr>
                <a:srgbClr val="0D0D0D"/>
              </a:buClr>
              <a:buSzPts val="1800"/>
              <a:buChar char="●"/>
            </a:pPr>
            <a:r>
              <a:rPr lang="en-GB">
                <a:solidFill>
                  <a:srgbClr val="0D0D0D"/>
                </a:solidFill>
                <a:highlight>
                  <a:srgbClr val="FFFFFF"/>
                </a:highlight>
              </a:rPr>
              <a:t>Primary action research aims  to engage adult learners in collaborative artwork. </a:t>
            </a:r>
            <a:endParaRPr>
              <a:solidFill>
                <a:srgbClr val="0D0D0D"/>
              </a:solidFill>
              <a:highlight>
                <a:srgbClr val="FFFFFF"/>
              </a:highlight>
            </a:endParaRPr>
          </a:p>
          <a:p>
            <a:pPr indent="-342900" lvl="0" marL="457200" rtl="0" algn="l">
              <a:lnSpc>
                <a:spcPct val="175000"/>
              </a:lnSpc>
              <a:spcBef>
                <a:spcPts val="0"/>
              </a:spcBef>
              <a:spcAft>
                <a:spcPts val="0"/>
              </a:spcAft>
              <a:buClr>
                <a:srgbClr val="0D0D0D"/>
              </a:buClr>
              <a:buSzPts val="1800"/>
              <a:buChar char="●"/>
            </a:pPr>
            <a:r>
              <a:rPr lang="en-GB">
                <a:solidFill>
                  <a:srgbClr val="0D0D0D"/>
                </a:solidFill>
                <a:highlight>
                  <a:srgbClr val="FFFFFF"/>
                </a:highlight>
              </a:rPr>
              <a:t>Future research should address gaps in knowledge and explore policy implications. </a:t>
            </a:r>
            <a:r>
              <a:rPr lang="en-GB">
                <a:solidFill>
                  <a:srgbClr val="0D0D0D"/>
                </a:solidFill>
                <a:highlight>
                  <a:srgbClr val="FFFFFF"/>
                </a:highlight>
              </a:rPr>
              <a:t> </a:t>
            </a:r>
            <a:endParaRPr>
              <a:solidFill>
                <a:schemeClr val="dk1"/>
              </a:solidFill>
            </a:endParaRPr>
          </a:p>
          <a:p>
            <a:pPr indent="0" lvl="0" marL="0" rtl="0" algn="l">
              <a:lnSpc>
                <a:spcPct val="175000"/>
              </a:lnSpc>
              <a:spcBef>
                <a:spcPts val="0"/>
              </a:spcBef>
              <a:spcAft>
                <a:spcPts val="0"/>
              </a:spcAft>
              <a:buSzPts val="1100"/>
              <a:buNone/>
            </a:pPr>
            <a:r>
              <a:t/>
            </a:r>
            <a:endParaRPr>
              <a:solidFill>
                <a:srgbClr val="0D0D0D"/>
              </a:solidFill>
            </a:endParaRPr>
          </a:p>
          <a:p>
            <a:pPr indent="0" lvl="0" marL="0" rtl="0" algn="l">
              <a:lnSpc>
                <a:spcPct val="175000"/>
              </a:lnSpc>
              <a:spcBef>
                <a:spcPts val="0"/>
              </a:spcBef>
              <a:spcAft>
                <a:spcPts val="0"/>
              </a:spcAft>
              <a:buSzPts val="1100"/>
              <a:buNone/>
            </a:pPr>
            <a:r>
              <a:t/>
            </a:r>
            <a:endParaRPr>
              <a:solidFill>
                <a:schemeClr val="dk1"/>
              </a:solidFill>
            </a:endParaRPr>
          </a:p>
        </p:txBody>
      </p:sp>
      <p:pic>
        <p:nvPicPr>
          <p:cNvPr id="112" name="Google Shape;112;p20"/>
          <p:cNvPicPr preferRelativeResize="0"/>
          <p:nvPr/>
        </p:nvPicPr>
        <p:blipFill rotWithShape="1">
          <a:blip r:embed="rId3">
            <a:alphaModFix/>
          </a:blip>
          <a:srcRect b="0" l="465" r="475" t="0"/>
          <a:stretch/>
        </p:blipFill>
        <p:spPr>
          <a:xfrm>
            <a:off x="4724400" y="1005725"/>
            <a:ext cx="4267197" cy="2970569"/>
          </a:xfrm>
          <a:prstGeom prst="rect">
            <a:avLst/>
          </a:prstGeom>
          <a:noFill/>
          <a:ln>
            <a:noFill/>
          </a:ln>
        </p:spPr>
      </p:pic>
      <p:pic>
        <p:nvPicPr>
          <p:cNvPr id="113" name="Google Shape;113;p20" title="Recording (12).wav">
            <a:hlinkClick r:id="rId4"/>
          </p:cNvPr>
          <p:cNvPicPr preferRelativeResize="0"/>
          <p:nvPr/>
        </p:nvPicPr>
        <p:blipFill>
          <a:blip r:embed="rId5">
            <a:alphaModFix/>
          </a:blip>
          <a:stretch>
            <a:fillRect/>
          </a:stretch>
        </p:blipFill>
        <p:spPr>
          <a:xfrm>
            <a:off x="4724400" y="4128694"/>
            <a:ext cx="457200" cy="4572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21"/>
          <p:cNvSpPr txBox="1"/>
          <p:nvPr>
            <p:ph type="title"/>
          </p:nvPr>
        </p:nvSpPr>
        <p:spPr>
          <a:xfrm>
            <a:off x="311700" y="280625"/>
            <a:ext cx="8520600" cy="5727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1200"/>
              </a:spcAft>
              <a:buClr>
                <a:schemeClr val="dk1"/>
              </a:buClr>
              <a:buSzPts val="1100"/>
              <a:buFont typeface="Arial"/>
              <a:buNone/>
            </a:pPr>
            <a:r>
              <a:rPr b="1" lang="en-GB" sz="2400"/>
              <a:t>Conclusion</a:t>
            </a:r>
            <a:r>
              <a:rPr b="1" lang="en-GB" sz="2400"/>
              <a:t>:</a:t>
            </a:r>
            <a:endParaRPr sz="2400"/>
          </a:p>
        </p:txBody>
      </p:sp>
      <p:sp>
        <p:nvSpPr>
          <p:cNvPr id="119" name="Google Shape;119;p21"/>
          <p:cNvSpPr txBox="1"/>
          <p:nvPr>
            <p:ph idx="1" type="body"/>
          </p:nvPr>
        </p:nvSpPr>
        <p:spPr>
          <a:xfrm>
            <a:off x="311700" y="941100"/>
            <a:ext cx="4260300" cy="3838500"/>
          </a:xfrm>
          <a:prstGeom prst="rect">
            <a:avLst/>
          </a:prstGeom>
        </p:spPr>
        <p:txBody>
          <a:bodyPr anchorCtr="0" anchor="t" bIns="91425" lIns="91425" spcFirstLastPara="1" rIns="91425" wrap="square" tIns="91425">
            <a:noAutofit/>
          </a:bodyPr>
          <a:lstStyle/>
          <a:p>
            <a:pPr indent="0" lvl="0" marL="0" rtl="0" algn="l">
              <a:lnSpc>
                <a:spcPct val="175000"/>
              </a:lnSpc>
              <a:spcBef>
                <a:spcPts val="0"/>
              </a:spcBef>
              <a:spcAft>
                <a:spcPts val="0"/>
              </a:spcAft>
              <a:buSzPts val="1100"/>
              <a:buNone/>
            </a:pPr>
            <a:r>
              <a:rPr lang="en-GB">
                <a:solidFill>
                  <a:srgbClr val="0D0D0D"/>
                </a:solidFill>
                <a:highlight>
                  <a:srgbClr val="FFFFFF"/>
                </a:highlight>
              </a:rPr>
              <a:t>This action research project explores using fine art to promote self actualisation in adult learners. Future efforts should track long term impacts and explore policy implications. Continuous improvement in art education and practice is vital for enriching adult learners' experiences.</a:t>
            </a:r>
            <a:r>
              <a:rPr lang="en-GB">
                <a:solidFill>
                  <a:srgbClr val="0D0D0D"/>
                </a:solidFill>
                <a:highlight>
                  <a:srgbClr val="FFFFFF"/>
                </a:highlight>
              </a:rPr>
              <a:t> </a:t>
            </a:r>
            <a:endParaRPr>
              <a:solidFill>
                <a:schemeClr val="dk1"/>
              </a:solidFill>
            </a:endParaRPr>
          </a:p>
          <a:p>
            <a:pPr indent="0" lvl="0" marL="0" rtl="0" algn="l">
              <a:lnSpc>
                <a:spcPct val="175000"/>
              </a:lnSpc>
              <a:spcBef>
                <a:spcPts val="0"/>
              </a:spcBef>
              <a:spcAft>
                <a:spcPts val="0"/>
              </a:spcAft>
              <a:buSzPts val="1100"/>
              <a:buNone/>
            </a:pPr>
            <a:r>
              <a:t/>
            </a:r>
            <a:endParaRPr>
              <a:solidFill>
                <a:srgbClr val="0D0D0D"/>
              </a:solidFill>
            </a:endParaRPr>
          </a:p>
          <a:p>
            <a:pPr indent="0" lvl="0" marL="0" rtl="0" algn="l">
              <a:lnSpc>
                <a:spcPct val="175000"/>
              </a:lnSpc>
              <a:spcBef>
                <a:spcPts val="0"/>
              </a:spcBef>
              <a:spcAft>
                <a:spcPts val="0"/>
              </a:spcAft>
              <a:buSzPts val="1100"/>
              <a:buNone/>
            </a:pPr>
            <a:r>
              <a:t/>
            </a:r>
            <a:endParaRPr>
              <a:solidFill>
                <a:schemeClr val="dk1"/>
              </a:solidFill>
            </a:endParaRPr>
          </a:p>
        </p:txBody>
      </p:sp>
      <p:pic>
        <p:nvPicPr>
          <p:cNvPr id="120" name="Google Shape;120;p21"/>
          <p:cNvPicPr preferRelativeResize="0"/>
          <p:nvPr/>
        </p:nvPicPr>
        <p:blipFill rotWithShape="1">
          <a:blip r:embed="rId3">
            <a:alphaModFix/>
          </a:blip>
          <a:srcRect b="0" l="797" r="797" t="0"/>
          <a:stretch/>
        </p:blipFill>
        <p:spPr>
          <a:xfrm>
            <a:off x="4724400" y="1005725"/>
            <a:ext cx="4267197" cy="2970568"/>
          </a:xfrm>
          <a:prstGeom prst="rect">
            <a:avLst/>
          </a:prstGeom>
          <a:noFill/>
          <a:ln>
            <a:noFill/>
          </a:ln>
        </p:spPr>
      </p:pic>
      <p:pic>
        <p:nvPicPr>
          <p:cNvPr id="121" name="Google Shape;121;p21" title="Recording (13).wav">
            <a:hlinkClick r:id="rId4"/>
          </p:cNvPr>
          <p:cNvPicPr preferRelativeResize="0"/>
          <p:nvPr/>
        </p:nvPicPr>
        <p:blipFill>
          <a:blip r:embed="rId5">
            <a:alphaModFix/>
          </a:blip>
          <a:stretch>
            <a:fillRect/>
          </a:stretch>
        </p:blipFill>
        <p:spPr>
          <a:xfrm>
            <a:off x="4724400" y="4128693"/>
            <a:ext cx="457200" cy="457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22"/>
          <p:cNvSpPr txBox="1"/>
          <p:nvPr>
            <p:ph type="title"/>
          </p:nvPr>
        </p:nvSpPr>
        <p:spPr>
          <a:xfrm>
            <a:off x="311700" y="280625"/>
            <a:ext cx="8520600" cy="5727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1200"/>
              </a:spcAft>
              <a:buClr>
                <a:schemeClr val="dk1"/>
              </a:buClr>
              <a:buSzPts val="1100"/>
              <a:buFont typeface="Arial"/>
              <a:buNone/>
            </a:pPr>
            <a:r>
              <a:rPr b="1" lang="en-GB" sz="2400"/>
              <a:t>Resources</a:t>
            </a:r>
            <a:r>
              <a:rPr b="1" lang="en-GB" sz="2400"/>
              <a:t>:</a:t>
            </a:r>
            <a:endParaRPr sz="2400"/>
          </a:p>
        </p:txBody>
      </p:sp>
      <p:sp>
        <p:nvSpPr>
          <p:cNvPr id="127" name="Google Shape;127;p22"/>
          <p:cNvSpPr txBox="1"/>
          <p:nvPr>
            <p:ph idx="1" type="body"/>
          </p:nvPr>
        </p:nvSpPr>
        <p:spPr>
          <a:xfrm>
            <a:off x="311700" y="941100"/>
            <a:ext cx="8520600" cy="3838500"/>
          </a:xfrm>
          <a:prstGeom prst="rect">
            <a:avLst/>
          </a:prstGeom>
        </p:spPr>
        <p:txBody>
          <a:bodyPr anchorCtr="0" anchor="t" bIns="91425" lIns="91425" spcFirstLastPara="1" rIns="91425" wrap="square" tIns="91425">
            <a:noAutofit/>
          </a:bodyPr>
          <a:lstStyle/>
          <a:p>
            <a:pPr indent="0" lvl="0" marL="0" rtl="0" algn="just">
              <a:lnSpc>
                <a:spcPct val="150000"/>
              </a:lnSpc>
              <a:spcBef>
                <a:spcPts val="1100"/>
              </a:spcBef>
              <a:spcAft>
                <a:spcPts val="0"/>
              </a:spcAft>
              <a:buSzPts val="1100"/>
              <a:buNone/>
            </a:pPr>
            <a:r>
              <a:rPr lang="en-GB" sz="1400">
                <a:solidFill>
                  <a:schemeClr val="dk1"/>
                </a:solidFill>
              </a:rPr>
              <a:t>Barrett, &amp; Bolt, B. (2010). Practice as research : approaches to creative arts enquiry (Barrett &amp; B. Bolt, Eds.; First edition.). I.B. Tauris &amp; Co Ltd. Available at: </a:t>
            </a:r>
            <a:r>
              <a:rPr lang="en-GB" sz="1400" u="sng">
                <a:solidFill>
                  <a:schemeClr val="dk1"/>
                </a:solidFill>
                <a:hlinkClick r:id="rId3">
                  <a:extLst>
                    <a:ext uri="{A12FA001-AC4F-418D-AE19-62706E023703}">
                      <ahyp:hlinkClr val="tx"/>
                    </a:ext>
                  </a:extLst>
                </a:hlinkClick>
              </a:rPr>
              <a:t>https://doi.org/10.5040/978075560410</a:t>
            </a:r>
            <a:r>
              <a:rPr lang="en-GB" sz="1400" u="sng">
                <a:solidFill>
                  <a:schemeClr val="dk1"/>
                </a:solidFill>
                <a:hlinkClick r:id="rId4">
                  <a:extLst>
                    <a:ext uri="{A12FA001-AC4F-418D-AE19-62706E023703}">
                      <ahyp:hlinkClr val="tx"/>
                    </a:ext>
                  </a:extLst>
                </a:hlinkClick>
              </a:rPr>
              <a:t>4</a:t>
            </a:r>
            <a:br>
              <a:rPr lang="en-GB" sz="1400">
                <a:solidFill>
                  <a:schemeClr val="dk1"/>
                </a:solidFill>
              </a:rPr>
            </a:br>
            <a:br>
              <a:rPr lang="en-GB" sz="1400">
                <a:solidFill>
                  <a:schemeClr val="dk1"/>
                </a:solidFill>
              </a:rPr>
            </a:br>
            <a:r>
              <a:rPr lang="en-GB" sz="1400">
                <a:solidFill>
                  <a:schemeClr val="dk1"/>
                </a:solidFill>
              </a:rPr>
              <a:t>Clarke, Peter. (2021) </a:t>
            </a:r>
            <a:r>
              <a:rPr i="1" lang="en-GB" sz="1400">
                <a:solidFill>
                  <a:schemeClr val="dk1"/>
                </a:solidFill>
              </a:rPr>
              <a:t>Pataphysics: A Secret Weapon for Creativity</a:t>
            </a:r>
            <a:br>
              <a:rPr i="1" lang="en-GB" sz="1400">
                <a:solidFill>
                  <a:schemeClr val="dk1"/>
                </a:solidFill>
              </a:rPr>
            </a:br>
            <a:r>
              <a:rPr lang="en-GB" sz="1400" u="sng">
                <a:solidFill>
                  <a:schemeClr val="dk1"/>
                </a:solidFill>
                <a:hlinkClick r:id="rId5">
                  <a:extLst>
                    <a:ext uri="{A12FA001-AC4F-418D-AE19-62706E023703}">
                      <ahyp:hlinkClr val="tx"/>
                    </a:ext>
                  </a:extLst>
                </a:hlinkClick>
              </a:rPr>
              <a:t>https://medium.com/blankpage/pataphysics-a-secret-weapon-for-creativity-8fdfb4574a3b</a:t>
            </a:r>
            <a:r>
              <a:rPr lang="en-GB" sz="1400">
                <a:solidFill>
                  <a:schemeClr val="dk1"/>
                </a:solidFill>
              </a:rPr>
              <a:t> </a:t>
            </a:r>
            <a:br>
              <a:rPr lang="en-GB" sz="1400">
                <a:solidFill>
                  <a:schemeClr val="dk1"/>
                </a:solidFill>
              </a:rPr>
            </a:br>
            <a:r>
              <a:rPr lang="en-GB" sz="1400">
                <a:solidFill>
                  <a:schemeClr val="dk1"/>
                </a:solidFill>
              </a:rPr>
              <a:t>(Accessed 03/03/24)</a:t>
            </a:r>
            <a:endParaRPr sz="1400">
              <a:solidFill>
                <a:schemeClr val="dk1"/>
              </a:solidFill>
            </a:endParaRPr>
          </a:p>
          <a:p>
            <a:pPr indent="0" lvl="0" marL="0" rtl="0" algn="just">
              <a:lnSpc>
                <a:spcPct val="150000"/>
              </a:lnSpc>
              <a:spcBef>
                <a:spcPts val="0"/>
              </a:spcBef>
              <a:spcAft>
                <a:spcPts val="0"/>
              </a:spcAft>
              <a:buSzPts val="1100"/>
              <a:buNone/>
            </a:pPr>
            <a:br>
              <a:rPr lang="en-GB" sz="1400">
                <a:solidFill>
                  <a:schemeClr val="dk1"/>
                </a:solidFill>
              </a:rPr>
            </a:br>
            <a:r>
              <a:rPr lang="en-GB" sz="1400">
                <a:solidFill>
                  <a:schemeClr val="dk1"/>
                </a:solidFill>
              </a:rPr>
              <a:t>Denham, M.A. and Onwuegbuzie, A.J. (2013) “Beyond Words: Using Nonverbal Communication Data in Research to Enhance Thick Description and Interpretation,” </a:t>
            </a:r>
            <a:r>
              <a:rPr i="1" lang="en-GB" sz="1400">
                <a:solidFill>
                  <a:schemeClr val="dk1"/>
                </a:solidFill>
              </a:rPr>
              <a:t>International journal of qualitative methods</a:t>
            </a:r>
            <a:r>
              <a:rPr lang="en-GB" sz="1400">
                <a:solidFill>
                  <a:schemeClr val="dk1"/>
                </a:solidFill>
              </a:rPr>
              <a:t>, 12(1), pp. 670–696. Available at: </a:t>
            </a:r>
            <a:r>
              <a:rPr lang="en-GB" sz="1400" u="sng">
                <a:solidFill>
                  <a:schemeClr val="dk1"/>
                </a:solidFill>
                <a:hlinkClick r:id="rId6">
                  <a:extLst>
                    <a:ext uri="{A12FA001-AC4F-418D-AE19-62706E023703}">
                      <ahyp:hlinkClr val="tx"/>
                    </a:ext>
                  </a:extLst>
                </a:hlinkClick>
              </a:rPr>
              <a:t>https://doi.org/10.1177/160940691301200137</a:t>
            </a:r>
            <a:r>
              <a:rPr lang="en-GB" sz="1400">
                <a:solidFill>
                  <a:schemeClr val="dk1"/>
                </a:solidFill>
              </a:rPr>
              <a:t>.</a:t>
            </a:r>
            <a:endParaRPr sz="2000">
              <a:solidFill>
                <a:schemeClr val="dk1"/>
              </a:solidFill>
            </a:endParaRPr>
          </a:p>
          <a:p>
            <a:pPr indent="0" lvl="0" marL="0" rtl="0" algn="l">
              <a:lnSpc>
                <a:spcPct val="175000"/>
              </a:lnSpc>
              <a:spcBef>
                <a:spcPts val="0"/>
              </a:spcBef>
              <a:spcAft>
                <a:spcPts val="0"/>
              </a:spcAft>
              <a:buSzPts val="1100"/>
              <a:buNone/>
            </a:pPr>
            <a:r>
              <a:t/>
            </a:r>
            <a:endParaRPr>
              <a:solidFill>
                <a:srgbClr val="0D0D0D"/>
              </a:solidFill>
            </a:endParaRPr>
          </a:p>
          <a:p>
            <a:pPr indent="0" lvl="0" marL="0" rtl="0" algn="l">
              <a:lnSpc>
                <a:spcPct val="175000"/>
              </a:lnSpc>
              <a:spcBef>
                <a:spcPts val="0"/>
              </a:spcBef>
              <a:spcAft>
                <a:spcPts val="0"/>
              </a:spcAft>
              <a:buSzPts val="1100"/>
              <a:buNone/>
            </a:pPr>
            <a:r>
              <a:t/>
            </a:r>
            <a:endParaRPr>
              <a:solidFill>
                <a:schemeClr val="dk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sp>
        <p:nvSpPr>
          <p:cNvPr id="132" name="Google Shape;132;p23"/>
          <p:cNvSpPr txBox="1"/>
          <p:nvPr>
            <p:ph idx="1" type="body"/>
          </p:nvPr>
        </p:nvSpPr>
        <p:spPr>
          <a:xfrm>
            <a:off x="311700" y="233425"/>
            <a:ext cx="8520600" cy="47760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SzPts val="1100"/>
              <a:buNone/>
            </a:pPr>
            <a:r>
              <a:rPr lang="en-GB" sz="1400">
                <a:solidFill>
                  <a:schemeClr val="dk1"/>
                </a:solidFill>
              </a:rPr>
              <a:t>Fabian, M. (2020) “The Coalescence of Being: A Model of the Self-Actualisation Process,” </a:t>
            </a:r>
            <a:r>
              <a:rPr i="1" lang="en-GB" sz="1400">
                <a:solidFill>
                  <a:schemeClr val="dk1"/>
                </a:solidFill>
              </a:rPr>
              <a:t>Journal of happiness studies</a:t>
            </a:r>
            <a:r>
              <a:rPr lang="en-GB" sz="1400">
                <a:solidFill>
                  <a:schemeClr val="dk1"/>
                </a:solidFill>
              </a:rPr>
              <a:t>, 21(4), pp. 1487–1508. Available at: </a:t>
            </a:r>
            <a:r>
              <a:rPr lang="en-GB" sz="1400" u="sng">
                <a:solidFill>
                  <a:schemeClr val="dk1"/>
                </a:solidFill>
                <a:hlinkClick r:id="rId3">
                  <a:extLst>
                    <a:ext uri="{A12FA001-AC4F-418D-AE19-62706E023703}">
                      <ahyp:hlinkClr val="tx"/>
                    </a:ext>
                  </a:extLst>
                </a:hlinkClick>
              </a:rPr>
              <a:t>https://doi.org/10.1007/s10902-019-00141-7</a:t>
            </a:r>
            <a:r>
              <a:rPr lang="en-GB" sz="1400">
                <a:solidFill>
                  <a:schemeClr val="dk1"/>
                </a:solidFill>
              </a:rPr>
              <a:t>.</a:t>
            </a:r>
            <a:endParaRPr sz="1400">
              <a:solidFill>
                <a:schemeClr val="dk1"/>
              </a:solidFill>
            </a:endParaRPr>
          </a:p>
          <a:p>
            <a:pPr indent="0" lvl="0" marL="0" rtl="0" algn="just">
              <a:lnSpc>
                <a:spcPct val="150000"/>
              </a:lnSpc>
              <a:spcBef>
                <a:spcPts val="0"/>
              </a:spcBef>
              <a:spcAft>
                <a:spcPts val="0"/>
              </a:spcAft>
              <a:buSzPts val="1100"/>
              <a:buNone/>
            </a:pPr>
            <a:r>
              <a:t/>
            </a:r>
            <a:endParaRPr sz="1400">
              <a:solidFill>
                <a:schemeClr val="dk1"/>
              </a:solidFill>
            </a:endParaRPr>
          </a:p>
          <a:p>
            <a:pPr indent="0" lvl="0" marL="0" rtl="0" algn="just">
              <a:lnSpc>
                <a:spcPct val="150000"/>
              </a:lnSpc>
              <a:spcBef>
                <a:spcPts val="0"/>
              </a:spcBef>
              <a:spcAft>
                <a:spcPts val="0"/>
              </a:spcAft>
              <a:buSzPts val="1100"/>
              <a:buNone/>
            </a:pPr>
            <a:r>
              <a:rPr lang="en-GB" sz="1400">
                <a:solidFill>
                  <a:schemeClr val="dk1"/>
                </a:solidFill>
              </a:rPr>
              <a:t>McAteer, M., (2013) </a:t>
            </a:r>
            <a:r>
              <a:rPr i="1" lang="en-GB" sz="1400">
                <a:solidFill>
                  <a:schemeClr val="dk1"/>
                </a:solidFill>
              </a:rPr>
              <a:t>Action Research in Education</a:t>
            </a:r>
            <a:r>
              <a:rPr lang="en-GB" sz="1400">
                <a:solidFill>
                  <a:schemeClr val="dk1"/>
                </a:solidFill>
              </a:rPr>
              <a:t>. BERA/SAGE Research Methods in Education. London: SAGE Publications Ltd. Available at: </a:t>
            </a:r>
            <a:r>
              <a:rPr lang="en-GB" sz="1400" u="sng">
                <a:solidFill>
                  <a:schemeClr val="dk1"/>
                </a:solidFill>
                <a:hlinkClick r:id="rId4">
                  <a:extLst>
                    <a:ext uri="{A12FA001-AC4F-418D-AE19-62706E023703}">
                      <ahyp:hlinkClr val="tx"/>
                    </a:ext>
                  </a:extLst>
                </a:hlinkClick>
              </a:rPr>
              <a:t>https://doi.org/10.4135/9781473913967</a:t>
            </a:r>
            <a:endParaRPr sz="1400">
              <a:solidFill>
                <a:schemeClr val="dk1"/>
              </a:solidFill>
            </a:endParaRPr>
          </a:p>
          <a:p>
            <a:pPr indent="0" lvl="0" marL="0" rtl="0" algn="just">
              <a:lnSpc>
                <a:spcPct val="150000"/>
              </a:lnSpc>
              <a:spcBef>
                <a:spcPts val="0"/>
              </a:spcBef>
              <a:spcAft>
                <a:spcPts val="0"/>
              </a:spcAft>
              <a:buSzPts val="1100"/>
              <a:buNone/>
            </a:pPr>
            <a:r>
              <a:t/>
            </a:r>
            <a:endParaRPr sz="1400">
              <a:solidFill>
                <a:schemeClr val="dk1"/>
              </a:solidFill>
            </a:endParaRPr>
          </a:p>
          <a:p>
            <a:pPr indent="0" lvl="0" marL="0" rtl="0" algn="just">
              <a:lnSpc>
                <a:spcPct val="150000"/>
              </a:lnSpc>
              <a:spcBef>
                <a:spcPts val="0"/>
              </a:spcBef>
              <a:spcAft>
                <a:spcPts val="0"/>
              </a:spcAft>
              <a:buSzPts val="1100"/>
              <a:buNone/>
            </a:pPr>
            <a:r>
              <a:rPr lang="en-GB" sz="1400">
                <a:solidFill>
                  <a:schemeClr val="dk1"/>
                </a:solidFill>
              </a:rPr>
              <a:t>McIntosh, P., (2010) </a:t>
            </a:r>
            <a:r>
              <a:rPr i="1" lang="en-GB" sz="1400">
                <a:solidFill>
                  <a:schemeClr val="dk1"/>
                </a:solidFill>
              </a:rPr>
              <a:t>Action research and reflective practice: Creative and visual methods to facilitate reflection and learning</a:t>
            </a:r>
            <a:r>
              <a:rPr lang="en-GB" sz="1400">
                <a:solidFill>
                  <a:schemeClr val="dk1"/>
                </a:solidFill>
              </a:rPr>
              <a:t>. Routledge.</a:t>
            </a:r>
            <a:endParaRPr sz="1400">
              <a:solidFill>
                <a:schemeClr val="dk1"/>
              </a:solidFill>
            </a:endParaRPr>
          </a:p>
          <a:p>
            <a:pPr indent="0" lvl="0" marL="0" rtl="0" algn="just">
              <a:lnSpc>
                <a:spcPct val="150000"/>
              </a:lnSpc>
              <a:spcBef>
                <a:spcPts val="0"/>
              </a:spcBef>
              <a:spcAft>
                <a:spcPts val="0"/>
              </a:spcAft>
              <a:buSzPts val="1100"/>
              <a:buNone/>
            </a:pPr>
            <a:r>
              <a:t/>
            </a:r>
            <a:endParaRPr sz="1400">
              <a:solidFill>
                <a:schemeClr val="dk1"/>
              </a:solidFill>
            </a:endParaRPr>
          </a:p>
          <a:p>
            <a:pPr indent="0" lvl="0" marL="0" rtl="0" algn="just">
              <a:lnSpc>
                <a:spcPct val="150000"/>
              </a:lnSpc>
              <a:spcBef>
                <a:spcPts val="0"/>
              </a:spcBef>
              <a:spcAft>
                <a:spcPts val="0"/>
              </a:spcAft>
              <a:buSzPts val="1100"/>
              <a:buNone/>
            </a:pPr>
            <a:r>
              <a:rPr lang="en-GB" sz="1400">
                <a:solidFill>
                  <a:schemeClr val="dk1"/>
                </a:solidFill>
              </a:rPr>
              <a:t>McNiff, Jean. and Whitehead, Jack. (2009) </a:t>
            </a:r>
            <a:r>
              <a:rPr i="1" lang="en-GB" sz="1400">
                <a:solidFill>
                  <a:schemeClr val="dk1"/>
                </a:solidFill>
              </a:rPr>
              <a:t>All you need to know about action research</a:t>
            </a:r>
            <a:r>
              <a:rPr lang="en-GB" sz="1400">
                <a:solidFill>
                  <a:schemeClr val="dk1"/>
                </a:solidFill>
              </a:rPr>
              <a:t>. London: SAGE.</a:t>
            </a:r>
            <a:endParaRPr sz="1400">
              <a:solidFill>
                <a:schemeClr val="dk1"/>
              </a:solidFill>
            </a:endParaRPr>
          </a:p>
          <a:p>
            <a:pPr indent="0" lvl="0" marL="0" rtl="0" algn="just">
              <a:lnSpc>
                <a:spcPct val="150000"/>
              </a:lnSpc>
              <a:spcBef>
                <a:spcPts val="0"/>
              </a:spcBef>
              <a:spcAft>
                <a:spcPts val="0"/>
              </a:spcAft>
              <a:buSzPts val="1100"/>
              <a:buNone/>
            </a:pPr>
            <a:r>
              <a:t/>
            </a:r>
            <a:endParaRPr sz="1400">
              <a:solidFill>
                <a:schemeClr val="dk1"/>
              </a:solidFill>
            </a:endParaRPr>
          </a:p>
          <a:p>
            <a:pPr indent="0" lvl="0" marL="0" rtl="0" algn="just">
              <a:lnSpc>
                <a:spcPct val="150000"/>
              </a:lnSpc>
              <a:spcBef>
                <a:spcPts val="0"/>
              </a:spcBef>
              <a:spcAft>
                <a:spcPts val="0"/>
              </a:spcAft>
              <a:buSzPts val="1100"/>
              <a:buNone/>
            </a:pPr>
            <a:r>
              <a:rPr lang="en-GB" sz="1400">
                <a:solidFill>
                  <a:schemeClr val="dk1"/>
                </a:solidFill>
              </a:rPr>
              <a:t>Orzelski-Konikowski, I. (2011) “The Power of Adult Learning in Fine Arts: Drawing upon Personal Experience,” </a:t>
            </a:r>
            <a:r>
              <a:rPr i="1" lang="en-GB" sz="1400">
                <a:solidFill>
                  <a:schemeClr val="dk1"/>
                </a:solidFill>
              </a:rPr>
              <a:t>Canadian journal of university continuing education</a:t>
            </a:r>
            <a:r>
              <a:rPr lang="en-GB" sz="1400">
                <a:solidFill>
                  <a:schemeClr val="dk1"/>
                </a:solidFill>
              </a:rPr>
              <a:t>, 37(1), pp. 1-.</a:t>
            </a:r>
            <a:endParaRPr sz="1400">
              <a:solidFill>
                <a:schemeClr val="dk1"/>
              </a:solidFill>
            </a:endParaRPr>
          </a:p>
          <a:p>
            <a:pPr indent="0" lvl="0" marL="0" rtl="0" algn="just">
              <a:lnSpc>
                <a:spcPct val="150000"/>
              </a:lnSpc>
              <a:spcBef>
                <a:spcPts val="0"/>
              </a:spcBef>
              <a:spcAft>
                <a:spcPts val="0"/>
              </a:spcAft>
              <a:buSzPts val="1100"/>
              <a:buNone/>
            </a:pPr>
            <a:r>
              <a:t/>
            </a:r>
            <a:endParaRPr sz="1400">
              <a:solidFill>
                <a:schemeClr val="dk1"/>
              </a:solidFill>
            </a:endParaRPr>
          </a:p>
          <a:p>
            <a:pPr indent="0" lvl="0" marL="0" rtl="0" algn="l">
              <a:lnSpc>
                <a:spcPct val="175000"/>
              </a:lnSpc>
              <a:spcBef>
                <a:spcPts val="0"/>
              </a:spcBef>
              <a:spcAft>
                <a:spcPts val="0"/>
              </a:spcAft>
              <a:buSzPts val="1100"/>
              <a:buNone/>
            </a:pPr>
            <a:r>
              <a:t/>
            </a:r>
            <a:endParaRPr>
              <a:solidFill>
                <a:srgbClr val="0D0D0D"/>
              </a:solidFill>
            </a:endParaRPr>
          </a:p>
          <a:p>
            <a:pPr indent="0" lvl="0" marL="0" rtl="0" algn="l">
              <a:lnSpc>
                <a:spcPct val="175000"/>
              </a:lnSpc>
              <a:spcBef>
                <a:spcPts val="0"/>
              </a:spcBef>
              <a:spcAft>
                <a:spcPts val="0"/>
              </a:spcAft>
              <a:buSzPts val="1100"/>
              <a:buNone/>
            </a:pPr>
            <a:r>
              <a:t/>
            </a:r>
            <a:endParaRPr>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