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93" r:id="rId4"/>
    <p:sldId id="258" r:id="rId5"/>
    <p:sldId id="259" r:id="rId6"/>
    <p:sldId id="260" r:id="rId7"/>
    <p:sldId id="295" r:id="rId8"/>
    <p:sldId id="261" r:id="rId9"/>
    <p:sldId id="294" r:id="rId10"/>
    <p:sldId id="262" r:id="rId11"/>
    <p:sldId id="268"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96" r:id="rId28"/>
    <p:sldId id="286" r:id="rId29"/>
    <p:sldId id="287" r:id="rId30"/>
    <p:sldId id="288" r:id="rId31"/>
    <p:sldId id="289" r:id="rId32"/>
    <p:sldId id="290" r:id="rId33"/>
    <p:sldId id="291" r:id="rId34"/>
    <p:sldId id="292"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0" autoAdjust="0"/>
    <p:restoredTop sz="94737" autoAdjust="0"/>
  </p:normalViewPr>
  <p:slideViewPr>
    <p:cSldViewPr>
      <p:cViewPr varScale="1">
        <p:scale>
          <a:sx n="53" d="100"/>
          <a:sy n="53" d="100"/>
        </p:scale>
        <p:origin x="-90" y="-64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20" name="Footer Placeholder 19"/>
          <p:cNvSpPr>
            <a:spLocks noGrp="1"/>
          </p:cNvSpPr>
          <p:nvPr>
            <p:ph type="ftr" sz="quarter" idx="11"/>
          </p:nvPr>
        </p:nvSpPr>
        <p:spPr/>
        <p:txBody>
          <a:bodyPr/>
          <a:lstStyle>
            <a:extLst/>
          </a:lstStyle>
          <a:p>
            <a:endParaRPr lang="en-GB"/>
          </a:p>
        </p:txBody>
      </p:sp>
      <p:sp>
        <p:nvSpPr>
          <p:cNvPr id="10" name="Slide Number Placeholder 9"/>
          <p:cNvSpPr>
            <a:spLocks noGrp="1"/>
          </p:cNvSpPr>
          <p:nvPr>
            <p:ph type="sldNum" sz="quarter" idx="12"/>
          </p:nvPr>
        </p:nvSpPr>
        <p:spPr/>
        <p:txBody>
          <a:bodyPr/>
          <a:lstStyle>
            <a:extLst/>
          </a:lstStyle>
          <a:p>
            <a:fld id="{68C1BB44-7141-4FB9-ABFE-1F3AC5DFCE1B}" type="slidenum">
              <a:rPr lang="en-GB" smtClean="0"/>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8C1BB44-7141-4FB9-ABFE-1F3AC5DFCE1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8C1BB44-7141-4FB9-ABFE-1F3AC5DFCE1B}" type="slidenum">
              <a:rPr lang="en-GB" smtClean="0"/>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8C1BB44-7141-4FB9-ABFE-1F3AC5DFCE1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8C1BB44-7141-4FB9-ABFE-1F3AC5DFCE1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8C1BB44-7141-4FB9-ABFE-1F3AC5DFCE1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8C1BB44-7141-4FB9-ABFE-1F3AC5DFCE1B}" type="slidenum">
              <a:rPr lang="en-GB" smtClean="0"/>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8C1BB44-7141-4FB9-ABFE-1F3AC5DFCE1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8C1BB44-7141-4FB9-ABFE-1F3AC5DFCE1B}" type="slidenum">
              <a:rPr lang="en-GB" smtClean="0"/>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8C1BB44-7141-4FB9-ABFE-1F3AC5DFCE1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997ECF2-34FD-491A-AFE8-F3EC85E72D8F}" type="datetimeFigureOut">
              <a:rPr lang="en-GB" smtClean="0"/>
              <a:t>13/03/2017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8C1BB44-7141-4FB9-ABFE-1F3AC5DFCE1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6997ECF2-34FD-491A-AFE8-F3EC85E72D8F}" type="datetimeFigureOut">
              <a:rPr lang="en-GB" smtClean="0"/>
              <a:t>13/03/2017</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68C1BB44-7141-4FB9-ABFE-1F3AC5DFCE1B}" type="slidenum">
              <a:rPr lang="en-GB" smtClean="0"/>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bbc.co.uk/religion/religions/paganism/history/modern_1.s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bbc.co.uk/religion/religions/paganism/history/modern_1.s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bbc.co.uk/religion/religions/paganism/rites/worship.s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bbc.co.uk/religion/religions/paganism/history/modern_1.s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uni-marburg.de/religionswissenschaft/journal/disku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PAGANISM</a:t>
            </a:r>
            <a:endParaRPr lang="en-GB" dirty="0"/>
          </a:p>
        </p:txBody>
      </p:sp>
      <p:sp>
        <p:nvSpPr>
          <p:cNvPr id="3" name="Subtitle 2"/>
          <p:cNvSpPr>
            <a:spLocks noGrp="1"/>
          </p:cNvSpPr>
          <p:nvPr>
            <p:ph type="subTitle" idx="1"/>
          </p:nvPr>
        </p:nvSpPr>
        <p:spPr/>
        <p:txBody>
          <a:bodyPr/>
          <a:lstStyle/>
          <a:p>
            <a:r>
              <a:rPr lang="en-GB" dirty="0" smtClean="0"/>
              <a:t>Alternative Spirituality</a:t>
            </a:r>
            <a:endParaRPr lang="en-GB" dirty="0"/>
          </a:p>
        </p:txBody>
      </p:sp>
      <p:pic>
        <p:nvPicPr>
          <p:cNvPr id="4" name="Picture 3" descr="witch.jpe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93496" y="5157192"/>
            <a:ext cx="1850504" cy="1381710"/>
          </a:xfrm>
          <a:prstGeom prst="rect">
            <a:avLst/>
          </a:prstGeom>
        </p:spPr>
      </p:pic>
      <p:sp>
        <p:nvSpPr>
          <p:cNvPr id="5" name="Rectangle 4"/>
          <p:cNvSpPr/>
          <p:nvPr/>
        </p:nvSpPr>
        <p:spPr>
          <a:xfrm>
            <a:off x="1403648" y="5019955"/>
            <a:ext cx="4824535" cy="1656184"/>
          </a:xfrm>
          <a:prstGeom prst="rect">
            <a:avLst/>
          </a:prstGeom>
          <a:noFill/>
        </p:spPr>
        <p:txBody>
          <a:bodyPr wrap="none" lIns="91440" tIns="45720" rIns="91440" bIns="45720">
            <a:prstTxWarp prst="textArchDown">
              <a:avLst>
                <a:gd name="adj" fmla="val 100779"/>
              </a:avLst>
            </a:prstTxWarp>
            <a:spAutoFit/>
          </a:bodyPr>
          <a:lstStyle/>
          <a:p>
            <a:pPr algn="ctr"/>
            <a:r>
              <a:rPr lang="en-GB" sz="2400" b="1" dirty="0" smtClean="0">
                <a:solidFill>
                  <a:srgbClr val="400040"/>
                </a:solidFill>
              </a:rPr>
              <a:t>An </a:t>
            </a:r>
            <a:r>
              <a:rPr lang="en-GB" sz="2400" b="1" dirty="0">
                <a:solidFill>
                  <a:srgbClr val="400040"/>
                </a:solidFill>
              </a:rPr>
              <a:t>it harm none, do what ye </a:t>
            </a:r>
            <a:r>
              <a:rPr lang="en-GB" sz="2400" b="1" dirty="0" smtClean="0">
                <a:solidFill>
                  <a:srgbClr val="400040"/>
                </a:solidFill>
              </a:rPr>
              <a:t>will</a:t>
            </a:r>
          </a:p>
          <a:p>
            <a:pPr algn="ctr"/>
            <a:endParaRPr lang="en-GB" sz="1600" b="1" cap="none" spc="0" dirty="0">
              <a:ln w="12700">
                <a:solidFill>
                  <a:schemeClr val="tx2">
                    <a:satMod val="155000"/>
                  </a:schemeClr>
                </a:solidFill>
                <a:prstDash val="solid"/>
              </a:ln>
              <a:solidFill>
                <a:schemeClr val="tx1">
                  <a:lumMod val="60000"/>
                  <a:lumOff val="40000"/>
                </a:schemeClr>
              </a:solidFill>
              <a:effectLst>
                <a:outerShdw blurRad="41275" dist="20320" dir="1800000" algn="tl" rotWithShape="0">
                  <a:srgbClr val="000000">
                    <a:alpha val="40000"/>
                  </a:srgbClr>
                </a:outerShdw>
              </a:effectLst>
            </a:endParaRPr>
          </a:p>
          <a:p>
            <a:pPr algn="ctr"/>
            <a:endParaRPr lang="en-GB" sz="5400" b="1" cap="none"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37640780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t>
            </a:r>
            <a:r>
              <a:rPr lang="en-GB" dirty="0"/>
              <a:t>Paganism describes a group of contemporary religions based on a reverence for nature</a:t>
            </a:r>
            <a:r>
              <a:rPr lang="en-GB" dirty="0" smtClean="0"/>
              <a:t>.” </a:t>
            </a:r>
          </a:p>
          <a:p>
            <a:r>
              <a:rPr lang="en-GB" dirty="0" smtClean="0"/>
              <a:t>Wicca, </a:t>
            </a:r>
            <a:r>
              <a:rPr lang="en-GB" dirty="0" err="1" smtClean="0"/>
              <a:t>Druidry</a:t>
            </a:r>
            <a:r>
              <a:rPr lang="en-GB" dirty="0" smtClean="0"/>
              <a:t>, Shamanism, Heathenism, Goddess worship…</a:t>
            </a:r>
          </a:p>
          <a:p>
            <a:r>
              <a:rPr lang="en-GB" dirty="0" smtClean="0"/>
              <a:t>Different focuses, ecology, persecution and misrepresentation</a:t>
            </a:r>
          </a:p>
          <a:p>
            <a:r>
              <a:rPr lang="en-GB" dirty="0" smtClean="0"/>
              <a:t>Tens of thousands of Pagans in the UK.</a:t>
            </a:r>
            <a:endParaRPr lang="en-GB" dirty="0"/>
          </a:p>
          <a:p>
            <a:endParaRPr lang="en-GB" dirty="0" smtClean="0"/>
          </a:p>
          <a:p>
            <a:endParaRPr lang="en-GB" dirty="0" smtClean="0"/>
          </a:p>
          <a:p>
            <a:endParaRPr lang="en-GB" dirty="0" smtClean="0"/>
          </a:p>
          <a:p>
            <a:r>
              <a:rPr lang="en-GB" sz="1000" b="1" i="1" dirty="0"/>
              <a:t>Religions</a:t>
            </a:r>
            <a:r>
              <a:rPr lang="en-GB" sz="1000" b="1" dirty="0"/>
              <a:t>, ‘Paganism at a glance’ http://www.bbc.co.uk/religion/religions/paganism/ataglance/glance.shtml</a:t>
            </a:r>
            <a:endParaRPr lang="en-GB" sz="1000" dirty="0"/>
          </a:p>
          <a:p>
            <a:endParaRPr lang="en-GB" dirty="0"/>
          </a:p>
        </p:txBody>
      </p:sp>
    </p:spTree>
    <p:extLst>
      <p:ext uri="{BB962C8B-B14F-4D97-AF65-F5344CB8AC3E}">
        <p14:creationId xmlns:p14="http://schemas.microsoft.com/office/powerpoint/2010/main" val="22572959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3" y="0"/>
            <a:ext cx="4464496" cy="6597352"/>
          </a:xfrm>
        </p:spPr>
        <p:txBody>
          <a:bodyPr>
            <a:normAutofit fontScale="92500" lnSpcReduction="10000"/>
          </a:bodyPr>
          <a:lstStyle/>
          <a:p>
            <a:pPr marL="68580" indent="0">
              <a:buNone/>
            </a:pPr>
            <a:r>
              <a:rPr lang="en-US" dirty="0" smtClean="0">
                <a:solidFill>
                  <a:srgbClr val="8F5201"/>
                </a:solidFill>
              </a:rPr>
              <a:t>Urban (2015) notes dozens of Pagan festivals in the US and 1000s of </a:t>
            </a:r>
            <a:r>
              <a:rPr lang="en-US" dirty="0" err="1" smtClean="0">
                <a:solidFill>
                  <a:srgbClr val="8F5201"/>
                </a:solidFill>
              </a:rPr>
              <a:t>neopagan</a:t>
            </a:r>
            <a:r>
              <a:rPr lang="en-US" dirty="0" smtClean="0">
                <a:solidFill>
                  <a:srgbClr val="8F5201"/>
                </a:solidFill>
              </a:rPr>
              <a:t> groups: </a:t>
            </a:r>
          </a:p>
          <a:p>
            <a:r>
              <a:rPr lang="en-US" dirty="0" smtClean="0">
                <a:solidFill>
                  <a:srgbClr val="8F5201"/>
                </a:solidFill>
              </a:rPr>
              <a:t>Wicca</a:t>
            </a:r>
          </a:p>
          <a:p>
            <a:r>
              <a:rPr lang="en-US" dirty="0" smtClean="0">
                <a:solidFill>
                  <a:srgbClr val="8F5201"/>
                </a:solidFill>
              </a:rPr>
              <a:t>Druidic groups (ancient European </a:t>
            </a:r>
            <a:r>
              <a:rPr lang="en-US" dirty="0" err="1" smtClean="0">
                <a:solidFill>
                  <a:srgbClr val="8F5201"/>
                </a:solidFill>
              </a:rPr>
              <a:t>druidry</a:t>
            </a:r>
            <a:r>
              <a:rPr lang="en-US" dirty="0" smtClean="0">
                <a:solidFill>
                  <a:srgbClr val="8F5201"/>
                </a:solidFill>
              </a:rPr>
              <a:t>)</a:t>
            </a:r>
          </a:p>
          <a:p>
            <a:r>
              <a:rPr lang="en-US" dirty="0" err="1" smtClean="0">
                <a:solidFill>
                  <a:srgbClr val="8F5201"/>
                </a:solidFill>
              </a:rPr>
              <a:t>Dianic</a:t>
            </a:r>
            <a:r>
              <a:rPr lang="en-US" dirty="0" smtClean="0">
                <a:solidFill>
                  <a:srgbClr val="8F5201"/>
                </a:solidFill>
              </a:rPr>
              <a:t> (goddess)</a:t>
            </a:r>
          </a:p>
          <a:p>
            <a:r>
              <a:rPr lang="en-US" dirty="0" smtClean="0">
                <a:solidFill>
                  <a:srgbClr val="8F5201"/>
                </a:solidFill>
              </a:rPr>
              <a:t>Heathen (Germanic traditions)</a:t>
            </a:r>
          </a:p>
          <a:p>
            <a:r>
              <a:rPr lang="en-US" dirty="0" smtClean="0">
                <a:solidFill>
                  <a:srgbClr val="8F5201"/>
                </a:solidFill>
              </a:rPr>
              <a:t>Church of All Worlds (Gaia/earth goddess)</a:t>
            </a:r>
          </a:p>
          <a:p>
            <a:r>
              <a:rPr lang="en-US" dirty="0" smtClean="0">
                <a:solidFill>
                  <a:srgbClr val="8F5201"/>
                </a:solidFill>
              </a:rPr>
              <a:t>Radical Faeries</a:t>
            </a:r>
          </a:p>
          <a:p>
            <a:r>
              <a:rPr lang="en-US" dirty="0" smtClean="0">
                <a:solidFill>
                  <a:srgbClr val="8F5201"/>
                </a:solidFill>
              </a:rPr>
              <a:t>Solitary practitioners</a:t>
            </a:r>
          </a:p>
          <a:p>
            <a:endParaRPr lang="en-US" dirty="0"/>
          </a:p>
        </p:txBody>
      </p:sp>
      <p:pic>
        <p:nvPicPr>
          <p:cNvPr id="5" name="Picture 4" descr="ozfrontpage.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188640"/>
            <a:ext cx="2801112" cy="2157984"/>
          </a:xfrm>
          <a:prstGeom prst="rect">
            <a:avLst/>
          </a:prstGeom>
        </p:spPr>
      </p:pic>
      <p:pic>
        <p:nvPicPr>
          <p:cNvPr id="6" name="Picture 5" descr="radica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5976" y="4293096"/>
            <a:ext cx="3059832" cy="2039888"/>
          </a:xfrm>
          <a:prstGeom prst="rect">
            <a:avLst/>
          </a:prstGeom>
        </p:spPr>
      </p:pic>
      <p:pic>
        <p:nvPicPr>
          <p:cNvPr id="7" name="Picture 6" descr="radical 2.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6216" y="2060848"/>
            <a:ext cx="2771800" cy="2078850"/>
          </a:xfrm>
          <a:prstGeom prst="rect">
            <a:avLst/>
          </a:prstGeom>
        </p:spPr>
      </p:pic>
    </p:spTree>
    <p:extLst>
      <p:ext uri="{BB962C8B-B14F-4D97-AF65-F5344CB8AC3E}">
        <p14:creationId xmlns:p14="http://schemas.microsoft.com/office/powerpoint/2010/main" val="1479106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Pagan Beliefs</a:t>
            </a:r>
            <a:endParaRPr lang="en-GB" dirty="0"/>
          </a:p>
        </p:txBody>
      </p:sp>
      <p:sp>
        <p:nvSpPr>
          <p:cNvPr id="3" name="Content Placeholder 2"/>
          <p:cNvSpPr>
            <a:spLocks noGrp="1"/>
          </p:cNvSpPr>
          <p:nvPr>
            <p:ph idx="1"/>
          </p:nvPr>
        </p:nvSpPr>
        <p:spPr>
          <a:xfrm>
            <a:off x="1435608" y="1268760"/>
            <a:ext cx="4360528" cy="4979640"/>
          </a:xfrm>
        </p:spPr>
        <p:txBody>
          <a:bodyPr>
            <a:normAutofit fontScale="70000" lnSpcReduction="20000"/>
          </a:bodyPr>
          <a:lstStyle/>
          <a:p>
            <a:endParaRPr lang="en-GB" dirty="0" smtClean="0"/>
          </a:p>
          <a:p>
            <a:r>
              <a:rPr lang="en-GB" dirty="0" smtClean="0"/>
              <a:t>Nature:  Divine.  Life and death.</a:t>
            </a:r>
          </a:p>
          <a:p>
            <a:r>
              <a:rPr lang="en-GB" dirty="0" smtClean="0"/>
              <a:t>Divine: feminine and masculine and no gender.  God and Goddess.  Equality.</a:t>
            </a:r>
          </a:p>
          <a:p>
            <a:r>
              <a:rPr lang="en-GB" dirty="0" smtClean="0"/>
              <a:t>Theology: No doctrine.  Experience.  Contact with the divine.  </a:t>
            </a:r>
            <a:endParaRPr lang="en-GB" dirty="0"/>
          </a:p>
          <a:p>
            <a:endParaRPr lang="en-GB" dirty="0" smtClean="0"/>
          </a:p>
          <a:p>
            <a:endParaRPr lang="en-GB" dirty="0"/>
          </a:p>
          <a:p>
            <a:endParaRPr lang="en-GB" dirty="0" smtClean="0"/>
          </a:p>
          <a:p>
            <a:endParaRPr lang="en-GB" dirty="0"/>
          </a:p>
          <a:p>
            <a:endParaRPr lang="en-GB" dirty="0" smtClean="0"/>
          </a:p>
          <a:p>
            <a:r>
              <a:rPr lang="en-GB" sz="1100" b="1" i="1" dirty="0"/>
              <a:t>Religions</a:t>
            </a:r>
            <a:r>
              <a:rPr lang="en-GB" sz="1100" b="1" dirty="0"/>
              <a:t>, ‘Paganism at a glance’ http://www.bbc.co.uk/religion/religions/paganism/ataglance/glance.shtml</a:t>
            </a:r>
            <a:endParaRPr lang="en-GB" sz="1100" dirty="0"/>
          </a:p>
          <a:p>
            <a:endParaRPr lang="en-GB" dirty="0"/>
          </a:p>
        </p:txBody>
      </p:sp>
      <p:pic>
        <p:nvPicPr>
          <p:cNvPr id="4" name="Content Placeholder 3" descr="Wheel-of-the-Year.jpg"/>
          <p:cNvPicPr>
            <a:picLocks noChangeAspect="1"/>
          </p:cNvPicPr>
          <p:nvPr/>
        </p:nvPicPr>
        <p:blipFill>
          <a:blip r:embed="rId2" cstate="print">
            <a:extLst>
              <a:ext uri="{28A0092B-C50C-407E-A947-70E740481C1C}">
                <a14:useLocalDpi xmlns:a14="http://schemas.microsoft.com/office/drawing/2010/main" val="0"/>
              </a:ext>
            </a:extLst>
          </a:blip>
          <a:srcRect l="-41248" r="-41248"/>
          <a:stretch>
            <a:fillRect/>
          </a:stretch>
        </p:blipFill>
        <p:spPr>
          <a:xfrm>
            <a:off x="4427984" y="-33409"/>
            <a:ext cx="6250702" cy="3240360"/>
          </a:xfrm>
          <a:prstGeom prst="rect">
            <a:avLst/>
          </a:prstGeom>
        </p:spPr>
      </p:pic>
      <p:pic>
        <p:nvPicPr>
          <p:cNvPr id="5" name="Content Placeholder 7" descr="Pentacle.jpg"/>
          <p:cNvPicPr>
            <a:picLocks noChangeAspect="1"/>
          </p:cNvPicPr>
          <p:nvPr/>
        </p:nvPicPr>
        <p:blipFill>
          <a:blip r:embed="rId3">
            <a:extLst>
              <a:ext uri="{28A0092B-C50C-407E-A947-70E740481C1C}">
                <a14:useLocalDpi xmlns:a14="http://schemas.microsoft.com/office/drawing/2010/main" val="0"/>
              </a:ext>
            </a:extLst>
          </a:blip>
          <a:srcRect l="-46571" r="-46571"/>
          <a:stretch>
            <a:fillRect/>
          </a:stretch>
        </p:blipFill>
        <p:spPr>
          <a:xfrm>
            <a:off x="4708961" y="3901218"/>
            <a:ext cx="5688748" cy="2945367"/>
          </a:xfrm>
          <a:prstGeom prst="rect">
            <a:avLst/>
          </a:prstGeom>
        </p:spPr>
      </p:pic>
    </p:spTree>
    <p:extLst>
      <p:ext uri="{BB962C8B-B14F-4D97-AF65-F5344CB8AC3E}">
        <p14:creationId xmlns:p14="http://schemas.microsoft.com/office/powerpoint/2010/main" val="12126297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a:t>
            </a:r>
          </a:p>
        </p:txBody>
      </p:sp>
      <p:sp>
        <p:nvSpPr>
          <p:cNvPr id="3" name="Content Placeholder 2"/>
          <p:cNvSpPr>
            <a:spLocks noGrp="1"/>
          </p:cNvSpPr>
          <p:nvPr>
            <p:ph idx="1"/>
          </p:nvPr>
        </p:nvSpPr>
        <p:spPr>
          <a:xfrm>
            <a:off x="1435608" y="1124744"/>
            <a:ext cx="7498080" cy="5544616"/>
          </a:xfrm>
        </p:spPr>
        <p:txBody>
          <a:bodyPr>
            <a:normAutofit fontScale="25000" lnSpcReduction="20000"/>
          </a:bodyPr>
          <a:lstStyle/>
          <a:p>
            <a:endParaRPr lang="en-GB" dirty="0" smtClean="0"/>
          </a:p>
          <a:p>
            <a:r>
              <a:rPr lang="en-GB" sz="7400" dirty="0"/>
              <a:t>Largely but not solely ancient Europe</a:t>
            </a:r>
          </a:p>
          <a:p>
            <a:r>
              <a:rPr lang="en-GB" sz="7400" dirty="0"/>
              <a:t>Decline of Christianity</a:t>
            </a:r>
          </a:p>
          <a:p>
            <a:r>
              <a:rPr lang="en-GB" sz="7400" dirty="0"/>
              <a:t>Increase of knowledge of and interest in past cultures and distant cultures</a:t>
            </a:r>
          </a:p>
          <a:p>
            <a:r>
              <a:rPr lang="en-GB" sz="7400" dirty="0" smtClean="0"/>
              <a:t>The Renaissance (16</a:t>
            </a:r>
            <a:r>
              <a:rPr lang="en-GB" sz="7400" baseline="30000" dirty="0" smtClean="0"/>
              <a:t>th</a:t>
            </a:r>
            <a:r>
              <a:rPr lang="en-GB" sz="7400" dirty="0" smtClean="0"/>
              <a:t> century) – Greek and Roman</a:t>
            </a:r>
          </a:p>
          <a:p>
            <a:r>
              <a:rPr lang="en-GB" sz="7400" dirty="0" smtClean="0"/>
              <a:t>Pagan Gods and Goddesses and the Saints of Christianity.  </a:t>
            </a:r>
          </a:p>
          <a:p>
            <a:r>
              <a:rPr lang="en-GB" sz="7400" dirty="0" smtClean="0"/>
              <a:t>‘</a:t>
            </a:r>
            <a:r>
              <a:rPr lang="en-GB" sz="7400" dirty="0"/>
              <a:t>T</a:t>
            </a:r>
            <a:r>
              <a:rPr lang="en-GB" sz="7400" dirty="0" smtClean="0"/>
              <a:t>he Classics’</a:t>
            </a:r>
          </a:p>
          <a:p>
            <a:r>
              <a:rPr lang="en-GB" sz="7400" dirty="0" smtClean="0"/>
              <a:t>17</a:t>
            </a:r>
            <a:r>
              <a:rPr lang="en-GB" sz="7400" baseline="30000" dirty="0" smtClean="0"/>
              <a:t>th</a:t>
            </a:r>
            <a:r>
              <a:rPr lang="en-GB" sz="7400" dirty="0" smtClean="0"/>
              <a:t> century scholarly interest in stone circles.  Restoration of </a:t>
            </a:r>
            <a:r>
              <a:rPr lang="en-GB" sz="7400" dirty="0" err="1" smtClean="0"/>
              <a:t>Druidry</a:t>
            </a:r>
            <a:r>
              <a:rPr lang="en-GB" sz="7400" dirty="0" smtClean="0"/>
              <a:t> in Britain.  </a:t>
            </a:r>
          </a:p>
          <a:p>
            <a:r>
              <a:rPr lang="en-GB" sz="7400" dirty="0" smtClean="0"/>
              <a:t>19</a:t>
            </a:r>
            <a:r>
              <a:rPr lang="en-GB" sz="7400" baseline="30000" dirty="0" smtClean="0"/>
              <a:t>th</a:t>
            </a:r>
            <a:r>
              <a:rPr lang="en-GB" sz="7400" dirty="0" smtClean="0"/>
              <a:t> century – interest in Pagan heritage.  Different traditions.  Research in different parts of Europe.  </a:t>
            </a:r>
          </a:p>
          <a:p>
            <a:r>
              <a:rPr lang="en-GB" sz="7400" dirty="0" smtClean="0"/>
              <a:t>Nationalism – reclaiming.  Folk music.  </a:t>
            </a:r>
          </a:p>
          <a:p>
            <a:r>
              <a:rPr lang="en-GB" sz="7400" dirty="0" smtClean="0"/>
              <a:t>1960s and 1970s built on repeal of the anti-witchcraft laws (1951).  </a:t>
            </a:r>
          </a:p>
          <a:p>
            <a:r>
              <a:rPr lang="en-GB" sz="7400" dirty="0" smtClean="0"/>
              <a:t>Gerald Gardner (1884 – 1964)</a:t>
            </a:r>
          </a:p>
          <a:p>
            <a:r>
              <a:rPr lang="en-GB" sz="7400" dirty="0" smtClean="0"/>
              <a:t>Other witches and Pagans</a:t>
            </a:r>
          </a:p>
          <a:p>
            <a:r>
              <a:rPr lang="en-GB" sz="7400" dirty="0" smtClean="0"/>
              <a:t>1990s ‘hedge’ witches’, solitary practitioners.</a:t>
            </a:r>
            <a:endParaRPr lang="en-GB" sz="7400" dirty="0"/>
          </a:p>
          <a:p>
            <a:endParaRPr lang="en-GB" dirty="0" smtClean="0"/>
          </a:p>
          <a:p>
            <a:endParaRPr lang="en-GB" dirty="0"/>
          </a:p>
          <a:p>
            <a:r>
              <a:rPr lang="en-GB" u="sng" dirty="0">
                <a:hlinkClick r:id="rId2"/>
              </a:rPr>
              <a:t>BBC, </a:t>
            </a:r>
            <a:r>
              <a:rPr lang="en-GB" i="1" dirty="0"/>
              <a:t>Religions</a:t>
            </a:r>
            <a:r>
              <a:rPr lang="en-GB" dirty="0"/>
              <a:t>, ‘History of Modern Paganism’</a:t>
            </a:r>
          </a:p>
          <a:p>
            <a:pPr marL="82296" indent="0">
              <a:buNone/>
            </a:pPr>
            <a:r>
              <a:rPr lang="en-GB" u="sng" dirty="0">
                <a:hlinkClick r:id="rId2"/>
              </a:rPr>
              <a:t>http://www.bbc.co.uk/religion/religions/paganism/history/modern_1.shtml</a:t>
            </a:r>
            <a:endParaRPr lang="en-GB" dirty="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7076105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effectLst/>
              </a:rPr>
              <a:t/>
            </a:r>
            <a:br>
              <a:rPr lang="en-GB" sz="3600" b="1" dirty="0" smtClean="0">
                <a:effectLst/>
              </a:rPr>
            </a:br>
            <a:r>
              <a:rPr lang="en-GB" b="1" dirty="0">
                <a:effectLst/>
              </a:rPr>
              <a:t/>
            </a:r>
            <a:br>
              <a:rPr lang="en-GB" b="1" dirty="0">
                <a:effectLst/>
              </a:rPr>
            </a:b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endParaRPr lang="en-GB" dirty="0"/>
          </a:p>
          <a:p>
            <a:r>
              <a:rPr lang="en-GB" dirty="0" smtClean="0"/>
              <a:t>“Paganism </a:t>
            </a:r>
            <a:r>
              <a:rPr lang="en-GB" dirty="0"/>
              <a:t>found an ally in the ecological and feminist movements of the 1960s. Pagan philosophies appealed to many eco-activists, who also saw Nature as sacred and recognised the Great Goddess as Mother Nature. The image of the witch was taken up by feminists as a role-model of the independent powerful woman, and the single Great Goddess as the archetype of women's inner strength and </a:t>
            </a:r>
            <a:r>
              <a:rPr lang="en-GB" dirty="0" smtClean="0"/>
              <a:t>dignity”.</a:t>
            </a:r>
            <a:endParaRPr lang="en-GB" dirty="0"/>
          </a:p>
          <a:p>
            <a:endParaRPr lang="en-GB" dirty="0" smtClean="0"/>
          </a:p>
          <a:p>
            <a:endParaRPr lang="en-GB" dirty="0"/>
          </a:p>
          <a:p>
            <a:endParaRPr lang="en-GB" dirty="0" smtClean="0"/>
          </a:p>
          <a:p>
            <a:endParaRPr lang="en-GB" dirty="0"/>
          </a:p>
          <a:p>
            <a:endParaRPr lang="en-GB" dirty="0" smtClean="0"/>
          </a:p>
          <a:p>
            <a:r>
              <a:rPr lang="en-GB" sz="1100" u="sng" dirty="0">
                <a:hlinkClick r:id="rId2"/>
              </a:rPr>
              <a:t>BBC, </a:t>
            </a:r>
            <a:r>
              <a:rPr lang="en-GB" sz="1100" i="1" dirty="0"/>
              <a:t>Religions</a:t>
            </a:r>
            <a:r>
              <a:rPr lang="en-GB" sz="1100" dirty="0"/>
              <a:t>, ‘History of Modern Paganism’</a:t>
            </a:r>
          </a:p>
          <a:p>
            <a:pPr marL="82296" indent="0">
              <a:buNone/>
            </a:pPr>
            <a:r>
              <a:rPr lang="en-GB" sz="1100" u="sng" dirty="0">
                <a:hlinkClick r:id="rId2"/>
              </a:rPr>
              <a:t>http://</a:t>
            </a:r>
            <a:r>
              <a:rPr lang="en-GB" sz="1100" u="sng" dirty="0" smtClean="0">
                <a:hlinkClick r:id="rId2"/>
              </a:rPr>
              <a:t>www.bbc.co.uk/religion/religions/paganism/history/modern_1.shtml</a:t>
            </a:r>
            <a:endParaRPr lang="en-GB" sz="1100" dirty="0"/>
          </a:p>
        </p:txBody>
      </p:sp>
    </p:spTree>
    <p:extLst>
      <p:ext uri="{BB962C8B-B14F-4D97-AF65-F5344CB8AC3E}">
        <p14:creationId xmlns:p14="http://schemas.microsoft.com/office/powerpoint/2010/main" val="36817284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188640"/>
            <a:ext cx="7024744" cy="504056"/>
          </a:xfrm>
        </p:spPr>
        <p:txBody>
          <a:bodyPr>
            <a:normAutofit fontScale="90000"/>
          </a:bodyPr>
          <a:lstStyle/>
          <a:p>
            <a:r>
              <a:rPr lang="en-GB" sz="2800" dirty="0" smtClean="0">
                <a:solidFill>
                  <a:srgbClr val="8F5201"/>
                </a:solidFill>
                <a:latin typeface="Trebuchet MS"/>
                <a:ea typeface="ＭＳ 明朝"/>
                <a:cs typeface="Times New Roman"/>
              </a:rPr>
              <a:t/>
            </a:r>
            <a:br>
              <a:rPr lang="en-GB" sz="2800" dirty="0" smtClean="0">
                <a:solidFill>
                  <a:srgbClr val="8F5201"/>
                </a:solidFill>
                <a:latin typeface="Trebuchet MS"/>
                <a:ea typeface="ＭＳ 明朝"/>
                <a:cs typeface="Times New Roman"/>
              </a:rPr>
            </a:br>
            <a:r>
              <a:rPr lang="en-GB" sz="2800" dirty="0">
                <a:solidFill>
                  <a:srgbClr val="8F5201"/>
                </a:solidFill>
                <a:latin typeface="Trebuchet MS"/>
                <a:ea typeface="ＭＳ 明朝"/>
                <a:cs typeface="Times New Roman"/>
              </a:rPr>
              <a:t/>
            </a:r>
            <a:br>
              <a:rPr lang="en-GB" sz="2800" dirty="0">
                <a:solidFill>
                  <a:srgbClr val="8F5201"/>
                </a:solidFill>
                <a:latin typeface="Trebuchet MS"/>
                <a:ea typeface="ＭＳ 明朝"/>
                <a:cs typeface="Times New Roman"/>
              </a:rPr>
            </a:br>
            <a:r>
              <a:rPr lang="en-GB" sz="2800" dirty="0" smtClean="0">
                <a:solidFill>
                  <a:srgbClr val="8F5201"/>
                </a:solidFill>
                <a:latin typeface="Trebuchet MS"/>
                <a:ea typeface="ＭＳ 明朝"/>
                <a:cs typeface="Times New Roman"/>
              </a:rPr>
              <a:t>GERALD </a:t>
            </a:r>
            <a:r>
              <a:rPr lang="en-GB" sz="2800" dirty="0">
                <a:solidFill>
                  <a:srgbClr val="8F5201"/>
                </a:solidFill>
                <a:latin typeface="Trebuchet MS"/>
                <a:ea typeface="ＭＳ 明朝"/>
                <a:cs typeface="Times New Roman"/>
              </a:rPr>
              <a:t>GARDNER (1884-1964)</a:t>
            </a:r>
            <a:r>
              <a:rPr lang="en-GB" sz="2800" dirty="0">
                <a:solidFill>
                  <a:srgbClr val="8F5201"/>
                </a:solidFill>
                <a:latin typeface="Cambria"/>
                <a:ea typeface="ＭＳ 明朝"/>
                <a:cs typeface="Times New Roman"/>
              </a:rPr>
              <a:t/>
            </a:r>
            <a:br>
              <a:rPr lang="en-GB" sz="2800" dirty="0">
                <a:solidFill>
                  <a:srgbClr val="8F5201"/>
                </a:solidFill>
                <a:latin typeface="Cambria"/>
                <a:ea typeface="ＭＳ 明朝"/>
                <a:cs typeface="Times New Roman"/>
              </a:rPr>
            </a:br>
            <a:endParaRPr lang="en-US" sz="2800" dirty="0">
              <a:solidFill>
                <a:srgbClr val="8F5201"/>
              </a:solidFill>
            </a:endParaRPr>
          </a:p>
        </p:txBody>
      </p:sp>
      <p:sp>
        <p:nvSpPr>
          <p:cNvPr id="3" name="Content Placeholder 2"/>
          <p:cNvSpPr>
            <a:spLocks noGrp="1"/>
          </p:cNvSpPr>
          <p:nvPr>
            <p:ph idx="1"/>
          </p:nvPr>
        </p:nvSpPr>
        <p:spPr>
          <a:xfrm>
            <a:off x="1043608" y="836712"/>
            <a:ext cx="5832648" cy="5832648"/>
          </a:xfrm>
        </p:spPr>
        <p:txBody>
          <a:bodyPr/>
          <a:lstStyle/>
          <a:p>
            <a:r>
              <a:rPr lang="en-GB" dirty="0"/>
              <a:t>Most significant figure in modern paganism, specifically Wicca.  </a:t>
            </a:r>
          </a:p>
          <a:p>
            <a:r>
              <a:rPr lang="en-GB" dirty="0"/>
              <a:t>Claimed to have been initiated into a coven of witches that had survived secretly from the Stone Age.  </a:t>
            </a:r>
          </a:p>
          <a:p>
            <a:r>
              <a:rPr lang="en-GB" dirty="0"/>
              <a:t>The main deity was the Goddess or Great Mother and her male counterpart was the God or Horned God.  </a:t>
            </a:r>
          </a:p>
          <a:p>
            <a:pPr marL="68580" indent="0">
              <a:buNone/>
            </a:pPr>
            <a:endParaRPr lang="en-US" dirty="0"/>
          </a:p>
        </p:txBody>
      </p:sp>
      <p:pic>
        <p:nvPicPr>
          <p:cNvPr id="4" name="Picture 3" descr="gardner.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4720" y="6805"/>
            <a:ext cx="1939280" cy="2908920"/>
          </a:xfrm>
          <a:prstGeom prst="rect">
            <a:avLst/>
          </a:prstGeom>
        </p:spPr>
      </p:pic>
    </p:spTree>
    <p:extLst>
      <p:ext uri="{BB962C8B-B14F-4D97-AF65-F5344CB8AC3E}">
        <p14:creationId xmlns:p14="http://schemas.microsoft.com/office/powerpoint/2010/main" val="28916530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Pagan Worship</a:t>
            </a:r>
            <a:endParaRPr lang="en-GB" dirty="0"/>
          </a:p>
        </p:txBody>
      </p:sp>
      <p:sp>
        <p:nvSpPr>
          <p:cNvPr id="3" name="Content Placeholder 2"/>
          <p:cNvSpPr>
            <a:spLocks noGrp="1"/>
          </p:cNvSpPr>
          <p:nvPr>
            <p:ph idx="1"/>
          </p:nvPr>
        </p:nvSpPr>
        <p:spPr/>
        <p:txBody>
          <a:bodyPr>
            <a:normAutofit fontScale="62500" lnSpcReduction="20000"/>
          </a:bodyPr>
          <a:lstStyle/>
          <a:p>
            <a:r>
              <a:rPr lang="en-GB" sz="3700" dirty="0" smtClean="0"/>
              <a:t>Many </a:t>
            </a:r>
            <a:r>
              <a:rPr lang="en-GB" sz="3700" dirty="0"/>
              <a:t>distinct though related </a:t>
            </a:r>
            <a:r>
              <a:rPr lang="en-GB" sz="3700" dirty="0" smtClean="0"/>
              <a:t>traditions</a:t>
            </a:r>
          </a:p>
          <a:p>
            <a:r>
              <a:rPr lang="en-GB" sz="3700" dirty="0"/>
              <a:t>C</a:t>
            </a:r>
            <a:r>
              <a:rPr lang="en-GB" sz="3700" dirty="0" smtClean="0"/>
              <a:t>ollective </a:t>
            </a:r>
            <a:r>
              <a:rPr lang="en-GB" sz="3700" dirty="0"/>
              <a:t>or </a:t>
            </a:r>
            <a:r>
              <a:rPr lang="en-GB" sz="3700" dirty="0" smtClean="0"/>
              <a:t>solitary</a:t>
            </a:r>
          </a:p>
          <a:p>
            <a:r>
              <a:rPr lang="en-GB" sz="3700" dirty="0"/>
              <a:t>I</a:t>
            </a:r>
            <a:r>
              <a:rPr lang="en-GB" sz="3700" dirty="0" smtClean="0"/>
              <a:t>nformal </a:t>
            </a:r>
            <a:r>
              <a:rPr lang="en-GB" sz="3700" dirty="0"/>
              <a:t>prayer or meditation, or </a:t>
            </a:r>
            <a:r>
              <a:rPr lang="en-GB" sz="3700" dirty="0" smtClean="0"/>
              <a:t>formal</a:t>
            </a:r>
            <a:r>
              <a:rPr lang="en-GB" sz="3700" dirty="0"/>
              <a:t>, structured </a:t>
            </a:r>
            <a:r>
              <a:rPr lang="en-GB" sz="3700" dirty="0" smtClean="0"/>
              <a:t>rituals</a:t>
            </a:r>
          </a:p>
          <a:p>
            <a:r>
              <a:rPr lang="en-GB" sz="3700" dirty="0" smtClean="0"/>
              <a:t>No </a:t>
            </a:r>
            <a:r>
              <a:rPr lang="en-GB" sz="3700" dirty="0"/>
              <a:t>public </a:t>
            </a:r>
            <a:r>
              <a:rPr lang="en-GB" sz="3700" dirty="0" smtClean="0"/>
              <a:t>buildings.   Outdoors in nature. </a:t>
            </a:r>
          </a:p>
          <a:p>
            <a:r>
              <a:rPr lang="en-GB" sz="3700" dirty="0" smtClean="0"/>
              <a:t>Equality, although some groups see women take the lead.  </a:t>
            </a:r>
          </a:p>
          <a:p>
            <a:r>
              <a:rPr lang="en-GB" sz="3700" dirty="0" smtClean="0"/>
              <a:t>Divinity is immanent</a:t>
            </a:r>
          </a:p>
          <a:p>
            <a:endParaRPr lang="en-GB" dirty="0"/>
          </a:p>
          <a:p>
            <a:endParaRPr lang="en-GB" dirty="0" smtClean="0"/>
          </a:p>
          <a:p>
            <a:endParaRPr lang="en-GB" dirty="0"/>
          </a:p>
          <a:p>
            <a:endParaRPr lang="en-GB" dirty="0" smtClean="0"/>
          </a:p>
          <a:p>
            <a:endParaRPr lang="en-GB" dirty="0"/>
          </a:p>
          <a:p>
            <a:endParaRPr lang="en-GB" dirty="0" smtClean="0"/>
          </a:p>
          <a:p>
            <a:r>
              <a:rPr lang="en-GB" sz="1100" dirty="0" smtClean="0"/>
              <a:t>BBC </a:t>
            </a:r>
            <a:r>
              <a:rPr lang="en-GB" sz="1100" dirty="0"/>
              <a:t>‘Pagan Worship’ </a:t>
            </a:r>
            <a:r>
              <a:rPr lang="en-GB" sz="1100" u="sng" dirty="0">
                <a:hlinkClick r:id="rId2"/>
              </a:rPr>
              <a:t>http://www.bbc.co.uk/religion/religions/paganism/rites/worship.shtml</a:t>
            </a:r>
            <a:endParaRPr lang="en-GB" sz="1100" dirty="0"/>
          </a:p>
          <a:p>
            <a:endParaRPr lang="en-GB" dirty="0"/>
          </a:p>
        </p:txBody>
      </p:sp>
      <p:pic>
        <p:nvPicPr>
          <p:cNvPr id="4" name="Picture 3" descr="maiden__mother__crone_by_archseer.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68117" y="3905672"/>
            <a:ext cx="3475883" cy="2952328"/>
          </a:xfrm>
          <a:prstGeom prst="rect">
            <a:avLst/>
          </a:prstGeom>
        </p:spPr>
      </p:pic>
    </p:spTree>
    <p:extLst>
      <p:ext uri="{BB962C8B-B14F-4D97-AF65-F5344CB8AC3E}">
        <p14:creationId xmlns:p14="http://schemas.microsoft.com/office/powerpoint/2010/main" val="3383238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16632"/>
            <a:ext cx="7024744" cy="529128"/>
          </a:xfrm>
        </p:spPr>
        <p:txBody>
          <a:bodyPr>
            <a:normAutofit fontScale="90000"/>
          </a:bodyPr>
          <a:lstStyle/>
          <a:p>
            <a:r>
              <a:rPr lang="en-US" dirty="0" smtClean="0">
                <a:solidFill>
                  <a:srgbClr val="8F5201"/>
                </a:solidFill>
              </a:rPr>
              <a:t>Ritual</a:t>
            </a:r>
            <a:endParaRPr lang="en-US" dirty="0">
              <a:solidFill>
                <a:srgbClr val="8F5201"/>
              </a:solidFill>
            </a:endParaRPr>
          </a:p>
        </p:txBody>
      </p:sp>
      <p:sp>
        <p:nvSpPr>
          <p:cNvPr id="3" name="Content Placeholder 2"/>
          <p:cNvSpPr>
            <a:spLocks noGrp="1"/>
          </p:cNvSpPr>
          <p:nvPr>
            <p:ph idx="1"/>
          </p:nvPr>
        </p:nvSpPr>
        <p:spPr>
          <a:xfrm>
            <a:off x="539552" y="764704"/>
            <a:ext cx="8496944" cy="2880320"/>
          </a:xfrm>
        </p:spPr>
        <p:txBody>
          <a:bodyPr>
            <a:normAutofit fontScale="77500" lnSpcReduction="20000"/>
          </a:bodyPr>
          <a:lstStyle/>
          <a:p>
            <a:pPr marL="68580" indent="0">
              <a:buNone/>
            </a:pPr>
            <a:r>
              <a:rPr lang="en-GB" dirty="0" smtClean="0">
                <a:solidFill>
                  <a:srgbClr val="8F5201"/>
                </a:solidFill>
              </a:rPr>
              <a:t>Ritual </a:t>
            </a:r>
            <a:r>
              <a:rPr lang="en-GB" dirty="0">
                <a:solidFill>
                  <a:srgbClr val="8F5201"/>
                </a:solidFill>
              </a:rPr>
              <a:t>- to honour a deity, celebrate a season or harness spiritual energy (Urban, 167-8)</a:t>
            </a:r>
            <a:r>
              <a:rPr lang="en-GB" dirty="0" smtClean="0">
                <a:solidFill>
                  <a:srgbClr val="8F5201"/>
                </a:solidFill>
              </a:rPr>
              <a:t>:</a:t>
            </a:r>
            <a:endParaRPr lang="en-GB" dirty="0">
              <a:solidFill>
                <a:srgbClr val="8F5201"/>
              </a:solidFill>
            </a:endParaRPr>
          </a:p>
          <a:p>
            <a:r>
              <a:rPr lang="en-GB" dirty="0">
                <a:solidFill>
                  <a:srgbClr val="8F5201"/>
                </a:solidFill>
              </a:rPr>
              <a:t>Cast a circle (sacred space)</a:t>
            </a:r>
          </a:p>
          <a:p>
            <a:r>
              <a:rPr lang="en-GB" dirty="0">
                <a:solidFill>
                  <a:srgbClr val="8F5201"/>
                </a:solidFill>
              </a:rPr>
              <a:t>Implements representing the elements – water, air, fire, earth</a:t>
            </a:r>
          </a:p>
          <a:p>
            <a:r>
              <a:rPr lang="en-GB" dirty="0">
                <a:solidFill>
                  <a:srgbClr val="8F5201"/>
                </a:solidFill>
              </a:rPr>
              <a:t>Deity is invoked</a:t>
            </a:r>
          </a:p>
          <a:p>
            <a:r>
              <a:rPr lang="en-GB" dirty="0">
                <a:solidFill>
                  <a:srgbClr val="8F5201"/>
                </a:solidFill>
              </a:rPr>
              <a:t>Spiritual energy from </a:t>
            </a:r>
            <a:r>
              <a:rPr lang="en-GB" dirty="0" smtClean="0">
                <a:solidFill>
                  <a:srgbClr val="8F5201"/>
                </a:solidFill>
              </a:rPr>
              <a:t>the </a:t>
            </a:r>
            <a:r>
              <a:rPr lang="en-GB" dirty="0">
                <a:solidFill>
                  <a:srgbClr val="8F5201"/>
                </a:solidFill>
              </a:rPr>
              <a:t>group and the deity is harnessed and directed at a goal </a:t>
            </a:r>
          </a:p>
          <a:p>
            <a:endParaRPr lang="en-US" dirty="0"/>
          </a:p>
        </p:txBody>
      </p:sp>
      <p:pic>
        <p:nvPicPr>
          <p:cNvPr id="4" name="Picture 3" descr="casting 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3366314"/>
            <a:ext cx="4364608" cy="3491686"/>
          </a:xfrm>
          <a:prstGeom prst="rect">
            <a:avLst/>
          </a:prstGeom>
        </p:spPr>
      </p:pic>
    </p:spTree>
    <p:extLst>
      <p:ext uri="{BB962C8B-B14F-4D97-AF65-F5344CB8AC3E}">
        <p14:creationId xmlns:p14="http://schemas.microsoft.com/office/powerpoint/2010/main" val="1338984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“Pagans do not believe that they are set above, or apart from, the rest of nature. They understand divinity to be immanent, woven through every aspect of the living earth. Thus, Pagan worship is mainly concerned with connection to, and the honouring of, immanent divinity. The rituals are akin to a symbolic language of communication between the human and the divine: one which speaks not to the intellect alone but also to the body, the emotions, and the depths of the unconscious mind, allowing Pagans to experience the sacred as whole people within the act of worship”.</a:t>
            </a:r>
          </a:p>
          <a:p>
            <a:pPr marL="82296" indent="0">
              <a:buNone/>
            </a:pPr>
            <a:r>
              <a:rPr lang="en-GB" sz="1400" u="sng" dirty="0">
                <a:hlinkClick r:id="rId2"/>
              </a:rPr>
              <a:t>BBC, </a:t>
            </a:r>
            <a:r>
              <a:rPr lang="en-GB" sz="1400" i="1" dirty="0"/>
              <a:t>Religions</a:t>
            </a:r>
            <a:r>
              <a:rPr lang="en-GB" sz="1400" dirty="0"/>
              <a:t>, ‘History of Modern Paganism</a:t>
            </a:r>
            <a:r>
              <a:rPr lang="en-GB" sz="1400" dirty="0" smtClean="0"/>
              <a:t>’ </a:t>
            </a:r>
            <a:r>
              <a:rPr lang="en-GB" sz="1400" u="sng" dirty="0" smtClean="0">
                <a:hlinkClick r:id="rId2"/>
              </a:rPr>
              <a:t>http://www.bbc.co.uk/religion/religions/paganism/history/modern_1.shtml</a:t>
            </a:r>
            <a:endParaRPr lang="en-GB" sz="1400" dirty="0" smtClean="0"/>
          </a:p>
          <a:p>
            <a:endParaRPr lang="en-GB" dirty="0"/>
          </a:p>
        </p:txBody>
      </p:sp>
    </p:spTree>
    <p:extLst>
      <p:ext uri="{BB962C8B-B14F-4D97-AF65-F5344CB8AC3E}">
        <p14:creationId xmlns:p14="http://schemas.microsoft.com/office/powerpoint/2010/main" val="1365268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84784"/>
            <a:ext cx="6777317" cy="4347845"/>
          </a:xfrm>
        </p:spPr>
        <p:txBody>
          <a:bodyPr>
            <a:normAutofit fontScale="70000" lnSpcReduction="20000"/>
          </a:bodyPr>
          <a:lstStyle/>
          <a:p>
            <a:pPr marL="68580" indent="0">
              <a:buNone/>
            </a:pPr>
            <a:r>
              <a:rPr lang="en-US" dirty="0" smtClean="0">
                <a:solidFill>
                  <a:srgbClr val="8F5201"/>
                </a:solidFill>
              </a:rPr>
              <a:t>Urban (2015, 158-9</a:t>
            </a:r>
            <a:r>
              <a:rPr lang="en-US" dirty="0" smtClean="0">
                <a:solidFill>
                  <a:srgbClr val="8F5201"/>
                </a:solidFill>
              </a:rPr>
              <a:t>):</a:t>
            </a:r>
            <a:endParaRPr lang="en-US" dirty="0" smtClean="0">
              <a:solidFill>
                <a:srgbClr val="8F5201"/>
              </a:solidFill>
            </a:endParaRPr>
          </a:p>
          <a:p>
            <a:pPr lvl="0"/>
            <a:r>
              <a:rPr lang="en-GB" dirty="0" smtClean="0">
                <a:solidFill>
                  <a:srgbClr val="8F5201"/>
                </a:solidFill>
              </a:rPr>
              <a:t>Pagan groups </a:t>
            </a:r>
            <a:r>
              <a:rPr lang="en-GB" dirty="0">
                <a:solidFill>
                  <a:srgbClr val="8F5201"/>
                </a:solidFill>
              </a:rPr>
              <a:t>look back to a pre-Christian world – to recover it or draw inspiration from it.</a:t>
            </a:r>
          </a:p>
          <a:p>
            <a:pPr lvl="0"/>
            <a:r>
              <a:rPr lang="en-GB" dirty="0">
                <a:solidFill>
                  <a:srgbClr val="8F5201"/>
                </a:solidFill>
              </a:rPr>
              <a:t>They are loosely organised with less rigid boundaries and more flexible communities than NRMs.</a:t>
            </a:r>
          </a:p>
          <a:p>
            <a:pPr lvl="0"/>
            <a:r>
              <a:rPr lang="en-GB" dirty="0">
                <a:solidFill>
                  <a:srgbClr val="8F5201"/>
                </a:solidFill>
              </a:rPr>
              <a:t>They are practice-oriented – ritual and magic not beliefs.  Empowering as no priest to stand </a:t>
            </a:r>
            <a:r>
              <a:rPr lang="en-GB" dirty="0" smtClean="0">
                <a:solidFill>
                  <a:srgbClr val="8F5201"/>
                </a:solidFill>
              </a:rPr>
              <a:t>in-between</a:t>
            </a:r>
            <a:r>
              <a:rPr lang="en-GB" dirty="0">
                <a:solidFill>
                  <a:srgbClr val="8F5201"/>
                </a:solidFill>
              </a:rPr>
              <a:t>.  There may be many differences, in beliefs and in different gods, but most are focused on orthopraxy not orthodoxy.</a:t>
            </a:r>
          </a:p>
          <a:p>
            <a:pPr lvl="0"/>
            <a:r>
              <a:rPr lang="en-GB" dirty="0">
                <a:solidFill>
                  <a:srgbClr val="8F5201"/>
                </a:solidFill>
              </a:rPr>
              <a:t>Equality between the sexes and environmentalism.  </a:t>
            </a:r>
          </a:p>
          <a:p>
            <a:endParaRPr lang="en-US" dirty="0"/>
          </a:p>
        </p:txBody>
      </p:sp>
    </p:spTree>
    <p:extLst>
      <p:ext uri="{BB962C8B-B14F-4D97-AF65-F5344CB8AC3E}">
        <p14:creationId xmlns:p14="http://schemas.microsoft.com/office/powerpoint/2010/main" val="3199661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12776"/>
            <a:ext cx="6777317" cy="4419853"/>
          </a:xfrm>
        </p:spPr>
        <p:txBody>
          <a:bodyPr>
            <a:normAutofit fontScale="77500" lnSpcReduction="20000"/>
          </a:bodyPr>
          <a:lstStyle/>
          <a:p>
            <a:pPr marL="68580" indent="0">
              <a:buNone/>
            </a:pPr>
            <a:r>
              <a:rPr lang="en-GB" dirty="0">
                <a:solidFill>
                  <a:srgbClr val="8F5201"/>
                </a:solidFill>
              </a:rPr>
              <a:t>Partridge </a:t>
            </a:r>
            <a:r>
              <a:rPr lang="en-GB" dirty="0" smtClean="0">
                <a:solidFill>
                  <a:srgbClr val="8F5201"/>
                </a:solidFill>
              </a:rPr>
              <a:t>(2004, 83) gives </a:t>
            </a:r>
            <a:r>
              <a:rPr lang="en-GB" dirty="0">
                <a:solidFill>
                  <a:srgbClr val="8F5201"/>
                </a:solidFill>
              </a:rPr>
              <a:t>a number of reasons for the current interest in Paganism </a:t>
            </a:r>
            <a:r>
              <a:rPr lang="en-GB" dirty="0" smtClean="0">
                <a:solidFill>
                  <a:srgbClr val="8F5201"/>
                </a:solidFill>
              </a:rPr>
              <a:t>:</a:t>
            </a:r>
            <a:endParaRPr lang="en-GB" dirty="0">
              <a:solidFill>
                <a:srgbClr val="8F5201"/>
              </a:solidFill>
            </a:endParaRPr>
          </a:p>
          <a:p>
            <a:pPr marL="68580" indent="0">
              <a:buNone/>
            </a:pPr>
            <a:endParaRPr lang="en-GB" dirty="0">
              <a:solidFill>
                <a:srgbClr val="8F5201"/>
              </a:solidFill>
            </a:endParaRPr>
          </a:p>
          <a:p>
            <a:pPr lvl="0"/>
            <a:r>
              <a:rPr lang="en-GB" dirty="0">
                <a:solidFill>
                  <a:srgbClr val="8F5201"/>
                </a:solidFill>
              </a:rPr>
              <a:t>It </a:t>
            </a:r>
            <a:r>
              <a:rPr lang="en-GB" dirty="0" smtClean="0">
                <a:solidFill>
                  <a:srgbClr val="8F5201"/>
                </a:solidFill>
              </a:rPr>
              <a:t>stands against masculine </a:t>
            </a:r>
            <a:r>
              <a:rPr lang="en-GB" dirty="0">
                <a:solidFill>
                  <a:srgbClr val="8F5201"/>
                </a:solidFill>
              </a:rPr>
              <a:t>images of power and authority</a:t>
            </a:r>
          </a:p>
          <a:p>
            <a:pPr lvl="0"/>
            <a:r>
              <a:rPr lang="en-GB" dirty="0">
                <a:solidFill>
                  <a:srgbClr val="8F5201"/>
                </a:solidFill>
              </a:rPr>
              <a:t>It is feminist.  Eco-feminism.  </a:t>
            </a:r>
          </a:p>
          <a:p>
            <a:pPr lvl="0"/>
            <a:r>
              <a:rPr lang="en-GB" dirty="0">
                <a:solidFill>
                  <a:srgbClr val="8F5201"/>
                </a:solidFill>
              </a:rPr>
              <a:t>It is non-dogmatic.</a:t>
            </a:r>
          </a:p>
          <a:p>
            <a:pPr lvl="0"/>
            <a:r>
              <a:rPr lang="en-GB" dirty="0">
                <a:solidFill>
                  <a:srgbClr val="8F5201"/>
                </a:solidFill>
              </a:rPr>
              <a:t>Influence by and itself influences music, literature, films and even computer games.  </a:t>
            </a:r>
          </a:p>
          <a:p>
            <a:pPr lvl="0"/>
            <a:r>
              <a:rPr lang="en-GB" dirty="0">
                <a:solidFill>
                  <a:srgbClr val="8F5201"/>
                </a:solidFill>
              </a:rPr>
              <a:t>Ancient ideas are perennial.</a:t>
            </a:r>
          </a:p>
          <a:p>
            <a:pPr lvl="0"/>
            <a:r>
              <a:rPr lang="en-GB" dirty="0" smtClean="0">
                <a:solidFill>
                  <a:srgbClr val="8F5201"/>
                </a:solidFill>
              </a:rPr>
              <a:t>It sees humanity </a:t>
            </a:r>
            <a:r>
              <a:rPr lang="en-GB" dirty="0">
                <a:solidFill>
                  <a:srgbClr val="8F5201"/>
                </a:solidFill>
              </a:rPr>
              <a:t>as part of a bigger picture; a whole.  </a:t>
            </a:r>
          </a:p>
        </p:txBody>
      </p:sp>
    </p:spTree>
    <p:extLst>
      <p:ext uri="{BB962C8B-B14F-4D97-AF65-F5344CB8AC3E}">
        <p14:creationId xmlns:p14="http://schemas.microsoft.com/office/powerpoint/2010/main" val="446354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556792"/>
            <a:ext cx="6777317" cy="4275837"/>
          </a:xfrm>
        </p:spPr>
        <p:txBody>
          <a:bodyPr>
            <a:normAutofit fontScale="77500" lnSpcReduction="20000"/>
          </a:bodyPr>
          <a:lstStyle/>
          <a:p>
            <a:pPr marL="68580" indent="0">
              <a:buNone/>
            </a:pPr>
            <a:r>
              <a:rPr lang="en-GB" dirty="0">
                <a:solidFill>
                  <a:srgbClr val="8F5201"/>
                </a:solidFill>
              </a:rPr>
              <a:t>Stephen </a:t>
            </a:r>
            <a:r>
              <a:rPr lang="en-GB" dirty="0" smtClean="0">
                <a:solidFill>
                  <a:srgbClr val="8F5201"/>
                </a:solidFill>
              </a:rPr>
              <a:t>Hunt (2002) </a:t>
            </a:r>
            <a:r>
              <a:rPr lang="en-GB" dirty="0">
                <a:solidFill>
                  <a:srgbClr val="8F5201"/>
                </a:solidFill>
              </a:rPr>
              <a:t>puts Paganism, or neo-Paganism, as a strand of New Age.  He says</a:t>
            </a:r>
          </a:p>
          <a:p>
            <a:r>
              <a:rPr lang="en-GB" dirty="0">
                <a:solidFill>
                  <a:srgbClr val="8F5201"/>
                </a:solidFill>
              </a:rPr>
              <a:t>…neo-Paganism denotes a revival and reconstruction of ancient Nature religions adapted for the contemporary world.  Although as a movement, neo-Paganism can be traced back to the nineteenth century, it was the counter-culture of the mid-twentieth century which increased its popularity, particularly in the USA where a rediscovery of the ancient cultural traditions of the native American Indians became popular.  Beyond that, neo-Paganism displays a remarkable diversity.</a:t>
            </a:r>
          </a:p>
          <a:p>
            <a:endParaRPr lang="en-GB" dirty="0"/>
          </a:p>
        </p:txBody>
      </p:sp>
    </p:spTree>
    <p:extLst>
      <p:ext uri="{BB962C8B-B14F-4D97-AF65-F5344CB8AC3E}">
        <p14:creationId xmlns:p14="http://schemas.microsoft.com/office/powerpoint/2010/main" val="4086988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332656"/>
            <a:ext cx="6777317" cy="5499973"/>
          </a:xfrm>
        </p:spPr>
        <p:txBody>
          <a:bodyPr>
            <a:normAutofit fontScale="92500" lnSpcReduction="20000"/>
          </a:bodyPr>
          <a:lstStyle/>
          <a:p>
            <a:pPr marL="68580" indent="0">
              <a:buNone/>
            </a:pPr>
            <a:r>
              <a:rPr lang="en-GB" dirty="0">
                <a:solidFill>
                  <a:srgbClr val="8F5201"/>
                </a:solidFill>
              </a:rPr>
              <a:t>Marion Bowman </a:t>
            </a:r>
            <a:r>
              <a:rPr lang="en-GB" dirty="0" smtClean="0">
                <a:solidFill>
                  <a:srgbClr val="8F5201"/>
                </a:solidFill>
              </a:rPr>
              <a:t>(2000) says</a:t>
            </a:r>
            <a:endParaRPr lang="en-GB" dirty="0">
              <a:solidFill>
                <a:srgbClr val="8F5201"/>
              </a:solidFill>
            </a:endParaRPr>
          </a:p>
          <a:p>
            <a:pPr marL="68580" indent="0">
              <a:buNone/>
            </a:pPr>
            <a:r>
              <a:rPr lang="en-GB" dirty="0">
                <a:solidFill>
                  <a:srgbClr val="8F5201"/>
                </a:solidFill>
              </a:rPr>
              <a:t> </a:t>
            </a:r>
          </a:p>
          <a:p>
            <a:r>
              <a:rPr lang="en-GB" sz="2600" dirty="0">
                <a:solidFill>
                  <a:srgbClr val="8F5201"/>
                </a:solidFill>
              </a:rPr>
              <a:t>Paganism 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sz="2600" dirty="0" err="1">
                <a:solidFill>
                  <a:srgbClr val="8F5201"/>
                </a:solidFill>
              </a:rPr>
              <a:t>piscicide</a:t>
            </a:r>
            <a:r>
              <a:rPr lang="en-GB" sz="2600" dirty="0">
                <a:solidFill>
                  <a:srgbClr val="8F5201"/>
                </a:solidFill>
              </a:rPr>
              <a:t>), organic/compassionate farming carnivorous, omnivorous</a:t>
            </a:r>
            <a:r>
              <a:rPr lang="en-GB" sz="2600" dirty="0" smtClean="0">
                <a:solidFill>
                  <a:srgbClr val="8F5201"/>
                </a:solidFill>
              </a:rPr>
              <a:t>.</a:t>
            </a:r>
          </a:p>
          <a:p>
            <a:endParaRPr lang="en-GB" dirty="0"/>
          </a:p>
          <a:p>
            <a:endParaRPr lang="en-GB" dirty="0"/>
          </a:p>
        </p:txBody>
      </p:sp>
    </p:spTree>
    <p:extLst>
      <p:ext uri="{BB962C8B-B14F-4D97-AF65-F5344CB8AC3E}">
        <p14:creationId xmlns:p14="http://schemas.microsoft.com/office/powerpoint/2010/main" val="2694722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628800"/>
            <a:ext cx="6777317" cy="4203829"/>
          </a:xfrm>
        </p:spPr>
        <p:txBody>
          <a:bodyPr>
            <a:normAutofit fontScale="85000" lnSpcReduction="20000"/>
          </a:bodyPr>
          <a:lstStyle/>
          <a:p>
            <a:pPr marL="68580" indent="0">
              <a:buNone/>
            </a:pPr>
            <a:r>
              <a:rPr lang="en-GB" dirty="0">
                <a:solidFill>
                  <a:srgbClr val="8F5201"/>
                </a:solidFill>
              </a:rPr>
              <a:t>Barrett </a:t>
            </a:r>
            <a:r>
              <a:rPr lang="en-GB" dirty="0" smtClean="0">
                <a:solidFill>
                  <a:srgbClr val="8F5201"/>
                </a:solidFill>
              </a:rPr>
              <a:t>(2001, 213) highlights </a:t>
            </a:r>
            <a:r>
              <a:rPr lang="en-GB" dirty="0">
                <a:solidFill>
                  <a:srgbClr val="8F5201"/>
                </a:solidFill>
              </a:rPr>
              <a:t>a point made by Shan from House of Goddess.  She says</a:t>
            </a:r>
          </a:p>
          <a:p>
            <a:pPr marL="68580" indent="0">
              <a:buNone/>
            </a:pPr>
            <a:endParaRPr lang="en-GB" dirty="0">
              <a:solidFill>
                <a:srgbClr val="8F5201"/>
              </a:solidFill>
            </a:endParaRPr>
          </a:p>
          <a:p>
            <a:r>
              <a:rPr lang="en-GB" dirty="0">
                <a:solidFill>
                  <a:srgbClr val="8F5201"/>
                </a:solidFill>
              </a:rPr>
              <a:t>The ‘Old Religion’ is actually a bit inaccurate, but a very affectionate name for the Craft.  We often argue among ourselves about how much of the craft nowadays is a modern invention, how much ancient tradition.  Some of us say almost all of it is modern – but fine, it works.  Some think it’s a mix.  Some say most of it has been handed down to us.</a:t>
            </a:r>
          </a:p>
          <a:p>
            <a:endParaRPr lang="en-GB" dirty="0"/>
          </a:p>
        </p:txBody>
      </p:sp>
    </p:spTree>
    <p:extLst>
      <p:ext uri="{BB962C8B-B14F-4D97-AF65-F5344CB8AC3E}">
        <p14:creationId xmlns:p14="http://schemas.microsoft.com/office/powerpoint/2010/main" val="3821397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solidFill>
                  <a:srgbClr val="8F5201"/>
                </a:solidFill>
                <a:ea typeface="ＭＳ 明朝"/>
                <a:cs typeface="Times New Roman"/>
              </a:rPr>
              <a:t>Urban (2015, 165) ‘what matters is that the tradition exists now and is meaningful for people today, regardless of its precise historical origins.  Indeed, even if it didn’t exist in the ancient past, it needs to be invented today in order to protect the earth from widespread environmental devastation’.</a:t>
            </a:r>
          </a:p>
          <a:p>
            <a:endParaRPr lang="en-GB" dirty="0"/>
          </a:p>
        </p:txBody>
      </p:sp>
    </p:spTree>
    <p:extLst>
      <p:ext uri="{BB962C8B-B14F-4D97-AF65-F5344CB8AC3E}">
        <p14:creationId xmlns:p14="http://schemas.microsoft.com/office/powerpoint/2010/main" val="6816625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484784"/>
            <a:ext cx="6777317" cy="4347845"/>
          </a:xfrm>
        </p:spPr>
        <p:txBody>
          <a:bodyPr>
            <a:normAutofit fontScale="85000" lnSpcReduction="20000"/>
          </a:bodyPr>
          <a:lstStyle/>
          <a:p>
            <a:pPr marL="68580" indent="0">
              <a:buNone/>
            </a:pPr>
            <a:r>
              <a:rPr lang="en-GB" dirty="0" smtClean="0">
                <a:solidFill>
                  <a:srgbClr val="8F5201"/>
                </a:solidFill>
              </a:rPr>
              <a:t>Kemp (1995, 8)  </a:t>
            </a:r>
            <a:r>
              <a:rPr lang="en-GB" dirty="0">
                <a:solidFill>
                  <a:srgbClr val="8F5201"/>
                </a:solidFill>
              </a:rPr>
              <a:t>- research by Amy </a:t>
            </a:r>
            <a:r>
              <a:rPr lang="en-GB" dirty="0" err="1" smtClean="0">
                <a:solidFill>
                  <a:srgbClr val="8F5201"/>
                </a:solidFill>
              </a:rPr>
              <a:t>Simes</a:t>
            </a:r>
            <a:r>
              <a:rPr lang="en-GB" dirty="0" smtClean="0">
                <a:solidFill>
                  <a:srgbClr val="8F5201"/>
                </a:solidFill>
              </a:rPr>
              <a:t> (1995)  </a:t>
            </a:r>
            <a:r>
              <a:rPr lang="en-GB" dirty="0">
                <a:solidFill>
                  <a:srgbClr val="8F5201"/>
                </a:solidFill>
              </a:rPr>
              <a:t>- distinguishes between Paganism and New Age.  </a:t>
            </a:r>
            <a:endParaRPr lang="en-GB" dirty="0" smtClean="0">
              <a:solidFill>
                <a:srgbClr val="8F5201"/>
              </a:solidFill>
            </a:endParaRPr>
          </a:p>
          <a:p>
            <a:pPr marL="68580" indent="0">
              <a:buNone/>
            </a:pPr>
            <a:r>
              <a:rPr lang="en-GB" dirty="0" smtClean="0">
                <a:solidFill>
                  <a:srgbClr val="8F5201"/>
                </a:solidFill>
              </a:rPr>
              <a:t>1 </a:t>
            </a:r>
            <a:r>
              <a:rPr lang="en-GB" dirty="0">
                <a:solidFill>
                  <a:srgbClr val="8F5201"/>
                </a:solidFill>
              </a:rPr>
              <a:t>New Age shamanism is a ‘secular activity’ whereas Pagan Shamanism is a ‘religious act’</a:t>
            </a:r>
          </a:p>
          <a:p>
            <a:pPr marL="68580" indent="0">
              <a:buNone/>
            </a:pPr>
            <a:r>
              <a:rPr lang="en-GB" dirty="0">
                <a:solidFill>
                  <a:srgbClr val="8F5201"/>
                </a:solidFill>
              </a:rPr>
              <a:t>2 Pagan spirituality is less ‘vague’ than New Age spirituality</a:t>
            </a:r>
            <a:br>
              <a:rPr lang="en-GB" dirty="0">
                <a:solidFill>
                  <a:srgbClr val="8F5201"/>
                </a:solidFill>
              </a:rPr>
            </a:br>
            <a:r>
              <a:rPr lang="en-GB" dirty="0">
                <a:solidFill>
                  <a:srgbClr val="8F5201"/>
                </a:solidFill>
              </a:rPr>
              <a:t>3 Paganism is more democratic than New Age</a:t>
            </a:r>
          </a:p>
          <a:p>
            <a:pPr marL="68580" indent="0">
              <a:buNone/>
            </a:pPr>
            <a:r>
              <a:rPr lang="en-GB" dirty="0">
                <a:solidFill>
                  <a:srgbClr val="8F5201"/>
                </a:solidFill>
              </a:rPr>
              <a:t>4 Paganism has more ritual than New Age</a:t>
            </a:r>
          </a:p>
          <a:p>
            <a:pPr marL="68580" indent="0">
              <a:buNone/>
            </a:pPr>
            <a:r>
              <a:rPr lang="en-GB" dirty="0">
                <a:solidFill>
                  <a:srgbClr val="8F5201"/>
                </a:solidFill>
              </a:rPr>
              <a:t>5 Paganism has a greater emphasis on commitment and community than New Age.  </a:t>
            </a:r>
          </a:p>
        </p:txBody>
      </p:sp>
    </p:spTree>
    <p:extLst>
      <p:ext uri="{BB962C8B-B14F-4D97-AF65-F5344CB8AC3E}">
        <p14:creationId xmlns:p14="http://schemas.microsoft.com/office/powerpoint/2010/main" val="3768649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332656"/>
            <a:ext cx="6777317" cy="6336704"/>
          </a:xfrm>
        </p:spPr>
        <p:txBody>
          <a:bodyPr>
            <a:normAutofit fontScale="77500" lnSpcReduction="20000"/>
          </a:bodyPr>
          <a:lstStyle/>
          <a:p>
            <a:pPr marL="68580" indent="0">
              <a:buNone/>
            </a:pPr>
            <a:r>
              <a:rPr lang="en-GB" dirty="0" smtClean="0">
                <a:solidFill>
                  <a:srgbClr val="8F5201"/>
                </a:solidFill>
              </a:rPr>
              <a:t>Partridge (2002: 321-322): </a:t>
            </a:r>
            <a:r>
              <a:rPr lang="en-GB" dirty="0">
                <a:solidFill>
                  <a:srgbClr val="8F5201"/>
                </a:solidFill>
              </a:rPr>
              <a:t>“Just as the term ‘Hinduism’ refers not to a single religion, but to a diverse and complex network of traditions of Indian origin, so ‘Paganism’ refers to a broad range of nature-venerating religious traditions”:  </a:t>
            </a:r>
          </a:p>
          <a:p>
            <a:r>
              <a:rPr lang="en-GB" dirty="0" smtClean="0">
                <a:solidFill>
                  <a:srgbClr val="8F5201"/>
                </a:solidFill>
              </a:rPr>
              <a:t>Paganism </a:t>
            </a:r>
            <a:r>
              <a:rPr lang="en-GB" dirty="0">
                <a:solidFill>
                  <a:srgbClr val="8F5201"/>
                </a:solidFill>
              </a:rPr>
              <a:t>is critical of “New Age’s overly sanguine, </a:t>
            </a:r>
            <a:r>
              <a:rPr lang="en-GB" dirty="0" err="1">
                <a:solidFill>
                  <a:srgbClr val="8F5201"/>
                </a:solidFill>
              </a:rPr>
              <a:t>saccarine</a:t>
            </a:r>
            <a:r>
              <a:rPr lang="en-GB" dirty="0">
                <a:solidFill>
                  <a:srgbClr val="8F5201"/>
                </a:solidFill>
              </a:rPr>
              <a:t>, light-emphasizing view of reality”.  </a:t>
            </a:r>
          </a:p>
          <a:p>
            <a:r>
              <a:rPr lang="en-GB" dirty="0" smtClean="0">
                <a:solidFill>
                  <a:srgbClr val="8F5201"/>
                </a:solidFill>
              </a:rPr>
              <a:t>Paganism </a:t>
            </a:r>
            <a:r>
              <a:rPr lang="en-GB" dirty="0">
                <a:solidFill>
                  <a:srgbClr val="8F5201"/>
                </a:solidFill>
              </a:rPr>
              <a:t>is more ritualistic than New Age, although he goes on to say that some New Agers follow the Pagan festivals.  </a:t>
            </a:r>
          </a:p>
          <a:p>
            <a:r>
              <a:rPr lang="en-GB" dirty="0" smtClean="0">
                <a:solidFill>
                  <a:srgbClr val="8F5201"/>
                </a:solidFill>
              </a:rPr>
              <a:t>New </a:t>
            </a:r>
            <a:r>
              <a:rPr lang="en-GB" dirty="0">
                <a:solidFill>
                  <a:srgbClr val="8F5201"/>
                </a:solidFill>
              </a:rPr>
              <a:t>Age is more about ‘going within’, whereas Paganism emphasises the other, that which is external to the self, with more emphasis on non-humans as well as humans, and the environment.  </a:t>
            </a:r>
          </a:p>
          <a:p>
            <a:r>
              <a:rPr lang="en-GB" dirty="0" smtClean="0">
                <a:solidFill>
                  <a:srgbClr val="8F5201"/>
                </a:solidFill>
              </a:rPr>
              <a:t>There </a:t>
            </a:r>
            <a:r>
              <a:rPr lang="en-GB" dirty="0">
                <a:solidFill>
                  <a:srgbClr val="8F5201"/>
                </a:solidFill>
              </a:rPr>
              <a:t>is usually initiation and commitment in Paganism but not to New Age.  </a:t>
            </a:r>
          </a:p>
        </p:txBody>
      </p:sp>
    </p:spTree>
    <p:extLst>
      <p:ext uri="{BB962C8B-B14F-4D97-AF65-F5344CB8AC3E}">
        <p14:creationId xmlns:p14="http://schemas.microsoft.com/office/powerpoint/2010/main" val="3110257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260648"/>
            <a:ext cx="6777317" cy="5571981"/>
          </a:xfrm>
        </p:spPr>
        <p:txBody>
          <a:bodyPr>
            <a:normAutofit fontScale="85000" lnSpcReduction="20000"/>
          </a:bodyPr>
          <a:lstStyle/>
          <a:p>
            <a:r>
              <a:rPr lang="en-GB" dirty="0" err="1">
                <a:solidFill>
                  <a:srgbClr val="8F5201"/>
                </a:solidFill>
              </a:rPr>
              <a:t>Vivianne</a:t>
            </a:r>
            <a:r>
              <a:rPr lang="en-GB" dirty="0">
                <a:solidFill>
                  <a:srgbClr val="8F5201"/>
                </a:solidFill>
              </a:rPr>
              <a:t> Crowley </a:t>
            </a:r>
            <a:r>
              <a:rPr lang="en-GB" dirty="0" smtClean="0">
                <a:solidFill>
                  <a:srgbClr val="8F5201"/>
                </a:solidFill>
              </a:rPr>
              <a:t>(1994, 51) explains </a:t>
            </a:r>
            <a:r>
              <a:rPr lang="en-GB" dirty="0">
                <a:solidFill>
                  <a:srgbClr val="8F5201"/>
                </a:solidFill>
              </a:rPr>
              <a:t>that ‘In recent years, Paganism has been undergoing a revival in the Western world.  This has been part of a wide spiritual movement which has sought to find religious and spiritual answers outside and beyond the established religions’. And “The Pagan religions are undergoing an unprecedented revival as we enter the Aquarian Age…[it] roots us to the past…we must seek not only the knowledge of the future, but also the wisdom of our ancestors, those treasures of the intellect and spirit which have been preserved from the past.  These will light our way through the darkness of the future”.  </a:t>
            </a:r>
          </a:p>
          <a:p>
            <a:endParaRPr lang="en-GB" dirty="0"/>
          </a:p>
        </p:txBody>
      </p:sp>
    </p:spTree>
    <p:extLst>
      <p:ext uri="{BB962C8B-B14F-4D97-AF65-F5344CB8AC3E}">
        <p14:creationId xmlns:p14="http://schemas.microsoft.com/office/powerpoint/2010/main" val="2729350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556792"/>
            <a:ext cx="6777317" cy="4275837"/>
          </a:xfrm>
        </p:spPr>
        <p:txBody>
          <a:bodyPr>
            <a:normAutofit fontScale="92500" lnSpcReduction="20000"/>
          </a:bodyPr>
          <a:lstStyle/>
          <a:p>
            <a:pPr marL="68580" indent="0">
              <a:buNone/>
            </a:pPr>
            <a:r>
              <a:rPr lang="en-GB" dirty="0">
                <a:solidFill>
                  <a:srgbClr val="8F5201"/>
                </a:solidFill>
              </a:rPr>
              <a:t>Barrett </a:t>
            </a:r>
            <a:r>
              <a:rPr lang="en-GB" dirty="0" smtClean="0">
                <a:solidFill>
                  <a:srgbClr val="8F5201"/>
                </a:solidFill>
              </a:rPr>
              <a:t>(2001, 230) says </a:t>
            </a:r>
            <a:r>
              <a:rPr lang="en-GB" dirty="0">
                <a:solidFill>
                  <a:srgbClr val="8F5201"/>
                </a:solidFill>
              </a:rPr>
              <a:t>that there is “…a tremendous overlap within what is usually called the ‘New Age’ between Esoteric and Neo-pagan beliefs</a:t>
            </a:r>
            <a:r>
              <a:rPr lang="en-GB" dirty="0" smtClean="0">
                <a:solidFill>
                  <a:srgbClr val="8F5201"/>
                </a:solidFill>
              </a:rPr>
              <a:t>”.</a:t>
            </a:r>
          </a:p>
          <a:p>
            <a:pPr marL="68580" indent="0">
              <a:buNone/>
            </a:pPr>
            <a:r>
              <a:rPr lang="en-GB" dirty="0" smtClean="0">
                <a:solidFill>
                  <a:srgbClr val="8F5201"/>
                </a:solidFill>
              </a:rPr>
              <a:t>Hunt (2002, 157)says </a:t>
            </a:r>
            <a:r>
              <a:rPr lang="en-GB" dirty="0">
                <a:solidFill>
                  <a:srgbClr val="8F5201"/>
                </a:solidFill>
              </a:rPr>
              <a:t>that Neo-Paganism is a branch of New Age, although Neo-Paganism will probably object to their placing due to what they perceive as the New Age emphasis on the self above all else.  </a:t>
            </a:r>
          </a:p>
        </p:txBody>
      </p:sp>
    </p:spTree>
    <p:extLst>
      <p:ext uri="{BB962C8B-B14F-4D97-AF65-F5344CB8AC3E}">
        <p14:creationId xmlns:p14="http://schemas.microsoft.com/office/powerpoint/2010/main" val="1339192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476672"/>
            <a:ext cx="6777317" cy="5355957"/>
          </a:xfrm>
        </p:spPr>
        <p:txBody>
          <a:bodyPr>
            <a:normAutofit fontScale="85000" lnSpcReduction="20000"/>
          </a:bodyPr>
          <a:lstStyle/>
          <a:p>
            <a:pPr marL="68580" indent="0">
              <a:buNone/>
            </a:pPr>
            <a:r>
              <a:rPr lang="en-GB" sz="2900" dirty="0">
                <a:solidFill>
                  <a:srgbClr val="8F5201"/>
                </a:solidFill>
              </a:rPr>
              <a:t>Joanne Pearson </a:t>
            </a:r>
            <a:r>
              <a:rPr lang="en-GB" sz="2900" dirty="0" smtClean="0">
                <a:solidFill>
                  <a:srgbClr val="8F5201"/>
                </a:solidFill>
              </a:rPr>
              <a:t>(1998) argues </a:t>
            </a:r>
            <a:r>
              <a:rPr lang="en-GB" sz="2900" dirty="0">
                <a:solidFill>
                  <a:srgbClr val="8F5201"/>
                </a:solidFill>
              </a:rPr>
              <a:t>that Paganism is not within the New Age umbrella and so does York, whereas Sutcliffe includes Paganism under the New Age umbrella and so do Prince and Riches, although they write of Neo-paganism.  </a:t>
            </a:r>
          </a:p>
          <a:p>
            <a:pPr marL="68580" indent="0">
              <a:buNone/>
            </a:pPr>
            <a:endParaRPr lang="en-GB" sz="2900" dirty="0">
              <a:solidFill>
                <a:srgbClr val="8F5201"/>
              </a:solidFill>
            </a:endParaRPr>
          </a:p>
          <a:p>
            <a:r>
              <a:rPr lang="en-GB" sz="2900" dirty="0">
                <a:solidFill>
                  <a:srgbClr val="8F5201"/>
                </a:solidFill>
              </a:rPr>
              <a:t>Pearson writes: ‘academic study is sometimes inclined to assume that Wicca is part of the New Age, although many Wiccans disagree.  The response, “we are not New Age” comes a close second to the assertion “we are not Satanists” ’.  She notes the results of a questionnaire where 86% of Wiccans surveyed did not see Wicca as part of New Age. </a:t>
            </a:r>
            <a:endParaRPr lang="en-GB" sz="2900" dirty="0" smtClean="0">
              <a:solidFill>
                <a:srgbClr val="8F5201"/>
              </a:solidFill>
            </a:endParaRPr>
          </a:p>
          <a:p>
            <a:pPr marL="68580" indent="0">
              <a:buNone/>
            </a:pPr>
            <a:r>
              <a:rPr lang="en-GB" dirty="0" smtClean="0"/>
              <a:t> </a:t>
            </a:r>
            <a:endParaRPr lang="en-GB" dirty="0"/>
          </a:p>
        </p:txBody>
      </p:sp>
    </p:spTree>
    <p:extLst>
      <p:ext uri="{BB962C8B-B14F-4D97-AF65-F5344CB8AC3E}">
        <p14:creationId xmlns:p14="http://schemas.microsoft.com/office/powerpoint/2010/main" val="19810327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556792"/>
            <a:ext cx="6777317" cy="4275837"/>
          </a:xfrm>
        </p:spPr>
        <p:txBody>
          <a:bodyPr>
            <a:normAutofit fontScale="92500" lnSpcReduction="20000"/>
          </a:bodyPr>
          <a:lstStyle/>
          <a:p>
            <a:r>
              <a:rPr lang="en-GB" dirty="0" smtClean="0">
                <a:solidFill>
                  <a:srgbClr val="8F5201"/>
                </a:solidFill>
              </a:rPr>
              <a:t>Pearson: Reactions </a:t>
            </a:r>
            <a:r>
              <a:rPr lang="en-GB" dirty="0">
                <a:solidFill>
                  <a:srgbClr val="8F5201"/>
                </a:solidFill>
              </a:rPr>
              <a:t>ranged from horror at the prospect of such an association to an acceptance that, although there may be some similarities, there was no evidence to support an overall categorisation of Wicca and New Age.  Some respondents even crossed out the option in the questionnaire and added exclamation marks, as if to show their surprise that the researcher had even considered the possibility… </a:t>
            </a:r>
          </a:p>
          <a:p>
            <a:endParaRPr lang="en-GB" dirty="0"/>
          </a:p>
        </p:txBody>
      </p:sp>
    </p:spTree>
    <p:extLst>
      <p:ext uri="{BB962C8B-B14F-4D97-AF65-F5344CB8AC3E}">
        <p14:creationId xmlns:p14="http://schemas.microsoft.com/office/powerpoint/2010/main" val="3911512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404664"/>
            <a:ext cx="6777317" cy="6192688"/>
          </a:xfrm>
        </p:spPr>
        <p:txBody>
          <a:bodyPr>
            <a:normAutofit fontScale="70000" lnSpcReduction="20000"/>
          </a:bodyPr>
          <a:lstStyle/>
          <a:p>
            <a:pPr marL="68580" indent="0">
              <a:buNone/>
            </a:pPr>
            <a:endParaRPr lang="en-GB" dirty="0"/>
          </a:p>
          <a:p>
            <a:pPr marL="68580" indent="0">
              <a:buNone/>
            </a:pPr>
            <a:r>
              <a:rPr lang="en-GB" dirty="0">
                <a:solidFill>
                  <a:srgbClr val="8F5201"/>
                </a:solidFill>
              </a:rPr>
              <a:t>Crowley </a:t>
            </a:r>
            <a:r>
              <a:rPr lang="en-GB" dirty="0" smtClean="0">
                <a:solidFill>
                  <a:srgbClr val="8F5201"/>
                </a:solidFill>
              </a:rPr>
              <a:t>(1994, 54-55) </a:t>
            </a:r>
            <a:r>
              <a:rPr lang="en-GB" dirty="0" err="1" smtClean="0">
                <a:solidFill>
                  <a:srgbClr val="8F5201"/>
                </a:solidFill>
              </a:rPr>
              <a:t>lso</a:t>
            </a:r>
            <a:r>
              <a:rPr lang="en-GB" dirty="0" smtClean="0">
                <a:solidFill>
                  <a:srgbClr val="8F5201"/>
                </a:solidFill>
              </a:rPr>
              <a:t> </a:t>
            </a:r>
            <a:r>
              <a:rPr lang="en-GB" dirty="0">
                <a:solidFill>
                  <a:srgbClr val="8F5201"/>
                </a:solidFill>
              </a:rPr>
              <a:t>notes </a:t>
            </a:r>
            <a:r>
              <a:rPr lang="en-GB" dirty="0" smtClean="0">
                <a:solidFill>
                  <a:srgbClr val="8F5201"/>
                </a:solidFill>
              </a:rPr>
              <a:t>that</a:t>
            </a:r>
            <a:endParaRPr lang="en-GB" dirty="0">
              <a:solidFill>
                <a:srgbClr val="8F5201"/>
              </a:solidFill>
            </a:endParaRPr>
          </a:p>
          <a:p>
            <a:r>
              <a:rPr lang="en-GB" dirty="0">
                <a:solidFill>
                  <a:srgbClr val="8F5201"/>
                </a:solidFill>
              </a:rPr>
              <a:t>Many Pagans are wary of the term New Age, viewing New Agers as eccentric white-Lighters in turquoise track suits, waving crystals and proclaiming the arrival of new messiahs who will solve all our problems.  This is the </a:t>
            </a:r>
            <a:r>
              <a:rPr lang="en-GB" dirty="0" smtClean="0">
                <a:solidFill>
                  <a:srgbClr val="8F5201"/>
                </a:solidFill>
              </a:rPr>
              <a:t>popularized </a:t>
            </a:r>
            <a:r>
              <a:rPr lang="en-GB" dirty="0">
                <a:solidFill>
                  <a:srgbClr val="8F5201"/>
                </a:solidFill>
              </a:rPr>
              <a:t>downside of the New Age, but New-Age spirituality represents a much deeper and more significant transformation than these frivolous manifestations...the Age of Aquarius [is] a turning point in the development of consciousness.  All changes of Age are important, but the change to the age of Aquarius may be doubly so...it is the sign of humanity and also of intellectual challenge.  With all changes of Age, old ideas are overthrown, but under Aquarius we shall see this happening to a much faster and greater degree.  </a:t>
            </a:r>
          </a:p>
          <a:p>
            <a:endParaRPr lang="en-GB" dirty="0"/>
          </a:p>
        </p:txBody>
      </p:sp>
    </p:spTree>
    <p:extLst>
      <p:ext uri="{BB962C8B-B14F-4D97-AF65-F5344CB8AC3E}">
        <p14:creationId xmlns:p14="http://schemas.microsoft.com/office/powerpoint/2010/main" val="862831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188640"/>
            <a:ext cx="6777317" cy="5643989"/>
          </a:xfrm>
        </p:spPr>
        <p:txBody>
          <a:bodyPr>
            <a:normAutofit fontScale="70000" lnSpcReduction="20000"/>
          </a:bodyPr>
          <a:lstStyle/>
          <a:p>
            <a:r>
              <a:rPr lang="en-GB" dirty="0">
                <a:solidFill>
                  <a:srgbClr val="8F5201"/>
                </a:solidFill>
              </a:rPr>
              <a:t>Partridge </a:t>
            </a:r>
            <a:r>
              <a:rPr lang="en-GB" dirty="0" smtClean="0">
                <a:solidFill>
                  <a:srgbClr val="8F5201"/>
                </a:solidFill>
              </a:rPr>
              <a:t>(2004, 78ff) writes </a:t>
            </a:r>
            <a:r>
              <a:rPr lang="en-GB" dirty="0">
                <a:solidFill>
                  <a:srgbClr val="8F5201"/>
                </a:solidFill>
              </a:rPr>
              <a:t>about Pagan </a:t>
            </a:r>
            <a:r>
              <a:rPr lang="en-GB" dirty="0" err="1">
                <a:solidFill>
                  <a:srgbClr val="8F5201"/>
                </a:solidFill>
              </a:rPr>
              <a:t>occulture</a:t>
            </a:r>
            <a:r>
              <a:rPr lang="en-GB" dirty="0">
                <a:solidFill>
                  <a:srgbClr val="8F5201"/>
                </a:solidFill>
              </a:rPr>
              <a:t>.  “…because of the eclectic and inclusive </a:t>
            </a:r>
            <a:r>
              <a:rPr lang="en-GB" dirty="0" smtClean="0">
                <a:solidFill>
                  <a:srgbClr val="8F5201"/>
                </a:solidFill>
              </a:rPr>
              <a:t>nature </a:t>
            </a:r>
            <a:r>
              <a:rPr lang="en-GB" dirty="0">
                <a:solidFill>
                  <a:srgbClr val="8F5201"/>
                </a:solidFill>
              </a:rPr>
              <a:t>of </a:t>
            </a:r>
            <a:r>
              <a:rPr lang="en-GB" dirty="0" err="1">
                <a:solidFill>
                  <a:srgbClr val="8F5201"/>
                </a:solidFill>
              </a:rPr>
              <a:t>occulture</a:t>
            </a:r>
            <a:r>
              <a:rPr lang="en-GB" dirty="0">
                <a:solidFill>
                  <a:srgbClr val="8F5201"/>
                </a:solidFill>
              </a:rPr>
              <a:t>, the </a:t>
            </a:r>
            <a:r>
              <a:rPr lang="en-GB" dirty="0" err="1">
                <a:solidFill>
                  <a:srgbClr val="8F5201"/>
                </a:solidFill>
              </a:rPr>
              <a:t>occultural</a:t>
            </a:r>
            <a:r>
              <a:rPr lang="en-GB" dirty="0">
                <a:solidFill>
                  <a:srgbClr val="8F5201"/>
                </a:solidFill>
              </a:rPr>
              <a:t> stream which might be described as broadly ‘New Age’ merges with another significant stream, namely contemporary Pagan </a:t>
            </a:r>
            <a:r>
              <a:rPr lang="en-GB" dirty="0" err="1">
                <a:solidFill>
                  <a:srgbClr val="8F5201"/>
                </a:solidFill>
              </a:rPr>
              <a:t>occulture</a:t>
            </a:r>
            <a:r>
              <a:rPr lang="en-GB" dirty="0">
                <a:solidFill>
                  <a:srgbClr val="8F5201"/>
                </a:solidFill>
              </a:rPr>
              <a:t>”.   Yet he notes distinctions, quoting Harvey </a:t>
            </a:r>
            <a:r>
              <a:rPr lang="en-GB" dirty="0" smtClean="0">
                <a:solidFill>
                  <a:srgbClr val="8F5201"/>
                </a:solidFill>
              </a:rPr>
              <a:t>(1997) </a:t>
            </a:r>
            <a:endParaRPr lang="en-GB" dirty="0">
              <a:solidFill>
                <a:srgbClr val="8F5201"/>
              </a:solidFill>
            </a:endParaRPr>
          </a:p>
          <a:p>
            <a:pPr marL="68580" indent="0">
              <a:buNone/>
            </a:pPr>
            <a:r>
              <a:rPr lang="en-GB" dirty="0">
                <a:solidFill>
                  <a:srgbClr val="8F5201"/>
                </a:solidFill>
              </a:rPr>
              <a:t> </a:t>
            </a:r>
          </a:p>
          <a:p>
            <a:r>
              <a:rPr lang="en-GB" dirty="0">
                <a:solidFill>
                  <a:srgbClr val="8F5201"/>
                </a:solidFill>
              </a:rPr>
              <a:t>There are similarities between Paganism and New Age – but no more than there are (different ones) between Christianity and New Age…Pagans frequently associate New Age with a ‘fluffy bunnies’ vision of the world: their cosmos is a generous, self sacrificing and loving place, ‘all sweetness and light, the lions don’t bite and the thorns don’t scratch.’…Ability to meet the exorbitant and prohibitive cost of New Age events enables its beneficiaries the degree of leisure necessary to indulge in continual self-absorption.  </a:t>
            </a:r>
          </a:p>
        </p:txBody>
      </p:sp>
    </p:spTree>
    <p:extLst>
      <p:ext uri="{BB962C8B-B14F-4D97-AF65-F5344CB8AC3E}">
        <p14:creationId xmlns:p14="http://schemas.microsoft.com/office/powerpoint/2010/main" val="37523058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332656"/>
            <a:ext cx="6777317" cy="5499973"/>
          </a:xfrm>
        </p:spPr>
        <p:txBody>
          <a:bodyPr>
            <a:normAutofit fontScale="62500" lnSpcReduction="20000"/>
          </a:bodyPr>
          <a:lstStyle/>
          <a:p>
            <a:pPr marL="68580" indent="0">
              <a:buNone/>
            </a:pPr>
            <a:r>
              <a:rPr lang="en-GB" dirty="0" smtClean="0">
                <a:solidFill>
                  <a:srgbClr val="8F5201"/>
                </a:solidFill>
              </a:rPr>
              <a:t>Partridge </a:t>
            </a:r>
            <a:r>
              <a:rPr lang="en-GB" dirty="0">
                <a:solidFill>
                  <a:srgbClr val="8F5201"/>
                </a:solidFill>
              </a:rPr>
              <a:t>goes on to highlight why Pagans might be justified in distinguishing between Paganism and New Age:</a:t>
            </a:r>
          </a:p>
          <a:p>
            <a:pPr marL="68580" indent="0">
              <a:buNone/>
            </a:pPr>
            <a:endParaRPr lang="en-GB" dirty="0">
              <a:solidFill>
                <a:srgbClr val="8F5201"/>
              </a:solidFill>
            </a:endParaRPr>
          </a:p>
          <a:p>
            <a:pPr lvl="0"/>
            <a:r>
              <a:rPr lang="en-GB" dirty="0">
                <a:solidFill>
                  <a:srgbClr val="8F5201"/>
                </a:solidFill>
              </a:rPr>
              <a:t>Paganism recognises light and darkness, life and death.  Darkness isn’t evil and to be avoided, but is a necessary part of the cycle.  </a:t>
            </a:r>
          </a:p>
          <a:p>
            <a:pPr lvl="0"/>
            <a:r>
              <a:rPr lang="en-GB" dirty="0">
                <a:solidFill>
                  <a:srgbClr val="8F5201"/>
                </a:solidFill>
              </a:rPr>
              <a:t>Paganism is more esoteric.</a:t>
            </a:r>
          </a:p>
          <a:p>
            <a:pPr lvl="0"/>
            <a:r>
              <a:rPr lang="en-GB" dirty="0">
                <a:solidFill>
                  <a:srgbClr val="8F5201"/>
                </a:solidFill>
              </a:rPr>
              <a:t>Paganism is more ritualistic – priesthood, rites, initiations, rituals (depends on the type of Paganism), festivals (</a:t>
            </a:r>
            <a:r>
              <a:rPr lang="en-GB" dirty="0" err="1">
                <a:solidFill>
                  <a:srgbClr val="8F5201"/>
                </a:solidFill>
              </a:rPr>
              <a:t>Samhain</a:t>
            </a:r>
            <a:r>
              <a:rPr lang="en-GB" dirty="0">
                <a:solidFill>
                  <a:srgbClr val="8F5201"/>
                </a:solidFill>
              </a:rPr>
              <a:t>, Midwinter, </a:t>
            </a:r>
            <a:r>
              <a:rPr lang="en-GB" dirty="0" err="1">
                <a:solidFill>
                  <a:srgbClr val="8F5201"/>
                </a:solidFill>
              </a:rPr>
              <a:t>Imbolc</a:t>
            </a:r>
            <a:r>
              <a:rPr lang="en-GB" dirty="0">
                <a:solidFill>
                  <a:srgbClr val="8F5201"/>
                </a:solidFill>
              </a:rPr>
              <a:t>, Spring Equinox, Beltane, Midsummer, Lammas and Autumn Equinox). </a:t>
            </a:r>
          </a:p>
          <a:p>
            <a:pPr lvl="0"/>
            <a:r>
              <a:rPr lang="en-GB" dirty="0">
                <a:solidFill>
                  <a:srgbClr val="8F5201"/>
                </a:solidFill>
              </a:rPr>
              <a:t>Commitment and sometimes sectarianism.</a:t>
            </a:r>
          </a:p>
          <a:p>
            <a:pPr lvl="0"/>
            <a:r>
              <a:rPr lang="en-GB" dirty="0">
                <a:solidFill>
                  <a:srgbClr val="8F5201"/>
                </a:solidFill>
              </a:rPr>
              <a:t>In Paganism there is more emphasis on the Other – that which is external to the self.  New Age is more about “going within”; the Higher Self.  Paganism is more about gods and goddesses.</a:t>
            </a:r>
          </a:p>
          <a:p>
            <a:pPr lvl="0"/>
            <a:r>
              <a:rPr lang="en-GB" dirty="0">
                <a:solidFill>
                  <a:srgbClr val="8F5201"/>
                </a:solidFill>
              </a:rPr>
              <a:t>Paganism emphasises humanity’s responsibility to other creatures and to the earth.  </a:t>
            </a:r>
          </a:p>
          <a:p>
            <a:pPr lvl="0"/>
            <a:r>
              <a:rPr lang="en-GB" dirty="0">
                <a:solidFill>
                  <a:srgbClr val="8F5201"/>
                </a:solidFill>
              </a:rPr>
              <a:t>It is cheaper financially to be a Pagan than a New Ager.  </a:t>
            </a:r>
          </a:p>
          <a:p>
            <a:endParaRPr lang="en-GB" dirty="0"/>
          </a:p>
        </p:txBody>
      </p:sp>
    </p:spTree>
    <p:extLst>
      <p:ext uri="{BB962C8B-B14F-4D97-AF65-F5344CB8AC3E}">
        <p14:creationId xmlns:p14="http://schemas.microsoft.com/office/powerpoint/2010/main" val="4017261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492" y="404664"/>
            <a:ext cx="6777317" cy="5427965"/>
          </a:xfrm>
        </p:spPr>
        <p:txBody>
          <a:bodyPr>
            <a:normAutofit fontScale="62500" lnSpcReduction="20000"/>
          </a:bodyPr>
          <a:lstStyle/>
          <a:p>
            <a:r>
              <a:rPr lang="en-GB" dirty="0">
                <a:solidFill>
                  <a:srgbClr val="8F5201"/>
                </a:solidFill>
              </a:rPr>
              <a:t>Yet Partridge </a:t>
            </a:r>
            <a:r>
              <a:rPr lang="en-GB" dirty="0" smtClean="0">
                <a:solidFill>
                  <a:srgbClr val="8F5201"/>
                </a:solidFill>
              </a:rPr>
              <a:t>(2004, 79) says </a:t>
            </a:r>
            <a:r>
              <a:rPr lang="en-GB" dirty="0">
                <a:solidFill>
                  <a:srgbClr val="8F5201"/>
                </a:solidFill>
              </a:rPr>
              <a:t>the fact that Paganism and New Age are confused, suggests they are drinking from the same conceptual pool. </a:t>
            </a:r>
          </a:p>
          <a:p>
            <a:pPr marL="68580" indent="0">
              <a:buNone/>
            </a:pPr>
            <a:r>
              <a:rPr lang="en-GB" dirty="0">
                <a:solidFill>
                  <a:srgbClr val="8F5201"/>
                </a:solidFill>
              </a:rPr>
              <a:t> </a:t>
            </a:r>
          </a:p>
          <a:p>
            <a:r>
              <a:rPr lang="en-GB" dirty="0" err="1" smtClean="0">
                <a:solidFill>
                  <a:srgbClr val="8F5201"/>
                </a:solidFill>
              </a:rPr>
              <a:t>Lamond</a:t>
            </a:r>
            <a:r>
              <a:rPr lang="en-GB" dirty="0" smtClean="0">
                <a:solidFill>
                  <a:srgbClr val="8F5201"/>
                </a:solidFill>
              </a:rPr>
              <a:t> (1997) writes </a:t>
            </a:r>
            <a:r>
              <a:rPr lang="en-GB" dirty="0">
                <a:solidFill>
                  <a:srgbClr val="8F5201"/>
                </a:solidFill>
              </a:rPr>
              <a:t>of the problems with patriarchal monotheism.  He writes of the all-male representation of deity in Jewish and Christian mythology.  Anthropomorphic representation of cosmic powers may be just a way of aiding human understanding, but they also have a profound psychological and emotional effect on any religion's adherents.  If pre-Jewish and pre-Christian religions applied anthropomorphic language to their gods, it included the male and female.  </a:t>
            </a:r>
          </a:p>
          <a:p>
            <a:pPr marL="68580" indent="0">
              <a:buNone/>
            </a:pPr>
            <a:endParaRPr lang="en-GB" dirty="0">
              <a:solidFill>
                <a:srgbClr val="8F5201"/>
              </a:solidFill>
            </a:endParaRPr>
          </a:p>
          <a:p>
            <a:r>
              <a:rPr lang="en-GB" dirty="0">
                <a:solidFill>
                  <a:srgbClr val="8F5201"/>
                </a:solidFill>
              </a:rPr>
              <a:t>What an all-male deity representation tells the human consciousness is that only those characteristics that are more strongly developed in men in our society are 'in the image of God'.  </a:t>
            </a:r>
            <a:endParaRPr lang="en-GB" sz="1600" dirty="0" smtClean="0">
              <a:solidFill>
                <a:srgbClr val="8F5201"/>
              </a:solidFill>
            </a:endParaRPr>
          </a:p>
          <a:p>
            <a:pPr marL="68580" indent="0">
              <a:buNone/>
            </a:pPr>
            <a:endParaRPr lang="en-GB" dirty="0"/>
          </a:p>
        </p:txBody>
      </p:sp>
    </p:spTree>
    <p:extLst>
      <p:ext uri="{BB962C8B-B14F-4D97-AF65-F5344CB8AC3E}">
        <p14:creationId xmlns:p14="http://schemas.microsoft.com/office/powerpoint/2010/main" val="9614313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p:txBody>
          <a:bodyPr/>
          <a:lstStyle/>
          <a:p>
            <a:r>
              <a:rPr lang="en-GB" dirty="0" smtClean="0"/>
              <a:t>Shamanism</a:t>
            </a:r>
            <a:endParaRPr lang="en-GB" dirty="0"/>
          </a:p>
        </p:txBody>
      </p:sp>
      <p:sp>
        <p:nvSpPr>
          <p:cNvPr id="18435" name="Rectangle 3"/>
          <p:cNvSpPr>
            <a:spLocks noGrp="1" noRot="1" noChangeArrowheads="1"/>
          </p:cNvSpPr>
          <p:nvPr>
            <p:ph type="body" idx="1"/>
          </p:nvPr>
        </p:nvSpPr>
        <p:spPr/>
        <p:txBody>
          <a:bodyPr/>
          <a:lstStyle/>
          <a:p>
            <a:pPr marL="68580" indent="0">
              <a:buNone/>
            </a:pPr>
            <a:endParaRPr lang="en-US" dirty="0"/>
          </a:p>
        </p:txBody>
      </p:sp>
      <p:pic>
        <p:nvPicPr>
          <p:cNvPr id="18436" name="Picture 4" descr="shaman pic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2996952"/>
            <a:ext cx="1524000" cy="2959100"/>
          </a:xfrm>
          <a:prstGeom prst="rect">
            <a:avLst/>
          </a:prstGeom>
          <a:noFill/>
          <a:extLst>
            <a:ext uri="{909E8E84-426E-40DD-AFC4-6F175D3DCCD1}">
              <a14:hiddenFill xmlns:a14="http://schemas.microsoft.com/office/drawing/2010/main">
                <a:solidFill>
                  <a:srgbClr val="FFFFFF"/>
                </a:solidFill>
              </a14:hiddenFill>
            </a:ext>
          </a:extLst>
        </p:spPr>
      </p:pic>
      <p:pic>
        <p:nvPicPr>
          <p:cNvPr id="18437" name="Picture 5" descr="shaman pic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216" y="2708920"/>
            <a:ext cx="15875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SW w_Drum &amp; Vis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3212976"/>
            <a:ext cx="3048000"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9387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Shamanism</a:t>
            </a:r>
            <a:endParaRPr lang="en-US" dirty="0"/>
          </a:p>
        </p:txBody>
      </p:sp>
      <p:sp>
        <p:nvSpPr>
          <p:cNvPr id="2051" name="Rectangle 3"/>
          <p:cNvSpPr>
            <a:spLocks noGrp="1" noChangeArrowheads="1"/>
          </p:cNvSpPr>
          <p:nvPr>
            <p:ph idx="1"/>
          </p:nvPr>
        </p:nvSpPr>
        <p:spPr/>
        <p:txBody>
          <a:bodyPr>
            <a:normAutofit/>
          </a:bodyPr>
          <a:lstStyle/>
          <a:p>
            <a:pPr algn="l">
              <a:lnSpc>
                <a:spcPct val="80000"/>
              </a:lnSpc>
            </a:pPr>
            <a:r>
              <a:rPr lang="en-GB" sz="2000" dirty="0">
                <a:solidFill>
                  <a:srgbClr val="8F5201"/>
                </a:solidFill>
              </a:rPr>
              <a:t>Shamanism is taught in the postmodern West through workshops, books and recordings. Harvey </a:t>
            </a:r>
            <a:r>
              <a:rPr lang="en-GB" sz="2000" dirty="0" smtClean="0">
                <a:solidFill>
                  <a:srgbClr val="8F5201"/>
                </a:solidFill>
              </a:rPr>
              <a:t>(1997, 107) says </a:t>
            </a:r>
            <a:r>
              <a:rPr lang="en-GB" sz="2000" dirty="0">
                <a:solidFill>
                  <a:srgbClr val="8F5201"/>
                </a:solidFill>
              </a:rPr>
              <a:t>that 'shamanism ' is now a 'hardworking word'.  He says </a:t>
            </a:r>
          </a:p>
          <a:p>
            <a:pPr algn="l">
              <a:lnSpc>
                <a:spcPct val="80000"/>
              </a:lnSpc>
            </a:pPr>
            <a:endParaRPr lang="en-GB" sz="2000" dirty="0">
              <a:solidFill>
                <a:srgbClr val="8F5201"/>
              </a:solidFill>
            </a:endParaRPr>
          </a:p>
          <a:p>
            <a:pPr algn="l">
              <a:lnSpc>
                <a:spcPct val="80000"/>
              </a:lnSpc>
            </a:pPr>
            <a:r>
              <a:rPr lang="en-GB" sz="2000" dirty="0">
                <a:solidFill>
                  <a:srgbClr val="8F5201"/>
                </a:solidFill>
              </a:rPr>
              <a:t>a pedant might insist that the word can only mean whatever it meant to its original users...Anthropologists might argue about its applicability to similar ...techniques, beliefs, traditional knowledge and authority in other cultures.  They [the pedant] might also question its applicability of the activities of New Agers, Pagans or therapists in America, Britain and elsewhere.  Meanwhile, however, there are people who consider themselves to be shamans or to be doing shamanic things</a:t>
            </a:r>
            <a:r>
              <a:rPr lang="en-GB" sz="2000" dirty="0" smtClean="0">
                <a:solidFill>
                  <a:srgbClr val="8F5201"/>
                </a:solidFill>
              </a:rPr>
              <a:t>.</a:t>
            </a:r>
            <a:r>
              <a:rPr lang="en-GB" sz="2000" dirty="0">
                <a:solidFill>
                  <a:srgbClr val="8F5201"/>
                </a:solidFill>
              </a:rPr>
              <a:t/>
            </a:r>
            <a:br>
              <a:rPr lang="en-GB" sz="2000" dirty="0">
                <a:solidFill>
                  <a:srgbClr val="8F5201"/>
                </a:solidFill>
              </a:rPr>
            </a:br>
            <a:endParaRPr lang="en-GB" sz="1200" dirty="0">
              <a:solidFill>
                <a:srgbClr val="8F5201"/>
              </a:solidFill>
              <a:hlinkClick r:id="" action="ppaction://noaction"/>
            </a:endParaRPr>
          </a:p>
        </p:txBody>
      </p:sp>
    </p:spTree>
    <p:extLst>
      <p:ext uri="{BB962C8B-B14F-4D97-AF65-F5344CB8AC3E}">
        <p14:creationId xmlns:p14="http://schemas.microsoft.com/office/powerpoint/2010/main" val="2833438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Rot="1" noChangeArrowheads="1"/>
          </p:cNvSpPr>
          <p:nvPr>
            <p:ph type="title"/>
          </p:nvPr>
        </p:nvSpPr>
        <p:spPr/>
        <p:txBody>
          <a:bodyPr/>
          <a:lstStyle/>
          <a:p>
            <a:endParaRPr lang="en-US"/>
          </a:p>
        </p:txBody>
      </p:sp>
      <p:sp>
        <p:nvSpPr>
          <p:cNvPr id="3075" name="Rectangle 3"/>
          <p:cNvSpPr>
            <a:spLocks noGrp="1" noRot="1" noChangeArrowheads="1"/>
          </p:cNvSpPr>
          <p:nvPr>
            <p:ph type="body" idx="1"/>
          </p:nvPr>
        </p:nvSpPr>
        <p:spPr/>
        <p:txBody>
          <a:bodyPr>
            <a:normAutofit/>
          </a:bodyPr>
          <a:lstStyle/>
          <a:p>
            <a:pPr>
              <a:lnSpc>
                <a:spcPct val="90000"/>
              </a:lnSpc>
            </a:pPr>
            <a:r>
              <a:rPr lang="en-GB" sz="2800" dirty="0">
                <a:solidFill>
                  <a:srgbClr val="8F5201"/>
                </a:solidFill>
              </a:rPr>
              <a:t>The practice of 'urban shamanism' has appeared as a means by which modern urban dwellers can rediscover the sanctity of nature and tap into the energy of the universal life force, which underlies and interconnects all forms of animate and inanimate existence.  </a:t>
            </a:r>
          </a:p>
          <a:p>
            <a:pPr>
              <a:lnSpc>
                <a:spcPct val="90000"/>
              </a:lnSpc>
            </a:pPr>
            <a:r>
              <a:rPr lang="en-GB" sz="2800" dirty="0">
                <a:solidFill>
                  <a:srgbClr val="8F5201"/>
                </a:solidFill>
              </a:rPr>
              <a:t>Shamanism has been appropriated from societies (rarely if ever given or exported by them), distilled into a set of techniques and re-contextualised for modern urban </a:t>
            </a:r>
            <a:r>
              <a:rPr lang="en-GB" sz="2800" dirty="0" smtClean="0">
                <a:solidFill>
                  <a:srgbClr val="8F5201"/>
                </a:solidFill>
              </a:rPr>
              <a:t>societies (Harvey, 1997, 108).</a:t>
            </a:r>
            <a:endParaRPr lang="en-GB" sz="2800" dirty="0">
              <a:solidFill>
                <a:srgbClr val="8F5201"/>
              </a:solidFill>
            </a:endParaRPr>
          </a:p>
        </p:txBody>
      </p:sp>
    </p:spTree>
    <p:extLst>
      <p:ext uri="{BB962C8B-B14F-4D97-AF65-F5344CB8AC3E}">
        <p14:creationId xmlns:p14="http://schemas.microsoft.com/office/powerpoint/2010/main" val="34591199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Rot="1" noChangeArrowheads="1"/>
          </p:cNvSpPr>
          <p:nvPr>
            <p:ph type="body" idx="1"/>
          </p:nvPr>
        </p:nvSpPr>
        <p:spPr/>
        <p:txBody>
          <a:bodyPr>
            <a:normAutofit/>
          </a:bodyPr>
          <a:lstStyle/>
          <a:p>
            <a:pPr>
              <a:lnSpc>
                <a:spcPct val="80000"/>
              </a:lnSpc>
            </a:pPr>
            <a:r>
              <a:rPr lang="en-GB" sz="2800" dirty="0" smtClean="0">
                <a:solidFill>
                  <a:srgbClr val="8F5201"/>
                </a:solidFill>
              </a:rPr>
              <a:t>Harvey</a:t>
            </a:r>
            <a:r>
              <a:rPr lang="ja-JP" altLang="en-GB" sz="2800" dirty="0" smtClean="0">
                <a:solidFill>
                  <a:srgbClr val="8F5201"/>
                </a:solidFill>
                <a:latin typeface="Arial"/>
              </a:rPr>
              <a:t>’</a:t>
            </a:r>
            <a:r>
              <a:rPr lang="en-GB" sz="2800" dirty="0" smtClean="0">
                <a:solidFill>
                  <a:srgbClr val="8F5201"/>
                </a:solidFill>
              </a:rPr>
              <a:t>s (1997, 122ff) equation </a:t>
            </a:r>
            <a:r>
              <a:rPr lang="en-GB" sz="2800" dirty="0">
                <a:solidFill>
                  <a:srgbClr val="8F5201"/>
                </a:solidFill>
              </a:rPr>
              <a:t>of Shamanism with drugs, raves and clubs in the postmodern world is interesting.  He says that from 1970s new shamanic movements have risen in USA and Europe.  They combine the drug legacy of the 1960s with a growing interest in non-western religion, environmental movements, self-help and self-realisation groups.  Shamanism offers considerable scope for personal creativity. </a:t>
            </a:r>
          </a:p>
          <a:p>
            <a:pPr>
              <a:lnSpc>
                <a:spcPct val="80000"/>
              </a:lnSpc>
            </a:pPr>
            <a:r>
              <a:rPr lang="ja-JP" altLang="en-GB" sz="2800" dirty="0">
                <a:solidFill>
                  <a:srgbClr val="8F5201"/>
                </a:solidFill>
                <a:latin typeface="Arial"/>
              </a:rPr>
              <a:t>‘</a:t>
            </a:r>
            <a:r>
              <a:rPr lang="en-GB" sz="2800" dirty="0" err="1">
                <a:solidFill>
                  <a:srgbClr val="8F5201"/>
                </a:solidFill>
              </a:rPr>
              <a:t>Technoshamans</a:t>
            </a:r>
            <a:r>
              <a:rPr lang="en-GB" sz="2800" dirty="0">
                <a:solidFill>
                  <a:srgbClr val="8F5201"/>
                </a:solidFill>
              </a:rPr>
              <a:t>' in </a:t>
            </a:r>
            <a:r>
              <a:rPr lang="en-GB" sz="2800" dirty="0" err="1">
                <a:solidFill>
                  <a:srgbClr val="8F5201"/>
                </a:solidFill>
              </a:rPr>
              <a:t>Cyberia</a:t>
            </a:r>
            <a:r>
              <a:rPr lang="en-GB" sz="2800" dirty="0">
                <a:solidFill>
                  <a:srgbClr val="8F5201"/>
                </a:solidFill>
              </a:rPr>
              <a:t>,  </a:t>
            </a:r>
          </a:p>
          <a:p>
            <a:pPr>
              <a:lnSpc>
                <a:spcPct val="80000"/>
              </a:lnSpc>
              <a:buFont typeface="Arial" charset="0"/>
              <a:buNone/>
            </a:pPr>
            <a:endParaRPr lang="en-GB" sz="2800" dirty="0"/>
          </a:p>
        </p:txBody>
      </p:sp>
    </p:spTree>
    <p:extLst>
      <p:ext uri="{BB962C8B-B14F-4D97-AF65-F5344CB8AC3E}">
        <p14:creationId xmlns:p14="http://schemas.microsoft.com/office/powerpoint/2010/main" val="3787733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Rot="1" noChangeArrowheads="1"/>
          </p:cNvSpPr>
          <p:nvPr>
            <p:ph type="body" idx="1"/>
          </p:nvPr>
        </p:nvSpPr>
        <p:spPr/>
        <p:txBody>
          <a:bodyPr>
            <a:normAutofit/>
          </a:bodyPr>
          <a:lstStyle/>
          <a:p>
            <a:pPr>
              <a:lnSpc>
                <a:spcPct val="90000"/>
              </a:lnSpc>
            </a:pPr>
            <a:r>
              <a:rPr lang="en-GB" sz="2800" dirty="0" smtClean="0">
                <a:solidFill>
                  <a:srgbClr val="8F5201"/>
                </a:solidFill>
              </a:rPr>
              <a:t>Harvey (1997, 110): </a:t>
            </a:r>
            <a:r>
              <a:rPr lang="en-GB" sz="2800" dirty="0">
                <a:solidFill>
                  <a:srgbClr val="8F5201"/>
                </a:solidFill>
              </a:rPr>
              <a:t>Neo-shamanism can be dismissed as nostalgic, and challenged as having reduced shamanism to its lowest common denominators  -  an expression of Western consumerism and commodification.</a:t>
            </a:r>
          </a:p>
          <a:p>
            <a:pPr>
              <a:lnSpc>
                <a:spcPct val="90000"/>
              </a:lnSpc>
            </a:pPr>
            <a:r>
              <a:rPr lang="en-GB" sz="2800" dirty="0" err="1" smtClean="0">
                <a:solidFill>
                  <a:srgbClr val="8F5201"/>
                </a:solidFill>
              </a:rPr>
              <a:t>Vitebsky</a:t>
            </a:r>
            <a:r>
              <a:rPr lang="en-GB" sz="2800" dirty="0" smtClean="0">
                <a:solidFill>
                  <a:srgbClr val="8F5201"/>
                </a:solidFill>
              </a:rPr>
              <a:t> (1995): </a:t>
            </a:r>
            <a:r>
              <a:rPr lang="en-GB" sz="2800" dirty="0">
                <a:solidFill>
                  <a:srgbClr val="8F5201"/>
                </a:solidFill>
              </a:rPr>
              <a:t>There is a risk that the new shamanists may create their own ideal image of shamanism and then judge traditional societies as failing to live up to this image.  </a:t>
            </a:r>
          </a:p>
          <a:p>
            <a:pPr>
              <a:lnSpc>
                <a:spcPct val="90000"/>
              </a:lnSpc>
              <a:buFont typeface="Arial" charset="0"/>
              <a:buNone/>
            </a:pPr>
            <a:r>
              <a:rPr lang="en-GB" sz="2800" dirty="0"/>
              <a:t/>
            </a:r>
            <a:br>
              <a:rPr lang="en-GB" sz="2800" dirty="0"/>
            </a:br>
            <a:endParaRPr lang="en-GB" sz="1200" dirty="0"/>
          </a:p>
        </p:txBody>
      </p:sp>
    </p:spTree>
    <p:extLst>
      <p:ext uri="{BB962C8B-B14F-4D97-AF65-F5344CB8AC3E}">
        <p14:creationId xmlns:p14="http://schemas.microsoft.com/office/powerpoint/2010/main" val="37112013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Rot="1" noChangeArrowheads="1"/>
          </p:cNvSpPr>
          <p:nvPr>
            <p:ph type="body" idx="1"/>
          </p:nvPr>
        </p:nvSpPr>
        <p:spPr/>
        <p:txBody>
          <a:bodyPr>
            <a:normAutofit/>
          </a:bodyPr>
          <a:lstStyle/>
          <a:p>
            <a:pPr>
              <a:lnSpc>
                <a:spcPct val="80000"/>
              </a:lnSpc>
            </a:pPr>
            <a:r>
              <a:rPr lang="en-GB" sz="2400" dirty="0" err="1" smtClean="0">
                <a:solidFill>
                  <a:srgbClr val="8F5201"/>
                </a:solidFill>
              </a:rPr>
              <a:t>Versluis</a:t>
            </a:r>
            <a:r>
              <a:rPr lang="en-GB" sz="2400" dirty="0" smtClean="0">
                <a:solidFill>
                  <a:srgbClr val="8F5201"/>
                </a:solidFill>
              </a:rPr>
              <a:t> (1997, 52): </a:t>
            </a:r>
            <a:r>
              <a:rPr lang="en-GB" sz="2400" dirty="0">
                <a:solidFill>
                  <a:srgbClr val="8F5201"/>
                </a:solidFill>
              </a:rPr>
              <a:t>…although there are some modern authors who give workshops on shamanism, and although there are some popular novelists who have written extensively on quasi-shamanism, one must be quite careful in their realm.  To be a shaman is more than merely a weekend of entertainment, at least not in any traditional culture.  Rather, it is a very powerful and dangerous practice to which one is called, at times even against one</a:t>
            </a:r>
            <a:r>
              <a:rPr lang="ja-JP" altLang="en-GB" sz="2400" dirty="0">
                <a:solidFill>
                  <a:srgbClr val="8F5201"/>
                </a:solidFill>
                <a:latin typeface="Arial"/>
              </a:rPr>
              <a:t>’</a:t>
            </a:r>
            <a:r>
              <a:rPr lang="en-GB" sz="2400" dirty="0">
                <a:solidFill>
                  <a:srgbClr val="8F5201"/>
                </a:solidFill>
              </a:rPr>
              <a:t>s own desires, in order to work on behalf of one</a:t>
            </a:r>
            <a:r>
              <a:rPr lang="ja-JP" altLang="en-GB" sz="2400" dirty="0">
                <a:solidFill>
                  <a:srgbClr val="8F5201"/>
                </a:solidFill>
                <a:latin typeface="Arial"/>
              </a:rPr>
              <a:t>’</a:t>
            </a:r>
            <a:r>
              <a:rPr lang="en-GB" sz="2400" dirty="0">
                <a:solidFill>
                  <a:srgbClr val="8F5201"/>
                </a:solidFill>
              </a:rPr>
              <a:t>s tribe.  One can certainly contact powerful and archaic images in the psyche; but this is not the same as shamanism seen in </a:t>
            </a:r>
            <a:r>
              <a:rPr lang="en-GB" sz="2400" dirty="0" err="1">
                <a:solidFill>
                  <a:srgbClr val="8F5201"/>
                </a:solidFill>
              </a:rPr>
              <a:t>toto</a:t>
            </a:r>
            <a:r>
              <a:rPr lang="en-GB" sz="2400" dirty="0">
                <a:solidFill>
                  <a:srgbClr val="8F5201"/>
                </a:solidFill>
              </a:rPr>
              <a:t>, which entails a total cosmology and sometimes contact with very hostile discarnate entities.</a:t>
            </a:r>
          </a:p>
          <a:p>
            <a:pPr>
              <a:lnSpc>
                <a:spcPct val="80000"/>
              </a:lnSpc>
              <a:buFont typeface="Arial" charset="0"/>
              <a:buNone/>
            </a:pPr>
            <a:endParaRPr lang="en-GB" sz="2400" dirty="0"/>
          </a:p>
        </p:txBody>
      </p:sp>
    </p:spTree>
    <p:extLst>
      <p:ext uri="{BB962C8B-B14F-4D97-AF65-F5344CB8AC3E}">
        <p14:creationId xmlns:p14="http://schemas.microsoft.com/office/powerpoint/2010/main" val="9426608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Rot="1" noChangeArrowheads="1"/>
          </p:cNvSpPr>
          <p:nvPr>
            <p:ph type="body" idx="1"/>
          </p:nvPr>
        </p:nvSpPr>
        <p:spPr/>
        <p:txBody>
          <a:bodyPr>
            <a:normAutofit/>
          </a:bodyPr>
          <a:lstStyle/>
          <a:p>
            <a:pPr>
              <a:lnSpc>
                <a:spcPct val="80000"/>
              </a:lnSpc>
            </a:pPr>
            <a:r>
              <a:rPr lang="en-GB" sz="2400" dirty="0">
                <a:solidFill>
                  <a:srgbClr val="8F5201"/>
                </a:solidFill>
              </a:rPr>
              <a:t>Michael </a:t>
            </a:r>
            <a:r>
              <a:rPr lang="en-GB" sz="2400" dirty="0" err="1">
                <a:solidFill>
                  <a:srgbClr val="8F5201"/>
                </a:solidFill>
              </a:rPr>
              <a:t>Harner</a:t>
            </a:r>
            <a:r>
              <a:rPr lang="en-GB" sz="2400" dirty="0">
                <a:solidFill>
                  <a:srgbClr val="8F5201"/>
                </a:solidFill>
              </a:rPr>
              <a:t> - The Foundation for Shamanic Studies (FSS). </a:t>
            </a:r>
            <a:r>
              <a:rPr lang="ja-JP" altLang="en-GB" sz="2400" dirty="0">
                <a:solidFill>
                  <a:srgbClr val="8F5201"/>
                </a:solidFill>
                <a:latin typeface="Arial"/>
              </a:rPr>
              <a:t>“</a:t>
            </a:r>
            <a:r>
              <a:rPr lang="en-GB" sz="2400" dirty="0">
                <a:solidFill>
                  <a:srgbClr val="8F5201"/>
                </a:solidFill>
              </a:rPr>
              <a:t>To Preserve and Revive Indigenous Shamanism</a:t>
            </a:r>
            <a:r>
              <a:rPr lang="ja-JP" altLang="en-GB" sz="2400" dirty="0">
                <a:solidFill>
                  <a:srgbClr val="8F5201"/>
                </a:solidFill>
                <a:latin typeface="Arial"/>
              </a:rPr>
              <a:t>”</a:t>
            </a:r>
            <a:r>
              <a:rPr lang="en-GB" sz="2400" dirty="0">
                <a:solidFill>
                  <a:srgbClr val="8F5201"/>
                </a:solidFill>
              </a:rPr>
              <a:t>.  </a:t>
            </a:r>
          </a:p>
          <a:p>
            <a:pPr>
              <a:lnSpc>
                <a:spcPct val="80000"/>
              </a:lnSpc>
            </a:pPr>
            <a:r>
              <a:rPr lang="en-GB" sz="2400" dirty="0" err="1">
                <a:solidFill>
                  <a:srgbClr val="8F5201"/>
                </a:solidFill>
              </a:rPr>
              <a:t>Harner</a:t>
            </a:r>
            <a:r>
              <a:rPr lang="en-GB" sz="2400" dirty="0">
                <a:solidFill>
                  <a:srgbClr val="8F5201"/>
                </a:solidFill>
              </a:rPr>
              <a:t> and his team want not only to apply Shamanism in a western postmodern context, but also to ensure that the tradition in its indigenous areas is not lost.  The Foundation states: </a:t>
            </a:r>
            <a:r>
              <a:rPr lang="ja-JP" altLang="en-GB" sz="2400" dirty="0">
                <a:solidFill>
                  <a:srgbClr val="8F5201"/>
                </a:solidFill>
                <a:latin typeface="Arial"/>
              </a:rPr>
              <a:t>“</a:t>
            </a:r>
            <a:r>
              <a:rPr lang="en-GB" sz="2400" dirty="0">
                <a:solidFill>
                  <a:srgbClr val="8F5201"/>
                </a:solidFill>
              </a:rPr>
              <a:t>The FSS has a network of specialists in shamanism throughout the world to help save indigenous shamanic knowledge in imminent danger of being lost. The FSS also responds </a:t>
            </a:r>
            <a:r>
              <a:rPr lang="en-GB" sz="2400" u="sng" dirty="0">
                <a:solidFill>
                  <a:srgbClr val="8F5201"/>
                </a:solidFill>
              </a:rPr>
              <a:t>to requests</a:t>
            </a:r>
            <a:r>
              <a:rPr lang="en-GB" sz="2400" dirty="0">
                <a:solidFill>
                  <a:srgbClr val="8F5201"/>
                </a:solidFill>
              </a:rPr>
              <a:t> from native peoples to help revive and maintain their own shamanic traditions</a:t>
            </a:r>
            <a:r>
              <a:rPr lang="ja-JP" altLang="en-GB" sz="2400" dirty="0">
                <a:solidFill>
                  <a:srgbClr val="8F5201"/>
                </a:solidFill>
                <a:latin typeface="Arial"/>
              </a:rPr>
              <a:t>”</a:t>
            </a:r>
            <a:r>
              <a:rPr lang="en-GB" sz="2400" dirty="0">
                <a:solidFill>
                  <a:srgbClr val="8F5201"/>
                </a:solidFill>
              </a:rPr>
              <a:t> [my emphasis].</a:t>
            </a:r>
          </a:p>
          <a:p>
            <a:pPr marL="68580" indent="0">
              <a:lnSpc>
                <a:spcPct val="80000"/>
              </a:lnSpc>
              <a:buNone/>
            </a:pPr>
            <a:r>
              <a:rPr lang="en-GB" sz="2400" dirty="0" err="1" smtClean="0">
                <a:solidFill>
                  <a:srgbClr val="8F5201"/>
                </a:solidFill>
              </a:rPr>
              <a:t>www.shamanism.org</a:t>
            </a:r>
            <a:r>
              <a:rPr lang="en-GB" sz="2400" dirty="0">
                <a:solidFill>
                  <a:srgbClr val="8F5201"/>
                </a:solidFill>
              </a:rPr>
              <a:t>/</a:t>
            </a:r>
            <a:r>
              <a:rPr lang="en-GB" sz="2400" dirty="0" err="1">
                <a:solidFill>
                  <a:srgbClr val="8F5201"/>
                </a:solidFill>
              </a:rPr>
              <a:t>fssinfo</a:t>
            </a:r>
            <a:r>
              <a:rPr lang="en-GB" sz="2400" dirty="0">
                <a:solidFill>
                  <a:srgbClr val="8F5201"/>
                </a:solidFill>
              </a:rPr>
              <a:t>/</a:t>
            </a:r>
            <a:r>
              <a:rPr lang="en-GB" sz="2400" dirty="0" err="1">
                <a:solidFill>
                  <a:srgbClr val="8F5201"/>
                </a:solidFill>
              </a:rPr>
              <a:t>fsswork.html</a:t>
            </a:r>
            <a:r>
              <a:rPr lang="en-GB" sz="2400" dirty="0">
                <a:solidFill>
                  <a:srgbClr val="8F5201"/>
                </a:solidFill>
              </a:rPr>
              <a:t> </a:t>
            </a:r>
          </a:p>
        </p:txBody>
      </p:sp>
    </p:spTree>
    <p:extLst>
      <p:ext uri="{BB962C8B-B14F-4D97-AF65-F5344CB8AC3E}">
        <p14:creationId xmlns:p14="http://schemas.microsoft.com/office/powerpoint/2010/main" val="32485039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16632"/>
            <a:ext cx="7024744" cy="576064"/>
          </a:xfrm>
        </p:spPr>
        <p:txBody>
          <a:bodyPr>
            <a:normAutofit/>
          </a:bodyPr>
          <a:lstStyle/>
          <a:p>
            <a:r>
              <a:rPr lang="en-US" sz="1400" dirty="0" smtClean="0"/>
              <a:t>Bibliography</a:t>
            </a:r>
            <a:endParaRPr lang="en-US" sz="1400" dirty="0"/>
          </a:p>
        </p:txBody>
      </p:sp>
      <p:sp>
        <p:nvSpPr>
          <p:cNvPr id="3" name="Content Placeholder 2"/>
          <p:cNvSpPr>
            <a:spLocks noGrp="1"/>
          </p:cNvSpPr>
          <p:nvPr>
            <p:ph idx="1"/>
          </p:nvPr>
        </p:nvSpPr>
        <p:spPr>
          <a:xfrm>
            <a:off x="1043492" y="692696"/>
            <a:ext cx="6777317" cy="5544616"/>
          </a:xfrm>
        </p:spPr>
        <p:txBody>
          <a:bodyPr>
            <a:normAutofit fontScale="32500" lnSpcReduction="20000"/>
          </a:bodyPr>
          <a:lstStyle/>
          <a:p>
            <a:r>
              <a:rPr lang="en-GB" dirty="0">
                <a:solidFill>
                  <a:srgbClr val="8F5201"/>
                </a:solidFill>
              </a:rPr>
              <a:t>Barrett, David V  (2001) Sects, ‘Cults’ and Alternative Religions, London, </a:t>
            </a:r>
            <a:r>
              <a:rPr lang="en-GB" dirty="0" err="1">
                <a:solidFill>
                  <a:srgbClr val="8F5201"/>
                </a:solidFill>
              </a:rPr>
              <a:t>Cassell</a:t>
            </a:r>
            <a:r>
              <a:rPr lang="en-GB" dirty="0">
                <a:solidFill>
                  <a:srgbClr val="8F5201"/>
                </a:solidFill>
              </a:rPr>
              <a:t>.</a:t>
            </a:r>
          </a:p>
          <a:p>
            <a:r>
              <a:rPr lang="en-US" dirty="0">
                <a:solidFill>
                  <a:srgbClr val="8F5201"/>
                </a:solidFill>
              </a:rPr>
              <a:t>Bowman, Marion “Nature, the Natural and Pagan Identity”, DISKUS </a:t>
            </a:r>
            <a:r>
              <a:rPr lang="en-US" dirty="0" err="1">
                <a:solidFill>
                  <a:srgbClr val="8F5201"/>
                </a:solidFill>
              </a:rPr>
              <a:t>Vol</a:t>
            </a:r>
            <a:r>
              <a:rPr lang="en-US" dirty="0">
                <a:solidFill>
                  <a:srgbClr val="8F5201"/>
                </a:solidFill>
              </a:rPr>
              <a:t> 6 (2000) </a:t>
            </a:r>
            <a:r>
              <a:rPr lang="en-US" u="sng" dirty="0">
                <a:solidFill>
                  <a:srgbClr val="8F5201"/>
                </a:solidFill>
                <a:hlinkClick r:id="rId2"/>
              </a:rPr>
              <a:t>http://www.uni-marburg.de/religionswissenschaft/journal/diskus</a:t>
            </a:r>
            <a:r>
              <a:rPr lang="en-GB" dirty="0">
                <a:solidFill>
                  <a:srgbClr val="8F5201"/>
                </a:solidFill>
              </a:rPr>
              <a:t> </a:t>
            </a:r>
          </a:p>
          <a:p>
            <a:r>
              <a:rPr lang="en-GB" dirty="0">
                <a:solidFill>
                  <a:srgbClr val="8F5201"/>
                </a:solidFill>
              </a:rPr>
              <a:t>Crowley, </a:t>
            </a:r>
            <a:r>
              <a:rPr lang="en-GB" dirty="0" err="1">
                <a:solidFill>
                  <a:srgbClr val="8F5201"/>
                </a:solidFill>
              </a:rPr>
              <a:t>Vivianne</a:t>
            </a:r>
            <a:r>
              <a:rPr lang="en-GB" dirty="0">
                <a:solidFill>
                  <a:srgbClr val="8F5201"/>
                </a:solidFill>
              </a:rPr>
              <a:t> (1994) </a:t>
            </a:r>
            <a:r>
              <a:rPr lang="en-GB" i="1" dirty="0">
                <a:solidFill>
                  <a:srgbClr val="8F5201"/>
                </a:solidFill>
              </a:rPr>
              <a:t>Phoenix from the Flame, Pagan Spirituality in the Western World</a:t>
            </a:r>
            <a:r>
              <a:rPr lang="en-GB" dirty="0">
                <a:solidFill>
                  <a:srgbClr val="8F5201"/>
                </a:solidFill>
              </a:rPr>
              <a:t>, London, </a:t>
            </a:r>
            <a:r>
              <a:rPr lang="en-GB" dirty="0" err="1">
                <a:solidFill>
                  <a:srgbClr val="8F5201"/>
                </a:solidFill>
              </a:rPr>
              <a:t>Thorsons</a:t>
            </a:r>
            <a:r>
              <a:rPr lang="en-GB" dirty="0">
                <a:solidFill>
                  <a:srgbClr val="8F5201"/>
                </a:solidFill>
              </a:rPr>
              <a:t>.</a:t>
            </a:r>
          </a:p>
          <a:p>
            <a:r>
              <a:rPr lang="en-GB" dirty="0">
                <a:solidFill>
                  <a:srgbClr val="8F5201"/>
                </a:solidFill>
              </a:rPr>
              <a:t>Harvey, Graham (1997) </a:t>
            </a:r>
            <a:r>
              <a:rPr lang="en-GB" i="1" dirty="0">
                <a:solidFill>
                  <a:srgbClr val="8F5201"/>
                </a:solidFill>
              </a:rPr>
              <a:t>Listening People, Speaking Earth</a:t>
            </a:r>
            <a:r>
              <a:rPr lang="en-GB" dirty="0">
                <a:solidFill>
                  <a:srgbClr val="8F5201"/>
                </a:solidFill>
              </a:rPr>
              <a:t>, Hurst and Co Ltd, </a:t>
            </a:r>
          </a:p>
          <a:p>
            <a:r>
              <a:rPr lang="en-GB" dirty="0" err="1"/>
              <a:t>Horie</a:t>
            </a:r>
            <a:r>
              <a:rPr lang="en-GB" dirty="0"/>
              <a:t>, </a:t>
            </a:r>
            <a:r>
              <a:rPr lang="en-GB" dirty="0" err="1"/>
              <a:t>Norichika</a:t>
            </a:r>
            <a:r>
              <a:rPr lang="en-GB" dirty="0"/>
              <a:t> (2013) ‘narrow New Age and broad spirituality: a comprehensive schema and a comparative analysis’, in Sutcliffe, Steven J &amp; </a:t>
            </a:r>
            <a:r>
              <a:rPr lang="en-GB" dirty="0" err="1"/>
              <a:t>Ingvild</a:t>
            </a:r>
            <a:r>
              <a:rPr lang="en-GB" dirty="0"/>
              <a:t> </a:t>
            </a:r>
            <a:r>
              <a:rPr lang="en-GB" dirty="0" err="1"/>
              <a:t>Saelid</a:t>
            </a:r>
            <a:r>
              <a:rPr lang="en-GB" dirty="0"/>
              <a:t> </a:t>
            </a:r>
            <a:r>
              <a:rPr lang="en-GB" dirty="0" err="1"/>
              <a:t>Gilhus</a:t>
            </a:r>
            <a:r>
              <a:rPr lang="en-GB" dirty="0"/>
              <a:t> (</a:t>
            </a:r>
            <a:r>
              <a:rPr lang="en-GB" dirty="0" err="1"/>
              <a:t>eds</a:t>
            </a:r>
            <a:r>
              <a:rPr lang="en-GB" dirty="0"/>
              <a:t>) </a:t>
            </a:r>
            <a:r>
              <a:rPr lang="en-GB" i="1" dirty="0"/>
              <a:t>New Age Spirituality: Rethinking Religion</a:t>
            </a:r>
            <a:r>
              <a:rPr lang="en-GB" dirty="0"/>
              <a:t>, London: </a:t>
            </a:r>
            <a:r>
              <a:rPr lang="en-GB" dirty="0" err="1"/>
              <a:t>Routledge</a:t>
            </a:r>
            <a:r>
              <a:rPr lang="en-GB" dirty="0"/>
              <a:t>, 2013.</a:t>
            </a:r>
          </a:p>
          <a:p>
            <a:r>
              <a:rPr lang="en-GB" dirty="0" smtClean="0">
                <a:solidFill>
                  <a:srgbClr val="8F5201"/>
                </a:solidFill>
              </a:rPr>
              <a:t>House </a:t>
            </a:r>
            <a:r>
              <a:rPr lang="en-GB" dirty="0">
                <a:solidFill>
                  <a:srgbClr val="8F5201"/>
                </a:solidFill>
              </a:rPr>
              <a:t>of the Goddess leaflet, quoted in Barrett, David V (2001) </a:t>
            </a:r>
            <a:r>
              <a:rPr lang="en-GB" i="1" dirty="0">
                <a:solidFill>
                  <a:srgbClr val="8F5201"/>
                </a:solidFill>
              </a:rPr>
              <a:t>Sects, ‘Cults’ and Alternative Religions</a:t>
            </a:r>
            <a:r>
              <a:rPr lang="en-GB" dirty="0">
                <a:solidFill>
                  <a:srgbClr val="8F5201"/>
                </a:solidFill>
              </a:rPr>
              <a:t>, London, </a:t>
            </a:r>
            <a:r>
              <a:rPr lang="en-GB" dirty="0" err="1">
                <a:solidFill>
                  <a:srgbClr val="8F5201"/>
                </a:solidFill>
              </a:rPr>
              <a:t>Cassell</a:t>
            </a:r>
            <a:r>
              <a:rPr lang="en-GB" dirty="0">
                <a:solidFill>
                  <a:srgbClr val="8F5201"/>
                </a:solidFill>
              </a:rPr>
              <a:t>.  </a:t>
            </a:r>
          </a:p>
          <a:p>
            <a:r>
              <a:rPr lang="en-GB" dirty="0" smtClean="0">
                <a:solidFill>
                  <a:srgbClr val="8F5201"/>
                </a:solidFill>
              </a:rPr>
              <a:t>Hunt</a:t>
            </a:r>
            <a:r>
              <a:rPr lang="en-GB" dirty="0">
                <a:solidFill>
                  <a:srgbClr val="8F5201"/>
                </a:solidFill>
              </a:rPr>
              <a:t>, Stephen (2002) </a:t>
            </a:r>
            <a:r>
              <a:rPr lang="en-GB" i="1" dirty="0">
                <a:solidFill>
                  <a:srgbClr val="8F5201"/>
                </a:solidFill>
              </a:rPr>
              <a:t>Religion in Western Society</a:t>
            </a:r>
            <a:r>
              <a:rPr lang="en-GB" dirty="0">
                <a:solidFill>
                  <a:srgbClr val="8F5201"/>
                </a:solidFill>
              </a:rPr>
              <a:t>, Basingstoke, Palgrave.</a:t>
            </a:r>
          </a:p>
          <a:p>
            <a:r>
              <a:rPr lang="en-GB" dirty="0"/>
              <a:t>Lynch, Gordon (2007) </a:t>
            </a:r>
            <a:r>
              <a:rPr lang="en-GB" i="1" dirty="0"/>
              <a:t>The New Spirituality: An Introduction to Progressive Belief in the Twenty-first Century</a:t>
            </a:r>
            <a:r>
              <a:rPr lang="en-GB" dirty="0"/>
              <a:t>, London: IB Taurus.</a:t>
            </a:r>
          </a:p>
          <a:p>
            <a:r>
              <a:rPr lang="en-GB" dirty="0" smtClean="0">
                <a:solidFill>
                  <a:srgbClr val="8F5201"/>
                </a:solidFill>
              </a:rPr>
              <a:t>Partridge</a:t>
            </a:r>
            <a:r>
              <a:rPr lang="en-GB" dirty="0">
                <a:solidFill>
                  <a:srgbClr val="8F5201"/>
                </a:solidFill>
              </a:rPr>
              <a:t>, Christopher  ‘Paganism’ in Partridge, C </a:t>
            </a:r>
            <a:r>
              <a:rPr lang="en-GB" dirty="0" err="1">
                <a:solidFill>
                  <a:srgbClr val="8F5201"/>
                </a:solidFill>
              </a:rPr>
              <a:t>ed</a:t>
            </a:r>
            <a:r>
              <a:rPr lang="en-GB" dirty="0">
                <a:solidFill>
                  <a:srgbClr val="8F5201"/>
                </a:solidFill>
              </a:rPr>
              <a:t>, (2002) </a:t>
            </a:r>
            <a:r>
              <a:rPr lang="en-GB" i="1" dirty="0">
                <a:solidFill>
                  <a:srgbClr val="8F5201"/>
                </a:solidFill>
              </a:rPr>
              <a:t>Dictionary of Contemporary Religion in the Western World</a:t>
            </a:r>
            <a:r>
              <a:rPr lang="en-GB" dirty="0">
                <a:solidFill>
                  <a:srgbClr val="8F5201"/>
                </a:solidFill>
              </a:rPr>
              <a:t>, Leicester, Intervarsity Press.  Partridge, Christopher (2004) </a:t>
            </a:r>
            <a:r>
              <a:rPr lang="en-GB" i="1" dirty="0">
                <a:solidFill>
                  <a:srgbClr val="8F5201"/>
                </a:solidFill>
              </a:rPr>
              <a:t>The Re-Enchantment of the </a:t>
            </a:r>
            <a:r>
              <a:rPr lang="en-GB" dirty="0">
                <a:solidFill>
                  <a:srgbClr val="8F5201"/>
                </a:solidFill>
              </a:rPr>
              <a:t>West, </a:t>
            </a:r>
            <a:r>
              <a:rPr lang="en-GB" dirty="0" err="1">
                <a:solidFill>
                  <a:srgbClr val="8F5201"/>
                </a:solidFill>
              </a:rPr>
              <a:t>vol</a:t>
            </a:r>
            <a:r>
              <a:rPr lang="en-GB" dirty="0">
                <a:solidFill>
                  <a:srgbClr val="8F5201"/>
                </a:solidFill>
              </a:rPr>
              <a:t> 1, London, T&amp;T Clark.</a:t>
            </a:r>
          </a:p>
          <a:p>
            <a:r>
              <a:rPr lang="en-GB" dirty="0">
                <a:solidFill>
                  <a:srgbClr val="8F5201"/>
                </a:solidFill>
              </a:rPr>
              <a:t>Pearson, J (1998) “Assumed Affinity: Wicca and the New Age”, in </a:t>
            </a:r>
            <a:r>
              <a:rPr lang="en-GB" i="1" dirty="0">
                <a:solidFill>
                  <a:srgbClr val="8F5201"/>
                </a:solidFill>
              </a:rPr>
              <a:t>Nature Religion </a:t>
            </a:r>
            <a:r>
              <a:rPr lang="en-GB" dirty="0">
                <a:solidFill>
                  <a:srgbClr val="8F5201"/>
                </a:solidFill>
              </a:rPr>
              <a:t>Prince, R and Riches, D (2000) </a:t>
            </a:r>
            <a:r>
              <a:rPr lang="en-GB" i="1" dirty="0">
                <a:solidFill>
                  <a:srgbClr val="8F5201"/>
                </a:solidFill>
              </a:rPr>
              <a:t>The New Age in Glastonbury</a:t>
            </a:r>
            <a:r>
              <a:rPr lang="en-GB" dirty="0">
                <a:solidFill>
                  <a:srgbClr val="8F5201"/>
                </a:solidFill>
              </a:rPr>
              <a:t>, Oxford, </a:t>
            </a:r>
            <a:r>
              <a:rPr lang="en-GB" dirty="0" err="1">
                <a:solidFill>
                  <a:srgbClr val="8F5201"/>
                </a:solidFill>
              </a:rPr>
              <a:t>Berghahn</a:t>
            </a:r>
            <a:r>
              <a:rPr lang="en-GB" dirty="0">
                <a:solidFill>
                  <a:srgbClr val="8F5201"/>
                </a:solidFill>
              </a:rPr>
              <a:t> Books.  </a:t>
            </a:r>
          </a:p>
          <a:p>
            <a:r>
              <a:rPr lang="en-GB" i="1" dirty="0">
                <a:solidFill>
                  <a:srgbClr val="8F5201"/>
                </a:solidFill>
              </a:rPr>
              <a:t>Today</a:t>
            </a:r>
            <a:r>
              <a:rPr lang="en-GB" dirty="0">
                <a:solidFill>
                  <a:srgbClr val="8F5201"/>
                </a:solidFill>
              </a:rPr>
              <a:t>, J Pearson et al, </a:t>
            </a:r>
            <a:r>
              <a:rPr lang="en-GB" dirty="0" err="1">
                <a:solidFill>
                  <a:srgbClr val="8F5201"/>
                </a:solidFill>
              </a:rPr>
              <a:t>eds</a:t>
            </a:r>
            <a:r>
              <a:rPr lang="en-GB" dirty="0">
                <a:solidFill>
                  <a:srgbClr val="8F5201"/>
                </a:solidFill>
              </a:rPr>
              <a:t>, Edinburgh, Edinburgh University Press.  </a:t>
            </a:r>
          </a:p>
          <a:p>
            <a:r>
              <a:rPr lang="en-GB" dirty="0">
                <a:solidFill>
                  <a:srgbClr val="8F5201"/>
                </a:solidFill>
              </a:rPr>
              <a:t>Sutcliffe, S (2003) </a:t>
            </a:r>
            <a:r>
              <a:rPr lang="en-GB" i="1" dirty="0">
                <a:solidFill>
                  <a:srgbClr val="8F5201"/>
                </a:solidFill>
              </a:rPr>
              <a:t>Children of the New Age</a:t>
            </a:r>
            <a:r>
              <a:rPr lang="en-GB" dirty="0">
                <a:solidFill>
                  <a:srgbClr val="8F5201"/>
                </a:solidFill>
              </a:rPr>
              <a:t>, London, </a:t>
            </a:r>
            <a:r>
              <a:rPr lang="en-GB" dirty="0" err="1">
                <a:solidFill>
                  <a:srgbClr val="8F5201"/>
                </a:solidFill>
              </a:rPr>
              <a:t>Routledge</a:t>
            </a:r>
            <a:r>
              <a:rPr lang="en-GB" dirty="0">
                <a:solidFill>
                  <a:srgbClr val="8F5201"/>
                </a:solidFill>
              </a:rPr>
              <a:t>.</a:t>
            </a:r>
          </a:p>
          <a:p>
            <a:r>
              <a:rPr lang="en-GB" dirty="0">
                <a:solidFill>
                  <a:srgbClr val="8F5201"/>
                </a:solidFill>
              </a:rPr>
              <a:t>Symonds, John (1952) </a:t>
            </a:r>
            <a:r>
              <a:rPr lang="en-GB" i="1" dirty="0">
                <a:solidFill>
                  <a:srgbClr val="8F5201"/>
                </a:solidFill>
              </a:rPr>
              <a:t>The Great Beast: The Life of </a:t>
            </a:r>
            <a:r>
              <a:rPr lang="en-GB" i="1" dirty="0" err="1">
                <a:solidFill>
                  <a:srgbClr val="8F5201"/>
                </a:solidFill>
              </a:rPr>
              <a:t>Aleister</a:t>
            </a:r>
            <a:r>
              <a:rPr lang="en-GB" i="1" dirty="0">
                <a:solidFill>
                  <a:srgbClr val="8F5201"/>
                </a:solidFill>
              </a:rPr>
              <a:t> Crowley</a:t>
            </a:r>
            <a:r>
              <a:rPr lang="en-GB" dirty="0">
                <a:solidFill>
                  <a:srgbClr val="8F5201"/>
                </a:solidFill>
              </a:rPr>
              <a:t>, New York: Roy.  </a:t>
            </a:r>
          </a:p>
          <a:p>
            <a:r>
              <a:rPr lang="en-GB" dirty="0">
                <a:solidFill>
                  <a:srgbClr val="8F5201"/>
                </a:solidFill>
              </a:rPr>
              <a:t>Urban, Hugh B (2015) </a:t>
            </a:r>
            <a:r>
              <a:rPr lang="en-GB" i="1" dirty="0">
                <a:solidFill>
                  <a:srgbClr val="8F5201"/>
                </a:solidFill>
              </a:rPr>
              <a:t>New Age, </a:t>
            </a:r>
            <a:r>
              <a:rPr lang="en-GB" i="1" dirty="0" err="1">
                <a:solidFill>
                  <a:srgbClr val="8F5201"/>
                </a:solidFill>
              </a:rPr>
              <a:t>Neopagan</a:t>
            </a:r>
            <a:r>
              <a:rPr lang="en-GB" i="1" dirty="0">
                <a:solidFill>
                  <a:srgbClr val="8F5201"/>
                </a:solidFill>
              </a:rPr>
              <a:t>, and New Religious Movements: Alternative Spirituality in Contemporary America</a:t>
            </a:r>
            <a:r>
              <a:rPr lang="en-GB" dirty="0">
                <a:solidFill>
                  <a:srgbClr val="8F5201"/>
                </a:solidFill>
              </a:rPr>
              <a:t>: California: University of California Press.  </a:t>
            </a:r>
          </a:p>
          <a:p>
            <a:r>
              <a:rPr lang="en-GB" dirty="0" err="1">
                <a:solidFill>
                  <a:srgbClr val="8F5201"/>
                </a:solidFill>
              </a:rPr>
              <a:t>Valiente</a:t>
            </a:r>
            <a:r>
              <a:rPr lang="en-GB" dirty="0">
                <a:solidFill>
                  <a:srgbClr val="8F5201"/>
                </a:solidFill>
              </a:rPr>
              <a:t>, Doreen (1978) </a:t>
            </a:r>
            <a:r>
              <a:rPr lang="en-GB" i="1" dirty="0">
                <a:solidFill>
                  <a:srgbClr val="8F5201"/>
                </a:solidFill>
              </a:rPr>
              <a:t>Witchcraft for Tomorrow</a:t>
            </a:r>
            <a:r>
              <a:rPr lang="en-GB" dirty="0">
                <a:solidFill>
                  <a:srgbClr val="8F5201"/>
                </a:solidFill>
              </a:rPr>
              <a:t>, Blaine, WA: Phoenix.</a:t>
            </a:r>
          </a:p>
          <a:p>
            <a:r>
              <a:rPr lang="en-GB" dirty="0" err="1">
                <a:solidFill>
                  <a:srgbClr val="8F5201"/>
                </a:solidFill>
              </a:rPr>
              <a:t>Simes</a:t>
            </a:r>
            <a:r>
              <a:rPr lang="en-GB" dirty="0">
                <a:solidFill>
                  <a:srgbClr val="8F5201"/>
                </a:solidFill>
              </a:rPr>
              <a:t>, AC (1995) </a:t>
            </a:r>
            <a:r>
              <a:rPr lang="en-GB" i="1" dirty="0">
                <a:solidFill>
                  <a:srgbClr val="8F5201"/>
                </a:solidFill>
              </a:rPr>
              <a:t>Contemporary Paganism in the East Midlands</a:t>
            </a:r>
            <a:r>
              <a:rPr lang="en-GB" dirty="0">
                <a:solidFill>
                  <a:srgbClr val="8F5201"/>
                </a:solidFill>
              </a:rPr>
              <a:t>, PhD thesis, Nottingham University, in Kemp, D (2004) </a:t>
            </a:r>
            <a:r>
              <a:rPr lang="en-GB" i="1" dirty="0">
                <a:solidFill>
                  <a:srgbClr val="8F5201"/>
                </a:solidFill>
              </a:rPr>
              <a:t>New Age, A Guide</a:t>
            </a:r>
            <a:r>
              <a:rPr lang="en-GB" dirty="0">
                <a:solidFill>
                  <a:srgbClr val="8F5201"/>
                </a:solidFill>
              </a:rPr>
              <a:t>, Edinburgh, Edinburgh University Press</a:t>
            </a:r>
            <a:r>
              <a:rPr lang="en-GB" dirty="0" smtClean="0">
                <a:solidFill>
                  <a:srgbClr val="8F5201"/>
                </a:solidFill>
              </a:rPr>
              <a:t>.</a:t>
            </a:r>
          </a:p>
          <a:p>
            <a:r>
              <a:rPr lang="en-GB" dirty="0" err="1">
                <a:solidFill>
                  <a:srgbClr val="8F5201"/>
                </a:solidFill>
              </a:rPr>
              <a:t>Versluis</a:t>
            </a:r>
            <a:r>
              <a:rPr lang="en-GB" dirty="0">
                <a:solidFill>
                  <a:srgbClr val="8F5201"/>
                </a:solidFill>
              </a:rPr>
              <a:t>, Arthur (1997) </a:t>
            </a:r>
            <a:r>
              <a:rPr lang="en-GB" i="1" dirty="0">
                <a:solidFill>
                  <a:srgbClr val="8F5201"/>
                </a:solidFill>
              </a:rPr>
              <a:t>The Elements of Native American Traditions</a:t>
            </a:r>
            <a:r>
              <a:rPr lang="en-GB" dirty="0">
                <a:solidFill>
                  <a:srgbClr val="8F5201"/>
                </a:solidFill>
              </a:rPr>
              <a:t>, London, Element </a:t>
            </a:r>
            <a:r>
              <a:rPr lang="en-GB" dirty="0" smtClean="0">
                <a:solidFill>
                  <a:srgbClr val="8F5201"/>
                </a:solidFill>
              </a:rPr>
              <a:t>Books</a:t>
            </a:r>
          </a:p>
          <a:p>
            <a:r>
              <a:rPr lang="en-GB" dirty="0" err="1" smtClean="0">
                <a:solidFill>
                  <a:srgbClr val="8F5201"/>
                </a:solidFill>
              </a:rPr>
              <a:t>Vitebsky</a:t>
            </a:r>
            <a:r>
              <a:rPr lang="en-GB" dirty="0">
                <a:solidFill>
                  <a:srgbClr val="8F5201"/>
                </a:solidFill>
              </a:rPr>
              <a:t>, Piers (1995) </a:t>
            </a:r>
            <a:r>
              <a:rPr lang="en-GB" i="1" dirty="0">
                <a:solidFill>
                  <a:srgbClr val="8F5201"/>
                </a:solidFill>
              </a:rPr>
              <a:t>The Shaman</a:t>
            </a:r>
            <a:r>
              <a:rPr lang="en-GB" dirty="0">
                <a:solidFill>
                  <a:srgbClr val="8F5201"/>
                </a:solidFill>
              </a:rPr>
              <a:t>, London, Macmillan</a:t>
            </a:r>
            <a:r>
              <a:rPr lang="en-GB" dirty="0" smtClean="0">
                <a:solidFill>
                  <a:srgbClr val="8F5201"/>
                </a:solidFill>
              </a:rPr>
              <a:t>.</a:t>
            </a:r>
            <a:r>
              <a:rPr lang="en-GB" dirty="0"/>
              <a:t> </a:t>
            </a:r>
          </a:p>
          <a:p>
            <a:r>
              <a:rPr lang="en-GB" dirty="0"/>
              <a:t>York, Michael (2003) </a:t>
            </a:r>
            <a:r>
              <a:rPr lang="en-GB" i="1" dirty="0"/>
              <a:t>Pagan Theology: Paganism as a World Religion</a:t>
            </a:r>
            <a:r>
              <a:rPr lang="en-GB" dirty="0"/>
              <a:t>, New York: New York University Press.  </a:t>
            </a:r>
          </a:p>
          <a:p>
            <a:endParaRPr lang="en-GB" dirty="0">
              <a:solidFill>
                <a:srgbClr val="8F5201"/>
              </a:solidFill>
            </a:endParaRPr>
          </a:p>
          <a:p>
            <a:pPr marL="68580" indent="0">
              <a:buNone/>
            </a:pPr>
            <a:endParaRPr lang="en-US" dirty="0"/>
          </a:p>
        </p:txBody>
      </p:sp>
    </p:spTree>
    <p:extLst>
      <p:ext uri="{BB962C8B-B14F-4D97-AF65-F5344CB8AC3E}">
        <p14:creationId xmlns:p14="http://schemas.microsoft.com/office/powerpoint/2010/main" val="25037462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80</TotalTime>
  <Words>3061</Words>
  <Application>Microsoft Office PowerPoint</Application>
  <PresentationFormat>On-screen Show (4:3)</PresentationFormat>
  <Paragraphs>184</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Solstice</vt:lpstr>
      <vt:lpstr>PAGANISM</vt:lpstr>
      <vt:lpstr>PowerPoint Presentation</vt:lpstr>
      <vt:lpstr>PowerPoint Presentation</vt:lpstr>
      <vt:lpstr>Pagan Beliefs</vt:lpstr>
      <vt:lpstr>History</vt:lpstr>
      <vt:lpstr>  </vt:lpstr>
      <vt:lpstr>  GERALD GARDNER (1884-1964) </vt:lpstr>
      <vt:lpstr>Pagan Worship</vt:lpstr>
      <vt:lpstr>Ritual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Shamanism</vt:lpstr>
      <vt:lpstr>Shamanism</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PAGANISM</dc:title>
  <dc:creator>Administrator</dc:creator>
  <cp:lastModifiedBy>Administrator</cp:lastModifiedBy>
  <cp:revision>10</cp:revision>
  <dcterms:created xsi:type="dcterms:W3CDTF">2017-03-13T10:51:37Z</dcterms:created>
  <dcterms:modified xsi:type="dcterms:W3CDTF">2017-03-13T12:11:38Z</dcterms:modified>
</cp:coreProperties>
</file>