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7" r:id="rId3"/>
    <p:sldId id="269" r:id="rId4"/>
    <p:sldId id="259" r:id="rId5"/>
    <p:sldId id="261" r:id="rId6"/>
    <p:sldId id="264" r:id="rId7"/>
    <p:sldId id="263" r:id="rId8"/>
    <p:sldId id="265" r:id="rId9"/>
    <p:sldId id="271" r:id="rId10"/>
    <p:sldId id="270"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99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64B241-9EE2-441A-9BDB-39A725D4308E}" v="73" dt="2026-06-21T19:38:54.6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5987" autoAdjust="0"/>
    <p:restoredTop sz="94660"/>
  </p:normalViewPr>
  <p:slideViewPr>
    <p:cSldViewPr snapToGrid="0">
      <p:cViewPr varScale="1">
        <p:scale>
          <a:sx n="90" d="100"/>
          <a:sy n="90" d="100"/>
        </p:scale>
        <p:origin x="355" y="67"/>
      </p:cViewPr>
      <p:guideLst/>
    </p:cSldViewPr>
  </p:slideViewPr>
  <p:notesTextViewPr>
    <p:cViewPr>
      <p:scale>
        <a:sx n="1" d="1"/>
        <a:sy n="1" d="1"/>
      </p:scale>
      <p:origin x="0" y="0"/>
    </p:cViewPr>
  </p:notesTextViewPr>
  <p:notesViewPr>
    <p:cSldViewPr snapToGrid="0">
      <p:cViewPr>
        <p:scale>
          <a:sx n="150" d="100"/>
          <a:sy n="150" d="100"/>
        </p:scale>
        <p:origin x="132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3F0980-92B4-472F-8FB3-72CFECDFB605}"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EED0E50D-E083-43C6-AB83-AF392B2CB22D}">
      <dgm:prSet/>
      <dgm:spPr/>
      <dgm:t>
        <a:bodyPr/>
        <a:lstStyle/>
        <a:p>
          <a:r>
            <a:rPr lang="en-US"/>
            <a:t>• Emotional abuse, </a:t>
          </a:r>
        </a:p>
      </dgm:t>
    </dgm:pt>
    <dgm:pt modelId="{E4F5D98B-EFCD-4F0F-8FD4-C0E8B7DDB23C}" type="parTrans" cxnId="{6822C789-A97D-440C-9A3C-DC31248646A5}">
      <dgm:prSet/>
      <dgm:spPr/>
      <dgm:t>
        <a:bodyPr/>
        <a:lstStyle/>
        <a:p>
          <a:endParaRPr lang="en-US"/>
        </a:p>
      </dgm:t>
    </dgm:pt>
    <dgm:pt modelId="{61844F9D-5F00-4776-B4F1-522E4F1AAA8B}" type="sibTrans" cxnId="{6822C789-A97D-440C-9A3C-DC31248646A5}">
      <dgm:prSet/>
      <dgm:spPr/>
      <dgm:t>
        <a:bodyPr/>
        <a:lstStyle/>
        <a:p>
          <a:endParaRPr lang="en-US"/>
        </a:p>
      </dgm:t>
    </dgm:pt>
    <dgm:pt modelId="{A5A2D6E0-F1B7-48EE-AA85-D6E10E853F00}">
      <dgm:prSet/>
      <dgm:spPr/>
      <dgm:t>
        <a:bodyPr/>
        <a:lstStyle/>
        <a:p>
          <a:r>
            <a:rPr lang="en-US" dirty="0"/>
            <a:t> physical abuse, </a:t>
          </a:r>
        </a:p>
      </dgm:t>
    </dgm:pt>
    <dgm:pt modelId="{EB671E92-D714-4946-B5CB-3E2F46EAC3DD}" type="parTrans" cxnId="{DB8F15F7-5D4F-48BA-B211-FB7457E09DE1}">
      <dgm:prSet/>
      <dgm:spPr/>
      <dgm:t>
        <a:bodyPr/>
        <a:lstStyle/>
        <a:p>
          <a:endParaRPr lang="en-US"/>
        </a:p>
      </dgm:t>
    </dgm:pt>
    <dgm:pt modelId="{5997F560-B354-47EA-AA9A-E8D4C8344D48}" type="sibTrans" cxnId="{DB8F15F7-5D4F-48BA-B211-FB7457E09DE1}">
      <dgm:prSet/>
      <dgm:spPr/>
      <dgm:t>
        <a:bodyPr/>
        <a:lstStyle/>
        <a:p>
          <a:endParaRPr lang="en-US"/>
        </a:p>
      </dgm:t>
    </dgm:pt>
    <dgm:pt modelId="{B5C67156-4ED3-4612-A587-317DF9C1D989}">
      <dgm:prSet/>
      <dgm:spPr/>
      <dgm:t>
        <a:bodyPr/>
        <a:lstStyle/>
        <a:p>
          <a:r>
            <a:rPr lang="en-US" dirty="0"/>
            <a:t>sexual abuse</a:t>
          </a:r>
        </a:p>
      </dgm:t>
    </dgm:pt>
    <dgm:pt modelId="{0C2A917E-7D60-48A7-B344-701C1387DF62}" type="parTrans" cxnId="{BDE81430-37D6-479C-9C12-6A36E7F8AB60}">
      <dgm:prSet/>
      <dgm:spPr/>
      <dgm:t>
        <a:bodyPr/>
        <a:lstStyle/>
        <a:p>
          <a:endParaRPr lang="en-US"/>
        </a:p>
      </dgm:t>
    </dgm:pt>
    <dgm:pt modelId="{8B39AFFA-78ED-4F25-8720-0043F9BB2AEE}" type="sibTrans" cxnId="{BDE81430-37D6-479C-9C12-6A36E7F8AB60}">
      <dgm:prSet/>
      <dgm:spPr/>
      <dgm:t>
        <a:bodyPr/>
        <a:lstStyle/>
        <a:p>
          <a:endParaRPr lang="en-US"/>
        </a:p>
      </dgm:t>
    </dgm:pt>
    <dgm:pt modelId="{13F0F5A3-44C6-4ED9-BABF-8AE64F3F0413}">
      <dgm:prSet/>
      <dgm:spPr/>
      <dgm:t>
        <a:bodyPr/>
        <a:lstStyle/>
        <a:p>
          <a:r>
            <a:rPr lang="en-US" dirty="0"/>
            <a:t>physical neglect</a:t>
          </a:r>
        </a:p>
      </dgm:t>
    </dgm:pt>
    <dgm:pt modelId="{9D3215A3-3980-467B-B25E-05B01F22F915}" type="parTrans" cxnId="{4B948951-4CCA-48B2-B747-72810CC39225}">
      <dgm:prSet/>
      <dgm:spPr/>
      <dgm:t>
        <a:bodyPr/>
        <a:lstStyle/>
        <a:p>
          <a:endParaRPr lang="en-US"/>
        </a:p>
      </dgm:t>
    </dgm:pt>
    <dgm:pt modelId="{8A39DB72-6478-42DA-BF44-20416D4CEF77}" type="sibTrans" cxnId="{4B948951-4CCA-48B2-B747-72810CC39225}">
      <dgm:prSet/>
      <dgm:spPr/>
      <dgm:t>
        <a:bodyPr/>
        <a:lstStyle/>
        <a:p>
          <a:endParaRPr lang="en-US"/>
        </a:p>
      </dgm:t>
    </dgm:pt>
    <dgm:pt modelId="{33BD5859-A24F-4CC7-B6A4-29880141156D}">
      <dgm:prSet/>
      <dgm:spPr/>
      <dgm:t>
        <a:bodyPr/>
        <a:lstStyle/>
        <a:p>
          <a:r>
            <a:rPr lang="en-US" dirty="0"/>
            <a:t>• parental separation/divorce</a:t>
          </a:r>
        </a:p>
      </dgm:t>
    </dgm:pt>
    <dgm:pt modelId="{4BCF370B-41A3-4BF8-9958-D48E775FF788}" type="parTrans" cxnId="{25296C12-0F6E-48DB-8E67-FC68930600C1}">
      <dgm:prSet/>
      <dgm:spPr/>
      <dgm:t>
        <a:bodyPr/>
        <a:lstStyle/>
        <a:p>
          <a:endParaRPr lang="en-US"/>
        </a:p>
      </dgm:t>
    </dgm:pt>
    <dgm:pt modelId="{2827795E-D181-435E-97C6-6807D45B1ED7}" type="sibTrans" cxnId="{25296C12-0F6E-48DB-8E67-FC68930600C1}">
      <dgm:prSet/>
      <dgm:spPr/>
      <dgm:t>
        <a:bodyPr/>
        <a:lstStyle/>
        <a:p>
          <a:endParaRPr lang="en-US"/>
        </a:p>
      </dgm:t>
    </dgm:pt>
    <dgm:pt modelId="{CE517595-5765-483F-A6C9-625A2696F54B}">
      <dgm:prSet/>
      <dgm:spPr/>
      <dgm:t>
        <a:bodyPr/>
        <a:lstStyle/>
        <a:p>
          <a:r>
            <a:rPr lang="en-US" dirty="0"/>
            <a:t>• mental health problems of a household member </a:t>
          </a:r>
        </a:p>
      </dgm:t>
    </dgm:pt>
    <dgm:pt modelId="{B1022F95-6968-4626-B8C5-64A9A2E8A84E}" type="parTrans" cxnId="{6F3546B8-4201-4DA1-9F36-E59AB470CA86}">
      <dgm:prSet/>
      <dgm:spPr/>
      <dgm:t>
        <a:bodyPr/>
        <a:lstStyle/>
        <a:p>
          <a:endParaRPr lang="en-US"/>
        </a:p>
      </dgm:t>
    </dgm:pt>
    <dgm:pt modelId="{32359897-FC4F-4200-ABBA-9C5B1F6D5FA3}" type="sibTrans" cxnId="{6F3546B8-4201-4DA1-9F36-E59AB470CA86}">
      <dgm:prSet/>
      <dgm:spPr/>
      <dgm:t>
        <a:bodyPr/>
        <a:lstStyle/>
        <a:p>
          <a:endParaRPr lang="en-US"/>
        </a:p>
      </dgm:t>
    </dgm:pt>
    <dgm:pt modelId="{D49C0C91-B1CA-4413-A4D5-3EF60A7F2E0E}">
      <dgm:prSet/>
      <dgm:spPr/>
      <dgm:t>
        <a:bodyPr/>
        <a:lstStyle/>
        <a:p>
          <a:r>
            <a:rPr lang="en-US" dirty="0"/>
            <a:t> alcohol/drug dependence of a household member</a:t>
          </a:r>
        </a:p>
      </dgm:t>
    </dgm:pt>
    <dgm:pt modelId="{FEA7B2DB-6D4E-49B6-A504-3A6F03BE4E2A}" type="parTrans" cxnId="{BE48326C-F453-4BB8-8D10-748B820AF548}">
      <dgm:prSet/>
      <dgm:spPr/>
      <dgm:t>
        <a:bodyPr/>
        <a:lstStyle/>
        <a:p>
          <a:endParaRPr lang="en-US"/>
        </a:p>
      </dgm:t>
    </dgm:pt>
    <dgm:pt modelId="{B2276B4C-BD2D-40FA-BD06-5A51B056A73B}" type="sibTrans" cxnId="{BE48326C-F453-4BB8-8D10-748B820AF548}">
      <dgm:prSet/>
      <dgm:spPr/>
      <dgm:t>
        <a:bodyPr/>
        <a:lstStyle/>
        <a:p>
          <a:endParaRPr lang="en-US"/>
        </a:p>
      </dgm:t>
    </dgm:pt>
    <dgm:pt modelId="{BAACBD2A-6187-4EDA-BECD-11C4E7895A06}">
      <dgm:prSet/>
      <dgm:spPr/>
      <dgm:t>
        <a:bodyPr/>
        <a:lstStyle/>
        <a:p>
          <a:r>
            <a:rPr lang="en-US" dirty="0"/>
            <a:t> witnessing violence against the mother/parents (ACE domestic violence). </a:t>
          </a:r>
        </a:p>
      </dgm:t>
    </dgm:pt>
    <dgm:pt modelId="{2F4CBC13-7E13-4F02-B1DD-DD59C1DAAA4C}" type="parTrans" cxnId="{BC7C5DEF-F49F-4F9A-A9EB-A80973155550}">
      <dgm:prSet/>
      <dgm:spPr/>
      <dgm:t>
        <a:bodyPr/>
        <a:lstStyle/>
        <a:p>
          <a:endParaRPr lang="en-US"/>
        </a:p>
      </dgm:t>
    </dgm:pt>
    <dgm:pt modelId="{DF7F7432-2DA3-4307-9DF2-AE429FDF0AF6}" type="sibTrans" cxnId="{BC7C5DEF-F49F-4F9A-A9EB-A80973155550}">
      <dgm:prSet/>
      <dgm:spPr/>
      <dgm:t>
        <a:bodyPr/>
        <a:lstStyle/>
        <a:p>
          <a:endParaRPr lang="en-US"/>
        </a:p>
      </dgm:t>
    </dgm:pt>
    <dgm:pt modelId="{04498DA2-E7D8-4F06-A26A-1229F7CEF937}">
      <dgm:prSet/>
      <dgm:spPr/>
      <dgm:t>
        <a:bodyPr/>
        <a:lstStyle/>
        <a:p>
          <a:r>
            <a:rPr lang="en-US"/>
            <a:t> incarceration of a household member </a:t>
          </a:r>
        </a:p>
      </dgm:t>
    </dgm:pt>
    <dgm:pt modelId="{65A5FF4C-509B-485D-A3F0-8D44B045E43D}" type="parTrans" cxnId="{A164D275-8CB9-4C99-8478-A5137D8F8384}">
      <dgm:prSet/>
      <dgm:spPr/>
      <dgm:t>
        <a:bodyPr/>
        <a:lstStyle/>
        <a:p>
          <a:endParaRPr lang="en-GB"/>
        </a:p>
      </dgm:t>
    </dgm:pt>
    <dgm:pt modelId="{36C2AC2C-FDC2-465F-BC90-BB376EC57215}" type="sibTrans" cxnId="{A164D275-8CB9-4C99-8478-A5137D8F8384}">
      <dgm:prSet/>
      <dgm:spPr/>
      <dgm:t>
        <a:bodyPr/>
        <a:lstStyle/>
        <a:p>
          <a:endParaRPr lang="en-GB"/>
        </a:p>
      </dgm:t>
    </dgm:pt>
    <dgm:pt modelId="{0984347F-7502-4203-A8A7-F145A0D994A4}">
      <dgm:prSet/>
      <dgm:spPr/>
      <dgm:t>
        <a:bodyPr/>
        <a:lstStyle/>
        <a:p>
          <a:r>
            <a:rPr lang="en-US"/>
            <a:t> emotional neglect</a:t>
          </a:r>
        </a:p>
      </dgm:t>
    </dgm:pt>
    <dgm:pt modelId="{E8A68E22-D695-4214-BC8E-529CEAC73417}" type="parTrans" cxnId="{0382AE59-4800-42C0-BD5D-FB6757517490}">
      <dgm:prSet/>
      <dgm:spPr/>
      <dgm:t>
        <a:bodyPr/>
        <a:lstStyle/>
        <a:p>
          <a:endParaRPr lang="en-GB"/>
        </a:p>
      </dgm:t>
    </dgm:pt>
    <dgm:pt modelId="{D66E7492-394A-4946-9F7F-92CE7D019FEE}" type="sibTrans" cxnId="{0382AE59-4800-42C0-BD5D-FB6757517490}">
      <dgm:prSet/>
      <dgm:spPr/>
      <dgm:t>
        <a:bodyPr/>
        <a:lstStyle/>
        <a:p>
          <a:endParaRPr lang="en-GB"/>
        </a:p>
      </dgm:t>
    </dgm:pt>
    <dgm:pt modelId="{CB26210F-E16A-4108-AD72-9EF9C8FE6120}" type="pres">
      <dgm:prSet presAssocID="{173F0980-92B4-472F-8FB3-72CFECDFB605}" presName="Name0" presStyleCnt="0">
        <dgm:presLayoutVars>
          <dgm:dir/>
          <dgm:resizeHandles val="exact"/>
        </dgm:presLayoutVars>
      </dgm:prSet>
      <dgm:spPr/>
    </dgm:pt>
    <dgm:pt modelId="{F5E56C12-AFA7-4638-A6DE-F4A7B29AEDEA}" type="pres">
      <dgm:prSet presAssocID="{173F0980-92B4-472F-8FB3-72CFECDFB605}" presName="cycle" presStyleCnt="0"/>
      <dgm:spPr/>
    </dgm:pt>
    <dgm:pt modelId="{965F66BF-9DFB-461B-85EB-B2284C34859E}" type="pres">
      <dgm:prSet presAssocID="{EED0E50D-E083-43C6-AB83-AF392B2CB22D}" presName="nodeFirstNode" presStyleLbl="node1" presStyleIdx="0" presStyleCnt="10">
        <dgm:presLayoutVars>
          <dgm:bulletEnabled val="1"/>
        </dgm:presLayoutVars>
      </dgm:prSet>
      <dgm:spPr/>
    </dgm:pt>
    <dgm:pt modelId="{3087BF53-1226-4956-AF16-7C3EE5F8483D}" type="pres">
      <dgm:prSet presAssocID="{61844F9D-5F00-4776-B4F1-522E4F1AAA8B}" presName="sibTransFirstNode" presStyleLbl="bgShp" presStyleIdx="0" presStyleCnt="1"/>
      <dgm:spPr/>
    </dgm:pt>
    <dgm:pt modelId="{24878F0B-E4C8-4E94-99C8-6C3EFA93F235}" type="pres">
      <dgm:prSet presAssocID="{A5A2D6E0-F1B7-48EE-AA85-D6E10E853F00}" presName="nodeFollowingNodes" presStyleLbl="node1" presStyleIdx="1" presStyleCnt="10">
        <dgm:presLayoutVars>
          <dgm:bulletEnabled val="1"/>
        </dgm:presLayoutVars>
      </dgm:prSet>
      <dgm:spPr/>
    </dgm:pt>
    <dgm:pt modelId="{70E08A4B-E93A-4239-91CE-85FFF1CE9736}" type="pres">
      <dgm:prSet presAssocID="{B5C67156-4ED3-4612-A587-317DF9C1D989}" presName="nodeFollowingNodes" presStyleLbl="node1" presStyleIdx="2" presStyleCnt="10">
        <dgm:presLayoutVars>
          <dgm:bulletEnabled val="1"/>
        </dgm:presLayoutVars>
      </dgm:prSet>
      <dgm:spPr/>
    </dgm:pt>
    <dgm:pt modelId="{45003EA7-595F-42C0-B7B8-FF542D8A7FF7}" type="pres">
      <dgm:prSet presAssocID="{0984347F-7502-4203-A8A7-F145A0D994A4}" presName="nodeFollowingNodes" presStyleLbl="node1" presStyleIdx="3" presStyleCnt="10">
        <dgm:presLayoutVars>
          <dgm:bulletEnabled val="1"/>
        </dgm:presLayoutVars>
      </dgm:prSet>
      <dgm:spPr/>
    </dgm:pt>
    <dgm:pt modelId="{699B776D-CADD-4A82-80A9-F1179DC2C6AC}" type="pres">
      <dgm:prSet presAssocID="{13F0F5A3-44C6-4ED9-BABF-8AE64F3F0413}" presName="nodeFollowingNodes" presStyleLbl="node1" presStyleIdx="4" presStyleCnt="10">
        <dgm:presLayoutVars>
          <dgm:bulletEnabled val="1"/>
        </dgm:presLayoutVars>
      </dgm:prSet>
      <dgm:spPr/>
    </dgm:pt>
    <dgm:pt modelId="{FF86BBE6-45D6-4B24-885D-19D74CEE39DC}" type="pres">
      <dgm:prSet presAssocID="{33BD5859-A24F-4CC7-B6A4-29880141156D}" presName="nodeFollowingNodes" presStyleLbl="node1" presStyleIdx="5" presStyleCnt="10">
        <dgm:presLayoutVars>
          <dgm:bulletEnabled val="1"/>
        </dgm:presLayoutVars>
      </dgm:prSet>
      <dgm:spPr/>
    </dgm:pt>
    <dgm:pt modelId="{10648171-B4D7-4D11-B121-3FB404C8DA3C}" type="pres">
      <dgm:prSet presAssocID="{CE517595-5765-483F-A6C9-625A2696F54B}" presName="nodeFollowingNodes" presStyleLbl="node1" presStyleIdx="6" presStyleCnt="10">
        <dgm:presLayoutVars>
          <dgm:bulletEnabled val="1"/>
        </dgm:presLayoutVars>
      </dgm:prSet>
      <dgm:spPr/>
    </dgm:pt>
    <dgm:pt modelId="{6864BC88-82B8-4584-BDEA-D0D70A1F4A80}" type="pres">
      <dgm:prSet presAssocID="{D49C0C91-B1CA-4413-A4D5-3EF60A7F2E0E}" presName="nodeFollowingNodes" presStyleLbl="node1" presStyleIdx="7" presStyleCnt="10">
        <dgm:presLayoutVars>
          <dgm:bulletEnabled val="1"/>
        </dgm:presLayoutVars>
      </dgm:prSet>
      <dgm:spPr/>
    </dgm:pt>
    <dgm:pt modelId="{3382BA25-4CDD-4154-AD6F-0FEE3143EACF}" type="pres">
      <dgm:prSet presAssocID="{04498DA2-E7D8-4F06-A26A-1229F7CEF937}" presName="nodeFollowingNodes" presStyleLbl="node1" presStyleIdx="8" presStyleCnt="10">
        <dgm:presLayoutVars>
          <dgm:bulletEnabled val="1"/>
        </dgm:presLayoutVars>
      </dgm:prSet>
      <dgm:spPr/>
    </dgm:pt>
    <dgm:pt modelId="{314C05DE-4860-457C-903E-01ACD40D8A62}" type="pres">
      <dgm:prSet presAssocID="{BAACBD2A-6187-4EDA-BECD-11C4E7895A06}" presName="nodeFollowingNodes" presStyleLbl="node1" presStyleIdx="9" presStyleCnt="10">
        <dgm:presLayoutVars>
          <dgm:bulletEnabled val="1"/>
        </dgm:presLayoutVars>
      </dgm:prSet>
      <dgm:spPr/>
    </dgm:pt>
  </dgm:ptLst>
  <dgm:cxnLst>
    <dgm:cxn modelId="{25296C12-0F6E-48DB-8E67-FC68930600C1}" srcId="{173F0980-92B4-472F-8FB3-72CFECDFB605}" destId="{33BD5859-A24F-4CC7-B6A4-29880141156D}" srcOrd="5" destOrd="0" parTransId="{4BCF370B-41A3-4BF8-9958-D48E775FF788}" sibTransId="{2827795E-D181-435E-97C6-6807D45B1ED7}"/>
    <dgm:cxn modelId="{BDE81430-37D6-479C-9C12-6A36E7F8AB60}" srcId="{173F0980-92B4-472F-8FB3-72CFECDFB605}" destId="{B5C67156-4ED3-4612-A587-317DF9C1D989}" srcOrd="2" destOrd="0" parTransId="{0C2A917E-7D60-48A7-B344-701C1387DF62}" sibTransId="{8B39AFFA-78ED-4F25-8720-0043F9BB2AEE}"/>
    <dgm:cxn modelId="{BA565763-306E-4873-89F0-6C755403E7AF}" type="presOf" srcId="{33BD5859-A24F-4CC7-B6A4-29880141156D}" destId="{FF86BBE6-45D6-4B24-885D-19D74CEE39DC}" srcOrd="0" destOrd="0" presId="urn:microsoft.com/office/officeart/2005/8/layout/cycle3"/>
    <dgm:cxn modelId="{B087FE4B-4E7B-4F78-AA69-3D7E9705DC68}" type="presOf" srcId="{0984347F-7502-4203-A8A7-F145A0D994A4}" destId="{45003EA7-595F-42C0-B7B8-FF542D8A7FF7}" srcOrd="0" destOrd="0" presId="urn:microsoft.com/office/officeart/2005/8/layout/cycle3"/>
    <dgm:cxn modelId="{BE48326C-F453-4BB8-8D10-748B820AF548}" srcId="{173F0980-92B4-472F-8FB3-72CFECDFB605}" destId="{D49C0C91-B1CA-4413-A4D5-3EF60A7F2E0E}" srcOrd="7" destOrd="0" parTransId="{FEA7B2DB-6D4E-49B6-A504-3A6F03BE4E2A}" sibTransId="{B2276B4C-BD2D-40FA-BD06-5A51B056A73B}"/>
    <dgm:cxn modelId="{4B948951-4CCA-48B2-B747-72810CC39225}" srcId="{173F0980-92B4-472F-8FB3-72CFECDFB605}" destId="{13F0F5A3-44C6-4ED9-BABF-8AE64F3F0413}" srcOrd="4" destOrd="0" parTransId="{9D3215A3-3980-467B-B25E-05B01F22F915}" sibTransId="{8A39DB72-6478-42DA-BF44-20416D4CEF77}"/>
    <dgm:cxn modelId="{A164D275-8CB9-4C99-8478-A5137D8F8384}" srcId="{173F0980-92B4-472F-8FB3-72CFECDFB605}" destId="{04498DA2-E7D8-4F06-A26A-1229F7CEF937}" srcOrd="8" destOrd="0" parTransId="{65A5FF4C-509B-485D-A3F0-8D44B045E43D}" sibTransId="{36C2AC2C-FDC2-465F-BC90-BB376EC57215}"/>
    <dgm:cxn modelId="{C428D857-B999-4A7D-A5A4-296C084C87ED}" type="presOf" srcId="{13F0F5A3-44C6-4ED9-BABF-8AE64F3F0413}" destId="{699B776D-CADD-4A82-80A9-F1179DC2C6AC}" srcOrd="0" destOrd="0" presId="urn:microsoft.com/office/officeart/2005/8/layout/cycle3"/>
    <dgm:cxn modelId="{493B9179-1B1E-44B4-8008-98A5FB8A216A}" type="presOf" srcId="{BAACBD2A-6187-4EDA-BECD-11C4E7895A06}" destId="{314C05DE-4860-457C-903E-01ACD40D8A62}" srcOrd="0" destOrd="0" presId="urn:microsoft.com/office/officeart/2005/8/layout/cycle3"/>
    <dgm:cxn modelId="{0382AE59-4800-42C0-BD5D-FB6757517490}" srcId="{173F0980-92B4-472F-8FB3-72CFECDFB605}" destId="{0984347F-7502-4203-A8A7-F145A0D994A4}" srcOrd="3" destOrd="0" parTransId="{E8A68E22-D695-4214-BC8E-529CEAC73417}" sibTransId="{D66E7492-394A-4946-9F7F-92CE7D019FEE}"/>
    <dgm:cxn modelId="{8C971485-A84E-4446-865D-4A53B9A8FDB7}" type="presOf" srcId="{04498DA2-E7D8-4F06-A26A-1229F7CEF937}" destId="{3382BA25-4CDD-4154-AD6F-0FEE3143EACF}" srcOrd="0" destOrd="0" presId="urn:microsoft.com/office/officeart/2005/8/layout/cycle3"/>
    <dgm:cxn modelId="{6822C789-A97D-440C-9A3C-DC31248646A5}" srcId="{173F0980-92B4-472F-8FB3-72CFECDFB605}" destId="{EED0E50D-E083-43C6-AB83-AF392B2CB22D}" srcOrd="0" destOrd="0" parTransId="{E4F5D98B-EFCD-4F0F-8FD4-C0E8B7DDB23C}" sibTransId="{61844F9D-5F00-4776-B4F1-522E4F1AAA8B}"/>
    <dgm:cxn modelId="{E7F75B8B-4324-48E8-9A04-A941AB470504}" type="presOf" srcId="{A5A2D6E0-F1B7-48EE-AA85-D6E10E853F00}" destId="{24878F0B-E4C8-4E94-99C8-6C3EFA93F235}" srcOrd="0" destOrd="0" presId="urn:microsoft.com/office/officeart/2005/8/layout/cycle3"/>
    <dgm:cxn modelId="{C3402B9C-E24A-48DE-BCD8-6EC7D4F82CB8}" type="presOf" srcId="{173F0980-92B4-472F-8FB3-72CFECDFB605}" destId="{CB26210F-E16A-4108-AD72-9EF9C8FE6120}" srcOrd="0" destOrd="0" presId="urn:microsoft.com/office/officeart/2005/8/layout/cycle3"/>
    <dgm:cxn modelId="{41FB929D-7B2F-4386-BF44-98C67D73DCFB}" type="presOf" srcId="{61844F9D-5F00-4776-B4F1-522E4F1AAA8B}" destId="{3087BF53-1226-4956-AF16-7C3EE5F8483D}" srcOrd="0" destOrd="0" presId="urn:microsoft.com/office/officeart/2005/8/layout/cycle3"/>
    <dgm:cxn modelId="{D29D25AB-C163-43AD-9A65-EA9076DF5B47}" type="presOf" srcId="{CE517595-5765-483F-A6C9-625A2696F54B}" destId="{10648171-B4D7-4D11-B121-3FB404C8DA3C}" srcOrd="0" destOrd="0" presId="urn:microsoft.com/office/officeart/2005/8/layout/cycle3"/>
    <dgm:cxn modelId="{20200AAF-6994-4146-9CC2-9C71D4CF6625}" type="presOf" srcId="{EED0E50D-E083-43C6-AB83-AF392B2CB22D}" destId="{965F66BF-9DFB-461B-85EB-B2284C34859E}" srcOrd="0" destOrd="0" presId="urn:microsoft.com/office/officeart/2005/8/layout/cycle3"/>
    <dgm:cxn modelId="{6F3546B8-4201-4DA1-9F36-E59AB470CA86}" srcId="{173F0980-92B4-472F-8FB3-72CFECDFB605}" destId="{CE517595-5765-483F-A6C9-625A2696F54B}" srcOrd="6" destOrd="0" parTransId="{B1022F95-6968-4626-B8C5-64A9A2E8A84E}" sibTransId="{32359897-FC4F-4200-ABBA-9C5B1F6D5FA3}"/>
    <dgm:cxn modelId="{F4A810EB-CB47-4B4A-ADF8-905502ED8444}" type="presOf" srcId="{D49C0C91-B1CA-4413-A4D5-3EF60A7F2E0E}" destId="{6864BC88-82B8-4584-BDEA-D0D70A1F4A80}" srcOrd="0" destOrd="0" presId="urn:microsoft.com/office/officeart/2005/8/layout/cycle3"/>
    <dgm:cxn modelId="{BC7C5DEF-F49F-4F9A-A9EB-A80973155550}" srcId="{173F0980-92B4-472F-8FB3-72CFECDFB605}" destId="{BAACBD2A-6187-4EDA-BECD-11C4E7895A06}" srcOrd="9" destOrd="0" parTransId="{2F4CBC13-7E13-4F02-B1DD-DD59C1DAAA4C}" sibTransId="{DF7F7432-2DA3-4307-9DF2-AE429FDF0AF6}"/>
    <dgm:cxn modelId="{DB8F15F7-5D4F-48BA-B211-FB7457E09DE1}" srcId="{173F0980-92B4-472F-8FB3-72CFECDFB605}" destId="{A5A2D6E0-F1B7-48EE-AA85-D6E10E853F00}" srcOrd="1" destOrd="0" parTransId="{EB671E92-D714-4946-B5CB-3E2F46EAC3DD}" sibTransId="{5997F560-B354-47EA-AA9A-E8D4C8344D48}"/>
    <dgm:cxn modelId="{8A63ECF9-15F2-4576-9EE1-78997991E035}" type="presOf" srcId="{B5C67156-4ED3-4612-A587-317DF9C1D989}" destId="{70E08A4B-E93A-4239-91CE-85FFF1CE9736}" srcOrd="0" destOrd="0" presId="urn:microsoft.com/office/officeart/2005/8/layout/cycle3"/>
    <dgm:cxn modelId="{9EEABCC4-6955-46C8-9B6D-3721000531D0}" type="presParOf" srcId="{CB26210F-E16A-4108-AD72-9EF9C8FE6120}" destId="{F5E56C12-AFA7-4638-A6DE-F4A7B29AEDEA}" srcOrd="0" destOrd="0" presId="urn:microsoft.com/office/officeart/2005/8/layout/cycle3"/>
    <dgm:cxn modelId="{A5B46C16-E4C4-4C6F-863A-F7DE86B46250}" type="presParOf" srcId="{F5E56C12-AFA7-4638-A6DE-F4A7B29AEDEA}" destId="{965F66BF-9DFB-461B-85EB-B2284C34859E}" srcOrd="0" destOrd="0" presId="urn:microsoft.com/office/officeart/2005/8/layout/cycle3"/>
    <dgm:cxn modelId="{35AD0CA4-A2F5-46F3-90BC-73C91E43354F}" type="presParOf" srcId="{F5E56C12-AFA7-4638-A6DE-F4A7B29AEDEA}" destId="{3087BF53-1226-4956-AF16-7C3EE5F8483D}" srcOrd="1" destOrd="0" presId="urn:microsoft.com/office/officeart/2005/8/layout/cycle3"/>
    <dgm:cxn modelId="{8DBD1235-4567-439B-8166-7240726AAF46}" type="presParOf" srcId="{F5E56C12-AFA7-4638-A6DE-F4A7B29AEDEA}" destId="{24878F0B-E4C8-4E94-99C8-6C3EFA93F235}" srcOrd="2" destOrd="0" presId="urn:microsoft.com/office/officeart/2005/8/layout/cycle3"/>
    <dgm:cxn modelId="{FC231421-563C-40BF-B2D1-62DFFC700336}" type="presParOf" srcId="{F5E56C12-AFA7-4638-A6DE-F4A7B29AEDEA}" destId="{70E08A4B-E93A-4239-91CE-85FFF1CE9736}" srcOrd="3" destOrd="0" presId="urn:microsoft.com/office/officeart/2005/8/layout/cycle3"/>
    <dgm:cxn modelId="{409957F3-9E6E-4A48-9F02-9C1CF5A4E848}" type="presParOf" srcId="{F5E56C12-AFA7-4638-A6DE-F4A7B29AEDEA}" destId="{45003EA7-595F-42C0-B7B8-FF542D8A7FF7}" srcOrd="4" destOrd="0" presId="urn:microsoft.com/office/officeart/2005/8/layout/cycle3"/>
    <dgm:cxn modelId="{AADD08D0-E1FD-4F5D-B386-279A652800B3}" type="presParOf" srcId="{F5E56C12-AFA7-4638-A6DE-F4A7B29AEDEA}" destId="{699B776D-CADD-4A82-80A9-F1179DC2C6AC}" srcOrd="5" destOrd="0" presId="urn:microsoft.com/office/officeart/2005/8/layout/cycle3"/>
    <dgm:cxn modelId="{CBA78FE7-EACA-432E-A5D6-B6E12BE88BAF}" type="presParOf" srcId="{F5E56C12-AFA7-4638-A6DE-F4A7B29AEDEA}" destId="{FF86BBE6-45D6-4B24-885D-19D74CEE39DC}" srcOrd="6" destOrd="0" presId="urn:microsoft.com/office/officeart/2005/8/layout/cycle3"/>
    <dgm:cxn modelId="{4C62AB2E-B2ED-43C1-835B-C49ECFD2DD7A}" type="presParOf" srcId="{F5E56C12-AFA7-4638-A6DE-F4A7B29AEDEA}" destId="{10648171-B4D7-4D11-B121-3FB404C8DA3C}" srcOrd="7" destOrd="0" presId="urn:microsoft.com/office/officeart/2005/8/layout/cycle3"/>
    <dgm:cxn modelId="{8368E39E-4B11-4972-9931-54C91469AC78}" type="presParOf" srcId="{F5E56C12-AFA7-4638-A6DE-F4A7B29AEDEA}" destId="{6864BC88-82B8-4584-BDEA-D0D70A1F4A80}" srcOrd="8" destOrd="0" presId="urn:microsoft.com/office/officeart/2005/8/layout/cycle3"/>
    <dgm:cxn modelId="{D39FBDF2-384E-46A5-9537-11C66C357830}" type="presParOf" srcId="{F5E56C12-AFA7-4638-A6DE-F4A7B29AEDEA}" destId="{3382BA25-4CDD-4154-AD6F-0FEE3143EACF}" srcOrd="9" destOrd="0" presId="urn:microsoft.com/office/officeart/2005/8/layout/cycle3"/>
    <dgm:cxn modelId="{E39F12FD-5444-41EF-83F0-88B0DF14BD55}" type="presParOf" srcId="{F5E56C12-AFA7-4638-A6DE-F4A7B29AEDEA}" destId="{314C05DE-4860-457C-903E-01ACD40D8A62}" srcOrd="10"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39DE2C-2ADF-44A2-BA4F-CE9CA7A2A0BD}"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7C724A0-5A8F-4493-8F16-54C1E99CB8CF}">
      <dgm:prSet/>
      <dgm:spPr/>
      <dgm:t>
        <a:bodyPr/>
        <a:lstStyle/>
        <a:p>
          <a:pPr>
            <a:lnSpc>
              <a:spcPct val="100000"/>
            </a:lnSpc>
            <a:defRPr cap="all"/>
          </a:pPr>
          <a:endParaRPr lang="en-US" dirty="0"/>
        </a:p>
      </dgm:t>
    </dgm:pt>
    <dgm:pt modelId="{435B107E-CBAC-41CF-AFA4-3F10B8CC5159}" type="parTrans" cxnId="{078DC603-F4BA-471E-A771-E89963AAE755}">
      <dgm:prSet/>
      <dgm:spPr/>
      <dgm:t>
        <a:bodyPr/>
        <a:lstStyle/>
        <a:p>
          <a:endParaRPr lang="en-US"/>
        </a:p>
      </dgm:t>
    </dgm:pt>
    <dgm:pt modelId="{3A66D024-7EB6-49FA-BE76-46F1A8076309}" type="sibTrans" cxnId="{078DC603-F4BA-471E-A771-E89963AAE755}">
      <dgm:prSet/>
      <dgm:spPr/>
      <dgm:t>
        <a:bodyPr/>
        <a:lstStyle/>
        <a:p>
          <a:endParaRPr lang="en-US"/>
        </a:p>
      </dgm:t>
    </dgm:pt>
    <dgm:pt modelId="{E7758E5C-C933-434F-8D1A-E07C560C7286}">
      <dgm:prSet/>
      <dgm:spPr/>
      <dgm:t>
        <a:bodyPr/>
        <a:lstStyle/>
        <a:p>
          <a:pPr>
            <a:lnSpc>
              <a:spcPct val="100000"/>
            </a:lnSpc>
            <a:defRPr cap="all"/>
          </a:pPr>
          <a:endParaRPr lang="en-US" dirty="0"/>
        </a:p>
      </dgm:t>
    </dgm:pt>
    <dgm:pt modelId="{D5EBDD40-6E68-4605-A212-012121451C13}" type="parTrans" cxnId="{C1FC4651-3C09-41B5-9F55-37FFF245DEA5}">
      <dgm:prSet/>
      <dgm:spPr/>
      <dgm:t>
        <a:bodyPr/>
        <a:lstStyle/>
        <a:p>
          <a:endParaRPr lang="en-US"/>
        </a:p>
      </dgm:t>
    </dgm:pt>
    <dgm:pt modelId="{44C4C09B-AD40-4FE3-95F8-D779CD5D336A}" type="sibTrans" cxnId="{C1FC4651-3C09-41B5-9F55-37FFF245DEA5}">
      <dgm:prSet/>
      <dgm:spPr/>
      <dgm:t>
        <a:bodyPr/>
        <a:lstStyle/>
        <a:p>
          <a:endParaRPr lang="en-US"/>
        </a:p>
      </dgm:t>
    </dgm:pt>
    <dgm:pt modelId="{0E3B4C9F-ADFC-422E-AC3E-22EEFE10410B}" type="pres">
      <dgm:prSet presAssocID="{0539DE2C-2ADF-44A2-BA4F-CE9CA7A2A0BD}" presName="root" presStyleCnt="0">
        <dgm:presLayoutVars>
          <dgm:dir/>
          <dgm:resizeHandles val="exact"/>
        </dgm:presLayoutVars>
      </dgm:prSet>
      <dgm:spPr/>
    </dgm:pt>
    <dgm:pt modelId="{85888F4D-A8EF-4E8A-9630-211381537492}" type="pres">
      <dgm:prSet presAssocID="{F7C724A0-5A8F-4493-8F16-54C1E99CB8CF}" presName="compNode" presStyleCnt="0"/>
      <dgm:spPr/>
    </dgm:pt>
    <dgm:pt modelId="{A8C0F159-4F94-44ED-8507-AFF08EF1C962}" type="pres">
      <dgm:prSet presAssocID="{F7C724A0-5A8F-4493-8F16-54C1E99CB8CF}" presName="iconBgRect" presStyleLbl="bgShp" presStyleIdx="0" presStyleCnt="2"/>
      <dgm:spPr>
        <a:prstGeom prst="round2DiagRect">
          <a:avLst>
            <a:gd name="adj1" fmla="val 29727"/>
            <a:gd name="adj2" fmla="val 0"/>
          </a:avLst>
        </a:prstGeom>
      </dgm:spPr>
    </dgm:pt>
    <dgm:pt modelId="{FDD4EAEC-2F8C-4DEA-97A5-0AE77348F96B}" type="pres">
      <dgm:prSet presAssocID="{F7C724A0-5A8F-4493-8F16-54C1E99CB8C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a:ext>
      </dgm:extLst>
    </dgm:pt>
    <dgm:pt modelId="{E693A7E7-7353-4B4A-A7C0-4F10C1CD3742}" type="pres">
      <dgm:prSet presAssocID="{F7C724A0-5A8F-4493-8F16-54C1E99CB8CF}" presName="spaceRect" presStyleCnt="0"/>
      <dgm:spPr/>
    </dgm:pt>
    <dgm:pt modelId="{C67B88E8-0950-4904-BBF8-6E0546B94972}" type="pres">
      <dgm:prSet presAssocID="{F7C724A0-5A8F-4493-8F16-54C1E99CB8CF}" presName="textRect" presStyleLbl="revTx" presStyleIdx="0" presStyleCnt="2">
        <dgm:presLayoutVars>
          <dgm:chMax val="1"/>
          <dgm:chPref val="1"/>
        </dgm:presLayoutVars>
      </dgm:prSet>
      <dgm:spPr/>
    </dgm:pt>
    <dgm:pt modelId="{8FFEEBB4-0E0A-4FDA-9CDF-0AE79811DE61}" type="pres">
      <dgm:prSet presAssocID="{3A66D024-7EB6-49FA-BE76-46F1A8076309}" presName="sibTrans" presStyleCnt="0"/>
      <dgm:spPr/>
    </dgm:pt>
    <dgm:pt modelId="{5263A845-5960-44B0-AD51-4FEBBA5FB174}" type="pres">
      <dgm:prSet presAssocID="{E7758E5C-C933-434F-8D1A-E07C560C7286}" presName="compNode" presStyleCnt="0"/>
      <dgm:spPr/>
    </dgm:pt>
    <dgm:pt modelId="{8E380863-E41D-4FF9-BED6-427921F89B3A}" type="pres">
      <dgm:prSet presAssocID="{E7758E5C-C933-434F-8D1A-E07C560C7286}" presName="iconBgRect" presStyleLbl="bgShp" presStyleIdx="1" presStyleCnt="2"/>
      <dgm:spPr>
        <a:prstGeom prst="round2DiagRect">
          <a:avLst>
            <a:gd name="adj1" fmla="val 29727"/>
            <a:gd name="adj2" fmla="val 0"/>
          </a:avLst>
        </a:prstGeom>
      </dgm:spPr>
    </dgm:pt>
    <dgm:pt modelId="{CD510F71-E9C2-4390-BA13-42EF04361B81}" type="pres">
      <dgm:prSet presAssocID="{E7758E5C-C933-434F-8D1A-E07C560C728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05BEE6AA-5D8A-450A-96B8-235052318595}" type="pres">
      <dgm:prSet presAssocID="{E7758E5C-C933-434F-8D1A-E07C560C7286}" presName="spaceRect" presStyleCnt="0"/>
      <dgm:spPr/>
    </dgm:pt>
    <dgm:pt modelId="{9698EE91-BB38-4F4A-84DC-41E79F3B6D9A}" type="pres">
      <dgm:prSet presAssocID="{E7758E5C-C933-434F-8D1A-E07C560C7286}" presName="textRect" presStyleLbl="revTx" presStyleIdx="1" presStyleCnt="2">
        <dgm:presLayoutVars>
          <dgm:chMax val="1"/>
          <dgm:chPref val="1"/>
        </dgm:presLayoutVars>
      </dgm:prSet>
      <dgm:spPr/>
    </dgm:pt>
  </dgm:ptLst>
  <dgm:cxnLst>
    <dgm:cxn modelId="{078DC603-F4BA-471E-A771-E89963AAE755}" srcId="{0539DE2C-2ADF-44A2-BA4F-CE9CA7A2A0BD}" destId="{F7C724A0-5A8F-4493-8F16-54C1E99CB8CF}" srcOrd="0" destOrd="0" parTransId="{435B107E-CBAC-41CF-AFA4-3F10B8CC5159}" sibTransId="{3A66D024-7EB6-49FA-BE76-46F1A8076309}"/>
    <dgm:cxn modelId="{A6E39215-59A2-4806-915E-1D3C9D6FD22D}" type="presOf" srcId="{F7C724A0-5A8F-4493-8F16-54C1E99CB8CF}" destId="{C67B88E8-0950-4904-BBF8-6E0546B94972}" srcOrd="0" destOrd="0" presId="urn:microsoft.com/office/officeart/2018/5/layout/IconLeafLabelList"/>
    <dgm:cxn modelId="{0A46AA36-71FB-4567-9CD3-50D1F7E4183A}" type="presOf" srcId="{E7758E5C-C933-434F-8D1A-E07C560C7286}" destId="{9698EE91-BB38-4F4A-84DC-41E79F3B6D9A}" srcOrd="0" destOrd="0" presId="urn:microsoft.com/office/officeart/2018/5/layout/IconLeafLabelList"/>
    <dgm:cxn modelId="{C1FC4651-3C09-41B5-9F55-37FFF245DEA5}" srcId="{0539DE2C-2ADF-44A2-BA4F-CE9CA7A2A0BD}" destId="{E7758E5C-C933-434F-8D1A-E07C560C7286}" srcOrd="1" destOrd="0" parTransId="{D5EBDD40-6E68-4605-A212-012121451C13}" sibTransId="{44C4C09B-AD40-4FE3-95F8-D779CD5D336A}"/>
    <dgm:cxn modelId="{10597EA6-69EF-472B-91FB-CBF094214B87}" type="presOf" srcId="{0539DE2C-2ADF-44A2-BA4F-CE9CA7A2A0BD}" destId="{0E3B4C9F-ADFC-422E-AC3E-22EEFE10410B}" srcOrd="0" destOrd="0" presId="urn:microsoft.com/office/officeart/2018/5/layout/IconLeafLabelList"/>
    <dgm:cxn modelId="{3FA13A22-BB9A-4C59-87AB-7E5CA9435F53}" type="presParOf" srcId="{0E3B4C9F-ADFC-422E-AC3E-22EEFE10410B}" destId="{85888F4D-A8EF-4E8A-9630-211381537492}" srcOrd="0" destOrd="0" presId="urn:microsoft.com/office/officeart/2018/5/layout/IconLeafLabelList"/>
    <dgm:cxn modelId="{44D88C9E-2838-418B-BA4F-DD87369297DE}" type="presParOf" srcId="{85888F4D-A8EF-4E8A-9630-211381537492}" destId="{A8C0F159-4F94-44ED-8507-AFF08EF1C962}" srcOrd="0" destOrd="0" presId="urn:microsoft.com/office/officeart/2018/5/layout/IconLeafLabelList"/>
    <dgm:cxn modelId="{CF37277B-8FD3-4CBE-BDC9-512CCA0A9BF8}" type="presParOf" srcId="{85888F4D-A8EF-4E8A-9630-211381537492}" destId="{FDD4EAEC-2F8C-4DEA-97A5-0AE77348F96B}" srcOrd="1" destOrd="0" presId="urn:microsoft.com/office/officeart/2018/5/layout/IconLeafLabelList"/>
    <dgm:cxn modelId="{8FC503D5-8F48-4405-B8ED-2F21FAEB25EC}" type="presParOf" srcId="{85888F4D-A8EF-4E8A-9630-211381537492}" destId="{E693A7E7-7353-4B4A-A7C0-4F10C1CD3742}" srcOrd="2" destOrd="0" presId="urn:microsoft.com/office/officeart/2018/5/layout/IconLeafLabelList"/>
    <dgm:cxn modelId="{BBB73EA6-ABD9-4390-BECB-B0C9EB7360DB}" type="presParOf" srcId="{85888F4D-A8EF-4E8A-9630-211381537492}" destId="{C67B88E8-0950-4904-BBF8-6E0546B94972}" srcOrd="3" destOrd="0" presId="urn:microsoft.com/office/officeart/2018/5/layout/IconLeafLabelList"/>
    <dgm:cxn modelId="{9A768A24-A4E8-4ACC-9F1B-DE2E04B1732C}" type="presParOf" srcId="{0E3B4C9F-ADFC-422E-AC3E-22EEFE10410B}" destId="{8FFEEBB4-0E0A-4FDA-9CDF-0AE79811DE61}" srcOrd="1" destOrd="0" presId="urn:microsoft.com/office/officeart/2018/5/layout/IconLeafLabelList"/>
    <dgm:cxn modelId="{DA9765BE-981A-4EBB-8717-6C514BC0B700}" type="presParOf" srcId="{0E3B4C9F-ADFC-422E-AC3E-22EEFE10410B}" destId="{5263A845-5960-44B0-AD51-4FEBBA5FB174}" srcOrd="2" destOrd="0" presId="urn:microsoft.com/office/officeart/2018/5/layout/IconLeafLabelList"/>
    <dgm:cxn modelId="{E2746C50-7DC4-4A9F-9180-E6A4AF62A976}" type="presParOf" srcId="{5263A845-5960-44B0-AD51-4FEBBA5FB174}" destId="{8E380863-E41D-4FF9-BED6-427921F89B3A}" srcOrd="0" destOrd="0" presId="urn:microsoft.com/office/officeart/2018/5/layout/IconLeafLabelList"/>
    <dgm:cxn modelId="{7FFEECC5-F0A1-4A83-92DB-C93C354E40A4}" type="presParOf" srcId="{5263A845-5960-44B0-AD51-4FEBBA5FB174}" destId="{CD510F71-E9C2-4390-BA13-42EF04361B81}" srcOrd="1" destOrd="0" presId="urn:microsoft.com/office/officeart/2018/5/layout/IconLeafLabelList"/>
    <dgm:cxn modelId="{0746A62B-A215-45D5-89FF-EC32BD432E4F}" type="presParOf" srcId="{5263A845-5960-44B0-AD51-4FEBBA5FB174}" destId="{05BEE6AA-5D8A-450A-96B8-235052318595}" srcOrd="2" destOrd="0" presId="urn:microsoft.com/office/officeart/2018/5/layout/IconLeafLabelList"/>
    <dgm:cxn modelId="{A2FFD562-3642-4765-9FA3-DDFEAAB85623}" type="presParOf" srcId="{5263A845-5960-44B0-AD51-4FEBBA5FB174}" destId="{9698EE91-BB38-4F4A-84DC-41E79F3B6D9A}"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B6517D-D1F0-4B96-98E5-54E67B79CF5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23921CDA-68C7-43D3-B6B5-7A860698BF03}">
      <dgm:prSet/>
      <dgm:spPr/>
      <dgm:t>
        <a:bodyPr/>
        <a:lstStyle/>
        <a:p>
          <a:pPr>
            <a:lnSpc>
              <a:spcPct val="100000"/>
            </a:lnSpc>
          </a:pPr>
          <a:r>
            <a:rPr lang="en-GB" dirty="0"/>
            <a:t>Understanding the whole picture of ACEs </a:t>
          </a:r>
          <a:endParaRPr lang="en-US" dirty="0"/>
        </a:p>
      </dgm:t>
    </dgm:pt>
    <dgm:pt modelId="{0D78FD0D-A974-4D75-990B-3F45E8DBFCDE}" type="parTrans" cxnId="{53518B20-55FD-4808-9A56-154367446D05}">
      <dgm:prSet/>
      <dgm:spPr/>
      <dgm:t>
        <a:bodyPr/>
        <a:lstStyle/>
        <a:p>
          <a:endParaRPr lang="en-US"/>
        </a:p>
      </dgm:t>
    </dgm:pt>
    <dgm:pt modelId="{73E9369D-5A40-45BA-B1F2-511CE6EC12F9}" type="sibTrans" cxnId="{53518B20-55FD-4808-9A56-154367446D05}">
      <dgm:prSet/>
      <dgm:spPr/>
      <dgm:t>
        <a:bodyPr/>
        <a:lstStyle/>
        <a:p>
          <a:endParaRPr lang="en-US"/>
        </a:p>
      </dgm:t>
    </dgm:pt>
    <dgm:pt modelId="{46E065FD-84FB-470D-B7A6-F0E691376892}">
      <dgm:prSet/>
      <dgm:spPr/>
      <dgm:t>
        <a:bodyPr/>
        <a:lstStyle/>
        <a:p>
          <a:pPr>
            <a:lnSpc>
              <a:spcPct val="100000"/>
            </a:lnSpc>
          </a:pPr>
          <a:r>
            <a:rPr lang="en-GB" dirty="0"/>
            <a:t>Strong leadership and a shared vision </a:t>
          </a:r>
          <a:endParaRPr lang="en-US" dirty="0"/>
        </a:p>
      </dgm:t>
    </dgm:pt>
    <dgm:pt modelId="{B22B527D-67D5-43CE-A9B1-70C115A3758F}" type="parTrans" cxnId="{14974D2D-05C0-4D84-A6A9-0272EAE2B261}">
      <dgm:prSet/>
      <dgm:spPr/>
      <dgm:t>
        <a:bodyPr/>
        <a:lstStyle/>
        <a:p>
          <a:endParaRPr lang="en-US"/>
        </a:p>
      </dgm:t>
    </dgm:pt>
    <dgm:pt modelId="{A7486AF4-FEAC-4A88-ABCF-1AD076CF00F5}" type="sibTrans" cxnId="{14974D2D-05C0-4D84-A6A9-0272EAE2B261}">
      <dgm:prSet/>
      <dgm:spPr/>
      <dgm:t>
        <a:bodyPr/>
        <a:lstStyle/>
        <a:p>
          <a:endParaRPr lang="en-US"/>
        </a:p>
      </dgm:t>
    </dgm:pt>
    <dgm:pt modelId="{3EF33618-DFEA-40B4-A0CD-DA8AE9349F28}">
      <dgm:prSet/>
      <dgm:spPr/>
      <dgm:t>
        <a:bodyPr/>
        <a:lstStyle/>
        <a:p>
          <a:pPr>
            <a:lnSpc>
              <a:spcPct val="100000"/>
            </a:lnSpc>
          </a:pPr>
          <a:r>
            <a:rPr lang="en-GB" dirty="0"/>
            <a:t>A community of practice </a:t>
          </a:r>
          <a:endParaRPr lang="en-US" dirty="0"/>
        </a:p>
      </dgm:t>
    </dgm:pt>
    <dgm:pt modelId="{38CA1D5D-B698-40D8-8D57-7BD36268169D}" type="parTrans" cxnId="{98DD3E1C-5643-46D3-AB1F-CB91554FF456}">
      <dgm:prSet/>
      <dgm:spPr/>
      <dgm:t>
        <a:bodyPr/>
        <a:lstStyle/>
        <a:p>
          <a:endParaRPr lang="en-US"/>
        </a:p>
      </dgm:t>
    </dgm:pt>
    <dgm:pt modelId="{2B5477BE-5904-4BFA-BC64-E48AE75E733A}" type="sibTrans" cxnId="{98DD3E1C-5643-46D3-AB1F-CB91554FF456}">
      <dgm:prSet/>
      <dgm:spPr/>
      <dgm:t>
        <a:bodyPr/>
        <a:lstStyle/>
        <a:p>
          <a:endParaRPr lang="en-US"/>
        </a:p>
      </dgm:t>
    </dgm:pt>
    <dgm:pt modelId="{7B1E3778-822D-4FDA-848E-24EB226CEC52}">
      <dgm:prSet/>
      <dgm:spPr/>
      <dgm:t>
        <a:bodyPr/>
        <a:lstStyle/>
        <a:p>
          <a:pPr>
            <a:lnSpc>
              <a:spcPct val="100000"/>
            </a:lnSpc>
          </a:pPr>
          <a:r>
            <a:rPr lang="en-GB" dirty="0"/>
            <a:t>Looking at wider adversity </a:t>
          </a:r>
          <a:endParaRPr lang="en-US" dirty="0"/>
        </a:p>
      </dgm:t>
    </dgm:pt>
    <dgm:pt modelId="{5DC69027-1D70-4490-A272-BF041242E318}" type="parTrans" cxnId="{BBCFE5E5-3C68-4BA1-A892-024CAEBCCEF6}">
      <dgm:prSet/>
      <dgm:spPr/>
      <dgm:t>
        <a:bodyPr/>
        <a:lstStyle/>
        <a:p>
          <a:endParaRPr lang="en-US"/>
        </a:p>
      </dgm:t>
    </dgm:pt>
    <dgm:pt modelId="{969C60C0-671B-4746-9585-87F1CC8CFF8C}" type="sibTrans" cxnId="{BBCFE5E5-3C68-4BA1-A892-024CAEBCCEF6}">
      <dgm:prSet/>
      <dgm:spPr/>
      <dgm:t>
        <a:bodyPr/>
        <a:lstStyle/>
        <a:p>
          <a:endParaRPr lang="en-US"/>
        </a:p>
      </dgm:t>
    </dgm:pt>
    <dgm:pt modelId="{F4732185-813F-40A1-9955-ABCCE84BAC3F}">
      <dgm:prSet/>
      <dgm:spPr/>
      <dgm:t>
        <a:bodyPr/>
        <a:lstStyle/>
        <a:p>
          <a:pPr>
            <a:lnSpc>
              <a:spcPct val="100000"/>
            </a:lnSpc>
          </a:pPr>
          <a:r>
            <a:rPr lang="en-GB" dirty="0"/>
            <a:t>Researching what works </a:t>
          </a:r>
          <a:endParaRPr lang="en-US" dirty="0"/>
        </a:p>
      </dgm:t>
    </dgm:pt>
    <dgm:pt modelId="{86CCF98E-040D-4E71-89E7-BAEA92127BA9}" type="parTrans" cxnId="{5EAC5D20-03C5-46A5-95BB-3F314F201D43}">
      <dgm:prSet/>
      <dgm:spPr/>
      <dgm:t>
        <a:bodyPr/>
        <a:lstStyle/>
        <a:p>
          <a:endParaRPr lang="en-US"/>
        </a:p>
      </dgm:t>
    </dgm:pt>
    <dgm:pt modelId="{E9B9D7BD-B335-496E-90F1-B88CCFD10BA6}" type="sibTrans" cxnId="{5EAC5D20-03C5-46A5-95BB-3F314F201D43}">
      <dgm:prSet/>
      <dgm:spPr/>
      <dgm:t>
        <a:bodyPr/>
        <a:lstStyle/>
        <a:p>
          <a:endParaRPr lang="en-US"/>
        </a:p>
      </dgm:t>
    </dgm:pt>
    <dgm:pt modelId="{EAE010A0-BB08-4F56-87A9-8A7F64ACEDAE}">
      <dgm:prSet/>
      <dgm:spPr/>
      <dgm:t>
        <a:bodyPr/>
        <a:lstStyle/>
        <a:p>
          <a:pPr>
            <a:lnSpc>
              <a:spcPct val="100000"/>
            </a:lnSpc>
          </a:pPr>
          <a:r>
            <a:rPr lang="en-GB" dirty="0"/>
            <a:t>Updating training and language. </a:t>
          </a:r>
          <a:endParaRPr lang="en-US" dirty="0"/>
        </a:p>
      </dgm:t>
    </dgm:pt>
    <dgm:pt modelId="{54CADF9E-76F9-4934-9716-D622BDF1C454}" type="parTrans" cxnId="{75E11CED-6874-4F79-BCE6-E8DC8E4CE016}">
      <dgm:prSet/>
      <dgm:spPr/>
      <dgm:t>
        <a:bodyPr/>
        <a:lstStyle/>
        <a:p>
          <a:endParaRPr lang="en-US"/>
        </a:p>
      </dgm:t>
    </dgm:pt>
    <dgm:pt modelId="{0DBD1F37-F61E-432F-90C1-37F772FAFDAD}" type="sibTrans" cxnId="{75E11CED-6874-4F79-BCE6-E8DC8E4CE016}">
      <dgm:prSet/>
      <dgm:spPr/>
      <dgm:t>
        <a:bodyPr/>
        <a:lstStyle/>
        <a:p>
          <a:endParaRPr lang="en-US"/>
        </a:p>
      </dgm:t>
    </dgm:pt>
    <dgm:pt modelId="{552B1A43-2D4F-4261-9709-9E70012188C7}" type="pres">
      <dgm:prSet presAssocID="{A1B6517D-D1F0-4B96-98E5-54E67B79CF5B}" presName="root" presStyleCnt="0">
        <dgm:presLayoutVars>
          <dgm:dir/>
          <dgm:resizeHandles val="exact"/>
        </dgm:presLayoutVars>
      </dgm:prSet>
      <dgm:spPr/>
    </dgm:pt>
    <dgm:pt modelId="{0477CB51-2BA1-4A41-92DC-E6DD4D1D2439}" type="pres">
      <dgm:prSet presAssocID="{23921CDA-68C7-43D3-B6B5-7A860698BF03}" presName="compNode" presStyleCnt="0"/>
      <dgm:spPr/>
    </dgm:pt>
    <dgm:pt modelId="{913CB664-5E18-42BB-B653-C28367E36ACC}" type="pres">
      <dgm:prSet presAssocID="{23921CDA-68C7-43D3-B6B5-7A860698BF03}"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21972FCA-835A-4560-869A-87EBF547EAFD}" type="pres">
      <dgm:prSet presAssocID="{23921CDA-68C7-43D3-B6B5-7A860698BF03}" presName="spaceRect" presStyleCnt="0"/>
      <dgm:spPr/>
    </dgm:pt>
    <dgm:pt modelId="{0ACBC5A6-B816-4531-AB34-91176247A5F9}" type="pres">
      <dgm:prSet presAssocID="{23921CDA-68C7-43D3-B6B5-7A860698BF03}" presName="textRect" presStyleLbl="revTx" presStyleIdx="0" presStyleCnt="6">
        <dgm:presLayoutVars>
          <dgm:chMax val="1"/>
          <dgm:chPref val="1"/>
        </dgm:presLayoutVars>
      </dgm:prSet>
      <dgm:spPr/>
    </dgm:pt>
    <dgm:pt modelId="{DA17F38A-B077-45DA-ADB4-65B448975532}" type="pres">
      <dgm:prSet presAssocID="{73E9369D-5A40-45BA-B1F2-511CE6EC12F9}" presName="sibTrans" presStyleCnt="0"/>
      <dgm:spPr/>
    </dgm:pt>
    <dgm:pt modelId="{1286A03E-ABA2-4420-9343-F38971A939C5}" type="pres">
      <dgm:prSet presAssocID="{46E065FD-84FB-470D-B7A6-F0E691376892}" presName="compNode" presStyleCnt="0"/>
      <dgm:spPr/>
    </dgm:pt>
    <dgm:pt modelId="{49FA8670-7A3F-4A83-9768-3D8C871BDD4A}" type="pres">
      <dgm:prSet presAssocID="{46E065FD-84FB-470D-B7A6-F0E69137689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697BDAFB-9372-4738-AB4C-ADD7EBF30E45}" type="pres">
      <dgm:prSet presAssocID="{46E065FD-84FB-470D-B7A6-F0E691376892}" presName="spaceRect" presStyleCnt="0"/>
      <dgm:spPr/>
    </dgm:pt>
    <dgm:pt modelId="{5FAD7D6D-73A4-4680-B2C7-85EC3CE65508}" type="pres">
      <dgm:prSet presAssocID="{46E065FD-84FB-470D-B7A6-F0E691376892}" presName="textRect" presStyleLbl="revTx" presStyleIdx="1" presStyleCnt="6">
        <dgm:presLayoutVars>
          <dgm:chMax val="1"/>
          <dgm:chPref val="1"/>
        </dgm:presLayoutVars>
      </dgm:prSet>
      <dgm:spPr/>
    </dgm:pt>
    <dgm:pt modelId="{AC93E55F-941D-4FB0-8520-E7C48E15BB36}" type="pres">
      <dgm:prSet presAssocID="{A7486AF4-FEAC-4A88-ABCF-1AD076CF00F5}" presName="sibTrans" presStyleCnt="0"/>
      <dgm:spPr/>
    </dgm:pt>
    <dgm:pt modelId="{F18D7171-0BF5-4FB8-AFDD-8A7D963C2AFE}" type="pres">
      <dgm:prSet presAssocID="{3EF33618-DFEA-40B4-A0CD-DA8AE9349F28}" presName="compNode" presStyleCnt="0"/>
      <dgm:spPr/>
    </dgm:pt>
    <dgm:pt modelId="{43A468A7-5412-4D58-B163-58F1135198D5}" type="pres">
      <dgm:prSet presAssocID="{3EF33618-DFEA-40B4-A0CD-DA8AE9349F28}"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FFFF97EF-4838-47CF-A7D5-A5CC49421504}" type="pres">
      <dgm:prSet presAssocID="{3EF33618-DFEA-40B4-A0CD-DA8AE9349F28}" presName="spaceRect" presStyleCnt="0"/>
      <dgm:spPr/>
    </dgm:pt>
    <dgm:pt modelId="{0EAAC8C7-0170-4170-B372-E01A3DB3EEE0}" type="pres">
      <dgm:prSet presAssocID="{3EF33618-DFEA-40B4-A0CD-DA8AE9349F28}" presName="textRect" presStyleLbl="revTx" presStyleIdx="2" presStyleCnt="6">
        <dgm:presLayoutVars>
          <dgm:chMax val="1"/>
          <dgm:chPref val="1"/>
        </dgm:presLayoutVars>
      </dgm:prSet>
      <dgm:spPr/>
    </dgm:pt>
    <dgm:pt modelId="{C3FF7200-03CE-4E92-8352-816827FD8571}" type="pres">
      <dgm:prSet presAssocID="{2B5477BE-5904-4BFA-BC64-E48AE75E733A}" presName="sibTrans" presStyleCnt="0"/>
      <dgm:spPr/>
    </dgm:pt>
    <dgm:pt modelId="{579A1AEB-84D5-4501-9CAA-1B81D690BF7C}" type="pres">
      <dgm:prSet presAssocID="{7B1E3778-822D-4FDA-848E-24EB226CEC52}" presName="compNode" presStyleCnt="0"/>
      <dgm:spPr/>
    </dgm:pt>
    <dgm:pt modelId="{7A4FB134-AA8D-43F5-ABA3-D551B31FD2FE}" type="pres">
      <dgm:prSet presAssocID="{7B1E3778-822D-4FDA-848E-24EB226CEC5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8829153-9034-4469-B7C3-DEB25BDD0EA4}" type="pres">
      <dgm:prSet presAssocID="{7B1E3778-822D-4FDA-848E-24EB226CEC52}" presName="spaceRect" presStyleCnt="0"/>
      <dgm:spPr/>
    </dgm:pt>
    <dgm:pt modelId="{429C9F6F-B80A-492D-9F73-306AEEB201D8}" type="pres">
      <dgm:prSet presAssocID="{7B1E3778-822D-4FDA-848E-24EB226CEC52}" presName="textRect" presStyleLbl="revTx" presStyleIdx="3" presStyleCnt="6">
        <dgm:presLayoutVars>
          <dgm:chMax val="1"/>
          <dgm:chPref val="1"/>
        </dgm:presLayoutVars>
      </dgm:prSet>
      <dgm:spPr/>
    </dgm:pt>
    <dgm:pt modelId="{0B9AF0F5-F710-4722-A618-F369D9FFDDA5}" type="pres">
      <dgm:prSet presAssocID="{969C60C0-671B-4746-9585-87F1CC8CFF8C}" presName="sibTrans" presStyleCnt="0"/>
      <dgm:spPr/>
    </dgm:pt>
    <dgm:pt modelId="{8C245A22-E902-402B-BB99-379273FFB4CF}" type="pres">
      <dgm:prSet presAssocID="{F4732185-813F-40A1-9955-ABCCE84BAC3F}" presName="compNode" presStyleCnt="0"/>
      <dgm:spPr/>
    </dgm:pt>
    <dgm:pt modelId="{360A655A-C2AB-4744-97AF-76159F612C36}" type="pres">
      <dgm:prSet presAssocID="{F4732185-813F-40A1-9955-ABCCE84BAC3F}"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agnifying glass"/>
        </a:ext>
      </dgm:extLst>
    </dgm:pt>
    <dgm:pt modelId="{E1D3A395-5D19-4C62-8C5E-2464982D0F2B}" type="pres">
      <dgm:prSet presAssocID="{F4732185-813F-40A1-9955-ABCCE84BAC3F}" presName="spaceRect" presStyleCnt="0"/>
      <dgm:spPr/>
    </dgm:pt>
    <dgm:pt modelId="{69D154C9-8819-45C4-8750-87C9EC6BF8C6}" type="pres">
      <dgm:prSet presAssocID="{F4732185-813F-40A1-9955-ABCCE84BAC3F}" presName="textRect" presStyleLbl="revTx" presStyleIdx="4" presStyleCnt="6">
        <dgm:presLayoutVars>
          <dgm:chMax val="1"/>
          <dgm:chPref val="1"/>
        </dgm:presLayoutVars>
      </dgm:prSet>
      <dgm:spPr/>
    </dgm:pt>
    <dgm:pt modelId="{EF4B5F2F-EDF6-4AEF-9BEC-7E50772965A0}" type="pres">
      <dgm:prSet presAssocID="{E9B9D7BD-B335-496E-90F1-B88CCFD10BA6}" presName="sibTrans" presStyleCnt="0"/>
      <dgm:spPr/>
    </dgm:pt>
    <dgm:pt modelId="{5DDCC71A-AE01-445D-809E-167A3BBADB2B}" type="pres">
      <dgm:prSet presAssocID="{EAE010A0-BB08-4F56-87A9-8A7F64ACEDAE}" presName="compNode" presStyleCnt="0"/>
      <dgm:spPr/>
    </dgm:pt>
    <dgm:pt modelId="{FFC8E824-03E9-4B94-AFD1-7F5B9A44419D}" type="pres">
      <dgm:prSet presAssocID="{EAE010A0-BB08-4F56-87A9-8A7F64ACEDA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BFDB1B80-3DAE-4694-892E-4C16EFDDD5C9}" type="pres">
      <dgm:prSet presAssocID="{EAE010A0-BB08-4F56-87A9-8A7F64ACEDAE}" presName="spaceRect" presStyleCnt="0"/>
      <dgm:spPr/>
    </dgm:pt>
    <dgm:pt modelId="{0D9A4B8F-4B78-4374-BE0F-35D234DBB4F5}" type="pres">
      <dgm:prSet presAssocID="{EAE010A0-BB08-4F56-87A9-8A7F64ACEDAE}" presName="textRect" presStyleLbl="revTx" presStyleIdx="5" presStyleCnt="6">
        <dgm:presLayoutVars>
          <dgm:chMax val="1"/>
          <dgm:chPref val="1"/>
        </dgm:presLayoutVars>
      </dgm:prSet>
      <dgm:spPr/>
    </dgm:pt>
  </dgm:ptLst>
  <dgm:cxnLst>
    <dgm:cxn modelId="{2971B304-B6BC-4D4E-8AD5-16E5A74284BE}" type="presOf" srcId="{F4732185-813F-40A1-9955-ABCCE84BAC3F}" destId="{69D154C9-8819-45C4-8750-87C9EC6BF8C6}" srcOrd="0" destOrd="0" presId="urn:microsoft.com/office/officeart/2018/2/layout/IconLabelList"/>
    <dgm:cxn modelId="{FB00E606-2EDC-40E7-A35C-036338C5EDC4}" type="presOf" srcId="{46E065FD-84FB-470D-B7A6-F0E691376892}" destId="{5FAD7D6D-73A4-4680-B2C7-85EC3CE65508}" srcOrd="0" destOrd="0" presId="urn:microsoft.com/office/officeart/2018/2/layout/IconLabelList"/>
    <dgm:cxn modelId="{98DD3E1C-5643-46D3-AB1F-CB91554FF456}" srcId="{A1B6517D-D1F0-4B96-98E5-54E67B79CF5B}" destId="{3EF33618-DFEA-40B4-A0CD-DA8AE9349F28}" srcOrd="2" destOrd="0" parTransId="{38CA1D5D-B698-40D8-8D57-7BD36268169D}" sibTransId="{2B5477BE-5904-4BFA-BC64-E48AE75E733A}"/>
    <dgm:cxn modelId="{5EAC5D20-03C5-46A5-95BB-3F314F201D43}" srcId="{A1B6517D-D1F0-4B96-98E5-54E67B79CF5B}" destId="{F4732185-813F-40A1-9955-ABCCE84BAC3F}" srcOrd="4" destOrd="0" parTransId="{86CCF98E-040D-4E71-89E7-BAEA92127BA9}" sibTransId="{E9B9D7BD-B335-496E-90F1-B88CCFD10BA6}"/>
    <dgm:cxn modelId="{58086F20-57DA-42E7-B584-F3B49382D664}" type="presOf" srcId="{3EF33618-DFEA-40B4-A0CD-DA8AE9349F28}" destId="{0EAAC8C7-0170-4170-B372-E01A3DB3EEE0}" srcOrd="0" destOrd="0" presId="urn:microsoft.com/office/officeart/2018/2/layout/IconLabelList"/>
    <dgm:cxn modelId="{53518B20-55FD-4808-9A56-154367446D05}" srcId="{A1B6517D-D1F0-4B96-98E5-54E67B79CF5B}" destId="{23921CDA-68C7-43D3-B6B5-7A860698BF03}" srcOrd="0" destOrd="0" parTransId="{0D78FD0D-A974-4D75-990B-3F45E8DBFCDE}" sibTransId="{73E9369D-5A40-45BA-B1F2-511CE6EC12F9}"/>
    <dgm:cxn modelId="{14974D2D-05C0-4D84-A6A9-0272EAE2B261}" srcId="{A1B6517D-D1F0-4B96-98E5-54E67B79CF5B}" destId="{46E065FD-84FB-470D-B7A6-F0E691376892}" srcOrd="1" destOrd="0" parTransId="{B22B527D-67D5-43CE-A9B1-70C115A3758F}" sibTransId="{A7486AF4-FEAC-4A88-ABCF-1AD076CF00F5}"/>
    <dgm:cxn modelId="{E5CAAD30-7C14-4015-8826-FEB16A1906D2}" type="presOf" srcId="{23921CDA-68C7-43D3-B6B5-7A860698BF03}" destId="{0ACBC5A6-B816-4531-AB34-91176247A5F9}" srcOrd="0" destOrd="0" presId="urn:microsoft.com/office/officeart/2018/2/layout/IconLabelList"/>
    <dgm:cxn modelId="{1671B777-F6A6-4D3B-9E14-87A867255370}" type="presOf" srcId="{EAE010A0-BB08-4F56-87A9-8A7F64ACEDAE}" destId="{0D9A4B8F-4B78-4374-BE0F-35D234DBB4F5}" srcOrd="0" destOrd="0" presId="urn:microsoft.com/office/officeart/2018/2/layout/IconLabelList"/>
    <dgm:cxn modelId="{E456EE8D-08C5-4AFD-9384-ABCB7B8AD83A}" type="presOf" srcId="{7B1E3778-822D-4FDA-848E-24EB226CEC52}" destId="{429C9F6F-B80A-492D-9F73-306AEEB201D8}" srcOrd="0" destOrd="0" presId="urn:microsoft.com/office/officeart/2018/2/layout/IconLabelList"/>
    <dgm:cxn modelId="{F70223B5-6E37-4A47-B15F-1AAB57E6C7A4}" type="presOf" srcId="{A1B6517D-D1F0-4B96-98E5-54E67B79CF5B}" destId="{552B1A43-2D4F-4261-9709-9E70012188C7}" srcOrd="0" destOrd="0" presId="urn:microsoft.com/office/officeart/2018/2/layout/IconLabelList"/>
    <dgm:cxn modelId="{BBCFE5E5-3C68-4BA1-A892-024CAEBCCEF6}" srcId="{A1B6517D-D1F0-4B96-98E5-54E67B79CF5B}" destId="{7B1E3778-822D-4FDA-848E-24EB226CEC52}" srcOrd="3" destOrd="0" parTransId="{5DC69027-1D70-4490-A272-BF041242E318}" sibTransId="{969C60C0-671B-4746-9585-87F1CC8CFF8C}"/>
    <dgm:cxn modelId="{75E11CED-6874-4F79-BCE6-E8DC8E4CE016}" srcId="{A1B6517D-D1F0-4B96-98E5-54E67B79CF5B}" destId="{EAE010A0-BB08-4F56-87A9-8A7F64ACEDAE}" srcOrd="5" destOrd="0" parTransId="{54CADF9E-76F9-4934-9716-D622BDF1C454}" sibTransId="{0DBD1F37-F61E-432F-90C1-37F772FAFDAD}"/>
    <dgm:cxn modelId="{9826E9BB-2766-4FDD-A087-48E87ECC1F10}" type="presParOf" srcId="{552B1A43-2D4F-4261-9709-9E70012188C7}" destId="{0477CB51-2BA1-4A41-92DC-E6DD4D1D2439}" srcOrd="0" destOrd="0" presId="urn:microsoft.com/office/officeart/2018/2/layout/IconLabelList"/>
    <dgm:cxn modelId="{9A9B1F61-5DB9-4F63-96DB-450E951F1F5D}" type="presParOf" srcId="{0477CB51-2BA1-4A41-92DC-E6DD4D1D2439}" destId="{913CB664-5E18-42BB-B653-C28367E36ACC}" srcOrd="0" destOrd="0" presId="urn:microsoft.com/office/officeart/2018/2/layout/IconLabelList"/>
    <dgm:cxn modelId="{59EE56B6-70AC-433C-B03A-537E25DFDD41}" type="presParOf" srcId="{0477CB51-2BA1-4A41-92DC-E6DD4D1D2439}" destId="{21972FCA-835A-4560-869A-87EBF547EAFD}" srcOrd="1" destOrd="0" presId="urn:microsoft.com/office/officeart/2018/2/layout/IconLabelList"/>
    <dgm:cxn modelId="{360A0D67-975B-44EE-AF8F-64FB03E4BD14}" type="presParOf" srcId="{0477CB51-2BA1-4A41-92DC-E6DD4D1D2439}" destId="{0ACBC5A6-B816-4531-AB34-91176247A5F9}" srcOrd="2" destOrd="0" presId="urn:microsoft.com/office/officeart/2018/2/layout/IconLabelList"/>
    <dgm:cxn modelId="{3C1CB2FB-9877-4A4A-9A34-699D42818934}" type="presParOf" srcId="{552B1A43-2D4F-4261-9709-9E70012188C7}" destId="{DA17F38A-B077-45DA-ADB4-65B448975532}" srcOrd="1" destOrd="0" presId="urn:microsoft.com/office/officeart/2018/2/layout/IconLabelList"/>
    <dgm:cxn modelId="{FBF543CB-A65A-4BA6-B35B-4B203A7DB381}" type="presParOf" srcId="{552B1A43-2D4F-4261-9709-9E70012188C7}" destId="{1286A03E-ABA2-4420-9343-F38971A939C5}" srcOrd="2" destOrd="0" presId="urn:microsoft.com/office/officeart/2018/2/layout/IconLabelList"/>
    <dgm:cxn modelId="{7E782AE0-F6BB-4F66-BFEC-EE21B902D5D5}" type="presParOf" srcId="{1286A03E-ABA2-4420-9343-F38971A939C5}" destId="{49FA8670-7A3F-4A83-9768-3D8C871BDD4A}" srcOrd="0" destOrd="0" presId="urn:microsoft.com/office/officeart/2018/2/layout/IconLabelList"/>
    <dgm:cxn modelId="{81A6337B-9DC8-4202-8323-26B08EE478D7}" type="presParOf" srcId="{1286A03E-ABA2-4420-9343-F38971A939C5}" destId="{697BDAFB-9372-4738-AB4C-ADD7EBF30E45}" srcOrd="1" destOrd="0" presId="urn:microsoft.com/office/officeart/2018/2/layout/IconLabelList"/>
    <dgm:cxn modelId="{F576E72D-D9D8-470C-81D9-8E77A4769D8C}" type="presParOf" srcId="{1286A03E-ABA2-4420-9343-F38971A939C5}" destId="{5FAD7D6D-73A4-4680-B2C7-85EC3CE65508}" srcOrd="2" destOrd="0" presId="urn:microsoft.com/office/officeart/2018/2/layout/IconLabelList"/>
    <dgm:cxn modelId="{62441763-6BF9-44E8-B5C4-72A8957BCD2A}" type="presParOf" srcId="{552B1A43-2D4F-4261-9709-9E70012188C7}" destId="{AC93E55F-941D-4FB0-8520-E7C48E15BB36}" srcOrd="3" destOrd="0" presId="urn:microsoft.com/office/officeart/2018/2/layout/IconLabelList"/>
    <dgm:cxn modelId="{98586451-6081-467C-9DD1-304AFAF8AC6B}" type="presParOf" srcId="{552B1A43-2D4F-4261-9709-9E70012188C7}" destId="{F18D7171-0BF5-4FB8-AFDD-8A7D963C2AFE}" srcOrd="4" destOrd="0" presId="urn:microsoft.com/office/officeart/2018/2/layout/IconLabelList"/>
    <dgm:cxn modelId="{695D1D78-2C4F-4E43-83BA-5D656306AF93}" type="presParOf" srcId="{F18D7171-0BF5-4FB8-AFDD-8A7D963C2AFE}" destId="{43A468A7-5412-4D58-B163-58F1135198D5}" srcOrd="0" destOrd="0" presId="urn:microsoft.com/office/officeart/2018/2/layout/IconLabelList"/>
    <dgm:cxn modelId="{F7AEABD1-E06C-42C0-BDFC-7C98F22DA979}" type="presParOf" srcId="{F18D7171-0BF5-4FB8-AFDD-8A7D963C2AFE}" destId="{FFFF97EF-4838-47CF-A7D5-A5CC49421504}" srcOrd="1" destOrd="0" presId="urn:microsoft.com/office/officeart/2018/2/layout/IconLabelList"/>
    <dgm:cxn modelId="{CBA7EEAE-3B19-47C9-A4A8-02E859A73DD7}" type="presParOf" srcId="{F18D7171-0BF5-4FB8-AFDD-8A7D963C2AFE}" destId="{0EAAC8C7-0170-4170-B372-E01A3DB3EEE0}" srcOrd="2" destOrd="0" presId="urn:microsoft.com/office/officeart/2018/2/layout/IconLabelList"/>
    <dgm:cxn modelId="{C3AB2DA4-6903-47C6-92C4-A783428805B6}" type="presParOf" srcId="{552B1A43-2D4F-4261-9709-9E70012188C7}" destId="{C3FF7200-03CE-4E92-8352-816827FD8571}" srcOrd="5" destOrd="0" presId="urn:microsoft.com/office/officeart/2018/2/layout/IconLabelList"/>
    <dgm:cxn modelId="{932A87DF-90BF-4967-A9B6-01C1DC317FD2}" type="presParOf" srcId="{552B1A43-2D4F-4261-9709-9E70012188C7}" destId="{579A1AEB-84D5-4501-9CAA-1B81D690BF7C}" srcOrd="6" destOrd="0" presId="urn:microsoft.com/office/officeart/2018/2/layout/IconLabelList"/>
    <dgm:cxn modelId="{A4D7C4CB-0045-4500-9F04-460413727179}" type="presParOf" srcId="{579A1AEB-84D5-4501-9CAA-1B81D690BF7C}" destId="{7A4FB134-AA8D-43F5-ABA3-D551B31FD2FE}" srcOrd="0" destOrd="0" presId="urn:microsoft.com/office/officeart/2018/2/layout/IconLabelList"/>
    <dgm:cxn modelId="{7DEE7944-1D80-47DD-B309-B088C20B5165}" type="presParOf" srcId="{579A1AEB-84D5-4501-9CAA-1B81D690BF7C}" destId="{58829153-9034-4469-B7C3-DEB25BDD0EA4}" srcOrd="1" destOrd="0" presId="urn:microsoft.com/office/officeart/2018/2/layout/IconLabelList"/>
    <dgm:cxn modelId="{B3A0EF92-2AC4-45FC-8711-DD0BFBCA3CEA}" type="presParOf" srcId="{579A1AEB-84D5-4501-9CAA-1B81D690BF7C}" destId="{429C9F6F-B80A-492D-9F73-306AEEB201D8}" srcOrd="2" destOrd="0" presId="urn:microsoft.com/office/officeart/2018/2/layout/IconLabelList"/>
    <dgm:cxn modelId="{1EBDBA9F-CB63-419E-AAE9-E6DC692063D3}" type="presParOf" srcId="{552B1A43-2D4F-4261-9709-9E70012188C7}" destId="{0B9AF0F5-F710-4722-A618-F369D9FFDDA5}" srcOrd="7" destOrd="0" presId="urn:microsoft.com/office/officeart/2018/2/layout/IconLabelList"/>
    <dgm:cxn modelId="{95E68256-A528-4CBE-B187-D49880CE6BCF}" type="presParOf" srcId="{552B1A43-2D4F-4261-9709-9E70012188C7}" destId="{8C245A22-E902-402B-BB99-379273FFB4CF}" srcOrd="8" destOrd="0" presId="urn:microsoft.com/office/officeart/2018/2/layout/IconLabelList"/>
    <dgm:cxn modelId="{3DA9C609-3CF3-4A25-AB76-7C0737F44530}" type="presParOf" srcId="{8C245A22-E902-402B-BB99-379273FFB4CF}" destId="{360A655A-C2AB-4744-97AF-76159F612C36}" srcOrd="0" destOrd="0" presId="urn:microsoft.com/office/officeart/2018/2/layout/IconLabelList"/>
    <dgm:cxn modelId="{876AB006-15CD-4C8B-A28C-3CA937224C45}" type="presParOf" srcId="{8C245A22-E902-402B-BB99-379273FFB4CF}" destId="{E1D3A395-5D19-4C62-8C5E-2464982D0F2B}" srcOrd="1" destOrd="0" presId="urn:microsoft.com/office/officeart/2018/2/layout/IconLabelList"/>
    <dgm:cxn modelId="{43AD3ED3-88DF-4E2B-961E-B235C319C115}" type="presParOf" srcId="{8C245A22-E902-402B-BB99-379273FFB4CF}" destId="{69D154C9-8819-45C4-8750-87C9EC6BF8C6}" srcOrd="2" destOrd="0" presId="urn:microsoft.com/office/officeart/2018/2/layout/IconLabelList"/>
    <dgm:cxn modelId="{80CA7E40-10D4-49B5-8C8E-FD07D1BB9A04}" type="presParOf" srcId="{552B1A43-2D4F-4261-9709-9E70012188C7}" destId="{EF4B5F2F-EDF6-4AEF-9BEC-7E50772965A0}" srcOrd="9" destOrd="0" presId="urn:microsoft.com/office/officeart/2018/2/layout/IconLabelList"/>
    <dgm:cxn modelId="{FA4F35BA-16D9-4C87-9A9C-9F9A9224E0AF}" type="presParOf" srcId="{552B1A43-2D4F-4261-9709-9E70012188C7}" destId="{5DDCC71A-AE01-445D-809E-167A3BBADB2B}" srcOrd="10" destOrd="0" presId="urn:microsoft.com/office/officeart/2018/2/layout/IconLabelList"/>
    <dgm:cxn modelId="{6D4DBE6B-F6DD-4F2A-8225-9EDC3EE4319A}" type="presParOf" srcId="{5DDCC71A-AE01-445D-809E-167A3BBADB2B}" destId="{FFC8E824-03E9-4B94-AFD1-7F5B9A44419D}" srcOrd="0" destOrd="0" presId="urn:microsoft.com/office/officeart/2018/2/layout/IconLabelList"/>
    <dgm:cxn modelId="{359D9566-A12A-4A9E-871F-193F420E46DA}" type="presParOf" srcId="{5DDCC71A-AE01-445D-809E-167A3BBADB2B}" destId="{BFDB1B80-3DAE-4694-892E-4C16EFDDD5C9}" srcOrd="1" destOrd="0" presId="urn:microsoft.com/office/officeart/2018/2/layout/IconLabelList"/>
    <dgm:cxn modelId="{E385FF44-EBBB-4DB0-9541-0D24A25F78BF}" type="presParOf" srcId="{5DDCC71A-AE01-445D-809E-167A3BBADB2B}" destId="{0D9A4B8F-4B78-4374-BE0F-35D234DBB4F5}"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41604B-2348-4349-BE3F-D9DF38E46F1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F7D4276-0E2D-42D5-8970-965ED8104704}">
      <dgm:prSet/>
      <dgm:spPr>
        <a:solidFill>
          <a:schemeClr val="accent5">
            <a:lumMod val="20000"/>
            <a:lumOff val="80000"/>
          </a:schemeClr>
        </a:solidFill>
      </dgm:spPr>
      <dgm:t>
        <a:bodyPr/>
        <a:lstStyle/>
        <a:p>
          <a:r>
            <a:rPr lang="en-GB" dirty="0"/>
            <a:t>This Quality Framework should be used to inform practice. It should help practitioners to:</a:t>
          </a:r>
          <a:endParaRPr lang="en-US" dirty="0"/>
        </a:p>
      </dgm:t>
    </dgm:pt>
    <dgm:pt modelId="{E5AAF98D-4E85-4121-8EA4-110A6E7A0A82}" type="parTrans" cxnId="{41B6B872-5F8C-4337-B69F-7AF91EFE7E70}">
      <dgm:prSet/>
      <dgm:spPr/>
      <dgm:t>
        <a:bodyPr/>
        <a:lstStyle/>
        <a:p>
          <a:endParaRPr lang="en-US"/>
        </a:p>
      </dgm:t>
    </dgm:pt>
    <dgm:pt modelId="{ACD61A30-EB59-4F27-A511-FEAB8DD54188}" type="sibTrans" cxnId="{41B6B872-5F8C-4337-B69F-7AF91EFE7E70}">
      <dgm:prSet/>
      <dgm:spPr/>
      <dgm:t>
        <a:bodyPr/>
        <a:lstStyle/>
        <a:p>
          <a:endParaRPr lang="en-US"/>
        </a:p>
      </dgm:t>
    </dgm:pt>
    <dgm:pt modelId="{0AFB70D9-50AB-4D9D-BF19-F57AF8D1E991}">
      <dgm:prSet/>
      <dgm:spPr>
        <a:solidFill>
          <a:schemeClr val="accent5">
            <a:lumMod val="40000"/>
            <a:lumOff val="60000"/>
          </a:schemeClr>
        </a:solidFill>
      </dgm:spPr>
      <dgm:t>
        <a:bodyPr/>
        <a:lstStyle/>
        <a:p>
          <a:r>
            <a:rPr lang="en-GB" dirty="0"/>
            <a:t>• embed all children’s rights into practice</a:t>
          </a:r>
          <a:endParaRPr lang="en-US" dirty="0"/>
        </a:p>
      </dgm:t>
    </dgm:pt>
    <dgm:pt modelId="{66E41D0C-EC1A-45D5-8FCC-011B67817971}" type="parTrans" cxnId="{7F3A1A1D-0DA5-467E-AA34-C3F74CAEA670}">
      <dgm:prSet/>
      <dgm:spPr/>
      <dgm:t>
        <a:bodyPr/>
        <a:lstStyle/>
        <a:p>
          <a:endParaRPr lang="en-US"/>
        </a:p>
      </dgm:t>
    </dgm:pt>
    <dgm:pt modelId="{25F414C8-72D3-445D-B4EB-0408594B464F}" type="sibTrans" cxnId="{7F3A1A1D-0DA5-467E-AA34-C3F74CAEA670}">
      <dgm:prSet/>
      <dgm:spPr/>
      <dgm:t>
        <a:bodyPr/>
        <a:lstStyle/>
        <a:p>
          <a:endParaRPr lang="en-US"/>
        </a:p>
      </dgm:t>
    </dgm:pt>
    <dgm:pt modelId="{61E6175B-9346-4001-843E-473236528B4E}">
      <dgm:prSet/>
      <dgm:spPr>
        <a:solidFill>
          <a:schemeClr val="accent5">
            <a:lumMod val="60000"/>
            <a:lumOff val="40000"/>
          </a:schemeClr>
        </a:solidFill>
      </dgm:spPr>
      <dgm:t>
        <a:bodyPr/>
        <a:lstStyle/>
        <a:p>
          <a:r>
            <a:rPr lang="en-GB" dirty="0"/>
            <a:t>• support the holistic development and learning of all children including their physical, social-emotional, cognitive and communication development </a:t>
          </a:r>
          <a:endParaRPr lang="en-US" dirty="0"/>
        </a:p>
      </dgm:t>
    </dgm:pt>
    <dgm:pt modelId="{1596B011-193C-47C7-BF52-7358923FF66F}" type="parTrans" cxnId="{4D23F7E6-D6F1-4C61-A39E-0A1842469A23}">
      <dgm:prSet/>
      <dgm:spPr/>
      <dgm:t>
        <a:bodyPr/>
        <a:lstStyle/>
        <a:p>
          <a:endParaRPr lang="en-US"/>
        </a:p>
      </dgm:t>
    </dgm:pt>
    <dgm:pt modelId="{EBF03AB8-974A-4AAA-A032-8CAEEA7C7CC0}" type="sibTrans" cxnId="{4D23F7E6-D6F1-4C61-A39E-0A1842469A23}">
      <dgm:prSet/>
      <dgm:spPr/>
      <dgm:t>
        <a:bodyPr/>
        <a:lstStyle/>
        <a:p>
          <a:endParaRPr lang="en-US"/>
        </a:p>
      </dgm:t>
    </dgm:pt>
    <dgm:pt modelId="{31534871-4CC7-4ED9-B2B4-9D78214DB92A}">
      <dgm:prSet/>
      <dgm:spPr>
        <a:solidFill>
          <a:schemeClr val="accent5"/>
        </a:solidFill>
      </dgm:spPr>
      <dgm:t>
        <a:bodyPr/>
        <a:lstStyle/>
        <a:p>
          <a:r>
            <a:rPr lang="en-GB" dirty="0"/>
            <a:t>• plan, implement and review effective provision </a:t>
          </a:r>
          <a:endParaRPr lang="en-US" dirty="0"/>
        </a:p>
      </dgm:t>
    </dgm:pt>
    <dgm:pt modelId="{E09123B0-B5D6-4A11-9E05-6BDC63F5AD95}" type="parTrans" cxnId="{F42A12FC-2AE7-4799-A0BD-FE899D2E65C8}">
      <dgm:prSet/>
      <dgm:spPr/>
      <dgm:t>
        <a:bodyPr/>
        <a:lstStyle/>
        <a:p>
          <a:endParaRPr lang="en-US"/>
        </a:p>
      </dgm:t>
    </dgm:pt>
    <dgm:pt modelId="{3BD9AE82-F32B-4303-B493-4184551F17F5}" type="sibTrans" cxnId="{F42A12FC-2AE7-4799-A0BD-FE899D2E65C8}">
      <dgm:prSet/>
      <dgm:spPr/>
      <dgm:t>
        <a:bodyPr/>
        <a:lstStyle/>
        <a:p>
          <a:endParaRPr lang="en-US"/>
        </a:p>
      </dgm:t>
    </dgm:pt>
    <dgm:pt modelId="{29635FA6-F76F-4BDE-8EA5-3357B0715146}">
      <dgm:prSet/>
      <dgm:spPr>
        <a:solidFill>
          <a:schemeClr val="accent5">
            <a:lumMod val="75000"/>
          </a:schemeClr>
        </a:solidFill>
      </dgm:spPr>
      <dgm:t>
        <a:bodyPr/>
        <a:lstStyle/>
        <a:p>
          <a:r>
            <a:rPr lang="en-GB" dirty="0"/>
            <a:t>• engage in reflective practice </a:t>
          </a:r>
          <a:endParaRPr lang="en-US" dirty="0"/>
        </a:p>
      </dgm:t>
    </dgm:pt>
    <dgm:pt modelId="{7D534AFD-948F-4AD6-9F05-DC6B2E8437EF}" type="parTrans" cxnId="{E8595E2C-20D9-461A-801C-2C1E2DE1727B}">
      <dgm:prSet/>
      <dgm:spPr/>
      <dgm:t>
        <a:bodyPr/>
        <a:lstStyle/>
        <a:p>
          <a:endParaRPr lang="en-US"/>
        </a:p>
      </dgm:t>
    </dgm:pt>
    <dgm:pt modelId="{5D756472-92C5-4681-9970-E6B7040BB4AB}" type="sibTrans" cxnId="{E8595E2C-20D9-461A-801C-2C1E2DE1727B}">
      <dgm:prSet/>
      <dgm:spPr/>
      <dgm:t>
        <a:bodyPr/>
        <a:lstStyle/>
        <a:p>
          <a:endParaRPr lang="en-US"/>
        </a:p>
      </dgm:t>
    </dgm:pt>
    <dgm:pt modelId="{7DFDF758-9EF1-4D1E-A768-CE6443D0DDFD}">
      <dgm:prSet/>
      <dgm:spPr>
        <a:solidFill>
          <a:schemeClr val="accent5">
            <a:lumMod val="50000"/>
          </a:schemeClr>
        </a:solidFill>
      </dgm:spPr>
      <dgm:t>
        <a:bodyPr/>
        <a:lstStyle/>
        <a:p>
          <a:r>
            <a:rPr lang="en-GB" dirty="0"/>
            <a:t>• support effective transitions from home/setting/school </a:t>
          </a:r>
          <a:endParaRPr lang="en-US" dirty="0"/>
        </a:p>
      </dgm:t>
    </dgm:pt>
    <dgm:pt modelId="{45494779-2543-4D9D-8886-AAD93FDD63AD}" type="parTrans" cxnId="{ECAD02B7-C975-4F1A-8A2D-F0F48924702D}">
      <dgm:prSet/>
      <dgm:spPr/>
      <dgm:t>
        <a:bodyPr/>
        <a:lstStyle/>
        <a:p>
          <a:endParaRPr lang="en-US"/>
        </a:p>
      </dgm:t>
    </dgm:pt>
    <dgm:pt modelId="{A20F307A-04F3-4128-9ABB-F6853954F884}" type="sibTrans" cxnId="{ECAD02B7-C975-4F1A-8A2D-F0F48924702D}">
      <dgm:prSet/>
      <dgm:spPr/>
      <dgm:t>
        <a:bodyPr/>
        <a:lstStyle/>
        <a:p>
          <a:endParaRPr lang="en-US"/>
        </a:p>
      </dgm:t>
    </dgm:pt>
    <dgm:pt modelId="{5C1E9842-F053-4F0D-9070-EC9903883E61}">
      <dgm:prSet/>
      <dgm:spPr>
        <a:solidFill>
          <a:srgbClr val="990099"/>
        </a:solidFill>
      </dgm:spPr>
      <dgm:t>
        <a:bodyPr/>
        <a:lstStyle/>
        <a:p>
          <a:r>
            <a:rPr lang="en-GB" dirty="0"/>
            <a:t>• identify professional learning needs and qualifications</a:t>
          </a:r>
          <a:endParaRPr lang="en-US" dirty="0"/>
        </a:p>
      </dgm:t>
    </dgm:pt>
    <dgm:pt modelId="{0F514DA9-3CF5-4EA9-A45D-C9BCDE167FB3}" type="parTrans" cxnId="{7EF332CB-6418-4BD9-9B3D-963DFF9BF7ED}">
      <dgm:prSet/>
      <dgm:spPr/>
      <dgm:t>
        <a:bodyPr/>
        <a:lstStyle/>
        <a:p>
          <a:endParaRPr lang="en-US"/>
        </a:p>
      </dgm:t>
    </dgm:pt>
    <dgm:pt modelId="{008F827A-722D-4250-90D5-401FD519344F}" type="sibTrans" cxnId="{7EF332CB-6418-4BD9-9B3D-963DFF9BF7ED}">
      <dgm:prSet/>
      <dgm:spPr/>
      <dgm:t>
        <a:bodyPr/>
        <a:lstStyle/>
        <a:p>
          <a:endParaRPr lang="en-US"/>
        </a:p>
      </dgm:t>
    </dgm:pt>
    <dgm:pt modelId="{5A68834D-71C2-4664-8E09-8CF5ACBCD746}">
      <dgm:prSet/>
      <dgm:spPr>
        <a:solidFill>
          <a:srgbClr val="660066"/>
        </a:solidFill>
      </dgm:spPr>
      <dgm:t>
        <a:bodyPr/>
        <a:lstStyle/>
        <a:p>
          <a:r>
            <a:rPr lang="en-GB" dirty="0"/>
            <a:t>• inform self-evaluation and improvement processes alongside sector quality assurance tools. </a:t>
          </a:r>
          <a:endParaRPr lang="en-US" dirty="0"/>
        </a:p>
      </dgm:t>
    </dgm:pt>
    <dgm:pt modelId="{C0EAE57D-DE16-4ADC-8C9B-3386390CE2D7}" type="parTrans" cxnId="{8368AFC6-ABBC-4374-A61E-9B4901D17A47}">
      <dgm:prSet/>
      <dgm:spPr/>
      <dgm:t>
        <a:bodyPr/>
        <a:lstStyle/>
        <a:p>
          <a:endParaRPr lang="en-US"/>
        </a:p>
      </dgm:t>
    </dgm:pt>
    <dgm:pt modelId="{E9EE4D11-B776-4777-B482-C1E6B626FDD3}" type="sibTrans" cxnId="{8368AFC6-ABBC-4374-A61E-9B4901D17A47}">
      <dgm:prSet/>
      <dgm:spPr/>
      <dgm:t>
        <a:bodyPr/>
        <a:lstStyle/>
        <a:p>
          <a:endParaRPr lang="en-US"/>
        </a:p>
      </dgm:t>
    </dgm:pt>
    <dgm:pt modelId="{8D57E6B7-E9CB-4008-9C6D-DCACBD891CC9}" type="pres">
      <dgm:prSet presAssocID="{A041604B-2348-4349-BE3F-D9DF38E46F19}" presName="linear" presStyleCnt="0">
        <dgm:presLayoutVars>
          <dgm:animLvl val="lvl"/>
          <dgm:resizeHandles val="exact"/>
        </dgm:presLayoutVars>
      </dgm:prSet>
      <dgm:spPr/>
    </dgm:pt>
    <dgm:pt modelId="{A7AA9CA3-642A-4EF7-86A2-6FB5ABBFB718}" type="pres">
      <dgm:prSet presAssocID="{0F7D4276-0E2D-42D5-8970-965ED8104704}" presName="parentText" presStyleLbl="node1" presStyleIdx="0" presStyleCnt="8">
        <dgm:presLayoutVars>
          <dgm:chMax val="0"/>
          <dgm:bulletEnabled val="1"/>
        </dgm:presLayoutVars>
      </dgm:prSet>
      <dgm:spPr/>
    </dgm:pt>
    <dgm:pt modelId="{41195E52-5E34-4940-9E4A-DB026BAB409A}" type="pres">
      <dgm:prSet presAssocID="{ACD61A30-EB59-4F27-A511-FEAB8DD54188}" presName="spacer" presStyleCnt="0"/>
      <dgm:spPr/>
    </dgm:pt>
    <dgm:pt modelId="{4706CC07-4DBA-47DE-A871-6227D7EB8C44}" type="pres">
      <dgm:prSet presAssocID="{0AFB70D9-50AB-4D9D-BF19-F57AF8D1E991}" presName="parentText" presStyleLbl="node1" presStyleIdx="1" presStyleCnt="8">
        <dgm:presLayoutVars>
          <dgm:chMax val="0"/>
          <dgm:bulletEnabled val="1"/>
        </dgm:presLayoutVars>
      </dgm:prSet>
      <dgm:spPr/>
    </dgm:pt>
    <dgm:pt modelId="{B8B547C3-3854-4A5C-BB8C-1C98869C4FF2}" type="pres">
      <dgm:prSet presAssocID="{25F414C8-72D3-445D-B4EB-0408594B464F}" presName="spacer" presStyleCnt="0"/>
      <dgm:spPr/>
    </dgm:pt>
    <dgm:pt modelId="{EAC7C40D-3474-4A37-BC2A-FD0EFFE5EBB8}" type="pres">
      <dgm:prSet presAssocID="{61E6175B-9346-4001-843E-473236528B4E}" presName="parentText" presStyleLbl="node1" presStyleIdx="2" presStyleCnt="8">
        <dgm:presLayoutVars>
          <dgm:chMax val="0"/>
          <dgm:bulletEnabled val="1"/>
        </dgm:presLayoutVars>
      </dgm:prSet>
      <dgm:spPr/>
    </dgm:pt>
    <dgm:pt modelId="{7AC2C022-F62F-4053-A3D4-222810E35438}" type="pres">
      <dgm:prSet presAssocID="{EBF03AB8-974A-4AAA-A032-8CAEEA7C7CC0}" presName="spacer" presStyleCnt="0"/>
      <dgm:spPr/>
    </dgm:pt>
    <dgm:pt modelId="{58F43CDC-781F-477C-AD1E-3FA04729036A}" type="pres">
      <dgm:prSet presAssocID="{31534871-4CC7-4ED9-B2B4-9D78214DB92A}" presName="parentText" presStyleLbl="node1" presStyleIdx="3" presStyleCnt="8">
        <dgm:presLayoutVars>
          <dgm:chMax val="0"/>
          <dgm:bulletEnabled val="1"/>
        </dgm:presLayoutVars>
      </dgm:prSet>
      <dgm:spPr/>
    </dgm:pt>
    <dgm:pt modelId="{6005BF76-4E3A-4096-BCD2-D3E85E8275E5}" type="pres">
      <dgm:prSet presAssocID="{3BD9AE82-F32B-4303-B493-4184551F17F5}" presName="spacer" presStyleCnt="0"/>
      <dgm:spPr/>
    </dgm:pt>
    <dgm:pt modelId="{F8FB178A-535C-405C-B816-B82721E8E529}" type="pres">
      <dgm:prSet presAssocID="{29635FA6-F76F-4BDE-8EA5-3357B0715146}" presName="parentText" presStyleLbl="node1" presStyleIdx="4" presStyleCnt="8">
        <dgm:presLayoutVars>
          <dgm:chMax val="0"/>
          <dgm:bulletEnabled val="1"/>
        </dgm:presLayoutVars>
      </dgm:prSet>
      <dgm:spPr/>
    </dgm:pt>
    <dgm:pt modelId="{53D5078F-7426-4482-9D38-FE646746460F}" type="pres">
      <dgm:prSet presAssocID="{5D756472-92C5-4681-9970-E6B7040BB4AB}" presName="spacer" presStyleCnt="0"/>
      <dgm:spPr/>
    </dgm:pt>
    <dgm:pt modelId="{1DDAF476-1EF9-4888-BE96-42228A4A80D7}" type="pres">
      <dgm:prSet presAssocID="{7DFDF758-9EF1-4D1E-A768-CE6443D0DDFD}" presName="parentText" presStyleLbl="node1" presStyleIdx="5" presStyleCnt="8">
        <dgm:presLayoutVars>
          <dgm:chMax val="0"/>
          <dgm:bulletEnabled val="1"/>
        </dgm:presLayoutVars>
      </dgm:prSet>
      <dgm:spPr/>
    </dgm:pt>
    <dgm:pt modelId="{566AFD92-7541-43A7-9132-9B9BE987118D}" type="pres">
      <dgm:prSet presAssocID="{A20F307A-04F3-4128-9ABB-F6853954F884}" presName="spacer" presStyleCnt="0"/>
      <dgm:spPr/>
    </dgm:pt>
    <dgm:pt modelId="{BE4B97A2-752E-48A0-93A5-E48F2F561F31}" type="pres">
      <dgm:prSet presAssocID="{5C1E9842-F053-4F0D-9070-EC9903883E61}" presName="parentText" presStyleLbl="node1" presStyleIdx="6" presStyleCnt="8">
        <dgm:presLayoutVars>
          <dgm:chMax val="0"/>
          <dgm:bulletEnabled val="1"/>
        </dgm:presLayoutVars>
      </dgm:prSet>
      <dgm:spPr/>
    </dgm:pt>
    <dgm:pt modelId="{85391CFC-768C-44BF-AEDA-23617AE54BD8}" type="pres">
      <dgm:prSet presAssocID="{008F827A-722D-4250-90D5-401FD519344F}" presName="spacer" presStyleCnt="0"/>
      <dgm:spPr/>
    </dgm:pt>
    <dgm:pt modelId="{0E4FF962-4712-4B5C-93B2-DBC32EF7521C}" type="pres">
      <dgm:prSet presAssocID="{5A68834D-71C2-4664-8E09-8CF5ACBCD746}" presName="parentText" presStyleLbl="node1" presStyleIdx="7" presStyleCnt="8">
        <dgm:presLayoutVars>
          <dgm:chMax val="0"/>
          <dgm:bulletEnabled val="1"/>
        </dgm:presLayoutVars>
      </dgm:prSet>
      <dgm:spPr/>
    </dgm:pt>
  </dgm:ptLst>
  <dgm:cxnLst>
    <dgm:cxn modelId="{9BB1FA14-95EA-45A6-8482-69D68C43A118}" type="presOf" srcId="{A041604B-2348-4349-BE3F-D9DF38E46F19}" destId="{8D57E6B7-E9CB-4008-9C6D-DCACBD891CC9}" srcOrd="0" destOrd="0" presId="urn:microsoft.com/office/officeart/2005/8/layout/vList2"/>
    <dgm:cxn modelId="{7F3A1A1D-0DA5-467E-AA34-C3F74CAEA670}" srcId="{A041604B-2348-4349-BE3F-D9DF38E46F19}" destId="{0AFB70D9-50AB-4D9D-BF19-F57AF8D1E991}" srcOrd="1" destOrd="0" parTransId="{66E41D0C-EC1A-45D5-8FCC-011B67817971}" sibTransId="{25F414C8-72D3-445D-B4EB-0408594B464F}"/>
    <dgm:cxn modelId="{E8595E2C-20D9-461A-801C-2C1E2DE1727B}" srcId="{A041604B-2348-4349-BE3F-D9DF38E46F19}" destId="{29635FA6-F76F-4BDE-8EA5-3357B0715146}" srcOrd="4" destOrd="0" parTransId="{7D534AFD-948F-4AD6-9F05-DC6B2E8437EF}" sibTransId="{5D756472-92C5-4681-9970-E6B7040BB4AB}"/>
    <dgm:cxn modelId="{2991BF3B-90AE-4A72-AD3A-B425B12D9570}" type="presOf" srcId="{31534871-4CC7-4ED9-B2B4-9D78214DB92A}" destId="{58F43CDC-781F-477C-AD1E-3FA04729036A}" srcOrd="0" destOrd="0" presId="urn:microsoft.com/office/officeart/2005/8/layout/vList2"/>
    <dgm:cxn modelId="{41B6B872-5F8C-4337-B69F-7AF91EFE7E70}" srcId="{A041604B-2348-4349-BE3F-D9DF38E46F19}" destId="{0F7D4276-0E2D-42D5-8970-965ED8104704}" srcOrd="0" destOrd="0" parTransId="{E5AAF98D-4E85-4121-8EA4-110A6E7A0A82}" sibTransId="{ACD61A30-EB59-4F27-A511-FEAB8DD54188}"/>
    <dgm:cxn modelId="{04CB0F7E-F3A2-4352-83B5-029E9FF11BFB}" type="presOf" srcId="{61E6175B-9346-4001-843E-473236528B4E}" destId="{EAC7C40D-3474-4A37-BC2A-FD0EFFE5EBB8}" srcOrd="0" destOrd="0" presId="urn:microsoft.com/office/officeart/2005/8/layout/vList2"/>
    <dgm:cxn modelId="{ECAD02B7-C975-4F1A-8A2D-F0F48924702D}" srcId="{A041604B-2348-4349-BE3F-D9DF38E46F19}" destId="{7DFDF758-9EF1-4D1E-A768-CE6443D0DDFD}" srcOrd="5" destOrd="0" parTransId="{45494779-2543-4D9D-8886-AAD93FDD63AD}" sibTransId="{A20F307A-04F3-4128-9ABB-F6853954F884}"/>
    <dgm:cxn modelId="{8368AFC6-ABBC-4374-A61E-9B4901D17A47}" srcId="{A041604B-2348-4349-BE3F-D9DF38E46F19}" destId="{5A68834D-71C2-4664-8E09-8CF5ACBCD746}" srcOrd="7" destOrd="0" parTransId="{C0EAE57D-DE16-4ADC-8C9B-3386390CE2D7}" sibTransId="{E9EE4D11-B776-4777-B482-C1E6B626FDD3}"/>
    <dgm:cxn modelId="{DEC5B3C9-CCC2-4FA6-B172-F1D2DF1180E2}" type="presOf" srcId="{5C1E9842-F053-4F0D-9070-EC9903883E61}" destId="{BE4B97A2-752E-48A0-93A5-E48F2F561F31}" srcOrd="0" destOrd="0" presId="urn:microsoft.com/office/officeart/2005/8/layout/vList2"/>
    <dgm:cxn modelId="{7EF332CB-6418-4BD9-9B3D-963DFF9BF7ED}" srcId="{A041604B-2348-4349-BE3F-D9DF38E46F19}" destId="{5C1E9842-F053-4F0D-9070-EC9903883E61}" srcOrd="6" destOrd="0" parTransId="{0F514DA9-3CF5-4EA9-A45D-C9BCDE167FB3}" sibTransId="{008F827A-722D-4250-90D5-401FD519344F}"/>
    <dgm:cxn modelId="{FF8E46CB-9FC2-44B2-AF6A-13F9CCD712C2}" type="presOf" srcId="{29635FA6-F76F-4BDE-8EA5-3357B0715146}" destId="{F8FB178A-535C-405C-B816-B82721E8E529}" srcOrd="0" destOrd="0" presId="urn:microsoft.com/office/officeart/2005/8/layout/vList2"/>
    <dgm:cxn modelId="{FBFCA1CC-EC3B-4CD7-8326-E75E955E71BA}" type="presOf" srcId="{7DFDF758-9EF1-4D1E-A768-CE6443D0DDFD}" destId="{1DDAF476-1EF9-4888-BE96-42228A4A80D7}" srcOrd="0" destOrd="0" presId="urn:microsoft.com/office/officeart/2005/8/layout/vList2"/>
    <dgm:cxn modelId="{192A2FD7-5F08-4959-8A90-7AA9F55B6758}" type="presOf" srcId="{0F7D4276-0E2D-42D5-8970-965ED8104704}" destId="{A7AA9CA3-642A-4EF7-86A2-6FB5ABBFB718}" srcOrd="0" destOrd="0" presId="urn:microsoft.com/office/officeart/2005/8/layout/vList2"/>
    <dgm:cxn modelId="{77D49DE5-6371-4F54-B0FF-D9D2890C5AC4}" type="presOf" srcId="{0AFB70D9-50AB-4D9D-BF19-F57AF8D1E991}" destId="{4706CC07-4DBA-47DE-A871-6227D7EB8C44}" srcOrd="0" destOrd="0" presId="urn:microsoft.com/office/officeart/2005/8/layout/vList2"/>
    <dgm:cxn modelId="{4D23F7E6-D6F1-4C61-A39E-0A1842469A23}" srcId="{A041604B-2348-4349-BE3F-D9DF38E46F19}" destId="{61E6175B-9346-4001-843E-473236528B4E}" srcOrd="2" destOrd="0" parTransId="{1596B011-193C-47C7-BF52-7358923FF66F}" sibTransId="{EBF03AB8-974A-4AAA-A032-8CAEEA7C7CC0}"/>
    <dgm:cxn modelId="{40A968EF-CD4C-46FB-B02E-8D52057A244D}" type="presOf" srcId="{5A68834D-71C2-4664-8E09-8CF5ACBCD746}" destId="{0E4FF962-4712-4B5C-93B2-DBC32EF7521C}" srcOrd="0" destOrd="0" presId="urn:microsoft.com/office/officeart/2005/8/layout/vList2"/>
    <dgm:cxn modelId="{F42A12FC-2AE7-4799-A0BD-FE899D2E65C8}" srcId="{A041604B-2348-4349-BE3F-D9DF38E46F19}" destId="{31534871-4CC7-4ED9-B2B4-9D78214DB92A}" srcOrd="3" destOrd="0" parTransId="{E09123B0-B5D6-4A11-9E05-6BDC63F5AD95}" sibTransId="{3BD9AE82-F32B-4303-B493-4184551F17F5}"/>
    <dgm:cxn modelId="{90A3D795-54F1-4D30-81EB-111A0CE6FEDE}" type="presParOf" srcId="{8D57E6B7-E9CB-4008-9C6D-DCACBD891CC9}" destId="{A7AA9CA3-642A-4EF7-86A2-6FB5ABBFB718}" srcOrd="0" destOrd="0" presId="urn:microsoft.com/office/officeart/2005/8/layout/vList2"/>
    <dgm:cxn modelId="{2B1E768D-9B2B-4F3F-8FDE-641D7ECE16EE}" type="presParOf" srcId="{8D57E6B7-E9CB-4008-9C6D-DCACBD891CC9}" destId="{41195E52-5E34-4940-9E4A-DB026BAB409A}" srcOrd="1" destOrd="0" presId="urn:microsoft.com/office/officeart/2005/8/layout/vList2"/>
    <dgm:cxn modelId="{16DB49AB-151C-4E6B-8E2D-C80669DFD1E9}" type="presParOf" srcId="{8D57E6B7-E9CB-4008-9C6D-DCACBD891CC9}" destId="{4706CC07-4DBA-47DE-A871-6227D7EB8C44}" srcOrd="2" destOrd="0" presId="urn:microsoft.com/office/officeart/2005/8/layout/vList2"/>
    <dgm:cxn modelId="{ED778E18-C74A-4022-AEB5-58DE582B21EB}" type="presParOf" srcId="{8D57E6B7-E9CB-4008-9C6D-DCACBD891CC9}" destId="{B8B547C3-3854-4A5C-BB8C-1C98869C4FF2}" srcOrd="3" destOrd="0" presId="urn:microsoft.com/office/officeart/2005/8/layout/vList2"/>
    <dgm:cxn modelId="{55E55744-5C79-46A3-A9F1-0390FF856C52}" type="presParOf" srcId="{8D57E6B7-E9CB-4008-9C6D-DCACBD891CC9}" destId="{EAC7C40D-3474-4A37-BC2A-FD0EFFE5EBB8}" srcOrd="4" destOrd="0" presId="urn:microsoft.com/office/officeart/2005/8/layout/vList2"/>
    <dgm:cxn modelId="{C0A099F6-BAFD-4D59-8296-3CAB6F811351}" type="presParOf" srcId="{8D57E6B7-E9CB-4008-9C6D-DCACBD891CC9}" destId="{7AC2C022-F62F-4053-A3D4-222810E35438}" srcOrd="5" destOrd="0" presId="urn:microsoft.com/office/officeart/2005/8/layout/vList2"/>
    <dgm:cxn modelId="{D1CC726D-7A4C-4994-8D29-B2782AD3037B}" type="presParOf" srcId="{8D57E6B7-E9CB-4008-9C6D-DCACBD891CC9}" destId="{58F43CDC-781F-477C-AD1E-3FA04729036A}" srcOrd="6" destOrd="0" presId="urn:microsoft.com/office/officeart/2005/8/layout/vList2"/>
    <dgm:cxn modelId="{C34A25BF-31F3-4DC5-BD32-66C84C32746B}" type="presParOf" srcId="{8D57E6B7-E9CB-4008-9C6D-DCACBD891CC9}" destId="{6005BF76-4E3A-4096-BCD2-D3E85E8275E5}" srcOrd="7" destOrd="0" presId="urn:microsoft.com/office/officeart/2005/8/layout/vList2"/>
    <dgm:cxn modelId="{F84F310D-8E01-4BD7-B2CB-874EC8F2D047}" type="presParOf" srcId="{8D57E6B7-E9CB-4008-9C6D-DCACBD891CC9}" destId="{F8FB178A-535C-405C-B816-B82721E8E529}" srcOrd="8" destOrd="0" presId="urn:microsoft.com/office/officeart/2005/8/layout/vList2"/>
    <dgm:cxn modelId="{B3EE41A5-1417-45DC-8870-5979A08A98C9}" type="presParOf" srcId="{8D57E6B7-E9CB-4008-9C6D-DCACBD891CC9}" destId="{53D5078F-7426-4482-9D38-FE646746460F}" srcOrd="9" destOrd="0" presId="urn:microsoft.com/office/officeart/2005/8/layout/vList2"/>
    <dgm:cxn modelId="{FD1398B4-2955-4929-9005-867337AAE6E1}" type="presParOf" srcId="{8D57E6B7-E9CB-4008-9C6D-DCACBD891CC9}" destId="{1DDAF476-1EF9-4888-BE96-42228A4A80D7}" srcOrd="10" destOrd="0" presId="urn:microsoft.com/office/officeart/2005/8/layout/vList2"/>
    <dgm:cxn modelId="{2DF50161-0689-4930-A142-8C76E88D6AE0}" type="presParOf" srcId="{8D57E6B7-E9CB-4008-9C6D-DCACBD891CC9}" destId="{566AFD92-7541-43A7-9132-9B9BE987118D}" srcOrd="11" destOrd="0" presId="urn:microsoft.com/office/officeart/2005/8/layout/vList2"/>
    <dgm:cxn modelId="{219DAA61-EA86-4FC1-B04F-1D8ADB4B6706}" type="presParOf" srcId="{8D57E6B7-E9CB-4008-9C6D-DCACBD891CC9}" destId="{BE4B97A2-752E-48A0-93A5-E48F2F561F31}" srcOrd="12" destOrd="0" presId="urn:microsoft.com/office/officeart/2005/8/layout/vList2"/>
    <dgm:cxn modelId="{3462BA44-B9DF-41CA-814F-4F7D56293C3B}" type="presParOf" srcId="{8D57E6B7-E9CB-4008-9C6D-DCACBD891CC9}" destId="{85391CFC-768C-44BF-AEDA-23617AE54BD8}" srcOrd="13" destOrd="0" presId="urn:microsoft.com/office/officeart/2005/8/layout/vList2"/>
    <dgm:cxn modelId="{605FE1DF-3F63-459E-8F7F-CC6027CB8FB8}" type="presParOf" srcId="{8D57E6B7-E9CB-4008-9C6D-DCACBD891CC9}" destId="{0E4FF962-4712-4B5C-93B2-DBC32EF7521C}"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7BF53-1226-4956-AF16-7C3EE5F8483D}">
      <dsp:nvSpPr>
        <dsp:cNvPr id="0" name=""/>
        <dsp:cNvSpPr/>
      </dsp:nvSpPr>
      <dsp:spPr>
        <a:xfrm>
          <a:off x="336893" y="-78742"/>
          <a:ext cx="5690436" cy="5690436"/>
        </a:xfrm>
        <a:prstGeom prst="circularArrow">
          <a:avLst>
            <a:gd name="adj1" fmla="val 5544"/>
            <a:gd name="adj2" fmla="val 330680"/>
            <a:gd name="adj3" fmla="val 14871655"/>
            <a:gd name="adj4" fmla="val 16748962"/>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5F66BF-9DFB-461B-85EB-B2284C34859E}">
      <dsp:nvSpPr>
        <dsp:cNvPr id="0" name=""/>
        <dsp:cNvSpPr/>
      </dsp:nvSpPr>
      <dsp:spPr>
        <a:xfrm>
          <a:off x="2523315" y="892"/>
          <a:ext cx="1317593" cy="65879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 Emotional abuse, </a:t>
          </a:r>
        </a:p>
      </dsp:txBody>
      <dsp:txXfrm>
        <a:off x="2555475" y="33052"/>
        <a:ext cx="1253273" cy="594476"/>
      </dsp:txXfrm>
    </dsp:sp>
    <dsp:sp modelId="{24878F0B-E4C8-4E94-99C8-6C3EFA93F235}">
      <dsp:nvSpPr>
        <dsp:cNvPr id="0" name=""/>
        <dsp:cNvSpPr/>
      </dsp:nvSpPr>
      <dsp:spPr>
        <a:xfrm>
          <a:off x="3949650" y="464336"/>
          <a:ext cx="1317593" cy="65879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 physical abuse, </a:t>
          </a:r>
        </a:p>
      </dsp:txBody>
      <dsp:txXfrm>
        <a:off x="3981810" y="496496"/>
        <a:ext cx="1253273" cy="594476"/>
      </dsp:txXfrm>
    </dsp:sp>
    <dsp:sp modelId="{70E08A4B-E93A-4239-91CE-85FFF1CE9736}">
      <dsp:nvSpPr>
        <dsp:cNvPr id="0" name=""/>
        <dsp:cNvSpPr/>
      </dsp:nvSpPr>
      <dsp:spPr>
        <a:xfrm>
          <a:off x="4831173" y="1677649"/>
          <a:ext cx="1317593" cy="65879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sexual abuse</a:t>
          </a:r>
        </a:p>
      </dsp:txBody>
      <dsp:txXfrm>
        <a:off x="4863333" y="1709809"/>
        <a:ext cx="1253273" cy="594476"/>
      </dsp:txXfrm>
    </dsp:sp>
    <dsp:sp modelId="{45003EA7-595F-42C0-B7B8-FF542D8A7FF7}">
      <dsp:nvSpPr>
        <dsp:cNvPr id="0" name=""/>
        <dsp:cNvSpPr/>
      </dsp:nvSpPr>
      <dsp:spPr>
        <a:xfrm>
          <a:off x="4831173" y="3177386"/>
          <a:ext cx="1317593" cy="65879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 emotional neglect</a:t>
          </a:r>
        </a:p>
      </dsp:txBody>
      <dsp:txXfrm>
        <a:off x="4863333" y="3209546"/>
        <a:ext cx="1253273" cy="594476"/>
      </dsp:txXfrm>
    </dsp:sp>
    <dsp:sp modelId="{699B776D-CADD-4A82-80A9-F1179DC2C6AC}">
      <dsp:nvSpPr>
        <dsp:cNvPr id="0" name=""/>
        <dsp:cNvSpPr/>
      </dsp:nvSpPr>
      <dsp:spPr>
        <a:xfrm>
          <a:off x="3949650" y="4390698"/>
          <a:ext cx="1317593" cy="65879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physical neglect</a:t>
          </a:r>
        </a:p>
      </dsp:txBody>
      <dsp:txXfrm>
        <a:off x="3981810" y="4422858"/>
        <a:ext cx="1253273" cy="594476"/>
      </dsp:txXfrm>
    </dsp:sp>
    <dsp:sp modelId="{FF86BBE6-45D6-4B24-885D-19D74CEE39DC}">
      <dsp:nvSpPr>
        <dsp:cNvPr id="0" name=""/>
        <dsp:cNvSpPr/>
      </dsp:nvSpPr>
      <dsp:spPr>
        <a:xfrm>
          <a:off x="2523315" y="4854143"/>
          <a:ext cx="1317593" cy="65879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 parental separation/divorce</a:t>
          </a:r>
        </a:p>
      </dsp:txBody>
      <dsp:txXfrm>
        <a:off x="2555475" y="4886303"/>
        <a:ext cx="1253273" cy="594476"/>
      </dsp:txXfrm>
    </dsp:sp>
    <dsp:sp modelId="{10648171-B4D7-4D11-B121-3FB404C8DA3C}">
      <dsp:nvSpPr>
        <dsp:cNvPr id="0" name=""/>
        <dsp:cNvSpPr/>
      </dsp:nvSpPr>
      <dsp:spPr>
        <a:xfrm>
          <a:off x="1096980" y="4390698"/>
          <a:ext cx="1317593" cy="65879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 mental health problems of a household member </a:t>
          </a:r>
        </a:p>
      </dsp:txBody>
      <dsp:txXfrm>
        <a:off x="1129140" y="4422858"/>
        <a:ext cx="1253273" cy="594476"/>
      </dsp:txXfrm>
    </dsp:sp>
    <dsp:sp modelId="{6864BC88-82B8-4584-BDEA-D0D70A1F4A80}">
      <dsp:nvSpPr>
        <dsp:cNvPr id="0" name=""/>
        <dsp:cNvSpPr/>
      </dsp:nvSpPr>
      <dsp:spPr>
        <a:xfrm>
          <a:off x="215457" y="3177386"/>
          <a:ext cx="1317593" cy="65879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 alcohol/drug dependence of a household member</a:t>
          </a:r>
        </a:p>
      </dsp:txBody>
      <dsp:txXfrm>
        <a:off x="247617" y="3209546"/>
        <a:ext cx="1253273" cy="594476"/>
      </dsp:txXfrm>
    </dsp:sp>
    <dsp:sp modelId="{3382BA25-4CDD-4154-AD6F-0FEE3143EACF}">
      <dsp:nvSpPr>
        <dsp:cNvPr id="0" name=""/>
        <dsp:cNvSpPr/>
      </dsp:nvSpPr>
      <dsp:spPr>
        <a:xfrm>
          <a:off x="215457" y="1677649"/>
          <a:ext cx="1317593" cy="65879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 incarceration of a household member </a:t>
          </a:r>
        </a:p>
      </dsp:txBody>
      <dsp:txXfrm>
        <a:off x="247617" y="1709809"/>
        <a:ext cx="1253273" cy="594476"/>
      </dsp:txXfrm>
    </dsp:sp>
    <dsp:sp modelId="{314C05DE-4860-457C-903E-01ACD40D8A62}">
      <dsp:nvSpPr>
        <dsp:cNvPr id="0" name=""/>
        <dsp:cNvSpPr/>
      </dsp:nvSpPr>
      <dsp:spPr>
        <a:xfrm>
          <a:off x="1096980" y="464336"/>
          <a:ext cx="1317593" cy="65879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 witnessing violence against the mother/parents (ACE domestic violence). </a:t>
          </a:r>
        </a:p>
      </dsp:txBody>
      <dsp:txXfrm>
        <a:off x="1129140" y="496496"/>
        <a:ext cx="1253273" cy="5944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C0F159-4F94-44ED-8507-AFF08EF1C962}">
      <dsp:nvSpPr>
        <dsp:cNvPr id="0" name=""/>
        <dsp:cNvSpPr/>
      </dsp:nvSpPr>
      <dsp:spPr>
        <a:xfrm>
          <a:off x="573393" y="1672806"/>
          <a:ext cx="1784250" cy="178425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D4EAEC-2F8C-4DEA-97A5-0AE77348F96B}">
      <dsp:nvSpPr>
        <dsp:cNvPr id="0" name=""/>
        <dsp:cNvSpPr/>
      </dsp:nvSpPr>
      <dsp:spPr>
        <a:xfrm>
          <a:off x="953643" y="2053056"/>
          <a:ext cx="1023750" cy="1023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7B88E8-0950-4904-BBF8-6E0546B94972}">
      <dsp:nvSpPr>
        <dsp:cNvPr id="0" name=""/>
        <dsp:cNvSpPr/>
      </dsp:nvSpPr>
      <dsp:spPr>
        <a:xfrm>
          <a:off x="3018" y="4012806"/>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100000"/>
            </a:lnSpc>
            <a:spcBef>
              <a:spcPct val="0"/>
            </a:spcBef>
            <a:spcAft>
              <a:spcPct val="35000"/>
            </a:spcAft>
            <a:buNone/>
            <a:defRPr cap="all"/>
          </a:pPr>
          <a:endParaRPr lang="en-US" sz="4400" kern="1200" dirty="0"/>
        </a:p>
      </dsp:txBody>
      <dsp:txXfrm>
        <a:off x="3018" y="4012806"/>
        <a:ext cx="2925000" cy="720000"/>
      </dsp:txXfrm>
    </dsp:sp>
    <dsp:sp modelId="{8E380863-E41D-4FF9-BED6-427921F89B3A}">
      <dsp:nvSpPr>
        <dsp:cNvPr id="0" name=""/>
        <dsp:cNvSpPr/>
      </dsp:nvSpPr>
      <dsp:spPr>
        <a:xfrm>
          <a:off x="4010269" y="1672806"/>
          <a:ext cx="1784250" cy="178425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510F71-E9C2-4390-BA13-42EF04361B81}">
      <dsp:nvSpPr>
        <dsp:cNvPr id="0" name=""/>
        <dsp:cNvSpPr/>
      </dsp:nvSpPr>
      <dsp:spPr>
        <a:xfrm>
          <a:off x="4390519" y="2053056"/>
          <a:ext cx="1023750" cy="1023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98EE91-BB38-4F4A-84DC-41E79F3B6D9A}">
      <dsp:nvSpPr>
        <dsp:cNvPr id="0" name=""/>
        <dsp:cNvSpPr/>
      </dsp:nvSpPr>
      <dsp:spPr>
        <a:xfrm>
          <a:off x="3439894" y="4012806"/>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100000"/>
            </a:lnSpc>
            <a:spcBef>
              <a:spcPct val="0"/>
            </a:spcBef>
            <a:spcAft>
              <a:spcPct val="35000"/>
            </a:spcAft>
            <a:buNone/>
            <a:defRPr cap="all"/>
          </a:pPr>
          <a:endParaRPr lang="en-US" sz="4400" kern="1200" dirty="0"/>
        </a:p>
      </dsp:txBody>
      <dsp:txXfrm>
        <a:off x="3439894" y="4012806"/>
        <a:ext cx="2925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3CB664-5E18-42BB-B653-C28367E36ACC}">
      <dsp:nvSpPr>
        <dsp:cNvPr id="0" name=""/>
        <dsp:cNvSpPr/>
      </dsp:nvSpPr>
      <dsp:spPr>
        <a:xfrm>
          <a:off x="1112997" y="330477"/>
          <a:ext cx="721406" cy="721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CBC5A6-B816-4531-AB34-91176247A5F9}">
      <dsp:nvSpPr>
        <dsp:cNvPr id="0" name=""/>
        <dsp:cNvSpPr/>
      </dsp:nvSpPr>
      <dsp:spPr>
        <a:xfrm>
          <a:off x="672137" y="1310091"/>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Understanding the whole picture of ACEs </a:t>
          </a:r>
          <a:endParaRPr lang="en-US" sz="1300" kern="1200" dirty="0"/>
        </a:p>
      </dsp:txBody>
      <dsp:txXfrm>
        <a:off x="672137" y="1310091"/>
        <a:ext cx="1603125" cy="641250"/>
      </dsp:txXfrm>
    </dsp:sp>
    <dsp:sp modelId="{49FA8670-7A3F-4A83-9768-3D8C871BDD4A}">
      <dsp:nvSpPr>
        <dsp:cNvPr id="0" name=""/>
        <dsp:cNvSpPr/>
      </dsp:nvSpPr>
      <dsp:spPr>
        <a:xfrm>
          <a:off x="2996668" y="330477"/>
          <a:ext cx="721406" cy="721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AD7D6D-73A4-4680-B2C7-85EC3CE65508}">
      <dsp:nvSpPr>
        <dsp:cNvPr id="0" name=""/>
        <dsp:cNvSpPr/>
      </dsp:nvSpPr>
      <dsp:spPr>
        <a:xfrm>
          <a:off x="2555809" y="1310091"/>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Strong leadership and a shared vision </a:t>
          </a:r>
          <a:endParaRPr lang="en-US" sz="1300" kern="1200" dirty="0"/>
        </a:p>
      </dsp:txBody>
      <dsp:txXfrm>
        <a:off x="2555809" y="1310091"/>
        <a:ext cx="1603125" cy="641250"/>
      </dsp:txXfrm>
    </dsp:sp>
    <dsp:sp modelId="{43A468A7-5412-4D58-B163-58F1135198D5}">
      <dsp:nvSpPr>
        <dsp:cNvPr id="0" name=""/>
        <dsp:cNvSpPr/>
      </dsp:nvSpPr>
      <dsp:spPr>
        <a:xfrm>
          <a:off x="4880340" y="330477"/>
          <a:ext cx="721406" cy="721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AAC8C7-0170-4170-B372-E01A3DB3EEE0}">
      <dsp:nvSpPr>
        <dsp:cNvPr id="0" name=""/>
        <dsp:cNvSpPr/>
      </dsp:nvSpPr>
      <dsp:spPr>
        <a:xfrm>
          <a:off x="4439481" y="1310091"/>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A community of practice </a:t>
          </a:r>
          <a:endParaRPr lang="en-US" sz="1300" kern="1200" dirty="0"/>
        </a:p>
      </dsp:txBody>
      <dsp:txXfrm>
        <a:off x="4439481" y="1310091"/>
        <a:ext cx="1603125" cy="641250"/>
      </dsp:txXfrm>
    </dsp:sp>
    <dsp:sp modelId="{7A4FB134-AA8D-43F5-ABA3-D551B31FD2FE}">
      <dsp:nvSpPr>
        <dsp:cNvPr id="0" name=""/>
        <dsp:cNvSpPr/>
      </dsp:nvSpPr>
      <dsp:spPr>
        <a:xfrm>
          <a:off x="1112997" y="2352123"/>
          <a:ext cx="721406" cy="721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9C9F6F-B80A-492D-9F73-306AEEB201D8}">
      <dsp:nvSpPr>
        <dsp:cNvPr id="0" name=""/>
        <dsp:cNvSpPr/>
      </dsp:nvSpPr>
      <dsp:spPr>
        <a:xfrm>
          <a:off x="672137" y="3331737"/>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Looking at wider adversity </a:t>
          </a:r>
          <a:endParaRPr lang="en-US" sz="1300" kern="1200" dirty="0"/>
        </a:p>
      </dsp:txBody>
      <dsp:txXfrm>
        <a:off x="672137" y="3331737"/>
        <a:ext cx="1603125" cy="641250"/>
      </dsp:txXfrm>
    </dsp:sp>
    <dsp:sp modelId="{360A655A-C2AB-4744-97AF-76159F612C36}">
      <dsp:nvSpPr>
        <dsp:cNvPr id="0" name=""/>
        <dsp:cNvSpPr/>
      </dsp:nvSpPr>
      <dsp:spPr>
        <a:xfrm>
          <a:off x="2996668" y="2352123"/>
          <a:ext cx="721406" cy="721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D154C9-8819-45C4-8750-87C9EC6BF8C6}">
      <dsp:nvSpPr>
        <dsp:cNvPr id="0" name=""/>
        <dsp:cNvSpPr/>
      </dsp:nvSpPr>
      <dsp:spPr>
        <a:xfrm>
          <a:off x="2555809" y="3331737"/>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Researching what works </a:t>
          </a:r>
          <a:endParaRPr lang="en-US" sz="1300" kern="1200" dirty="0"/>
        </a:p>
      </dsp:txBody>
      <dsp:txXfrm>
        <a:off x="2555809" y="3331737"/>
        <a:ext cx="1603125" cy="641250"/>
      </dsp:txXfrm>
    </dsp:sp>
    <dsp:sp modelId="{FFC8E824-03E9-4B94-AFD1-7F5B9A44419D}">
      <dsp:nvSpPr>
        <dsp:cNvPr id="0" name=""/>
        <dsp:cNvSpPr/>
      </dsp:nvSpPr>
      <dsp:spPr>
        <a:xfrm>
          <a:off x="4880340" y="2352123"/>
          <a:ext cx="721406" cy="721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9A4B8F-4B78-4374-BE0F-35D234DBB4F5}">
      <dsp:nvSpPr>
        <dsp:cNvPr id="0" name=""/>
        <dsp:cNvSpPr/>
      </dsp:nvSpPr>
      <dsp:spPr>
        <a:xfrm>
          <a:off x="4439481" y="3331737"/>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Updating training and language. </a:t>
          </a:r>
          <a:endParaRPr lang="en-US" sz="1300" kern="1200" dirty="0"/>
        </a:p>
      </dsp:txBody>
      <dsp:txXfrm>
        <a:off x="4439481" y="3331737"/>
        <a:ext cx="1603125" cy="6412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AA9CA3-642A-4EF7-86A2-6FB5ABBFB718}">
      <dsp:nvSpPr>
        <dsp:cNvPr id="0" name=""/>
        <dsp:cNvSpPr/>
      </dsp:nvSpPr>
      <dsp:spPr>
        <a:xfrm>
          <a:off x="0" y="60870"/>
          <a:ext cx="6900512" cy="636480"/>
        </a:xfrm>
        <a:prstGeom prst="roundRect">
          <a:avLst/>
        </a:prstGeom>
        <a:solidFill>
          <a:schemeClr val="accent5">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This Quality Framework should be used to inform practice. It should help practitioners to:</a:t>
          </a:r>
          <a:endParaRPr lang="en-US" sz="1600" kern="1200" dirty="0"/>
        </a:p>
      </dsp:txBody>
      <dsp:txXfrm>
        <a:off x="31070" y="91940"/>
        <a:ext cx="6838372" cy="574340"/>
      </dsp:txXfrm>
    </dsp:sp>
    <dsp:sp modelId="{4706CC07-4DBA-47DE-A871-6227D7EB8C44}">
      <dsp:nvSpPr>
        <dsp:cNvPr id="0" name=""/>
        <dsp:cNvSpPr/>
      </dsp:nvSpPr>
      <dsp:spPr>
        <a:xfrm>
          <a:off x="0" y="743430"/>
          <a:ext cx="6900512" cy="636480"/>
        </a:xfrm>
        <a:prstGeom prst="roundRect">
          <a:avLst/>
        </a:prstGeom>
        <a:solidFill>
          <a:schemeClr val="accent5">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 embed all children’s rights into practice</a:t>
          </a:r>
          <a:endParaRPr lang="en-US" sz="1600" kern="1200" dirty="0"/>
        </a:p>
      </dsp:txBody>
      <dsp:txXfrm>
        <a:off x="31070" y="774500"/>
        <a:ext cx="6838372" cy="574340"/>
      </dsp:txXfrm>
    </dsp:sp>
    <dsp:sp modelId="{EAC7C40D-3474-4A37-BC2A-FD0EFFE5EBB8}">
      <dsp:nvSpPr>
        <dsp:cNvPr id="0" name=""/>
        <dsp:cNvSpPr/>
      </dsp:nvSpPr>
      <dsp:spPr>
        <a:xfrm>
          <a:off x="0" y="1425990"/>
          <a:ext cx="6900512" cy="636480"/>
        </a:xfrm>
        <a:prstGeom prst="roundRect">
          <a:avLst/>
        </a:prstGeom>
        <a:solidFill>
          <a:schemeClr val="accent5">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 support the holistic development and learning of all children including their physical, social-emotional, cognitive and communication development </a:t>
          </a:r>
          <a:endParaRPr lang="en-US" sz="1600" kern="1200" dirty="0"/>
        </a:p>
      </dsp:txBody>
      <dsp:txXfrm>
        <a:off x="31070" y="1457060"/>
        <a:ext cx="6838372" cy="574340"/>
      </dsp:txXfrm>
    </dsp:sp>
    <dsp:sp modelId="{58F43CDC-781F-477C-AD1E-3FA04729036A}">
      <dsp:nvSpPr>
        <dsp:cNvPr id="0" name=""/>
        <dsp:cNvSpPr/>
      </dsp:nvSpPr>
      <dsp:spPr>
        <a:xfrm>
          <a:off x="0" y="2108550"/>
          <a:ext cx="6900512" cy="636480"/>
        </a:xfrm>
        <a:prstGeom prst="roundRect">
          <a:avLst/>
        </a:prstGeom>
        <a:solidFill>
          <a:schemeClr val="accent5"/>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 plan, implement and review effective provision </a:t>
          </a:r>
          <a:endParaRPr lang="en-US" sz="1600" kern="1200" dirty="0"/>
        </a:p>
      </dsp:txBody>
      <dsp:txXfrm>
        <a:off x="31070" y="2139620"/>
        <a:ext cx="6838372" cy="574340"/>
      </dsp:txXfrm>
    </dsp:sp>
    <dsp:sp modelId="{F8FB178A-535C-405C-B816-B82721E8E529}">
      <dsp:nvSpPr>
        <dsp:cNvPr id="0" name=""/>
        <dsp:cNvSpPr/>
      </dsp:nvSpPr>
      <dsp:spPr>
        <a:xfrm>
          <a:off x="0" y="2791110"/>
          <a:ext cx="6900512" cy="636480"/>
        </a:xfrm>
        <a:prstGeom prst="roundRect">
          <a:avLst/>
        </a:prstGeom>
        <a:solidFill>
          <a:schemeClr val="accent5">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 engage in reflective practice </a:t>
          </a:r>
          <a:endParaRPr lang="en-US" sz="1600" kern="1200" dirty="0"/>
        </a:p>
      </dsp:txBody>
      <dsp:txXfrm>
        <a:off x="31070" y="2822180"/>
        <a:ext cx="6838372" cy="574340"/>
      </dsp:txXfrm>
    </dsp:sp>
    <dsp:sp modelId="{1DDAF476-1EF9-4888-BE96-42228A4A80D7}">
      <dsp:nvSpPr>
        <dsp:cNvPr id="0" name=""/>
        <dsp:cNvSpPr/>
      </dsp:nvSpPr>
      <dsp:spPr>
        <a:xfrm>
          <a:off x="0" y="3473670"/>
          <a:ext cx="6900512" cy="636480"/>
        </a:xfrm>
        <a:prstGeom prst="roundRect">
          <a:avLst/>
        </a:prstGeom>
        <a:solidFill>
          <a:schemeClr val="accent5">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 support effective transitions from home/setting/school </a:t>
          </a:r>
          <a:endParaRPr lang="en-US" sz="1600" kern="1200" dirty="0"/>
        </a:p>
      </dsp:txBody>
      <dsp:txXfrm>
        <a:off x="31070" y="3504740"/>
        <a:ext cx="6838372" cy="574340"/>
      </dsp:txXfrm>
    </dsp:sp>
    <dsp:sp modelId="{BE4B97A2-752E-48A0-93A5-E48F2F561F31}">
      <dsp:nvSpPr>
        <dsp:cNvPr id="0" name=""/>
        <dsp:cNvSpPr/>
      </dsp:nvSpPr>
      <dsp:spPr>
        <a:xfrm>
          <a:off x="0" y="4156230"/>
          <a:ext cx="6900512" cy="636480"/>
        </a:xfrm>
        <a:prstGeom prst="roundRect">
          <a:avLst/>
        </a:prstGeom>
        <a:solidFill>
          <a:srgbClr val="990099"/>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 identify professional learning needs and qualifications</a:t>
          </a:r>
          <a:endParaRPr lang="en-US" sz="1600" kern="1200" dirty="0"/>
        </a:p>
      </dsp:txBody>
      <dsp:txXfrm>
        <a:off x="31070" y="4187300"/>
        <a:ext cx="6838372" cy="574340"/>
      </dsp:txXfrm>
    </dsp:sp>
    <dsp:sp modelId="{0E4FF962-4712-4B5C-93B2-DBC32EF7521C}">
      <dsp:nvSpPr>
        <dsp:cNvPr id="0" name=""/>
        <dsp:cNvSpPr/>
      </dsp:nvSpPr>
      <dsp:spPr>
        <a:xfrm>
          <a:off x="0" y="4838790"/>
          <a:ext cx="6900512" cy="636480"/>
        </a:xfrm>
        <a:prstGeom prst="roundRect">
          <a:avLst/>
        </a:prstGeom>
        <a:solidFill>
          <a:srgbClr val="66006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 inform self-evaluation and improvement processes alongside sector quality assurance tools. </a:t>
          </a:r>
          <a:endParaRPr lang="en-US" sz="1600" kern="1200" dirty="0"/>
        </a:p>
      </dsp:txBody>
      <dsp:txXfrm>
        <a:off x="31070" y="4869860"/>
        <a:ext cx="6838372" cy="574340"/>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FA80DB-4448-442B-8215-7C966458C26F}" type="datetimeFigureOut">
              <a:rPr lang="en-GB" smtClean="0"/>
              <a:t>20/06/2026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73E1CE-3D00-483E-9F99-9C649AA12342}" type="slidenum">
              <a:rPr lang="en-GB" smtClean="0"/>
              <a:t>‹#›</a:t>
            </a:fld>
            <a:endParaRPr lang="en-GB"/>
          </a:p>
        </p:txBody>
      </p:sp>
    </p:spTree>
    <p:extLst>
      <p:ext uri="{BB962C8B-B14F-4D97-AF65-F5344CB8AC3E}">
        <p14:creationId xmlns:p14="http://schemas.microsoft.com/office/powerpoint/2010/main" val="2730912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my name is Rhiannon, and in this presentation, I will be exploring </a:t>
            </a:r>
            <a:r>
              <a:rPr lang="en-GB" sz="1200" i="1" kern="1200" dirty="0">
                <a:solidFill>
                  <a:schemeClr val="tx1"/>
                </a:solidFill>
                <a:effectLst/>
                <a:latin typeface="+mn-lt"/>
                <a:ea typeface="+mn-ea"/>
                <a:cs typeface="+mn-cs"/>
              </a:rPr>
              <a:t>Adverse Childhood Experiences</a:t>
            </a:r>
            <a:r>
              <a:rPr lang="en-GB" sz="1200" kern="1200" dirty="0">
                <a:solidFill>
                  <a:schemeClr val="tx1"/>
                </a:solidFill>
                <a:effectLst/>
                <a:latin typeface="+mn-lt"/>
                <a:ea typeface="+mn-ea"/>
                <a:cs typeface="+mn-cs"/>
              </a:rPr>
              <a:t>, commonly known as ACEs, and their impact on children’s health, wellbeing, and lifestyle.</a:t>
            </a:r>
          </a:p>
          <a:p>
            <a:endParaRPr lang="en-GB" dirty="0"/>
          </a:p>
        </p:txBody>
      </p:sp>
      <p:sp>
        <p:nvSpPr>
          <p:cNvPr id="4" name="Slide Number Placeholder 3"/>
          <p:cNvSpPr>
            <a:spLocks noGrp="1"/>
          </p:cNvSpPr>
          <p:nvPr>
            <p:ph type="sldNum" sz="quarter" idx="5"/>
          </p:nvPr>
        </p:nvSpPr>
        <p:spPr/>
        <p:txBody>
          <a:bodyPr/>
          <a:lstStyle/>
          <a:p>
            <a:fld id="{8573E1CE-3D00-483E-9F99-9C649AA12342}" type="slidenum">
              <a:rPr lang="en-GB" smtClean="0"/>
              <a:t>1</a:t>
            </a:fld>
            <a:endParaRPr lang="en-GB"/>
          </a:p>
        </p:txBody>
      </p:sp>
    </p:spTree>
    <p:extLst>
      <p:ext uri="{BB962C8B-B14F-4D97-AF65-F5344CB8AC3E}">
        <p14:creationId xmlns:p14="http://schemas.microsoft.com/office/powerpoint/2010/main" val="414494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73E1CE-3D00-483E-9F99-9C649AA12342}" type="slidenum">
              <a:rPr lang="en-GB" smtClean="0"/>
              <a:t>2</a:t>
            </a:fld>
            <a:endParaRPr lang="en-GB"/>
          </a:p>
        </p:txBody>
      </p:sp>
    </p:spTree>
    <p:extLst>
      <p:ext uri="{BB962C8B-B14F-4D97-AF65-F5344CB8AC3E}">
        <p14:creationId xmlns:p14="http://schemas.microsoft.com/office/powerpoint/2010/main" val="738132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CDC (2026) argues that ACEs are difficult or harmful experiences, that happen before reaching adulthood, this could be factors of abuse, neglect, or growing up in a disrupted or unsafe caregiving environment.</a:t>
            </a:r>
          </a:p>
          <a:p>
            <a:r>
              <a:rPr lang="en-GB" sz="1200" kern="1200" dirty="0">
                <a:solidFill>
                  <a:schemeClr val="tx1"/>
                </a:solidFill>
                <a:effectLst/>
                <a:latin typeface="+mn-lt"/>
                <a:ea typeface="+mn-ea"/>
                <a:cs typeface="+mn-cs"/>
              </a:rPr>
              <a:t>The original ACE Study was carried out by the CDC and Kaiser to find out how difficult experiences in childhood affect health later on in life. They surveyed over 17,000 adults about things like abuse, neglect and family problems. The study showed more childhood adversity = higher risk of poor health and wellbeing later in life. (Phillips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573E1CE-3D00-483E-9F99-9C649AA12342}" type="slidenum">
              <a:rPr lang="en-GB" smtClean="0"/>
              <a:t>3</a:t>
            </a:fld>
            <a:endParaRPr lang="en-GB"/>
          </a:p>
        </p:txBody>
      </p:sp>
    </p:spTree>
    <p:extLst>
      <p:ext uri="{BB962C8B-B14F-4D97-AF65-F5344CB8AC3E}">
        <p14:creationId xmlns:p14="http://schemas.microsoft.com/office/powerpoint/2010/main" val="3733992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Schuster (2024), Identifies the ten ACEs they include five types of miss treatment and five types of household dysfunction, The 10 are… (on slide) this list is still used widely in research although it is sometimes criticised. More than 60% of adults have experienced at least one of these 10 in their childhood.</a:t>
            </a:r>
          </a:p>
          <a:p>
            <a:endParaRPr lang="en-GB" dirty="0"/>
          </a:p>
        </p:txBody>
      </p:sp>
      <p:sp>
        <p:nvSpPr>
          <p:cNvPr id="4" name="Slide Number Placeholder 3"/>
          <p:cNvSpPr>
            <a:spLocks noGrp="1"/>
          </p:cNvSpPr>
          <p:nvPr>
            <p:ph type="sldNum" sz="quarter" idx="5"/>
          </p:nvPr>
        </p:nvSpPr>
        <p:spPr/>
        <p:txBody>
          <a:bodyPr/>
          <a:lstStyle/>
          <a:p>
            <a:fld id="{8573E1CE-3D00-483E-9F99-9C649AA12342}" type="slidenum">
              <a:rPr lang="en-GB" smtClean="0"/>
              <a:t>4</a:t>
            </a:fld>
            <a:endParaRPr lang="en-GB"/>
          </a:p>
        </p:txBody>
      </p:sp>
    </p:spTree>
    <p:extLst>
      <p:ext uri="{BB962C8B-B14F-4D97-AF65-F5344CB8AC3E}">
        <p14:creationId xmlns:p14="http://schemas.microsoft.com/office/powerpoint/2010/main" val="3862100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Boullier and Blair (2018) argue that experiencing several difficult or traumatic events during childhood can have long‑lasting effects on how the brain and body develop. This early disruption is associated with a greater risk of developing long‑term physical and mental health difficulties. </a:t>
            </a:r>
          </a:p>
          <a:p>
            <a:r>
              <a:rPr lang="en-GB" sz="1200" kern="1200" dirty="0">
                <a:solidFill>
                  <a:schemeClr val="tx1"/>
                </a:solidFill>
                <a:effectLst/>
                <a:latin typeface="+mn-lt"/>
                <a:ea typeface="+mn-ea"/>
                <a:cs typeface="+mn-cs"/>
              </a:rPr>
              <a:t>Building on this, Smith and Pollock (2016) highlight that the early years are especially sensitive because the brain is developing so rapidly. They note that when stress becomes chronic and children do not have stable, supportive relationships, the body’s stress‑response system stays activated. This ongoing stress can alter the development of brain areas linked to emotion, memory, and self‑regulation. As a result, children may find it harder to manage their behaviour, focus their attention, and regulate their emotions.</a:t>
            </a:r>
          </a:p>
          <a:p>
            <a:endParaRPr lang="en-GB" dirty="0"/>
          </a:p>
        </p:txBody>
      </p:sp>
      <p:sp>
        <p:nvSpPr>
          <p:cNvPr id="4" name="Slide Number Placeholder 3"/>
          <p:cNvSpPr>
            <a:spLocks noGrp="1"/>
          </p:cNvSpPr>
          <p:nvPr>
            <p:ph type="sldNum" sz="quarter" idx="5"/>
          </p:nvPr>
        </p:nvSpPr>
        <p:spPr/>
        <p:txBody>
          <a:bodyPr/>
          <a:lstStyle/>
          <a:p>
            <a:fld id="{8573E1CE-3D00-483E-9F99-9C649AA12342}" type="slidenum">
              <a:rPr lang="en-GB" smtClean="0"/>
              <a:t>5</a:t>
            </a:fld>
            <a:endParaRPr lang="en-GB"/>
          </a:p>
        </p:txBody>
      </p:sp>
    </p:spTree>
    <p:extLst>
      <p:ext uri="{BB962C8B-B14F-4D97-AF65-F5344CB8AC3E}">
        <p14:creationId xmlns:p14="http://schemas.microsoft.com/office/powerpoint/2010/main" val="1024099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Adverse childhood experiences can influence a child’s health, behaviour, and social outcomes throughout life. Research shows that experiencing several ACEs increases the chances of mental health problems and harmful behaviours like smoking, substance use, or risky sex. ACEs are also linked to poorer education, involvement in crime, unemployment, and earlier chronic illness. (Wood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a:t>
            </a:r>
          </a:p>
          <a:p>
            <a:endParaRPr lang="en-GB" dirty="0"/>
          </a:p>
        </p:txBody>
      </p:sp>
      <p:sp>
        <p:nvSpPr>
          <p:cNvPr id="4" name="Slide Number Placeholder 3"/>
          <p:cNvSpPr>
            <a:spLocks noGrp="1"/>
          </p:cNvSpPr>
          <p:nvPr>
            <p:ph type="sldNum" sz="quarter" idx="5"/>
          </p:nvPr>
        </p:nvSpPr>
        <p:spPr/>
        <p:txBody>
          <a:bodyPr/>
          <a:lstStyle/>
          <a:p>
            <a:fld id="{8573E1CE-3D00-483E-9F99-9C649AA12342}" type="slidenum">
              <a:rPr lang="en-GB" smtClean="0"/>
              <a:t>6</a:t>
            </a:fld>
            <a:endParaRPr lang="en-GB"/>
          </a:p>
        </p:txBody>
      </p:sp>
    </p:spTree>
    <p:extLst>
      <p:ext uri="{BB962C8B-B14F-4D97-AF65-F5344CB8AC3E}">
        <p14:creationId xmlns:p14="http://schemas.microsoft.com/office/powerpoint/2010/main" val="3060806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However, having Adverse childhood experiences does not guarantee negative outcomes many people show resilience and do not develop these difficulties (Wood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a:t>
            </a:r>
          </a:p>
          <a:p>
            <a:r>
              <a:rPr lang="en-GB" sz="1200" kern="1200" dirty="0">
                <a:solidFill>
                  <a:schemeClr val="tx1"/>
                </a:solidFill>
                <a:effectLst/>
                <a:latin typeface="+mn-lt"/>
                <a:ea typeface="+mn-ea"/>
                <a:cs typeface="+mn-cs"/>
              </a:rPr>
              <a:t>(Talk about Flower)</a:t>
            </a:r>
          </a:p>
          <a:p>
            <a:endParaRPr lang="en-GB" dirty="0"/>
          </a:p>
        </p:txBody>
      </p:sp>
      <p:sp>
        <p:nvSpPr>
          <p:cNvPr id="4" name="Slide Number Placeholder 3"/>
          <p:cNvSpPr>
            <a:spLocks noGrp="1"/>
          </p:cNvSpPr>
          <p:nvPr>
            <p:ph type="sldNum" sz="quarter" idx="5"/>
          </p:nvPr>
        </p:nvSpPr>
        <p:spPr/>
        <p:txBody>
          <a:bodyPr/>
          <a:lstStyle/>
          <a:p>
            <a:fld id="{8573E1CE-3D00-483E-9F99-9C649AA12342}" type="slidenum">
              <a:rPr lang="en-GB" smtClean="0"/>
              <a:t>7</a:t>
            </a:fld>
            <a:endParaRPr lang="en-GB"/>
          </a:p>
        </p:txBody>
      </p:sp>
    </p:spTree>
    <p:extLst>
      <p:ext uri="{BB962C8B-B14F-4D97-AF65-F5344CB8AC3E}">
        <p14:creationId xmlns:p14="http://schemas.microsoft.com/office/powerpoint/2010/main" val="3830464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Welsh Government (2021) suggests that Wales should take a full systems approach to Adverse child experiences. This means joining everything up policies, services and organisations, so everyone is working towards the same goals. It involves creating a shared vision, improving leadership, building a community of practice, and making sure the focus is on what works.</a:t>
            </a:r>
          </a:p>
          <a:p>
            <a:r>
              <a:rPr lang="en-GB" sz="1200" kern="1200" dirty="0">
                <a:solidFill>
                  <a:schemeClr val="tx1"/>
                </a:solidFill>
                <a:effectLst/>
                <a:latin typeface="+mn-lt"/>
                <a:ea typeface="+mn-ea"/>
                <a:cs typeface="+mn-cs"/>
              </a:rPr>
              <a:t>They propose Understanding the whole picture of ACEs – This will help services spot the risks early so that children are able to get support before their health and wellbeing is affected.</a:t>
            </a:r>
          </a:p>
          <a:p>
            <a:r>
              <a:rPr lang="en-GB" sz="1200" kern="1200" dirty="0">
                <a:solidFill>
                  <a:schemeClr val="tx1"/>
                </a:solidFill>
                <a:effectLst/>
                <a:latin typeface="+mn-lt"/>
                <a:ea typeface="+mn-ea"/>
                <a:cs typeface="+mn-cs"/>
              </a:rPr>
              <a:t>Strong leadership and a shared vision - All services should work together to improve children’s safety, emotional wellbeing, and long‑term health.</a:t>
            </a:r>
          </a:p>
          <a:p>
            <a:r>
              <a:rPr lang="en-GB" sz="1200" kern="1200" dirty="0">
                <a:solidFill>
                  <a:schemeClr val="tx1"/>
                </a:solidFill>
                <a:effectLst/>
                <a:latin typeface="+mn-lt"/>
                <a:ea typeface="+mn-ea"/>
                <a:cs typeface="+mn-cs"/>
              </a:rPr>
              <a:t>A community of practice - ensures professionals respond in a trauma‑informed way, helping children feel safe, supported, and able to build healthy lifestyles.</a:t>
            </a:r>
          </a:p>
          <a:p>
            <a:r>
              <a:rPr lang="en-GB" sz="1200" kern="1200" dirty="0">
                <a:solidFill>
                  <a:schemeClr val="tx1"/>
                </a:solidFill>
                <a:effectLst/>
                <a:latin typeface="+mn-lt"/>
                <a:ea typeface="+mn-ea"/>
                <a:cs typeface="+mn-cs"/>
              </a:rPr>
              <a:t>Looking at wider adversity- like poverty, housing, discrimination recognises that these factors shape a child’s health, behaviour, and life chances. </a:t>
            </a:r>
          </a:p>
          <a:p>
            <a:r>
              <a:rPr lang="en-GB" sz="1200" kern="1200" dirty="0">
                <a:solidFill>
                  <a:schemeClr val="tx1"/>
                </a:solidFill>
                <a:effectLst/>
                <a:latin typeface="+mn-lt"/>
                <a:ea typeface="+mn-ea"/>
                <a:cs typeface="+mn-cs"/>
              </a:rPr>
              <a:t>Researching what works - help Wales invest in programmes that genuinely improve mental health, physical health, and positive life outcomes.</a:t>
            </a:r>
          </a:p>
          <a:p>
            <a:r>
              <a:rPr lang="en-GB" sz="1200" kern="1200" dirty="0">
                <a:solidFill>
                  <a:schemeClr val="tx1"/>
                </a:solidFill>
                <a:effectLst/>
                <a:latin typeface="+mn-lt"/>
                <a:ea typeface="+mn-ea"/>
                <a:cs typeface="+mn-cs"/>
              </a:rPr>
              <a:t>finally</a:t>
            </a:r>
          </a:p>
          <a:p>
            <a:r>
              <a:rPr lang="en-GB" sz="1200" kern="1200" dirty="0">
                <a:solidFill>
                  <a:schemeClr val="tx1"/>
                </a:solidFill>
                <a:effectLst/>
                <a:latin typeface="+mn-lt"/>
                <a:ea typeface="+mn-ea"/>
                <a:cs typeface="+mn-cs"/>
              </a:rPr>
              <a:t>Updating training and language-  ensures professionals understand trauma and respond in ways that protect wellbeing and encourage healthier behaviours. </a:t>
            </a:r>
          </a:p>
          <a:p>
            <a:r>
              <a:rPr lang="en-GB" sz="1200" kern="1200" dirty="0">
                <a:solidFill>
                  <a:schemeClr val="tx1"/>
                </a:solidFill>
                <a:effectLst/>
                <a:latin typeface="+mn-lt"/>
                <a:ea typeface="+mn-ea"/>
                <a:cs typeface="+mn-cs"/>
              </a:rPr>
              <a:t>This option in the review  builds on the progress already made and would help Wales develop a more coordinated, long‑term approach to preventing and responding to childhood adversity.</a:t>
            </a:r>
          </a:p>
          <a:p>
            <a:endParaRPr lang="en-GB" dirty="0"/>
          </a:p>
        </p:txBody>
      </p:sp>
      <p:sp>
        <p:nvSpPr>
          <p:cNvPr id="4" name="Slide Number Placeholder 3"/>
          <p:cNvSpPr>
            <a:spLocks noGrp="1"/>
          </p:cNvSpPr>
          <p:nvPr>
            <p:ph type="sldNum" sz="quarter" idx="5"/>
          </p:nvPr>
        </p:nvSpPr>
        <p:spPr/>
        <p:txBody>
          <a:bodyPr/>
          <a:lstStyle/>
          <a:p>
            <a:fld id="{8573E1CE-3D00-483E-9F99-9C649AA12342}" type="slidenum">
              <a:rPr lang="en-GB" smtClean="0"/>
              <a:t>8</a:t>
            </a:fld>
            <a:endParaRPr lang="en-GB"/>
          </a:p>
        </p:txBody>
      </p:sp>
    </p:spTree>
    <p:extLst>
      <p:ext uri="{BB962C8B-B14F-4D97-AF65-F5344CB8AC3E}">
        <p14:creationId xmlns:p14="http://schemas.microsoft.com/office/powerpoint/2010/main" val="13544893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Welsh Government (2023) in their framework speaks about adverse childhood experiences, echoing what we already know, explaining that ACEs are linked to poorer health, lower educational achievement, financial difficulties and challenges in forming relationships. ACE’s are common in Wales, with around half of adults having experienced at least one. But it also makes it clear that not everyone who has ACEs will have negative outcomes. Building resilience and using trauma‑informed approaches can really help reduce the impact of early adversity.</a:t>
            </a:r>
          </a:p>
          <a:p>
            <a:r>
              <a:rPr lang="en-GB" sz="1200" kern="1200" dirty="0">
                <a:solidFill>
                  <a:schemeClr val="tx1"/>
                </a:solidFill>
                <a:effectLst/>
                <a:latin typeface="+mn-lt"/>
                <a:ea typeface="+mn-ea"/>
                <a:cs typeface="+mn-cs"/>
              </a:rPr>
              <a:t>These 7 statements will inform practice and offer high quality care to help minimise the impact of aces </a:t>
            </a:r>
          </a:p>
          <a:p>
            <a:r>
              <a:rPr lang="en-GB" sz="1200" kern="1200" dirty="0">
                <a:solidFill>
                  <a:schemeClr val="tx1"/>
                </a:solidFill>
                <a:effectLst/>
                <a:latin typeface="+mn-lt"/>
                <a:ea typeface="+mn-ea"/>
                <a:cs typeface="+mn-cs"/>
              </a:rPr>
              <a:t>Embed all children’s rights into practice -This means making sure children’s rights are at the centre of everything a setting does, giving the children  a voice, respecting their choices and ensuring they are treated fairly and safely in all aspects of care and learning.</a:t>
            </a:r>
          </a:p>
          <a:p>
            <a:r>
              <a:rPr lang="en-GB" sz="1200" kern="1200" dirty="0">
                <a:solidFill>
                  <a:schemeClr val="tx1"/>
                </a:solidFill>
                <a:effectLst/>
                <a:latin typeface="+mn-lt"/>
                <a:ea typeface="+mn-ea"/>
                <a:cs typeface="+mn-cs"/>
              </a:rPr>
              <a:t>Support holistic development and learning- Practitioners should ensure they have opportunities available to support the whole child, their physical development, emotional wellbeing, thinking skills and communication. Children learn best this way.</a:t>
            </a:r>
          </a:p>
          <a:p>
            <a:r>
              <a:rPr lang="en-GB" sz="1200" kern="1200" dirty="0">
                <a:solidFill>
                  <a:schemeClr val="tx1"/>
                </a:solidFill>
                <a:effectLst/>
                <a:latin typeface="+mn-lt"/>
                <a:ea typeface="+mn-ea"/>
                <a:cs typeface="+mn-cs"/>
              </a:rPr>
              <a:t> Plan, implement and review effective provision- This means carefully planning activities and environments, putting them into practice, and then reflecting on what</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worked well and what needs to change so children get the best possible experiences and care.</a:t>
            </a:r>
          </a:p>
          <a:p>
            <a:r>
              <a:rPr lang="en-GB" sz="1200" kern="1200" dirty="0">
                <a:solidFill>
                  <a:schemeClr val="tx1"/>
                </a:solidFill>
                <a:effectLst/>
                <a:latin typeface="+mn-lt"/>
                <a:ea typeface="+mn-ea"/>
                <a:cs typeface="+mn-cs"/>
              </a:rPr>
              <a:t>Engage in reflective practice -Reflective practice is knowing when something has gone well, or something that didn’t go well that may need changes implemented. Reflective practice will help practitioners continually improve their approach.</a:t>
            </a:r>
          </a:p>
          <a:p>
            <a:r>
              <a:rPr lang="en-GB" sz="1200" kern="1200" dirty="0">
                <a:solidFill>
                  <a:schemeClr val="tx1"/>
                </a:solidFill>
                <a:effectLst/>
                <a:latin typeface="+mn-lt"/>
                <a:ea typeface="+mn-ea"/>
                <a:cs typeface="+mn-cs"/>
              </a:rPr>
              <a:t>Support effective transitions- Ensuring children feel comfortable and content when going from home to setting and from inside to outside.  Good transitions reduce stress for children and help them feel secure and confident in new environments.</a:t>
            </a:r>
          </a:p>
          <a:p>
            <a:r>
              <a:rPr lang="en-GB" sz="1200" kern="1200" dirty="0">
                <a:solidFill>
                  <a:schemeClr val="tx1"/>
                </a:solidFill>
                <a:effectLst/>
                <a:latin typeface="+mn-lt"/>
                <a:ea typeface="+mn-ea"/>
                <a:cs typeface="+mn-cs"/>
              </a:rPr>
              <a:t> Identify professional learning needs and qualifications - Practitioners should use the framework to recognise where they may need more training, ensuring they have the skills to provide high‑quality care and learning and continues development.</a:t>
            </a:r>
          </a:p>
          <a:p>
            <a:r>
              <a:rPr lang="en-GB" sz="1200" kern="1200" dirty="0" err="1">
                <a:solidFill>
                  <a:schemeClr val="tx1"/>
                </a:solidFill>
                <a:effectLst/>
                <a:latin typeface="+mn-lt"/>
                <a:ea typeface="+mn-ea"/>
                <a:cs typeface="+mn-cs"/>
              </a:rPr>
              <a:t>Fianally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Inform self‑evaluation and improvement processes- The framework helps settings to evaluate their own practice, identify strengths and areas for improvement, and use quality assurance tools to raise standards for that continues high provision.</a:t>
            </a:r>
          </a:p>
          <a:p>
            <a:endParaRPr lang="en-GB" dirty="0"/>
          </a:p>
        </p:txBody>
      </p:sp>
      <p:sp>
        <p:nvSpPr>
          <p:cNvPr id="4" name="Slide Number Placeholder 3"/>
          <p:cNvSpPr>
            <a:spLocks noGrp="1"/>
          </p:cNvSpPr>
          <p:nvPr>
            <p:ph type="sldNum" sz="quarter" idx="5"/>
          </p:nvPr>
        </p:nvSpPr>
        <p:spPr/>
        <p:txBody>
          <a:bodyPr/>
          <a:lstStyle/>
          <a:p>
            <a:fld id="{8573E1CE-3D00-483E-9F99-9C649AA12342}" type="slidenum">
              <a:rPr lang="en-GB" smtClean="0"/>
              <a:t>9</a:t>
            </a:fld>
            <a:endParaRPr lang="en-GB"/>
          </a:p>
        </p:txBody>
      </p:sp>
    </p:spTree>
    <p:extLst>
      <p:ext uri="{BB962C8B-B14F-4D97-AF65-F5344CB8AC3E}">
        <p14:creationId xmlns:p14="http://schemas.microsoft.com/office/powerpoint/2010/main" val="2558265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conclude, the evidence shows that Adverse Childhood Experiences can have a significant and lasting impact on children’s health, wellbeing, and future outcomes. Research from the CDC and Kaiser work demonstrates clear links between early adversity and poorer physical and mental health in adulthood, while neuroscience helps explain how chronic stress disrupts the developing brain.</a:t>
            </a:r>
          </a:p>
          <a:p>
            <a:r>
              <a:rPr lang="en-GB" sz="1200" kern="1200" dirty="0">
                <a:solidFill>
                  <a:schemeClr val="tx1"/>
                </a:solidFill>
                <a:effectLst/>
                <a:latin typeface="+mn-lt"/>
                <a:ea typeface="+mn-ea"/>
                <a:cs typeface="+mn-cs"/>
              </a:rPr>
              <a:t>However, the Welsh context reminds us that ACEs do not determine a child’s future. Many children show resilience, and with the right support, the negative effects can be reduced. Welsh Government guidance emphasises a whole‑system, trauma‑informed approach, where children’s rights, reflective practice, and strong multi‑agency working are central.</a:t>
            </a:r>
          </a:p>
          <a:p>
            <a:r>
              <a:rPr lang="en-GB" sz="1200" kern="1200" dirty="0">
                <a:solidFill>
                  <a:schemeClr val="tx1"/>
                </a:solidFill>
                <a:effectLst/>
                <a:latin typeface="+mn-lt"/>
                <a:ea typeface="+mn-ea"/>
                <a:cs typeface="+mn-cs"/>
              </a:rPr>
              <a:t>Overall, Early Years practitioners play a crucial protective role. By offering stable relationships, predictable routines, and emotionally safe environments, we can help buffer the impact of ACEs and support healthier long‑term outcomes.</a:t>
            </a:r>
            <a:endParaRPr lang="en-GB" dirty="0"/>
          </a:p>
        </p:txBody>
      </p:sp>
      <p:sp>
        <p:nvSpPr>
          <p:cNvPr id="4" name="Slide Number Placeholder 3"/>
          <p:cNvSpPr>
            <a:spLocks noGrp="1"/>
          </p:cNvSpPr>
          <p:nvPr>
            <p:ph type="sldNum" sz="quarter" idx="5"/>
          </p:nvPr>
        </p:nvSpPr>
        <p:spPr/>
        <p:txBody>
          <a:bodyPr/>
          <a:lstStyle/>
          <a:p>
            <a:fld id="{8573E1CE-3D00-483E-9F99-9C649AA12342}" type="slidenum">
              <a:rPr lang="en-GB" smtClean="0"/>
              <a:t>10</a:t>
            </a:fld>
            <a:endParaRPr lang="en-GB"/>
          </a:p>
        </p:txBody>
      </p:sp>
    </p:spTree>
    <p:extLst>
      <p:ext uri="{BB962C8B-B14F-4D97-AF65-F5344CB8AC3E}">
        <p14:creationId xmlns:p14="http://schemas.microsoft.com/office/powerpoint/2010/main" val="4500949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74675" y="973138"/>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73E1CE-3D00-483E-9F99-9C649AA12342}" type="slidenum">
              <a:rPr lang="en-GB" smtClean="0"/>
              <a:t>11</a:t>
            </a:fld>
            <a:endParaRPr lang="en-GB"/>
          </a:p>
        </p:txBody>
      </p:sp>
    </p:spTree>
    <p:extLst>
      <p:ext uri="{BB962C8B-B14F-4D97-AF65-F5344CB8AC3E}">
        <p14:creationId xmlns:p14="http://schemas.microsoft.com/office/powerpoint/2010/main" val="1341683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96B59-4223-7F51-2E96-48B1210C411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2262B94-182C-946C-23A5-977DCC656B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D3163C5-C88A-4370-887B-8712A135CC58}"/>
              </a:ext>
            </a:extLst>
          </p:cNvPr>
          <p:cNvSpPr>
            <a:spLocks noGrp="1"/>
          </p:cNvSpPr>
          <p:nvPr>
            <p:ph type="dt" sz="half" idx="10"/>
          </p:nvPr>
        </p:nvSpPr>
        <p:spPr/>
        <p:txBody>
          <a:bodyPr/>
          <a:lstStyle/>
          <a:p>
            <a:fld id="{B2E63278-A420-47E2-94BB-44F0A31A0A18}" type="datetimeFigureOut">
              <a:rPr lang="en-GB" smtClean="0"/>
              <a:t>20/06/2026</a:t>
            </a:fld>
            <a:endParaRPr lang="en-GB"/>
          </a:p>
        </p:txBody>
      </p:sp>
      <p:sp>
        <p:nvSpPr>
          <p:cNvPr id="5" name="Footer Placeholder 4">
            <a:extLst>
              <a:ext uri="{FF2B5EF4-FFF2-40B4-BE49-F238E27FC236}">
                <a16:creationId xmlns:a16="http://schemas.microsoft.com/office/drawing/2014/main" id="{9A4DF406-4192-84A3-B9E4-5A7D4F8F29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88AB13-F656-7991-A8D4-DB62EE6EC9AA}"/>
              </a:ext>
            </a:extLst>
          </p:cNvPr>
          <p:cNvSpPr>
            <a:spLocks noGrp="1"/>
          </p:cNvSpPr>
          <p:nvPr>
            <p:ph type="sldNum" sz="quarter" idx="12"/>
          </p:nvPr>
        </p:nvSpPr>
        <p:spPr/>
        <p:txBody>
          <a:bodyPr/>
          <a:lstStyle/>
          <a:p>
            <a:fld id="{8C33EEEC-338D-4632-9D13-4CBC76ACD072}" type="slidenum">
              <a:rPr lang="en-GB" smtClean="0"/>
              <a:t>‹#›</a:t>
            </a:fld>
            <a:endParaRPr lang="en-GB"/>
          </a:p>
        </p:txBody>
      </p:sp>
    </p:spTree>
    <p:extLst>
      <p:ext uri="{BB962C8B-B14F-4D97-AF65-F5344CB8AC3E}">
        <p14:creationId xmlns:p14="http://schemas.microsoft.com/office/powerpoint/2010/main" val="1628136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5CBB-D633-8B25-7152-5D599D583F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2B0D879-5BA1-5EC1-9FAD-C4457AFCEF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E6B9A30-ED1A-1BAD-E575-69596B67E42F}"/>
              </a:ext>
            </a:extLst>
          </p:cNvPr>
          <p:cNvSpPr>
            <a:spLocks noGrp="1"/>
          </p:cNvSpPr>
          <p:nvPr>
            <p:ph type="dt" sz="half" idx="10"/>
          </p:nvPr>
        </p:nvSpPr>
        <p:spPr/>
        <p:txBody>
          <a:bodyPr/>
          <a:lstStyle/>
          <a:p>
            <a:fld id="{B2E63278-A420-47E2-94BB-44F0A31A0A18}" type="datetimeFigureOut">
              <a:rPr lang="en-GB" smtClean="0"/>
              <a:t>20/06/2026</a:t>
            </a:fld>
            <a:endParaRPr lang="en-GB"/>
          </a:p>
        </p:txBody>
      </p:sp>
      <p:sp>
        <p:nvSpPr>
          <p:cNvPr id="5" name="Footer Placeholder 4">
            <a:extLst>
              <a:ext uri="{FF2B5EF4-FFF2-40B4-BE49-F238E27FC236}">
                <a16:creationId xmlns:a16="http://schemas.microsoft.com/office/drawing/2014/main" id="{C36DBFBF-2A89-8784-5FA0-C4292250F4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F6D311-2895-306B-BD2C-41FCA1734A2E}"/>
              </a:ext>
            </a:extLst>
          </p:cNvPr>
          <p:cNvSpPr>
            <a:spLocks noGrp="1"/>
          </p:cNvSpPr>
          <p:nvPr>
            <p:ph type="sldNum" sz="quarter" idx="12"/>
          </p:nvPr>
        </p:nvSpPr>
        <p:spPr/>
        <p:txBody>
          <a:bodyPr/>
          <a:lstStyle/>
          <a:p>
            <a:fld id="{8C33EEEC-338D-4632-9D13-4CBC76ACD072}" type="slidenum">
              <a:rPr lang="en-GB" smtClean="0"/>
              <a:t>‹#›</a:t>
            </a:fld>
            <a:endParaRPr lang="en-GB"/>
          </a:p>
        </p:txBody>
      </p:sp>
    </p:spTree>
    <p:extLst>
      <p:ext uri="{BB962C8B-B14F-4D97-AF65-F5344CB8AC3E}">
        <p14:creationId xmlns:p14="http://schemas.microsoft.com/office/powerpoint/2010/main" val="2892862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F7425-F805-3BE8-1548-DAA02C7CFE8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1E7C492-8E3F-7509-D4D4-B56F4DE412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4C80AF-55E6-14E1-F00C-08560446A44B}"/>
              </a:ext>
            </a:extLst>
          </p:cNvPr>
          <p:cNvSpPr>
            <a:spLocks noGrp="1"/>
          </p:cNvSpPr>
          <p:nvPr>
            <p:ph type="dt" sz="half" idx="10"/>
          </p:nvPr>
        </p:nvSpPr>
        <p:spPr/>
        <p:txBody>
          <a:bodyPr/>
          <a:lstStyle/>
          <a:p>
            <a:fld id="{B2E63278-A420-47E2-94BB-44F0A31A0A18}" type="datetimeFigureOut">
              <a:rPr lang="en-GB" smtClean="0"/>
              <a:t>20/06/2026</a:t>
            </a:fld>
            <a:endParaRPr lang="en-GB"/>
          </a:p>
        </p:txBody>
      </p:sp>
      <p:sp>
        <p:nvSpPr>
          <p:cNvPr id="5" name="Footer Placeholder 4">
            <a:extLst>
              <a:ext uri="{FF2B5EF4-FFF2-40B4-BE49-F238E27FC236}">
                <a16:creationId xmlns:a16="http://schemas.microsoft.com/office/drawing/2014/main" id="{699D5BA7-65CD-A95D-F43D-B2A37888C9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CAA82-C18B-2D8E-35B3-6845FB90C5AB}"/>
              </a:ext>
            </a:extLst>
          </p:cNvPr>
          <p:cNvSpPr>
            <a:spLocks noGrp="1"/>
          </p:cNvSpPr>
          <p:nvPr>
            <p:ph type="sldNum" sz="quarter" idx="12"/>
          </p:nvPr>
        </p:nvSpPr>
        <p:spPr/>
        <p:txBody>
          <a:bodyPr/>
          <a:lstStyle/>
          <a:p>
            <a:fld id="{8C33EEEC-338D-4632-9D13-4CBC76ACD072}" type="slidenum">
              <a:rPr lang="en-GB" smtClean="0"/>
              <a:t>‹#›</a:t>
            </a:fld>
            <a:endParaRPr lang="en-GB"/>
          </a:p>
        </p:txBody>
      </p:sp>
    </p:spTree>
    <p:extLst>
      <p:ext uri="{BB962C8B-B14F-4D97-AF65-F5344CB8AC3E}">
        <p14:creationId xmlns:p14="http://schemas.microsoft.com/office/powerpoint/2010/main" val="118128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71D10-72C3-8ECD-BAAB-825766B84AA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189B827-2C1B-14FF-4622-0CB8BCAE5ED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E4FB98A-8F8B-F257-CC09-A682E3292F8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21F3860-1C52-6833-C322-1E0FF8A8A60A}"/>
              </a:ext>
            </a:extLst>
          </p:cNvPr>
          <p:cNvSpPr>
            <a:spLocks noGrp="1"/>
          </p:cNvSpPr>
          <p:nvPr>
            <p:ph type="dt" sz="half" idx="10"/>
          </p:nvPr>
        </p:nvSpPr>
        <p:spPr/>
        <p:txBody>
          <a:bodyPr/>
          <a:lstStyle/>
          <a:p>
            <a:fld id="{B2E63278-A420-47E2-94BB-44F0A31A0A18}" type="datetimeFigureOut">
              <a:rPr lang="en-GB" smtClean="0"/>
              <a:t>20/06/2026</a:t>
            </a:fld>
            <a:endParaRPr lang="en-GB"/>
          </a:p>
        </p:txBody>
      </p:sp>
      <p:sp>
        <p:nvSpPr>
          <p:cNvPr id="6" name="Footer Placeholder 5">
            <a:extLst>
              <a:ext uri="{FF2B5EF4-FFF2-40B4-BE49-F238E27FC236}">
                <a16:creationId xmlns:a16="http://schemas.microsoft.com/office/drawing/2014/main" id="{E7B7F108-27F5-C997-FD1A-BB39784CE7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EDC752-6334-A631-C070-152985B7FECB}"/>
              </a:ext>
            </a:extLst>
          </p:cNvPr>
          <p:cNvSpPr>
            <a:spLocks noGrp="1"/>
          </p:cNvSpPr>
          <p:nvPr>
            <p:ph type="sldNum" sz="quarter" idx="12"/>
          </p:nvPr>
        </p:nvSpPr>
        <p:spPr/>
        <p:txBody>
          <a:bodyPr/>
          <a:lstStyle/>
          <a:p>
            <a:fld id="{8C33EEEC-338D-4632-9D13-4CBC76ACD072}" type="slidenum">
              <a:rPr lang="en-GB" smtClean="0"/>
              <a:t>‹#›</a:t>
            </a:fld>
            <a:endParaRPr lang="en-GB"/>
          </a:p>
        </p:txBody>
      </p:sp>
    </p:spTree>
    <p:extLst>
      <p:ext uri="{BB962C8B-B14F-4D97-AF65-F5344CB8AC3E}">
        <p14:creationId xmlns:p14="http://schemas.microsoft.com/office/powerpoint/2010/main" val="1777576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926D7-25C3-CF91-D915-2405A9FE8E7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6F9D1E3-9A42-C0D7-CD2A-70E00391E4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4C59041-14BC-35B9-1070-77AC69A6FD7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D0E81E5-34CB-182A-464D-C8B9BC629B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72F7397-5011-DAE2-F733-69A7DA0B29E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CCA8DB2-2DAC-9813-4DAC-66093DDFA2B9}"/>
              </a:ext>
            </a:extLst>
          </p:cNvPr>
          <p:cNvSpPr>
            <a:spLocks noGrp="1"/>
          </p:cNvSpPr>
          <p:nvPr>
            <p:ph type="dt" sz="half" idx="10"/>
          </p:nvPr>
        </p:nvSpPr>
        <p:spPr/>
        <p:txBody>
          <a:bodyPr/>
          <a:lstStyle/>
          <a:p>
            <a:fld id="{B2E63278-A420-47E2-94BB-44F0A31A0A18}" type="datetimeFigureOut">
              <a:rPr lang="en-GB" smtClean="0"/>
              <a:t>20/06/2026</a:t>
            </a:fld>
            <a:endParaRPr lang="en-GB"/>
          </a:p>
        </p:txBody>
      </p:sp>
      <p:sp>
        <p:nvSpPr>
          <p:cNvPr id="8" name="Footer Placeholder 7">
            <a:extLst>
              <a:ext uri="{FF2B5EF4-FFF2-40B4-BE49-F238E27FC236}">
                <a16:creationId xmlns:a16="http://schemas.microsoft.com/office/drawing/2014/main" id="{8B35EFAC-EB95-09E7-DB6A-BED59FC585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542DD5-FFEA-5C3C-4D5A-C2A70D387645}"/>
              </a:ext>
            </a:extLst>
          </p:cNvPr>
          <p:cNvSpPr>
            <a:spLocks noGrp="1"/>
          </p:cNvSpPr>
          <p:nvPr>
            <p:ph type="sldNum" sz="quarter" idx="12"/>
          </p:nvPr>
        </p:nvSpPr>
        <p:spPr/>
        <p:txBody>
          <a:bodyPr/>
          <a:lstStyle/>
          <a:p>
            <a:fld id="{8C33EEEC-338D-4632-9D13-4CBC76ACD072}" type="slidenum">
              <a:rPr lang="en-GB" smtClean="0"/>
              <a:t>‹#›</a:t>
            </a:fld>
            <a:endParaRPr lang="en-GB"/>
          </a:p>
        </p:txBody>
      </p:sp>
    </p:spTree>
    <p:extLst>
      <p:ext uri="{BB962C8B-B14F-4D97-AF65-F5344CB8AC3E}">
        <p14:creationId xmlns:p14="http://schemas.microsoft.com/office/powerpoint/2010/main" val="3991589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07A31-7A41-772E-9552-7EF04E8BE40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3A43ABE-D65A-E434-BB76-EEB30A2FE4FC}"/>
              </a:ext>
            </a:extLst>
          </p:cNvPr>
          <p:cNvSpPr>
            <a:spLocks noGrp="1"/>
          </p:cNvSpPr>
          <p:nvPr>
            <p:ph type="dt" sz="half" idx="10"/>
          </p:nvPr>
        </p:nvSpPr>
        <p:spPr/>
        <p:txBody>
          <a:bodyPr/>
          <a:lstStyle/>
          <a:p>
            <a:fld id="{B2E63278-A420-47E2-94BB-44F0A31A0A18}" type="datetimeFigureOut">
              <a:rPr lang="en-GB" smtClean="0"/>
              <a:t>20/06/2026</a:t>
            </a:fld>
            <a:endParaRPr lang="en-GB"/>
          </a:p>
        </p:txBody>
      </p:sp>
      <p:sp>
        <p:nvSpPr>
          <p:cNvPr id="4" name="Footer Placeholder 3">
            <a:extLst>
              <a:ext uri="{FF2B5EF4-FFF2-40B4-BE49-F238E27FC236}">
                <a16:creationId xmlns:a16="http://schemas.microsoft.com/office/drawing/2014/main" id="{5E509186-08DF-50D5-D75D-CCFBE6380E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E3FB6A-9A99-758A-71FB-189A89BBF3E5}"/>
              </a:ext>
            </a:extLst>
          </p:cNvPr>
          <p:cNvSpPr>
            <a:spLocks noGrp="1"/>
          </p:cNvSpPr>
          <p:nvPr>
            <p:ph type="sldNum" sz="quarter" idx="12"/>
          </p:nvPr>
        </p:nvSpPr>
        <p:spPr/>
        <p:txBody>
          <a:bodyPr/>
          <a:lstStyle/>
          <a:p>
            <a:fld id="{8C33EEEC-338D-4632-9D13-4CBC76ACD072}" type="slidenum">
              <a:rPr lang="en-GB" smtClean="0"/>
              <a:t>‹#›</a:t>
            </a:fld>
            <a:endParaRPr lang="en-GB"/>
          </a:p>
        </p:txBody>
      </p:sp>
    </p:spTree>
    <p:extLst>
      <p:ext uri="{BB962C8B-B14F-4D97-AF65-F5344CB8AC3E}">
        <p14:creationId xmlns:p14="http://schemas.microsoft.com/office/powerpoint/2010/main" val="3715393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BFD3F1-B77E-4A77-5E93-83D5681B9E57}"/>
              </a:ext>
            </a:extLst>
          </p:cNvPr>
          <p:cNvSpPr>
            <a:spLocks noGrp="1"/>
          </p:cNvSpPr>
          <p:nvPr>
            <p:ph type="dt" sz="half" idx="10"/>
          </p:nvPr>
        </p:nvSpPr>
        <p:spPr/>
        <p:txBody>
          <a:bodyPr/>
          <a:lstStyle/>
          <a:p>
            <a:fld id="{B2E63278-A420-47E2-94BB-44F0A31A0A18}" type="datetimeFigureOut">
              <a:rPr lang="en-GB" smtClean="0"/>
              <a:t>20/06/2026</a:t>
            </a:fld>
            <a:endParaRPr lang="en-GB"/>
          </a:p>
        </p:txBody>
      </p:sp>
      <p:sp>
        <p:nvSpPr>
          <p:cNvPr id="3" name="Footer Placeholder 2">
            <a:extLst>
              <a:ext uri="{FF2B5EF4-FFF2-40B4-BE49-F238E27FC236}">
                <a16:creationId xmlns:a16="http://schemas.microsoft.com/office/drawing/2014/main" id="{79FC8B8A-845A-C3FF-72E2-DFC1F2D7DE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C44E2EF-2653-0CF7-A33B-D9479ECEFF74}"/>
              </a:ext>
            </a:extLst>
          </p:cNvPr>
          <p:cNvSpPr>
            <a:spLocks noGrp="1"/>
          </p:cNvSpPr>
          <p:nvPr>
            <p:ph type="sldNum" sz="quarter" idx="12"/>
          </p:nvPr>
        </p:nvSpPr>
        <p:spPr/>
        <p:txBody>
          <a:bodyPr/>
          <a:lstStyle/>
          <a:p>
            <a:fld id="{8C33EEEC-338D-4632-9D13-4CBC76ACD072}" type="slidenum">
              <a:rPr lang="en-GB" smtClean="0"/>
              <a:t>‹#›</a:t>
            </a:fld>
            <a:endParaRPr lang="en-GB"/>
          </a:p>
        </p:txBody>
      </p:sp>
    </p:spTree>
    <p:extLst>
      <p:ext uri="{BB962C8B-B14F-4D97-AF65-F5344CB8AC3E}">
        <p14:creationId xmlns:p14="http://schemas.microsoft.com/office/powerpoint/2010/main" val="558211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D3827-9316-5587-09F0-98351CE88DE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F73CA9F-128C-9FD7-84A7-75C6255E50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50473C5-E655-A971-4806-AB15514A81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D23CA4-454E-2E06-375D-C0738053498B}"/>
              </a:ext>
            </a:extLst>
          </p:cNvPr>
          <p:cNvSpPr>
            <a:spLocks noGrp="1"/>
          </p:cNvSpPr>
          <p:nvPr>
            <p:ph type="dt" sz="half" idx="10"/>
          </p:nvPr>
        </p:nvSpPr>
        <p:spPr/>
        <p:txBody>
          <a:bodyPr/>
          <a:lstStyle/>
          <a:p>
            <a:fld id="{B2E63278-A420-47E2-94BB-44F0A31A0A18}" type="datetimeFigureOut">
              <a:rPr lang="en-GB" smtClean="0"/>
              <a:t>20/06/2026</a:t>
            </a:fld>
            <a:endParaRPr lang="en-GB"/>
          </a:p>
        </p:txBody>
      </p:sp>
      <p:sp>
        <p:nvSpPr>
          <p:cNvPr id="6" name="Footer Placeholder 5">
            <a:extLst>
              <a:ext uri="{FF2B5EF4-FFF2-40B4-BE49-F238E27FC236}">
                <a16:creationId xmlns:a16="http://schemas.microsoft.com/office/drawing/2014/main" id="{7FBA190B-E575-DBA6-2E66-9E748FA580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BC3F51-6824-41A0-6E89-28F54AB187F6}"/>
              </a:ext>
            </a:extLst>
          </p:cNvPr>
          <p:cNvSpPr>
            <a:spLocks noGrp="1"/>
          </p:cNvSpPr>
          <p:nvPr>
            <p:ph type="sldNum" sz="quarter" idx="12"/>
          </p:nvPr>
        </p:nvSpPr>
        <p:spPr/>
        <p:txBody>
          <a:bodyPr/>
          <a:lstStyle/>
          <a:p>
            <a:fld id="{8C33EEEC-338D-4632-9D13-4CBC76ACD072}" type="slidenum">
              <a:rPr lang="en-GB" smtClean="0"/>
              <a:t>‹#›</a:t>
            </a:fld>
            <a:endParaRPr lang="en-GB"/>
          </a:p>
        </p:txBody>
      </p:sp>
    </p:spTree>
    <p:extLst>
      <p:ext uri="{BB962C8B-B14F-4D97-AF65-F5344CB8AC3E}">
        <p14:creationId xmlns:p14="http://schemas.microsoft.com/office/powerpoint/2010/main" val="3984608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9F3B4-AD55-E197-DADD-E8DA8763A5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840D1BC-6ECF-B188-F924-4D43DC0C03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319C37-86EA-FCC8-1A2D-18459D1B56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CAAF85-2E8B-19AD-7800-5E1B7241CCBA}"/>
              </a:ext>
            </a:extLst>
          </p:cNvPr>
          <p:cNvSpPr>
            <a:spLocks noGrp="1"/>
          </p:cNvSpPr>
          <p:nvPr>
            <p:ph type="dt" sz="half" idx="10"/>
          </p:nvPr>
        </p:nvSpPr>
        <p:spPr/>
        <p:txBody>
          <a:bodyPr/>
          <a:lstStyle/>
          <a:p>
            <a:fld id="{B2E63278-A420-47E2-94BB-44F0A31A0A18}" type="datetimeFigureOut">
              <a:rPr lang="en-GB" smtClean="0"/>
              <a:t>20/06/2026</a:t>
            </a:fld>
            <a:endParaRPr lang="en-GB"/>
          </a:p>
        </p:txBody>
      </p:sp>
      <p:sp>
        <p:nvSpPr>
          <p:cNvPr id="6" name="Footer Placeholder 5">
            <a:extLst>
              <a:ext uri="{FF2B5EF4-FFF2-40B4-BE49-F238E27FC236}">
                <a16:creationId xmlns:a16="http://schemas.microsoft.com/office/drawing/2014/main" id="{B416764F-3AEF-470F-188D-7B4E2985EC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A029BF-DD30-E5BB-39FB-992FAA90609A}"/>
              </a:ext>
            </a:extLst>
          </p:cNvPr>
          <p:cNvSpPr>
            <a:spLocks noGrp="1"/>
          </p:cNvSpPr>
          <p:nvPr>
            <p:ph type="sldNum" sz="quarter" idx="12"/>
          </p:nvPr>
        </p:nvSpPr>
        <p:spPr/>
        <p:txBody>
          <a:bodyPr/>
          <a:lstStyle/>
          <a:p>
            <a:fld id="{8C33EEEC-338D-4632-9D13-4CBC76ACD072}" type="slidenum">
              <a:rPr lang="en-GB" smtClean="0"/>
              <a:t>‹#›</a:t>
            </a:fld>
            <a:endParaRPr lang="en-GB"/>
          </a:p>
        </p:txBody>
      </p:sp>
    </p:spTree>
    <p:extLst>
      <p:ext uri="{BB962C8B-B14F-4D97-AF65-F5344CB8AC3E}">
        <p14:creationId xmlns:p14="http://schemas.microsoft.com/office/powerpoint/2010/main" val="1126587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15E67-B8F9-927A-37AD-50AA9E0485E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1D68613-D35A-3530-961B-762BB9D3BEA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173946-2C1D-A3A4-5DEE-BE0259F85C09}"/>
              </a:ext>
            </a:extLst>
          </p:cNvPr>
          <p:cNvSpPr>
            <a:spLocks noGrp="1"/>
          </p:cNvSpPr>
          <p:nvPr>
            <p:ph type="dt" sz="half" idx="10"/>
          </p:nvPr>
        </p:nvSpPr>
        <p:spPr/>
        <p:txBody>
          <a:bodyPr/>
          <a:lstStyle/>
          <a:p>
            <a:fld id="{B2E63278-A420-47E2-94BB-44F0A31A0A18}" type="datetimeFigureOut">
              <a:rPr lang="en-GB" smtClean="0"/>
              <a:t>20/06/2026</a:t>
            </a:fld>
            <a:endParaRPr lang="en-GB"/>
          </a:p>
        </p:txBody>
      </p:sp>
      <p:sp>
        <p:nvSpPr>
          <p:cNvPr id="5" name="Footer Placeholder 4">
            <a:extLst>
              <a:ext uri="{FF2B5EF4-FFF2-40B4-BE49-F238E27FC236}">
                <a16:creationId xmlns:a16="http://schemas.microsoft.com/office/drawing/2014/main" id="{19CC0649-F802-EE68-C255-D2BF031AA3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CF9391-4E6E-6297-A814-DA98F2E4F96F}"/>
              </a:ext>
            </a:extLst>
          </p:cNvPr>
          <p:cNvSpPr>
            <a:spLocks noGrp="1"/>
          </p:cNvSpPr>
          <p:nvPr>
            <p:ph type="sldNum" sz="quarter" idx="12"/>
          </p:nvPr>
        </p:nvSpPr>
        <p:spPr/>
        <p:txBody>
          <a:bodyPr/>
          <a:lstStyle/>
          <a:p>
            <a:fld id="{8C33EEEC-338D-4632-9D13-4CBC76ACD072}" type="slidenum">
              <a:rPr lang="en-GB" smtClean="0"/>
              <a:t>‹#›</a:t>
            </a:fld>
            <a:endParaRPr lang="en-GB"/>
          </a:p>
        </p:txBody>
      </p:sp>
    </p:spTree>
    <p:extLst>
      <p:ext uri="{BB962C8B-B14F-4D97-AF65-F5344CB8AC3E}">
        <p14:creationId xmlns:p14="http://schemas.microsoft.com/office/powerpoint/2010/main" val="106393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08C92A-67E7-09AB-0B91-ED5ADE6FFCE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51904E7-2948-7211-F902-2767AA1EB5E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252DDB3-AFBD-931E-E609-E1D093E6C404}"/>
              </a:ext>
            </a:extLst>
          </p:cNvPr>
          <p:cNvSpPr>
            <a:spLocks noGrp="1"/>
          </p:cNvSpPr>
          <p:nvPr>
            <p:ph type="dt" sz="half" idx="10"/>
          </p:nvPr>
        </p:nvSpPr>
        <p:spPr/>
        <p:txBody>
          <a:bodyPr/>
          <a:lstStyle/>
          <a:p>
            <a:fld id="{B2E63278-A420-47E2-94BB-44F0A31A0A18}" type="datetimeFigureOut">
              <a:rPr lang="en-GB" smtClean="0"/>
              <a:t>20/06/2026</a:t>
            </a:fld>
            <a:endParaRPr lang="en-GB"/>
          </a:p>
        </p:txBody>
      </p:sp>
      <p:sp>
        <p:nvSpPr>
          <p:cNvPr id="5" name="Footer Placeholder 4">
            <a:extLst>
              <a:ext uri="{FF2B5EF4-FFF2-40B4-BE49-F238E27FC236}">
                <a16:creationId xmlns:a16="http://schemas.microsoft.com/office/drawing/2014/main" id="{43100ED2-85CB-305D-0A81-BDF4685B39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879007-BB41-2C42-F28E-1DE023F4C7A1}"/>
              </a:ext>
            </a:extLst>
          </p:cNvPr>
          <p:cNvSpPr>
            <a:spLocks noGrp="1"/>
          </p:cNvSpPr>
          <p:nvPr>
            <p:ph type="sldNum" sz="quarter" idx="12"/>
          </p:nvPr>
        </p:nvSpPr>
        <p:spPr/>
        <p:txBody>
          <a:bodyPr/>
          <a:lstStyle/>
          <a:p>
            <a:fld id="{8C33EEEC-338D-4632-9D13-4CBC76ACD072}" type="slidenum">
              <a:rPr lang="en-GB" smtClean="0"/>
              <a:t>‹#›</a:t>
            </a:fld>
            <a:endParaRPr lang="en-GB"/>
          </a:p>
        </p:txBody>
      </p:sp>
    </p:spTree>
    <p:extLst>
      <p:ext uri="{BB962C8B-B14F-4D97-AF65-F5344CB8AC3E}">
        <p14:creationId xmlns:p14="http://schemas.microsoft.com/office/powerpoint/2010/main" val="1205627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D73E12-6FA0-C509-9C0F-5BF0D29213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CE36A50-38A1-F398-EC75-68FDFCE094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F0B4D1F-7431-E310-82E7-BBCD199243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E63278-A420-47E2-94BB-44F0A31A0A18}" type="datetimeFigureOut">
              <a:rPr lang="en-GB" smtClean="0"/>
              <a:t>20/06/2026</a:t>
            </a:fld>
            <a:endParaRPr lang="en-GB"/>
          </a:p>
        </p:txBody>
      </p:sp>
      <p:sp>
        <p:nvSpPr>
          <p:cNvPr id="5" name="Footer Placeholder 4">
            <a:extLst>
              <a:ext uri="{FF2B5EF4-FFF2-40B4-BE49-F238E27FC236}">
                <a16:creationId xmlns:a16="http://schemas.microsoft.com/office/drawing/2014/main" id="{2002DD28-76F1-AF83-E3CA-E4EBDFCF45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EE2D552-3185-11E5-1D2A-2BE5794643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C33EEEC-338D-4632-9D13-4CBC76ACD072}" type="slidenum">
              <a:rPr lang="en-GB" smtClean="0"/>
              <a:t>‹#›</a:t>
            </a:fld>
            <a:endParaRPr lang="en-GB"/>
          </a:p>
        </p:txBody>
      </p:sp>
    </p:spTree>
    <p:extLst>
      <p:ext uri="{BB962C8B-B14F-4D97-AF65-F5344CB8AC3E}">
        <p14:creationId xmlns:p14="http://schemas.microsoft.com/office/powerpoint/2010/main" val="2337532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e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gov.wales/review-adverse-childhood-experiences-ace-policy-report-html" TargetMode="External"/><Relationship Id="rId3" Type="http://schemas.openxmlformats.org/officeDocument/2006/relationships/hyperlink" Target="https://www.cdc.gov/aces/about/index.html" TargetMode="External"/><Relationship Id="rId7" Type="http://schemas.openxmlformats.org/officeDocument/2006/relationships/hyperlink" Target="https://www.cdc.gov/violenceprevention/aces/about.html" TargetMode="External"/><Relationship Id="rId12" Type="http://schemas.openxmlformats.org/officeDocument/2006/relationships/hyperlink" Target="https://www.bing.com/search?q=%22https%3A%2F%2Fdoi.org%2F10.1186%2Fs11689-020-09337-y%22"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phw.nhs.wales/app/uploads/sites/2/2025/08/A-practical-handbook-on-adverse-childhood-experiences_Handbook.pdf" TargetMode="External"/><Relationship Id="rId11" Type="http://schemas.openxmlformats.org/officeDocument/2006/relationships/hyperlink" Target="https://psycnet.apa.org/manuscript/2016-11924-002.pdf" TargetMode="External"/><Relationship Id="rId5" Type="http://schemas.openxmlformats.org/officeDocument/2006/relationships/hyperlink" Target="https://www.ipce.info/sites/ipce.info/files/biblio_attachments/2024-meta-ana-ace-eng.pdf?utm_source=copilot.com" TargetMode="External"/><Relationship Id="rId10" Type="http://schemas.openxmlformats.org/officeDocument/2006/relationships/hyperlink" Target="https://kayphillipscac.org/education-resources/adverse-childhood-experiences" TargetMode="External"/><Relationship Id="rId4" Type="http://schemas.openxmlformats.org/officeDocument/2006/relationships/hyperlink" Target="https://www.sciencedirect.com/science/article/pii/S1751722217302913" TargetMode="External"/><Relationship Id="rId9" Type="http://schemas.openxmlformats.org/officeDocument/2006/relationships/hyperlink" Target="https://hwb.gov.wales/api/storage/4901fbbb-6aa2-4412-be18-f73ca2c3c599/a-quality-framework-for-early-childhood-play-learning-and-care-v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B2618-F4D2-729D-4D83-6D12556FB72E}"/>
              </a:ext>
            </a:extLst>
          </p:cNvPr>
          <p:cNvSpPr>
            <a:spLocks noGrp="1"/>
          </p:cNvSpPr>
          <p:nvPr>
            <p:ph type="ctrTitle"/>
          </p:nvPr>
        </p:nvSpPr>
        <p:spPr/>
        <p:txBody>
          <a:bodyPr/>
          <a:lstStyle/>
          <a:p>
            <a:r>
              <a:rPr lang="en-GB" dirty="0"/>
              <a:t>Adverse childhood experiences</a:t>
            </a:r>
          </a:p>
        </p:txBody>
      </p:sp>
      <p:sp>
        <p:nvSpPr>
          <p:cNvPr id="3" name="Subtitle 2">
            <a:extLst>
              <a:ext uri="{FF2B5EF4-FFF2-40B4-BE49-F238E27FC236}">
                <a16:creationId xmlns:a16="http://schemas.microsoft.com/office/drawing/2014/main" id="{CF162D21-3999-7C7A-9006-B554C92AAB02}"/>
              </a:ext>
            </a:extLst>
          </p:cNvPr>
          <p:cNvSpPr>
            <a:spLocks noGrp="1"/>
          </p:cNvSpPr>
          <p:nvPr>
            <p:ph type="subTitle" idx="1"/>
          </p:nvPr>
        </p:nvSpPr>
        <p:spPr/>
        <p:txBody>
          <a:bodyPr/>
          <a:lstStyle/>
          <a:p>
            <a:r>
              <a:rPr lang="en-GB" dirty="0"/>
              <a:t>Rhiannon Lewis  </a:t>
            </a:r>
          </a:p>
          <a:p>
            <a:r>
              <a:rPr lang="en-GB" dirty="0"/>
              <a:t>Module: </a:t>
            </a:r>
            <a:r>
              <a:rPr lang="en-GB" b="1" dirty="0"/>
              <a:t>Health, wellbeing and lifestyles </a:t>
            </a:r>
            <a:r>
              <a:rPr lang="en-GB" dirty="0" err="1"/>
              <a:t>Ecey5009</a:t>
            </a:r>
            <a:endParaRPr lang="en-GB" dirty="0"/>
          </a:p>
        </p:txBody>
      </p:sp>
    </p:spTree>
    <p:extLst>
      <p:ext uri="{BB962C8B-B14F-4D97-AF65-F5344CB8AC3E}">
        <p14:creationId xmlns:p14="http://schemas.microsoft.com/office/powerpoint/2010/main" val="2938084475"/>
      </p:ext>
    </p:extLst>
  </p:cSld>
  <p:clrMapOvr>
    <a:masterClrMapping/>
  </p:clrMapOvr>
  <mc:AlternateContent xmlns:mc="http://schemas.openxmlformats.org/markup-compatibility/2006">
    <mc:Choice xmlns:p14="http://schemas.microsoft.com/office/powerpoint/2010/main" Requires="p14">
      <p:transition spd="slow" p14:dur="2000" advTm="17231"/>
    </mc:Choice>
    <mc:Fallback>
      <p:transition spd="slow" advTm="1723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14CF5C00-E295-7D8E-9535-534A284E76E3}"/>
              </a:ext>
            </a:extLst>
          </p:cNvPr>
          <p:cNvSpPr txBox="1"/>
          <p:nvPr/>
        </p:nvSpPr>
        <p:spPr>
          <a:xfrm>
            <a:off x="1273706" y="1545771"/>
            <a:ext cx="9878708" cy="3728357"/>
          </a:xfrm>
          <a:prstGeom prst="rect">
            <a:avLst/>
          </a:prstGeom>
        </p:spPr>
        <p:txBody>
          <a:bodyPr vert="horz" lIns="91440" tIns="45720" rIns="91440" bIns="45720" rtlCol="0">
            <a:normAutofit/>
          </a:bodyPr>
          <a:lstStyle/>
          <a:p>
            <a:pPr>
              <a:lnSpc>
                <a:spcPct val="90000"/>
              </a:lnSpc>
              <a:spcAft>
                <a:spcPts val="600"/>
              </a:spcAft>
            </a:pPr>
            <a:r>
              <a:rPr lang="en-US" sz="2400" dirty="0">
                <a:solidFill>
                  <a:schemeClr val="tx1">
                    <a:alpha val="55000"/>
                  </a:schemeClr>
                </a:solidFill>
                <a:effectLst/>
              </a:rPr>
              <a:t>Agenda:</a:t>
            </a:r>
            <a:endParaRPr lang="en-US" sz="2400" dirty="0">
              <a:solidFill>
                <a:schemeClr val="tx1">
                  <a:alpha val="55000"/>
                </a:schemeClr>
              </a:solidFill>
            </a:endParaRPr>
          </a:p>
          <a:p>
            <a:pPr indent="-228600">
              <a:lnSpc>
                <a:spcPct val="90000"/>
              </a:lnSpc>
              <a:spcAft>
                <a:spcPts val="600"/>
              </a:spcAft>
              <a:buFont typeface="Arial" panose="020B0604020202020204" pitchFamily="34" charset="0"/>
              <a:buChar char="•"/>
            </a:pPr>
            <a:r>
              <a:rPr lang="en-US" sz="2400" dirty="0">
                <a:solidFill>
                  <a:schemeClr val="tx1">
                    <a:alpha val="55000"/>
                  </a:schemeClr>
                </a:solidFill>
                <a:effectLst/>
              </a:rPr>
              <a:t>Introduction: What are ACEs? Whose study was it originally </a:t>
            </a:r>
            <a:endParaRPr lang="en-US" sz="2400" dirty="0">
              <a:solidFill>
                <a:schemeClr val="tx1">
                  <a:alpha val="55000"/>
                </a:schemeClr>
              </a:solidFill>
            </a:endParaRPr>
          </a:p>
          <a:p>
            <a:pPr marL="342900" indent="-342900">
              <a:lnSpc>
                <a:spcPct val="90000"/>
              </a:lnSpc>
              <a:spcAft>
                <a:spcPts val="600"/>
              </a:spcAft>
              <a:buFont typeface="Arial" panose="020B0604020202020204" pitchFamily="34" charset="0"/>
              <a:buChar char="•"/>
            </a:pPr>
            <a:r>
              <a:rPr lang="en-US" sz="2400" dirty="0">
                <a:solidFill>
                  <a:schemeClr val="tx1">
                    <a:alpha val="55000"/>
                  </a:schemeClr>
                </a:solidFill>
              </a:rPr>
              <a:t>The 10</a:t>
            </a:r>
            <a:r>
              <a:rPr lang="en-US" sz="2400" dirty="0">
                <a:solidFill>
                  <a:schemeClr val="tx1">
                    <a:alpha val="55000"/>
                  </a:schemeClr>
                </a:solidFill>
                <a:effectLst/>
              </a:rPr>
              <a:t> ACEs</a:t>
            </a:r>
          </a:p>
          <a:p>
            <a:pPr marL="342900" indent="-342900">
              <a:lnSpc>
                <a:spcPct val="90000"/>
              </a:lnSpc>
              <a:spcAft>
                <a:spcPts val="600"/>
              </a:spcAft>
              <a:buFont typeface="Arial" panose="020B0604020202020204" pitchFamily="34" charset="0"/>
              <a:buChar char="•"/>
            </a:pPr>
            <a:r>
              <a:rPr lang="en-US" sz="2400" dirty="0">
                <a:solidFill>
                  <a:schemeClr val="tx1">
                    <a:alpha val="55000"/>
                  </a:schemeClr>
                </a:solidFill>
              </a:rPr>
              <a:t>Why ACE’s matter in early childhood ?</a:t>
            </a:r>
          </a:p>
          <a:p>
            <a:pPr indent="-228600">
              <a:lnSpc>
                <a:spcPct val="90000"/>
              </a:lnSpc>
              <a:spcAft>
                <a:spcPts val="600"/>
              </a:spcAft>
              <a:buFont typeface="Arial" panose="020B0604020202020204" pitchFamily="34" charset="0"/>
              <a:buChar char="•"/>
            </a:pPr>
            <a:r>
              <a:rPr lang="en-US" sz="2400" dirty="0">
                <a:solidFill>
                  <a:schemeClr val="tx1">
                    <a:alpha val="55000"/>
                  </a:schemeClr>
                </a:solidFill>
                <a:effectLst/>
              </a:rPr>
              <a:t>What impact  ACE’s  have on a child’s health ?</a:t>
            </a:r>
          </a:p>
          <a:p>
            <a:pPr indent="-228600">
              <a:lnSpc>
                <a:spcPct val="90000"/>
              </a:lnSpc>
              <a:spcAft>
                <a:spcPts val="600"/>
              </a:spcAft>
              <a:buFont typeface="Arial" panose="020B0604020202020204" pitchFamily="34" charset="0"/>
              <a:buChar char="•"/>
            </a:pPr>
            <a:r>
              <a:rPr lang="en-US" sz="2400" dirty="0">
                <a:solidFill>
                  <a:schemeClr val="tx1">
                    <a:alpha val="55000"/>
                  </a:schemeClr>
                </a:solidFill>
              </a:rPr>
              <a:t>How we can show resilience.</a:t>
            </a:r>
          </a:p>
          <a:p>
            <a:pPr indent="-228600">
              <a:lnSpc>
                <a:spcPct val="90000"/>
              </a:lnSpc>
              <a:spcAft>
                <a:spcPts val="600"/>
              </a:spcAft>
              <a:buFont typeface="Arial" panose="020B0604020202020204" pitchFamily="34" charset="0"/>
              <a:buChar char="•"/>
            </a:pPr>
            <a:r>
              <a:rPr lang="en-US" sz="2400" dirty="0">
                <a:solidFill>
                  <a:schemeClr val="tx1">
                    <a:alpha val="55000"/>
                  </a:schemeClr>
                </a:solidFill>
              </a:rPr>
              <a:t>Welsh Government (2021) system’s approach</a:t>
            </a:r>
          </a:p>
          <a:p>
            <a:pPr indent="-228600">
              <a:lnSpc>
                <a:spcPct val="90000"/>
              </a:lnSpc>
              <a:spcAft>
                <a:spcPts val="600"/>
              </a:spcAft>
              <a:buFont typeface="Arial" panose="020B0604020202020204" pitchFamily="34" charset="0"/>
              <a:buChar char="•"/>
            </a:pPr>
            <a:r>
              <a:rPr lang="en-US" sz="2400" dirty="0">
                <a:solidFill>
                  <a:schemeClr val="tx1">
                    <a:alpha val="55000"/>
                  </a:schemeClr>
                </a:solidFill>
              </a:rPr>
              <a:t>Welsh Government (2023) Framework</a:t>
            </a:r>
          </a:p>
          <a:p>
            <a:pPr indent="-228600">
              <a:lnSpc>
                <a:spcPct val="90000"/>
              </a:lnSpc>
              <a:spcAft>
                <a:spcPts val="600"/>
              </a:spcAft>
              <a:buFont typeface="Arial" panose="020B0604020202020204" pitchFamily="34" charset="0"/>
              <a:buChar char="•"/>
            </a:pPr>
            <a:r>
              <a:rPr lang="en-US" sz="2400" dirty="0">
                <a:solidFill>
                  <a:schemeClr val="tx1">
                    <a:alpha val="55000"/>
                  </a:schemeClr>
                </a:solidFill>
                <a:effectLst/>
              </a:rPr>
              <a:t>Conclusion</a:t>
            </a:r>
            <a:endParaRPr lang="en-US" sz="2400" dirty="0">
              <a:solidFill>
                <a:schemeClr val="tx1">
                  <a:alpha val="55000"/>
                </a:schemeClr>
              </a:solidFill>
            </a:endParaRPr>
          </a:p>
        </p:txBody>
      </p:sp>
    </p:spTree>
    <p:extLst>
      <p:ext uri="{BB962C8B-B14F-4D97-AF65-F5344CB8AC3E}">
        <p14:creationId xmlns:p14="http://schemas.microsoft.com/office/powerpoint/2010/main" val="2650194142"/>
      </p:ext>
    </p:extLst>
  </p:cSld>
  <p:clrMapOvr>
    <a:masterClrMapping/>
  </p:clrMapOvr>
  <mc:AlternateContent xmlns:mc="http://schemas.openxmlformats.org/markup-compatibility/2006">
    <mc:Choice xmlns:p14="http://schemas.microsoft.com/office/powerpoint/2010/main" Requires="p14">
      <p:transition spd="slow" p14:dur="2000" advTm="33475"/>
    </mc:Choice>
    <mc:Fallback>
      <p:transition spd="slow" advTm="3347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A64250-4B33-6DE1-1382-8DA8296C333E}"/>
              </a:ext>
            </a:extLst>
          </p:cNvPr>
          <p:cNvSpPr/>
          <p:nvPr/>
        </p:nvSpPr>
        <p:spPr>
          <a:xfrm>
            <a:off x="0" y="266468"/>
            <a:ext cx="12022667" cy="923330"/>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spAutoFit/>
          </a:bodyPr>
          <a:lstStyle/>
          <a:p>
            <a:pPr algn="ctr"/>
            <a:r>
              <a:rPr lang="en-GB" sz="5400" dirty="0">
                <a:ln w="0">
                  <a:solidFill>
                    <a:schemeClr val="accent5"/>
                  </a:solidFill>
                </a:ln>
                <a:solidFill>
                  <a:schemeClr val="accent5"/>
                </a:solidFill>
                <a:effectLst>
                  <a:outerShdw blurRad="38100" dist="19050" dir="2700000" algn="tl" rotWithShape="0">
                    <a:schemeClr val="dk1">
                      <a:alpha val="40000"/>
                    </a:schemeClr>
                  </a:outerShdw>
                </a:effectLst>
              </a:rPr>
              <a:t>Adverse Childhood Experiences (ACEs)</a:t>
            </a:r>
          </a:p>
        </p:txBody>
      </p:sp>
      <p:sp>
        <p:nvSpPr>
          <p:cNvPr id="4" name="TextBox 3">
            <a:extLst>
              <a:ext uri="{FF2B5EF4-FFF2-40B4-BE49-F238E27FC236}">
                <a16:creationId xmlns:a16="http://schemas.microsoft.com/office/drawing/2014/main" id="{AAF1E227-1A09-184C-3E07-B36B8636D917}"/>
              </a:ext>
            </a:extLst>
          </p:cNvPr>
          <p:cNvSpPr txBox="1"/>
          <p:nvPr/>
        </p:nvSpPr>
        <p:spPr>
          <a:xfrm>
            <a:off x="296333" y="2249165"/>
            <a:ext cx="4106333" cy="2585323"/>
          </a:xfrm>
          <a:prstGeom prst="rect">
            <a:avLst/>
          </a:prstGeom>
          <a:solidFill>
            <a:schemeClr val="accent5">
              <a:lumMod val="20000"/>
              <a:lumOff val="80000"/>
            </a:schemeClr>
          </a:solidFill>
        </p:spPr>
        <p:txBody>
          <a:bodyPr wrap="square" rtlCol="0">
            <a:spAutoFit/>
          </a:bodyPr>
          <a:lstStyle/>
          <a:p>
            <a:endParaRPr lang="en-GB" dirty="0"/>
          </a:p>
          <a:p>
            <a:r>
              <a:rPr lang="en-GB" dirty="0"/>
              <a:t>Difficult or traumatic experiences that     happen before a child is 18 that impact a child’s health, development and wellbeing. (CDC 2026)</a:t>
            </a:r>
          </a:p>
          <a:p>
            <a:endParaRPr lang="en-GB" dirty="0"/>
          </a:p>
          <a:p>
            <a:endParaRPr lang="en-GB" dirty="0"/>
          </a:p>
          <a:p>
            <a:endParaRPr lang="en-GB" dirty="0"/>
          </a:p>
          <a:p>
            <a:endParaRPr lang="en-GB" dirty="0"/>
          </a:p>
        </p:txBody>
      </p:sp>
      <p:sp>
        <p:nvSpPr>
          <p:cNvPr id="10" name="Rectangle 9">
            <a:extLst>
              <a:ext uri="{FF2B5EF4-FFF2-40B4-BE49-F238E27FC236}">
                <a16:creationId xmlns:a16="http://schemas.microsoft.com/office/drawing/2014/main" id="{BD3BEEA8-9D5A-C196-731C-093B2EBC5ACD}"/>
              </a:ext>
            </a:extLst>
          </p:cNvPr>
          <p:cNvSpPr/>
          <p:nvPr/>
        </p:nvSpPr>
        <p:spPr>
          <a:xfrm>
            <a:off x="296334" y="1803400"/>
            <a:ext cx="4106332" cy="372533"/>
          </a:xfrm>
          <a:prstGeom prst="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What is ACE’s?</a:t>
            </a:r>
          </a:p>
        </p:txBody>
      </p:sp>
      <p:sp>
        <p:nvSpPr>
          <p:cNvPr id="12" name="Rectangle 11">
            <a:extLst>
              <a:ext uri="{FF2B5EF4-FFF2-40B4-BE49-F238E27FC236}">
                <a16:creationId xmlns:a16="http://schemas.microsoft.com/office/drawing/2014/main" id="{C9B4DE6F-DDDA-3239-4D5C-91D9B58D3ACB}"/>
              </a:ext>
            </a:extLst>
          </p:cNvPr>
          <p:cNvSpPr/>
          <p:nvPr/>
        </p:nvSpPr>
        <p:spPr>
          <a:xfrm>
            <a:off x="6714070" y="1803399"/>
            <a:ext cx="4106332" cy="372533"/>
          </a:xfrm>
          <a:prstGeom prst="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Where did ACE’s come from?</a:t>
            </a:r>
          </a:p>
        </p:txBody>
      </p:sp>
      <p:pic>
        <p:nvPicPr>
          <p:cNvPr id="18" name="Picture 17">
            <a:extLst>
              <a:ext uri="{FF2B5EF4-FFF2-40B4-BE49-F238E27FC236}">
                <a16:creationId xmlns:a16="http://schemas.microsoft.com/office/drawing/2014/main" id="{6757CD37-7680-EA36-5247-233928D4DC15}"/>
              </a:ext>
            </a:extLst>
          </p:cNvPr>
          <p:cNvPicPr>
            <a:picLocks noChangeAspect="1"/>
          </p:cNvPicPr>
          <p:nvPr/>
        </p:nvPicPr>
        <p:blipFill>
          <a:blip r:embed="rId3"/>
          <a:stretch>
            <a:fillRect/>
          </a:stretch>
        </p:blipFill>
        <p:spPr>
          <a:xfrm>
            <a:off x="6714069" y="2692855"/>
            <a:ext cx="4106333" cy="3171981"/>
          </a:xfrm>
          <a:prstGeom prst="rect">
            <a:avLst/>
          </a:prstGeom>
        </p:spPr>
      </p:pic>
      <p:sp>
        <p:nvSpPr>
          <p:cNvPr id="21" name="TextBox 20">
            <a:extLst>
              <a:ext uri="{FF2B5EF4-FFF2-40B4-BE49-F238E27FC236}">
                <a16:creationId xmlns:a16="http://schemas.microsoft.com/office/drawing/2014/main" id="{441FEE80-4476-3548-BB8B-2BFA3B9B7B8E}"/>
              </a:ext>
            </a:extLst>
          </p:cNvPr>
          <p:cNvSpPr txBox="1"/>
          <p:nvPr/>
        </p:nvSpPr>
        <p:spPr>
          <a:xfrm>
            <a:off x="8890000" y="6172200"/>
            <a:ext cx="1862667" cy="369332"/>
          </a:xfrm>
          <a:prstGeom prst="rect">
            <a:avLst/>
          </a:prstGeom>
          <a:noFill/>
        </p:spPr>
        <p:txBody>
          <a:bodyPr wrap="square" rtlCol="0">
            <a:spAutoFit/>
          </a:bodyPr>
          <a:lstStyle/>
          <a:p>
            <a:r>
              <a:rPr lang="en-GB" dirty="0"/>
              <a:t>(Phillips 2024)</a:t>
            </a:r>
          </a:p>
        </p:txBody>
      </p:sp>
      <p:pic>
        <p:nvPicPr>
          <p:cNvPr id="34" name="Picture 33">
            <a:extLst>
              <a:ext uri="{FF2B5EF4-FFF2-40B4-BE49-F238E27FC236}">
                <a16:creationId xmlns:a16="http://schemas.microsoft.com/office/drawing/2014/main" id="{34CF0952-A37E-6DA8-3CC3-B0500799AF7A}"/>
              </a:ext>
            </a:extLst>
          </p:cNvPr>
          <p:cNvPicPr>
            <a:picLocks noChangeAspect="1"/>
          </p:cNvPicPr>
          <p:nvPr/>
        </p:nvPicPr>
        <p:blipFill>
          <a:blip r:embed="rId4"/>
          <a:stretch>
            <a:fillRect/>
          </a:stretch>
        </p:blipFill>
        <p:spPr>
          <a:xfrm>
            <a:off x="3022600" y="3429000"/>
            <a:ext cx="753533" cy="1303867"/>
          </a:xfrm>
          <a:prstGeom prst="rect">
            <a:avLst/>
          </a:prstGeom>
        </p:spPr>
      </p:pic>
    </p:spTree>
    <p:extLst>
      <p:ext uri="{BB962C8B-B14F-4D97-AF65-F5344CB8AC3E}">
        <p14:creationId xmlns:p14="http://schemas.microsoft.com/office/powerpoint/2010/main" val="3823771596"/>
      </p:ext>
    </p:extLst>
  </p:cSld>
  <p:clrMapOvr>
    <a:masterClrMapping/>
  </p:clrMapOvr>
  <mc:AlternateContent xmlns:mc="http://schemas.openxmlformats.org/markup-compatibility/2006">
    <mc:Choice xmlns:p14="http://schemas.microsoft.com/office/powerpoint/2010/main" Requires="p14">
      <p:transition spd="slow" p14:dur="2000" advTm="88062"/>
    </mc:Choice>
    <mc:Fallback>
      <p:transition spd="slow" advTm="8806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Freeform: Shape 33">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6" name="Freeform: Shape 35">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7E63A1FD-C7C3-4A45-DBA2-9E67D42B5813}"/>
              </a:ext>
            </a:extLst>
          </p:cNvPr>
          <p:cNvSpPr txBox="1"/>
          <p:nvPr/>
        </p:nvSpPr>
        <p:spPr>
          <a:xfrm>
            <a:off x="621792" y="1161288"/>
            <a:ext cx="3602736" cy="4526280"/>
          </a:xfrm>
          <a:prstGeom prst="rect">
            <a:avLst/>
          </a:prstGeom>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ctr">
            <a:normAutofit/>
          </a:bodyPr>
          <a:lstStyle/>
          <a:p>
            <a:pPr>
              <a:lnSpc>
                <a:spcPct val="90000"/>
              </a:lnSpc>
              <a:spcBef>
                <a:spcPct val="0"/>
              </a:spcBef>
              <a:spcAft>
                <a:spcPts val="600"/>
              </a:spcAft>
            </a:pPr>
            <a:endParaRPr lang="en-US" sz="4000" kern="1200" dirty="0">
              <a:solidFill>
                <a:schemeClr val="tx1"/>
              </a:solidFill>
              <a:latin typeface="+mj-lt"/>
              <a:ea typeface="+mj-ea"/>
              <a:cs typeface="+mj-cs"/>
            </a:endParaRPr>
          </a:p>
        </p:txBody>
      </p:sp>
      <p:sp>
        <p:nvSpPr>
          <p:cNvPr id="38" name="Rectangle 37">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9E0EDAD1-F8B2-BC33-9C34-7F22F759F9F6}"/>
              </a:ext>
            </a:extLst>
          </p:cNvPr>
          <p:cNvSpPr txBox="1"/>
          <p:nvPr/>
        </p:nvSpPr>
        <p:spPr>
          <a:xfrm>
            <a:off x="1905000" y="2370667"/>
            <a:ext cx="931333" cy="369332"/>
          </a:xfrm>
          <a:prstGeom prst="rect">
            <a:avLst/>
          </a:prstGeom>
          <a:noFill/>
        </p:spPr>
        <p:txBody>
          <a:bodyPr wrap="square" rtlCol="0">
            <a:spAutoFit/>
          </a:bodyPr>
          <a:lstStyle/>
          <a:p>
            <a:pPr>
              <a:spcAft>
                <a:spcPts val="600"/>
              </a:spcAft>
            </a:pPr>
            <a:r>
              <a:rPr lang="en-GB" dirty="0"/>
              <a:t> </a:t>
            </a:r>
            <a:endParaRPr lang="en-GB"/>
          </a:p>
        </p:txBody>
      </p:sp>
      <p:graphicFrame>
        <p:nvGraphicFramePr>
          <p:cNvPr id="28" name="TextBox 12">
            <a:extLst>
              <a:ext uri="{FF2B5EF4-FFF2-40B4-BE49-F238E27FC236}">
                <a16:creationId xmlns:a16="http://schemas.microsoft.com/office/drawing/2014/main" id="{856D2C97-06F4-40BD-207C-DC980983C022}"/>
              </a:ext>
            </a:extLst>
          </p:cNvPr>
          <p:cNvGraphicFramePr/>
          <p:nvPr>
            <p:extLst>
              <p:ext uri="{D42A27DB-BD31-4B8C-83A1-F6EECF244321}">
                <p14:modId xmlns:p14="http://schemas.microsoft.com/office/powerpoint/2010/main" val="90609097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465E54F8-A975-FB51-47AE-54FBAFF45D35}"/>
              </a:ext>
            </a:extLst>
          </p:cNvPr>
          <p:cNvSpPr txBox="1"/>
          <p:nvPr/>
        </p:nvSpPr>
        <p:spPr>
          <a:xfrm>
            <a:off x="10119359" y="6278880"/>
            <a:ext cx="1827107" cy="369332"/>
          </a:xfrm>
          <a:prstGeom prst="rect">
            <a:avLst/>
          </a:prstGeom>
          <a:noFill/>
        </p:spPr>
        <p:txBody>
          <a:bodyPr wrap="square" rtlCol="0">
            <a:spAutoFit/>
          </a:bodyPr>
          <a:lstStyle/>
          <a:p>
            <a:r>
              <a:rPr lang="en-GB" dirty="0">
                <a:effectLst/>
              </a:rPr>
              <a:t>(Schuster 2024)</a:t>
            </a:r>
            <a:endParaRPr lang="en-GB" dirty="0"/>
          </a:p>
        </p:txBody>
      </p:sp>
      <p:sp>
        <p:nvSpPr>
          <p:cNvPr id="41" name="TextBox 40">
            <a:extLst>
              <a:ext uri="{FF2B5EF4-FFF2-40B4-BE49-F238E27FC236}">
                <a16:creationId xmlns:a16="http://schemas.microsoft.com/office/drawing/2014/main" id="{E6E8C368-9ADD-8AF8-02FB-316308BE2B89}"/>
              </a:ext>
            </a:extLst>
          </p:cNvPr>
          <p:cNvSpPr txBox="1"/>
          <p:nvPr/>
        </p:nvSpPr>
        <p:spPr>
          <a:xfrm>
            <a:off x="747436" y="2769953"/>
            <a:ext cx="3246460" cy="1015663"/>
          </a:xfrm>
          <a:prstGeom prst="rect">
            <a:avLst/>
          </a:prstGeom>
          <a:noFill/>
        </p:spPr>
        <p:txBody>
          <a:bodyPr wrap="square" rtlCol="0">
            <a:spAutoFit/>
          </a:bodyPr>
          <a:lstStyle/>
          <a:p>
            <a:r>
              <a:rPr lang="en-GB" sz="6000" dirty="0"/>
              <a:t>10 ACE’s</a:t>
            </a:r>
          </a:p>
        </p:txBody>
      </p:sp>
    </p:spTree>
    <p:extLst>
      <p:ext uri="{BB962C8B-B14F-4D97-AF65-F5344CB8AC3E}">
        <p14:creationId xmlns:p14="http://schemas.microsoft.com/office/powerpoint/2010/main" val="2149933172"/>
      </p:ext>
    </p:extLst>
  </p:cSld>
  <p:clrMapOvr>
    <a:masterClrMapping/>
  </p:clrMapOvr>
  <mc:AlternateContent xmlns:mc="http://schemas.openxmlformats.org/markup-compatibility/2006">
    <mc:Choice xmlns:p14="http://schemas.microsoft.com/office/powerpoint/2010/main" Requires="p14">
      <p:transition spd="slow" p14:dur="2000" advTm="68083"/>
    </mc:Choice>
    <mc:Fallback>
      <p:transition spd="slow" advTm="6808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7"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1" name="Freeform: Shape 3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TextBox 2">
            <a:extLst>
              <a:ext uri="{FF2B5EF4-FFF2-40B4-BE49-F238E27FC236}">
                <a16:creationId xmlns:a16="http://schemas.microsoft.com/office/drawing/2014/main" id="{35844C8C-F13B-F801-890A-3118E696FC8F}"/>
              </a:ext>
            </a:extLst>
          </p:cNvPr>
          <p:cNvSpPr txBox="1"/>
          <p:nvPr/>
        </p:nvSpPr>
        <p:spPr>
          <a:xfrm>
            <a:off x="786385" y="841248"/>
            <a:ext cx="3515244" cy="534009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dirty="0">
                <a:solidFill>
                  <a:schemeClr val="bg1"/>
                </a:solidFill>
                <a:latin typeface="+mj-lt"/>
                <a:ea typeface="+mj-ea"/>
                <a:cs typeface="+mj-cs"/>
              </a:rPr>
              <a:t>Why ACEs matter in early childhood</a:t>
            </a:r>
          </a:p>
        </p:txBody>
      </p:sp>
      <p:graphicFrame>
        <p:nvGraphicFramePr>
          <p:cNvPr id="7" name="TextBox 4">
            <a:extLst>
              <a:ext uri="{FF2B5EF4-FFF2-40B4-BE49-F238E27FC236}">
                <a16:creationId xmlns:a16="http://schemas.microsoft.com/office/drawing/2014/main" id="{F16353A1-407D-B33D-4EAB-98B91A85A76A}"/>
              </a:ext>
            </a:extLst>
          </p:cNvPr>
          <p:cNvGraphicFramePr/>
          <p:nvPr>
            <p:extLst>
              <p:ext uri="{D42A27DB-BD31-4B8C-83A1-F6EECF244321}">
                <p14:modId xmlns:p14="http://schemas.microsoft.com/office/powerpoint/2010/main" val="288108939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152370"/>
      </p:ext>
    </p:extLst>
  </p:cSld>
  <p:clrMapOvr>
    <a:masterClrMapping/>
  </p:clrMapOvr>
  <mc:AlternateContent xmlns:mc="http://schemas.openxmlformats.org/markup-compatibility/2006">
    <mc:Choice xmlns:p14="http://schemas.microsoft.com/office/powerpoint/2010/main" Requires="p14">
      <p:transition spd="slow" p14:dur="2000" advTm="69884"/>
    </mc:Choice>
    <mc:Fallback>
      <p:transition spd="slow" advTm="6988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0" name="Rectangle 39">
            <a:extLst>
              <a:ext uri="{FF2B5EF4-FFF2-40B4-BE49-F238E27FC236}">
                <a16:creationId xmlns:a16="http://schemas.microsoft.com/office/drawing/2014/main" id="{7708CFC1-16B1-A350-9F85-F571470A142E}"/>
              </a:ext>
            </a:extLst>
          </p:cNvPr>
          <p:cNvSpPr/>
          <p:nvPr/>
        </p:nvSpPr>
        <p:spPr>
          <a:xfrm>
            <a:off x="2404533" y="2390523"/>
            <a:ext cx="6705599" cy="2585323"/>
          </a:xfrm>
          <a:prstGeom prst="rect">
            <a:avLst/>
          </a:prstGeom>
          <a:noFill/>
        </p:spPr>
        <p:txBody>
          <a:bodyPr wrap="square" lIns="91440" tIns="45720" rIns="91440" bIns="45720">
            <a:spAutoFit/>
          </a:bodyPr>
          <a:lstStyle/>
          <a:p>
            <a:pPr algn="ctr"/>
            <a:r>
              <a:rPr lang="en-GB" sz="5400" dirty="0">
                <a:ln w="0"/>
                <a:solidFill>
                  <a:schemeClr val="accent2">
                    <a:lumMod val="40000"/>
                    <a:lumOff val="60000"/>
                  </a:schemeClr>
                </a:solidFill>
                <a:effectLst>
                  <a:reflection blurRad="6350" stA="53000" endA="300" endPos="35500" dir="5400000" sy="-90000" algn="bl" rotWithShape="0"/>
                </a:effectLst>
              </a:rPr>
              <a:t>What impact ACE’s have on a child’s health </a:t>
            </a:r>
            <a:endParaRPr lang="en-GB" sz="5400" b="0" cap="none" spc="0" dirty="0">
              <a:ln w="0"/>
              <a:solidFill>
                <a:schemeClr val="accent2">
                  <a:lumMod val="40000"/>
                  <a:lumOff val="60000"/>
                </a:schemeClr>
              </a:solidFill>
              <a:effectLst>
                <a:reflection blurRad="6350" stA="53000" endA="300" endPos="35500" dir="5400000" sy="-90000" algn="bl" rotWithShape="0"/>
              </a:effectLst>
            </a:endParaRPr>
          </a:p>
        </p:txBody>
      </p:sp>
    </p:spTree>
    <p:extLst>
      <p:ext uri="{BB962C8B-B14F-4D97-AF65-F5344CB8AC3E}">
        <p14:creationId xmlns:p14="http://schemas.microsoft.com/office/powerpoint/2010/main" val="1831957264"/>
      </p:ext>
    </p:extLst>
  </p:cSld>
  <p:clrMapOvr>
    <a:masterClrMapping/>
  </p:clrMapOvr>
  <mc:AlternateContent xmlns:mc="http://schemas.openxmlformats.org/markup-compatibility/2006">
    <mc:Choice xmlns:p14="http://schemas.microsoft.com/office/powerpoint/2010/main" Requires="p14">
      <p:transition spd="slow" p14:dur="2000" advTm="40734"/>
    </mc:Choice>
    <mc:Fallback>
      <p:transition spd="slow" advTm="4073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8BD4F5C-D145-1CC6-31A4-25355E86CD2D}"/>
              </a:ext>
            </a:extLst>
          </p:cNvPr>
          <p:cNvPicPr>
            <a:picLocks noChangeAspect="1"/>
          </p:cNvPicPr>
          <p:nvPr/>
        </p:nvPicPr>
        <p:blipFill>
          <a:blip r:embed="rId3"/>
          <a:srcRect l="3976" r="6463"/>
          <a:stretch>
            <a:fillRect/>
          </a:stretch>
        </p:blipFill>
        <p:spPr>
          <a:xfrm>
            <a:off x="-1" y="-2"/>
            <a:ext cx="6096001" cy="6858002"/>
          </a:xfrm>
          <a:prstGeom prst="rect">
            <a:avLst/>
          </a:prstGeom>
        </p:spPr>
      </p:pic>
      <p:sp>
        <p:nvSpPr>
          <p:cNvPr id="8" name="TextBox 7">
            <a:extLst>
              <a:ext uri="{FF2B5EF4-FFF2-40B4-BE49-F238E27FC236}">
                <a16:creationId xmlns:a16="http://schemas.microsoft.com/office/drawing/2014/main" id="{D7832408-8EBA-93D2-1A1C-C557FCD32FC8}"/>
              </a:ext>
            </a:extLst>
          </p:cNvPr>
          <p:cNvSpPr txBox="1"/>
          <p:nvPr/>
        </p:nvSpPr>
        <p:spPr>
          <a:xfrm>
            <a:off x="6803409" y="2470245"/>
            <a:ext cx="4156512" cy="376983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(Wood </a:t>
            </a:r>
            <a:r>
              <a:rPr lang="en-US" sz="2000" i="1"/>
              <a:t>et al., </a:t>
            </a:r>
            <a:r>
              <a:rPr lang="en-US" sz="2000"/>
              <a:t>2023)</a:t>
            </a:r>
          </a:p>
        </p:txBody>
      </p:sp>
    </p:spTree>
    <p:extLst>
      <p:ext uri="{BB962C8B-B14F-4D97-AF65-F5344CB8AC3E}">
        <p14:creationId xmlns:p14="http://schemas.microsoft.com/office/powerpoint/2010/main" val="1882171209"/>
      </p:ext>
    </p:extLst>
  </p:cSld>
  <p:clrMapOvr>
    <a:masterClrMapping/>
  </p:clrMapOvr>
  <mc:AlternateContent xmlns:mc="http://schemas.openxmlformats.org/markup-compatibility/2006">
    <mc:Choice xmlns:p14="http://schemas.microsoft.com/office/powerpoint/2010/main" Requires="p14">
      <p:transition spd="slow" p14:dur="2000" advTm="57807"/>
    </mc:Choice>
    <mc:Fallback>
      <p:transition spd="slow" advTm="5780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8DE8596-4CA5-83D2-CF5C-84E0F1699A82}"/>
              </a:ext>
            </a:extLst>
          </p:cNvPr>
          <p:cNvSpPr txBox="1"/>
          <p:nvPr/>
        </p:nvSpPr>
        <p:spPr>
          <a:xfrm>
            <a:off x="838200" y="365125"/>
            <a:ext cx="10515600" cy="130644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Welsh Government (2021) Systems approach </a:t>
            </a:r>
          </a:p>
        </p:txBody>
      </p:sp>
      <p:sp>
        <p:nvSpPr>
          <p:cNvPr id="9" name="TextBox 8">
            <a:extLst>
              <a:ext uri="{FF2B5EF4-FFF2-40B4-BE49-F238E27FC236}">
                <a16:creationId xmlns:a16="http://schemas.microsoft.com/office/drawing/2014/main" id="{44FE11E0-C333-B3DE-8081-F53BB752A4A0}"/>
              </a:ext>
            </a:extLst>
          </p:cNvPr>
          <p:cNvSpPr txBox="1"/>
          <p:nvPr/>
        </p:nvSpPr>
        <p:spPr>
          <a:xfrm>
            <a:off x="8830732" y="5401733"/>
            <a:ext cx="2506133" cy="307777"/>
          </a:xfrm>
          <a:prstGeom prst="rect">
            <a:avLst/>
          </a:prstGeom>
          <a:noFill/>
        </p:spPr>
        <p:txBody>
          <a:bodyPr wrap="square" rtlCol="0">
            <a:spAutoFit/>
          </a:bodyPr>
          <a:lstStyle/>
          <a:p>
            <a:pPr>
              <a:spcAft>
                <a:spcPts val="600"/>
              </a:spcAft>
            </a:pPr>
            <a:r>
              <a:rPr lang="en-GB" sz="1400"/>
              <a:t>(Welsh Government 2021)</a:t>
            </a:r>
          </a:p>
        </p:txBody>
      </p:sp>
      <p:pic>
        <p:nvPicPr>
          <p:cNvPr id="40" name="Picture 39">
            <a:extLst>
              <a:ext uri="{FF2B5EF4-FFF2-40B4-BE49-F238E27FC236}">
                <a16:creationId xmlns:a16="http://schemas.microsoft.com/office/drawing/2014/main" id="{5A987AD6-4400-85DA-911B-ECCC9550D7B5}"/>
              </a:ext>
            </a:extLst>
          </p:cNvPr>
          <p:cNvPicPr>
            <a:picLocks noChangeAspect="1"/>
          </p:cNvPicPr>
          <p:nvPr/>
        </p:nvPicPr>
        <p:blipFill>
          <a:blip r:embed="rId3"/>
          <a:srcRect l="13362" r="32759" b="2"/>
          <a:stretch>
            <a:fillRect/>
          </a:stretch>
        </p:blipFill>
        <p:spPr>
          <a:xfrm>
            <a:off x="7989293" y="1904282"/>
            <a:ext cx="3423093" cy="4224808"/>
          </a:xfrm>
          <a:prstGeom prst="rect">
            <a:avLst/>
          </a:prstGeom>
        </p:spPr>
      </p:pic>
      <p:graphicFrame>
        <p:nvGraphicFramePr>
          <p:cNvPr id="7" name="TextBox 2">
            <a:extLst>
              <a:ext uri="{FF2B5EF4-FFF2-40B4-BE49-F238E27FC236}">
                <a16:creationId xmlns:a16="http://schemas.microsoft.com/office/drawing/2014/main" id="{764BB08B-AF98-0DB3-952C-0681C509A828}"/>
              </a:ext>
            </a:extLst>
          </p:cNvPr>
          <p:cNvGraphicFramePr/>
          <p:nvPr>
            <p:extLst>
              <p:ext uri="{D42A27DB-BD31-4B8C-83A1-F6EECF244321}">
                <p14:modId xmlns:p14="http://schemas.microsoft.com/office/powerpoint/2010/main" val="926246693"/>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58255191"/>
      </p:ext>
    </p:extLst>
  </p:cSld>
  <p:clrMapOvr>
    <a:masterClrMapping/>
  </p:clrMapOvr>
  <mc:AlternateContent xmlns:mc="http://schemas.openxmlformats.org/markup-compatibility/2006">
    <mc:Choice xmlns:p14="http://schemas.microsoft.com/office/powerpoint/2010/main" Requires="p14">
      <p:transition spd="slow" p14:dur="2000" advTm="160175"/>
    </mc:Choice>
    <mc:Fallback>
      <p:transition spd="slow" advTm="16017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42A528-B5BC-48B8-92DE-9C2B44451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410789AC-D423-ED79-C6EC-407B39460F32}"/>
              </a:ext>
            </a:extLst>
          </p:cNvPr>
          <p:cNvGraphicFramePr/>
          <p:nvPr>
            <p:extLst>
              <p:ext uri="{D42A27DB-BD31-4B8C-83A1-F6EECF244321}">
                <p14:modId xmlns:p14="http://schemas.microsoft.com/office/powerpoint/2010/main" val="43516588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1627823"/>
      </p:ext>
    </p:extLst>
  </p:cSld>
  <p:clrMapOvr>
    <a:masterClrMapping/>
  </p:clrMapOvr>
  <mc:AlternateContent xmlns:mc="http://schemas.openxmlformats.org/markup-compatibility/2006">
    <mc:Choice xmlns:p14="http://schemas.microsoft.com/office/powerpoint/2010/main" Requires="p14">
      <p:transition spd="slow" p14:dur="2000" advTm="82736"/>
    </mc:Choice>
    <mc:Fallback>
      <p:transition spd="slow" advTm="8273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26"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1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1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1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1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2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C8D85097-CBFF-3029-99BC-721FB765FFB9}"/>
              </a:ext>
            </a:extLst>
          </p:cNvPr>
          <p:cNvSpPr txBox="1"/>
          <p:nvPr/>
        </p:nvSpPr>
        <p:spPr>
          <a:xfrm>
            <a:off x="6464410" y="841247"/>
            <a:ext cx="4484536" cy="534009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5400" dirty="0">
                <a:solidFill>
                  <a:schemeClr val="tx2"/>
                </a:solidFill>
              </a:rPr>
              <a:t>Conclusion</a:t>
            </a:r>
          </a:p>
        </p:txBody>
      </p:sp>
    </p:spTree>
    <p:extLst>
      <p:ext uri="{BB962C8B-B14F-4D97-AF65-F5344CB8AC3E}">
        <p14:creationId xmlns:p14="http://schemas.microsoft.com/office/powerpoint/2010/main" val="3959103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F36CBD-9D3F-DED9-3FF9-19B1A06CDCB7}"/>
              </a:ext>
            </a:extLst>
          </p:cNvPr>
          <p:cNvSpPr txBox="1"/>
          <p:nvPr/>
        </p:nvSpPr>
        <p:spPr>
          <a:xfrm>
            <a:off x="601135" y="961787"/>
            <a:ext cx="11286065" cy="276999"/>
          </a:xfrm>
          <a:prstGeom prst="rect">
            <a:avLst/>
          </a:prstGeom>
          <a:noFill/>
        </p:spPr>
        <p:txBody>
          <a:bodyPr wrap="square">
            <a:spAutoFit/>
          </a:bodyPr>
          <a:lstStyle/>
          <a:p>
            <a:r>
              <a:rPr lang="en-GB" sz="1200" dirty="0"/>
              <a:t>CDC (2026) </a:t>
            </a:r>
            <a:r>
              <a:rPr lang="en-GB" sz="1200" i="1" dirty="0"/>
              <a:t>About Adverse Childhood Experiences (ACEs)</a:t>
            </a:r>
            <a:r>
              <a:rPr lang="en-GB" sz="1200" dirty="0"/>
              <a:t>. Available at: </a:t>
            </a:r>
            <a:r>
              <a:rPr lang="en-GB" sz="1200" dirty="0">
                <a:hlinkClick r:id="rId3"/>
              </a:rPr>
              <a:t>https://</a:t>
            </a:r>
            <a:r>
              <a:rPr lang="en-GB" sz="1200" dirty="0" err="1">
                <a:hlinkClick r:id="rId3"/>
              </a:rPr>
              <a:t>www.cdc.gov</a:t>
            </a:r>
            <a:r>
              <a:rPr lang="en-GB" sz="1200" dirty="0">
                <a:hlinkClick r:id="rId3"/>
              </a:rPr>
              <a:t>/aces/about/</a:t>
            </a:r>
            <a:r>
              <a:rPr lang="en-GB" sz="1200" dirty="0" err="1">
                <a:hlinkClick r:id="rId3"/>
              </a:rPr>
              <a:t>index.html</a:t>
            </a:r>
            <a:r>
              <a:rPr lang="en-GB" sz="1200" dirty="0"/>
              <a:t> (Accessed: 20 June 2026).</a:t>
            </a:r>
          </a:p>
        </p:txBody>
      </p:sp>
      <p:sp>
        <p:nvSpPr>
          <p:cNvPr id="7" name="TextBox 6">
            <a:extLst>
              <a:ext uri="{FF2B5EF4-FFF2-40B4-BE49-F238E27FC236}">
                <a16:creationId xmlns:a16="http://schemas.microsoft.com/office/drawing/2014/main" id="{DACD810B-65F5-3B4E-10F6-BA14CCF0BA8B}"/>
              </a:ext>
            </a:extLst>
          </p:cNvPr>
          <p:cNvSpPr txBox="1"/>
          <p:nvPr/>
        </p:nvSpPr>
        <p:spPr>
          <a:xfrm>
            <a:off x="601134" y="387402"/>
            <a:ext cx="11286066" cy="461665"/>
          </a:xfrm>
          <a:prstGeom prst="rect">
            <a:avLst/>
          </a:prstGeom>
          <a:noFill/>
        </p:spPr>
        <p:txBody>
          <a:bodyPr wrap="square">
            <a:spAutoFit/>
          </a:bodyPr>
          <a:lstStyle/>
          <a:p>
            <a:r>
              <a:rPr lang="en-GB" sz="1200" dirty="0"/>
              <a:t>Boullier, M. and Blair, M. (2018) </a:t>
            </a:r>
            <a:r>
              <a:rPr lang="en-GB" sz="1200" i="1" dirty="0"/>
              <a:t>Adverse childhood experiences</a:t>
            </a:r>
            <a:r>
              <a:rPr lang="en-GB" sz="1200" dirty="0"/>
              <a:t>. </a:t>
            </a:r>
            <a:r>
              <a:rPr lang="en-GB" sz="1200" i="1" dirty="0"/>
              <a:t>Paediatrics and Child Health</a:t>
            </a:r>
            <a:r>
              <a:rPr lang="en-GB" sz="1200" dirty="0"/>
              <a:t>, 28(3), pp. 132–137. Available at: </a:t>
            </a:r>
            <a:r>
              <a:rPr lang="en-GB" sz="1200" dirty="0">
                <a:hlinkClick r:id="rId4"/>
              </a:rPr>
              <a:t>https://</a:t>
            </a:r>
            <a:r>
              <a:rPr lang="en-GB" sz="1200" dirty="0" err="1">
                <a:hlinkClick r:id="rId4"/>
              </a:rPr>
              <a:t>www.sciencedirect.com</a:t>
            </a:r>
            <a:r>
              <a:rPr lang="en-GB" sz="1200" dirty="0">
                <a:hlinkClick r:id="rId4"/>
              </a:rPr>
              <a:t>/science/article/</a:t>
            </a:r>
            <a:r>
              <a:rPr lang="en-GB" sz="1200" dirty="0" err="1">
                <a:hlinkClick r:id="rId4"/>
              </a:rPr>
              <a:t>pii</a:t>
            </a:r>
            <a:r>
              <a:rPr lang="en-GB" sz="1200" dirty="0">
                <a:hlinkClick r:id="rId4"/>
              </a:rPr>
              <a:t>/</a:t>
            </a:r>
            <a:r>
              <a:rPr lang="en-GB" sz="1200" dirty="0" err="1">
                <a:hlinkClick r:id="rId4"/>
              </a:rPr>
              <a:t>S1751722217302913</a:t>
            </a:r>
            <a:r>
              <a:rPr lang="en-GB" sz="1200" dirty="0"/>
              <a:t> (Accessed: 20 June 2026).</a:t>
            </a:r>
          </a:p>
        </p:txBody>
      </p:sp>
      <p:sp>
        <p:nvSpPr>
          <p:cNvPr id="9" name="TextBox 8">
            <a:extLst>
              <a:ext uri="{FF2B5EF4-FFF2-40B4-BE49-F238E27FC236}">
                <a16:creationId xmlns:a16="http://schemas.microsoft.com/office/drawing/2014/main" id="{5E8D5D72-00B1-8C6F-7836-93489AFB896D}"/>
              </a:ext>
            </a:extLst>
          </p:cNvPr>
          <p:cNvSpPr txBox="1"/>
          <p:nvPr/>
        </p:nvSpPr>
        <p:spPr>
          <a:xfrm>
            <a:off x="601133" y="1997837"/>
            <a:ext cx="11286065" cy="461665"/>
          </a:xfrm>
          <a:prstGeom prst="rect">
            <a:avLst/>
          </a:prstGeom>
          <a:noFill/>
        </p:spPr>
        <p:txBody>
          <a:bodyPr wrap="square">
            <a:spAutoFit/>
          </a:bodyPr>
          <a:lstStyle/>
          <a:p>
            <a:pPr>
              <a:buNone/>
            </a:pPr>
            <a:r>
              <a:rPr lang="en-GB" sz="1200" dirty="0">
                <a:effectLst/>
              </a:rPr>
              <a:t>Schuster, F. (2024) </a:t>
            </a:r>
            <a:r>
              <a:rPr lang="en-GB" sz="1200" i="1" dirty="0">
                <a:effectLst/>
              </a:rPr>
              <a:t>Associations of the ten original Adverse Childhood Experiences (ACEs) with mental health impairments after controlling for the other ACEs: A meta-analysis.</a:t>
            </a:r>
            <a:r>
              <a:rPr lang="en-GB" sz="1200" dirty="0">
                <a:effectLst/>
              </a:rPr>
              <a:t> Available at: </a:t>
            </a:r>
            <a:r>
              <a:rPr lang="en-GB" sz="1200" dirty="0">
                <a:effectLst/>
                <a:hlinkClick r:id="rId5" tooltip="www.ipce.info"/>
              </a:rPr>
              <a:t>https://</a:t>
            </a:r>
            <a:r>
              <a:rPr lang="en-GB" sz="1200" dirty="0" err="1">
                <a:effectLst/>
                <a:hlinkClick r:id="rId5" tooltip="www.ipce.info"/>
              </a:rPr>
              <a:t>www.ipce.info</a:t>
            </a:r>
            <a:r>
              <a:rPr lang="en-GB" sz="1200" dirty="0">
                <a:effectLst/>
                <a:hlinkClick r:id="rId5" tooltip="www.ipce.info"/>
              </a:rPr>
              <a:t>/sites/</a:t>
            </a:r>
            <a:r>
              <a:rPr lang="en-GB" sz="1200" dirty="0" err="1">
                <a:effectLst/>
                <a:hlinkClick r:id="rId5" tooltip="www.ipce.info"/>
              </a:rPr>
              <a:t>ipce.info</a:t>
            </a:r>
            <a:r>
              <a:rPr lang="en-GB" sz="1200" dirty="0">
                <a:effectLst/>
                <a:hlinkClick r:id="rId5" tooltip="www.ipce.info"/>
              </a:rPr>
              <a:t>/files/</a:t>
            </a:r>
            <a:r>
              <a:rPr lang="en-GB" sz="1200" dirty="0" err="1">
                <a:effectLst/>
                <a:hlinkClick r:id="rId5" tooltip="www.ipce.info"/>
              </a:rPr>
              <a:t>biblio_attachments</a:t>
            </a:r>
            <a:r>
              <a:rPr lang="en-GB" sz="1200" dirty="0">
                <a:effectLst/>
                <a:hlinkClick r:id="rId5" tooltip="www.ipce.info"/>
              </a:rPr>
              <a:t>/2024-meta-ana-ace-</a:t>
            </a:r>
            <a:r>
              <a:rPr lang="en-GB" sz="1200" dirty="0" err="1">
                <a:effectLst/>
                <a:hlinkClick r:id="rId5" tooltip="www.ipce.info"/>
              </a:rPr>
              <a:t>eng.pdf</a:t>
            </a:r>
            <a:r>
              <a:rPr lang="en-GB" sz="1200" dirty="0">
                <a:effectLst/>
              </a:rPr>
              <a:t> (Accessed: 20 June 2026).</a:t>
            </a:r>
            <a:endParaRPr lang="en-GB" sz="1200" dirty="0"/>
          </a:p>
        </p:txBody>
      </p:sp>
      <p:sp>
        <p:nvSpPr>
          <p:cNvPr id="11" name="TextBox 10">
            <a:extLst>
              <a:ext uri="{FF2B5EF4-FFF2-40B4-BE49-F238E27FC236}">
                <a16:creationId xmlns:a16="http://schemas.microsoft.com/office/drawing/2014/main" id="{C7A07FD5-9BAC-38D8-CE40-51BB95391564}"/>
              </a:ext>
            </a:extLst>
          </p:cNvPr>
          <p:cNvSpPr txBox="1"/>
          <p:nvPr/>
        </p:nvSpPr>
        <p:spPr>
          <a:xfrm>
            <a:off x="567266" y="2592609"/>
            <a:ext cx="11057466" cy="1015663"/>
          </a:xfrm>
          <a:prstGeom prst="rect">
            <a:avLst/>
          </a:prstGeom>
          <a:noFill/>
        </p:spPr>
        <p:txBody>
          <a:bodyPr wrap="square">
            <a:spAutoFit/>
          </a:bodyPr>
          <a:lstStyle/>
          <a:p>
            <a:r>
              <a:rPr lang="en-GB" sz="1200" dirty="0"/>
              <a:t>Wood, S., Janssen, H., Hughes, K., Passmore, J. and Bellis, M.A. (2023) </a:t>
            </a:r>
            <a:r>
              <a:rPr lang="en-GB" sz="1200" i="1" dirty="0"/>
              <a:t>A practical handbook on Adverse Childhood Experiences (ACEs): Delivering prevention, building resilience and developing trauma‑informed systems</a:t>
            </a:r>
            <a:r>
              <a:rPr lang="en-GB" sz="1200" dirty="0"/>
              <a:t>. Public Health Wales NHS Trust. Available at: </a:t>
            </a:r>
            <a:r>
              <a:rPr lang="en-GB" sz="1200" dirty="0">
                <a:hlinkClick r:id="rId6"/>
              </a:rPr>
              <a:t>https://</a:t>
            </a:r>
            <a:r>
              <a:rPr lang="en-GB" sz="1200" dirty="0" err="1">
                <a:hlinkClick r:id="rId6"/>
              </a:rPr>
              <a:t>phw.nhs.wales</a:t>
            </a:r>
            <a:r>
              <a:rPr lang="en-GB" sz="1200" dirty="0">
                <a:hlinkClick r:id="rId6"/>
              </a:rPr>
              <a:t>/app/uploads/sites/2/2025/08/A-practical-handbook-on-adverse-childhood-experiences_Handbook.pdf</a:t>
            </a:r>
            <a:r>
              <a:rPr lang="en-GB" sz="1200" dirty="0"/>
              <a:t> (Accessed: 20 June 2026). </a:t>
            </a:r>
            <a:r>
              <a:rPr lang="en-GB" sz="1200" dirty="0" err="1"/>
              <a:t>Centers</a:t>
            </a:r>
            <a:r>
              <a:rPr lang="en-GB" sz="1200" dirty="0"/>
              <a:t> for Disease Control and Prevention (2021) </a:t>
            </a:r>
            <a:r>
              <a:rPr lang="en-GB" sz="1200" i="1" dirty="0"/>
              <a:t>About the CDC–Kaiser ACE Study</a:t>
            </a:r>
            <a:r>
              <a:rPr lang="en-GB" sz="1200" dirty="0"/>
              <a:t>. Available at: </a:t>
            </a:r>
            <a:r>
              <a:rPr lang="en-GB" sz="1200" dirty="0">
                <a:hlinkClick r:id="rId7"/>
              </a:rPr>
              <a:t>https://</a:t>
            </a:r>
            <a:r>
              <a:rPr lang="en-GB" sz="1200" dirty="0" err="1">
                <a:hlinkClick r:id="rId7"/>
              </a:rPr>
              <a:t>www.cdc.gov</a:t>
            </a:r>
            <a:r>
              <a:rPr lang="en-GB" sz="1200" dirty="0">
                <a:hlinkClick r:id="rId7"/>
              </a:rPr>
              <a:t>/</a:t>
            </a:r>
            <a:r>
              <a:rPr lang="en-GB" sz="1200" dirty="0" err="1">
                <a:hlinkClick r:id="rId7"/>
              </a:rPr>
              <a:t>violenceprevention</a:t>
            </a:r>
            <a:r>
              <a:rPr lang="en-GB" sz="1200" dirty="0">
                <a:hlinkClick r:id="rId7"/>
              </a:rPr>
              <a:t>/aces/</a:t>
            </a:r>
            <a:r>
              <a:rPr lang="en-GB" sz="1200" dirty="0" err="1">
                <a:hlinkClick r:id="rId7"/>
              </a:rPr>
              <a:t>about.html</a:t>
            </a:r>
            <a:r>
              <a:rPr lang="en-GB" sz="1200" dirty="0"/>
              <a:t> (Accessed: 21 June 2026).</a:t>
            </a:r>
          </a:p>
          <a:p>
            <a:endParaRPr lang="en-GB" sz="1200" dirty="0"/>
          </a:p>
        </p:txBody>
      </p:sp>
      <p:sp>
        <p:nvSpPr>
          <p:cNvPr id="13" name="TextBox 12">
            <a:extLst>
              <a:ext uri="{FF2B5EF4-FFF2-40B4-BE49-F238E27FC236}">
                <a16:creationId xmlns:a16="http://schemas.microsoft.com/office/drawing/2014/main" id="{35A42330-4DD8-A850-29FE-B9592BC1B549}"/>
              </a:ext>
            </a:extLst>
          </p:cNvPr>
          <p:cNvSpPr txBox="1"/>
          <p:nvPr/>
        </p:nvSpPr>
        <p:spPr>
          <a:xfrm>
            <a:off x="543982" y="3608272"/>
            <a:ext cx="11400365" cy="461665"/>
          </a:xfrm>
          <a:prstGeom prst="rect">
            <a:avLst/>
          </a:prstGeom>
          <a:noFill/>
        </p:spPr>
        <p:txBody>
          <a:bodyPr wrap="square">
            <a:spAutoFit/>
          </a:bodyPr>
          <a:lstStyle/>
          <a:p>
            <a:r>
              <a:rPr lang="en-GB" sz="1200" dirty="0"/>
              <a:t>Welsh Government (2021) </a:t>
            </a:r>
            <a:r>
              <a:rPr lang="en-GB" sz="1200" i="1" dirty="0"/>
              <a:t>Review of Adverse Childhood Experiences (ACE) policy: report</a:t>
            </a:r>
            <a:r>
              <a:rPr lang="en-GB" sz="1200" dirty="0"/>
              <a:t>. Available at: </a:t>
            </a:r>
            <a:r>
              <a:rPr lang="en-GB" sz="1200" dirty="0">
                <a:hlinkClick r:id="rId8"/>
              </a:rPr>
              <a:t>https://</a:t>
            </a:r>
            <a:r>
              <a:rPr lang="en-GB" sz="1200" dirty="0" err="1">
                <a:hlinkClick r:id="rId8"/>
              </a:rPr>
              <a:t>www.gov.wales</a:t>
            </a:r>
            <a:r>
              <a:rPr lang="en-GB" sz="1200" dirty="0">
                <a:hlinkClick r:id="rId8"/>
              </a:rPr>
              <a:t>/review-adverse-childhood-experiences-ace-policy-report-html</a:t>
            </a:r>
            <a:r>
              <a:rPr lang="en-GB" sz="1200" dirty="0"/>
              <a:t> (Accessed: 20 June 2026).</a:t>
            </a:r>
          </a:p>
        </p:txBody>
      </p:sp>
      <p:sp>
        <p:nvSpPr>
          <p:cNvPr id="15" name="TextBox 14">
            <a:extLst>
              <a:ext uri="{FF2B5EF4-FFF2-40B4-BE49-F238E27FC236}">
                <a16:creationId xmlns:a16="http://schemas.microsoft.com/office/drawing/2014/main" id="{96BD3817-7207-8EF8-978B-C50FD055C13D}"/>
              </a:ext>
            </a:extLst>
          </p:cNvPr>
          <p:cNvSpPr txBox="1"/>
          <p:nvPr/>
        </p:nvSpPr>
        <p:spPr>
          <a:xfrm>
            <a:off x="486833" y="4295377"/>
            <a:ext cx="11400365" cy="461665"/>
          </a:xfrm>
          <a:prstGeom prst="rect">
            <a:avLst/>
          </a:prstGeom>
          <a:noFill/>
        </p:spPr>
        <p:txBody>
          <a:bodyPr wrap="square">
            <a:spAutoFit/>
          </a:bodyPr>
          <a:lstStyle/>
          <a:p>
            <a:r>
              <a:rPr lang="en-GB" sz="1200" dirty="0"/>
              <a:t>Welsh Government (2023) </a:t>
            </a:r>
            <a:r>
              <a:rPr lang="en-GB" sz="1200" i="1" dirty="0"/>
              <a:t>A quality framework for early childhood play, learning and care in Wales</a:t>
            </a:r>
            <a:r>
              <a:rPr lang="en-GB" sz="1200" dirty="0"/>
              <a:t>. Available at: </a:t>
            </a:r>
            <a:r>
              <a:rPr lang="en-GB" sz="1200" dirty="0">
                <a:hlinkClick r:id="rId9"/>
              </a:rPr>
              <a:t>https://</a:t>
            </a:r>
            <a:r>
              <a:rPr lang="en-GB" sz="1200" dirty="0" err="1">
                <a:hlinkClick r:id="rId9"/>
              </a:rPr>
              <a:t>hwb.gov.wales</a:t>
            </a:r>
            <a:r>
              <a:rPr lang="en-GB" sz="1200" dirty="0">
                <a:hlinkClick r:id="rId9"/>
              </a:rPr>
              <a:t>/</a:t>
            </a:r>
            <a:r>
              <a:rPr lang="en-GB" sz="1200" dirty="0" err="1">
                <a:hlinkClick r:id="rId9"/>
              </a:rPr>
              <a:t>api</a:t>
            </a:r>
            <a:r>
              <a:rPr lang="en-GB" sz="1200" dirty="0">
                <a:hlinkClick r:id="rId9"/>
              </a:rPr>
              <a:t>/storage/</a:t>
            </a:r>
            <a:r>
              <a:rPr lang="en-GB" sz="1200" dirty="0" err="1">
                <a:hlinkClick r:id="rId9"/>
              </a:rPr>
              <a:t>4901fbbb</a:t>
            </a:r>
            <a:r>
              <a:rPr lang="en-GB" sz="1200" dirty="0">
                <a:hlinkClick r:id="rId9"/>
              </a:rPr>
              <a:t>-</a:t>
            </a:r>
            <a:r>
              <a:rPr lang="en-GB" sz="1200" dirty="0" err="1">
                <a:hlinkClick r:id="rId9"/>
              </a:rPr>
              <a:t>6aa2</a:t>
            </a:r>
            <a:r>
              <a:rPr lang="en-GB" sz="1200" dirty="0">
                <a:hlinkClick r:id="rId9"/>
              </a:rPr>
              <a:t>-4412-</a:t>
            </a:r>
            <a:r>
              <a:rPr lang="en-GB" sz="1200" dirty="0" err="1">
                <a:hlinkClick r:id="rId9"/>
              </a:rPr>
              <a:t>be18</a:t>
            </a:r>
            <a:r>
              <a:rPr lang="en-GB" sz="1200" dirty="0">
                <a:hlinkClick r:id="rId9"/>
              </a:rPr>
              <a:t>-</a:t>
            </a:r>
            <a:r>
              <a:rPr lang="en-GB" sz="1200" dirty="0" err="1">
                <a:hlinkClick r:id="rId9"/>
              </a:rPr>
              <a:t>f73ca2c3c599</a:t>
            </a:r>
            <a:r>
              <a:rPr lang="en-GB" sz="1200" dirty="0">
                <a:hlinkClick r:id="rId9"/>
              </a:rPr>
              <a:t>/a-quality-framework-for-early-childhood-play-learning-and-care-v2.pdf</a:t>
            </a:r>
            <a:r>
              <a:rPr lang="en-GB" sz="1200" dirty="0"/>
              <a:t> (Accessed: 20 June 2026).</a:t>
            </a:r>
          </a:p>
        </p:txBody>
      </p:sp>
      <p:sp>
        <p:nvSpPr>
          <p:cNvPr id="21" name="TextBox 20">
            <a:extLst>
              <a:ext uri="{FF2B5EF4-FFF2-40B4-BE49-F238E27FC236}">
                <a16:creationId xmlns:a16="http://schemas.microsoft.com/office/drawing/2014/main" id="{5AEC841D-2B93-D998-DEAF-CC9970E8F597}"/>
              </a:ext>
            </a:extLst>
          </p:cNvPr>
          <p:cNvSpPr txBox="1"/>
          <p:nvPr/>
        </p:nvSpPr>
        <p:spPr>
          <a:xfrm>
            <a:off x="649817" y="1388679"/>
            <a:ext cx="11146365" cy="461665"/>
          </a:xfrm>
          <a:prstGeom prst="rect">
            <a:avLst/>
          </a:prstGeom>
          <a:noFill/>
        </p:spPr>
        <p:txBody>
          <a:bodyPr wrap="square">
            <a:spAutoFit/>
          </a:bodyPr>
          <a:lstStyle/>
          <a:p>
            <a:r>
              <a:rPr lang="en-GB" sz="1200" dirty="0"/>
              <a:t>Kay Phillips Child Advocacy </a:t>
            </a:r>
            <a:r>
              <a:rPr lang="en-GB" sz="1200" dirty="0" err="1"/>
              <a:t>Center</a:t>
            </a:r>
            <a:r>
              <a:rPr lang="en-GB" sz="1200" dirty="0"/>
              <a:t> (2024) </a:t>
            </a:r>
            <a:r>
              <a:rPr lang="en-GB" sz="1200" i="1" dirty="0"/>
              <a:t>Adverse Childhood Experiences (ACEs)</a:t>
            </a:r>
            <a:r>
              <a:rPr lang="en-GB" sz="1200" dirty="0"/>
              <a:t>. Available at: </a:t>
            </a:r>
            <a:r>
              <a:rPr lang="en-GB" sz="1200" dirty="0">
                <a:hlinkClick r:id="rId10"/>
              </a:rPr>
              <a:t>https://</a:t>
            </a:r>
            <a:r>
              <a:rPr lang="en-GB" sz="1200" dirty="0" err="1">
                <a:hlinkClick r:id="rId10"/>
              </a:rPr>
              <a:t>kayphillipscac.org</a:t>
            </a:r>
            <a:r>
              <a:rPr lang="en-GB" sz="1200" dirty="0">
                <a:hlinkClick r:id="rId10"/>
              </a:rPr>
              <a:t>/education-resources/adverse-childhood-experiences</a:t>
            </a:r>
            <a:r>
              <a:rPr lang="en-GB" sz="1200" dirty="0"/>
              <a:t> (Accessed: 21 June 2026).</a:t>
            </a:r>
          </a:p>
        </p:txBody>
      </p:sp>
      <p:sp>
        <p:nvSpPr>
          <p:cNvPr id="28" name="TextBox 27">
            <a:extLst>
              <a:ext uri="{FF2B5EF4-FFF2-40B4-BE49-F238E27FC236}">
                <a16:creationId xmlns:a16="http://schemas.microsoft.com/office/drawing/2014/main" id="{983B6193-338B-420C-C852-3C128791BD12}"/>
              </a:ext>
            </a:extLst>
          </p:cNvPr>
          <p:cNvSpPr txBox="1"/>
          <p:nvPr/>
        </p:nvSpPr>
        <p:spPr>
          <a:xfrm>
            <a:off x="543982" y="4962095"/>
            <a:ext cx="11182351" cy="461665"/>
          </a:xfrm>
          <a:prstGeom prst="rect">
            <a:avLst/>
          </a:prstGeom>
          <a:noFill/>
        </p:spPr>
        <p:txBody>
          <a:bodyPr wrap="square">
            <a:spAutoFit/>
          </a:bodyPr>
          <a:lstStyle/>
          <a:p>
            <a:r>
              <a:rPr lang="en-GB" sz="1200" dirty="0"/>
              <a:t>Shonkoff, J.P. (2016) ‘Toxic stress: A conceptual framework for understanding how early adversity shapes development’, </a:t>
            </a:r>
            <a:r>
              <a:rPr lang="en-GB" sz="1200" i="1" dirty="0"/>
              <a:t>American Psychologist</a:t>
            </a:r>
            <a:r>
              <a:rPr lang="en-GB" sz="1200" dirty="0"/>
              <a:t>, 71(6), pp. 1–13. Available at: </a:t>
            </a:r>
            <a:r>
              <a:rPr lang="en-GB" sz="1200" dirty="0">
                <a:hlinkClick r:id="rId11"/>
              </a:rPr>
              <a:t>https://</a:t>
            </a:r>
            <a:r>
              <a:rPr lang="en-GB" sz="1200" dirty="0" err="1">
                <a:hlinkClick r:id="rId11"/>
              </a:rPr>
              <a:t>psycnet.apa.org</a:t>
            </a:r>
            <a:r>
              <a:rPr lang="en-GB" sz="1200" dirty="0">
                <a:hlinkClick r:id="rId11"/>
              </a:rPr>
              <a:t>/manuscript/2016-11924-</a:t>
            </a:r>
            <a:r>
              <a:rPr lang="en-GB" sz="1200" dirty="0" err="1">
                <a:hlinkClick r:id="rId11"/>
              </a:rPr>
              <a:t>002.pdf</a:t>
            </a:r>
            <a:r>
              <a:rPr lang="en-GB" sz="1200" dirty="0"/>
              <a:t> (Accessed: 21 June 2026).</a:t>
            </a:r>
          </a:p>
        </p:txBody>
      </p:sp>
      <p:sp>
        <p:nvSpPr>
          <p:cNvPr id="30" name="TextBox 29">
            <a:extLst>
              <a:ext uri="{FF2B5EF4-FFF2-40B4-BE49-F238E27FC236}">
                <a16:creationId xmlns:a16="http://schemas.microsoft.com/office/drawing/2014/main" id="{02072E82-F198-02AC-127C-31C7379E747F}"/>
              </a:ext>
            </a:extLst>
          </p:cNvPr>
          <p:cNvSpPr txBox="1"/>
          <p:nvPr/>
        </p:nvSpPr>
        <p:spPr>
          <a:xfrm>
            <a:off x="649816" y="5469321"/>
            <a:ext cx="11146365" cy="461665"/>
          </a:xfrm>
          <a:prstGeom prst="rect">
            <a:avLst/>
          </a:prstGeom>
          <a:noFill/>
        </p:spPr>
        <p:txBody>
          <a:bodyPr wrap="square">
            <a:spAutoFit/>
          </a:bodyPr>
          <a:lstStyle/>
          <a:p>
            <a:r>
              <a:rPr lang="en-GB" sz="1200" dirty="0"/>
              <a:t>Smith, K.E. and Pollak, S.D. (2020) ‘Early life stress and development: potential mechanisms for adverse outcomes’, </a:t>
            </a:r>
            <a:r>
              <a:rPr lang="en-GB" sz="1200" i="1" dirty="0"/>
              <a:t>Journal of Neurodevelopmental Disorders</a:t>
            </a:r>
            <a:r>
              <a:rPr lang="en-GB" sz="1200" dirty="0"/>
              <a:t>, 12(34). Available at: </a:t>
            </a:r>
            <a:r>
              <a:rPr lang="en-GB" sz="1200" dirty="0">
                <a:latin typeface="Courier New" panose="02070309020205020404" pitchFamily="49" charset="0"/>
              </a:rPr>
              <a:t>https://</a:t>
            </a:r>
            <a:r>
              <a:rPr lang="en-GB" sz="1200" dirty="0" err="1">
                <a:latin typeface="Courier New" panose="02070309020205020404" pitchFamily="49" charset="0"/>
              </a:rPr>
              <a:t>doi.org</a:t>
            </a:r>
            <a:r>
              <a:rPr lang="en-GB" sz="1200" dirty="0">
                <a:latin typeface="Courier New" panose="02070309020205020404" pitchFamily="49" charset="0"/>
              </a:rPr>
              <a:t>/10.1186/</a:t>
            </a:r>
            <a:r>
              <a:rPr lang="en-GB" sz="1200" dirty="0" err="1">
                <a:latin typeface="Courier New" panose="02070309020205020404" pitchFamily="49" charset="0"/>
              </a:rPr>
              <a:t>s11689</a:t>
            </a:r>
            <a:r>
              <a:rPr lang="en-GB" sz="1200" dirty="0">
                <a:latin typeface="Courier New" panose="02070309020205020404" pitchFamily="49" charset="0"/>
              </a:rPr>
              <a:t>-020-09337-y</a:t>
            </a:r>
            <a:r>
              <a:rPr lang="en-GB" sz="1200" dirty="0"/>
              <a:t> </a:t>
            </a:r>
            <a:r>
              <a:rPr lang="en-GB" sz="1200" dirty="0">
                <a:hlinkClick r:id="rId12"/>
              </a:rPr>
              <a:t>(</a:t>
            </a:r>
            <a:r>
              <a:rPr lang="en-GB" sz="1200" dirty="0" err="1">
                <a:hlinkClick r:id="rId12"/>
              </a:rPr>
              <a:t>doi.org</a:t>
            </a:r>
            <a:r>
              <a:rPr lang="en-GB" sz="1200" dirty="0">
                <a:hlinkClick r:id="rId12"/>
              </a:rPr>
              <a:t> in Bing)</a:t>
            </a:r>
            <a:r>
              <a:rPr lang="en-GB" sz="1200" dirty="0"/>
              <a:t> (Accessed: 21 June 2026).</a:t>
            </a:r>
          </a:p>
        </p:txBody>
      </p:sp>
    </p:spTree>
    <p:extLst>
      <p:ext uri="{BB962C8B-B14F-4D97-AF65-F5344CB8AC3E}">
        <p14:creationId xmlns:p14="http://schemas.microsoft.com/office/powerpoint/2010/main" val="3729440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1759</TotalTime>
  <Words>2106</Words>
  <Application>Microsoft Office PowerPoint</Application>
  <PresentationFormat>Widescreen</PresentationFormat>
  <Paragraphs>105</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Courier New</vt:lpstr>
      <vt:lpstr>Office Theme</vt:lpstr>
      <vt:lpstr>Adverse childhood experiences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Rhiannon Lewis (2517872)</dc:creator>
  <cp:lastModifiedBy>Rhiannon Lewis (2517872)</cp:lastModifiedBy>
  <cp:revision>2</cp:revision>
  <dcterms:created xsi:type="dcterms:W3CDTF">2026-06-20T15:25:15Z</dcterms:created>
  <dcterms:modified xsi:type="dcterms:W3CDTF">2026-06-21T20:44:37Z</dcterms:modified>
</cp:coreProperties>
</file>