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handoutMasterIdLst>
    <p:handoutMasterId r:id="rId24"/>
  </p:handoutMasterIdLst>
  <p:sldIdLst>
    <p:sldId id="256" r:id="rId2"/>
    <p:sldId id="257" r:id="rId3"/>
    <p:sldId id="258" r:id="rId4"/>
    <p:sldId id="277" r:id="rId5"/>
    <p:sldId id="260" r:id="rId6"/>
    <p:sldId id="261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88" r:id="rId18"/>
    <p:sldId id="289" r:id="rId19"/>
    <p:sldId id="290" r:id="rId20"/>
    <p:sldId id="291" r:id="rId21"/>
    <p:sldId id="292" r:id="rId22"/>
  </p:sldIdLst>
  <p:sldSz cx="9144000" cy="6858000" type="screen4x3"/>
  <p:notesSz cx="6797675" cy="98742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B2CA"/>
    <a:srgbClr val="B50052"/>
    <a:srgbClr val="E7DDEB"/>
    <a:srgbClr val="CBB6D4"/>
    <a:srgbClr val="8284B3"/>
    <a:srgbClr val="B7B9D3"/>
    <a:srgbClr val="00918B"/>
    <a:srgbClr val="99C9E5"/>
    <a:srgbClr val="4CA1D1"/>
    <a:srgbClr val="0079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5E2E56-8EF6-4E5D-B8CB-79E0C3BF2A22}" type="datetimeFigureOut">
              <a:rPr lang="en-GB" smtClean="0"/>
              <a:t>10/06/2021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9FD71-2B77-4735-9BE0-C55AD68AB4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1277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9EFEBC-22E6-4F1C-9B68-1A7654005966}" type="datetimeFigureOut">
              <a:rPr lang="en-GB" smtClean="0"/>
              <a:t>10/06/2021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691063"/>
            <a:ext cx="5438775" cy="444341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895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37895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8ABF7A-65D6-4C1F-B57A-DCA1B7A00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6013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8ABF7A-65D6-4C1F-B57A-DCA1B7A0084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989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CA70F-F1FB-407E-9877-2B22775DF6CF}" type="datetimeFigureOut">
              <a:rPr lang="en-GB" smtClean="0"/>
              <a:t>10/06/2021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9BA7B-C0FD-4A12-880B-6A5930358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230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CA70F-F1FB-407E-9877-2B22775DF6CF}" type="datetimeFigureOut">
              <a:rPr lang="en-GB" smtClean="0"/>
              <a:t>10/06/2021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9BA7B-C0FD-4A12-880B-6A5930358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00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CA70F-F1FB-407E-9877-2B22775DF6CF}" type="datetimeFigureOut">
              <a:rPr lang="en-GB" smtClean="0"/>
              <a:t>10/06/2021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9BA7B-C0FD-4A12-880B-6A5930358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594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CA70F-F1FB-407E-9877-2B22775DF6CF}" type="datetimeFigureOut">
              <a:rPr lang="en-GB" smtClean="0"/>
              <a:t>10/06/2021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9BA7B-C0FD-4A12-880B-6A5930358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692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CA70F-F1FB-407E-9877-2B22775DF6CF}" type="datetimeFigureOut">
              <a:rPr lang="en-GB" smtClean="0"/>
              <a:t>10/06/2021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9BA7B-C0FD-4A12-880B-6A5930358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062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CA70F-F1FB-407E-9877-2B22775DF6CF}" type="datetimeFigureOut">
              <a:rPr lang="en-GB" smtClean="0"/>
              <a:t>10/06/2021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9BA7B-C0FD-4A12-880B-6A5930358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752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CA70F-F1FB-407E-9877-2B22775DF6CF}" type="datetimeFigureOut">
              <a:rPr lang="en-GB" smtClean="0"/>
              <a:t>10/06/2021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9BA7B-C0FD-4A12-880B-6A5930358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823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CA70F-F1FB-407E-9877-2B22775DF6CF}" type="datetimeFigureOut">
              <a:rPr lang="en-GB" smtClean="0"/>
              <a:t>10/06/2021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9BA7B-C0FD-4A12-880B-6A5930358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785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CA70F-F1FB-407E-9877-2B22775DF6CF}" type="datetimeFigureOut">
              <a:rPr lang="en-GB" smtClean="0"/>
              <a:t>10/06/2021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9BA7B-C0FD-4A12-880B-6A5930358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663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CA70F-F1FB-407E-9877-2B22775DF6CF}" type="datetimeFigureOut">
              <a:rPr lang="en-GB" smtClean="0"/>
              <a:t>10/06/2021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9BA7B-C0FD-4A12-880B-6A5930358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409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CA70F-F1FB-407E-9877-2B22775DF6CF}" type="datetimeFigureOut">
              <a:rPr lang="en-GB" smtClean="0"/>
              <a:t>10/06/2021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9BA7B-C0FD-4A12-880B-6A5930358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773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7CA70F-F1FB-407E-9877-2B22775DF6CF}" type="datetimeFigureOut">
              <a:rPr lang="en-GB" smtClean="0"/>
              <a:t>10/06/2021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F9BA7B-C0FD-4A12-880B-6A5930358D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852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3284984"/>
            <a:ext cx="6400800" cy="1728192"/>
          </a:xfrm>
        </p:spPr>
        <p:txBody>
          <a:bodyPr>
            <a:noAutofit/>
          </a:bodyPr>
          <a:lstStyle/>
          <a:p>
            <a:r>
              <a:rPr lang="en-GB" sz="4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 the challenge together toolkit</a:t>
            </a:r>
            <a:endParaRPr lang="en-GB" sz="4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C:\Users\harveyk\AppData\Local\Microsoft\Windows\Temporary Internet Files\Content.Outlook\67KSCLWE\Theme_1_PowerPoint_Header_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2832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6264696" cy="2232248"/>
          </a:xfrm>
        </p:spPr>
        <p:txBody>
          <a:bodyPr>
            <a:normAutofit/>
          </a:bodyPr>
          <a:lstStyle/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Family and community </a:t>
            </a:r>
            <a:b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engagement (FaCE)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sz="27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C:\Users\harveyk\AppData\Local\Microsoft\Windows\Temporary Internet Files\Content.Outlook\67KSCLWE\Ed begins at home Billingual-fullColour-Outline (2)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157192"/>
            <a:ext cx="1556792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6225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683568" y="116632"/>
            <a:ext cx="800323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Why work with families?</a:t>
            </a:r>
            <a:endParaRPr lang="en-GB" sz="4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3995936" y="1484784"/>
            <a:ext cx="5040560" cy="446449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Powerful lever for raising attainment.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Positive impact on behaviour </a:t>
            </a:r>
            <a:b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and well-being.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Powerful lever for tackling </a:t>
            </a:r>
            <a:b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 impacts of poverty.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Build on</a:t>
            </a:r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‘Education begins </a:t>
            </a:r>
            <a:b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at home’ campaign.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467544" y="4005064"/>
            <a:ext cx="3312368" cy="2448272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“Family and parent support activities should have the improvement of children’s learning as a clear and consistent goal.” </a:t>
            </a:r>
          </a:p>
          <a:p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Goodall and </a:t>
            </a:r>
            <a:r>
              <a:rPr lang="en-GB" sz="1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Vorhaus</a:t>
            </a: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(2011) </a:t>
            </a:r>
            <a:b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 of Best Practice in Parental Engagement Practitioners Summary</a:t>
            </a:r>
          </a:p>
        </p:txBody>
      </p:sp>
      <p:pic>
        <p:nvPicPr>
          <p:cNvPr id="9" name="Picture 2" descr="C:\Users\harveyk\AppData\Local\Microsoft\Windows\Temporary Internet Files\Content.Outlook\67KSCLWE\Ed begins at home Billingual-fullColour-Outline (2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933056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467544" y="1268760"/>
            <a:ext cx="3312368" cy="252940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“Parental engagement </a:t>
            </a:r>
            <a:b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children’s learning makes a difference – </a:t>
            </a:r>
            <a:b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the most powerful school improvement </a:t>
            </a:r>
            <a:b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lever we have.” </a:t>
            </a:r>
          </a:p>
          <a:p>
            <a:r>
              <a:rPr lang="en-GB" sz="15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Harris and Goodall (2007)</a:t>
            </a:r>
          </a:p>
          <a:p>
            <a:r>
              <a:rPr lang="en-GB" sz="15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Parents Know They Matter? </a:t>
            </a:r>
            <a:r>
              <a:rPr lang="en-GB" sz="15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(p.70</a:t>
            </a:r>
            <a:r>
              <a:rPr lang="en-GB" sz="15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i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688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7578415"/>
              </p:ext>
            </p:extLst>
          </p:nvPr>
        </p:nvGraphicFramePr>
        <p:xfrm>
          <a:off x="611560" y="1634188"/>
          <a:ext cx="8136904" cy="51071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939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705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724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05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Foundation Phase</a:t>
                      </a:r>
                      <a:endParaRPr lang="en-GB" sz="1600" b="1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0079B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Primary school age </a:t>
                      </a: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7–11</a:t>
                      </a:r>
                      <a:endParaRPr lang="en-GB" sz="1600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CBB6D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Secondary school age</a:t>
                      </a:r>
                    </a:p>
                  </a:txBody>
                  <a:tcPr marL="42096" marR="42096" marT="0" marB="0">
                    <a:solidFill>
                      <a:srgbClr val="8284B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56670"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Conversations. 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Role play.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Reading stories.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Teaching songs. 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Playing 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with letters and </a:t>
                      </a:r>
                      <a:r>
                        <a:rPr lang="en-GB" sz="12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numbers.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Painting 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</a:t>
                      </a:r>
                      <a:r>
                        <a:rPr lang="en-GB" sz="12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drawing.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Visiting 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library, museums and </a:t>
                      </a:r>
                      <a:r>
                        <a:rPr lang="en-GB" sz="12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galleries.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Outdoor trips. 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Supporting 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and emotional </a:t>
                      </a:r>
                      <a:r>
                        <a:rPr lang="en-GB" sz="12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learning.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Helping </a:t>
                      </a:r>
                      <a:r>
                        <a:rPr lang="en-GB" sz="12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their child to be  </a:t>
                      </a:r>
                      <a:r>
                        <a:rPr lang="en-GB" sz="12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‘school ready’.</a:t>
                      </a:r>
                      <a:endParaRPr lang="en-GB" sz="1200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99C9E5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 </a:t>
                      </a: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their school </a:t>
                      </a: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activities.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Helping </a:t>
                      </a: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them </a:t>
                      </a: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feel they </a:t>
                      </a: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belong in the </a:t>
                      </a: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school.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Regular bedtime,</a:t>
                      </a:r>
                      <a:r>
                        <a:rPr lang="en-GB" sz="1200" b="1" baseline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breakfast and school attendance. 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 </a:t>
                      </a: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minutes a day </a:t>
                      </a: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reading. 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Talking about ‘how big/much/many’.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Outings </a:t>
                      </a: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</a:t>
                      </a: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library, museums </a:t>
                      </a: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art </a:t>
                      </a: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galleries.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Working </a:t>
                      </a: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with the school to support the child with any particular </a:t>
                      </a: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issues.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Supporting </a:t>
                      </a: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and emotional </a:t>
                      </a: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learning.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E7DDEB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Communicating </a:t>
                      </a: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value </a:t>
                      </a: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 </a:t>
                      </a: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education.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Taking</a:t>
                      </a:r>
                      <a:r>
                        <a:rPr lang="en-GB" sz="1200" b="1" baseline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 interest in their studies.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Modelling </a:t>
                      </a: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respectful </a:t>
                      </a: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relationships.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Keeping </a:t>
                      </a: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them focused on learning </a:t>
                      </a: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while also supporting autonomy.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Regular bedtime,</a:t>
                      </a:r>
                      <a:r>
                        <a:rPr lang="en-GB" sz="1200" b="1" baseline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breakfast and school attendance.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Communicating aspirations,</a:t>
                      </a:r>
                      <a:r>
                        <a:rPr lang="en-GB" sz="1200" b="1" baseline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celebrating achievements.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Providing</a:t>
                      </a:r>
                      <a:r>
                        <a:rPr lang="en-GB" sz="1200" b="1" baseline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q</a:t>
                      </a: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uiet study area.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Encouraging reading and general discussions.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Outings </a:t>
                      </a: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</a:t>
                      </a: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cultural venues, extra-curricular activities.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Working </a:t>
                      </a: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with the school to support the child to work through any particular </a:t>
                      </a: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issues.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Supporting course/post-16 selection.</a:t>
                      </a:r>
                      <a:endParaRPr lang="en-GB" sz="1200" b="1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B7B9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" name="Title 1"/>
          <p:cNvSpPr txBox="1">
            <a:spLocks/>
          </p:cNvSpPr>
          <p:nvPr/>
        </p:nvSpPr>
        <p:spPr>
          <a:xfrm>
            <a:off x="611560" y="269776"/>
            <a:ext cx="807524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ays that families can support learning</a:t>
            </a:r>
            <a:endParaRPr lang="en-GB" sz="4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651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1465312" y="274638"/>
            <a:ext cx="5915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Why work with community partners?</a:t>
            </a:r>
            <a:endParaRPr lang="en-GB" sz="4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39552" y="1782242"/>
            <a:ext cx="3096344" cy="265487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“Extended schools … strengthen the ability of families and communities </a:t>
            </a:r>
            <a:b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attend to young people’s physical, emotional, cognitive and psychological needs.” </a:t>
            </a:r>
          </a:p>
          <a:p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Coleman (2006)</a:t>
            </a:r>
          </a:p>
          <a:p>
            <a:r>
              <a:rPr lang="en-GB" sz="1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Lessons from Extended Schools</a:t>
            </a:r>
            <a:endParaRPr lang="en-GB" sz="1700" i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 smtClean="0">
              <a:solidFill>
                <a:schemeClr val="tx1"/>
              </a:solidFill>
            </a:endParaRP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3779912" y="1700808"/>
            <a:ext cx="5256584" cy="4464496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Strengthen family engagement, leading to gains in attendance, behaviour and achievement.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Learner well-being and standards.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Strengthen the school (support, resources, networks).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Make a positive contribution to the community.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Assessed by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Estyn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539552" y="4869160"/>
            <a:ext cx="3096344" cy="1008112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“It takes a whole village to raise a child.” </a:t>
            </a:r>
          </a:p>
          <a:p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African proverb</a:t>
            </a:r>
            <a:endParaRPr lang="en-GB" sz="1400" i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2137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611560" y="485800"/>
            <a:ext cx="807524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GB" sz="4200" b="1" smtClean="0">
                <a:latin typeface="Arial" panose="020B0604020202020204" pitchFamily="34" charset="0"/>
                <a:cs typeface="Arial" panose="020B0604020202020204" pitchFamily="34" charset="0"/>
              </a:rPr>
              <a:t>ays that community </a:t>
            </a:r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partners can support learning</a:t>
            </a:r>
            <a:endParaRPr lang="en-GB" sz="4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713326"/>
              </p:ext>
            </p:extLst>
          </p:nvPr>
        </p:nvGraphicFramePr>
        <p:xfrm>
          <a:off x="539552" y="1916832"/>
          <a:ext cx="8352927" cy="46085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2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683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426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Remove barriers to family</a:t>
                      </a:r>
                      <a:r>
                        <a:rPr lang="en-GB" sz="1800" b="1" baseline="0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 engagement</a:t>
                      </a:r>
                      <a:endParaRPr lang="en-GB" sz="1800" b="1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B5005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 support </a:t>
                      </a:r>
                      <a:br>
                        <a:rPr lang="en-GB" sz="18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8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 learners</a:t>
                      </a:r>
                      <a:endParaRPr lang="en-GB" sz="18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B5005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1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 community involvement</a:t>
                      </a:r>
                      <a:endParaRPr lang="en-GB" sz="18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B5005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65869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Networking – links to target groups.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Improve engagement</a:t>
                      </a:r>
                      <a:r>
                        <a:rPr lang="en-GB" sz="1600" b="1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 offer.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Arms-length agency forming</a:t>
                      </a:r>
                      <a:r>
                        <a:rPr lang="en-GB" sz="1600" b="1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 link to school.</a:t>
                      </a:r>
                      <a:endParaRPr lang="en-GB" sz="1600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E8B2CA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Professional support </a:t>
                      </a:r>
                      <a:br>
                        <a:rPr lang="en-GB" sz="1600" b="1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</a:br>
                      <a:r>
                        <a:rPr lang="en-GB" sz="1600" b="1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for learners.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Professional support </a:t>
                      </a:r>
                      <a:br>
                        <a:rPr lang="en-GB" sz="1600" b="1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</a:br>
                      <a:r>
                        <a:rPr lang="en-GB" sz="1600" b="1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for families.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Improve learner </a:t>
                      </a:r>
                      <a:br>
                        <a:rPr lang="en-GB" sz="1600" b="1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</a:br>
                      <a:r>
                        <a:rPr lang="en-GB" sz="1600" b="1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well-being.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Improve</a:t>
                      </a:r>
                      <a:r>
                        <a:rPr lang="en-GB" sz="1600" b="1" baseline="0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 learner standards.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400" b="1" dirty="0" smtClean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400" b="1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E8B2CA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Learners participating in the community.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Extra-c</a:t>
                      </a:r>
                      <a:r>
                        <a:rPr lang="en-GB" sz="1600" b="1" baseline="0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urricular activities.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baseline="0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Help tackle impacts of poverty.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baseline="0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Enriched curriculum.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baseline="0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Community consultation (school development plan).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baseline="0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Contribute to community cohesion.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baseline="0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Contribute to social capital.</a:t>
                      </a:r>
                      <a:endParaRPr lang="en-GB" sz="1600" b="1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E8B2C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9651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395536" y="413792"/>
            <a:ext cx="856895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could it do for our school? </a:t>
            </a:r>
            <a:b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Literacy</a:t>
            </a: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539552" y="1916832"/>
            <a:ext cx="8147248" cy="460851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Extensive evidence of the positive impact of parental engagement programmes on literacy.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Teaching parents/carers to teach their children reading skills</a:t>
            </a:r>
            <a:r>
              <a:rPr lang="en-GB" sz="24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can be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twice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as effective as asking them to listen to their child read. For example: </a:t>
            </a:r>
            <a:b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– family learning programme (FLP)to develop early </a:t>
            </a:r>
            <a:b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reading skills</a:t>
            </a:r>
            <a:b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– auction of promises where Dads promise time</a:t>
            </a:r>
            <a:b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reading to child</a:t>
            </a:r>
            <a:b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– family reading club.</a:t>
            </a:r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549651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3"/>
          <p:cNvSpPr txBox="1">
            <a:spLocks/>
          </p:cNvSpPr>
          <p:nvPr/>
        </p:nvSpPr>
        <p:spPr>
          <a:xfrm>
            <a:off x="539552" y="1916832"/>
            <a:ext cx="8147248" cy="460851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There is robust evidence of the positive and lasting impact of family numeracy programmes on children’s academic outcomes. For example: 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parent/carer prompts for home activities 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logs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family learning programmes (FLPs)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‘Teach your child to learn’ workshops.</a:t>
            </a:r>
          </a:p>
          <a:p>
            <a:endParaRPr lang="en-GB" sz="2600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395536" y="413792"/>
            <a:ext cx="856895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could it do for our school? </a:t>
            </a:r>
            <a:b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Numeracy</a:t>
            </a: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1493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3"/>
          <p:cNvSpPr txBox="1">
            <a:spLocks/>
          </p:cNvSpPr>
          <p:nvPr/>
        </p:nvSpPr>
        <p:spPr>
          <a:xfrm>
            <a:off x="539552" y="1916832"/>
            <a:ext cx="8147248" cy="460851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Involving families in goal setting with their child and teacher will help engage them in their child’s learning, which should: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help families support learning at home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ead to raised attainment.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395536" y="413792"/>
            <a:ext cx="856895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could it do for our school? </a:t>
            </a:r>
            <a:b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Metacognition/visible learning</a:t>
            </a: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2550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395536" y="413792"/>
            <a:ext cx="856895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could it do for our school? </a:t>
            </a:r>
            <a:b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Tackling the impact of poverty</a:t>
            </a: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3"/>
          <p:cNvSpPr txBox="1">
            <a:spLocks/>
          </p:cNvSpPr>
          <p:nvPr/>
        </p:nvSpPr>
        <p:spPr>
          <a:xfrm>
            <a:off x="1763688" y="2420888"/>
            <a:ext cx="5760640" cy="237626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“The achievement of working class pupils could be significantly enhanced if we systematically apply all that is known about parental involvement.”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Desforges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Abouchaar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(2003) </a:t>
            </a:r>
            <a:b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impact of parental involvement, parental support and family education on pupil achievement and adjustment</a:t>
            </a: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9497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395536" y="692696"/>
            <a:ext cx="856895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could it do for our school? </a:t>
            </a:r>
            <a:b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Prevent dip in attainment at transition</a:t>
            </a: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683568" y="2492896"/>
            <a:ext cx="7992888" cy="360040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Family involvement in learning is a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protective </a:t>
            </a:r>
            <a:b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factor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– attainment is more likely to dip if families aren’t involved. We can prevent dips by: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engagement over transition in how best to support transition/learning in the next phase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multi-agency working for early identification of families needing extra support.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5535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395536" y="404664"/>
            <a:ext cx="856895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could it do for our school? </a:t>
            </a:r>
            <a:b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Well-being</a:t>
            </a: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683568" y="1988840"/>
            <a:ext cx="7992888" cy="360040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Children’s concerns can be sorted out more quickly when their families have a positive relationship with school staff. 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 Team Around the Family (TAF) approach supports learners and families facing multiple problems.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6294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395536" y="404664"/>
            <a:ext cx="856895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could it do for our school? </a:t>
            </a:r>
            <a:b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Attendance and behaviour</a:t>
            </a: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683568" y="1844824"/>
            <a:ext cx="7992888" cy="360040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Family engagement can have a significant positive impact, through developing a clear mutual understanding of expectations. </a:t>
            </a:r>
          </a:p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Mutual respect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trust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are key factors. 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Working as partners to support a child working through particular issues. 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Strategies for engaging with families of disengaged learners.</a:t>
            </a:r>
          </a:p>
          <a:p>
            <a:pPr marL="0" indent="0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Ofsted (2008) found that a close partnership with parents/carers was fundamental to re-engaging with disaffected learners in secondary school.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6294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395536" y="404664"/>
            <a:ext cx="856895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could it do for our school? </a:t>
            </a:r>
            <a:b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Bullying</a:t>
            </a: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683568" y="1988840"/>
            <a:ext cx="7992888" cy="360040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Important role of families in developing a strategy to tackle bullying. 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Greater ability to resolve issues when families are on board.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4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3"/>
          <p:cNvSpPr txBox="1">
            <a:spLocks/>
          </p:cNvSpPr>
          <p:nvPr/>
        </p:nvSpPr>
        <p:spPr>
          <a:xfrm>
            <a:off x="539552" y="1916832"/>
            <a:ext cx="8147248" cy="460851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Support families to support learners, for example, through: 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family workshops to develop parent/carer skills, e.g. signing, PECS (Picture Exchange Communication System)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family workshops to develop independent living skills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informal support for families, e.g. networking at coffee morning.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395536" y="413792"/>
            <a:ext cx="856895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could it do for our school? </a:t>
            </a:r>
            <a:b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Additional learning needs</a:t>
            </a: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6770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3"/>
          <p:cNvSpPr txBox="1">
            <a:spLocks/>
          </p:cNvSpPr>
          <p:nvPr/>
        </p:nvSpPr>
        <p:spPr>
          <a:xfrm>
            <a:off x="539552" y="1916832"/>
            <a:ext cx="8147248" cy="460851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Support learner and family well-being and help overcome barriers to learning, as well as: 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improving attendance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improving behaviour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reducing exclusions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reducing the risk of being a NEET (not in education, employment or training).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395536" y="413792"/>
            <a:ext cx="856895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could it do for our school? </a:t>
            </a:r>
            <a:b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Team Around the Family</a:t>
            </a: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7182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3"/>
          <p:cNvSpPr txBox="1">
            <a:spLocks/>
          </p:cNvSpPr>
          <p:nvPr/>
        </p:nvSpPr>
        <p:spPr>
          <a:xfrm>
            <a:off x="539552" y="1916832"/>
            <a:ext cx="8147248" cy="460851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Ensure all our families are welcomed.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Community partners help us to celebrate diversity.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395536" y="413792"/>
            <a:ext cx="856895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could it do for our school? </a:t>
            </a:r>
            <a:b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Community cohesion</a:t>
            </a: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7235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3"/>
          <p:cNvSpPr txBox="1">
            <a:spLocks/>
          </p:cNvSpPr>
          <p:nvPr/>
        </p:nvSpPr>
        <p:spPr>
          <a:xfrm>
            <a:off x="539552" y="1916832"/>
            <a:ext cx="8147248" cy="460851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Deliver community </a:t>
            </a:r>
            <a:r>
              <a:rPr lang="en-GB" sz="2400" smtClean="0">
                <a:latin typeface="Arial" panose="020B0604020202020204" pitchFamily="34" charset="0"/>
                <a:cs typeface="Arial" panose="020B0604020202020204" pitchFamily="34" charset="0"/>
              </a:rPr>
              <a:t>involvement priorities.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Enrich the curriculum. 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 curriculum-based projects with external partners to help re-engage disengaged learners. 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395536" y="413792"/>
            <a:ext cx="856895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could it do for our school? </a:t>
            </a:r>
            <a:b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Community involvement</a:t>
            </a: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0416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3"/>
          <p:cNvSpPr txBox="1">
            <a:spLocks/>
          </p:cNvSpPr>
          <p:nvPr/>
        </p:nvSpPr>
        <p:spPr>
          <a:xfrm>
            <a:off x="539552" y="1916832"/>
            <a:ext cx="8147248" cy="460851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Help adults/parents/carers in our community develop their skills, confidence and networks, for example, through: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family learning programmes </a:t>
            </a:r>
            <a:r>
              <a:rPr lang="en-GB" sz="2400" smtClean="0">
                <a:latin typeface="Arial" panose="020B0604020202020204" pitchFamily="34" charset="0"/>
                <a:cs typeface="Arial" panose="020B0604020202020204" pitchFamily="34" charset="0"/>
              </a:rPr>
              <a:t>(FLPs) to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 parents’/carers’ literacy, numeracy and digital skills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adult community learning classes on site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participation in community events.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395536" y="413792"/>
            <a:ext cx="856895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could it do for our school? </a:t>
            </a:r>
            <a:b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Social capital in our community</a:t>
            </a: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0416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3"/>
          <p:cNvSpPr txBox="1">
            <a:spLocks/>
          </p:cNvSpPr>
          <p:nvPr/>
        </p:nvSpPr>
        <p:spPr>
          <a:xfrm>
            <a:off x="539552" y="1916832"/>
            <a:ext cx="8147248" cy="460851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 whole-school approach to family and community engagement (FaCE) should allow us to: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andle conflict and complaints more effectively, and reduce incidents of abusive behaviour towards staff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make parents’/carer’s evenings more rewarding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create a greater sense of cohesion and belonging between the school, families and the community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improve learners’ attendance, behaviour and achievement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find external professional support to meet the needs of families and learners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395536" y="413792"/>
            <a:ext cx="856895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could it do for our school? </a:t>
            </a:r>
            <a:b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Staff well-being</a:t>
            </a: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0416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467544" y="116632"/>
            <a:ext cx="3600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5"/>
          <p:cNvSpPr txBox="1">
            <a:spLocks/>
          </p:cNvSpPr>
          <p:nvPr/>
        </p:nvSpPr>
        <p:spPr>
          <a:xfrm>
            <a:off x="539552" y="1268760"/>
            <a:ext cx="3744416" cy="5265712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Good engagement strategies: </a:t>
            </a:r>
          </a:p>
          <a:p>
            <a:r>
              <a:rPr lang="en-GB" sz="3500" dirty="0" smtClean="0">
                <a:latin typeface="Arial" panose="020B0604020202020204" pitchFamily="34" charset="0"/>
                <a:cs typeface="Arial" panose="020B0604020202020204" pitchFamily="34" charset="0"/>
              </a:rPr>
              <a:t>value the contribution that families and community partners can bring</a:t>
            </a:r>
          </a:p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500" dirty="0" smtClean="0">
                <a:latin typeface="Arial" panose="020B0604020202020204" pitchFamily="34" charset="0"/>
                <a:cs typeface="Arial" panose="020B0604020202020204" pitchFamily="34" charset="0"/>
              </a:rPr>
              <a:t>nvolve the whole school</a:t>
            </a:r>
          </a:p>
          <a:p>
            <a:r>
              <a:rPr lang="en-GB" sz="3500" dirty="0" smtClean="0">
                <a:latin typeface="Arial" panose="020B0604020202020204" pitchFamily="34" charset="0"/>
                <a:cs typeface="Arial" panose="020B0604020202020204" pitchFamily="34" charset="0"/>
              </a:rPr>
              <a:t>start from, and build on, cultural values of families/communities</a:t>
            </a:r>
          </a:p>
          <a:p>
            <a:r>
              <a:rPr lang="en-GB" sz="3500" dirty="0" smtClean="0">
                <a:latin typeface="Arial" panose="020B0604020202020204" pitchFamily="34" charset="0"/>
                <a:cs typeface="Arial" panose="020B0604020202020204" pitchFamily="34" charset="0"/>
              </a:rPr>
              <a:t>are based on the understanding of barriers</a:t>
            </a:r>
          </a:p>
          <a:p>
            <a:r>
              <a:rPr lang="en-GB" sz="3500" dirty="0" smtClean="0">
                <a:latin typeface="Arial" panose="020B0604020202020204" pitchFamily="34" charset="0"/>
                <a:cs typeface="Arial" panose="020B0604020202020204" pitchFamily="34" charset="0"/>
              </a:rPr>
              <a:t>stress personal contact, foster communication, mutual respect and trust.</a:t>
            </a:r>
          </a:p>
          <a:p>
            <a:endParaRPr lang="en-GB" sz="2800" dirty="0" smtClean="0"/>
          </a:p>
        </p:txBody>
      </p:sp>
      <p:sp>
        <p:nvSpPr>
          <p:cNvPr id="9" name="Content Placeholder 5"/>
          <p:cNvSpPr txBox="1">
            <a:spLocks/>
          </p:cNvSpPr>
          <p:nvPr/>
        </p:nvSpPr>
        <p:spPr>
          <a:xfrm>
            <a:off x="4644008" y="404664"/>
            <a:ext cx="4104456" cy="612980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FaCE the challenge together toolkit</a:t>
            </a:r>
          </a:p>
          <a:p>
            <a:pPr marL="0" indent="0">
              <a:buNone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A framework with five themes.</a:t>
            </a:r>
          </a:p>
          <a:p>
            <a:pPr marL="514350" indent="-514350">
              <a:buAutoNum type="arabicPeriod"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Leadership for a </a:t>
            </a:r>
            <a:b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self-improving system.</a:t>
            </a:r>
          </a:p>
          <a:p>
            <a:pPr marL="514350" indent="-514350">
              <a:buAutoNum type="arabicPeriod"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Embedding a whole-school approach to FaCE.</a:t>
            </a:r>
          </a:p>
          <a:p>
            <a:pPr marL="514350" indent="-514350">
              <a:buAutoNum type="arabicPeriod"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Welcoming families to engage with the school.</a:t>
            </a:r>
          </a:p>
          <a:p>
            <a:pPr marL="514350" indent="-514350">
              <a:buAutoNum type="arabicPeriod"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Helping families to actively support their child’s learning.</a:t>
            </a:r>
          </a:p>
          <a:p>
            <a:pPr marL="514350" indent="-514350">
              <a:buAutoNum type="arabicPeriod"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Developing community partnerships and </a:t>
            </a:r>
            <a:b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multi-agency working.</a:t>
            </a:r>
          </a:p>
        </p:txBody>
      </p:sp>
    </p:spTree>
    <p:extLst>
      <p:ext uri="{BB962C8B-B14F-4D97-AF65-F5344CB8AC3E}">
        <p14:creationId xmlns:p14="http://schemas.microsoft.com/office/powerpoint/2010/main" val="1370416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rveyk\AppData\Local\Microsoft\Windows\Temporary Internet Files\Content.Outlook\67KSCLWE\Theme_1_Stri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3222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395536" y="269776"/>
            <a:ext cx="856895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Next steps</a:t>
            </a: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755576" y="1484784"/>
            <a:ext cx="7731467" cy="4603089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Senior leadership team (SLT) member.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Governor.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Work through FaCE toolkit.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Priorities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  <a:sym typeface="Wingdings 3"/>
              </a:rPr>
              <a:t>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school development plan (SDP).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Roles/professional development.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Use of Pupil Deprivation Grant (PDG).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School-to-school working.</a:t>
            </a:r>
          </a:p>
          <a:p>
            <a:pPr marL="457200" indent="-457200">
              <a:buFont typeface="+mj-lt"/>
              <a:buAutoNum type="arabicPeriod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27729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352</TotalTime>
  <Words>1445</Words>
  <Application>Microsoft Office PowerPoint</Application>
  <PresentationFormat>On-screen Show (4:3)</PresentationFormat>
  <Paragraphs>173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Times New Roman</vt:lpstr>
      <vt:lpstr>Wingdings 3</vt:lpstr>
      <vt:lpstr>Office Theme</vt:lpstr>
      <vt:lpstr>Family and community  engagement (FaCE)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Welsh Government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Harvey, Karen - (DfES - CSD)</dc:creator>
  <cp:lastModifiedBy>Jayne Morgan</cp:lastModifiedBy>
  <cp:revision>74</cp:revision>
  <cp:lastPrinted>2015-06-18T13:32:34Z</cp:lastPrinted>
  <dcterms:created xsi:type="dcterms:W3CDTF">2015-06-16T11:52:17Z</dcterms:created>
  <dcterms:modified xsi:type="dcterms:W3CDTF">2021-06-10T15:55:55Z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hecked by">
    <vt:lpwstr>32123</vt:lpwstr>
  </property>
  <property fmtid="{D5CDD505-2E9C-101B-9397-08002B2CF9AE}" pid="3" name="Objective-Id">
    <vt:lpwstr>A14291479</vt:lpwstr>
  </property>
  <property fmtid="{D5CDD505-2E9C-101B-9397-08002B2CF9AE}" pid="4" name="Objective-Title">
    <vt:lpwstr>FaCE toolkit - Update 2016 - Typesetting - Theme 1 - Resource 4 - FaCE PowerPoint - FINAL web ready (E) 25.05.16</vt:lpwstr>
  </property>
  <property fmtid="{D5CDD505-2E9C-101B-9397-08002B2CF9AE}" pid="5" name="Objective-Comment">
    <vt:lpwstr/>
  </property>
  <property fmtid="{D5CDD505-2E9C-101B-9397-08002B2CF9AE}" pid="6" name="Objective-CreationStamp">
    <vt:filetime>2016-05-25T12:14:51Z</vt:filetime>
  </property>
  <property fmtid="{D5CDD505-2E9C-101B-9397-08002B2CF9AE}" pid="7" name="Objective-IsApproved">
    <vt:bool>false</vt:bool>
  </property>
  <property fmtid="{D5CDD505-2E9C-101B-9397-08002B2CF9AE}" pid="8" name="Objective-IsPublished">
    <vt:bool>false</vt:bool>
  </property>
  <property fmtid="{D5CDD505-2E9C-101B-9397-08002B2CF9AE}" pid="9" name="Objective-DatePublished">
    <vt:lpwstr/>
  </property>
  <property fmtid="{D5CDD505-2E9C-101B-9397-08002B2CF9AE}" pid="10" name="Objective-ModificationStamp">
    <vt:filetime>2016-05-25T12:20:54Z</vt:filetime>
  </property>
  <property fmtid="{D5CDD505-2E9C-101B-9397-08002B2CF9AE}" pid="11" name="Objective-Owner">
    <vt:lpwstr>Harvey, Karen - (EPS - Digital and Strategic Comms)</vt:lpwstr>
  </property>
  <property fmtid="{D5CDD505-2E9C-101B-9397-08002B2CF9AE}" pid="12" name="Objective-Path">
    <vt:lpwstr>Objective Global Folder:Corporate File Plan:COMMUNICATION, PUBLICATIONS &amp; PROMOTIONS:Publications Management:External Publications:DfES Publications - Pupil Deprivation Grant - Typesetting - 2013-2018:FaCE - toolkit for schools - update 2016:</vt:lpwstr>
  </property>
  <property fmtid="{D5CDD505-2E9C-101B-9397-08002B2CF9AE}" pid="13" name="Objective-Parent">
    <vt:lpwstr>FaCE - toolkit for schools - update 2016</vt:lpwstr>
  </property>
  <property fmtid="{D5CDD505-2E9C-101B-9397-08002B2CF9AE}" pid="14" name="Objective-State">
    <vt:lpwstr>Being Drafted</vt:lpwstr>
  </property>
  <property fmtid="{D5CDD505-2E9C-101B-9397-08002B2CF9AE}" pid="15" name="Objective-Version">
    <vt:lpwstr>0.2</vt:lpwstr>
  </property>
  <property fmtid="{D5CDD505-2E9C-101B-9397-08002B2CF9AE}" pid="16" name="Objective-VersionNumber">
    <vt:r8>2</vt:r8>
  </property>
  <property fmtid="{D5CDD505-2E9C-101B-9397-08002B2CF9AE}" pid="17" name="Objective-VersionComment">
    <vt:lpwstr>Version 2</vt:lpwstr>
  </property>
  <property fmtid="{D5CDD505-2E9C-101B-9397-08002B2CF9AE}" pid="18" name="Objective-FileNumber">
    <vt:lpwstr/>
  </property>
  <property fmtid="{D5CDD505-2E9C-101B-9397-08002B2CF9AE}" pid="19" name="Objective-Classification">
    <vt:lpwstr>[Inherited - Official - Sensitive]</vt:lpwstr>
  </property>
  <property fmtid="{D5CDD505-2E9C-101B-9397-08002B2CF9AE}" pid="20" name="Objective-Caveats">
    <vt:lpwstr/>
  </property>
  <property fmtid="{D5CDD505-2E9C-101B-9397-08002B2CF9AE}" pid="21" name="Objective-Language [system]">
    <vt:lpwstr>English (eng)</vt:lpwstr>
  </property>
  <property fmtid="{D5CDD505-2E9C-101B-9397-08002B2CF9AE}" pid="22" name="Objective-Date Acquired [system]">
    <vt:lpwstr/>
  </property>
  <property fmtid="{D5CDD505-2E9C-101B-9397-08002B2CF9AE}" pid="23" name="Objective-What to Keep [system]">
    <vt:lpwstr>No</vt:lpwstr>
  </property>
  <property fmtid="{D5CDD505-2E9C-101B-9397-08002B2CF9AE}" pid="24" name="Objective-Official Translation [system]">
    <vt:lpwstr/>
  </property>
  <property fmtid="{D5CDD505-2E9C-101B-9397-08002B2CF9AE}" pid="25" name="Objective-Connect Creator [system]">
    <vt:lpwstr/>
  </property>
</Properties>
</file>