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37" r:id="rId3"/>
    <p:sldId id="338" r:id="rId4"/>
    <p:sldId id="339" r:id="rId5"/>
    <p:sldId id="340" r:id="rId6"/>
    <p:sldId id="341" r:id="rId7"/>
    <p:sldId id="342" r:id="rId8"/>
    <p:sldId id="343" r:id="rId9"/>
    <p:sldId id="344" r:id="rId10"/>
    <p:sldId id="345" r:id="rId11"/>
    <p:sldId id="346" r:id="rId12"/>
    <p:sldId id="347" r:id="rId13"/>
    <p:sldId id="348" r:id="rId14"/>
    <p:sldId id="349" r:id="rId15"/>
    <p:sldId id="350" r:id="rId16"/>
    <p:sldId id="351" r:id="rId17"/>
    <p:sldId id="352" r:id="rId18"/>
    <p:sldId id="353" r:id="rId19"/>
    <p:sldId id="354" r:id="rId20"/>
    <p:sldId id="355" r:id="rId21"/>
    <p:sldId id="356" r:id="rId22"/>
    <p:sldId id="357" r:id="rId23"/>
    <p:sldId id="358" r:id="rId24"/>
    <p:sldId id="359" r:id="rId25"/>
    <p:sldId id="360" r:id="rId26"/>
    <p:sldId id="361" r:id="rId27"/>
    <p:sldId id="362" r:id="rId28"/>
    <p:sldId id="363" r:id="rId29"/>
    <p:sldId id="364" r:id="rId30"/>
    <p:sldId id="365" r:id="rId31"/>
    <p:sldId id="366" r:id="rId32"/>
    <p:sldId id="367" r:id="rId33"/>
    <p:sldId id="368" r:id="rId34"/>
    <p:sldId id="369" r:id="rId35"/>
    <p:sldId id="370" r:id="rId36"/>
    <p:sldId id="371" r:id="rId37"/>
    <p:sldId id="372" r:id="rId38"/>
    <p:sldId id="311" r:id="rId39"/>
    <p:sldId id="312" r:id="rId40"/>
    <p:sldId id="313" r:id="rId41"/>
    <p:sldId id="314" r:id="rId42"/>
    <p:sldId id="315" r:id="rId43"/>
    <p:sldId id="316" r:id="rId44"/>
    <p:sldId id="323" r:id="rId45"/>
    <p:sldId id="324" r:id="rId46"/>
    <p:sldId id="330" r:id="rId47"/>
    <p:sldId id="317" r:id="rId48"/>
    <p:sldId id="318" r:id="rId49"/>
    <p:sldId id="325" r:id="rId50"/>
    <p:sldId id="327" r:id="rId51"/>
    <p:sldId id="328" r:id="rId52"/>
    <p:sldId id="319" r:id="rId53"/>
    <p:sldId id="320" r:id="rId54"/>
    <p:sldId id="321" r:id="rId55"/>
    <p:sldId id="322" r:id="rId56"/>
    <p:sldId id="329" r:id="rId57"/>
    <p:sldId id="331" r:id="rId58"/>
    <p:sldId id="332" r:id="rId59"/>
    <p:sldId id="334" r:id="rId60"/>
    <p:sldId id="333" r:id="rId61"/>
    <p:sldId id="335" r:id="rId62"/>
    <p:sldId id="310" r:id="rId63"/>
    <p:sldId id="326"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82" autoAdjust="0"/>
    <p:restoredTop sz="94660"/>
  </p:normalViewPr>
  <p:slideViewPr>
    <p:cSldViewPr>
      <p:cViewPr varScale="1">
        <p:scale>
          <a:sx n="103" d="100"/>
          <a:sy n="103" d="100"/>
        </p:scale>
        <p:origin x="228"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21/12/2017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21/12/2017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21/12/2017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smtClean="0"/>
              <a:t>Click to edit Master text styles</a:t>
            </a:r>
          </a:p>
          <a:p>
            <a:pPr lvl="1"/>
            <a:r>
              <a:rPr lang="en-GB" noProof="0" dirty="0" smtClean="0"/>
              <a:t>Second level</a:t>
            </a:r>
          </a:p>
          <a:p>
            <a:pPr lvl="2"/>
            <a:r>
              <a:rPr lang="en-GB" noProof="0" dirty="0" smtClean="0"/>
              <a:t>Third level</a:t>
            </a:r>
          </a:p>
          <a:p>
            <a:pPr lvl="3"/>
            <a:r>
              <a:rPr lang="en-GB" noProof="0" dirty="0" smtClean="0"/>
              <a:t>Fourth level</a:t>
            </a:r>
          </a:p>
          <a:p>
            <a:pPr lvl="4"/>
            <a:r>
              <a:rPr lang="en-GB" noProof="0" dirty="0" smtClean="0"/>
              <a:t>Fifth level</a:t>
            </a:r>
            <a:endParaRPr lang="en-GB" noProof="0"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21/12/2017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C.Lohmann-Hancock@uwtsd.ac.uk" TargetMode="Externa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stonewall.org.uk/"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hyperlink" Target="http://www.gaystarnews.com/article/seven-ways-civil-partnership-isnt-same-marriage250113"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Session%206%20Recap.docx"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png"/><Relationship Id="rId1" Type="http://schemas.openxmlformats.org/officeDocument/2006/relationships/slideLayout" Target="../slideLayouts/slideLayout6.xml"/><Relationship Id="rId5" Type="http://schemas.microsoft.com/office/2007/relationships/hdphoto" Target="../media/hdphoto2.wdp"/><Relationship Id="rId4" Type="http://schemas.openxmlformats.org/officeDocument/2006/relationships/image" Target="../media/image15.png"/></Relationships>
</file>

<file path=ppt/slides/_rels/slide4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Sex%20-%20Sexuality%20-%20Gender.docx"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LGBTQIA%20-%20Terminology.docx" TargetMode="External"/><Relationship Id="rId1" Type="http://schemas.openxmlformats.org/officeDocument/2006/relationships/slideLayout" Target="../slideLayouts/slideLayout6.xml"/><Relationship Id="rId5" Type="http://schemas.openxmlformats.org/officeDocument/2006/relationships/image" Target="../media/image18.png"/><Relationship Id="rId4" Type="http://schemas.openxmlformats.org/officeDocument/2006/relationships/hyperlink" Target="http://lgbtqia.ucdavis.edu/educated/glossary.html"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g"/><Relationship Id="rId7" Type="http://schemas.openxmlformats.org/officeDocument/2006/relationships/image" Target="../media/image24.jpg"/><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image" Target="../media/image23.jpg"/><Relationship Id="rId5" Type="http://schemas.openxmlformats.org/officeDocument/2006/relationships/image" Target="../media/image22.jpg"/><Relationship Id="rId4" Type="http://schemas.openxmlformats.org/officeDocument/2006/relationships/image" Target="../media/image21.jp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hyperlink" Target="Describe%20the%20process%20for%20applying%20for%20a%20GRC.docx" TargetMode="External"/><Relationship Id="rId2" Type="http://schemas.openxmlformats.org/officeDocument/2006/relationships/hyperlink" Target="https://formfinder.hmctsformfinder.justice.gov.uk/t455-eng-2016.04.01.pdf" TargetMode="Externa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59.xml.rels><?xml version="1.0" encoding="UTF-8" standalone="yes"?>
<Relationships xmlns="http://schemas.openxmlformats.org/package/2006/relationships"><Relationship Id="rId3" Type="http://schemas.openxmlformats.org/officeDocument/2006/relationships/hyperlink" Target="Gender%20recognition%20certificate%20%20leaflet.pdf" TargetMode="External"/><Relationship Id="rId2" Type="http://schemas.openxmlformats.org/officeDocument/2006/relationships/image" Target="../media/image26.png"/><Relationship Id="rId1" Type="http://schemas.openxmlformats.org/officeDocument/2006/relationships/slideLayout" Target="../slideLayouts/slideLayout6.xml"/><Relationship Id="rId4" Type="http://schemas.openxmlformats.org/officeDocument/2006/relationships/image" Target="../media/image27.png"/></Relationships>
</file>

<file path=ppt/slides/_rels/slide6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Issues%20faced%20by%20transgender%20people.docx" TargetMode="Externa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hyperlink" Target="J%20versus%20B%20-%20Court%20Judgement.docx" TargetMode="External"/><Relationship Id="rId2" Type="http://schemas.openxmlformats.org/officeDocument/2006/relationships/hyperlink" Target="https://www.judiciary.gov.uk/judgments/j-v-b-and-the-children-ultra-orthodox-judaism-transgender/" TargetMode="Externa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62.xml.rels><?xml version="1.0" encoding="UTF-8" standalone="yes"?>
<Relationships xmlns="http://schemas.openxmlformats.org/package/2006/relationships"><Relationship Id="rId3" Type="http://schemas.openxmlformats.org/officeDocument/2006/relationships/hyperlink" Target="https://formfinder.hmctsformfinder.justice.gov.uk/t455-eng-2016.04.01.pdf" TargetMode="External"/><Relationship Id="rId2" Type="http://schemas.openxmlformats.org/officeDocument/2006/relationships/hyperlink" Target="http://www.beaumont-trust.org.uk/" TargetMode="External"/><Relationship Id="rId1" Type="http://schemas.openxmlformats.org/officeDocument/2006/relationships/slideLayout" Target="../slideLayouts/slideLayout2.xml"/><Relationship Id="rId4" Type="http://schemas.openxmlformats.org/officeDocument/2006/relationships/hyperlink" Target="https://www.judiciary.gov.uk/judgments/j-v-b-and-the-children-ultra-orthodox-judaism-transgender/" TargetMode="External"/></Relationships>
</file>

<file path=ppt/slides/_rels/slide63.xml.rels><?xml version="1.0" encoding="UTF-8" standalone="yes"?>
<Relationships xmlns="http://schemas.openxmlformats.org/package/2006/relationships"><Relationship Id="rId3" Type="http://schemas.openxmlformats.org/officeDocument/2006/relationships/hyperlink" Target="https://www.ons.gov.uk/ons/guide-method/...data.../trans-data-position-paper.pdf" TargetMode="External"/><Relationship Id="rId2" Type="http://schemas.openxmlformats.org/officeDocument/2006/relationships/hyperlink" Target="http://www.nhs.uk/Conditions/Gender-dysphoria/Pages/Treatment.aspx" TargetMode="External"/><Relationship Id="rId1" Type="http://schemas.openxmlformats.org/officeDocument/2006/relationships/slideLayout" Target="../slideLayouts/slideLayout2.xml"/><Relationship Id="rId5" Type="http://schemas.openxmlformats.org/officeDocument/2006/relationships/hyperlink" Target="http://www.legislation.gov.uk/ukpga/2004/7/contents" TargetMode="External"/><Relationship Id="rId4" Type="http://schemas.openxmlformats.org/officeDocument/2006/relationships/hyperlink" Target="http://lgbtqia.ucdavis.edu/educated/glossar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rmAutofit fontScale="90000"/>
          </a:bodyPr>
          <a:lstStyle/>
          <a:p>
            <a:pPr algn="l"/>
            <a:r>
              <a:rPr lang="en-US" sz="2700" b="1" dirty="0" smtClean="0"/>
              <a:t>SJSI6022 Individuals and Families: Living in a Contemporary World             </a:t>
            </a:r>
            <a:r>
              <a:rPr lang="en-US" sz="3600" b="1" dirty="0" smtClean="0"/>
              <a:t>Modern Families: Sexuality, Gender &amp; Families – Part 2 Transgender issues</a:t>
            </a:r>
            <a:endParaRPr lang="en-US" sz="3600" b="1" dirty="0"/>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1015663"/>
          </a:xfrm>
          <a:prstGeom prst="rect">
            <a:avLst/>
          </a:prstGeom>
          <a:noFill/>
        </p:spPr>
        <p:txBody>
          <a:bodyPr wrap="square" rtlCol="0">
            <a:spAutoFit/>
          </a:bodyPr>
          <a:lstStyle/>
          <a:p>
            <a:r>
              <a:rPr lang="en-GB" sz="2000" b="1" dirty="0"/>
              <a:t>Dr Caroline Lohmann-Hancock</a:t>
            </a:r>
          </a:p>
          <a:p>
            <a:r>
              <a:rPr lang="en-GB" sz="2000" b="1" dirty="0">
                <a:hlinkClick r:id="rId2"/>
              </a:rPr>
              <a:t>C.Lohmann-Hancock@uwtsd.ac.uk</a:t>
            </a:r>
            <a:endParaRPr lang="en-GB" sz="2000" b="1" dirty="0"/>
          </a:p>
          <a:p>
            <a:endParaRPr lang="en-GB" sz="2000" b="1" dirty="0"/>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mtClean="0"/>
              <a:t>What we will think about today….</a:t>
            </a:r>
            <a:endParaRPr lang="en-US" dirty="0"/>
          </a:p>
        </p:txBody>
      </p:sp>
      <p:sp>
        <p:nvSpPr>
          <p:cNvPr id="3" name="Content Placeholder 2"/>
          <p:cNvSpPr>
            <a:spLocks noGrp="1"/>
          </p:cNvSpPr>
          <p:nvPr>
            <p:ph idx="1"/>
          </p:nvPr>
        </p:nvSpPr>
        <p:spPr/>
        <p:txBody>
          <a:bodyPr/>
          <a:lstStyle/>
          <a:p>
            <a:r>
              <a:rPr lang="en-US" dirty="0" smtClean="0"/>
              <a:t>Historical review of same sex relationships</a:t>
            </a:r>
          </a:p>
          <a:p>
            <a:r>
              <a:rPr lang="en-US" dirty="0" smtClean="0"/>
              <a:t>Civil Partnerships and same sex marriage</a:t>
            </a:r>
          </a:p>
          <a:p>
            <a:r>
              <a:rPr lang="en-US" dirty="0" smtClean="0"/>
              <a:t>Implications for our understanding of ‘the family’.</a:t>
            </a:r>
            <a:endParaRPr lang="en-US" dirty="0"/>
          </a:p>
        </p:txBody>
      </p:sp>
    </p:spTree>
    <p:extLst>
      <p:ext uri="{BB962C8B-B14F-4D97-AF65-F5344CB8AC3E}">
        <p14:creationId xmlns:p14="http://schemas.microsoft.com/office/powerpoint/2010/main" val="3152646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1533</a:t>
            </a:r>
            <a:endParaRPr lang="en-US" dirty="0"/>
          </a:p>
        </p:txBody>
      </p:sp>
      <p:sp>
        <p:nvSpPr>
          <p:cNvPr id="3" name="Content Placeholder 2"/>
          <p:cNvSpPr>
            <a:spLocks noGrp="1"/>
          </p:cNvSpPr>
          <p:nvPr>
            <p:ph idx="1"/>
          </p:nvPr>
        </p:nvSpPr>
        <p:spPr/>
        <p:txBody>
          <a:bodyPr/>
          <a:lstStyle/>
          <a:p>
            <a:r>
              <a:rPr lang="en-US" smtClean="0"/>
              <a:t>Act past that dictated ‘buggery’ as being punishable by death.</a:t>
            </a:r>
            <a:endParaRPr lang="en-US" dirty="0"/>
          </a:p>
        </p:txBody>
      </p:sp>
    </p:spTree>
    <p:extLst>
      <p:ext uri="{BB962C8B-B14F-4D97-AF65-F5344CB8AC3E}">
        <p14:creationId xmlns:p14="http://schemas.microsoft.com/office/powerpoint/2010/main" val="2327119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1861</a:t>
            </a:r>
            <a:endParaRPr lang="en-US" dirty="0"/>
          </a:p>
        </p:txBody>
      </p:sp>
      <p:sp>
        <p:nvSpPr>
          <p:cNvPr id="3" name="Content Placeholder 2"/>
          <p:cNvSpPr>
            <a:spLocks noGrp="1"/>
          </p:cNvSpPr>
          <p:nvPr>
            <p:ph idx="1"/>
          </p:nvPr>
        </p:nvSpPr>
        <p:spPr/>
        <p:txBody>
          <a:bodyPr/>
          <a:lstStyle/>
          <a:p>
            <a:r>
              <a:rPr lang="en-US" smtClean="0"/>
              <a:t>Offences Against the Person Act reduced the maximum penalty from death to 10years up to life imprisonment</a:t>
            </a:r>
            <a:endParaRPr lang="en-US" dirty="0"/>
          </a:p>
        </p:txBody>
      </p:sp>
    </p:spTree>
    <p:extLst>
      <p:ext uri="{BB962C8B-B14F-4D97-AF65-F5344CB8AC3E}">
        <p14:creationId xmlns:p14="http://schemas.microsoft.com/office/powerpoint/2010/main" val="1895765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Historical context</a:t>
            </a:r>
            <a:endParaRPr lang="en-US" dirty="0"/>
          </a:p>
        </p:txBody>
      </p:sp>
      <p:sp>
        <p:nvSpPr>
          <p:cNvPr id="3" name="Content Placeholder 2"/>
          <p:cNvSpPr>
            <a:spLocks noGrp="1"/>
          </p:cNvSpPr>
          <p:nvPr>
            <p:ph idx="1"/>
          </p:nvPr>
        </p:nvSpPr>
        <p:spPr/>
        <p:txBody>
          <a:bodyPr/>
          <a:lstStyle/>
          <a:p>
            <a:r>
              <a:rPr lang="en-US" smtClean="0"/>
              <a:t>Homosexual activity as:</a:t>
            </a:r>
          </a:p>
          <a:p>
            <a:r>
              <a:rPr lang="en-US" smtClean="0"/>
              <a:t>Criminal Activity</a:t>
            </a:r>
          </a:p>
          <a:p>
            <a:r>
              <a:rPr lang="en-US" smtClean="0"/>
              <a:t>Immorality </a:t>
            </a:r>
          </a:p>
          <a:p>
            <a:r>
              <a:rPr lang="en-US" smtClean="0"/>
              <a:t>Mental illness</a:t>
            </a:r>
          </a:p>
          <a:p>
            <a:r>
              <a:rPr lang="en-US" smtClean="0"/>
              <a:t>Disease</a:t>
            </a:r>
            <a:endParaRPr lang="en-US" dirty="0" smtClean="0"/>
          </a:p>
        </p:txBody>
      </p:sp>
    </p:spTree>
    <p:extLst>
      <p:ext uri="{BB962C8B-B14F-4D97-AF65-F5344CB8AC3E}">
        <p14:creationId xmlns:p14="http://schemas.microsoft.com/office/powerpoint/2010/main" val="1340431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Wolfenden Committee</a:t>
            </a:r>
            <a:endParaRPr lang="en-US" dirty="0"/>
          </a:p>
        </p:txBody>
      </p:sp>
      <p:sp>
        <p:nvSpPr>
          <p:cNvPr id="3" name="Content Placeholder 2"/>
          <p:cNvSpPr>
            <a:spLocks noGrp="1"/>
          </p:cNvSpPr>
          <p:nvPr>
            <p:ph sz="quarter" idx="4294967295"/>
          </p:nvPr>
        </p:nvSpPr>
        <p:spPr>
          <a:xfrm>
            <a:off x="1042416" y="2313432"/>
            <a:ext cx="3419856" cy="3493008"/>
          </a:xfrm>
          <a:prstGeom prst="rect">
            <a:avLst/>
          </a:prstGeom>
        </p:spPr>
        <p:txBody>
          <a:bodyPr>
            <a:normAutofit fontScale="85000" lnSpcReduction="20000"/>
          </a:bodyPr>
          <a:lstStyle/>
          <a:p>
            <a:r>
              <a:rPr lang="en-US" smtClean="0"/>
              <a:t>The Committee was set up in 1957 to consider </a:t>
            </a:r>
          </a:p>
          <a:p>
            <a:r>
              <a:rPr lang="en-US" smtClean="0"/>
              <a:t>“the law and practice relating to  homosexual offences and treatment of persons convicted of such offences”</a:t>
            </a:r>
          </a:p>
          <a:p>
            <a:endParaRPr lang="en-US" dirty="0"/>
          </a:p>
        </p:txBody>
      </p:sp>
      <p:pic>
        <p:nvPicPr>
          <p:cNvPr id="5" name="Content Placeholder 4" descr="_39188272_wolfenden238.jpg"/>
          <p:cNvPicPr>
            <a:picLocks noGrp="1" noChangeAspect="1"/>
          </p:cNvPicPr>
          <p:nvPr>
            <p:ph sz="quarter" idx="4294967295"/>
          </p:nvPr>
        </p:nvPicPr>
        <p:blipFill>
          <a:blip r:embed="rId2">
            <a:extLst>
              <a:ext uri="{28A0092B-C50C-407E-A947-70E740481C1C}">
                <a14:useLocalDpi xmlns:a14="http://schemas.microsoft.com/office/drawing/2010/main" val="0"/>
              </a:ext>
            </a:extLst>
          </a:blip>
          <a:stretch>
            <a:fillRect/>
          </a:stretch>
        </p:blipFill>
        <p:spPr>
          <a:xfrm>
            <a:off x="5221287" y="3212306"/>
            <a:ext cx="2266950" cy="1695450"/>
          </a:xfrm>
          <a:prstGeom prst="rect">
            <a:avLst/>
          </a:prstGeom>
        </p:spPr>
      </p:pic>
    </p:spTree>
    <p:extLst>
      <p:ext uri="{BB962C8B-B14F-4D97-AF65-F5344CB8AC3E}">
        <p14:creationId xmlns:p14="http://schemas.microsoft.com/office/powerpoint/2010/main" val="1399948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Wolfenden: </a:t>
            </a:r>
            <a:endParaRPr lang="en-US" dirty="0"/>
          </a:p>
        </p:txBody>
      </p:sp>
      <p:sp>
        <p:nvSpPr>
          <p:cNvPr id="3" name="Content Placeholder 2"/>
          <p:cNvSpPr>
            <a:spLocks noGrp="1"/>
          </p:cNvSpPr>
          <p:nvPr>
            <p:ph idx="1"/>
          </p:nvPr>
        </p:nvSpPr>
        <p:spPr/>
        <p:txBody>
          <a:bodyPr/>
          <a:lstStyle/>
          <a:p>
            <a:r>
              <a:rPr lang="en-US" smtClean="0"/>
              <a:t>"The law's function is to preserve public order and decency, to protect the citizen from what is offensive or injurious, and to provide sufficient safeguards against exploitation and corruption of others... It is not, in our view, the function of the law to intervene in the private life of citizens, or to seek to enforce any particular pattern of behaviour."</a:t>
            </a:r>
          </a:p>
          <a:p>
            <a:endParaRPr lang="en-US" dirty="0"/>
          </a:p>
        </p:txBody>
      </p:sp>
    </p:spTree>
    <p:extLst>
      <p:ext uri="{BB962C8B-B14F-4D97-AF65-F5344CB8AC3E}">
        <p14:creationId xmlns:p14="http://schemas.microsoft.com/office/powerpoint/2010/main" val="3190920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Wolfenden Report 1957</a:t>
            </a:r>
            <a:endParaRPr lang="en-US" dirty="0"/>
          </a:p>
        </p:txBody>
      </p:sp>
      <p:sp>
        <p:nvSpPr>
          <p:cNvPr id="3" name="Content Placeholder 2"/>
          <p:cNvSpPr>
            <a:spLocks noGrp="1"/>
          </p:cNvSpPr>
          <p:nvPr>
            <p:ph idx="1"/>
          </p:nvPr>
        </p:nvSpPr>
        <p:spPr/>
        <p:txBody>
          <a:bodyPr>
            <a:normAutofit lnSpcReduction="10000"/>
          </a:bodyPr>
          <a:lstStyle/>
          <a:p>
            <a:r>
              <a:rPr lang="en-US" smtClean="0"/>
              <a:t>The Report of the Departmental Committee on Homosexual Offences and Prostitution </a:t>
            </a:r>
          </a:p>
          <a:p>
            <a:r>
              <a:rPr lang="en-US" smtClean="0"/>
              <a:t>Published on 4 September 1957 after a succession of well-known men, including Lord Montagu, Michael Pitt-Rivers and Peter Wildeblood, were convicted of homosexual offences.</a:t>
            </a:r>
          </a:p>
          <a:p>
            <a:r>
              <a:rPr lang="en-US" smtClean="0"/>
              <a:t>At that time there were over 1000 men in prison for homosexual activity.</a:t>
            </a:r>
            <a:endParaRPr lang="en-US" dirty="0"/>
          </a:p>
        </p:txBody>
      </p:sp>
    </p:spTree>
    <p:extLst>
      <p:ext uri="{BB962C8B-B14F-4D97-AF65-F5344CB8AC3E}">
        <p14:creationId xmlns:p14="http://schemas.microsoft.com/office/powerpoint/2010/main" val="979927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The Committee’s approach</a:t>
            </a:r>
            <a:endParaRPr lang="en-US" dirty="0"/>
          </a:p>
        </p:txBody>
      </p:sp>
      <p:sp>
        <p:nvSpPr>
          <p:cNvPr id="3" name="Content Placeholder 2"/>
          <p:cNvSpPr>
            <a:spLocks noGrp="1"/>
          </p:cNvSpPr>
          <p:nvPr>
            <p:ph idx="1"/>
          </p:nvPr>
        </p:nvSpPr>
        <p:spPr/>
        <p:txBody>
          <a:bodyPr/>
          <a:lstStyle/>
          <a:p>
            <a:r>
              <a:rPr lang="en-US" dirty="0" smtClean="0"/>
              <a:t>TO </a:t>
            </a:r>
          </a:p>
          <a:p>
            <a:pPr lvl="1"/>
            <a:r>
              <a:rPr lang="en-US" dirty="0" smtClean="0"/>
              <a:t>preserve “public order and decency”</a:t>
            </a:r>
          </a:p>
          <a:p>
            <a:pPr lvl="1"/>
            <a:r>
              <a:rPr lang="en-US" dirty="0" smtClean="0"/>
              <a:t>Protect the citizen from what is injurious and offensive</a:t>
            </a:r>
          </a:p>
          <a:p>
            <a:pPr lvl="1"/>
            <a:r>
              <a:rPr lang="en-US" dirty="0" smtClean="0"/>
              <a:t>Provide safeguards against corruption</a:t>
            </a:r>
          </a:p>
          <a:p>
            <a:endParaRPr lang="en-US" dirty="0" smtClean="0"/>
          </a:p>
          <a:p>
            <a:endParaRPr lang="en-US" dirty="0"/>
          </a:p>
        </p:txBody>
      </p:sp>
    </p:spTree>
    <p:extLst>
      <p:ext uri="{BB962C8B-B14F-4D97-AF65-F5344CB8AC3E}">
        <p14:creationId xmlns:p14="http://schemas.microsoft.com/office/powerpoint/2010/main" val="3992147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Conclusion</a:t>
            </a:r>
            <a:endParaRPr lang="en-US" dirty="0"/>
          </a:p>
        </p:txBody>
      </p:sp>
      <p:sp>
        <p:nvSpPr>
          <p:cNvPr id="3" name="Content Placeholder 2"/>
          <p:cNvSpPr>
            <a:spLocks noGrp="1"/>
          </p:cNvSpPr>
          <p:nvPr>
            <p:ph idx="1"/>
          </p:nvPr>
        </p:nvSpPr>
        <p:spPr/>
        <p:txBody>
          <a:bodyPr/>
          <a:lstStyle/>
          <a:p>
            <a:r>
              <a:rPr lang="en-US" smtClean="0"/>
              <a:t>“There must remain a realm of private morality and immorality which is, in brief and crude terms, not the law’s business”</a:t>
            </a:r>
          </a:p>
          <a:p>
            <a:endParaRPr lang="en-US" dirty="0"/>
          </a:p>
        </p:txBody>
      </p:sp>
    </p:spTree>
    <p:extLst>
      <p:ext uri="{BB962C8B-B14F-4D97-AF65-F5344CB8AC3E}">
        <p14:creationId xmlns:p14="http://schemas.microsoft.com/office/powerpoint/2010/main" val="46799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Committee conclusion</a:t>
            </a:r>
            <a:endParaRPr lang="en-US" dirty="0"/>
          </a:p>
        </p:txBody>
      </p:sp>
      <p:sp>
        <p:nvSpPr>
          <p:cNvPr id="3" name="Content Placeholder 2"/>
          <p:cNvSpPr>
            <a:spLocks noGrp="1"/>
          </p:cNvSpPr>
          <p:nvPr>
            <p:ph idx="1"/>
          </p:nvPr>
        </p:nvSpPr>
        <p:spPr/>
        <p:txBody>
          <a:bodyPr/>
          <a:lstStyle/>
          <a:p>
            <a:r>
              <a:rPr lang="en-US" smtClean="0"/>
              <a:t>In contrast to the belief that “male homosexuality has a damaging effect on family life….we have no reasons shown to us which would lead us to believe that homosexual behaviour between males inflicts any greater damage on family life then adultery, fornication or lesbian behaviour”</a:t>
            </a:r>
          </a:p>
          <a:p>
            <a:endParaRPr lang="en-US" smtClean="0"/>
          </a:p>
          <a:p>
            <a:endParaRPr lang="en-US" dirty="0"/>
          </a:p>
        </p:txBody>
      </p:sp>
    </p:spTree>
    <p:extLst>
      <p:ext uri="{BB962C8B-B14F-4D97-AF65-F5344CB8AC3E}">
        <p14:creationId xmlns:p14="http://schemas.microsoft.com/office/powerpoint/2010/main" val="2952251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10 years later….</a:t>
            </a:r>
            <a:endParaRPr lang="en-US" dirty="0"/>
          </a:p>
        </p:txBody>
      </p:sp>
      <p:pic>
        <p:nvPicPr>
          <p:cNvPr id="6" name="Content Placeholder 5" descr="2007-12-stonewall-campaign.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87402" y="2324100"/>
            <a:ext cx="2488209" cy="3508375"/>
          </a:xfrm>
        </p:spPr>
      </p:pic>
    </p:spTree>
    <p:extLst>
      <p:ext uri="{BB962C8B-B14F-4D97-AF65-F5344CB8AC3E}">
        <p14:creationId xmlns:p14="http://schemas.microsoft.com/office/powerpoint/2010/main" val="705039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mtClean="0"/>
              <a:t>Historical review of same sex relationships</a:t>
            </a:r>
            <a:endParaRPr lang="en-US" dirty="0"/>
          </a:p>
        </p:txBody>
      </p:sp>
      <p:sp>
        <p:nvSpPr>
          <p:cNvPr id="3" name="Content Placeholder 2"/>
          <p:cNvSpPr>
            <a:spLocks noGrp="1"/>
          </p:cNvSpPr>
          <p:nvPr>
            <p:ph idx="1"/>
          </p:nvPr>
        </p:nvSpPr>
        <p:spPr/>
        <p:txBody>
          <a:bodyPr/>
          <a:lstStyle/>
          <a:p>
            <a:r>
              <a:rPr lang="en-US" smtClean="0"/>
              <a:t>In 1967 the UK government passed the Sexual Offences Act.</a:t>
            </a:r>
          </a:p>
          <a:p>
            <a:r>
              <a:rPr lang="en-US" smtClean="0"/>
              <a:t>This Act decriminalised homosexual acts in private between two men</a:t>
            </a:r>
          </a:p>
          <a:p>
            <a:r>
              <a:rPr lang="en-US" smtClean="0"/>
              <a:t>This did not cover the Armed Forces</a:t>
            </a:r>
          </a:p>
          <a:p>
            <a:r>
              <a:rPr lang="en-US" smtClean="0"/>
              <a:t>Neither did it cover the whole UK…..</a:t>
            </a:r>
            <a:endParaRPr lang="en-US" dirty="0" smtClean="0"/>
          </a:p>
        </p:txBody>
      </p:sp>
    </p:spTree>
    <p:extLst>
      <p:ext uri="{BB962C8B-B14F-4D97-AF65-F5344CB8AC3E}">
        <p14:creationId xmlns:p14="http://schemas.microsoft.com/office/powerpoint/2010/main" val="3601927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UK variations</a:t>
            </a:r>
            <a:endParaRPr lang="en-US" dirty="0"/>
          </a:p>
        </p:txBody>
      </p:sp>
      <p:sp>
        <p:nvSpPr>
          <p:cNvPr id="3" name="Content Placeholder 2"/>
          <p:cNvSpPr>
            <a:spLocks noGrp="1"/>
          </p:cNvSpPr>
          <p:nvPr>
            <p:ph idx="1"/>
          </p:nvPr>
        </p:nvSpPr>
        <p:spPr/>
        <p:txBody>
          <a:bodyPr>
            <a:normAutofit lnSpcReduction="10000"/>
          </a:bodyPr>
          <a:lstStyle/>
          <a:p>
            <a:r>
              <a:rPr lang="en-US" smtClean="0"/>
              <a:t>1967 Act included England and Wales. </a:t>
            </a:r>
          </a:p>
          <a:p>
            <a:r>
              <a:rPr lang="en-US" smtClean="0"/>
              <a:t>You had to wait if you came from other parts of the UK….</a:t>
            </a:r>
          </a:p>
          <a:p>
            <a:r>
              <a:rPr lang="en-US" smtClean="0"/>
              <a:t>Scotland (1981)</a:t>
            </a:r>
          </a:p>
          <a:p>
            <a:r>
              <a:rPr lang="en-US" smtClean="0"/>
              <a:t>Northern Ireland (1982) </a:t>
            </a:r>
          </a:p>
          <a:p>
            <a:r>
              <a:rPr lang="en-US" smtClean="0"/>
              <a:t>Guernsey (1983)</a:t>
            </a:r>
          </a:p>
          <a:p>
            <a:r>
              <a:rPr lang="en-US" smtClean="0"/>
              <a:t>Jersey (1990)</a:t>
            </a:r>
          </a:p>
          <a:p>
            <a:r>
              <a:rPr lang="en-US" smtClean="0"/>
              <a:t>Isle of Mann (1992)</a:t>
            </a:r>
            <a:endParaRPr lang="en-US" dirty="0"/>
          </a:p>
        </p:txBody>
      </p:sp>
    </p:spTree>
    <p:extLst>
      <p:ext uri="{BB962C8B-B14F-4D97-AF65-F5344CB8AC3E}">
        <p14:creationId xmlns:p14="http://schemas.microsoft.com/office/powerpoint/2010/main" val="3986875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1967 Act….</a:t>
            </a:r>
            <a:endParaRPr lang="en-US" dirty="0"/>
          </a:p>
        </p:txBody>
      </p:sp>
      <p:sp>
        <p:nvSpPr>
          <p:cNvPr id="3" name="Content Placeholder 2"/>
          <p:cNvSpPr>
            <a:spLocks noGrp="1"/>
          </p:cNvSpPr>
          <p:nvPr>
            <p:ph idx="1"/>
          </p:nvPr>
        </p:nvSpPr>
        <p:spPr/>
        <p:txBody>
          <a:bodyPr/>
          <a:lstStyle/>
          <a:p>
            <a:r>
              <a:rPr lang="en-US" smtClean="0"/>
              <a:t>Partial decriminalisation:</a:t>
            </a:r>
          </a:p>
          <a:p>
            <a:pPr lvl="1"/>
            <a:r>
              <a:rPr lang="en-US" smtClean="0"/>
              <a:t>Age of consent set at 21 years </a:t>
            </a:r>
          </a:p>
          <a:p>
            <a:pPr lvl="1"/>
            <a:r>
              <a:rPr lang="en-US" smtClean="0"/>
              <a:t>Narrow definition of “privacy” </a:t>
            </a:r>
          </a:p>
          <a:p>
            <a:pPr lvl="1"/>
            <a:r>
              <a:rPr lang="en-US" smtClean="0"/>
              <a:t>Not more than 2 men</a:t>
            </a:r>
          </a:p>
          <a:p>
            <a:pPr lvl="1"/>
            <a:r>
              <a:rPr lang="en-US" smtClean="0"/>
              <a:t>So no longer criminal but not equal!</a:t>
            </a:r>
            <a:endParaRPr lang="en-US" dirty="0"/>
          </a:p>
        </p:txBody>
      </p:sp>
    </p:spTree>
    <p:extLst>
      <p:ext uri="{BB962C8B-B14F-4D97-AF65-F5344CB8AC3E}">
        <p14:creationId xmlns:p14="http://schemas.microsoft.com/office/powerpoint/2010/main" val="786487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Lord Arran </a:t>
            </a:r>
            <a:endParaRPr lang="en-US" dirty="0"/>
          </a:p>
        </p:txBody>
      </p:sp>
      <p:sp>
        <p:nvSpPr>
          <p:cNvPr id="3" name="Content Placeholder 2"/>
          <p:cNvSpPr>
            <a:spLocks noGrp="1"/>
          </p:cNvSpPr>
          <p:nvPr>
            <p:ph idx="1"/>
          </p:nvPr>
        </p:nvSpPr>
        <p:spPr/>
        <p:txBody>
          <a:bodyPr/>
          <a:lstStyle/>
          <a:p>
            <a:r>
              <a:rPr lang="en-US" smtClean="0"/>
              <a:t>House of Lords discussion:</a:t>
            </a:r>
          </a:p>
          <a:p>
            <a:r>
              <a:rPr lang="en-US" smtClean="0"/>
              <a:t>“Homosexuals must remember that while there may be nothing bad in being a homosexual there is certainly nothing good”</a:t>
            </a:r>
          </a:p>
          <a:p>
            <a:endParaRPr lang="en-US" dirty="0"/>
          </a:p>
        </p:txBody>
      </p:sp>
    </p:spTree>
    <p:extLst>
      <p:ext uri="{BB962C8B-B14F-4D97-AF65-F5344CB8AC3E}">
        <p14:creationId xmlns:p14="http://schemas.microsoft.com/office/powerpoint/2010/main" val="2182916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Policy continued</a:t>
            </a:r>
            <a:endParaRPr lang="en-US" dirty="0"/>
          </a:p>
        </p:txBody>
      </p:sp>
      <p:pic>
        <p:nvPicPr>
          <p:cNvPr id="5" name="Content Placeholder 4" descr="78630684_low.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26506" y="2449512"/>
            <a:ext cx="3810000" cy="3257550"/>
          </a:xfrm>
        </p:spPr>
      </p:pic>
    </p:spTree>
    <p:extLst>
      <p:ext uri="{BB962C8B-B14F-4D97-AF65-F5344CB8AC3E}">
        <p14:creationId xmlns:p14="http://schemas.microsoft.com/office/powerpoint/2010/main" val="28819580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Section 28 of the Local Act 1988</a:t>
            </a:r>
            <a:endParaRPr lang="en-US" dirty="0"/>
          </a:p>
        </p:txBody>
      </p:sp>
      <p:sp>
        <p:nvSpPr>
          <p:cNvPr id="3" name="Content Placeholder 2"/>
          <p:cNvSpPr>
            <a:spLocks noGrp="1"/>
          </p:cNvSpPr>
          <p:nvPr>
            <p:ph sz="quarter" idx="1"/>
          </p:nvPr>
        </p:nvSpPr>
        <p:spPr>
          <a:xfrm>
            <a:off x="457200" y="1600200"/>
            <a:ext cx="4038600" cy="4525963"/>
          </a:xfrm>
        </p:spPr>
        <p:txBody>
          <a:bodyPr>
            <a:normAutofit fontScale="70000" lnSpcReduction="20000"/>
          </a:bodyPr>
          <a:lstStyle/>
          <a:p>
            <a:r>
              <a:rPr lang="en-US" dirty="0" smtClean="0"/>
              <a:t>Prohibited the promotion of homosexuality as a ‘pretended family relationship’ on the basis that it ‘damages children and family life’</a:t>
            </a:r>
            <a:endParaRPr lang="en-US" dirty="0"/>
          </a:p>
        </p:txBody>
      </p:sp>
      <p:sp>
        <p:nvSpPr>
          <p:cNvPr id="4" name="Content Placeholder 3"/>
          <p:cNvSpPr>
            <a:spLocks noGrp="1"/>
          </p:cNvSpPr>
          <p:nvPr>
            <p:ph sz="quarter" idx="2"/>
          </p:nvPr>
        </p:nvSpPr>
        <p:spPr>
          <a:xfrm>
            <a:off x="4648200" y="1600200"/>
            <a:ext cx="4038600" cy="4525963"/>
          </a:xfrm>
        </p:spPr>
        <p:txBody>
          <a:bodyPr>
            <a:normAutofit fontScale="70000" lnSpcReduction="20000"/>
          </a:bodyPr>
          <a:lstStyle/>
          <a:p>
            <a:r>
              <a:rPr lang="en-US" smtClean="0"/>
              <a:t> Stonewall is born!</a:t>
            </a:r>
          </a:p>
          <a:p>
            <a:r>
              <a:rPr lang="en-US" smtClean="0"/>
              <a:t>“Stonewall was founded in 1989 by a small group of women and men who had been active in the struggle against  Section 28 of the Local Government Act.</a:t>
            </a:r>
          </a:p>
          <a:p>
            <a:r>
              <a:rPr lang="en-US" smtClean="0"/>
              <a:t>Section 28 was an offensive piece of legislation designed to prevent the so-called 'promotion' of homosexuality in schools; as well as stigmatising gay people it also galvanised the gay community.”</a:t>
            </a:r>
          </a:p>
          <a:p>
            <a:r>
              <a:rPr lang="en-US" smtClean="0">
                <a:hlinkClick r:id="rId2"/>
              </a:rPr>
              <a:t>www.stonewall.org.uk</a:t>
            </a:r>
            <a:r>
              <a:rPr lang="en-US" smtClean="0"/>
              <a:t> </a:t>
            </a:r>
            <a:endParaRPr lang="en-US" dirty="0"/>
          </a:p>
        </p:txBody>
      </p:sp>
    </p:spTree>
    <p:extLst>
      <p:ext uri="{BB962C8B-B14F-4D97-AF65-F5344CB8AC3E}">
        <p14:creationId xmlns:p14="http://schemas.microsoft.com/office/powerpoint/2010/main" val="941292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Repeal of Section 28…</a:t>
            </a:r>
            <a:endParaRPr lang="en-US" dirty="0"/>
          </a:p>
        </p:txBody>
      </p:sp>
      <p:sp>
        <p:nvSpPr>
          <p:cNvPr id="3" name="Content Placeholder 2"/>
          <p:cNvSpPr>
            <a:spLocks noGrp="1"/>
          </p:cNvSpPr>
          <p:nvPr>
            <p:ph sz="quarter" idx="4294967295"/>
          </p:nvPr>
        </p:nvSpPr>
        <p:spPr>
          <a:xfrm>
            <a:off x="1042416" y="2313432"/>
            <a:ext cx="3419856" cy="3493008"/>
          </a:xfrm>
          <a:prstGeom prst="rect">
            <a:avLst/>
          </a:prstGeom>
        </p:spPr>
        <p:txBody>
          <a:bodyPr/>
          <a:lstStyle/>
          <a:p>
            <a:r>
              <a:rPr lang="en-US" smtClean="0"/>
              <a:t>Repealed in 2000 by the Sciottish Parliament and by the Local Government Act 2003 for the rest of UK. </a:t>
            </a:r>
          </a:p>
          <a:p>
            <a:endParaRPr lang="en-US" smtClean="0"/>
          </a:p>
          <a:p>
            <a:endParaRPr lang="en-US" dirty="0" smtClean="0"/>
          </a:p>
        </p:txBody>
      </p:sp>
      <p:sp>
        <p:nvSpPr>
          <p:cNvPr id="4" name="Content Placeholder 3"/>
          <p:cNvSpPr>
            <a:spLocks noGrp="1"/>
          </p:cNvSpPr>
          <p:nvPr>
            <p:ph sz="quarter" idx="4294967295"/>
          </p:nvPr>
        </p:nvSpPr>
        <p:spPr>
          <a:xfrm>
            <a:off x="4645152" y="2313431"/>
            <a:ext cx="3419856" cy="3493008"/>
          </a:xfrm>
          <a:prstGeom prst="rect">
            <a:avLst/>
          </a:prstGeom>
        </p:spPr>
        <p:txBody>
          <a:bodyPr>
            <a:normAutofit fontScale="62500" lnSpcReduction="20000"/>
          </a:bodyPr>
          <a:lstStyle/>
          <a:p>
            <a:r>
              <a:rPr lang="en-US" smtClean="0"/>
              <a:t>BUT LGA 2003 retained the link between homosexuality and the need to “protect” children from materials deemed “inappropriate” and reinforced the duty for children to learn about “the nature of marriage and its importance for family life and the bringing up of children”</a:t>
            </a:r>
          </a:p>
          <a:p>
            <a:endParaRPr lang="en-US" dirty="0"/>
          </a:p>
        </p:txBody>
      </p:sp>
    </p:spTree>
    <p:extLst>
      <p:ext uri="{BB962C8B-B14F-4D97-AF65-F5344CB8AC3E}">
        <p14:creationId xmlns:p14="http://schemas.microsoft.com/office/powerpoint/2010/main" val="31423305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Policy developments</a:t>
            </a:r>
            <a:endParaRPr lang="en-US" dirty="0"/>
          </a:p>
        </p:txBody>
      </p:sp>
      <p:sp>
        <p:nvSpPr>
          <p:cNvPr id="3" name="Content Placeholder 2"/>
          <p:cNvSpPr>
            <a:spLocks noGrp="1"/>
          </p:cNvSpPr>
          <p:nvPr>
            <p:ph sz="quarter" idx="4294967295"/>
          </p:nvPr>
        </p:nvSpPr>
        <p:spPr>
          <a:xfrm>
            <a:off x="1042416" y="2313432"/>
            <a:ext cx="3419856" cy="3493008"/>
          </a:xfrm>
          <a:prstGeom prst="rect">
            <a:avLst/>
          </a:prstGeom>
        </p:spPr>
        <p:txBody>
          <a:bodyPr>
            <a:normAutofit fontScale="85000" lnSpcReduction="20000"/>
          </a:bodyPr>
          <a:lstStyle/>
          <a:p>
            <a:r>
              <a:rPr lang="en-US" smtClean="0"/>
              <a:t>Age of consent was lowered to 18 years in the Criminal Justice and Public Offences Act 1994</a:t>
            </a:r>
          </a:p>
          <a:p>
            <a:r>
              <a:rPr lang="en-US" smtClean="0"/>
              <a:t>Lowered again to 16 by Sexual Offences Act 2000.</a:t>
            </a:r>
          </a:p>
          <a:p>
            <a:r>
              <a:rPr lang="en-US" smtClean="0"/>
              <a:t>However….</a:t>
            </a:r>
          </a:p>
          <a:p>
            <a:endParaRPr lang="en-US" dirty="0"/>
          </a:p>
        </p:txBody>
      </p:sp>
      <p:sp>
        <p:nvSpPr>
          <p:cNvPr id="4" name="Content Placeholder 3"/>
          <p:cNvSpPr>
            <a:spLocks noGrp="1"/>
          </p:cNvSpPr>
          <p:nvPr>
            <p:ph sz="quarter" idx="4294967295"/>
          </p:nvPr>
        </p:nvSpPr>
        <p:spPr>
          <a:xfrm>
            <a:off x="4645152" y="2313431"/>
            <a:ext cx="3419856" cy="3493008"/>
          </a:xfrm>
          <a:prstGeom prst="rect">
            <a:avLst/>
          </a:prstGeom>
        </p:spPr>
        <p:txBody>
          <a:bodyPr/>
          <a:lstStyle/>
          <a:p>
            <a:r>
              <a:rPr lang="en-US" smtClean="0"/>
              <a:t>Sexual Offences Act 2003</a:t>
            </a:r>
          </a:p>
          <a:p>
            <a:r>
              <a:rPr lang="en-US" smtClean="0"/>
              <a:t>Removed the acts of  ‘buggery’ and ‘gross indecency’ from UK law</a:t>
            </a:r>
          </a:p>
          <a:p>
            <a:endParaRPr lang="en-US" dirty="0"/>
          </a:p>
        </p:txBody>
      </p:sp>
    </p:spTree>
    <p:extLst>
      <p:ext uri="{BB962C8B-B14F-4D97-AF65-F5344CB8AC3E}">
        <p14:creationId xmlns:p14="http://schemas.microsoft.com/office/powerpoint/2010/main" val="25033833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Equality Act 2010</a:t>
            </a:r>
            <a:endParaRPr lang="en-US" dirty="0"/>
          </a:p>
        </p:txBody>
      </p:sp>
      <p:sp>
        <p:nvSpPr>
          <p:cNvPr id="3" name="Content Placeholder 2"/>
          <p:cNvSpPr>
            <a:spLocks noGrp="1"/>
          </p:cNvSpPr>
          <p:nvPr>
            <p:ph sz="quarter" idx="4294967295"/>
          </p:nvPr>
        </p:nvSpPr>
        <p:spPr>
          <a:xfrm>
            <a:off x="1042416" y="2313432"/>
            <a:ext cx="3419856" cy="3493008"/>
          </a:xfrm>
          <a:prstGeom prst="rect">
            <a:avLst/>
          </a:prstGeom>
        </p:spPr>
        <p:txBody>
          <a:bodyPr>
            <a:normAutofit fontScale="77500" lnSpcReduction="20000"/>
          </a:bodyPr>
          <a:lstStyle/>
          <a:p>
            <a:r>
              <a:rPr lang="en-US" smtClean="0"/>
              <a:t>Sexual orientation as one of the protected characteristics</a:t>
            </a:r>
          </a:p>
          <a:p>
            <a:r>
              <a:rPr lang="en-US" smtClean="0"/>
              <a:t>Protection in: </a:t>
            </a:r>
          </a:p>
          <a:p>
            <a:r>
              <a:rPr lang="en-US" smtClean="0"/>
              <a:t>Employment protections</a:t>
            </a:r>
          </a:p>
          <a:p>
            <a:r>
              <a:rPr lang="en-US" smtClean="0"/>
              <a:t>Goods, facilities and service protections </a:t>
            </a:r>
          </a:p>
          <a:p>
            <a:r>
              <a:rPr lang="en-US" smtClean="0"/>
              <a:t>The public sector Equality Duty </a:t>
            </a:r>
          </a:p>
          <a:p>
            <a:endParaRPr lang="en-US" dirty="0"/>
          </a:p>
        </p:txBody>
      </p:sp>
      <p:sp>
        <p:nvSpPr>
          <p:cNvPr id="4" name="Content Placeholder 3"/>
          <p:cNvSpPr>
            <a:spLocks noGrp="1"/>
          </p:cNvSpPr>
          <p:nvPr>
            <p:ph sz="quarter" idx="4294967295"/>
          </p:nvPr>
        </p:nvSpPr>
        <p:spPr>
          <a:xfrm>
            <a:off x="4645152" y="2313431"/>
            <a:ext cx="3419856" cy="3493008"/>
          </a:xfrm>
          <a:prstGeom prst="rect">
            <a:avLst/>
          </a:prstGeom>
        </p:spPr>
        <p:txBody>
          <a:bodyPr>
            <a:normAutofit fontScale="40000" lnSpcReduction="20000"/>
          </a:bodyPr>
          <a:lstStyle/>
          <a:p>
            <a:r>
              <a:rPr lang="en-US" smtClean="0"/>
              <a:t>Which means that: </a:t>
            </a:r>
          </a:p>
          <a:p>
            <a:r>
              <a:rPr lang="en-US" smtClean="0"/>
              <a:t>No employer, with very limited exceptions, can treat a lesbian, gay or bisexual employee or applicant differently from a straight employee or applicant simply because of their sexual orientation </a:t>
            </a:r>
          </a:p>
          <a:p>
            <a:r>
              <a:rPr lang="en-US" smtClean="0"/>
              <a:t>No organisation delivering a service can refuse to deliver it or give a poorer quality service to a customer simply because of their sexual orientation </a:t>
            </a:r>
          </a:p>
          <a:p>
            <a:r>
              <a:rPr lang="en-US" smtClean="0"/>
              <a:t>Any organisation delivering a public service (such as NHS healthcare), including businesses contracted out to deliver a public service, must consider the needs of different groups who might use that service and commit themselves to tackling inequality </a:t>
            </a:r>
          </a:p>
          <a:p>
            <a:endParaRPr lang="en-US" dirty="0"/>
          </a:p>
        </p:txBody>
      </p:sp>
    </p:spTree>
    <p:extLst>
      <p:ext uri="{BB962C8B-B14F-4D97-AF65-F5344CB8AC3E}">
        <p14:creationId xmlns:p14="http://schemas.microsoft.com/office/powerpoint/2010/main" val="2153873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Civil Partnership Act 2004</a:t>
            </a:r>
            <a:endParaRPr lang="en-US" dirty="0"/>
          </a:p>
        </p:txBody>
      </p:sp>
      <p:sp>
        <p:nvSpPr>
          <p:cNvPr id="6" name="Content Placeholder 5"/>
          <p:cNvSpPr>
            <a:spLocks noGrp="1"/>
          </p:cNvSpPr>
          <p:nvPr>
            <p:ph sz="quarter" idx="4294967295"/>
          </p:nvPr>
        </p:nvSpPr>
        <p:spPr>
          <a:xfrm>
            <a:off x="1042416" y="2313432"/>
            <a:ext cx="3419856" cy="3493008"/>
          </a:xfrm>
          <a:prstGeom prst="rect">
            <a:avLst/>
          </a:prstGeom>
        </p:spPr>
        <p:txBody>
          <a:bodyPr>
            <a:normAutofit fontScale="47500" lnSpcReduction="20000"/>
          </a:bodyPr>
          <a:lstStyle/>
          <a:p>
            <a:r>
              <a:rPr lang="en-US" smtClean="0"/>
              <a:t>Gave same-sex couples most of the rights and responsibilities of heterosexual marriage. </a:t>
            </a:r>
          </a:p>
          <a:p>
            <a:r>
              <a:rPr lang="en-US" smtClean="0"/>
              <a:t>19 December 2005 2 women became the first same-sex couple to use the UK's new civil partnership laws </a:t>
            </a:r>
          </a:p>
          <a:p>
            <a:r>
              <a:rPr lang="en-US" smtClean="0"/>
              <a:t>Shannon Sickels, 27, and Grainne Close, 32 at Belfast city hall this morning.</a:t>
            </a:r>
          </a:p>
          <a:p>
            <a:r>
              <a:rPr lang="en-US" smtClean="0"/>
              <a:t>After the 30-minute ceremony, the couple posed for press photographers and showed off matching platinum and diamond rings. Ms Sickels said: "We are delighted. Here's to many more. Thanks for your support."</a:t>
            </a:r>
            <a:endParaRPr lang="en-US" dirty="0"/>
          </a:p>
        </p:txBody>
      </p:sp>
      <p:pic>
        <p:nvPicPr>
          <p:cNvPr id="8" name="Content Placeholder 7" descr="civil4.jpg"/>
          <p:cNvPicPr>
            <a:picLocks noGrp="1" noChangeAspect="1"/>
          </p:cNvPicPr>
          <p:nvPr>
            <p:ph sz="quarter" idx="4294967295"/>
          </p:nvPr>
        </p:nvPicPr>
        <p:blipFill>
          <a:blip r:embed="rId2">
            <a:extLst>
              <a:ext uri="{28A0092B-C50C-407E-A947-70E740481C1C}">
                <a14:useLocalDpi xmlns:a14="http://schemas.microsoft.com/office/drawing/2010/main" val="0"/>
              </a:ext>
            </a:extLst>
          </a:blip>
          <a:stretch>
            <a:fillRect/>
          </a:stretch>
        </p:blipFill>
        <p:spPr>
          <a:xfrm>
            <a:off x="4645025" y="3177586"/>
            <a:ext cx="3419475" cy="1764890"/>
          </a:xfrm>
          <a:prstGeom prst="rect">
            <a:avLst/>
          </a:prstGeom>
        </p:spPr>
      </p:pic>
    </p:spTree>
    <p:extLst>
      <p:ext uri="{BB962C8B-B14F-4D97-AF65-F5344CB8AC3E}">
        <p14:creationId xmlns:p14="http://schemas.microsoft.com/office/powerpoint/2010/main" val="3774372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mtClean="0"/>
              <a:t>Civil Partnership versus marriage</a:t>
            </a:r>
            <a:endParaRPr lang="en-US" dirty="0"/>
          </a:p>
        </p:txBody>
      </p:sp>
      <p:sp>
        <p:nvSpPr>
          <p:cNvPr id="6" name="Content Placeholder 5"/>
          <p:cNvSpPr>
            <a:spLocks noGrp="1"/>
          </p:cNvSpPr>
          <p:nvPr>
            <p:ph sz="quarter" idx="4294967295"/>
          </p:nvPr>
        </p:nvSpPr>
        <p:spPr>
          <a:xfrm>
            <a:off x="1042416" y="2313432"/>
            <a:ext cx="3419856" cy="3493008"/>
          </a:xfrm>
          <a:prstGeom prst="rect">
            <a:avLst/>
          </a:prstGeom>
        </p:spPr>
        <p:txBody>
          <a:bodyPr>
            <a:normAutofit fontScale="47500" lnSpcReduction="20000"/>
          </a:bodyPr>
          <a:lstStyle/>
          <a:p>
            <a:r>
              <a:rPr lang="en-US" smtClean="0"/>
              <a:t>Same property rights </a:t>
            </a:r>
          </a:p>
          <a:p>
            <a:r>
              <a:rPr lang="en-US" smtClean="0"/>
              <a:t>Same exemption on inheritance tax </a:t>
            </a:r>
          </a:p>
          <a:p>
            <a:r>
              <a:rPr lang="en-US" smtClean="0"/>
              <a:t>Ability to get parental responsibility for a partner's children as well as responsibility for reasonable maintenance of one's partner and their children</a:t>
            </a:r>
          </a:p>
          <a:p>
            <a:r>
              <a:rPr lang="en-US" smtClean="0"/>
              <a:t>Tenancy rights, full life insurance recognition</a:t>
            </a:r>
          </a:p>
          <a:p>
            <a:r>
              <a:rPr lang="en-US" smtClean="0"/>
              <a:t>Next of kin rights rights in hospitals</a:t>
            </a:r>
          </a:p>
          <a:p>
            <a:r>
              <a:rPr lang="en-US" smtClean="0"/>
              <a:t>Formal process for dissolving partnerships akin to divorce</a:t>
            </a:r>
            <a:endParaRPr lang="en-GB" smtClean="0"/>
          </a:p>
          <a:p>
            <a:endParaRPr lang="en-US" dirty="0"/>
          </a:p>
        </p:txBody>
      </p:sp>
      <p:sp>
        <p:nvSpPr>
          <p:cNvPr id="7" name="Content Placeholder 6"/>
          <p:cNvSpPr>
            <a:spLocks noGrp="1"/>
          </p:cNvSpPr>
          <p:nvPr>
            <p:ph sz="quarter" idx="4294967295"/>
          </p:nvPr>
        </p:nvSpPr>
        <p:spPr>
          <a:xfrm>
            <a:off x="4645152" y="2313431"/>
            <a:ext cx="3419856" cy="3493008"/>
          </a:xfrm>
          <a:prstGeom prst="rect">
            <a:avLst/>
          </a:prstGeom>
        </p:spPr>
        <p:txBody>
          <a:bodyPr>
            <a:normAutofit fontScale="47500" lnSpcReduction="20000"/>
          </a:bodyPr>
          <a:lstStyle/>
          <a:p>
            <a:r>
              <a:rPr lang="en-US" smtClean="0"/>
              <a:t>Cultural acceptability</a:t>
            </a:r>
          </a:p>
          <a:p>
            <a:r>
              <a:rPr lang="en-US" smtClean="0"/>
              <a:t>Religious ceremonies</a:t>
            </a:r>
          </a:p>
          <a:p>
            <a:r>
              <a:rPr lang="en-US" smtClean="0"/>
              <a:t>Restricted pension rights</a:t>
            </a:r>
          </a:p>
          <a:p>
            <a:r>
              <a:rPr lang="en-US" smtClean="0"/>
              <a:t>Recognition abroad/ living oversees</a:t>
            </a:r>
          </a:p>
          <a:p>
            <a:r>
              <a:rPr lang="en-US" smtClean="0"/>
              <a:t>Different rules about adultery and consummation </a:t>
            </a:r>
          </a:p>
          <a:p>
            <a:r>
              <a:rPr lang="en-US" smtClean="0"/>
              <a:t>Official forms such as the UK census require a declaration of marital status.</a:t>
            </a:r>
          </a:p>
          <a:p>
            <a:pPr lvl="1"/>
            <a:r>
              <a:rPr lang="en-US" smtClean="0"/>
              <a:t>This often means that civilly partnered people are forced to state their sexuality, ticking a separate box that says 'civil partnership' rather than 'marriage’.</a:t>
            </a:r>
          </a:p>
          <a:p>
            <a:r>
              <a:rPr lang="en-US" smtClean="0"/>
              <a:t>Straights not included!</a:t>
            </a:r>
          </a:p>
          <a:p>
            <a:r>
              <a:rPr lang="en-US" smtClean="0"/>
              <a:t>Nit the same as marriage and thus </a:t>
            </a:r>
            <a:r>
              <a:rPr lang="en-US" smtClean="0">
                <a:hlinkClick r:id="rId2"/>
              </a:rPr>
              <a:t>discriminatory</a:t>
            </a:r>
            <a:r>
              <a:rPr lang="en-US" smtClean="0"/>
              <a:t>…</a:t>
            </a:r>
          </a:p>
          <a:p>
            <a:endParaRPr lang="en-US" smtClean="0"/>
          </a:p>
          <a:p>
            <a:endParaRPr lang="en-US" smtClean="0"/>
          </a:p>
          <a:p>
            <a:endParaRPr lang="en-US" smtClean="0"/>
          </a:p>
          <a:p>
            <a:endParaRPr lang="en-US" dirty="0"/>
          </a:p>
        </p:txBody>
      </p:sp>
    </p:spTree>
    <p:extLst>
      <p:ext uri="{BB962C8B-B14F-4D97-AF65-F5344CB8AC3E}">
        <p14:creationId xmlns:p14="http://schemas.microsoft.com/office/powerpoint/2010/main" val="3810584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Marriage for all?</a:t>
            </a:r>
            <a:endParaRPr lang="en-US" dirty="0"/>
          </a:p>
        </p:txBody>
      </p:sp>
      <p:sp>
        <p:nvSpPr>
          <p:cNvPr id="3" name="Content Placeholder 2"/>
          <p:cNvSpPr>
            <a:spLocks noGrp="1"/>
          </p:cNvSpPr>
          <p:nvPr>
            <p:ph sz="quarter" idx="4294967295"/>
          </p:nvPr>
        </p:nvSpPr>
        <p:spPr>
          <a:xfrm>
            <a:off x="1042416" y="2313432"/>
            <a:ext cx="3419856" cy="3493008"/>
          </a:xfrm>
          <a:prstGeom prst="rect">
            <a:avLst/>
          </a:prstGeom>
        </p:spPr>
        <p:txBody>
          <a:bodyPr/>
          <a:lstStyle/>
          <a:p>
            <a:r>
              <a:rPr lang="en-US" smtClean="0"/>
              <a:t>Marriage (Same Sex Couples) Act 2013</a:t>
            </a:r>
          </a:p>
          <a:p>
            <a:r>
              <a:rPr lang="en-US" smtClean="0"/>
              <a:t>Will come into force on 13th March 2014</a:t>
            </a:r>
          </a:p>
          <a:p>
            <a:endParaRPr lang="en-US" smtClean="0"/>
          </a:p>
          <a:p>
            <a:endParaRPr lang="en-US" dirty="0"/>
          </a:p>
        </p:txBody>
      </p:sp>
      <p:sp>
        <p:nvSpPr>
          <p:cNvPr id="4" name="Content Placeholder 3"/>
          <p:cNvSpPr>
            <a:spLocks noGrp="1"/>
          </p:cNvSpPr>
          <p:nvPr>
            <p:ph sz="quarter" idx="4294967295"/>
          </p:nvPr>
        </p:nvSpPr>
        <p:spPr>
          <a:xfrm>
            <a:off x="4645152" y="2313431"/>
            <a:ext cx="3419856" cy="3493008"/>
          </a:xfrm>
          <a:prstGeom prst="rect">
            <a:avLst/>
          </a:prstGeom>
        </p:spPr>
        <p:txBody>
          <a:bodyPr>
            <a:normAutofit fontScale="40000" lnSpcReduction="20000"/>
          </a:bodyPr>
          <a:lstStyle/>
          <a:p>
            <a:r>
              <a:rPr lang="en-US" smtClean="0"/>
              <a:t>to enable same-sex couples to have a civil marriage i.e., only civil ceremonies in a register office or approved premises (like a hotel);</a:t>
            </a:r>
          </a:p>
          <a:p>
            <a:r>
              <a:rPr lang="en-US" smtClean="0"/>
              <a:t>to make no changes to religious marriages. This would continue to only be legally possible between a man and a woman;</a:t>
            </a:r>
          </a:p>
          <a:p>
            <a:r>
              <a:rPr lang="en-US" smtClean="0"/>
              <a:t>to retain civil partnerships for same-sex couples and allow couples already in a civil partnership to convert this into a marriage;</a:t>
            </a:r>
          </a:p>
          <a:p>
            <a:r>
              <a:rPr lang="en-US" smtClean="0"/>
              <a:t>to continue to permit civil partnership registrations on religious premises as is possible, i.e., on a voluntary basis for faith groups and with no religious content; and</a:t>
            </a:r>
          </a:p>
          <a:p>
            <a:r>
              <a:rPr lang="en-US" smtClean="0"/>
              <a:t>to allow individuals to be able legally to change their gender without having to end their marriage.</a:t>
            </a:r>
            <a:endParaRPr lang="en-US" dirty="0"/>
          </a:p>
        </p:txBody>
      </p:sp>
    </p:spTree>
    <p:extLst>
      <p:ext uri="{BB962C8B-B14F-4D97-AF65-F5344CB8AC3E}">
        <p14:creationId xmlns:p14="http://schemas.microsoft.com/office/powerpoint/2010/main" val="21887832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Opposition</a:t>
            </a:r>
            <a:endParaRPr lang="en-US" dirty="0"/>
          </a:p>
        </p:txBody>
      </p:sp>
      <p:sp>
        <p:nvSpPr>
          <p:cNvPr id="3" name="Content Placeholder 2"/>
          <p:cNvSpPr>
            <a:spLocks noGrp="1"/>
          </p:cNvSpPr>
          <p:nvPr>
            <p:ph sz="quarter" idx="4294967295"/>
          </p:nvPr>
        </p:nvSpPr>
        <p:spPr>
          <a:xfrm>
            <a:off x="1042416" y="2313432"/>
            <a:ext cx="3419856" cy="3493008"/>
          </a:xfrm>
          <a:prstGeom prst="rect">
            <a:avLst/>
          </a:prstGeom>
        </p:spPr>
        <p:txBody>
          <a:bodyPr/>
          <a:lstStyle/>
          <a:p>
            <a:r>
              <a:rPr lang="en-US" smtClean="0"/>
              <a:t>Coalition for Marriage, (C4M) is a Christian[2] campaign group which opposes UK government proposals to allow same-sex couples to marry. </a:t>
            </a:r>
            <a:endParaRPr lang="en-US" dirty="0"/>
          </a:p>
        </p:txBody>
      </p:sp>
      <p:sp>
        <p:nvSpPr>
          <p:cNvPr id="4" name="Content Placeholder 3"/>
          <p:cNvSpPr>
            <a:spLocks noGrp="1"/>
          </p:cNvSpPr>
          <p:nvPr>
            <p:ph sz="quarter" idx="4294967295"/>
          </p:nvPr>
        </p:nvSpPr>
        <p:spPr>
          <a:xfrm>
            <a:off x="4645152" y="2313431"/>
            <a:ext cx="3419856" cy="3493008"/>
          </a:xfrm>
          <a:prstGeom prst="rect">
            <a:avLst/>
          </a:prstGeom>
        </p:spPr>
        <p:txBody>
          <a:bodyPr>
            <a:normAutofit fontScale="55000" lnSpcReduction="20000"/>
          </a:bodyPr>
          <a:lstStyle/>
          <a:p>
            <a:r>
              <a:rPr lang="en-US" smtClean="0"/>
              <a:t>People signing the petition do so with the words`:</a:t>
            </a:r>
          </a:p>
          <a:p>
            <a:r>
              <a:rPr lang="en-US" smtClean="0"/>
              <a:t>I support the legal definition of marriage which is the voluntary union for life of one man and one woman to the exclusion of all others. I oppose any attempt to redefine it.</a:t>
            </a:r>
          </a:p>
          <a:p>
            <a:r>
              <a:rPr lang="en-US" smtClean="0"/>
              <a:t>Believe it will undermine the institution of marriage and the stability it brings to society</a:t>
            </a:r>
            <a:endParaRPr lang="en-US" dirty="0"/>
          </a:p>
        </p:txBody>
      </p:sp>
    </p:spTree>
    <p:extLst>
      <p:ext uri="{BB962C8B-B14F-4D97-AF65-F5344CB8AC3E}">
        <p14:creationId xmlns:p14="http://schemas.microsoft.com/office/powerpoint/2010/main" val="20483038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OR is it just Social Change?</a:t>
            </a:r>
            <a:endParaRPr lang="en-US" dirty="0"/>
          </a:p>
        </p:txBody>
      </p:sp>
      <p:pic>
        <p:nvPicPr>
          <p:cNvPr id="6" name="Content Placeholder 5" descr="35.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2123960"/>
            <a:ext cx="6264696" cy="3466465"/>
          </a:xfrm>
        </p:spPr>
      </p:pic>
    </p:spTree>
    <p:extLst>
      <p:ext uri="{BB962C8B-B14F-4D97-AF65-F5344CB8AC3E}">
        <p14:creationId xmlns:p14="http://schemas.microsoft.com/office/powerpoint/2010/main" val="42251375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What is a ‘family’</a:t>
            </a:r>
            <a:endParaRPr lang="en-US" dirty="0"/>
          </a:p>
        </p:txBody>
      </p:sp>
      <p:sp>
        <p:nvSpPr>
          <p:cNvPr id="3" name="Content Placeholder 2"/>
          <p:cNvSpPr>
            <a:spLocks noGrp="1"/>
          </p:cNvSpPr>
          <p:nvPr>
            <p:ph idx="1"/>
          </p:nvPr>
        </p:nvSpPr>
        <p:spPr/>
        <p:txBody>
          <a:bodyPr/>
          <a:lstStyle/>
          <a:p>
            <a:r>
              <a:rPr lang="en-US" smtClean="0"/>
              <a:t>“a powerful and pervasive word in our culture, embracing a variety of social, cultural, economic and symbolic meanings, but traditionally is seen as the very foundation of society”</a:t>
            </a:r>
          </a:p>
          <a:p>
            <a:r>
              <a:rPr lang="en-US" smtClean="0"/>
              <a:t>(Weeks et al, 2001: 9)</a:t>
            </a:r>
            <a:endParaRPr lang="en-US" dirty="0"/>
          </a:p>
        </p:txBody>
      </p:sp>
    </p:spTree>
    <p:extLst>
      <p:ext uri="{BB962C8B-B14F-4D97-AF65-F5344CB8AC3E}">
        <p14:creationId xmlns:p14="http://schemas.microsoft.com/office/powerpoint/2010/main" val="1212034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mtClean="0"/>
              <a:t/>
            </a:r>
            <a:br>
              <a:rPr lang="en-US" smtClean="0"/>
            </a:br>
            <a:r>
              <a:rPr lang="en-US" smtClean="0"/>
              <a:t>“Families”</a:t>
            </a:r>
            <a:endParaRPr lang="en-US" dirty="0"/>
          </a:p>
        </p:txBody>
      </p:sp>
      <p:sp>
        <p:nvSpPr>
          <p:cNvPr id="3" name="Content Placeholder 2"/>
          <p:cNvSpPr>
            <a:spLocks noGrp="1"/>
          </p:cNvSpPr>
          <p:nvPr>
            <p:ph idx="1"/>
          </p:nvPr>
        </p:nvSpPr>
        <p:spPr/>
        <p:txBody>
          <a:bodyPr/>
          <a:lstStyle/>
          <a:p>
            <a:r>
              <a:rPr lang="en-US" smtClean="0"/>
              <a:t>Families…if they are seen as networks of relationships, not just in terms of blood lineage, but in terms of kinship ties, friendship and commitment, and generate a sense of belonging  then should they be open to all?</a:t>
            </a:r>
            <a:endParaRPr lang="en-US" dirty="0"/>
          </a:p>
        </p:txBody>
      </p:sp>
    </p:spTree>
    <p:extLst>
      <p:ext uri="{BB962C8B-B14F-4D97-AF65-F5344CB8AC3E}">
        <p14:creationId xmlns:p14="http://schemas.microsoft.com/office/powerpoint/2010/main" val="22521793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mtClean="0"/>
              <a:t>New identities? New families?</a:t>
            </a:r>
            <a:endParaRPr lang="en-US" dirty="0"/>
          </a:p>
        </p:txBody>
      </p:sp>
      <p:sp>
        <p:nvSpPr>
          <p:cNvPr id="3" name="Content Placeholder 2"/>
          <p:cNvSpPr>
            <a:spLocks noGrp="1"/>
          </p:cNvSpPr>
          <p:nvPr>
            <p:ph idx="1"/>
          </p:nvPr>
        </p:nvSpPr>
        <p:spPr/>
        <p:txBody>
          <a:bodyPr>
            <a:normAutofit fontScale="92500" lnSpcReduction="10000"/>
          </a:bodyPr>
          <a:lstStyle/>
          <a:p>
            <a:r>
              <a:rPr lang="en-US" smtClean="0"/>
              <a:t>Gay marriage is a challenge to patriarchy and the subordination of women – the basis of heterosexual marriage</a:t>
            </a:r>
          </a:p>
          <a:p>
            <a:r>
              <a:rPr lang="en-US" smtClean="0"/>
              <a:t>Rise of self-affirming and politically active LGBT community is a challenge to narrow ideas about how we live our lives with “Difference has apparently triumphed over convergence, identity over similarity” (Weeks et al, 2001: 14) </a:t>
            </a:r>
          </a:p>
          <a:p>
            <a:r>
              <a:rPr lang="en-US" smtClean="0"/>
              <a:t>The era of identity politics – postmodernity and globalisation. </a:t>
            </a:r>
            <a:endParaRPr lang="en-US" dirty="0"/>
          </a:p>
        </p:txBody>
      </p:sp>
    </p:spTree>
    <p:extLst>
      <p:ext uri="{BB962C8B-B14F-4D97-AF65-F5344CB8AC3E}">
        <p14:creationId xmlns:p14="http://schemas.microsoft.com/office/powerpoint/2010/main" val="35078922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Weeks et al 2001</a:t>
            </a:r>
            <a:endParaRPr lang="en-US" dirty="0"/>
          </a:p>
        </p:txBody>
      </p:sp>
      <p:sp>
        <p:nvSpPr>
          <p:cNvPr id="3" name="Content Placeholder 2"/>
          <p:cNvSpPr>
            <a:spLocks noGrp="1"/>
          </p:cNvSpPr>
          <p:nvPr>
            <p:ph idx="1"/>
          </p:nvPr>
        </p:nvSpPr>
        <p:spPr/>
        <p:txBody>
          <a:bodyPr>
            <a:normAutofit fontScale="92500"/>
          </a:bodyPr>
          <a:lstStyle/>
          <a:p>
            <a:r>
              <a:rPr lang="en-US" smtClean="0"/>
              <a:t>“The achievements of the lesbian and gay movement have opened up possibilities for broader claims for validating a wide range of life experiences” (page 15)</a:t>
            </a:r>
          </a:p>
          <a:p>
            <a:r>
              <a:rPr lang="en-US" smtClean="0"/>
              <a:t>Coincides with feminist texts that look to the need for “experiments in new ways of living” that reflect new social movements and reject the restrictions of traditional institutions (Barrett &amp; McIntosh, 1982: 149 in “The Anti-Social Family”). </a:t>
            </a:r>
            <a:endParaRPr lang="en-US" dirty="0"/>
          </a:p>
        </p:txBody>
      </p:sp>
    </p:spTree>
    <p:extLst>
      <p:ext uri="{BB962C8B-B14F-4D97-AF65-F5344CB8AC3E}">
        <p14:creationId xmlns:p14="http://schemas.microsoft.com/office/powerpoint/2010/main" val="20510844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Queering the Family?</a:t>
            </a:r>
            <a:endParaRPr lang="en-US" dirty="0"/>
          </a:p>
        </p:txBody>
      </p:sp>
      <p:sp>
        <p:nvSpPr>
          <p:cNvPr id="3" name="Content Placeholder 2"/>
          <p:cNvSpPr>
            <a:spLocks noGrp="1"/>
          </p:cNvSpPr>
          <p:nvPr>
            <p:ph idx="1"/>
          </p:nvPr>
        </p:nvSpPr>
        <p:spPr/>
        <p:txBody>
          <a:bodyPr>
            <a:normAutofit fontScale="85000" lnSpcReduction="10000"/>
          </a:bodyPr>
          <a:lstStyle/>
          <a:p>
            <a:r>
              <a:rPr lang="en-US" smtClean="0"/>
              <a:t>Creating families that reflect life choices</a:t>
            </a:r>
          </a:p>
          <a:p>
            <a:r>
              <a:rPr lang="en-US" smtClean="0"/>
              <a:t>Pluralist rather than a traditional, coercive definition</a:t>
            </a:r>
          </a:p>
          <a:p>
            <a:r>
              <a:rPr lang="en-US" smtClean="0"/>
              <a:t>Reflective of postmodernity and the emphasis on ‘identity’ rather than ‘old’ politics (Giddens, 1992)</a:t>
            </a:r>
          </a:p>
          <a:p>
            <a:r>
              <a:rPr lang="en-US" smtClean="0"/>
              <a:t>Sign of more democratisation as people have more freedom to choose how to live their lives</a:t>
            </a:r>
          </a:p>
          <a:p>
            <a:r>
              <a:rPr lang="en-US" smtClean="0"/>
              <a:t>Extension of social citizenship</a:t>
            </a:r>
          </a:p>
          <a:p>
            <a:r>
              <a:rPr lang="en-US" smtClean="0"/>
              <a:t>“many people are cast adrift from the old verities embodied in tradition: they have to invent new forms for themselves” (Weeks et al, 2001: 20)</a:t>
            </a:r>
          </a:p>
          <a:p>
            <a:endParaRPr lang="en-US" dirty="0"/>
          </a:p>
        </p:txBody>
      </p:sp>
    </p:spTree>
    <p:extLst>
      <p:ext uri="{BB962C8B-B14F-4D97-AF65-F5344CB8AC3E}">
        <p14:creationId xmlns:p14="http://schemas.microsoft.com/office/powerpoint/2010/main" val="10989048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mtClean="0"/>
              <a:t>Other pressures on the family….</a:t>
            </a:r>
            <a:endParaRPr lang="en-US" dirty="0"/>
          </a:p>
        </p:txBody>
      </p:sp>
      <p:sp>
        <p:nvSpPr>
          <p:cNvPr id="3" name="Content Placeholder 2"/>
          <p:cNvSpPr>
            <a:spLocks noGrp="1"/>
          </p:cNvSpPr>
          <p:nvPr>
            <p:ph sz="quarter" idx="4294967295"/>
          </p:nvPr>
        </p:nvSpPr>
        <p:spPr>
          <a:xfrm>
            <a:off x="1042416" y="2313432"/>
            <a:ext cx="3419856" cy="3493008"/>
          </a:xfrm>
          <a:prstGeom prst="rect">
            <a:avLst/>
          </a:prstGeom>
        </p:spPr>
        <p:txBody>
          <a:bodyPr>
            <a:normAutofit fontScale="85000" lnSpcReduction="10000"/>
          </a:bodyPr>
          <a:lstStyle/>
          <a:p>
            <a:r>
              <a:rPr lang="en-US" smtClean="0"/>
              <a:t>Increasing divorce</a:t>
            </a:r>
          </a:p>
          <a:p>
            <a:r>
              <a:rPr lang="en-US" smtClean="0"/>
              <a:t>Single parent families</a:t>
            </a:r>
          </a:p>
          <a:p>
            <a:r>
              <a:rPr lang="en-US" smtClean="0"/>
              <a:t>Rise of cohabitation</a:t>
            </a:r>
          </a:p>
          <a:p>
            <a:r>
              <a:rPr lang="en-US" smtClean="0"/>
              <a:t>Acceptance of different sexualities and intimacies</a:t>
            </a:r>
          </a:p>
          <a:p>
            <a:r>
              <a:rPr lang="en-US" smtClean="0"/>
              <a:t>Plastic families!</a:t>
            </a:r>
            <a:endParaRPr lang="en-US" dirty="0"/>
          </a:p>
        </p:txBody>
      </p:sp>
      <p:pic>
        <p:nvPicPr>
          <p:cNvPr id="5" name="Content Placeholder 4" descr="184.jpg"/>
          <p:cNvPicPr>
            <a:picLocks noGrp="1" noChangeAspect="1"/>
          </p:cNvPicPr>
          <p:nvPr>
            <p:ph sz="quarter" idx="4294967295"/>
          </p:nvPr>
        </p:nvPicPr>
        <p:blipFill>
          <a:blip r:embed="rId2">
            <a:extLst>
              <a:ext uri="{28A0092B-C50C-407E-A947-70E740481C1C}">
                <a14:useLocalDpi xmlns:a14="http://schemas.microsoft.com/office/drawing/2010/main" val="0"/>
              </a:ext>
            </a:extLst>
          </a:blip>
          <a:stretch>
            <a:fillRect/>
          </a:stretch>
        </p:blipFill>
        <p:spPr>
          <a:xfrm>
            <a:off x="4687887" y="2731294"/>
            <a:ext cx="3333750" cy="2657475"/>
          </a:xfrm>
          <a:prstGeom prst="rect">
            <a:avLst/>
          </a:prstGeom>
        </p:spPr>
      </p:pic>
    </p:spTree>
    <p:extLst>
      <p:ext uri="{BB962C8B-B14F-4D97-AF65-F5344CB8AC3E}">
        <p14:creationId xmlns:p14="http://schemas.microsoft.com/office/powerpoint/2010/main" val="11606820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New families?</a:t>
            </a:r>
            <a:endParaRPr lang="en-US" dirty="0"/>
          </a:p>
        </p:txBody>
      </p:sp>
      <p:sp>
        <p:nvSpPr>
          <p:cNvPr id="3" name="Content Placeholder 2"/>
          <p:cNvSpPr>
            <a:spLocks noGrp="1"/>
          </p:cNvSpPr>
          <p:nvPr>
            <p:ph sz="quarter" idx="4294967295"/>
          </p:nvPr>
        </p:nvSpPr>
        <p:spPr>
          <a:xfrm>
            <a:off x="1042416" y="2313432"/>
            <a:ext cx="3419856" cy="3493008"/>
          </a:xfrm>
          <a:prstGeom prst="rect">
            <a:avLst/>
          </a:prstGeom>
        </p:spPr>
        <p:txBody>
          <a:bodyPr>
            <a:normAutofit fontScale="62500" lnSpcReduction="20000"/>
          </a:bodyPr>
          <a:lstStyle/>
          <a:p>
            <a:r>
              <a:rPr lang="en-US" smtClean="0"/>
              <a:t>Sam and Jackie</a:t>
            </a:r>
          </a:p>
          <a:p>
            <a:r>
              <a:rPr lang="en-US" smtClean="0"/>
              <a:t>Lesbian couple with 1 child called Jodie  (from a former marriage)</a:t>
            </a:r>
          </a:p>
          <a:p>
            <a:r>
              <a:rPr lang="en-US" smtClean="0"/>
              <a:t>Jackie had a difficult relationship with her parents before her father’s death and was an only child and reported being quite lonely and estranged.</a:t>
            </a:r>
          </a:p>
          <a:p>
            <a:r>
              <a:rPr lang="en-US" smtClean="0"/>
              <a:t>She says: </a:t>
            </a:r>
          </a:p>
          <a:p>
            <a:endParaRPr lang="en-US" dirty="0"/>
          </a:p>
        </p:txBody>
      </p:sp>
      <p:sp>
        <p:nvSpPr>
          <p:cNvPr id="4" name="Content Placeholder 3"/>
          <p:cNvSpPr>
            <a:spLocks noGrp="1"/>
          </p:cNvSpPr>
          <p:nvPr>
            <p:ph sz="quarter" idx="4294967295"/>
          </p:nvPr>
        </p:nvSpPr>
        <p:spPr>
          <a:xfrm>
            <a:off x="4645152" y="2313431"/>
            <a:ext cx="3419856" cy="3493008"/>
          </a:xfrm>
          <a:prstGeom prst="rect">
            <a:avLst/>
          </a:prstGeom>
        </p:spPr>
        <p:txBody>
          <a:bodyPr>
            <a:normAutofit fontScale="55000" lnSpcReduction="20000"/>
          </a:bodyPr>
          <a:lstStyle/>
          <a:p>
            <a:r>
              <a:rPr lang="en-US" smtClean="0"/>
              <a:t>If I was going to give them (families) a mark out of ten, they’d score a one or less. You know, I never held the family in any kind of regard at all. Whereas now I see the family – me, Sam and Jodie, and my mum…I’d class her as part of the family... I feel I’ve got that…for the first time in my whole life, I’ve got a family that I want now.” </a:t>
            </a:r>
          </a:p>
          <a:p>
            <a:r>
              <a:rPr lang="en-US" smtClean="0"/>
              <a:t>(Weeks et al, 2001: 36)</a:t>
            </a:r>
            <a:endParaRPr lang="en-US" dirty="0"/>
          </a:p>
        </p:txBody>
      </p:sp>
    </p:spTree>
    <p:extLst>
      <p:ext uri="{BB962C8B-B14F-4D97-AF65-F5344CB8AC3E}">
        <p14:creationId xmlns:p14="http://schemas.microsoft.com/office/powerpoint/2010/main" val="39881557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smtClean="0"/>
              <a:t>Impact on the child?</a:t>
            </a:r>
            <a:endParaRPr lang="en-US" dirty="0"/>
          </a:p>
        </p:txBody>
      </p:sp>
      <p:sp>
        <p:nvSpPr>
          <p:cNvPr id="7" name="Content Placeholder 6"/>
          <p:cNvSpPr>
            <a:spLocks noGrp="1"/>
          </p:cNvSpPr>
          <p:nvPr>
            <p:ph sz="quarter" idx="4294967295"/>
          </p:nvPr>
        </p:nvSpPr>
        <p:spPr>
          <a:xfrm>
            <a:off x="1042416" y="2313432"/>
            <a:ext cx="3419856" cy="3493008"/>
          </a:xfrm>
          <a:prstGeom prst="rect">
            <a:avLst/>
          </a:prstGeom>
        </p:spPr>
        <p:txBody>
          <a:bodyPr>
            <a:normAutofit fontScale="70000" lnSpcReduction="20000"/>
          </a:bodyPr>
          <a:lstStyle/>
          <a:p>
            <a:r>
              <a:rPr lang="en-US" smtClean="0"/>
              <a:t>Love and nurturing is more important than the structure of the family</a:t>
            </a:r>
          </a:p>
          <a:p>
            <a:r>
              <a:rPr lang="en-US" smtClean="0"/>
              <a:t>Enhances equality and citizenship in a society for children to be brought up in</a:t>
            </a:r>
          </a:p>
          <a:p>
            <a:r>
              <a:rPr lang="en-US" smtClean="0"/>
              <a:t>Role models for children who may be gay</a:t>
            </a:r>
            <a:endParaRPr lang="en-US" dirty="0"/>
          </a:p>
        </p:txBody>
      </p:sp>
      <p:sp>
        <p:nvSpPr>
          <p:cNvPr id="8" name="Content Placeholder 7"/>
          <p:cNvSpPr>
            <a:spLocks noGrp="1"/>
          </p:cNvSpPr>
          <p:nvPr>
            <p:ph sz="quarter" idx="4294967295"/>
          </p:nvPr>
        </p:nvSpPr>
        <p:spPr>
          <a:xfrm>
            <a:off x="4645152" y="2313431"/>
            <a:ext cx="3419856" cy="3493008"/>
          </a:xfrm>
          <a:prstGeom prst="rect">
            <a:avLst/>
          </a:prstGeom>
        </p:spPr>
        <p:txBody>
          <a:bodyPr>
            <a:normAutofit fontScale="62500" lnSpcReduction="20000"/>
          </a:bodyPr>
          <a:lstStyle/>
          <a:p>
            <a:r>
              <a:rPr lang="en-US" smtClean="0"/>
              <a:t>Lack of ‘gender balance’ and same-sex role models</a:t>
            </a:r>
          </a:p>
          <a:p>
            <a:r>
              <a:rPr lang="en-US" smtClean="0"/>
              <a:t>Longevity of relationships (see overleaf) but conflicting research and methodology</a:t>
            </a:r>
          </a:p>
          <a:p>
            <a:r>
              <a:rPr lang="en-US" smtClean="0"/>
              <a:t>Cultural and social barriers</a:t>
            </a:r>
          </a:p>
          <a:p>
            <a:r>
              <a:rPr lang="en-US" smtClean="0"/>
              <a:t>The child’s perspective: Quote page 176</a:t>
            </a:r>
          </a:p>
          <a:p>
            <a:endParaRPr lang="en-US" dirty="0"/>
          </a:p>
        </p:txBody>
      </p:sp>
    </p:spTree>
    <p:extLst>
      <p:ext uri="{BB962C8B-B14F-4D97-AF65-F5344CB8AC3E}">
        <p14:creationId xmlns:p14="http://schemas.microsoft.com/office/powerpoint/2010/main" val="33067680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smtClean="0"/>
              <a:t>http://www.frc.org/</a:t>
            </a:r>
            <a:endParaRPr lang="en-US" dirty="0"/>
          </a:p>
        </p:txBody>
      </p:sp>
      <p:pic>
        <p:nvPicPr>
          <p:cNvPr id="9" name="Content Placeholder 8" descr="IS04C02_3.gif"/>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0256" y="2659062"/>
            <a:ext cx="4762500" cy="2838450"/>
          </a:xfrm>
        </p:spPr>
      </p:pic>
    </p:spTree>
    <p:extLst>
      <p:ext uri="{BB962C8B-B14F-4D97-AF65-F5344CB8AC3E}">
        <p14:creationId xmlns:p14="http://schemas.microsoft.com/office/powerpoint/2010/main" val="22477677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Issues to consider…</a:t>
            </a:r>
            <a:endParaRPr lang="en-US" dirty="0"/>
          </a:p>
        </p:txBody>
      </p:sp>
      <p:sp>
        <p:nvSpPr>
          <p:cNvPr id="3" name="Content Placeholder 2"/>
          <p:cNvSpPr>
            <a:spLocks noGrp="1"/>
          </p:cNvSpPr>
          <p:nvPr>
            <p:ph idx="1"/>
          </p:nvPr>
        </p:nvSpPr>
        <p:spPr/>
        <p:txBody>
          <a:bodyPr/>
          <a:lstStyle/>
          <a:p>
            <a:r>
              <a:rPr lang="en-US" smtClean="0"/>
              <a:t>Will gay marriage change the notion of marriage?</a:t>
            </a:r>
          </a:p>
          <a:p>
            <a:r>
              <a:rPr lang="en-US" smtClean="0"/>
              <a:t>Will it change the concept and experience of ‘family life’?</a:t>
            </a:r>
          </a:p>
          <a:p>
            <a:r>
              <a:rPr lang="en-US" smtClean="0"/>
              <a:t>What about the impact on children?</a:t>
            </a:r>
          </a:p>
          <a:p>
            <a:r>
              <a:rPr lang="en-US" smtClean="0"/>
              <a:t>Is this being driven by societal changes/ identity politics etc or by policy?</a:t>
            </a:r>
            <a:endParaRPr lang="en-US" dirty="0" smtClean="0"/>
          </a:p>
        </p:txBody>
      </p:sp>
    </p:spTree>
    <p:extLst>
      <p:ext uri="{BB962C8B-B14F-4D97-AF65-F5344CB8AC3E}">
        <p14:creationId xmlns:p14="http://schemas.microsoft.com/office/powerpoint/2010/main" val="21974219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References</a:t>
            </a:r>
            <a:endParaRPr lang="en-US" dirty="0"/>
          </a:p>
        </p:txBody>
      </p:sp>
      <p:sp>
        <p:nvSpPr>
          <p:cNvPr id="3" name="Content Placeholder 2"/>
          <p:cNvSpPr>
            <a:spLocks noGrp="1"/>
          </p:cNvSpPr>
          <p:nvPr>
            <p:ph idx="1"/>
          </p:nvPr>
        </p:nvSpPr>
        <p:spPr/>
        <p:txBody>
          <a:bodyPr>
            <a:normAutofit lnSpcReduction="10000"/>
          </a:bodyPr>
          <a:lstStyle/>
          <a:p>
            <a:r>
              <a:rPr lang="en-US" smtClean="0"/>
              <a:t>Barrett, M. &amp; McIntosh, M. (1982) The Anti-Social Family, London: Verso</a:t>
            </a:r>
          </a:p>
          <a:p>
            <a:r>
              <a:rPr lang="en-US" smtClean="0"/>
              <a:t>Committee on Homosexual Offences and Prostitution, 1957. Report of the Committee on Homosexual Offences and Prostitution. London: Her Majesty's Stationery Office.</a:t>
            </a:r>
          </a:p>
          <a:p>
            <a:r>
              <a:rPr lang="en-US" smtClean="0"/>
              <a:t>Weeks, J. et al. (2001) Same Sex Intimacies: families of choice and other life experiments. London: Routledge</a:t>
            </a:r>
            <a:endParaRPr lang="en-US" dirty="0"/>
          </a:p>
        </p:txBody>
      </p:sp>
    </p:spTree>
    <p:extLst>
      <p:ext uri="{BB962C8B-B14F-4D97-AF65-F5344CB8AC3E}">
        <p14:creationId xmlns:p14="http://schemas.microsoft.com/office/powerpoint/2010/main" val="7677760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4000" b="1" dirty="0" smtClean="0"/>
              <a:t>Recap of last session</a:t>
            </a:r>
            <a:endParaRPr lang="en-GB" sz="4000" b="1" dirty="0"/>
          </a:p>
        </p:txBody>
      </p:sp>
      <p:sp>
        <p:nvSpPr>
          <p:cNvPr id="4" name="TextBox 3"/>
          <p:cNvSpPr txBox="1"/>
          <p:nvPr/>
        </p:nvSpPr>
        <p:spPr>
          <a:xfrm>
            <a:off x="755576" y="1340768"/>
            <a:ext cx="7776864" cy="954107"/>
          </a:xfrm>
          <a:prstGeom prst="rect">
            <a:avLst/>
          </a:prstGeom>
          <a:noFill/>
        </p:spPr>
        <p:txBody>
          <a:bodyPr wrap="square" rtlCol="0">
            <a:spAutoFit/>
          </a:bodyPr>
          <a:lstStyle/>
          <a:p>
            <a:pPr algn="ctr"/>
            <a:r>
              <a:rPr lang="en-GB" sz="2800" dirty="0" smtClean="0"/>
              <a:t>Discuss, in small groups, the key features of our last session.</a:t>
            </a:r>
            <a:endParaRPr lang="en-GB" sz="2800" dirty="0"/>
          </a:p>
        </p:txBody>
      </p:sp>
      <p:pic>
        <p:nvPicPr>
          <p:cNvPr id="6" name="Picture 5">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3" y="3717034"/>
            <a:ext cx="1728190" cy="1728190"/>
          </a:xfrm>
          <a:prstGeom prst="rect">
            <a:avLst/>
          </a:prstGeom>
        </p:spPr>
      </p:pic>
      <p:sp>
        <p:nvSpPr>
          <p:cNvPr id="5" name="TextBox 4"/>
          <p:cNvSpPr txBox="1"/>
          <p:nvPr/>
        </p:nvSpPr>
        <p:spPr>
          <a:xfrm>
            <a:off x="755576" y="2690917"/>
            <a:ext cx="7776864" cy="523220"/>
          </a:xfrm>
          <a:prstGeom prst="rect">
            <a:avLst/>
          </a:prstGeom>
          <a:noFill/>
        </p:spPr>
        <p:txBody>
          <a:bodyPr wrap="square" rtlCol="0">
            <a:spAutoFit/>
          </a:bodyPr>
          <a:lstStyle/>
          <a:p>
            <a:pPr algn="ctr"/>
            <a:r>
              <a:rPr lang="en-GB" sz="2800" dirty="0" smtClean="0"/>
              <a:t>Share your discussions with the larger group.</a:t>
            </a:r>
            <a:endParaRPr lang="en-GB" sz="2800" dirty="0"/>
          </a:p>
        </p:txBody>
      </p:sp>
    </p:spTree>
    <p:extLst>
      <p:ext uri="{BB962C8B-B14F-4D97-AF65-F5344CB8AC3E}">
        <p14:creationId xmlns:p14="http://schemas.microsoft.com/office/powerpoint/2010/main" val="3157797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12968" cy="778098"/>
          </a:xfrm>
        </p:spPr>
        <p:txBody>
          <a:bodyPr>
            <a:normAutofit fontScale="90000"/>
          </a:bodyPr>
          <a:lstStyle/>
          <a:p>
            <a:r>
              <a:rPr lang="en-GB" b="1" dirty="0" smtClean="0"/>
              <a:t>How many gender identities are there?</a:t>
            </a:r>
            <a:endParaRPr lang="en-GB" b="1" dirty="0"/>
          </a:p>
        </p:txBody>
      </p:sp>
      <p:pic>
        <p:nvPicPr>
          <p:cNvPr id="4" name="Picture 3"/>
          <p:cNvPicPr>
            <a:picLocks noChangeAspect="1"/>
          </p:cNvPicPr>
          <p:nvPr/>
        </p:nvPicPr>
        <p:blipFill>
          <a:blip r:embed="rId2" cstate="print">
            <a:extLst>
              <a:ext uri="{BEBA8EAE-BF5A-486C-A8C5-ECC9F3942E4B}">
                <a14:imgProps xmlns:a14="http://schemas.microsoft.com/office/drawing/2010/main">
                  <a14:imgLayer r:embed="rId3">
                    <a14:imgEffect>
                      <a14:backgroundRemoval t="10000" b="90000" l="10000" r="90000">
                        <a14:backgroundMark x1="95076" y1="26705" x2="95076" y2="26705"/>
                        <a14:backgroundMark x1="82386" y1="14583" x2="82386" y2="14583"/>
                      </a14:backgroundRemoval>
                    </a14:imgEffect>
                  </a14:imgLayer>
                </a14:imgProps>
              </a:ext>
              <a:ext uri="{28A0092B-C50C-407E-A947-70E740481C1C}">
                <a14:useLocalDpi xmlns:a14="http://schemas.microsoft.com/office/drawing/2010/main" val="0"/>
              </a:ext>
            </a:extLst>
          </a:blip>
          <a:stretch>
            <a:fillRect/>
          </a:stretch>
        </p:blipFill>
        <p:spPr>
          <a:xfrm>
            <a:off x="35496" y="2238895"/>
            <a:ext cx="2194560" cy="2194560"/>
          </a:xfrm>
          <a:prstGeom prst="rect">
            <a:avLst/>
          </a:prstGeom>
        </p:spPr>
      </p:pic>
      <p:pic>
        <p:nvPicPr>
          <p:cNvPr id="5" name="Picture 4"/>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90000" l="10000" r="90000">
                        <a14:backgroundMark x1="5303" y1="13636" x2="5303" y2="13636"/>
                        <a14:backgroundMark x1="25568" y1="16856" x2="25568" y2="16856"/>
                        <a14:backgroundMark x1="45833" y1="52841" x2="45833" y2="52841"/>
                      </a14:backgroundRemoval>
                    </a14:imgEffect>
                  </a14:imgLayer>
                </a14:imgProps>
              </a:ext>
              <a:ext uri="{28A0092B-C50C-407E-A947-70E740481C1C}">
                <a14:useLocalDpi xmlns:a14="http://schemas.microsoft.com/office/drawing/2010/main" val="0"/>
              </a:ext>
            </a:extLst>
          </a:blip>
          <a:stretch>
            <a:fillRect/>
          </a:stretch>
        </p:blipFill>
        <p:spPr>
          <a:xfrm>
            <a:off x="6913944" y="1916832"/>
            <a:ext cx="2194560" cy="2194560"/>
          </a:xfrm>
          <a:prstGeom prst="rect">
            <a:avLst/>
          </a:prstGeom>
        </p:spPr>
      </p:pic>
      <p:sp>
        <p:nvSpPr>
          <p:cNvPr id="6" name="TextBox 5"/>
          <p:cNvSpPr txBox="1"/>
          <p:nvPr/>
        </p:nvSpPr>
        <p:spPr>
          <a:xfrm>
            <a:off x="2195736" y="1340768"/>
            <a:ext cx="4608512" cy="461665"/>
          </a:xfrm>
          <a:prstGeom prst="rect">
            <a:avLst/>
          </a:prstGeom>
          <a:noFill/>
        </p:spPr>
        <p:txBody>
          <a:bodyPr wrap="square" rtlCol="0">
            <a:spAutoFit/>
          </a:bodyPr>
          <a:lstStyle/>
          <a:p>
            <a:pPr algn="ctr"/>
            <a:r>
              <a:rPr lang="en-GB" sz="2400" b="1" dirty="0" smtClean="0"/>
              <a:t>Female to male transgender (</a:t>
            </a:r>
            <a:r>
              <a:rPr lang="en-GB" sz="2400" b="1" dirty="0" err="1" smtClean="0"/>
              <a:t>FTM</a:t>
            </a:r>
            <a:r>
              <a:rPr lang="en-GB" sz="2400" b="1" dirty="0" smtClean="0"/>
              <a:t>)</a:t>
            </a:r>
            <a:endParaRPr lang="en-GB" sz="2400" b="1" dirty="0"/>
          </a:p>
        </p:txBody>
      </p:sp>
      <p:sp>
        <p:nvSpPr>
          <p:cNvPr id="7" name="Right Arrow 6"/>
          <p:cNvSpPr/>
          <p:nvPr/>
        </p:nvSpPr>
        <p:spPr>
          <a:xfrm>
            <a:off x="2230056" y="1700808"/>
            <a:ext cx="468388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2195736" y="2492896"/>
            <a:ext cx="4896544" cy="461665"/>
          </a:xfrm>
          <a:prstGeom prst="rect">
            <a:avLst/>
          </a:prstGeom>
          <a:noFill/>
        </p:spPr>
        <p:txBody>
          <a:bodyPr wrap="square" rtlCol="0">
            <a:spAutoFit/>
          </a:bodyPr>
          <a:lstStyle/>
          <a:p>
            <a:pPr algn="ctr"/>
            <a:r>
              <a:rPr lang="en-GB" sz="2400" b="1" dirty="0" smtClean="0"/>
              <a:t>Male to female transgender (</a:t>
            </a:r>
            <a:r>
              <a:rPr lang="en-GB" sz="2400" b="1" dirty="0" err="1" smtClean="0"/>
              <a:t>MTF</a:t>
            </a:r>
            <a:r>
              <a:rPr lang="en-GB" sz="2400" b="1" dirty="0" smtClean="0"/>
              <a:t>)</a:t>
            </a:r>
            <a:endParaRPr lang="en-GB" sz="2400" b="1" dirty="0"/>
          </a:p>
        </p:txBody>
      </p:sp>
      <p:sp>
        <p:nvSpPr>
          <p:cNvPr id="9" name="Right Arrow 8"/>
          <p:cNvSpPr/>
          <p:nvPr/>
        </p:nvSpPr>
        <p:spPr>
          <a:xfrm flipH="1">
            <a:off x="2195736" y="2852936"/>
            <a:ext cx="468388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3347864" y="3816654"/>
            <a:ext cx="2376264" cy="461665"/>
          </a:xfrm>
          <a:prstGeom prst="rect">
            <a:avLst/>
          </a:prstGeom>
          <a:noFill/>
        </p:spPr>
        <p:txBody>
          <a:bodyPr wrap="square" rtlCol="0">
            <a:spAutoFit/>
          </a:bodyPr>
          <a:lstStyle/>
          <a:p>
            <a:pPr algn="ctr"/>
            <a:r>
              <a:rPr lang="en-GB" sz="2400" b="1" dirty="0" smtClean="0"/>
              <a:t>‘Bi-gendered’</a:t>
            </a:r>
            <a:endParaRPr lang="en-GB" sz="2400" b="1" dirty="0"/>
          </a:p>
        </p:txBody>
      </p:sp>
      <p:sp>
        <p:nvSpPr>
          <p:cNvPr id="11" name="Right Arrow 10"/>
          <p:cNvSpPr/>
          <p:nvPr/>
        </p:nvSpPr>
        <p:spPr>
          <a:xfrm>
            <a:off x="5508104" y="3861048"/>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Arrow 11"/>
          <p:cNvSpPr/>
          <p:nvPr/>
        </p:nvSpPr>
        <p:spPr>
          <a:xfrm flipH="1">
            <a:off x="1979712" y="3861048"/>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3347864" y="4839543"/>
            <a:ext cx="2376264" cy="461665"/>
          </a:xfrm>
          <a:prstGeom prst="rect">
            <a:avLst/>
          </a:prstGeom>
          <a:noFill/>
        </p:spPr>
        <p:txBody>
          <a:bodyPr wrap="square" rtlCol="0">
            <a:spAutoFit/>
          </a:bodyPr>
          <a:lstStyle/>
          <a:p>
            <a:pPr algn="ctr"/>
            <a:r>
              <a:rPr lang="en-GB" sz="2400" b="1" dirty="0" smtClean="0"/>
              <a:t>‘Non-gendered’</a:t>
            </a:r>
            <a:endParaRPr lang="en-GB" sz="2400" b="1" dirty="0"/>
          </a:p>
        </p:txBody>
      </p:sp>
      <p:sp>
        <p:nvSpPr>
          <p:cNvPr id="14" name="Right Arrow 13"/>
          <p:cNvSpPr/>
          <p:nvPr/>
        </p:nvSpPr>
        <p:spPr>
          <a:xfrm>
            <a:off x="1979712" y="4869160"/>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flipH="1">
            <a:off x="5508104" y="4869160"/>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56573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p:bldP spid="9" grpId="0" animBg="1"/>
      <p:bldP spid="10" grpId="0"/>
      <p:bldP spid="11" grpId="0" animBg="1"/>
      <p:bldP spid="12" grpId="0" animBg="1"/>
      <p:bldP spid="13" grpId="0"/>
      <p:bldP spid="14" grpId="0" animBg="1"/>
      <p:bldP spid="1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79512" y="274638"/>
            <a:ext cx="8712968" cy="778098"/>
          </a:xfrm>
          <a:prstGeom prst="rect">
            <a:avLst/>
          </a:prstGeom>
        </p:spPr>
        <p:txBody>
          <a:bodyP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t>How many gender identities are there?</a:t>
            </a:r>
            <a:endParaRPr lang="en-GB" b="1" dirty="0"/>
          </a:p>
        </p:txBody>
      </p:sp>
      <p:sp>
        <p:nvSpPr>
          <p:cNvPr id="3" name="TextBox 2"/>
          <p:cNvSpPr txBox="1"/>
          <p:nvPr/>
        </p:nvSpPr>
        <p:spPr>
          <a:xfrm>
            <a:off x="2123728" y="1052736"/>
            <a:ext cx="4536504" cy="523220"/>
          </a:xfrm>
          <a:prstGeom prst="rect">
            <a:avLst/>
          </a:prstGeom>
          <a:noFill/>
        </p:spPr>
        <p:txBody>
          <a:bodyPr wrap="square" rtlCol="0">
            <a:spAutoFit/>
          </a:bodyPr>
          <a:lstStyle/>
          <a:p>
            <a:r>
              <a:rPr lang="en-GB" sz="2800" dirty="0" smtClean="0"/>
              <a:t>As many as there are people!</a:t>
            </a:r>
            <a:endParaRPr lang="en-GB" sz="2800" dirty="0"/>
          </a:p>
        </p:txBody>
      </p:sp>
      <p:sp>
        <p:nvSpPr>
          <p:cNvPr id="4" name="TextBox 3"/>
          <p:cNvSpPr txBox="1"/>
          <p:nvPr/>
        </p:nvSpPr>
        <p:spPr>
          <a:xfrm>
            <a:off x="179512" y="1825660"/>
            <a:ext cx="8424936" cy="523220"/>
          </a:xfrm>
          <a:prstGeom prst="rect">
            <a:avLst/>
          </a:prstGeom>
          <a:noFill/>
        </p:spPr>
        <p:txBody>
          <a:bodyPr wrap="square" rtlCol="0">
            <a:spAutoFit/>
          </a:bodyPr>
          <a:lstStyle/>
          <a:p>
            <a:r>
              <a:rPr lang="en-GB" sz="2800" dirty="0" smtClean="0"/>
              <a:t>Sex, sexuality and gender do not mean the same thing.</a:t>
            </a:r>
            <a:endParaRPr lang="en-GB" sz="2800" dirty="0"/>
          </a:p>
        </p:txBody>
      </p:sp>
      <p:sp>
        <p:nvSpPr>
          <p:cNvPr id="6" name="TextBox 5"/>
          <p:cNvSpPr txBox="1"/>
          <p:nvPr/>
        </p:nvSpPr>
        <p:spPr>
          <a:xfrm>
            <a:off x="251520" y="2545740"/>
            <a:ext cx="8424936" cy="954107"/>
          </a:xfrm>
          <a:prstGeom prst="rect">
            <a:avLst/>
          </a:prstGeom>
          <a:noFill/>
        </p:spPr>
        <p:txBody>
          <a:bodyPr wrap="square" rtlCol="0">
            <a:spAutoFit/>
          </a:bodyPr>
          <a:lstStyle/>
          <a:p>
            <a:r>
              <a:rPr lang="en-GB" sz="2800" dirty="0" smtClean="0"/>
              <a:t>In groups discuss your understanding of the terms sex, sexuality and gender.</a:t>
            </a:r>
            <a:endParaRPr lang="en-GB" sz="2800" dirty="0"/>
          </a:p>
        </p:txBody>
      </p:sp>
      <p:sp>
        <p:nvSpPr>
          <p:cNvPr id="7" name="TextBox 6"/>
          <p:cNvSpPr txBox="1"/>
          <p:nvPr/>
        </p:nvSpPr>
        <p:spPr>
          <a:xfrm>
            <a:off x="251520" y="3769876"/>
            <a:ext cx="8424936" cy="523220"/>
          </a:xfrm>
          <a:prstGeom prst="rect">
            <a:avLst/>
          </a:prstGeom>
          <a:noFill/>
        </p:spPr>
        <p:txBody>
          <a:bodyPr wrap="square" rtlCol="0">
            <a:spAutoFit/>
          </a:bodyPr>
          <a:lstStyle/>
          <a:p>
            <a:r>
              <a:rPr lang="en-GB" sz="2800" dirty="0" smtClean="0"/>
              <a:t>Feedback to your tutor</a:t>
            </a:r>
            <a:endParaRPr lang="en-GB" sz="2800" dirty="0"/>
          </a:p>
        </p:txBody>
      </p:sp>
      <p:pic>
        <p:nvPicPr>
          <p:cNvPr id="8" name="Picture 7">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920" y="4653136"/>
            <a:ext cx="1487695" cy="1487695"/>
          </a:xfrm>
          <a:prstGeom prst="rect">
            <a:avLst/>
          </a:prstGeom>
        </p:spPr>
      </p:pic>
    </p:spTree>
    <p:extLst>
      <p:ext uri="{BB962C8B-B14F-4D97-AF65-F5344CB8AC3E}">
        <p14:creationId xmlns:p14="http://schemas.microsoft.com/office/powerpoint/2010/main" val="302611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smtClean="0"/>
              <a:t>Terminology – Sex, sexuality &amp; gender</a:t>
            </a:r>
            <a:endParaRPr lang="en-GB" sz="3200" b="1" dirty="0"/>
          </a:p>
        </p:txBody>
      </p:sp>
      <p:sp>
        <p:nvSpPr>
          <p:cNvPr id="4" name="TextBox 3"/>
          <p:cNvSpPr txBox="1"/>
          <p:nvPr/>
        </p:nvSpPr>
        <p:spPr>
          <a:xfrm>
            <a:off x="683568" y="1412776"/>
            <a:ext cx="7848872" cy="4154984"/>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t>“Sex“ refers to the biological status of male or female. It includes physical attributes such as chromosomes, </a:t>
            </a:r>
            <a:r>
              <a:rPr lang="en-GB" sz="2800" dirty="0" smtClean="0"/>
              <a:t>reproductive </a:t>
            </a:r>
            <a:r>
              <a:rPr lang="en-GB" sz="2800" dirty="0"/>
              <a:t>organs and genitalia</a:t>
            </a:r>
            <a:r>
              <a:rPr lang="en-GB" sz="2800" dirty="0" smtClean="0"/>
              <a:t>.</a:t>
            </a:r>
          </a:p>
          <a:p>
            <a:pPr marL="457200" indent="-457200">
              <a:spcBef>
                <a:spcPts val="1200"/>
              </a:spcBef>
              <a:spcAft>
                <a:spcPts val="1200"/>
              </a:spcAft>
              <a:buFont typeface="Arial" panose="020B0604020202020204" pitchFamily="34" charset="0"/>
              <a:buChar char="•"/>
            </a:pPr>
            <a:r>
              <a:rPr lang="en-GB" sz="2800" dirty="0"/>
              <a:t>“Sexuality” refers to a persons emotional and physical reaction to other sexes and genders</a:t>
            </a:r>
            <a:r>
              <a:rPr lang="en-GB" sz="2800" dirty="0" smtClean="0"/>
              <a:t>.</a:t>
            </a:r>
            <a:endParaRPr lang="en-GB" sz="2800" dirty="0"/>
          </a:p>
          <a:p>
            <a:pPr marL="457200" indent="-457200">
              <a:spcBef>
                <a:spcPts val="1200"/>
              </a:spcBef>
              <a:spcAft>
                <a:spcPts val="1200"/>
              </a:spcAft>
              <a:buFont typeface="Arial" panose="020B0604020202020204" pitchFamily="34" charset="0"/>
              <a:buChar char="•"/>
            </a:pPr>
            <a:r>
              <a:rPr lang="en-GB" sz="2800" dirty="0"/>
              <a:t>“Gender” refers to how people feel about themselves and their </a:t>
            </a:r>
            <a:r>
              <a:rPr lang="en-GB" sz="2800" dirty="0" smtClean="0"/>
              <a:t>emotional and personal </a:t>
            </a:r>
            <a:r>
              <a:rPr lang="en-GB" sz="2800" dirty="0"/>
              <a:t>identity. </a:t>
            </a:r>
          </a:p>
        </p:txBody>
      </p:sp>
      <p:sp>
        <p:nvSpPr>
          <p:cNvPr id="5" name="TextBox 4"/>
          <p:cNvSpPr txBox="1"/>
          <p:nvPr/>
        </p:nvSpPr>
        <p:spPr>
          <a:xfrm>
            <a:off x="4860032" y="5567760"/>
            <a:ext cx="3384376" cy="369332"/>
          </a:xfrm>
          <a:prstGeom prst="rect">
            <a:avLst/>
          </a:prstGeom>
          <a:noFill/>
        </p:spPr>
        <p:txBody>
          <a:bodyPr wrap="square" rtlCol="0">
            <a:spAutoFit/>
          </a:bodyPr>
          <a:lstStyle/>
          <a:p>
            <a:r>
              <a:rPr lang="en-GB" dirty="0" smtClean="0"/>
              <a:t>Darrell (2015)</a:t>
            </a:r>
            <a:endParaRPr lang="en-GB" dirty="0"/>
          </a:p>
        </p:txBody>
      </p:sp>
    </p:spTree>
    <p:extLst>
      <p:ext uri="{BB962C8B-B14F-4D97-AF65-F5344CB8AC3E}">
        <p14:creationId xmlns:p14="http://schemas.microsoft.com/office/powerpoint/2010/main" val="415361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lstStyle/>
          <a:p>
            <a:r>
              <a:rPr lang="en-GB" b="1" dirty="0" smtClean="0"/>
              <a:t>Gender and Labels</a:t>
            </a:r>
            <a:endParaRPr lang="en-GB" b="1" dirty="0"/>
          </a:p>
        </p:txBody>
      </p:sp>
      <p:sp>
        <p:nvSpPr>
          <p:cNvPr id="3" name="TextBox 2"/>
          <p:cNvSpPr txBox="1"/>
          <p:nvPr/>
        </p:nvSpPr>
        <p:spPr>
          <a:xfrm>
            <a:off x="251520" y="980728"/>
            <a:ext cx="8208912" cy="954107"/>
          </a:xfrm>
          <a:prstGeom prst="rect">
            <a:avLst/>
          </a:prstGeom>
          <a:noFill/>
        </p:spPr>
        <p:txBody>
          <a:bodyPr wrap="square" rtlCol="0">
            <a:spAutoFit/>
          </a:bodyPr>
          <a:lstStyle/>
          <a:p>
            <a:r>
              <a:rPr lang="en-GB" sz="2800" dirty="0" smtClean="0"/>
              <a:t>In the 21</a:t>
            </a:r>
            <a:r>
              <a:rPr lang="en-GB" sz="2800" baseline="30000" dirty="0" smtClean="0"/>
              <a:t>st</a:t>
            </a:r>
            <a:r>
              <a:rPr lang="en-GB" sz="2800" dirty="0" smtClean="0"/>
              <a:t> century there are many different ‘labels’ for gender groups, e.g.:</a:t>
            </a:r>
            <a:endParaRPr lang="en-GB" sz="2800" dirty="0"/>
          </a:p>
        </p:txBody>
      </p:sp>
      <p:sp>
        <p:nvSpPr>
          <p:cNvPr id="4" name="Rounded Rectangle 3"/>
          <p:cNvSpPr/>
          <p:nvPr/>
        </p:nvSpPr>
        <p:spPr>
          <a:xfrm>
            <a:off x="251520" y="2060848"/>
            <a:ext cx="3024336" cy="1152128"/>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smtClean="0"/>
              <a:t>Transgender</a:t>
            </a:r>
            <a:endParaRPr lang="en-GB" sz="2800" b="1" dirty="0"/>
          </a:p>
        </p:txBody>
      </p:sp>
      <p:sp>
        <p:nvSpPr>
          <p:cNvPr id="5" name="Rounded Rectangle 4"/>
          <p:cNvSpPr/>
          <p:nvPr/>
        </p:nvSpPr>
        <p:spPr>
          <a:xfrm>
            <a:off x="251520" y="3429000"/>
            <a:ext cx="3024336" cy="1152128"/>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smtClean="0"/>
              <a:t>Bi-gender</a:t>
            </a:r>
            <a:endParaRPr lang="en-GB" sz="2800" b="1" dirty="0"/>
          </a:p>
        </p:txBody>
      </p:sp>
      <p:sp>
        <p:nvSpPr>
          <p:cNvPr id="6" name="Rounded Rectangle 5"/>
          <p:cNvSpPr/>
          <p:nvPr/>
        </p:nvSpPr>
        <p:spPr>
          <a:xfrm>
            <a:off x="251520" y="4797152"/>
            <a:ext cx="3024336" cy="1152128"/>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smtClean="0"/>
              <a:t>Non-gender</a:t>
            </a:r>
            <a:endParaRPr lang="en-GB" sz="2800" b="1" dirty="0"/>
          </a:p>
        </p:txBody>
      </p:sp>
      <p:sp>
        <p:nvSpPr>
          <p:cNvPr id="7" name="Rounded Rectangle 6"/>
          <p:cNvSpPr/>
          <p:nvPr/>
        </p:nvSpPr>
        <p:spPr>
          <a:xfrm>
            <a:off x="3419872" y="2060848"/>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smtClean="0">
                <a:solidFill>
                  <a:schemeClr val="accent6">
                    <a:lumMod val="50000"/>
                  </a:schemeClr>
                </a:solidFill>
              </a:rPr>
              <a:t>Male to female (</a:t>
            </a:r>
            <a:r>
              <a:rPr lang="en-GB" sz="2000" b="1" dirty="0" err="1" smtClean="0">
                <a:solidFill>
                  <a:schemeClr val="accent6">
                    <a:lumMod val="50000"/>
                  </a:schemeClr>
                </a:solidFill>
              </a:rPr>
              <a:t>MTF</a:t>
            </a:r>
            <a:r>
              <a:rPr lang="en-GB" sz="2000" b="1" dirty="0" smtClean="0">
                <a:solidFill>
                  <a:schemeClr val="accent6">
                    <a:lumMod val="50000"/>
                  </a:schemeClr>
                </a:solidFill>
              </a:rPr>
              <a:t>)</a:t>
            </a:r>
            <a:endParaRPr lang="en-GB" sz="2000" b="1" dirty="0">
              <a:solidFill>
                <a:schemeClr val="accent6">
                  <a:lumMod val="50000"/>
                </a:schemeClr>
              </a:solidFill>
            </a:endParaRPr>
          </a:p>
        </p:txBody>
      </p:sp>
      <p:sp>
        <p:nvSpPr>
          <p:cNvPr id="8" name="Rounded Rectangle 7"/>
          <p:cNvSpPr/>
          <p:nvPr/>
        </p:nvSpPr>
        <p:spPr>
          <a:xfrm>
            <a:off x="5364088" y="2060848"/>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smtClean="0">
                <a:solidFill>
                  <a:schemeClr val="accent6">
                    <a:lumMod val="50000"/>
                  </a:schemeClr>
                </a:solidFill>
              </a:rPr>
              <a:t>Female to male (</a:t>
            </a:r>
            <a:r>
              <a:rPr lang="en-GB" sz="2000" b="1" dirty="0" err="1" smtClean="0">
                <a:solidFill>
                  <a:schemeClr val="accent6">
                    <a:lumMod val="50000"/>
                  </a:schemeClr>
                </a:solidFill>
              </a:rPr>
              <a:t>FTM</a:t>
            </a:r>
            <a:r>
              <a:rPr lang="en-GB" sz="2000" b="1" dirty="0" smtClean="0">
                <a:solidFill>
                  <a:schemeClr val="accent6">
                    <a:lumMod val="50000"/>
                  </a:schemeClr>
                </a:solidFill>
              </a:rPr>
              <a:t>)</a:t>
            </a:r>
            <a:endParaRPr lang="en-GB" sz="2000" b="1" dirty="0">
              <a:solidFill>
                <a:schemeClr val="accent6">
                  <a:lumMod val="50000"/>
                </a:schemeClr>
              </a:solidFill>
            </a:endParaRPr>
          </a:p>
        </p:txBody>
      </p:sp>
      <p:sp>
        <p:nvSpPr>
          <p:cNvPr id="9" name="Rounded Rectangle 8"/>
          <p:cNvSpPr/>
          <p:nvPr/>
        </p:nvSpPr>
        <p:spPr>
          <a:xfrm>
            <a:off x="3419872" y="3429000"/>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smtClean="0">
                <a:solidFill>
                  <a:schemeClr val="accent6">
                    <a:lumMod val="50000"/>
                  </a:schemeClr>
                </a:solidFill>
              </a:rPr>
              <a:t>Cross-dressers</a:t>
            </a:r>
            <a:endParaRPr lang="en-GB" sz="2000" b="1" dirty="0">
              <a:solidFill>
                <a:schemeClr val="accent6">
                  <a:lumMod val="50000"/>
                </a:schemeClr>
              </a:solidFill>
            </a:endParaRPr>
          </a:p>
        </p:txBody>
      </p:sp>
      <p:sp>
        <p:nvSpPr>
          <p:cNvPr id="10" name="Rounded Rectangle 9"/>
          <p:cNvSpPr/>
          <p:nvPr/>
        </p:nvSpPr>
        <p:spPr>
          <a:xfrm>
            <a:off x="5364088" y="3429000"/>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smtClean="0">
                <a:solidFill>
                  <a:schemeClr val="accent6">
                    <a:lumMod val="50000"/>
                  </a:schemeClr>
                </a:solidFill>
              </a:rPr>
              <a:t>Transvestites</a:t>
            </a:r>
            <a:endParaRPr lang="en-GB" sz="2000" b="1" dirty="0">
              <a:solidFill>
                <a:schemeClr val="accent6">
                  <a:lumMod val="50000"/>
                </a:schemeClr>
              </a:solidFill>
            </a:endParaRPr>
          </a:p>
        </p:txBody>
      </p:sp>
      <p:sp>
        <p:nvSpPr>
          <p:cNvPr id="11" name="Rounded Rectangle 10"/>
          <p:cNvSpPr/>
          <p:nvPr/>
        </p:nvSpPr>
        <p:spPr>
          <a:xfrm>
            <a:off x="7308304" y="3429000"/>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smtClean="0">
                <a:solidFill>
                  <a:schemeClr val="accent6">
                    <a:lumMod val="50000"/>
                  </a:schemeClr>
                </a:solidFill>
              </a:rPr>
              <a:t>Drag Kings and Queens</a:t>
            </a:r>
            <a:endParaRPr lang="en-GB" sz="2000" b="1" dirty="0">
              <a:solidFill>
                <a:schemeClr val="accent6">
                  <a:lumMod val="50000"/>
                </a:schemeClr>
              </a:solidFill>
            </a:endParaRPr>
          </a:p>
        </p:txBody>
      </p:sp>
      <p:sp>
        <p:nvSpPr>
          <p:cNvPr id="12" name="Rounded Rectangle 11"/>
          <p:cNvSpPr/>
          <p:nvPr/>
        </p:nvSpPr>
        <p:spPr>
          <a:xfrm>
            <a:off x="3419872" y="4797152"/>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smtClean="0">
                <a:solidFill>
                  <a:schemeClr val="accent6">
                    <a:lumMod val="50000"/>
                  </a:schemeClr>
                </a:solidFill>
              </a:rPr>
              <a:t>Androgyny</a:t>
            </a:r>
            <a:endParaRPr lang="en-GB" sz="2000" b="1" dirty="0">
              <a:solidFill>
                <a:schemeClr val="accent6">
                  <a:lumMod val="50000"/>
                </a:schemeClr>
              </a:solidFill>
            </a:endParaRPr>
          </a:p>
        </p:txBody>
      </p:sp>
      <p:sp>
        <p:nvSpPr>
          <p:cNvPr id="13" name="Rounded Rectangle 12"/>
          <p:cNvSpPr/>
          <p:nvPr/>
        </p:nvSpPr>
        <p:spPr>
          <a:xfrm>
            <a:off x="5364088" y="4797152"/>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smtClean="0">
                <a:solidFill>
                  <a:schemeClr val="accent6">
                    <a:lumMod val="50000"/>
                  </a:schemeClr>
                </a:solidFill>
              </a:rPr>
              <a:t>‘A-gendered’</a:t>
            </a:r>
            <a:endParaRPr lang="en-GB" sz="2000" b="1" dirty="0">
              <a:solidFill>
                <a:schemeClr val="accent6">
                  <a:lumMod val="50000"/>
                </a:schemeClr>
              </a:solidFill>
            </a:endParaRPr>
          </a:p>
        </p:txBody>
      </p:sp>
      <p:sp>
        <p:nvSpPr>
          <p:cNvPr id="16" name="TextBox 15"/>
          <p:cNvSpPr txBox="1"/>
          <p:nvPr/>
        </p:nvSpPr>
        <p:spPr>
          <a:xfrm>
            <a:off x="4355976" y="6237312"/>
            <a:ext cx="4248472" cy="369332"/>
          </a:xfrm>
          <a:prstGeom prst="rect">
            <a:avLst/>
          </a:prstGeom>
          <a:noFill/>
        </p:spPr>
        <p:txBody>
          <a:bodyPr wrap="square" rtlCol="0">
            <a:spAutoFit/>
          </a:bodyPr>
          <a:lstStyle/>
          <a:p>
            <a:r>
              <a:rPr lang="en-GB" dirty="0" smtClean="0"/>
              <a:t>Based  on Darrell (2015)</a:t>
            </a:r>
            <a:endParaRPr lang="en-GB" dirty="0"/>
          </a:p>
        </p:txBody>
      </p:sp>
    </p:spTree>
    <p:extLst>
      <p:ext uri="{BB962C8B-B14F-4D97-AF65-F5344CB8AC3E}">
        <p14:creationId xmlns:p14="http://schemas.microsoft.com/office/powerpoint/2010/main" val="924163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lstStyle/>
          <a:p>
            <a:r>
              <a:rPr lang="en-GB" b="1" dirty="0" smtClean="0"/>
              <a:t>Gender and Labels</a:t>
            </a:r>
            <a:endParaRPr lang="en-GB" b="1" dirty="0"/>
          </a:p>
        </p:txBody>
      </p:sp>
      <p:sp>
        <p:nvSpPr>
          <p:cNvPr id="3" name="TextBox 2"/>
          <p:cNvSpPr txBox="1"/>
          <p:nvPr/>
        </p:nvSpPr>
        <p:spPr>
          <a:xfrm>
            <a:off x="251520" y="1402898"/>
            <a:ext cx="8208912"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These represent one set of labels for people in the ‘gender variant’ community</a:t>
            </a:r>
          </a:p>
          <a:p>
            <a:pPr marL="457200" indent="-457200">
              <a:buFont typeface="Arial" panose="020B0604020202020204" pitchFamily="34" charset="0"/>
              <a:buChar char="•"/>
            </a:pPr>
            <a:r>
              <a:rPr lang="en-GB" sz="2800" dirty="0" smtClean="0"/>
              <a:t>It is important to remember that there are as many ‘genders’ as there are people</a:t>
            </a:r>
          </a:p>
          <a:p>
            <a:pPr marL="457200" indent="-457200">
              <a:buFont typeface="Arial" panose="020B0604020202020204" pitchFamily="34" charset="0"/>
              <a:buChar char="•"/>
            </a:pPr>
            <a:r>
              <a:rPr lang="en-GB" sz="2800" dirty="0" smtClean="0"/>
              <a:t>One person’s experience of being ‘male’ will be different from anther person’s</a:t>
            </a:r>
          </a:p>
          <a:p>
            <a:pPr marL="457200" indent="-457200">
              <a:buFont typeface="Arial" panose="020B0604020202020204" pitchFamily="34" charset="0"/>
              <a:buChar char="•"/>
            </a:pPr>
            <a:r>
              <a:rPr lang="en-GB" sz="2800" dirty="0" smtClean="0"/>
              <a:t>Some labels are chosen by ‘gender variant’ people for themselves and some are imposed upon them by society </a:t>
            </a:r>
            <a:endParaRPr lang="en-GB" sz="2800" dirty="0"/>
          </a:p>
        </p:txBody>
      </p:sp>
    </p:spTree>
    <p:extLst>
      <p:ext uri="{BB962C8B-B14F-4D97-AF65-F5344CB8AC3E}">
        <p14:creationId xmlns:p14="http://schemas.microsoft.com/office/powerpoint/2010/main" val="2808454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78098"/>
          </a:xfrm>
        </p:spPr>
        <p:txBody>
          <a:bodyPr>
            <a:normAutofit/>
          </a:bodyPr>
          <a:lstStyle/>
          <a:p>
            <a:r>
              <a:rPr lang="en-GB" sz="3600" b="1" dirty="0" smtClean="0"/>
              <a:t>Gender Identity – Increasing complexity</a:t>
            </a:r>
            <a:endParaRPr lang="en-GB" sz="3600" b="1" dirty="0"/>
          </a:p>
        </p:txBody>
      </p:sp>
      <p:sp>
        <p:nvSpPr>
          <p:cNvPr id="3" name="TextBox 2"/>
          <p:cNvSpPr txBox="1"/>
          <p:nvPr/>
        </p:nvSpPr>
        <p:spPr>
          <a:xfrm>
            <a:off x="395536" y="1700808"/>
            <a:ext cx="8352928"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In the late 20</a:t>
            </a:r>
            <a:r>
              <a:rPr lang="en-GB" sz="2800" baseline="30000" dirty="0" smtClean="0"/>
              <a:t>th</a:t>
            </a:r>
            <a:r>
              <a:rPr lang="en-GB" sz="2800" dirty="0" smtClean="0"/>
              <a:t> century the acronym </a:t>
            </a:r>
            <a:r>
              <a:rPr lang="en-GB" sz="2800" dirty="0" err="1" smtClean="0"/>
              <a:t>LGBT</a:t>
            </a:r>
            <a:r>
              <a:rPr lang="en-GB" sz="2800" dirty="0" smtClean="0"/>
              <a:t> was used</a:t>
            </a:r>
            <a:endParaRPr lang="en-GB" sz="2800" dirty="0"/>
          </a:p>
        </p:txBody>
      </p:sp>
      <p:sp>
        <p:nvSpPr>
          <p:cNvPr id="4" name="TextBox 3"/>
          <p:cNvSpPr txBox="1"/>
          <p:nvPr/>
        </p:nvSpPr>
        <p:spPr>
          <a:xfrm>
            <a:off x="407546" y="3356992"/>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Today, however, activists and campaigners use </a:t>
            </a:r>
            <a:r>
              <a:rPr lang="en-GB" sz="2800" dirty="0" err="1" smtClean="0"/>
              <a:t>LGBTQIA</a:t>
            </a:r>
            <a:endParaRPr lang="en-GB" sz="28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26425" y="2348880"/>
            <a:ext cx="576064" cy="576064"/>
          </a:xfrm>
          <a:prstGeom prst="rect">
            <a:avLst/>
          </a:prstGeom>
        </p:spPr>
      </p:pic>
      <p:sp>
        <p:nvSpPr>
          <p:cNvPr id="6" name="TextBox 5"/>
          <p:cNvSpPr txBox="1"/>
          <p:nvPr/>
        </p:nvSpPr>
        <p:spPr>
          <a:xfrm>
            <a:off x="2627784" y="2391271"/>
            <a:ext cx="5112568" cy="461665"/>
          </a:xfrm>
          <a:prstGeom prst="rect">
            <a:avLst/>
          </a:prstGeom>
          <a:noFill/>
        </p:spPr>
        <p:txBody>
          <a:bodyPr wrap="square" rtlCol="0">
            <a:spAutoFit/>
          </a:bodyPr>
          <a:lstStyle/>
          <a:p>
            <a:r>
              <a:rPr lang="en-GB" sz="2400" dirty="0" smtClean="0"/>
              <a:t>What do the initials </a:t>
            </a:r>
            <a:r>
              <a:rPr lang="en-GB" sz="2400" dirty="0" err="1" smtClean="0"/>
              <a:t>LGBT</a:t>
            </a:r>
            <a:r>
              <a:rPr lang="en-GB" sz="2400" dirty="0" smtClean="0"/>
              <a:t> stand for?</a:t>
            </a:r>
            <a:endParaRPr lang="en-GB" sz="2400"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35696" y="4509120"/>
            <a:ext cx="576064" cy="576064"/>
          </a:xfrm>
          <a:prstGeom prst="rect">
            <a:avLst/>
          </a:prstGeom>
        </p:spPr>
      </p:pic>
      <p:sp>
        <p:nvSpPr>
          <p:cNvPr id="8" name="TextBox 7"/>
          <p:cNvSpPr txBox="1"/>
          <p:nvPr/>
        </p:nvSpPr>
        <p:spPr>
          <a:xfrm>
            <a:off x="2637055" y="4551511"/>
            <a:ext cx="5112568" cy="461665"/>
          </a:xfrm>
          <a:prstGeom prst="rect">
            <a:avLst/>
          </a:prstGeom>
          <a:noFill/>
        </p:spPr>
        <p:txBody>
          <a:bodyPr wrap="square" rtlCol="0">
            <a:spAutoFit/>
          </a:bodyPr>
          <a:lstStyle/>
          <a:p>
            <a:r>
              <a:rPr lang="en-GB" sz="2400" dirty="0" smtClean="0"/>
              <a:t>What do the initials </a:t>
            </a:r>
            <a:r>
              <a:rPr lang="en-GB" sz="2400" dirty="0" err="1" smtClean="0"/>
              <a:t>QIA</a:t>
            </a:r>
            <a:r>
              <a:rPr lang="en-GB" sz="2400" dirty="0" smtClean="0"/>
              <a:t> stand for?</a:t>
            </a:r>
            <a:endParaRPr lang="en-GB" sz="2400" dirty="0"/>
          </a:p>
        </p:txBody>
      </p:sp>
    </p:spTree>
    <p:extLst>
      <p:ext uri="{BB962C8B-B14F-4D97-AF65-F5344CB8AC3E}">
        <p14:creationId xmlns:p14="http://schemas.microsoft.com/office/powerpoint/2010/main" val="3851572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8"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78098"/>
          </a:xfrm>
        </p:spPr>
        <p:txBody>
          <a:bodyPr>
            <a:normAutofit/>
          </a:bodyPr>
          <a:lstStyle/>
          <a:p>
            <a:r>
              <a:rPr lang="en-GB" sz="3600" b="1" dirty="0" smtClean="0"/>
              <a:t>Gender Identity – Increasing complexity</a:t>
            </a:r>
            <a:endParaRPr lang="en-GB" sz="3600" b="1" dirty="0"/>
          </a:p>
        </p:txBody>
      </p:sp>
      <p:sp>
        <p:nvSpPr>
          <p:cNvPr id="3" name="TextBox 2"/>
          <p:cNvSpPr txBox="1"/>
          <p:nvPr/>
        </p:nvSpPr>
        <p:spPr>
          <a:xfrm>
            <a:off x="395536" y="1268760"/>
            <a:ext cx="8352928" cy="523220"/>
          </a:xfrm>
          <a:prstGeom prst="rect">
            <a:avLst/>
          </a:prstGeom>
          <a:noFill/>
        </p:spPr>
        <p:txBody>
          <a:bodyPr wrap="square" rtlCol="0">
            <a:spAutoFit/>
          </a:bodyPr>
          <a:lstStyle/>
          <a:p>
            <a:r>
              <a:rPr lang="en-GB" sz="2800" dirty="0" smtClean="0"/>
              <a:t>In groups discuss the following terms:</a:t>
            </a:r>
          </a:p>
        </p:txBody>
      </p:sp>
      <p:sp>
        <p:nvSpPr>
          <p:cNvPr id="9" name="TextBox 8"/>
          <p:cNvSpPr txBox="1"/>
          <p:nvPr/>
        </p:nvSpPr>
        <p:spPr>
          <a:xfrm>
            <a:off x="2699792" y="1916832"/>
            <a:ext cx="2232248"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Queer</a:t>
            </a:r>
          </a:p>
          <a:p>
            <a:pPr marL="457200" indent="-457200">
              <a:buFont typeface="Arial" panose="020B0604020202020204" pitchFamily="34" charset="0"/>
              <a:buChar char="•"/>
            </a:pPr>
            <a:r>
              <a:rPr lang="en-GB" sz="2800" dirty="0" smtClean="0"/>
              <a:t>Intersexual</a:t>
            </a:r>
          </a:p>
          <a:p>
            <a:pPr marL="457200" indent="-457200">
              <a:buFont typeface="Arial" panose="020B0604020202020204" pitchFamily="34" charset="0"/>
              <a:buChar char="•"/>
            </a:pPr>
            <a:r>
              <a:rPr lang="en-GB" sz="2800" dirty="0" smtClean="0"/>
              <a:t>Asexual</a:t>
            </a:r>
            <a:endParaRPr lang="en-GB" sz="2800" dirty="0"/>
          </a:p>
        </p:txBody>
      </p:sp>
      <p:sp>
        <p:nvSpPr>
          <p:cNvPr id="10" name="TextBox 9"/>
          <p:cNvSpPr txBox="1"/>
          <p:nvPr/>
        </p:nvSpPr>
        <p:spPr>
          <a:xfrm>
            <a:off x="395536" y="3356992"/>
            <a:ext cx="8352928" cy="1538883"/>
          </a:xfrm>
          <a:prstGeom prst="rect">
            <a:avLst/>
          </a:prstGeom>
          <a:noFill/>
        </p:spPr>
        <p:txBody>
          <a:bodyPr wrap="square" rtlCol="0">
            <a:spAutoFit/>
          </a:bodyPr>
          <a:lstStyle/>
          <a:p>
            <a:pPr marL="514350" indent="-514350">
              <a:spcBef>
                <a:spcPts val="600"/>
              </a:spcBef>
              <a:spcAft>
                <a:spcPts val="600"/>
              </a:spcAft>
              <a:buFont typeface="+mj-lt"/>
              <a:buAutoNum type="arabicPeriod"/>
            </a:pPr>
            <a:r>
              <a:rPr lang="en-GB" sz="2800" dirty="0" smtClean="0"/>
              <a:t>What do you understand these terms to mean?</a:t>
            </a:r>
          </a:p>
          <a:p>
            <a:pPr marL="514350" indent="-514350">
              <a:spcBef>
                <a:spcPts val="600"/>
              </a:spcBef>
              <a:spcAft>
                <a:spcPts val="600"/>
              </a:spcAft>
              <a:buFont typeface="+mj-lt"/>
              <a:buAutoNum type="arabicPeriod"/>
            </a:pPr>
            <a:r>
              <a:rPr lang="en-GB" sz="2800" dirty="0" smtClean="0"/>
              <a:t>Why do you think they are used by people in the gender variant community?</a:t>
            </a:r>
          </a:p>
        </p:txBody>
      </p:sp>
      <p:sp>
        <p:nvSpPr>
          <p:cNvPr id="11" name="TextBox 10"/>
          <p:cNvSpPr txBox="1"/>
          <p:nvPr/>
        </p:nvSpPr>
        <p:spPr>
          <a:xfrm>
            <a:off x="395536" y="5085184"/>
            <a:ext cx="8352928" cy="523220"/>
          </a:xfrm>
          <a:prstGeom prst="rect">
            <a:avLst/>
          </a:prstGeom>
          <a:noFill/>
        </p:spPr>
        <p:txBody>
          <a:bodyPr wrap="square" rtlCol="0">
            <a:spAutoFit/>
          </a:bodyPr>
          <a:lstStyle/>
          <a:p>
            <a:r>
              <a:rPr lang="en-GB" sz="2800" dirty="0" smtClean="0"/>
              <a:t>Feedback to your tutor</a:t>
            </a:r>
          </a:p>
        </p:txBody>
      </p:sp>
      <p:pic>
        <p:nvPicPr>
          <p:cNvPr id="12" name="Picture 11">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63888" y="5613624"/>
            <a:ext cx="1008112" cy="1008112"/>
          </a:xfrm>
          <a:prstGeom prst="rect">
            <a:avLst/>
          </a:prstGeom>
        </p:spPr>
      </p:pic>
      <p:pic>
        <p:nvPicPr>
          <p:cNvPr id="13" name="Picture 12">
            <a:hlinkClick r:id="rId4"/>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59215" y="5596482"/>
            <a:ext cx="1025253" cy="1025253"/>
          </a:xfrm>
          <a:prstGeom prst="rect">
            <a:avLst/>
          </a:prstGeom>
        </p:spPr>
      </p:pic>
    </p:spTree>
    <p:extLst>
      <p:ext uri="{BB962C8B-B14F-4D97-AF65-F5344CB8AC3E}">
        <p14:creationId xmlns:p14="http://schemas.microsoft.com/office/powerpoint/2010/main" val="3195422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build="p"/>
      <p:bldP spid="10" grpId="0" build="p"/>
      <p:bldP spid="11"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78098"/>
          </a:xfrm>
        </p:spPr>
        <p:txBody>
          <a:bodyPr>
            <a:normAutofit/>
          </a:bodyPr>
          <a:lstStyle/>
          <a:p>
            <a:r>
              <a:rPr lang="en-GB" sz="3600" b="1" dirty="0" smtClean="0"/>
              <a:t>Gender Identity – Increasing complexity</a:t>
            </a:r>
            <a:endParaRPr lang="en-GB" sz="3600" b="1" dirty="0"/>
          </a:p>
        </p:txBody>
      </p:sp>
      <p:sp>
        <p:nvSpPr>
          <p:cNvPr id="3" name="TextBox 2"/>
          <p:cNvSpPr txBox="1"/>
          <p:nvPr/>
        </p:nvSpPr>
        <p:spPr>
          <a:xfrm>
            <a:off x="395536" y="980728"/>
            <a:ext cx="8352928" cy="954107"/>
          </a:xfrm>
          <a:prstGeom prst="rect">
            <a:avLst/>
          </a:prstGeom>
          <a:noFill/>
        </p:spPr>
        <p:txBody>
          <a:bodyPr wrap="square" rtlCol="0">
            <a:spAutoFit/>
          </a:bodyPr>
          <a:lstStyle/>
          <a:p>
            <a:r>
              <a:rPr lang="en-GB" sz="2800" dirty="0" smtClean="0"/>
              <a:t>It is difficult to find accurate figures on the number of people who are transgender and gender variant</a:t>
            </a:r>
          </a:p>
        </p:txBody>
      </p:sp>
      <p:sp>
        <p:nvSpPr>
          <p:cNvPr id="4" name="TextBox 3"/>
          <p:cNvSpPr txBox="1"/>
          <p:nvPr/>
        </p:nvSpPr>
        <p:spPr>
          <a:xfrm>
            <a:off x="467544" y="1988840"/>
            <a:ext cx="8136904" cy="1384995"/>
          </a:xfrm>
          <a:prstGeom prst="rect">
            <a:avLst/>
          </a:prstGeom>
          <a:noFill/>
        </p:spPr>
        <p:txBody>
          <a:bodyPr wrap="square" rtlCol="0">
            <a:spAutoFit/>
          </a:bodyPr>
          <a:lstStyle/>
          <a:p>
            <a:r>
              <a:rPr lang="en-GB" sz="2800" dirty="0"/>
              <a:t> </a:t>
            </a:r>
            <a:r>
              <a:rPr lang="en-GB" sz="2800" dirty="0" smtClean="0"/>
              <a:t>“There </a:t>
            </a:r>
            <a:r>
              <a:rPr lang="en-GB" sz="2800" dirty="0"/>
              <a:t>are huge inconsistencies in population estimates of </a:t>
            </a:r>
            <a:r>
              <a:rPr lang="en-GB" sz="2800" dirty="0" smtClean="0"/>
              <a:t>both transsexual </a:t>
            </a:r>
            <a:r>
              <a:rPr lang="en-GB" sz="2800" dirty="0"/>
              <a:t>people and the less clearly defined trans </a:t>
            </a:r>
            <a:r>
              <a:rPr lang="en-GB" sz="2800" dirty="0" smtClean="0"/>
              <a:t>community”.</a:t>
            </a:r>
            <a:endParaRPr lang="en-GB" sz="2800" dirty="0"/>
          </a:p>
        </p:txBody>
      </p:sp>
      <p:sp>
        <p:nvSpPr>
          <p:cNvPr id="5" name="TextBox 4"/>
          <p:cNvSpPr txBox="1"/>
          <p:nvPr/>
        </p:nvSpPr>
        <p:spPr>
          <a:xfrm>
            <a:off x="467544" y="3356992"/>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Estimates of people who have undergone gender realignment vary from 2,400 to 6,500</a:t>
            </a:r>
            <a:endParaRPr lang="en-GB" sz="2800" dirty="0"/>
          </a:p>
        </p:txBody>
      </p:sp>
      <p:sp>
        <p:nvSpPr>
          <p:cNvPr id="14" name="TextBox 13"/>
          <p:cNvSpPr txBox="1"/>
          <p:nvPr/>
        </p:nvSpPr>
        <p:spPr>
          <a:xfrm>
            <a:off x="467544" y="4437112"/>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Estimates of people who are gender variant vary from 65,000 to 300,000</a:t>
            </a:r>
            <a:endParaRPr lang="en-GB" sz="2800" dirty="0"/>
          </a:p>
        </p:txBody>
      </p:sp>
      <p:sp>
        <p:nvSpPr>
          <p:cNvPr id="6" name="TextBox 5"/>
          <p:cNvSpPr txBox="1"/>
          <p:nvPr/>
        </p:nvSpPr>
        <p:spPr>
          <a:xfrm>
            <a:off x="3707904" y="5805264"/>
            <a:ext cx="4680520" cy="461665"/>
          </a:xfrm>
          <a:prstGeom prst="rect">
            <a:avLst/>
          </a:prstGeom>
          <a:noFill/>
        </p:spPr>
        <p:txBody>
          <a:bodyPr wrap="square" rtlCol="0">
            <a:spAutoFit/>
          </a:bodyPr>
          <a:lstStyle/>
          <a:p>
            <a:r>
              <a:rPr lang="en-GB" sz="2400" dirty="0" smtClean="0"/>
              <a:t>Office for National Statistics (2009)</a:t>
            </a:r>
            <a:endParaRPr lang="en-GB" sz="2400" dirty="0"/>
          </a:p>
        </p:txBody>
      </p:sp>
    </p:spTree>
    <p:extLst>
      <p:ext uri="{BB962C8B-B14F-4D97-AF65-F5344CB8AC3E}">
        <p14:creationId xmlns:p14="http://schemas.microsoft.com/office/powerpoint/2010/main" val="2287023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14" grpId="0"/>
      <p:bldP spid="6"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smtClean="0"/>
              <a:t>Terminology – Gender</a:t>
            </a:r>
            <a:endParaRPr lang="en-GB" sz="3200" b="1" dirty="0"/>
          </a:p>
        </p:txBody>
      </p:sp>
      <p:sp>
        <p:nvSpPr>
          <p:cNvPr id="4" name="TextBox 3"/>
          <p:cNvSpPr txBox="1"/>
          <p:nvPr/>
        </p:nvSpPr>
        <p:spPr>
          <a:xfrm>
            <a:off x="683568" y="1052736"/>
            <a:ext cx="2592288" cy="523220"/>
          </a:xfrm>
          <a:prstGeom prst="rect">
            <a:avLst/>
          </a:prstGeom>
          <a:noFill/>
        </p:spPr>
        <p:txBody>
          <a:bodyPr wrap="square" rtlCol="0">
            <a:spAutoFit/>
          </a:bodyPr>
          <a:lstStyle/>
          <a:p>
            <a:pPr>
              <a:spcBef>
                <a:spcPts val="1200"/>
              </a:spcBef>
              <a:spcAft>
                <a:spcPts val="1200"/>
              </a:spcAft>
            </a:pPr>
            <a:r>
              <a:rPr lang="en-GB" sz="2800" b="1" dirty="0" smtClean="0"/>
              <a:t>Gender identity</a:t>
            </a:r>
            <a:endParaRPr lang="en-GB" sz="2800" b="1" dirty="0"/>
          </a:p>
        </p:txBody>
      </p:sp>
      <p:sp>
        <p:nvSpPr>
          <p:cNvPr id="3" name="TextBox 2"/>
          <p:cNvSpPr txBox="1"/>
          <p:nvPr/>
        </p:nvSpPr>
        <p:spPr>
          <a:xfrm>
            <a:off x="683568" y="2260029"/>
            <a:ext cx="8064896" cy="1384995"/>
          </a:xfrm>
          <a:prstGeom prst="rect">
            <a:avLst/>
          </a:prstGeom>
          <a:noFill/>
        </p:spPr>
        <p:txBody>
          <a:bodyPr wrap="square" rtlCol="0">
            <a:spAutoFit/>
          </a:bodyPr>
          <a:lstStyle/>
          <a:p>
            <a:pPr algn="just"/>
            <a:r>
              <a:rPr lang="en-GB" sz="2800" dirty="0"/>
              <a:t>One's innermost concept of self as male or female or both or neither—how individuals perceive themselves and what they call themselves.</a:t>
            </a:r>
          </a:p>
        </p:txBody>
      </p:sp>
    </p:spTree>
    <p:extLst>
      <p:ext uri="{BB962C8B-B14F-4D97-AF65-F5344CB8AC3E}">
        <p14:creationId xmlns:p14="http://schemas.microsoft.com/office/powerpoint/2010/main" val="585778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smtClean="0"/>
              <a:t>Terminology – Gender</a:t>
            </a:r>
            <a:endParaRPr lang="en-GB" sz="3200" b="1" dirty="0"/>
          </a:p>
        </p:txBody>
      </p:sp>
      <p:sp>
        <p:nvSpPr>
          <p:cNvPr id="4" name="TextBox 3"/>
          <p:cNvSpPr txBox="1"/>
          <p:nvPr/>
        </p:nvSpPr>
        <p:spPr>
          <a:xfrm>
            <a:off x="683568" y="1052736"/>
            <a:ext cx="6552728" cy="523220"/>
          </a:xfrm>
          <a:prstGeom prst="rect">
            <a:avLst/>
          </a:prstGeom>
          <a:noFill/>
        </p:spPr>
        <p:txBody>
          <a:bodyPr wrap="square" rtlCol="0">
            <a:spAutoFit/>
          </a:bodyPr>
          <a:lstStyle/>
          <a:p>
            <a:pPr>
              <a:spcBef>
                <a:spcPts val="1200"/>
              </a:spcBef>
              <a:spcAft>
                <a:spcPts val="1200"/>
              </a:spcAft>
            </a:pPr>
            <a:r>
              <a:rPr lang="en-GB" sz="2800" b="1" dirty="0" smtClean="0"/>
              <a:t>Gender variance / Gender non-conforming</a:t>
            </a:r>
            <a:endParaRPr lang="en-GB" sz="2800" b="1" dirty="0"/>
          </a:p>
        </p:txBody>
      </p:sp>
      <p:sp>
        <p:nvSpPr>
          <p:cNvPr id="3" name="TextBox 2"/>
          <p:cNvSpPr txBox="1"/>
          <p:nvPr/>
        </p:nvSpPr>
        <p:spPr>
          <a:xfrm>
            <a:off x="683568" y="1628800"/>
            <a:ext cx="8064896" cy="1815882"/>
          </a:xfrm>
          <a:prstGeom prst="rect">
            <a:avLst/>
          </a:prstGeom>
          <a:noFill/>
        </p:spPr>
        <p:txBody>
          <a:bodyPr wrap="square" rtlCol="0">
            <a:spAutoFit/>
          </a:bodyPr>
          <a:lstStyle/>
          <a:p>
            <a:r>
              <a:rPr lang="en-GB" sz="2800" dirty="0"/>
              <a:t>Gender variance refers to the extent to which a person’s gender </a:t>
            </a:r>
            <a:r>
              <a:rPr lang="en-GB" sz="2800" dirty="0" smtClean="0"/>
              <a:t>identity or </a:t>
            </a:r>
            <a:r>
              <a:rPr lang="en-GB" sz="2800" dirty="0"/>
              <a:t>expression </a:t>
            </a:r>
            <a:r>
              <a:rPr lang="en-GB" sz="2800" dirty="0" smtClean="0"/>
              <a:t>of gender differs </a:t>
            </a:r>
            <a:r>
              <a:rPr lang="en-GB" sz="2800" dirty="0"/>
              <a:t>from the cultural </a:t>
            </a:r>
            <a:r>
              <a:rPr lang="en-GB" sz="2800" dirty="0" smtClean="0"/>
              <a:t>norms of society expected of people of a particular biological sex</a:t>
            </a:r>
            <a:endParaRPr lang="en-GB" sz="28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31108" y="3593068"/>
            <a:ext cx="2081784" cy="3121152"/>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1731" y="3588698"/>
            <a:ext cx="2051161" cy="308234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81584" y="3577610"/>
            <a:ext cx="2652839" cy="3082346"/>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19524" y="3980888"/>
            <a:ext cx="3792984" cy="2275790"/>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06409" y="3858698"/>
            <a:ext cx="3619213" cy="2417693"/>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736466" y="3647491"/>
            <a:ext cx="1743075" cy="2628900"/>
          </a:xfrm>
          <a:prstGeom prst="rect">
            <a:avLst/>
          </a:prstGeom>
        </p:spPr>
      </p:pic>
      <p:pic>
        <p:nvPicPr>
          <p:cNvPr id="12" name="Picture 1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281584" y="3548389"/>
            <a:ext cx="2351698" cy="3210509"/>
          </a:xfrm>
          <a:prstGeom prst="rect">
            <a:avLst/>
          </a:prstGeom>
        </p:spPr>
      </p:pic>
    </p:spTree>
    <p:extLst>
      <p:ext uri="{BB962C8B-B14F-4D97-AF65-F5344CB8AC3E}">
        <p14:creationId xmlns:p14="http://schemas.microsoft.com/office/powerpoint/2010/main" val="336458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nodeType="clickEffect">
                                  <p:stCondLst>
                                    <p:cond delay="0"/>
                                  </p:stCondLst>
                                  <p:childTnLst>
                                    <p:set>
                                      <p:cBhvr>
                                        <p:cTn id="34" dur="1" fill="hold">
                                          <p:stCondLst>
                                            <p:cond delay="0"/>
                                          </p:stCondLst>
                                        </p:cTn>
                                        <p:tgtEl>
                                          <p:spTgt spid="8"/>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nodeType="clickEffect">
                                  <p:stCondLst>
                                    <p:cond delay="0"/>
                                  </p:stCondLst>
                                  <p:childTnLst>
                                    <p:set>
                                      <p:cBhvr>
                                        <p:cTn id="42" dur="1" fill="hold">
                                          <p:stCondLst>
                                            <p:cond delay="0"/>
                                          </p:stCondLst>
                                        </p:cTn>
                                        <p:tgtEl>
                                          <p:spTgt spid="9"/>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nodeType="clickEffect">
                                  <p:stCondLst>
                                    <p:cond delay="0"/>
                                  </p:stCondLst>
                                  <p:childTnLst>
                                    <p:set>
                                      <p:cBhvr>
                                        <p:cTn id="50" dur="1" fill="hold">
                                          <p:stCondLst>
                                            <p:cond delay="0"/>
                                          </p:stCondLst>
                                        </p:cTn>
                                        <p:tgtEl>
                                          <p:spTgt spid="10"/>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xit" presetSubtype="0" fill="hold" nodeType="clickEffect">
                                  <p:stCondLst>
                                    <p:cond delay="0"/>
                                  </p:stCondLst>
                                  <p:childTnLst>
                                    <p:set>
                                      <p:cBhvr>
                                        <p:cTn id="58" dur="1" fill="hold">
                                          <p:stCondLst>
                                            <p:cond delay="0"/>
                                          </p:stCondLst>
                                        </p:cTn>
                                        <p:tgtEl>
                                          <p:spTgt spid="11"/>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12"/>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xit" presetSubtype="0" fill="hold" nodeType="clickEffect">
                                  <p:stCondLst>
                                    <p:cond delay="0"/>
                                  </p:stCondLst>
                                  <p:childTnLst>
                                    <p:set>
                                      <p:cBhvr>
                                        <p:cTn id="66"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smtClean="0"/>
              <a:t>Terminology – Gender</a:t>
            </a:r>
            <a:endParaRPr lang="en-GB" sz="3200" b="1" dirty="0"/>
          </a:p>
        </p:txBody>
      </p:sp>
      <p:sp>
        <p:nvSpPr>
          <p:cNvPr id="6" name="TextBox 5"/>
          <p:cNvSpPr txBox="1"/>
          <p:nvPr/>
        </p:nvSpPr>
        <p:spPr>
          <a:xfrm>
            <a:off x="539552" y="1033572"/>
            <a:ext cx="3816424" cy="523220"/>
          </a:xfrm>
          <a:prstGeom prst="rect">
            <a:avLst/>
          </a:prstGeom>
          <a:noFill/>
        </p:spPr>
        <p:txBody>
          <a:bodyPr wrap="square" rtlCol="0">
            <a:spAutoFit/>
          </a:bodyPr>
          <a:lstStyle/>
          <a:p>
            <a:r>
              <a:rPr lang="en-GB" sz="2800" b="1" dirty="0" smtClean="0"/>
              <a:t>Gender expression</a:t>
            </a:r>
            <a:endParaRPr lang="en-GB" sz="2800" b="1" dirty="0"/>
          </a:p>
        </p:txBody>
      </p:sp>
      <p:sp>
        <p:nvSpPr>
          <p:cNvPr id="7" name="TextBox 6"/>
          <p:cNvSpPr txBox="1"/>
          <p:nvPr/>
        </p:nvSpPr>
        <p:spPr>
          <a:xfrm>
            <a:off x="603264" y="1688296"/>
            <a:ext cx="7857167"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Where as gender identity is ‘internal’ gender expression relates to the way in which an individual presents their gender to those around them.</a:t>
            </a:r>
          </a:p>
          <a:p>
            <a:pPr marL="342900" indent="-342900">
              <a:buFont typeface="Arial" panose="020B0604020202020204" pitchFamily="34" charset="0"/>
              <a:buChar char="•"/>
            </a:pPr>
            <a:r>
              <a:rPr lang="en-GB" sz="2400" dirty="0" smtClean="0"/>
              <a:t>Individuals express their gender in a variety of ways including:</a:t>
            </a:r>
            <a:endParaRPr lang="en-GB" sz="2400" dirty="0"/>
          </a:p>
        </p:txBody>
      </p:sp>
      <p:sp>
        <p:nvSpPr>
          <p:cNvPr id="10" name="TextBox 9"/>
          <p:cNvSpPr txBox="1"/>
          <p:nvPr/>
        </p:nvSpPr>
        <p:spPr>
          <a:xfrm>
            <a:off x="1763688" y="3789040"/>
            <a:ext cx="5832648"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Their behaviour,</a:t>
            </a:r>
          </a:p>
          <a:p>
            <a:pPr marL="342900" indent="-342900">
              <a:buFont typeface="Arial" panose="020B0604020202020204" pitchFamily="34" charset="0"/>
              <a:buChar char="•"/>
            </a:pPr>
            <a:r>
              <a:rPr lang="en-GB" sz="2400" dirty="0" smtClean="0"/>
              <a:t>Their style of dress,</a:t>
            </a:r>
          </a:p>
          <a:p>
            <a:pPr marL="342900" indent="-342900">
              <a:buFont typeface="Arial" panose="020B0604020202020204" pitchFamily="34" charset="0"/>
              <a:buChar char="•"/>
            </a:pPr>
            <a:r>
              <a:rPr lang="en-GB" sz="2400" dirty="0" smtClean="0"/>
              <a:t>Their hairstyle,</a:t>
            </a:r>
          </a:p>
          <a:p>
            <a:pPr marL="342900" indent="-342900">
              <a:buFont typeface="Arial" panose="020B0604020202020204" pitchFamily="34" charset="0"/>
              <a:buChar char="•"/>
            </a:pPr>
            <a:r>
              <a:rPr lang="en-GB" sz="2400" dirty="0" smtClean="0"/>
              <a:t>Their voice of body characteristics</a:t>
            </a:r>
            <a:endParaRPr lang="en-GB" sz="2400" dirty="0"/>
          </a:p>
        </p:txBody>
      </p:sp>
    </p:spTree>
    <p:extLst>
      <p:ext uri="{BB962C8B-B14F-4D97-AF65-F5344CB8AC3E}">
        <p14:creationId xmlns:p14="http://schemas.microsoft.com/office/powerpoint/2010/main" val="1225594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10"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smtClean="0"/>
              <a:t>Terminology – Gender</a:t>
            </a:r>
            <a:endParaRPr lang="en-GB" sz="3200" b="1" dirty="0"/>
          </a:p>
        </p:txBody>
      </p:sp>
      <p:sp>
        <p:nvSpPr>
          <p:cNvPr id="6" name="TextBox 5"/>
          <p:cNvSpPr txBox="1"/>
          <p:nvPr/>
        </p:nvSpPr>
        <p:spPr>
          <a:xfrm>
            <a:off x="539552" y="1033572"/>
            <a:ext cx="3816424" cy="523220"/>
          </a:xfrm>
          <a:prstGeom prst="rect">
            <a:avLst/>
          </a:prstGeom>
          <a:noFill/>
        </p:spPr>
        <p:txBody>
          <a:bodyPr wrap="square" rtlCol="0">
            <a:spAutoFit/>
          </a:bodyPr>
          <a:lstStyle/>
          <a:p>
            <a:r>
              <a:rPr lang="en-GB" sz="2800" b="1" dirty="0" smtClean="0"/>
              <a:t>‘Passing’</a:t>
            </a:r>
            <a:endParaRPr lang="en-GB" sz="2800" b="1" dirty="0"/>
          </a:p>
        </p:txBody>
      </p:sp>
      <p:sp>
        <p:nvSpPr>
          <p:cNvPr id="7" name="TextBox 6"/>
          <p:cNvSpPr txBox="1"/>
          <p:nvPr/>
        </p:nvSpPr>
        <p:spPr>
          <a:xfrm>
            <a:off x="603264" y="1827981"/>
            <a:ext cx="7857167" cy="1384995"/>
          </a:xfrm>
          <a:prstGeom prst="rect">
            <a:avLst/>
          </a:prstGeom>
          <a:noFill/>
        </p:spPr>
        <p:txBody>
          <a:bodyPr wrap="square" rtlCol="0">
            <a:spAutoFit/>
          </a:bodyPr>
          <a:lstStyle/>
          <a:p>
            <a:r>
              <a:rPr lang="en-GB" sz="2800" dirty="0" smtClean="0"/>
              <a:t>This phrase is used by gender variant people to describe the situation where society accepts them in their chosen gender identity.</a:t>
            </a:r>
          </a:p>
        </p:txBody>
      </p:sp>
      <p:sp>
        <p:nvSpPr>
          <p:cNvPr id="8" name="TextBox 7"/>
          <p:cNvSpPr txBox="1"/>
          <p:nvPr/>
        </p:nvSpPr>
        <p:spPr>
          <a:xfrm>
            <a:off x="611560" y="3627021"/>
            <a:ext cx="7857167" cy="954107"/>
          </a:xfrm>
          <a:prstGeom prst="rect">
            <a:avLst/>
          </a:prstGeom>
          <a:noFill/>
        </p:spPr>
        <p:txBody>
          <a:bodyPr wrap="square" rtlCol="0">
            <a:spAutoFit/>
          </a:bodyPr>
          <a:lstStyle/>
          <a:p>
            <a:r>
              <a:rPr lang="en-GB" sz="2800" dirty="0" smtClean="0"/>
              <a:t>For example, a </a:t>
            </a:r>
            <a:r>
              <a:rPr lang="en-GB" sz="2800" dirty="0" err="1" smtClean="0"/>
              <a:t>FTM</a:t>
            </a:r>
            <a:r>
              <a:rPr lang="en-GB" sz="2800" dirty="0" smtClean="0"/>
              <a:t> transgender person being accepted by (most) people as a man.</a:t>
            </a:r>
          </a:p>
        </p:txBody>
      </p:sp>
    </p:spTree>
    <p:extLst>
      <p:ext uri="{BB962C8B-B14F-4D97-AF65-F5344CB8AC3E}">
        <p14:creationId xmlns:p14="http://schemas.microsoft.com/office/powerpoint/2010/main" val="1249641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8"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smtClean="0"/>
              <a:t>Terminology – Gender</a:t>
            </a:r>
            <a:endParaRPr lang="en-GB" sz="3200" b="1" dirty="0"/>
          </a:p>
        </p:txBody>
      </p:sp>
      <p:sp>
        <p:nvSpPr>
          <p:cNvPr id="6" name="TextBox 5"/>
          <p:cNvSpPr txBox="1"/>
          <p:nvPr/>
        </p:nvSpPr>
        <p:spPr>
          <a:xfrm>
            <a:off x="539552" y="1033572"/>
            <a:ext cx="3816424" cy="523220"/>
          </a:xfrm>
          <a:prstGeom prst="rect">
            <a:avLst/>
          </a:prstGeom>
          <a:noFill/>
        </p:spPr>
        <p:txBody>
          <a:bodyPr wrap="square" rtlCol="0">
            <a:spAutoFit/>
          </a:bodyPr>
          <a:lstStyle/>
          <a:p>
            <a:r>
              <a:rPr lang="en-GB" sz="2800" b="1" dirty="0" smtClean="0"/>
              <a:t>Transphobia</a:t>
            </a:r>
            <a:endParaRPr lang="en-GB" sz="2800" b="1" dirty="0"/>
          </a:p>
        </p:txBody>
      </p:sp>
      <p:sp>
        <p:nvSpPr>
          <p:cNvPr id="7" name="TextBox 6"/>
          <p:cNvSpPr txBox="1"/>
          <p:nvPr/>
        </p:nvSpPr>
        <p:spPr>
          <a:xfrm>
            <a:off x="603264" y="1827981"/>
            <a:ext cx="7857167" cy="3539430"/>
          </a:xfrm>
          <a:prstGeom prst="rect">
            <a:avLst/>
          </a:prstGeom>
          <a:noFill/>
        </p:spPr>
        <p:txBody>
          <a:bodyPr wrap="square" rtlCol="0">
            <a:spAutoFit/>
          </a:bodyPr>
          <a:lstStyle/>
          <a:p>
            <a:pPr algn="ctr"/>
            <a:r>
              <a:rPr lang="en-GB" sz="2800" dirty="0" smtClean="0"/>
              <a:t>“The </a:t>
            </a:r>
            <a:r>
              <a:rPr lang="en-GB" sz="2800" dirty="0"/>
              <a:t>irrational fear of those who are perceived to break or blur stereotypical gender roles, often expressed as stereotyping, discrimination, harassment and violence.  Frequently directed at those who defy stereotypical gender norms or those who are perceived to exhibit non heterosexual characteristics regardless of their actual gender identify or sexual </a:t>
            </a:r>
            <a:r>
              <a:rPr lang="en-GB" sz="2800" dirty="0" smtClean="0"/>
              <a:t>orientation”.</a:t>
            </a:r>
            <a:endParaRPr lang="en-GB" sz="2800" dirty="0"/>
          </a:p>
        </p:txBody>
      </p:sp>
      <p:sp>
        <p:nvSpPr>
          <p:cNvPr id="8" name="TextBox 7"/>
          <p:cNvSpPr txBox="1"/>
          <p:nvPr/>
        </p:nvSpPr>
        <p:spPr>
          <a:xfrm>
            <a:off x="6156175" y="5733256"/>
            <a:ext cx="2304256" cy="523220"/>
          </a:xfrm>
          <a:prstGeom prst="rect">
            <a:avLst/>
          </a:prstGeom>
          <a:noFill/>
        </p:spPr>
        <p:txBody>
          <a:bodyPr wrap="square" rtlCol="0">
            <a:spAutoFit/>
          </a:bodyPr>
          <a:lstStyle/>
          <a:p>
            <a:r>
              <a:rPr lang="en-GB" sz="2800" dirty="0" smtClean="0"/>
              <a:t>Darrell (2015)</a:t>
            </a:r>
          </a:p>
        </p:txBody>
      </p:sp>
    </p:spTree>
    <p:extLst>
      <p:ext uri="{BB962C8B-B14F-4D97-AF65-F5344CB8AC3E}">
        <p14:creationId xmlns:p14="http://schemas.microsoft.com/office/powerpoint/2010/main" val="3719765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8"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smtClean="0"/>
              <a:t>Terminology – Gender</a:t>
            </a:r>
            <a:endParaRPr lang="en-GB" sz="3200" b="1" dirty="0"/>
          </a:p>
        </p:txBody>
      </p:sp>
      <p:sp>
        <p:nvSpPr>
          <p:cNvPr id="4" name="TextBox 3"/>
          <p:cNvSpPr txBox="1"/>
          <p:nvPr/>
        </p:nvSpPr>
        <p:spPr>
          <a:xfrm>
            <a:off x="683568" y="1052736"/>
            <a:ext cx="3456384" cy="523220"/>
          </a:xfrm>
          <a:prstGeom prst="rect">
            <a:avLst/>
          </a:prstGeom>
          <a:noFill/>
        </p:spPr>
        <p:txBody>
          <a:bodyPr wrap="square" rtlCol="0">
            <a:spAutoFit/>
          </a:bodyPr>
          <a:lstStyle/>
          <a:p>
            <a:pPr>
              <a:spcBef>
                <a:spcPts val="1200"/>
              </a:spcBef>
              <a:spcAft>
                <a:spcPts val="1200"/>
              </a:spcAft>
            </a:pPr>
            <a:r>
              <a:rPr lang="en-GB" sz="2800" b="1" dirty="0" smtClean="0"/>
              <a:t>Gender dysphoria</a:t>
            </a:r>
            <a:endParaRPr lang="en-GB" sz="2800" b="1" dirty="0"/>
          </a:p>
        </p:txBody>
      </p:sp>
      <p:sp>
        <p:nvSpPr>
          <p:cNvPr id="3" name="TextBox 2"/>
          <p:cNvSpPr txBox="1"/>
          <p:nvPr/>
        </p:nvSpPr>
        <p:spPr>
          <a:xfrm>
            <a:off x="683568" y="2060848"/>
            <a:ext cx="8064896" cy="3108543"/>
          </a:xfrm>
          <a:prstGeom prst="rect">
            <a:avLst/>
          </a:prstGeom>
          <a:noFill/>
        </p:spPr>
        <p:txBody>
          <a:bodyPr wrap="square" rtlCol="0">
            <a:spAutoFit/>
          </a:bodyPr>
          <a:lstStyle/>
          <a:p>
            <a:pPr algn="just"/>
            <a:r>
              <a:rPr lang="en-GB" sz="2800" dirty="0" smtClean="0"/>
              <a:t>“Based </a:t>
            </a:r>
            <a:r>
              <a:rPr lang="en-GB" sz="2800" dirty="0"/>
              <a:t>on the Greek (</a:t>
            </a:r>
            <a:r>
              <a:rPr lang="en-GB" sz="2800" dirty="0" err="1"/>
              <a:t>dys‐phoria</a:t>
            </a:r>
            <a:r>
              <a:rPr lang="en-GB" sz="2800" dirty="0"/>
              <a:t>: hard to bear), this is the medical term for the condition in which a person who has been assigned one gender at birth on the basis of their physical sex self‐identifies as belonging to another gender. People who experience gender dysphoria are in no way mentally ill, but they often suffer great stress from hiding their </a:t>
            </a:r>
            <a:r>
              <a:rPr lang="en-GB" sz="2800" dirty="0" smtClean="0"/>
              <a:t>identity”.</a:t>
            </a:r>
            <a:endParaRPr lang="en-GB" sz="2800" dirty="0"/>
          </a:p>
        </p:txBody>
      </p:sp>
      <p:sp>
        <p:nvSpPr>
          <p:cNvPr id="6" name="TextBox 5"/>
          <p:cNvSpPr txBox="1"/>
          <p:nvPr/>
        </p:nvSpPr>
        <p:spPr>
          <a:xfrm>
            <a:off x="6660232" y="5593702"/>
            <a:ext cx="2232248" cy="461665"/>
          </a:xfrm>
          <a:prstGeom prst="rect">
            <a:avLst/>
          </a:prstGeom>
          <a:noFill/>
        </p:spPr>
        <p:txBody>
          <a:bodyPr wrap="square" rtlCol="0">
            <a:spAutoFit/>
          </a:bodyPr>
          <a:lstStyle/>
          <a:p>
            <a:r>
              <a:rPr lang="en-GB" sz="2400" dirty="0" smtClean="0"/>
              <a:t>Jackson (2017)</a:t>
            </a:r>
            <a:endParaRPr lang="en-GB" sz="2400" dirty="0"/>
          </a:p>
        </p:txBody>
      </p:sp>
    </p:spTree>
    <p:extLst>
      <p:ext uri="{BB962C8B-B14F-4D97-AF65-F5344CB8AC3E}">
        <p14:creationId xmlns:p14="http://schemas.microsoft.com/office/powerpoint/2010/main" val="100089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6"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smtClean="0"/>
              <a:t>Terminology – Gender</a:t>
            </a:r>
            <a:endParaRPr lang="en-GB" sz="3200" b="1" dirty="0"/>
          </a:p>
        </p:txBody>
      </p:sp>
      <p:sp>
        <p:nvSpPr>
          <p:cNvPr id="4" name="TextBox 3"/>
          <p:cNvSpPr txBox="1"/>
          <p:nvPr/>
        </p:nvSpPr>
        <p:spPr>
          <a:xfrm>
            <a:off x="683568" y="1052736"/>
            <a:ext cx="3456384" cy="523220"/>
          </a:xfrm>
          <a:prstGeom prst="rect">
            <a:avLst/>
          </a:prstGeom>
          <a:noFill/>
        </p:spPr>
        <p:txBody>
          <a:bodyPr wrap="square" rtlCol="0">
            <a:spAutoFit/>
          </a:bodyPr>
          <a:lstStyle/>
          <a:p>
            <a:pPr>
              <a:spcBef>
                <a:spcPts val="1200"/>
              </a:spcBef>
              <a:spcAft>
                <a:spcPts val="1200"/>
              </a:spcAft>
            </a:pPr>
            <a:r>
              <a:rPr lang="en-GB" sz="2800" b="1" dirty="0" smtClean="0"/>
              <a:t>Gender dysphoria</a:t>
            </a:r>
            <a:endParaRPr lang="en-GB" sz="2800" b="1" dirty="0"/>
          </a:p>
        </p:txBody>
      </p:sp>
      <p:sp>
        <p:nvSpPr>
          <p:cNvPr id="3" name="TextBox 2"/>
          <p:cNvSpPr txBox="1"/>
          <p:nvPr/>
        </p:nvSpPr>
        <p:spPr>
          <a:xfrm>
            <a:off x="694865" y="1844824"/>
            <a:ext cx="8064896"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a:t>There are four possible outcomes for </a:t>
            </a:r>
            <a:r>
              <a:rPr lang="en-GB" sz="2800" dirty="0" smtClean="0"/>
              <a:t>people </a:t>
            </a:r>
            <a:r>
              <a:rPr lang="en-GB" sz="2800" dirty="0"/>
              <a:t>who present with the dilemma of gender dysphoria</a:t>
            </a:r>
            <a:r>
              <a:rPr lang="en-GB" sz="2800" dirty="0" smtClean="0"/>
              <a:t>:</a:t>
            </a:r>
          </a:p>
        </p:txBody>
      </p:sp>
      <p:sp>
        <p:nvSpPr>
          <p:cNvPr id="5" name="TextBox 4"/>
          <p:cNvSpPr txBox="1"/>
          <p:nvPr/>
        </p:nvSpPr>
        <p:spPr>
          <a:xfrm>
            <a:off x="1403648" y="2924944"/>
            <a:ext cx="7189503"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t>an unresolved outcome, </a:t>
            </a:r>
            <a:endParaRPr lang="en-GB" sz="2800" dirty="0" smtClean="0"/>
          </a:p>
          <a:p>
            <a:pPr marL="457200" indent="-457200">
              <a:buFont typeface="Arial" panose="020B0604020202020204" pitchFamily="34" charset="0"/>
              <a:buChar char="•"/>
            </a:pPr>
            <a:r>
              <a:rPr lang="en-GB" sz="2800" dirty="0" smtClean="0"/>
              <a:t>acceptance </a:t>
            </a:r>
            <a:r>
              <a:rPr lang="en-GB" sz="2800" dirty="0"/>
              <a:t>of one's given gender, </a:t>
            </a:r>
            <a:endParaRPr lang="en-GB" sz="2800" dirty="0" smtClean="0"/>
          </a:p>
          <a:p>
            <a:pPr marL="457200" indent="-457200">
              <a:buFont typeface="Arial" panose="020B0604020202020204" pitchFamily="34" charset="0"/>
              <a:buChar char="•"/>
            </a:pPr>
            <a:r>
              <a:rPr lang="en-GB" sz="2800" dirty="0" smtClean="0"/>
              <a:t>engaging </a:t>
            </a:r>
            <a:r>
              <a:rPr lang="en-GB" sz="2800" dirty="0"/>
              <a:t>in a cross-gender role on a part-time basis, and </a:t>
            </a:r>
            <a:endParaRPr lang="en-GB" sz="2800" dirty="0" smtClean="0"/>
          </a:p>
          <a:p>
            <a:pPr marL="457200" indent="-457200">
              <a:buFont typeface="Arial" panose="020B0604020202020204" pitchFamily="34" charset="0"/>
              <a:buChar char="•"/>
            </a:pPr>
            <a:r>
              <a:rPr lang="en-GB" sz="2800" dirty="0" smtClean="0"/>
              <a:t>making </a:t>
            </a:r>
            <a:r>
              <a:rPr lang="en-GB" sz="2800" dirty="0"/>
              <a:t>a full-time transition to the other gender role</a:t>
            </a:r>
            <a:r>
              <a:rPr lang="en-GB" sz="2800" dirty="0" smtClean="0"/>
              <a:t>.</a:t>
            </a:r>
            <a:endParaRPr lang="en-GB" sz="2800" dirty="0"/>
          </a:p>
        </p:txBody>
      </p:sp>
      <p:sp>
        <p:nvSpPr>
          <p:cNvPr id="8" name="TextBox 7"/>
          <p:cNvSpPr txBox="1"/>
          <p:nvPr/>
        </p:nvSpPr>
        <p:spPr>
          <a:xfrm>
            <a:off x="4727313" y="5733256"/>
            <a:ext cx="3373079" cy="369332"/>
          </a:xfrm>
          <a:prstGeom prst="rect">
            <a:avLst/>
          </a:prstGeom>
          <a:noFill/>
        </p:spPr>
        <p:txBody>
          <a:bodyPr wrap="square" rtlCol="0">
            <a:spAutoFit/>
          </a:bodyPr>
          <a:lstStyle/>
          <a:p>
            <a:r>
              <a:rPr lang="en-GB" dirty="0" smtClean="0"/>
              <a:t>Carroll (1999)</a:t>
            </a:r>
            <a:endParaRPr lang="en-GB" dirty="0"/>
          </a:p>
        </p:txBody>
      </p:sp>
    </p:spTree>
    <p:extLst>
      <p:ext uri="{BB962C8B-B14F-4D97-AF65-F5344CB8AC3E}">
        <p14:creationId xmlns:p14="http://schemas.microsoft.com/office/powerpoint/2010/main" val="120961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build="p"/>
      <p:bldP spid="8"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smtClean="0"/>
              <a:t>Terminology – Gender</a:t>
            </a:r>
            <a:endParaRPr lang="en-GB" sz="3200" b="1" dirty="0"/>
          </a:p>
        </p:txBody>
      </p:sp>
      <p:sp>
        <p:nvSpPr>
          <p:cNvPr id="4" name="TextBox 3"/>
          <p:cNvSpPr txBox="1"/>
          <p:nvPr/>
        </p:nvSpPr>
        <p:spPr>
          <a:xfrm>
            <a:off x="683568" y="1052736"/>
            <a:ext cx="3456384" cy="523220"/>
          </a:xfrm>
          <a:prstGeom prst="rect">
            <a:avLst/>
          </a:prstGeom>
          <a:noFill/>
        </p:spPr>
        <p:txBody>
          <a:bodyPr wrap="square" rtlCol="0">
            <a:spAutoFit/>
          </a:bodyPr>
          <a:lstStyle/>
          <a:p>
            <a:pPr>
              <a:spcBef>
                <a:spcPts val="1200"/>
              </a:spcBef>
              <a:spcAft>
                <a:spcPts val="1200"/>
              </a:spcAft>
            </a:pPr>
            <a:r>
              <a:rPr lang="en-GB" sz="2800" b="1" dirty="0" smtClean="0"/>
              <a:t>Gender dysphoria</a:t>
            </a:r>
            <a:endParaRPr lang="en-GB" sz="2800" b="1" dirty="0"/>
          </a:p>
        </p:txBody>
      </p:sp>
      <p:sp>
        <p:nvSpPr>
          <p:cNvPr id="3" name="TextBox 2"/>
          <p:cNvSpPr txBox="1"/>
          <p:nvPr/>
        </p:nvSpPr>
        <p:spPr>
          <a:xfrm>
            <a:off x="683568" y="1772816"/>
            <a:ext cx="8064896"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smtClean="0"/>
              <a:t>In each individual case the causes and treatment for gender dysphoria are different</a:t>
            </a:r>
          </a:p>
        </p:txBody>
      </p:sp>
      <p:sp>
        <p:nvSpPr>
          <p:cNvPr id="7" name="TextBox 6"/>
          <p:cNvSpPr txBox="1"/>
          <p:nvPr/>
        </p:nvSpPr>
        <p:spPr>
          <a:xfrm>
            <a:off x="683568" y="2852936"/>
            <a:ext cx="8064896" cy="523220"/>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smtClean="0"/>
              <a:t>Treatments can include</a:t>
            </a:r>
          </a:p>
        </p:txBody>
      </p:sp>
      <p:sp>
        <p:nvSpPr>
          <p:cNvPr id="5" name="TextBox 4"/>
          <p:cNvSpPr txBox="1"/>
          <p:nvPr/>
        </p:nvSpPr>
        <p:spPr>
          <a:xfrm>
            <a:off x="1763688" y="3573016"/>
            <a:ext cx="6624736" cy="1815882"/>
          </a:xfrm>
          <a:prstGeom prst="rect">
            <a:avLst/>
          </a:prstGeom>
          <a:noFill/>
        </p:spPr>
        <p:txBody>
          <a:bodyPr wrap="square" rtlCol="0">
            <a:spAutoFit/>
          </a:bodyPr>
          <a:lstStyle/>
          <a:p>
            <a:pPr marL="342900" indent="-342900">
              <a:buFont typeface="Arial" panose="020B0604020202020204" pitchFamily="34" charset="0"/>
              <a:buChar char="•"/>
            </a:pPr>
            <a:r>
              <a:rPr lang="en-GB" sz="2800" dirty="0" smtClean="0"/>
              <a:t>Counselling,</a:t>
            </a:r>
          </a:p>
          <a:p>
            <a:pPr marL="342900" indent="-342900">
              <a:buFont typeface="Arial" panose="020B0604020202020204" pitchFamily="34" charset="0"/>
              <a:buChar char="•"/>
            </a:pPr>
            <a:r>
              <a:rPr lang="en-GB" sz="2800" dirty="0" smtClean="0"/>
              <a:t>Psychotherapy</a:t>
            </a:r>
          </a:p>
          <a:p>
            <a:pPr marL="342900" indent="-342900">
              <a:buFont typeface="Arial" panose="020B0604020202020204" pitchFamily="34" charset="0"/>
              <a:buChar char="•"/>
            </a:pPr>
            <a:r>
              <a:rPr lang="en-GB" sz="2800" dirty="0" smtClean="0"/>
              <a:t>Hormone therapy</a:t>
            </a:r>
          </a:p>
          <a:p>
            <a:pPr marL="342900" indent="-342900">
              <a:buFont typeface="Arial" panose="020B0604020202020204" pitchFamily="34" charset="0"/>
              <a:buChar char="•"/>
            </a:pPr>
            <a:r>
              <a:rPr lang="en-GB" sz="2800" dirty="0" smtClean="0"/>
              <a:t>Gender re-alignment surgery</a:t>
            </a:r>
            <a:endParaRPr lang="en-GB" sz="2800" dirty="0"/>
          </a:p>
        </p:txBody>
      </p:sp>
    </p:spTree>
    <p:extLst>
      <p:ext uri="{BB962C8B-B14F-4D97-AF65-F5344CB8AC3E}">
        <p14:creationId xmlns:p14="http://schemas.microsoft.com/office/powerpoint/2010/main" val="236367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7" grpId="0"/>
      <p:bldP spid="5"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smtClean="0"/>
              <a:t>Terminology – Gender</a:t>
            </a:r>
            <a:endParaRPr lang="en-GB" sz="3200" b="1" dirty="0"/>
          </a:p>
        </p:txBody>
      </p:sp>
      <p:sp>
        <p:nvSpPr>
          <p:cNvPr id="4" name="TextBox 3"/>
          <p:cNvSpPr txBox="1"/>
          <p:nvPr/>
        </p:nvSpPr>
        <p:spPr>
          <a:xfrm>
            <a:off x="683568" y="1052736"/>
            <a:ext cx="3456384" cy="523220"/>
          </a:xfrm>
          <a:prstGeom prst="rect">
            <a:avLst/>
          </a:prstGeom>
          <a:noFill/>
        </p:spPr>
        <p:txBody>
          <a:bodyPr wrap="square" rtlCol="0">
            <a:spAutoFit/>
          </a:bodyPr>
          <a:lstStyle/>
          <a:p>
            <a:pPr>
              <a:spcBef>
                <a:spcPts val="1200"/>
              </a:spcBef>
              <a:spcAft>
                <a:spcPts val="1200"/>
              </a:spcAft>
            </a:pPr>
            <a:r>
              <a:rPr lang="en-GB" sz="2800" b="1" dirty="0" smtClean="0"/>
              <a:t>Gender dysphoria</a:t>
            </a:r>
            <a:endParaRPr lang="en-GB" sz="2800" b="1" dirty="0"/>
          </a:p>
        </p:txBody>
      </p:sp>
      <p:sp>
        <p:nvSpPr>
          <p:cNvPr id="3" name="TextBox 2"/>
          <p:cNvSpPr txBox="1"/>
          <p:nvPr/>
        </p:nvSpPr>
        <p:spPr>
          <a:xfrm>
            <a:off x="683568" y="1628800"/>
            <a:ext cx="8064896" cy="1384995"/>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smtClean="0"/>
              <a:t>For some people counselling and psychotherapy can help them come to terms with their feelings of confusion and dysphoria</a:t>
            </a:r>
          </a:p>
        </p:txBody>
      </p:sp>
      <p:sp>
        <p:nvSpPr>
          <p:cNvPr id="8" name="TextBox 7"/>
          <p:cNvSpPr txBox="1"/>
          <p:nvPr/>
        </p:nvSpPr>
        <p:spPr>
          <a:xfrm>
            <a:off x="683568" y="2996952"/>
            <a:ext cx="8064896"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smtClean="0"/>
              <a:t>For others hormone therapy (testosterone for </a:t>
            </a:r>
            <a:r>
              <a:rPr lang="en-GB" sz="2800" dirty="0" err="1" smtClean="0"/>
              <a:t>FTM</a:t>
            </a:r>
            <a:r>
              <a:rPr lang="en-GB" sz="2800" dirty="0" smtClean="0"/>
              <a:t> and oestrogen for </a:t>
            </a:r>
            <a:r>
              <a:rPr lang="en-GB" sz="2800" dirty="0" err="1" smtClean="0"/>
              <a:t>MTF</a:t>
            </a:r>
            <a:r>
              <a:rPr lang="en-GB" sz="2800" dirty="0" smtClean="0"/>
              <a:t>) is sufficient</a:t>
            </a:r>
          </a:p>
        </p:txBody>
      </p:sp>
      <p:sp>
        <p:nvSpPr>
          <p:cNvPr id="9" name="TextBox 8"/>
          <p:cNvSpPr txBox="1"/>
          <p:nvPr/>
        </p:nvSpPr>
        <p:spPr>
          <a:xfrm>
            <a:off x="683568" y="4060229"/>
            <a:ext cx="8064896" cy="1815882"/>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smtClean="0"/>
              <a:t>In the UK a person has to spend a year living in their preferred gender role before they can have surgery. This is known as ‘social gender role transition’</a:t>
            </a:r>
          </a:p>
        </p:txBody>
      </p:sp>
    </p:spTree>
    <p:extLst>
      <p:ext uri="{BB962C8B-B14F-4D97-AF65-F5344CB8AC3E}">
        <p14:creationId xmlns:p14="http://schemas.microsoft.com/office/powerpoint/2010/main" val="1187454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8" grpId="0"/>
      <p:bldP spid="9"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584775"/>
          </a:xfrm>
          <a:prstGeom prst="rect">
            <a:avLst/>
          </a:prstGeom>
          <a:noFill/>
        </p:spPr>
        <p:txBody>
          <a:bodyPr wrap="square" rtlCol="0">
            <a:spAutoFit/>
          </a:bodyPr>
          <a:lstStyle/>
          <a:p>
            <a:pPr algn="ctr"/>
            <a:r>
              <a:rPr lang="en-GB" sz="3200" b="1" dirty="0" smtClean="0"/>
              <a:t>Terminology – Gender</a:t>
            </a:r>
            <a:endParaRPr lang="en-GB" sz="3200" b="1" dirty="0"/>
          </a:p>
        </p:txBody>
      </p:sp>
      <p:sp>
        <p:nvSpPr>
          <p:cNvPr id="4" name="TextBox 3"/>
          <p:cNvSpPr txBox="1"/>
          <p:nvPr/>
        </p:nvSpPr>
        <p:spPr>
          <a:xfrm>
            <a:off x="683568" y="836712"/>
            <a:ext cx="3456384" cy="523220"/>
          </a:xfrm>
          <a:prstGeom prst="rect">
            <a:avLst/>
          </a:prstGeom>
          <a:noFill/>
        </p:spPr>
        <p:txBody>
          <a:bodyPr wrap="square" rtlCol="0">
            <a:spAutoFit/>
          </a:bodyPr>
          <a:lstStyle/>
          <a:p>
            <a:pPr>
              <a:spcBef>
                <a:spcPts val="1200"/>
              </a:spcBef>
              <a:spcAft>
                <a:spcPts val="1200"/>
              </a:spcAft>
            </a:pPr>
            <a:r>
              <a:rPr lang="en-GB" sz="2800" b="1" dirty="0" smtClean="0"/>
              <a:t>Transition</a:t>
            </a:r>
            <a:endParaRPr lang="en-GB" sz="2800" b="1" dirty="0"/>
          </a:p>
        </p:txBody>
      </p:sp>
      <p:sp>
        <p:nvSpPr>
          <p:cNvPr id="3" name="TextBox 2"/>
          <p:cNvSpPr txBox="1"/>
          <p:nvPr/>
        </p:nvSpPr>
        <p:spPr>
          <a:xfrm>
            <a:off x="683568" y="1412776"/>
            <a:ext cx="8064896" cy="954107"/>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smtClean="0"/>
              <a:t>This describes the process of changing gender identity</a:t>
            </a:r>
          </a:p>
        </p:txBody>
      </p:sp>
      <p:sp>
        <p:nvSpPr>
          <p:cNvPr id="8" name="TextBox 7"/>
          <p:cNvSpPr txBox="1"/>
          <p:nvPr/>
        </p:nvSpPr>
        <p:spPr>
          <a:xfrm>
            <a:off x="683568" y="2329716"/>
            <a:ext cx="8064896" cy="523220"/>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smtClean="0"/>
              <a:t>The process of transition can include the following:</a:t>
            </a:r>
          </a:p>
        </p:txBody>
      </p:sp>
      <p:sp>
        <p:nvSpPr>
          <p:cNvPr id="5" name="TextBox 4"/>
          <p:cNvSpPr txBox="1"/>
          <p:nvPr/>
        </p:nvSpPr>
        <p:spPr>
          <a:xfrm>
            <a:off x="1043608" y="2852936"/>
            <a:ext cx="7848872"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Changing one’s name</a:t>
            </a:r>
          </a:p>
          <a:p>
            <a:pPr marL="457200" indent="-457200">
              <a:buFont typeface="Arial" panose="020B0604020202020204" pitchFamily="34" charset="0"/>
              <a:buChar char="•"/>
            </a:pPr>
            <a:r>
              <a:rPr lang="en-GB" sz="2800" dirty="0" smtClean="0"/>
              <a:t>Living as the chosen gender identity</a:t>
            </a:r>
          </a:p>
          <a:p>
            <a:pPr marL="457200" indent="-457200">
              <a:buFont typeface="Arial" panose="020B0604020202020204" pitchFamily="34" charset="0"/>
              <a:buChar char="•"/>
            </a:pPr>
            <a:r>
              <a:rPr lang="en-GB" sz="2800" dirty="0" smtClean="0"/>
              <a:t>Taking hormone therapy</a:t>
            </a:r>
          </a:p>
          <a:p>
            <a:pPr marL="457200" indent="-457200">
              <a:buFont typeface="Arial" panose="020B0604020202020204" pitchFamily="34" charset="0"/>
              <a:buChar char="•"/>
            </a:pPr>
            <a:r>
              <a:rPr lang="en-GB" sz="2800" dirty="0" smtClean="0"/>
              <a:t>Surgery</a:t>
            </a:r>
          </a:p>
          <a:p>
            <a:pPr marL="457200" indent="-457200">
              <a:buFont typeface="Arial" panose="020B0604020202020204" pitchFamily="34" charset="0"/>
              <a:buChar char="•"/>
            </a:pPr>
            <a:r>
              <a:rPr lang="en-GB" sz="2800" dirty="0" smtClean="0"/>
              <a:t>Changing legal documents (e.g. Driver’s licence, Birth Certificate etc.)</a:t>
            </a:r>
          </a:p>
          <a:p>
            <a:pPr marL="457200" indent="-457200">
              <a:buFont typeface="Arial" panose="020B0604020202020204" pitchFamily="34" charset="0"/>
              <a:buChar char="•"/>
            </a:pPr>
            <a:r>
              <a:rPr lang="en-GB" sz="2800" dirty="0" smtClean="0"/>
              <a:t>Application for a Gender Recognition Certificate</a:t>
            </a:r>
            <a:endParaRPr lang="en-GB" sz="2800" dirty="0"/>
          </a:p>
        </p:txBody>
      </p:sp>
    </p:spTree>
    <p:extLst>
      <p:ext uri="{BB962C8B-B14F-4D97-AF65-F5344CB8AC3E}">
        <p14:creationId xmlns:p14="http://schemas.microsoft.com/office/powerpoint/2010/main" val="25315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8" grpId="0"/>
      <p:bldP spid="5"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smtClean="0"/>
              <a:t>Gender Recognition Certificate</a:t>
            </a:r>
            <a:endParaRPr lang="en-GB" b="1" dirty="0"/>
          </a:p>
        </p:txBody>
      </p:sp>
      <p:sp>
        <p:nvSpPr>
          <p:cNvPr id="3" name="TextBox 2"/>
          <p:cNvSpPr txBox="1"/>
          <p:nvPr/>
        </p:nvSpPr>
        <p:spPr>
          <a:xfrm>
            <a:off x="755576" y="1412776"/>
            <a:ext cx="777686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Established by the Gender Recognition Act 2004</a:t>
            </a:r>
            <a:endParaRPr lang="en-GB" sz="2800" dirty="0"/>
          </a:p>
        </p:txBody>
      </p:sp>
      <p:sp>
        <p:nvSpPr>
          <p:cNvPr id="4" name="TextBox 3"/>
          <p:cNvSpPr txBox="1"/>
          <p:nvPr/>
        </p:nvSpPr>
        <p:spPr>
          <a:xfrm>
            <a:off x="755576" y="2185700"/>
            <a:ext cx="777686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Applications are made to the Gender Recognition Panel</a:t>
            </a:r>
            <a:endParaRPr lang="en-GB" sz="2800" dirty="0"/>
          </a:p>
        </p:txBody>
      </p:sp>
      <p:sp>
        <p:nvSpPr>
          <p:cNvPr id="5" name="TextBox 4"/>
          <p:cNvSpPr txBox="1"/>
          <p:nvPr/>
        </p:nvSpPr>
        <p:spPr>
          <a:xfrm>
            <a:off x="755576" y="3337828"/>
            <a:ext cx="777686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Applicants need to meet certain requirements in order to be granted a </a:t>
            </a:r>
            <a:r>
              <a:rPr lang="en-GB" sz="2800" dirty="0" err="1" smtClean="0"/>
              <a:t>GRC</a:t>
            </a:r>
            <a:endParaRPr lang="en-GB" sz="2800" dirty="0"/>
          </a:p>
        </p:txBody>
      </p:sp>
    </p:spTree>
    <p:extLst>
      <p:ext uri="{BB962C8B-B14F-4D97-AF65-F5344CB8AC3E}">
        <p14:creationId xmlns:p14="http://schemas.microsoft.com/office/powerpoint/2010/main" val="2146496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smtClean="0"/>
              <a:t>Gender Recognition Certificate</a:t>
            </a:r>
            <a:endParaRPr lang="en-GB" b="1" dirty="0"/>
          </a:p>
        </p:txBody>
      </p:sp>
      <p:sp>
        <p:nvSpPr>
          <p:cNvPr id="6" name="TextBox 5"/>
          <p:cNvSpPr txBox="1"/>
          <p:nvPr/>
        </p:nvSpPr>
        <p:spPr>
          <a:xfrm>
            <a:off x="611560" y="1340768"/>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Read the HM Courts and Tribunals Service General Guidance on Gender Recognition </a:t>
            </a:r>
            <a:endParaRPr lang="en-GB" sz="2800" dirty="0"/>
          </a:p>
        </p:txBody>
      </p:sp>
      <p:sp>
        <p:nvSpPr>
          <p:cNvPr id="7" name="TextBox 6"/>
          <p:cNvSpPr txBox="1"/>
          <p:nvPr/>
        </p:nvSpPr>
        <p:spPr>
          <a:xfrm>
            <a:off x="2009444" y="2348880"/>
            <a:ext cx="6552728" cy="707886"/>
          </a:xfrm>
          <a:prstGeom prst="rect">
            <a:avLst/>
          </a:prstGeom>
          <a:noFill/>
        </p:spPr>
        <p:txBody>
          <a:bodyPr wrap="square" rtlCol="0">
            <a:spAutoFit/>
          </a:bodyPr>
          <a:lstStyle/>
          <a:p>
            <a:r>
              <a:rPr lang="en-GB" sz="2000" dirty="0">
                <a:hlinkClick r:id="rId2"/>
              </a:rPr>
              <a:t>https://</a:t>
            </a:r>
            <a:r>
              <a:rPr lang="en-GB" sz="2000" dirty="0" smtClean="0">
                <a:hlinkClick r:id="rId2"/>
              </a:rPr>
              <a:t>formfinder.hmctsformfinder.justice.gov.uk/t455-eng-2016.04.01.pdf</a:t>
            </a:r>
            <a:r>
              <a:rPr lang="en-GB" sz="2000" dirty="0" smtClean="0"/>
              <a:t> </a:t>
            </a:r>
            <a:endParaRPr lang="en-GB" sz="2000" dirty="0"/>
          </a:p>
        </p:txBody>
      </p:sp>
      <p:sp>
        <p:nvSpPr>
          <p:cNvPr id="9" name="TextBox 8"/>
          <p:cNvSpPr txBox="1"/>
          <p:nvPr/>
        </p:nvSpPr>
        <p:spPr>
          <a:xfrm>
            <a:off x="1979712" y="3224041"/>
            <a:ext cx="5256584" cy="400110"/>
          </a:xfrm>
          <a:prstGeom prst="rect">
            <a:avLst/>
          </a:prstGeom>
          <a:noFill/>
        </p:spPr>
        <p:txBody>
          <a:bodyPr wrap="square" rtlCol="0">
            <a:spAutoFit/>
          </a:bodyPr>
          <a:lstStyle/>
          <a:p>
            <a:r>
              <a:rPr lang="en-GB" sz="2000" dirty="0" smtClean="0"/>
              <a:t>Or, search for Courts and Tribunals Service T455</a:t>
            </a:r>
            <a:endParaRPr lang="en-GB" sz="2000" dirty="0"/>
          </a:p>
        </p:txBody>
      </p:sp>
      <p:sp>
        <p:nvSpPr>
          <p:cNvPr id="10" name="TextBox 9"/>
          <p:cNvSpPr txBox="1"/>
          <p:nvPr/>
        </p:nvSpPr>
        <p:spPr>
          <a:xfrm>
            <a:off x="755576" y="3789040"/>
            <a:ext cx="7776864" cy="523220"/>
          </a:xfrm>
          <a:prstGeom prst="rect">
            <a:avLst/>
          </a:prstGeom>
          <a:noFill/>
        </p:spPr>
        <p:txBody>
          <a:bodyPr wrap="square" rtlCol="0">
            <a:spAutoFit/>
          </a:bodyPr>
          <a:lstStyle/>
          <a:p>
            <a:r>
              <a:rPr lang="en-GB" sz="2800" dirty="0" smtClean="0"/>
              <a:t>Discuss the document in groups and identify:</a:t>
            </a:r>
            <a:endParaRPr lang="en-GB" sz="2800" dirty="0"/>
          </a:p>
        </p:txBody>
      </p:sp>
      <p:sp>
        <p:nvSpPr>
          <p:cNvPr id="11" name="TextBox 10"/>
          <p:cNvSpPr txBox="1"/>
          <p:nvPr/>
        </p:nvSpPr>
        <p:spPr>
          <a:xfrm>
            <a:off x="1475656" y="4437112"/>
            <a:ext cx="6768752" cy="1384995"/>
          </a:xfrm>
          <a:prstGeom prst="rect">
            <a:avLst/>
          </a:prstGeom>
          <a:noFill/>
        </p:spPr>
        <p:txBody>
          <a:bodyPr wrap="square" rtlCol="0">
            <a:spAutoFit/>
          </a:bodyPr>
          <a:lstStyle/>
          <a:p>
            <a:pPr marL="514350" indent="-514350">
              <a:buFont typeface="+mj-lt"/>
              <a:buAutoNum type="arabicPeriod"/>
            </a:pPr>
            <a:r>
              <a:rPr lang="en-GB" sz="2800" dirty="0" smtClean="0"/>
              <a:t>The process for applying for a </a:t>
            </a:r>
            <a:r>
              <a:rPr lang="en-GB" sz="2800" dirty="0" err="1" smtClean="0"/>
              <a:t>GRC</a:t>
            </a:r>
            <a:endParaRPr lang="en-GB" sz="2800" dirty="0" smtClean="0"/>
          </a:p>
          <a:p>
            <a:pPr marL="514350" indent="-514350">
              <a:buFont typeface="+mj-lt"/>
              <a:buAutoNum type="arabicPeriod"/>
            </a:pPr>
            <a:r>
              <a:rPr lang="en-GB" sz="2800" dirty="0" smtClean="0"/>
              <a:t>Any issues that you can identify with the process</a:t>
            </a:r>
            <a:endParaRPr lang="en-GB" sz="2800" dirty="0"/>
          </a:p>
        </p:txBody>
      </p:sp>
      <p:pic>
        <p:nvPicPr>
          <p:cNvPr id="12" name="Picture 11">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54053" y="5589240"/>
            <a:ext cx="1035893" cy="1035893"/>
          </a:xfrm>
          <a:prstGeom prst="rect">
            <a:avLst/>
          </a:prstGeom>
        </p:spPr>
      </p:pic>
    </p:spTree>
    <p:extLst>
      <p:ext uri="{BB962C8B-B14F-4D97-AF65-F5344CB8AC3E}">
        <p14:creationId xmlns:p14="http://schemas.microsoft.com/office/powerpoint/2010/main" val="133001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p:bldP spid="10" grpId="0"/>
      <p:bldP spid="11"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706090"/>
          </a:xfrm>
        </p:spPr>
        <p:txBody>
          <a:bodyPr>
            <a:normAutofit fontScale="90000"/>
          </a:bodyPr>
          <a:lstStyle/>
          <a:p>
            <a:r>
              <a:rPr lang="en-GB" b="1" dirty="0" smtClean="0"/>
              <a:t>Sources of Information</a:t>
            </a:r>
            <a:endParaRPr lang="en-GB" b="1"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51920" y="1124744"/>
            <a:ext cx="892467" cy="892467"/>
          </a:xfrm>
          <a:prstGeom prst="rect">
            <a:avLst/>
          </a:prstGeom>
        </p:spPr>
      </p:pic>
      <p:sp>
        <p:nvSpPr>
          <p:cNvPr id="5" name="TextBox 4"/>
          <p:cNvSpPr txBox="1"/>
          <p:nvPr/>
        </p:nvSpPr>
        <p:spPr>
          <a:xfrm>
            <a:off x="611560" y="2132856"/>
            <a:ext cx="8136904"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Documents such as the HM Courts and Tribunals Service Guide can often give you ideas for other sources of information</a:t>
            </a:r>
            <a:endParaRPr lang="en-GB" sz="2800" dirty="0"/>
          </a:p>
        </p:txBody>
      </p:sp>
      <p:sp>
        <p:nvSpPr>
          <p:cNvPr id="6" name="TextBox 5"/>
          <p:cNvSpPr txBox="1"/>
          <p:nvPr/>
        </p:nvSpPr>
        <p:spPr>
          <a:xfrm>
            <a:off x="675935" y="3682902"/>
            <a:ext cx="8136904"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However, the fact that a source has been listed in a Government document does not mean that you shouldn’t check the reliability of the source</a:t>
            </a:r>
            <a:endParaRPr lang="en-GB" sz="2800" dirty="0"/>
          </a:p>
        </p:txBody>
      </p:sp>
      <p:pic>
        <p:nvPicPr>
          <p:cNvPr id="7" name="Picture 6">
            <a:hlinkClick r:id="rId3" action="ppaction://hlinkfile"/>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87939" y="5182685"/>
            <a:ext cx="1216109" cy="1216109"/>
          </a:xfrm>
          <a:prstGeom prst="rect">
            <a:avLst/>
          </a:prstGeom>
        </p:spPr>
      </p:pic>
    </p:spTree>
    <p:extLst>
      <p:ext uri="{BB962C8B-B14F-4D97-AF65-F5344CB8AC3E}">
        <p14:creationId xmlns:p14="http://schemas.microsoft.com/office/powerpoint/2010/main" val="1487946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smtClean="0"/>
              <a:t>Issues that Transgender people face</a:t>
            </a:r>
            <a:endParaRPr lang="en-GB" b="1" dirty="0"/>
          </a:p>
        </p:txBody>
      </p:sp>
      <p:sp>
        <p:nvSpPr>
          <p:cNvPr id="4" name="TextBox 3"/>
          <p:cNvSpPr txBox="1"/>
          <p:nvPr/>
        </p:nvSpPr>
        <p:spPr>
          <a:xfrm>
            <a:off x="683568" y="1700808"/>
            <a:ext cx="7704856" cy="954107"/>
          </a:xfrm>
          <a:prstGeom prst="rect">
            <a:avLst/>
          </a:prstGeom>
          <a:noFill/>
        </p:spPr>
        <p:txBody>
          <a:bodyPr wrap="square" rtlCol="0">
            <a:spAutoFit/>
          </a:bodyPr>
          <a:lstStyle/>
          <a:p>
            <a:r>
              <a:rPr lang="en-GB" sz="2800" dirty="0" smtClean="0"/>
              <a:t>In groups, discuss the issues that a person who is transgender might have to face</a:t>
            </a:r>
            <a:endParaRPr lang="en-GB" sz="2800" dirty="0"/>
          </a:p>
        </p:txBody>
      </p:sp>
      <p:pic>
        <p:nvPicPr>
          <p:cNvPr id="5" name="Picture 4">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29722" y="3284984"/>
            <a:ext cx="1612547" cy="1612547"/>
          </a:xfrm>
          <a:prstGeom prst="rect">
            <a:avLst/>
          </a:prstGeom>
        </p:spPr>
      </p:pic>
    </p:spTree>
    <p:extLst>
      <p:ext uri="{BB962C8B-B14F-4D97-AF65-F5344CB8AC3E}">
        <p14:creationId xmlns:p14="http://schemas.microsoft.com/office/powerpoint/2010/main" val="18994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b="1" dirty="0" smtClean="0"/>
              <a:t>The impact on families: A case study</a:t>
            </a:r>
            <a:endParaRPr lang="en-GB" b="1" dirty="0"/>
          </a:p>
        </p:txBody>
      </p:sp>
      <p:sp>
        <p:nvSpPr>
          <p:cNvPr id="3" name="TextBox 2"/>
          <p:cNvSpPr txBox="1"/>
          <p:nvPr/>
        </p:nvSpPr>
        <p:spPr>
          <a:xfrm>
            <a:off x="611560" y="1340768"/>
            <a:ext cx="79208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Read the Judgement in the case of ‘J versus B and Children: Ultra-orthodox Judaism and transgender</a:t>
            </a:r>
            <a:endParaRPr lang="en-GB" sz="2800" dirty="0"/>
          </a:p>
        </p:txBody>
      </p:sp>
      <p:sp>
        <p:nvSpPr>
          <p:cNvPr id="4" name="TextBox 3"/>
          <p:cNvSpPr txBox="1"/>
          <p:nvPr/>
        </p:nvSpPr>
        <p:spPr>
          <a:xfrm>
            <a:off x="2009444" y="2348880"/>
            <a:ext cx="6552728" cy="707886"/>
          </a:xfrm>
          <a:prstGeom prst="rect">
            <a:avLst/>
          </a:prstGeom>
          <a:noFill/>
        </p:spPr>
        <p:txBody>
          <a:bodyPr wrap="square" rtlCol="0">
            <a:spAutoFit/>
          </a:bodyPr>
          <a:lstStyle/>
          <a:p>
            <a:r>
              <a:rPr lang="en-GB" sz="2000" dirty="0">
                <a:hlinkClick r:id="rId2"/>
              </a:rPr>
              <a:t>https://www.judiciary.gov.uk/judgments/j-v-b-and-the-children-ultra-orthodox-judaism-transgender</a:t>
            </a:r>
            <a:r>
              <a:rPr lang="en-GB" sz="2000" dirty="0" smtClean="0">
                <a:hlinkClick r:id="rId2"/>
              </a:rPr>
              <a:t>/</a:t>
            </a:r>
            <a:r>
              <a:rPr lang="en-GB" sz="2000" dirty="0" smtClean="0"/>
              <a:t> </a:t>
            </a:r>
            <a:endParaRPr lang="en-GB" sz="2000" dirty="0"/>
          </a:p>
        </p:txBody>
      </p:sp>
      <p:sp>
        <p:nvSpPr>
          <p:cNvPr id="5" name="TextBox 4"/>
          <p:cNvSpPr txBox="1"/>
          <p:nvPr/>
        </p:nvSpPr>
        <p:spPr>
          <a:xfrm>
            <a:off x="1979712" y="3068960"/>
            <a:ext cx="5256584" cy="707886"/>
          </a:xfrm>
          <a:prstGeom prst="rect">
            <a:avLst/>
          </a:prstGeom>
          <a:noFill/>
        </p:spPr>
        <p:txBody>
          <a:bodyPr wrap="square" rtlCol="0">
            <a:spAutoFit/>
          </a:bodyPr>
          <a:lstStyle/>
          <a:p>
            <a:r>
              <a:rPr lang="en-GB" sz="2000" dirty="0" smtClean="0"/>
              <a:t>Or, search for J v B Judgement Courts and Tribunals</a:t>
            </a:r>
            <a:endParaRPr lang="en-GB" sz="2000" dirty="0"/>
          </a:p>
        </p:txBody>
      </p:sp>
      <p:sp>
        <p:nvSpPr>
          <p:cNvPr id="6" name="TextBox 5"/>
          <p:cNvSpPr txBox="1"/>
          <p:nvPr/>
        </p:nvSpPr>
        <p:spPr>
          <a:xfrm>
            <a:off x="755576" y="3789040"/>
            <a:ext cx="7776864" cy="523220"/>
          </a:xfrm>
          <a:prstGeom prst="rect">
            <a:avLst/>
          </a:prstGeom>
          <a:noFill/>
        </p:spPr>
        <p:txBody>
          <a:bodyPr wrap="square" rtlCol="0">
            <a:spAutoFit/>
          </a:bodyPr>
          <a:lstStyle/>
          <a:p>
            <a:r>
              <a:rPr lang="en-GB" sz="2800" dirty="0" smtClean="0"/>
              <a:t>Discuss the judgement in groups and identify:</a:t>
            </a:r>
            <a:endParaRPr lang="en-GB" sz="2800" dirty="0"/>
          </a:p>
        </p:txBody>
      </p:sp>
      <p:sp>
        <p:nvSpPr>
          <p:cNvPr id="7" name="TextBox 6"/>
          <p:cNvSpPr txBox="1"/>
          <p:nvPr/>
        </p:nvSpPr>
        <p:spPr>
          <a:xfrm>
            <a:off x="1475656" y="4365104"/>
            <a:ext cx="6768752" cy="1384995"/>
          </a:xfrm>
          <a:prstGeom prst="rect">
            <a:avLst/>
          </a:prstGeom>
          <a:noFill/>
        </p:spPr>
        <p:txBody>
          <a:bodyPr wrap="square" rtlCol="0">
            <a:spAutoFit/>
          </a:bodyPr>
          <a:lstStyle/>
          <a:p>
            <a:pPr marL="514350" indent="-514350">
              <a:buFont typeface="+mj-lt"/>
              <a:buAutoNum type="arabicPeriod"/>
            </a:pPr>
            <a:r>
              <a:rPr lang="en-GB" sz="2800" dirty="0" smtClean="0"/>
              <a:t>The key features of this case</a:t>
            </a:r>
          </a:p>
          <a:p>
            <a:pPr marL="514350" indent="-514350">
              <a:buFont typeface="+mj-lt"/>
              <a:buAutoNum type="arabicPeriod"/>
            </a:pPr>
            <a:r>
              <a:rPr lang="en-GB" sz="2800" dirty="0" smtClean="0"/>
              <a:t>Whether or not you agree with the judgement and why</a:t>
            </a:r>
            <a:endParaRPr lang="en-GB" sz="2800" dirty="0"/>
          </a:p>
        </p:txBody>
      </p:sp>
      <p:pic>
        <p:nvPicPr>
          <p:cNvPr id="8" name="Picture 7">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54053" y="5777483"/>
            <a:ext cx="1035893" cy="1035893"/>
          </a:xfrm>
          <a:prstGeom prst="rect">
            <a:avLst/>
          </a:prstGeom>
        </p:spPr>
      </p:pic>
    </p:spTree>
    <p:extLst>
      <p:ext uri="{BB962C8B-B14F-4D97-AF65-F5344CB8AC3E}">
        <p14:creationId xmlns:p14="http://schemas.microsoft.com/office/powerpoint/2010/main" val="3741256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792088"/>
          </a:xfrm>
        </p:spPr>
        <p:txBody>
          <a:bodyPr/>
          <a:lstStyle/>
          <a:p>
            <a:r>
              <a:rPr lang="en-GB" dirty="0" smtClean="0"/>
              <a:t>Reference List</a:t>
            </a:r>
            <a:endParaRPr lang="en-GB" dirty="0"/>
          </a:p>
        </p:txBody>
      </p:sp>
      <p:sp>
        <p:nvSpPr>
          <p:cNvPr id="5" name="Content Placeholder 4"/>
          <p:cNvSpPr>
            <a:spLocks noGrp="1"/>
          </p:cNvSpPr>
          <p:nvPr>
            <p:ph idx="1"/>
          </p:nvPr>
        </p:nvSpPr>
        <p:spPr>
          <a:xfrm>
            <a:off x="179512" y="1063277"/>
            <a:ext cx="8856984" cy="4525963"/>
          </a:xfrm>
        </p:spPr>
        <p:txBody>
          <a:bodyPr>
            <a:noAutofit/>
          </a:bodyPr>
          <a:lstStyle/>
          <a:p>
            <a:r>
              <a:rPr lang="en-GB" sz="1600" dirty="0" smtClean="0"/>
              <a:t>Carroll, R.A. (1999) ‘Outcomes </a:t>
            </a:r>
            <a:r>
              <a:rPr lang="en-GB" sz="1600" dirty="0"/>
              <a:t>of Treatment for Gender </a:t>
            </a:r>
            <a:r>
              <a:rPr lang="en-GB" sz="1600" dirty="0" smtClean="0"/>
              <a:t>Dysphoria’ </a:t>
            </a:r>
            <a:r>
              <a:rPr lang="en-GB" sz="1600" i="1" dirty="0" smtClean="0"/>
              <a:t>Journal </a:t>
            </a:r>
            <a:r>
              <a:rPr lang="en-GB" sz="1600" i="1" dirty="0"/>
              <a:t>Of Sex Education And Therapy </a:t>
            </a:r>
            <a:r>
              <a:rPr lang="en-GB" sz="1600" dirty="0"/>
              <a:t>Vol. 24 , </a:t>
            </a:r>
            <a:r>
              <a:rPr lang="en-GB" sz="1600" dirty="0" err="1"/>
              <a:t>Iss</a:t>
            </a:r>
            <a:r>
              <a:rPr lang="en-GB" sz="1600" dirty="0"/>
              <a:t>. </a:t>
            </a:r>
            <a:r>
              <a:rPr lang="en-GB" sz="1600" dirty="0" smtClean="0"/>
              <a:t>3</a:t>
            </a:r>
            <a:endParaRPr lang="en-GB" sz="1600" dirty="0"/>
          </a:p>
          <a:p>
            <a:r>
              <a:rPr lang="en-GB" sz="1600" dirty="0" smtClean="0"/>
              <a:t>Darrell, J. (2015) </a:t>
            </a:r>
            <a:r>
              <a:rPr lang="en-GB" sz="1600" i="1" dirty="0" smtClean="0"/>
              <a:t>Gender Diversity Awareness </a:t>
            </a:r>
            <a:r>
              <a:rPr lang="en-GB" sz="1600" dirty="0" smtClean="0"/>
              <a:t>The Beaumont </a:t>
            </a:r>
            <a:r>
              <a:rPr lang="en-GB" sz="1600" dirty="0"/>
              <a:t>Trust Available at  </a:t>
            </a:r>
            <a:r>
              <a:rPr lang="en-GB" sz="1600" dirty="0">
                <a:hlinkClick r:id="rId2"/>
              </a:rPr>
              <a:t>http://www.beaumont-trust.org.uk</a:t>
            </a:r>
            <a:r>
              <a:rPr lang="en-GB" sz="1600" dirty="0" smtClean="0">
                <a:hlinkClick r:id="rId2"/>
              </a:rPr>
              <a:t>/</a:t>
            </a:r>
            <a:r>
              <a:rPr lang="en-GB" sz="1600" dirty="0" smtClean="0"/>
              <a:t> [Accessed 05/03/2017]</a:t>
            </a:r>
          </a:p>
          <a:p>
            <a:r>
              <a:rPr lang="en-GB" sz="1600" dirty="0" smtClean="0"/>
              <a:t>Gittins</a:t>
            </a:r>
            <a:r>
              <a:rPr lang="en-GB" sz="1600" dirty="0"/>
              <a:t>, D (1993) </a:t>
            </a:r>
            <a:r>
              <a:rPr lang="en-GB" sz="1600" i="1" dirty="0"/>
              <a:t>The Family in Question: Changing Households and Familiar Ideologies, </a:t>
            </a:r>
            <a:r>
              <a:rPr lang="en-GB" sz="1600" dirty="0"/>
              <a:t>Basingstoke: Macmillan.</a:t>
            </a:r>
          </a:p>
          <a:p>
            <a:r>
              <a:rPr lang="en-GB" sz="1600" dirty="0"/>
              <a:t>Goldthorpe, JH (1987) </a:t>
            </a:r>
            <a:r>
              <a:rPr lang="en-GB" sz="1600" i="1" dirty="0"/>
              <a:t>Social Mobility and Class Structure in Modern Britain, </a:t>
            </a:r>
            <a:r>
              <a:rPr lang="en-GB" sz="1600" dirty="0"/>
              <a:t>Oxford: Clarendon Press</a:t>
            </a:r>
            <a:r>
              <a:rPr lang="en-GB" sz="1600" dirty="0" smtClean="0"/>
              <a:t>.</a:t>
            </a:r>
          </a:p>
          <a:p>
            <a:r>
              <a:rPr lang="en-GB" sz="1600" dirty="0" smtClean="0"/>
              <a:t>HM Courts and Tribunals Service (2016) </a:t>
            </a:r>
            <a:r>
              <a:rPr lang="en-GB" sz="1600" i="1" dirty="0" smtClean="0"/>
              <a:t>Gender Recognition Act 2004: The General Guide for All Users </a:t>
            </a:r>
            <a:r>
              <a:rPr lang="en-GB" sz="1600" dirty="0" smtClean="0"/>
              <a:t>London: </a:t>
            </a:r>
            <a:r>
              <a:rPr lang="en-GB" sz="1600" dirty="0" err="1" smtClean="0"/>
              <a:t>HMCTS</a:t>
            </a:r>
            <a:r>
              <a:rPr lang="en-GB" sz="1600" dirty="0"/>
              <a:t> Available at </a:t>
            </a:r>
            <a:r>
              <a:rPr lang="en-GB" sz="1600" dirty="0">
                <a:hlinkClick r:id="rId3"/>
              </a:rPr>
              <a:t>https://</a:t>
            </a:r>
            <a:r>
              <a:rPr lang="en-GB" sz="1600" dirty="0" smtClean="0">
                <a:hlinkClick r:id="rId3"/>
              </a:rPr>
              <a:t>formfinder.hmctsformfinder.justice.gov.uk/t455-eng-2016.04.01.pdf</a:t>
            </a:r>
            <a:r>
              <a:rPr lang="en-GB" sz="1600" dirty="0" smtClean="0"/>
              <a:t> [Accessed 05/03/2017]</a:t>
            </a:r>
          </a:p>
          <a:p>
            <a:r>
              <a:rPr lang="en-GB" sz="1600" dirty="0" smtClean="0"/>
              <a:t>Jackson, Justice P. </a:t>
            </a:r>
            <a:r>
              <a:rPr lang="en-GB" sz="1600" dirty="0"/>
              <a:t>(2017) </a:t>
            </a:r>
            <a:r>
              <a:rPr lang="en-GB" sz="1600" i="1" dirty="0" smtClean="0"/>
              <a:t>JUDGMENT: J </a:t>
            </a:r>
            <a:r>
              <a:rPr lang="en-GB" sz="1600" i="1" dirty="0"/>
              <a:t>v B (Ultra‐Orthodox Judaism: Transgender</a:t>
            </a:r>
            <a:r>
              <a:rPr lang="en-GB" sz="1600" i="1" dirty="0" smtClean="0"/>
              <a:t>)</a:t>
            </a:r>
            <a:r>
              <a:rPr lang="en-GB" sz="1600" dirty="0"/>
              <a:t> Available at </a:t>
            </a:r>
            <a:r>
              <a:rPr lang="en-GB" sz="1600" dirty="0">
                <a:hlinkClick r:id="rId4"/>
              </a:rPr>
              <a:t>https://www.judiciary.gov.uk/judgments/j-v-b-and-the-children-ultra-orthodox-judaism-transgender</a:t>
            </a:r>
            <a:r>
              <a:rPr lang="en-GB" sz="1600" dirty="0" smtClean="0">
                <a:hlinkClick r:id="rId4"/>
              </a:rPr>
              <a:t>/</a:t>
            </a:r>
            <a:r>
              <a:rPr lang="en-GB" sz="1600" dirty="0" smtClean="0"/>
              <a:t> [Accessed 05/03/2017]</a:t>
            </a:r>
            <a:endParaRPr lang="en-GB" sz="1600" i="1" dirty="0" smtClean="0"/>
          </a:p>
          <a:p>
            <a:r>
              <a:rPr lang="en-GB" sz="1600" dirty="0" err="1" smtClean="0"/>
              <a:t>McKie</a:t>
            </a:r>
            <a:r>
              <a:rPr lang="en-GB" sz="1600" dirty="0"/>
              <a:t>, L &amp; Callan, S (2012) </a:t>
            </a:r>
            <a:r>
              <a:rPr lang="en-GB" sz="1600" i="1" dirty="0"/>
              <a:t>Understanding Families: A Global Introduction, </a:t>
            </a:r>
            <a:r>
              <a:rPr lang="en-GB" sz="1600" dirty="0"/>
              <a:t>London: Sage</a:t>
            </a:r>
            <a:r>
              <a:rPr lang="en-GB" sz="1600" dirty="0" smtClean="0"/>
              <a:t>.</a:t>
            </a:r>
          </a:p>
        </p:txBody>
      </p:sp>
    </p:spTree>
    <p:extLst>
      <p:ext uri="{BB962C8B-B14F-4D97-AF65-F5344CB8AC3E}">
        <p14:creationId xmlns:p14="http://schemas.microsoft.com/office/powerpoint/2010/main" val="3347779760"/>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792088"/>
          </a:xfrm>
        </p:spPr>
        <p:txBody>
          <a:bodyPr/>
          <a:lstStyle/>
          <a:p>
            <a:r>
              <a:rPr lang="en-GB" dirty="0" smtClean="0"/>
              <a:t>Reference List</a:t>
            </a:r>
            <a:endParaRPr lang="en-GB" dirty="0"/>
          </a:p>
        </p:txBody>
      </p:sp>
      <p:sp>
        <p:nvSpPr>
          <p:cNvPr id="5" name="Content Placeholder 4"/>
          <p:cNvSpPr>
            <a:spLocks noGrp="1"/>
          </p:cNvSpPr>
          <p:nvPr>
            <p:ph idx="1"/>
          </p:nvPr>
        </p:nvSpPr>
        <p:spPr>
          <a:xfrm>
            <a:off x="179512" y="919261"/>
            <a:ext cx="8856984" cy="4525963"/>
          </a:xfrm>
        </p:spPr>
        <p:txBody>
          <a:bodyPr>
            <a:noAutofit/>
          </a:bodyPr>
          <a:lstStyle/>
          <a:p>
            <a:r>
              <a:rPr lang="en-GB" sz="1600" dirty="0"/>
              <a:t>Muncie, J. et al (</a:t>
            </a:r>
            <a:r>
              <a:rPr lang="en-GB" sz="1600" dirty="0" err="1"/>
              <a:t>Eds</a:t>
            </a:r>
            <a:r>
              <a:rPr lang="en-GB" sz="1600" dirty="0"/>
              <a:t>) (1997) </a:t>
            </a:r>
            <a:r>
              <a:rPr lang="en-GB" sz="1600" i="1" dirty="0"/>
              <a:t>Understanding the Family  </a:t>
            </a:r>
            <a:r>
              <a:rPr lang="en-GB" sz="1600" dirty="0"/>
              <a:t>London: Sage</a:t>
            </a:r>
          </a:p>
          <a:p>
            <a:r>
              <a:rPr lang="en-GB" sz="1600" dirty="0"/>
              <a:t>Murdock, GP (1949)</a:t>
            </a:r>
            <a:r>
              <a:rPr lang="en-GB" sz="1600" i="1" dirty="0"/>
              <a:t> Social Structure, </a:t>
            </a:r>
            <a:r>
              <a:rPr lang="en-GB" sz="1600" dirty="0"/>
              <a:t>New York: Macmillan</a:t>
            </a:r>
            <a:r>
              <a:rPr lang="en-GB" sz="1600" dirty="0" smtClean="0"/>
              <a:t>.</a:t>
            </a:r>
          </a:p>
          <a:p>
            <a:r>
              <a:rPr lang="en-GB" sz="1600" dirty="0" smtClean="0"/>
              <a:t>Newman</a:t>
            </a:r>
            <a:r>
              <a:rPr lang="en-GB" sz="1600" dirty="0"/>
              <a:t>, </a:t>
            </a:r>
            <a:r>
              <a:rPr lang="en-GB" sz="1600" dirty="0" err="1"/>
              <a:t>D.M</a:t>
            </a:r>
            <a:r>
              <a:rPr lang="en-GB" sz="1600" dirty="0"/>
              <a:t>. &amp; </a:t>
            </a:r>
            <a:r>
              <a:rPr lang="en-GB" sz="1600" dirty="0" err="1"/>
              <a:t>Grauerholz</a:t>
            </a:r>
            <a:r>
              <a:rPr lang="en-GB" sz="1600" dirty="0"/>
              <a:t>, L. (2002) </a:t>
            </a:r>
            <a:r>
              <a:rPr lang="en-GB" sz="1600" i="1" dirty="0"/>
              <a:t>Sociology of Families </a:t>
            </a:r>
            <a:r>
              <a:rPr lang="en-GB" sz="1600" dirty="0"/>
              <a:t>Thousand Oaks: Pine Forge Press</a:t>
            </a:r>
          </a:p>
          <a:p>
            <a:r>
              <a:rPr lang="en-GB" sz="1600" dirty="0"/>
              <a:t>NHS (2016) </a:t>
            </a:r>
            <a:r>
              <a:rPr lang="en-GB" sz="1600" i="1" dirty="0"/>
              <a:t>Gender Dysphoria: Treatment </a:t>
            </a:r>
            <a:r>
              <a:rPr lang="en-GB" sz="1600" dirty="0"/>
              <a:t>Available at  </a:t>
            </a:r>
            <a:r>
              <a:rPr lang="en-GB" sz="1600" dirty="0">
                <a:hlinkClick r:id="rId2"/>
              </a:rPr>
              <a:t>http://www.nhs.uk/Conditions/Gender-dysphoria/Pages/Treatment.aspx</a:t>
            </a:r>
            <a:r>
              <a:rPr lang="en-GB" sz="1600" dirty="0"/>
              <a:t> [Accessed 05/03/2017</a:t>
            </a:r>
            <a:r>
              <a:rPr lang="en-GB" sz="1600" dirty="0" smtClean="0"/>
              <a:t>]</a:t>
            </a:r>
          </a:p>
          <a:p>
            <a:r>
              <a:rPr lang="en-GB" sz="1600" dirty="0" smtClean="0"/>
              <a:t>Office of National Statistics (2009) </a:t>
            </a:r>
            <a:r>
              <a:rPr lang="en-GB" sz="1600" i="1" dirty="0" smtClean="0"/>
              <a:t>Trans Data Position Paper </a:t>
            </a:r>
            <a:r>
              <a:rPr lang="en-GB" sz="1600" dirty="0" smtClean="0"/>
              <a:t>Available at </a:t>
            </a:r>
            <a:r>
              <a:rPr lang="en-GB" sz="1600" dirty="0">
                <a:hlinkClick r:id="rId3"/>
              </a:rPr>
              <a:t>https://www.ons.gov.uk/</a:t>
            </a:r>
            <a:r>
              <a:rPr lang="en-GB" sz="1600" dirty="0" err="1">
                <a:hlinkClick r:id="rId3"/>
              </a:rPr>
              <a:t>ons</a:t>
            </a:r>
            <a:r>
              <a:rPr lang="en-GB" sz="1600" dirty="0">
                <a:hlinkClick r:id="rId3"/>
              </a:rPr>
              <a:t>/guide-method/...data.../</a:t>
            </a:r>
            <a:r>
              <a:rPr lang="en-GB" sz="1600" dirty="0" smtClean="0">
                <a:hlinkClick r:id="rId3"/>
              </a:rPr>
              <a:t>trans-data-position-paper.pdf</a:t>
            </a:r>
            <a:r>
              <a:rPr lang="en-GB" sz="1600" dirty="0" smtClean="0"/>
              <a:t> [Accessed 05/03/2017]</a:t>
            </a:r>
            <a:endParaRPr lang="en-GB" sz="1600" dirty="0"/>
          </a:p>
          <a:p>
            <a:r>
              <a:rPr lang="en-GB" sz="1600" dirty="0"/>
              <a:t>Parke, R.D. (2013) </a:t>
            </a:r>
            <a:r>
              <a:rPr lang="en-GB" sz="1600" i="1" dirty="0"/>
              <a:t>Future Families: Diverse Forms, Rich Possibilities, </a:t>
            </a:r>
            <a:r>
              <a:rPr lang="en-GB" sz="1600" dirty="0"/>
              <a:t>Chichester, Sussex: Wiley Blackwell.</a:t>
            </a:r>
          </a:p>
          <a:p>
            <a:r>
              <a:rPr lang="en-GB" sz="1600" dirty="0" err="1"/>
              <a:t>Ribbens</a:t>
            </a:r>
            <a:r>
              <a:rPr lang="en-GB" sz="1600" dirty="0"/>
              <a:t> McCarthy, J &amp; Edwards, R (2011) </a:t>
            </a:r>
            <a:r>
              <a:rPr lang="en-GB" sz="1600" i="1" dirty="0"/>
              <a:t>Key concepts in Family Studies, </a:t>
            </a:r>
            <a:r>
              <a:rPr lang="en-GB" sz="1600" dirty="0"/>
              <a:t>London: Sage.</a:t>
            </a:r>
          </a:p>
          <a:p>
            <a:r>
              <a:rPr lang="en-GB" sz="1600" dirty="0"/>
              <a:t>Steel, L, Kidd, W &amp; Brown, A (2012) </a:t>
            </a:r>
            <a:r>
              <a:rPr lang="en-GB" sz="1600" i="1" dirty="0"/>
              <a:t>The Family, </a:t>
            </a:r>
            <a:r>
              <a:rPr lang="en-GB" sz="1600" dirty="0"/>
              <a:t>Basingstoke, Hampshire: Palgrave Macmillan.</a:t>
            </a:r>
          </a:p>
          <a:p>
            <a:r>
              <a:rPr lang="en-GB" sz="1600" dirty="0"/>
              <a:t>University of California (No Date) </a:t>
            </a:r>
            <a:r>
              <a:rPr lang="en-GB" sz="1600" dirty="0" err="1"/>
              <a:t>LGBTQIA</a:t>
            </a:r>
            <a:r>
              <a:rPr lang="en-GB" sz="1600" dirty="0"/>
              <a:t> Resource Centre Glossary Available at </a:t>
            </a:r>
            <a:r>
              <a:rPr lang="en-GB" sz="1600" dirty="0">
                <a:hlinkClick r:id="rId4"/>
              </a:rPr>
              <a:t>http://lgbtqia.ucdavis.edu/educated/glossary.html</a:t>
            </a:r>
            <a:r>
              <a:rPr lang="en-GB" sz="1600" dirty="0"/>
              <a:t> [Accessed 05/03/2017]</a:t>
            </a:r>
          </a:p>
          <a:p>
            <a:r>
              <a:rPr lang="en-GB" sz="1600" dirty="0"/>
              <a:t>UK Government (2004) </a:t>
            </a:r>
            <a:r>
              <a:rPr lang="en-GB" sz="1600" i="1" dirty="0"/>
              <a:t>Gender Recognition Act </a:t>
            </a:r>
            <a:r>
              <a:rPr lang="en-GB" sz="1600" dirty="0"/>
              <a:t> Available at </a:t>
            </a:r>
            <a:r>
              <a:rPr lang="en-GB" sz="1600" dirty="0">
                <a:hlinkClick r:id="rId5"/>
              </a:rPr>
              <a:t>http://www.legislation.gov.uk/ukpga/2004/7/contents</a:t>
            </a:r>
            <a:r>
              <a:rPr lang="en-GB" sz="1600" dirty="0"/>
              <a:t> [Accessed 05/03/2017]</a:t>
            </a:r>
            <a:endParaRPr lang="en-GB" sz="1600" i="1" dirty="0"/>
          </a:p>
          <a:p>
            <a:endParaRPr lang="en-GB" sz="1600" dirty="0"/>
          </a:p>
        </p:txBody>
      </p:sp>
    </p:spTree>
    <p:extLst>
      <p:ext uri="{BB962C8B-B14F-4D97-AF65-F5344CB8AC3E}">
        <p14:creationId xmlns:p14="http://schemas.microsoft.com/office/powerpoint/2010/main" val="1750233618"/>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1200</TotalTime>
  <Words>3526</Words>
  <Application>Microsoft Office PowerPoint</Application>
  <PresentationFormat>On-screen Show (4:3)</PresentationFormat>
  <Paragraphs>325</Paragraphs>
  <Slides>63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63</vt:i4>
      </vt:variant>
    </vt:vector>
  </HeadingPairs>
  <TitlesOfParts>
    <vt:vector size="66" baseType="lpstr">
      <vt:lpstr>Arial</vt:lpstr>
      <vt:lpstr>Calibri</vt:lpstr>
      <vt:lpstr>UWTSD PPT Template</vt:lpstr>
      <vt:lpstr>SJSI6022 Individuals and Families: Living in a Contemporary World             Modern Families: Sexuality, Gender &amp; Families – Part 2 Transgender issues</vt:lpstr>
      <vt:lpstr>What we will think about today….</vt:lpstr>
      <vt:lpstr>1533</vt:lpstr>
      <vt:lpstr>1861</vt:lpstr>
      <vt:lpstr>Historical context</vt:lpstr>
      <vt:lpstr>Wolfenden Committee</vt:lpstr>
      <vt:lpstr>Wolfenden: </vt:lpstr>
      <vt:lpstr>Wolfenden Report 1957</vt:lpstr>
      <vt:lpstr>The Committee’s approach</vt:lpstr>
      <vt:lpstr>Conclusion</vt:lpstr>
      <vt:lpstr>Committee conclusion</vt:lpstr>
      <vt:lpstr>10 years later….</vt:lpstr>
      <vt:lpstr>Historical review of same sex relationships</vt:lpstr>
      <vt:lpstr>UK variations</vt:lpstr>
      <vt:lpstr>1967 Act….</vt:lpstr>
      <vt:lpstr>Lord Arran </vt:lpstr>
      <vt:lpstr>Policy continued</vt:lpstr>
      <vt:lpstr>Section 28 of the Local Act 1988</vt:lpstr>
      <vt:lpstr>Repeal of Section 28…</vt:lpstr>
      <vt:lpstr>Policy developments</vt:lpstr>
      <vt:lpstr>Equality Act 2010</vt:lpstr>
      <vt:lpstr>Civil Partnership Act 2004</vt:lpstr>
      <vt:lpstr>Civil Partnership versus marriage</vt:lpstr>
      <vt:lpstr>Marriage for all?</vt:lpstr>
      <vt:lpstr>Opposition</vt:lpstr>
      <vt:lpstr>OR is it just Social Change?</vt:lpstr>
      <vt:lpstr>What is a ‘family’</vt:lpstr>
      <vt:lpstr> “Families”</vt:lpstr>
      <vt:lpstr>New identities? New families?</vt:lpstr>
      <vt:lpstr>Weeks et al 2001</vt:lpstr>
      <vt:lpstr>Queering the Family?</vt:lpstr>
      <vt:lpstr>Other pressures on the family….</vt:lpstr>
      <vt:lpstr>New families?</vt:lpstr>
      <vt:lpstr>Impact on the child?</vt:lpstr>
      <vt:lpstr>http://www.frc.org/</vt:lpstr>
      <vt:lpstr>Issues to consider…</vt:lpstr>
      <vt:lpstr>References</vt:lpstr>
      <vt:lpstr>Recap of last session</vt:lpstr>
      <vt:lpstr>How many gender identities are there?</vt:lpstr>
      <vt:lpstr>PowerPoint Presentation</vt:lpstr>
      <vt:lpstr>PowerPoint Presentation</vt:lpstr>
      <vt:lpstr>Gender and Labels</vt:lpstr>
      <vt:lpstr>Gender and Labels</vt:lpstr>
      <vt:lpstr>Gender Identity – Increasing complexity</vt:lpstr>
      <vt:lpstr>Gender Identity – Increasing complexity</vt:lpstr>
      <vt:lpstr>Gender Identity – Increasing complexity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Gender Recognition Certificate</vt:lpstr>
      <vt:lpstr>Gender Recognition Certificate</vt:lpstr>
      <vt:lpstr>Sources of Information</vt:lpstr>
      <vt:lpstr>Issues that Transgender people face</vt:lpstr>
      <vt:lpstr>The impact on families: A case study</vt:lpstr>
      <vt:lpstr>Reference List</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Caroline Lohmann-Hancock</cp:lastModifiedBy>
  <cp:revision>96</cp:revision>
  <dcterms:created xsi:type="dcterms:W3CDTF">2016-09-29T11:33:04Z</dcterms:created>
  <dcterms:modified xsi:type="dcterms:W3CDTF">2017-12-21T16:33:24Z</dcterms:modified>
</cp:coreProperties>
</file>