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7"/>
  </p:notesMasterIdLst>
  <p:sldIdLst>
    <p:sldId id="465" r:id="rId2"/>
    <p:sldId id="466" r:id="rId3"/>
    <p:sldId id="370" r:id="rId4"/>
    <p:sldId id="433" r:id="rId5"/>
    <p:sldId id="434" r:id="rId6"/>
    <p:sldId id="435" r:id="rId7"/>
    <p:sldId id="440" r:id="rId8"/>
    <p:sldId id="441" r:id="rId9"/>
    <p:sldId id="459" r:id="rId10"/>
    <p:sldId id="436" r:id="rId11"/>
    <p:sldId id="467" r:id="rId12"/>
    <p:sldId id="438" r:id="rId13"/>
    <p:sldId id="439" r:id="rId14"/>
    <p:sldId id="437" r:id="rId15"/>
    <p:sldId id="442" r:id="rId16"/>
    <p:sldId id="443" r:id="rId17"/>
    <p:sldId id="428" r:id="rId18"/>
    <p:sldId id="444" r:id="rId19"/>
    <p:sldId id="445" r:id="rId20"/>
    <p:sldId id="446" r:id="rId21"/>
    <p:sldId id="468" r:id="rId22"/>
    <p:sldId id="447" r:id="rId23"/>
    <p:sldId id="448" r:id="rId24"/>
    <p:sldId id="469" r:id="rId25"/>
    <p:sldId id="449" r:id="rId26"/>
    <p:sldId id="450" r:id="rId27"/>
    <p:sldId id="451" r:id="rId28"/>
    <p:sldId id="452" r:id="rId29"/>
    <p:sldId id="461" r:id="rId30"/>
    <p:sldId id="462" r:id="rId31"/>
    <p:sldId id="463" r:id="rId32"/>
    <p:sldId id="470" r:id="rId33"/>
    <p:sldId id="456" r:id="rId34"/>
    <p:sldId id="471" r:id="rId35"/>
    <p:sldId id="41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y"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1" d="100"/>
          <a:sy n="111" d="100"/>
        </p:scale>
        <p:origin x="5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6C3BA3-5D98-41D0-939C-D9CF075446C6}" type="datetimeFigureOut">
              <a:rPr lang="en-GB" smtClean="0"/>
              <a:t>10/02/2022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0E06F0-05B1-4C35-A702-9258BFD74337}" type="slidenum">
              <a:rPr lang="en-GB" smtClean="0"/>
              <a:t>‹#›</a:t>
            </a:fld>
            <a:endParaRPr lang="en-GB"/>
          </a:p>
        </p:txBody>
      </p:sp>
    </p:spTree>
    <p:extLst>
      <p:ext uri="{BB962C8B-B14F-4D97-AF65-F5344CB8AC3E}">
        <p14:creationId xmlns:p14="http://schemas.microsoft.com/office/powerpoint/2010/main" val="27304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a:t>
            </a:fld>
            <a:endParaRPr lang="en-GB"/>
          </a:p>
        </p:txBody>
      </p:sp>
    </p:spTree>
    <p:extLst>
      <p:ext uri="{BB962C8B-B14F-4D97-AF65-F5344CB8AC3E}">
        <p14:creationId xmlns:p14="http://schemas.microsoft.com/office/powerpoint/2010/main" val="3637218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3</a:t>
            </a:fld>
            <a:endParaRPr lang="en-GB"/>
          </a:p>
        </p:txBody>
      </p:sp>
    </p:spTree>
    <p:extLst>
      <p:ext uri="{BB962C8B-B14F-4D97-AF65-F5344CB8AC3E}">
        <p14:creationId xmlns:p14="http://schemas.microsoft.com/office/powerpoint/2010/main" val="108195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4</a:t>
            </a:fld>
            <a:endParaRPr lang="en-GB"/>
          </a:p>
        </p:txBody>
      </p:sp>
    </p:spTree>
    <p:extLst>
      <p:ext uri="{BB962C8B-B14F-4D97-AF65-F5344CB8AC3E}">
        <p14:creationId xmlns:p14="http://schemas.microsoft.com/office/powerpoint/2010/main" val="28022288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5</a:t>
            </a:fld>
            <a:endParaRPr lang="en-GB"/>
          </a:p>
        </p:txBody>
      </p:sp>
    </p:spTree>
    <p:extLst>
      <p:ext uri="{BB962C8B-B14F-4D97-AF65-F5344CB8AC3E}">
        <p14:creationId xmlns:p14="http://schemas.microsoft.com/office/powerpoint/2010/main" val="3088555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6</a:t>
            </a:fld>
            <a:endParaRPr lang="en-GB"/>
          </a:p>
        </p:txBody>
      </p:sp>
    </p:spTree>
    <p:extLst>
      <p:ext uri="{BB962C8B-B14F-4D97-AF65-F5344CB8AC3E}">
        <p14:creationId xmlns:p14="http://schemas.microsoft.com/office/powerpoint/2010/main" val="35074379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7</a:t>
            </a:fld>
            <a:endParaRPr lang="en-GB"/>
          </a:p>
        </p:txBody>
      </p:sp>
    </p:spTree>
    <p:extLst>
      <p:ext uri="{BB962C8B-B14F-4D97-AF65-F5344CB8AC3E}">
        <p14:creationId xmlns:p14="http://schemas.microsoft.com/office/powerpoint/2010/main" val="1457839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8</a:t>
            </a:fld>
            <a:endParaRPr lang="en-GB"/>
          </a:p>
        </p:txBody>
      </p:sp>
    </p:spTree>
    <p:extLst>
      <p:ext uri="{BB962C8B-B14F-4D97-AF65-F5344CB8AC3E}">
        <p14:creationId xmlns:p14="http://schemas.microsoft.com/office/powerpoint/2010/main" val="1450210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9</a:t>
            </a:fld>
            <a:endParaRPr lang="en-GB"/>
          </a:p>
        </p:txBody>
      </p:sp>
    </p:spTree>
    <p:extLst>
      <p:ext uri="{BB962C8B-B14F-4D97-AF65-F5344CB8AC3E}">
        <p14:creationId xmlns:p14="http://schemas.microsoft.com/office/powerpoint/2010/main" val="53014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10</a:t>
            </a:fld>
            <a:endParaRPr lang="en-GB"/>
          </a:p>
        </p:txBody>
      </p:sp>
    </p:spTree>
    <p:extLst>
      <p:ext uri="{BB962C8B-B14F-4D97-AF65-F5344CB8AC3E}">
        <p14:creationId xmlns:p14="http://schemas.microsoft.com/office/powerpoint/2010/main" val="3212927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12</a:t>
            </a:fld>
            <a:endParaRPr lang="en-GB"/>
          </a:p>
        </p:txBody>
      </p:sp>
    </p:spTree>
    <p:extLst>
      <p:ext uri="{BB962C8B-B14F-4D97-AF65-F5344CB8AC3E}">
        <p14:creationId xmlns:p14="http://schemas.microsoft.com/office/powerpoint/2010/main" val="2132775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13</a:t>
            </a:fld>
            <a:endParaRPr lang="en-GB"/>
          </a:p>
        </p:txBody>
      </p:sp>
    </p:spTree>
    <p:extLst>
      <p:ext uri="{BB962C8B-B14F-4D97-AF65-F5344CB8AC3E}">
        <p14:creationId xmlns:p14="http://schemas.microsoft.com/office/powerpoint/2010/main" val="1242396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14</a:t>
            </a:fld>
            <a:endParaRPr lang="en-GB"/>
          </a:p>
        </p:txBody>
      </p:sp>
    </p:spTree>
    <p:extLst>
      <p:ext uri="{BB962C8B-B14F-4D97-AF65-F5344CB8AC3E}">
        <p14:creationId xmlns:p14="http://schemas.microsoft.com/office/powerpoint/2010/main" val="1557826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15</a:t>
            </a:fld>
            <a:endParaRPr lang="en-GB"/>
          </a:p>
        </p:txBody>
      </p:sp>
    </p:spTree>
    <p:extLst>
      <p:ext uri="{BB962C8B-B14F-4D97-AF65-F5344CB8AC3E}">
        <p14:creationId xmlns:p14="http://schemas.microsoft.com/office/powerpoint/2010/main" val="634420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16</a:t>
            </a:fld>
            <a:endParaRPr lang="en-GB"/>
          </a:p>
        </p:txBody>
      </p:sp>
    </p:spTree>
    <p:extLst>
      <p:ext uri="{BB962C8B-B14F-4D97-AF65-F5344CB8AC3E}">
        <p14:creationId xmlns:p14="http://schemas.microsoft.com/office/powerpoint/2010/main" val="1907967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17</a:t>
            </a:fld>
            <a:endParaRPr lang="en-GB"/>
          </a:p>
        </p:txBody>
      </p:sp>
    </p:spTree>
    <p:extLst>
      <p:ext uri="{BB962C8B-B14F-4D97-AF65-F5344CB8AC3E}">
        <p14:creationId xmlns:p14="http://schemas.microsoft.com/office/powerpoint/2010/main" val="30220102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18</a:t>
            </a:fld>
            <a:endParaRPr lang="en-GB"/>
          </a:p>
        </p:txBody>
      </p:sp>
    </p:spTree>
    <p:extLst>
      <p:ext uri="{BB962C8B-B14F-4D97-AF65-F5344CB8AC3E}">
        <p14:creationId xmlns:p14="http://schemas.microsoft.com/office/powerpoint/2010/main" val="4155901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19</a:t>
            </a:fld>
            <a:endParaRPr lang="en-GB"/>
          </a:p>
        </p:txBody>
      </p:sp>
    </p:spTree>
    <p:extLst>
      <p:ext uri="{BB962C8B-B14F-4D97-AF65-F5344CB8AC3E}">
        <p14:creationId xmlns:p14="http://schemas.microsoft.com/office/powerpoint/2010/main" val="3526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20</a:t>
            </a:fld>
            <a:endParaRPr lang="en-GB"/>
          </a:p>
        </p:txBody>
      </p:sp>
    </p:spTree>
    <p:extLst>
      <p:ext uri="{BB962C8B-B14F-4D97-AF65-F5344CB8AC3E}">
        <p14:creationId xmlns:p14="http://schemas.microsoft.com/office/powerpoint/2010/main" val="1092721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22</a:t>
            </a:fld>
            <a:endParaRPr lang="en-GB"/>
          </a:p>
        </p:txBody>
      </p:sp>
    </p:spTree>
    <p:extLst>
      <p:ext uri="{BB962C8B-B14F-4D97-AF65-F5344CB8AC3E}">
        <p14:creationId xmlns:p14="http://schemas.microsoft.com/office/powerpoint/2010/main" val="270208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23</a:t>
            </a:fld>
            <a:endParaRPr lang="en-GB"/>
          </a:p>
        </p:txBody>
      </p:sp>
    </p:spTree>
    <p:extLst>
      <p:ext uri="{BB962C8B-B14F-4D97-AF65-F5344CB8AC3E}">
        <p14:creationId xmlns:p14="http://schemas.microsoft.com/office/powerpoint/2010/main" val="4237143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25</a:t>
            </a:fld>
            <a:endParaRPr lang="en-GB"/>
          </a:p>
        </p:txBody>
      </p:sp>
    </p:spTree>
    <p:extLst>
      <p:ext uri="{BB962C8B-B14F-4D97-AF65-F5344CB8AC3E}">
        <p14:creationId xmlns:p14="http://schemas.microsoft.com/office/powerpoint/2010/main" val="28736005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26</a:t>
            </a:fld>
            <a:endParaRPr lang="en-GB"/>
          </a:p>
        </p:txBody>
      </p:sp>
    </p:spTree>
    <p:extLst>
      <p:ext uri="{BB962C8B-B14F-4D97-AF65-F5344CB8AC3E}">
        <p14:creationId xmlns:p14="http://schemas.microsoft.com/office/powerpoint/2010/main" val="4011522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27</a:t>
            </a:fld>
            <a:endParaRPr lang="en-GB"/>
          </a:p>
        </p:txBody>
      </p:sp>
    </p:spTree>
    <p:extLst>
      <p:ext uri="{BB962C8B-B14F-4D97-AF65-F5344CB8AC3E}">
        <p14:creationId xmlns:p14="http://schemas.microsoft.com/office/powerpoint/2010/main" val="9342805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28</a:t>
            </a:fld>
            <a:endParaRPr lang="en-GB"/>
          </a:p>
        </p:txBody>
      </p:sp>
    </p:spTree>
    <p:extLst>
      <p:ext uri="{BB962C8B-B14F-4D97-AF65-F5344CB8AC3E}">
        <p14:creationId xmlns:p14="http://schemas.microsoft.com/office/powerpoint/2010/main" val="21030251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29</a:t>
            </a:fld>
            <a:endParaRPr lang="en-GB"/>
          </a:p>
        </p:txBody>
      </p:sp>
    </p:spTree>
    <p:extLst>
      <p:ext uri="{BB962C8B-B14F-4D97-AF65-F5344CB8AC3E}">
        <p14:creationId xmlns:p14="http://schemas.microsoft.com/office/powerpoint/2010/main" val="237733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30</a:t>
            </a:fld>
            <a:endParaRPr lang="en-GB"/>
          </a:p>
        </p:txBody>
      </p:sp>
    </p:spTree>
    <p:extLst>
      <p:ext uri="{BB962C8B-B14F-4D97-AF65-F5344CB8AC3E}">
        <p14:creationId xmlns:p14="http://schemas.microsoft.com/office/powerpoint/2010/main" val="530417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31</a:t>
            </a:fld>
            <a:endParaRPr lang="en-GB"/>
          </a:p>
        </p:txBody>
      </p:sp>
    </p:spTree>
    <p:extLst>
      <p:ext uri="{BB962C8B-B14F-4D97-AF65-F5344CB8AC3E}">
        <p14:creationId xmlns:p14="http://schemas.microsoft.com/office/powerpoint/2010/main" val="5858404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33</a:t>
            </a:fld>
            <a:endParaRPr lang="en-GB"/>
          </a:p>
        </p:txBody>
      </p:sp>
    </p:spTree>
    <p:extLst>
      <p:ext uri="{BB962C8B-B14F-4D97-AF65-F5344CB8AC3E}">
        <p14:creationId xmlns:p14="http://schemas.microsoft.com/office/powerpoint/2010/main" val="8367808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35</a:t>
            </a:fld>
            <a:endParaRPr lang="en-GB"/>
          </a:p>
        </p:txBody>
      </p:sp>
    </p:spTree>
    <p:extLst>
      <p:ext uri="{BB962C8B-B14F-4D97-AF65-F5344CB8AC3E}">
        <p14:creationId xmlns:p14="http://schemas.microsoft.com/office/powerpoint/2010/main" val="2210088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2/10/2022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2/10/2022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2/10/2022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2/10/2022</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8.png"/><Relationship Id="rId4"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www.imitatio.org/brief-intro"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CA9319-1953-4F2C-BA2F-74F5392512A4}"/>
              </a:ext>
            </a:extLst>
          </p:cNvPr>
          <p:cNvSpPr>
            <a:spLocks noGrp="1"/>
          </p:cNvSpPr>
          <p:nvPr>
            <p:ph type="ctrTitle"/>
          </p:nvPr>
        </p:nvSpPr>
        <p:spPr>
          <a:xfrm>
            <a:off x="643467" y="643467"/>
            <a:ext cx="7164674" cy="5571066"/>
          </a:xfrm>
        </p:spPr>
        <p:txBody>
          <a:bodyPr>
            <a:normAutofit/>
          </a:bodyPr>
          <a:lstStyle/>
          <a:p>
            <a:r>
              <a:rPr lang="en-GB" sz="6600" dirty="0">
                <a:solidFill>
                  <a:schemeClr val="tx1">
                    <a:alpha val="80000"/>
                  </a:schemeClr>
                </a:solidFill>
              </a:rPr>
              <a:t>HPRS5042/6042 Complex Bodies: Questioning Gender, Religion, &amp; Sexuality</a:t>
            </a:r>
          </a:p>
        </p:txBody>
      </p:sp>
      <p:sp>
        <p:nvSpPr>
          <p:cNvPr id="3" name="Subtitle 2">
            <a:extLst>
              <a:ext uri="{FF2B5EF4-FFF2-40B4-BE49-F238E27FC236}">
                <a16:creationId xmlns:a16="http://schemas.microsoft.com/office/drawing/2014/main" id="{D9B4CAE0-B3A6-4A2F-957F-6BBC37C254DA}"/>
              </a:ext>
            </a:extLst>
          </p:cNvPr>
          <p:cNvSpPr>
            <a:spLocks noGrp="1"/>
          </p:cNvSpPr>
          <p:nvPr>
            <p:ph type="subTitle" idx="1"/>
          </p:nvPr>
        </p:nvSpPr>
        <p:spPr>
          <a:xfrm>
            <a:off x="8451608" y="643467"/>
            <a:ext cx="3096926" cy="5571066"/>
          </a:xfrm>
        </p:spPr>
        <p:txBody>
          <a:bodyPr>
            <a:normAutofit/>
          </a:bodyPr>
          <a:lstStyle/>
          <a:p>
            <a:r>
              <a:rPr lang="en-GB" sz="2000" dirty="0"/>
              <a:t>Dr Angus M Slater</a:t>
            </a:r>
          </a:p>
        </p:txBody>
      </p:sp>
      <p:cxnSp>
        <p:nvCxnSpPr>
          <p:cNvPr id="11" name="Straight Connector 10">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4E3394CF-47B9-41FF-AB26-4A7FDA0E6AA2}"/>
              </a:ext>
            </a:extLst>
          </p:cNvPr>
          <p:cNvSpPr>
            <a:spLocks noGrp="1"/>
          </p:cNvSpPr>
          <p:nvPr>
            <p:ph type="ftr" sz="quarter" idx="11"/>
          </p:nvPr>
        </p:nvSpPr>
        <p:spPr>
          <a:xfrm>
            <a:off x="4842932" y="6470704"/>
            <a:ext cx="5901459" cy="274320"/>
          </a:xfrm>
        </p:spPr>
        <p:txBody>
          <a:bodyPr>
            <a:normAutofit/>
          </a:bodyPr>
          <a:lstStyle/>
          <a:p>
            <a:pPr>
              <a:spcAft>
                <a:spcPts val="600"/>
              </a:spcAft>
            </a:pPr>
            <a:r>
              <a:rPr lang="en-US"/>
              <a:t>A. Slater - 2022</a:t>
            </a:r>
          </a:p>
        </p:txBody>
      </p:sp>
    </p:spTree>
    <p:extLst>
      <p:ext uri="{BB962C8B-B14F-4D97-AF65-F5344CB8AC3E}">
        <p14:creationId xmlns:p14="http://schemas.microsoft.com/office/powerpoint/2010/main" val="2987235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0FA3617A-B8A8-4E37-ABA6-6C904D518620}"/>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30940" r="1" b="30941"/>
          <a:stretch/>
        </p:blipFill>
        <p:spPr>
          <a:xfrm>
            <a:off x="20" y="-1"/>
            <a:ext cx="12188932" cy="6858000"/>
          </a:xfrm>
          <a:prstGeom prst="rect">
            <a:avLst/>
          </a:prstGeom>
        </p:spPr>
      </p:pic>
      <p:sp>
        <p:nvSpPr>
          <p:cNvPr id="2" name="Title 1">
            <a:extLst>
              <a:ext uri="{FF2B5EF4-FFF2-40B4-BE49-F238E27FC236}">
                <a16:creationId xmlns:a16="http://schemas.microsoft.com/office/drawing/2014/main" id="{96FFE69B-699F-4F29-A3EC-5637529770BE}"/>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dirty="0"/>
              <a:t>Queer Theory	</a:t>
            </a:r>
          </a:p>
        </p:txBody>
      </p:sp>
      <p:cxnSp>
        <p:nvCxnSpPr>
          <p:cNvPr id="25" name="Straight Connector 24">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940863-0215-489F-B19F-74C131FF20D6}"/>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r>
              <a:rPr lang="en-US" dirty="0"/>
              <a:t>In the last lecture we continued our examination of Queer Theory, having a look at some key scholars like </a:t>
            </a:r>
            <a:r>
              <a:rPr lang="en-US"/>
              <a:t>Laurentis</a:t>
            </a:r>
            <a:r>
              <a:rPr lang="en-US" dirty="0"/>
              <a:t> and </a:t>
            </a:r>
            <a:r>
              <a:rPr lang="en-US"/>
              <a:t>Jagose</a:t>
            </a:r>
            <a:r>
              <a:rPr lang="en-US" dirty="0"/>
              <a:t>, but also some of the key characteristics of Queer Theory’s social and political activism. </a:t>
            </a:r>
          </a:p>
          <a:p>
            <a:endParaRPr lang="en-US" dirty="0"/>
          </a:p>
          <a:p>
            <a:r>
              <a:rPr lang="en-US" dirty="0"/>
              <a:t>In this lecture, we move on from that discussion towards one that is more orientated towards the body – the concepts of pain and suffering, their meaning, and their relationship with our bodies. </a:t>
            </a:r>
          </a:p>
        </p:txBody>
      </p:sp>
      <p:sp>
        <p:nvSpPr>
          <p:cNvPr id="5" name="Footer Placeholder 4">
            <a:extLst>
              <a:ext uri="{FF2B5EF4-FFF2-40B4-BE49-F238E27FC236}">
                <a16:creationId xmlns:a16="http://schemas.microsoft.com/office/drawing/2014/main" id="{C0E8C9D5-407E-44BC-AFA6-62F9BBC15A30}"/>
              </a:ext>
            </a:extLst>
          </p:cNvPr>
          <p:cNvSpPr>
            <a:spLocks noGrp="1"/>
          </p:cNvSpPr>
          <p:nvPr>
            <p:ph type="ftr" sz="quarter" idx="11"/>
          </p:nvPr>
        </p:nvSpPr>
        <p:spPr>
          <a:xfrm>
            <a:off x="4971371" y="6470704"/>
            <a:ext cx="5773020" cy="274320"/>
          </a:xfrm>
        </p:spPr>
        <p:txBody>
          <a:bodyPr vert="horz" lIns="91440" tIns="45720" rIns="91440" bIns="45720" rtlCol="0" anchor="ctr">
            <a:normAutofit/>
          </a:bodyPr>
          <a:lstStyle/>
          <a:p>
            <a:pPr defTabSz="914400">
              <a:spcAft>
                <a:spcPts val="600"/>
              </a:spcAft>
            </a:pPr>
            <a:r>
              <a:rPr lang="en-US" kern="1200" cap="all" baseline="0">
                <a:solidFill>
                  <a:schemeClr val="tx1">
                    <a:lumMod val="95000"/>
                    <a:lumOff val="5000"/>
                  </a:schemeClr>
                </a:solidFill>
                <a:latin typeface="+mj-lt"/>
                <a:ea typeface="+mn-ea"/>
                <a:cs typeface="+mn-cs"/>
              </a:rPr>
              <a:t>A. Slater - 2022</a:t>
            </a:r>
          </a:p>
        </p:txBody>
      </p:sp>
    </p:spTree>
    <p:extLst>
      <p:ext uri="{BB962C8B-B14F-4D97-AF65-F5344CB8AC3E}">
        <p14:creationId xmlns:p14="http://schemas.microsoft.com/office/powerpoint/2010/main" val="208187712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5DBF57-5229-47CF-B66A-C1BDD7D9427D}"/>
              </a:ext>
            </a:extLst>
          </p:cNvPr>
          <p:cNvSpPr>
            <a:spLocks noGrp="1"/>
          </p:cNvSpPr>
          <p:nvPr>
            <p:ph type="ctrTitle"/>
          </p:nvPr>
        </p:nvSpPr>
        <p:spPr>
          <a:xfrm>
            <a:off x="643467" y="643467"/>
            <a:ext cx="7164674" cy="5571066"/>
          </a:xfrm>
        </p:spPr>
        <p:txBody>
          <a:bodyPr>
            <a:normAutofit/>
          </a:bodyPr>
          <a:lstStyle/>
          <a:p>
            <a:r>
              <a:rPr lang="en-GB" sz="6600">
                <a:solidFill>
                  <a:schemeClr val="tx1">
                    <a:alpha val="80000"/>
                  </a:schemeClr>
                </a:solidFill>
              </a:rPr>
              <a:t>Pain, Suffering, and the Body</a:t>
            </a:r>
          </a:p>
        </p:txBody>
      </p:sp>
      <p:sp>
        <p:nvSpPr>
          <p:cNvPr id="3" name="Subtitle 2">
            <a:extLst>
              <a:ext uri="{FF2B5EF4-FFF2-40B4-BE49-F238E27FC236}">
                <a16:creationId xmlns:a16="http://schemas.microsoft.com/office/drawing/2014/main" id="{EDAE0421-5DCB-4D1A-8A34-9D1B76B93604}"/>
              </a:ext>
            </a:extLst>
          </p:cNvPr>
          <p:cNvSpPr>
            <a:spLocks noGrp="1"/>
          </p:cNvSpPr>
          <p:nvPr>
            <p:ph type="subTitle" idx="1"/>
          </p:nvPr>
        </p:nvSpPr>
        <p:spPr>
          <a:xfrm>
            <a:off x="8451608" y="643467"/>
            <a:ext cx="3096926" cy="5571066"/>
          </a:xfrm>
        </p:spPr>
        <p:txBody>
          <a:bodyPr>
            <a:normAutofit/>
          </a:bodyPr>
          <a:lstStyle/>
          <a:p>
            <a:endParaRPr lang="en-GB" sz="2000"/>
          </a:p>
        </p:txBody>
      </p:sp>
      <p:cxnSp>
        <p:nvCxnSpPr>
          <p:cNvPr id="10" name="Straight Connector 9">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5993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24128" y="585216"/>
            <a:ext cx="6066818" cy="1499616"/>
          </a:xfrm>
        </p:spPr>
        <p:txBody>
          <a:bodyPr vert="horz" lIns="91440" tIns="45720" rIns="91440" bIns="45720" rtlCol="0" anchor="ctr">
            <a:normAutofit/>
          </a:bodyPr>
          <a:lstStyle/>
          <a:p>
            <a:r>
              <a:rPr lang="en-US"/>
              <a:t>Pain / Suffering / The Body</a:t>
            </a:r>
          </a:p>
        </p:txBody>
      </p:sp>
      <p:sp>
        <p:nvSpPr>
          <p:cNvPr id="3" name="Content Placeholder 2"/>
          <p:cNvSpPr>
            <a:spLocks noGrp="1"/>
          </p:cNvSpPr>
          <p:nvPr>
            <p:ph sz="half" idx="1"/>
          </p:nvPr>
        </p:nvSpPr>
        <p:spPr>
          <a:xfrm>
            <a:off x="1024128" y="2286000"/>
            <a:ext cx="6066818" cy="4023360"/>
          </a:xfrm>
        </p:spPr>
        <p:txBody>
          <a:bodyPr vert="horz" lIns="45720" tIns="45720" rIns="45720" bIns="45720" rtlCol="0">
            <a:normAutofit/>
          </a:bodyPr>
          <a:lstStyle/>
          <a:p>
            <a:r>
              <a:rPr lang="en-US"/>
              <a:t>So far, we have looked at some examples of theory that attempt to uncover the way in which our societies operate.</a:t>
            </a:r>
          </a:p>
          <a:p>
            <a:r>
              <a:rPr lang="en-US"/>
              <a:t>We are now moving on to looking at the way in which these theories operate in particular circumstances.</a:t>
            </a:r>
          </a:p>
          <a:p>
            <a:endParaRPr lang="en-US"/>
          </a:p>
          <a:p>
            <a:r>
              <a:rPr lang="en-US"/>
              <a:t>We being with looking at the way in which we understand pain, suffering, and their connection to our bodies. </a:t>
            </a:r>
          </a:p>
        </p:txBody>
      </p:sp>
      <p:pic>
        <p:nvPicPr>
          <p:cNvPr id="5" name="Content Placeholder 4"/>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7425" r="31835"/>
          <a:stretch/>
        </p:blipFill>
        <p:spPr>
          <a:xfrm>
            <a:off x="7552266" y="10"/>
            <a:ext cx="4639733" cy="6857990"/>
          </a:xfrm>
          <a:prstGeom prst="rect">
            <a:avLst/>
          </a:prstGeom>
        </p:spPr>
      </p:pic>
    </p:spTree>
    <p:extLst>
      <p:ext uri="{BB962C8B-B14F-4D97-AF65-F5344CB8AC3E}">
        <p14:creationId xmlns:p14="http://schemas.microsoft.com/office/powerpoint/2010/main" val="1603459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Pain / Suffering / The Body</a:t>
            </a:r>
          </a:p>
        </p:txBody>
      </p:sp>
      <p:sp>
        <p:nvSpPr>
          <p:cNvPr id="3" name="Content Placeholder 2"/>
          <p:cNvSpPr>
            <a:spLocks noGrp="1"/>
          </p:cNvSpPr>
          <p:nvPr>
            <p:ph sz="half" idx="1"/>
          </p:nvPr>
        </p:nvSpPr>
        <p:spPr/>
        <p:txBody>
          <a:bodyPr/>
          <a:lstStyle/>
          <a:p>
            <a:r>
              <a:rPr lang="en-GB" dirty="0"/>
              <a:t>We being here, with suffering, as an example of the way in which our bodies impact the way we think of things, the way we feel things, and the way we understand things. </a:t>
            </a:r>
          </a:p>
          <a:p>
            <a:r>
              <a:rPr lang="en-GB" dirty="0"/>
              <a:t>We are going to look at some theoretical understandings of where violence comes from and why the suffering of others impacts on us, and then next session, we are going to look at how these have played out in the cultural production of art. </a:t>
            </a:r>
          </a:p>
          <a:p>
            <a:endParaRPr lang="en-GB" dirty="0"/>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483768" y="1003913"/>
            <a:ext cx="3648830" cy="4718315"/>
          </a:xfrm>
        </p:spPr>
      </p:pic>
      <p:sp>
        <p:nvSpPr>
          <p:cNvPr id="6" name="TextBox 5"/>
          <p:cNvSpPr txBox="1"/>
          <p:nvPr/>
        </p:nvSpPr>
        <p:spPr>
          <a:xfrm>
            <a:off x="7510508" y="5859262"/>
            <a:ext cx="3417903" cy="1200329"/>
          </a:xfrm>
          <a:prstGeom prst="rect">
            <a:avLst/>
          </a:prstGeom>
          <a:noFill/>
        </p:spPr>
        <p:txBody>
          <a:bodyPr wrap="square" rtlCol="0">
            <a:spAutoFit/>
          </a:bodyPr>
          <a:lstStyle/>
          <a:p>
            <a:r>
              <a:rPr lang="en-GB" dirty="0"/>
              <a:t>The Flagellation</a:t>
            </a:r>
          </a:p>
          <a:p>
            <a:r>
              <a:rPr lang="en-GB" dirty="0" err="1"/>
              <a:t>Diepenbeeck</a:t>
            </a:r>
            <a:r>
              <a:rPr lang="en-GB" dirty="0"/>
              <a:t>, Abraham </a:t>
            </a:r>
            <a:r>
              <a:rPr lang="en-GB" dirty="0" err="1"/>
              <a:t>Jansz</a:t>
            </a:r>
            <a:r>
              <a:rPr lang="en-GB" dirty="0"/>
              <a:t>. van (1596-1675)</a:t>
            </a:r>
          </a:p>
          <a:p>
            <a:endParaRPr lang="en-GB" dirty="0"/>
          </a:p>
        </p:txBody>
      </p:sp>
    </p:spTree>
    <p:extLst>
      <p:ext uri="{BB962C8B-B14F-4D97-AF65-F5344CB8AC3E}">
        <p14:creationId xmlns:p14="http://schemas.microsoft.com/office/powerpoint/2010/main" val="3595245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Pain / Suffering / The Body</a:t>
            </a:r>
          </a:p>
        </p:txBody>
      </p:sp>
      <p:pic>
        <p:nvPicPr>
          <p:cNvPr id="5"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273000" y="1806605"/>
            <a:ext cx="3164099" cy="4150312"/>
          </a:xfrm>
        </p:spPr>
      </p:pic>
      <p:sp>
        <p:nvSpPr>
          <p:cNvPr id="4" name="Content Placeholder 3"/>
          <p:cNvSpPr>
            <a:spLocks noGrp="1"/>
          </p:cNvSpPr>
          <p:nvPr>
            <p:ph sz="half" idx="2"/>
          </p:nvPr>
        </p:nvSpPr>
        <p:spPr/>
        <p:txBody>
          <a:bodyPr>
            <a:normAutofit fontScale="92500" lnSpcReduction="10000"/>
          </a:bodyPr>
          <a:lstStyle/>
          <a:p>
            <a:r>
              <a:rPr lang="en-GB" dirty="0"/>
              <a:t>The notion of pain is bound up with conceptions of physical pain, emotional suffering, and the way that our bodies interact with our reality. </a:t>
            </a:r>
          </a:p>
          <a:p>
            <a:endParaRPr lang="en-GB" dirty="0"/>
          </a:p>
          <a:p>
            <a:r>
              <a:rPr lang="en-GB" dirty="0"/>
              <a:t>Pain is, by virtue of its universality and its affective power, one of the best places to begin to uncover aspects of our experience of reality and its meaning for us. </a:t>
            </a:r>
          </a:p>
          <a:p>
            <a:endParaRPr lang="en-GB" dirty="0"/>
          </a:p>
          <a:p>
            <a:r>
              <a:rPr lang="en-GB" dirty="0"/>
              <a:t>Pain can be physical, emotional, or social or a combination of these. </a:t>
            </a:r>
          </a:p>
          <a:p>
            <a:endParaRPr lang="en-GB" dirty="0"/>
          </a:p>
        </p:txBody>
      </p:sp>
      <p:sp>
        <p:nvSpPr>
          <p:cNvPr id="6" name="TextBox 5"/>
          <p:cNvSpPr txBox="1"/>
          <p:nvPr/>
        </p:nvSpPr>
        <p:spPr>
          <a:xfrm>
            <a:off x="1100831" y="6152225"/>
            <a:ext cx="3533313" cy="369332"/>
          </a:xfrm>
          <a:prstGeom prst="rect">
            <a:avLst/>
          </a:prstGeom>
          <a:noFill/>
        </p:spPr>
        <p:txBody>
          <a:bodyPr wrap="square" rtlCol="0">
            <a:spAutoFit/>
          </a:bodyPr>
          <a:lstStyle/>
          <a:p>
            <a:r>
              <a:rPr lang="en-GB" dirty="0"/>
              <a:t>"A Girl in Pain," by Mila </a:t>
            </a:r>
            <a:r>
              <a:rPr lang="en-GB" dirty="0" err="1"/>
              <a:t>Aleksić</a:t>
            </a:r>
            <a:endParaRPr lang="en-GB" dirty="0"/>
          </a:p>
        </p:txBody>
      </p:sp>
    </p:spTree>
    <p:extLst>
      <p:ext uri="{BB962C8B-B14F-4D97-AF65-F5344CB8AC3E}">
        <p14:creationId xmlns:p14="http://schemas.microsoft.com/office/powerpoint/2010/main" val="1030127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vert="horz" lIns="91440" tIns="45720" rIns="91440" bIns="45720" rtlCol="0" anchor="ctr">
            <a:normAutofit/>
          </a:bodyPr>
          <a:lstStyle/>
          <a:p>
            <a:r>
              <a:rPr lang="en-US" kern="1200" cap="all" spc="200" baseline="0" dirty="0">
                <a:solidFill>
                  <a:schemeClr val="tx1">
                    <a:lumMod val="95000"/>
                    <a:lumOff val="5000"/>
                  </a:schemeClr>
                </a:solidFill>
                <a:latin typeface="+mj-lt"/>
                <a:ea typeface="+mj-ea"/>
                <a:cs typeface="+mj-cs"/>
              </a:rPr>
              <a:t>Is pain good?</a:t>
            </a:r>
          </a:p>
        </p:txBody>
      </p:sp>
      <p:pic>
        <p:nvPicPr>
          <p:cNvPr id="5" name="Picture Placeholder 4"/>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18569" b="14765"/>
          <a:stretch/>
        </p:blipFill>
        <p:spPr>
          <a:xfrm>
            <a:off x="20" y="10"/>
            <a:ext cx="12191980" cy="4571990"/>
          </a:xfrm>
          <a:prstGeom prst="rect">
            <a:avLst/>
          </a:prstGeom>
        </p:spPr>
      </p:pic>
    </p:spTree>
    <p:extLst>
      <p:ext uri="{BB962C8B-B14F-4D97-AF65-F5344CB8AC3E}">
        <p14:creationId xmlns:p14="http://schemas.microsoft.com/office/powerpoint/2010/main" val="697136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F3D45596-EA0E-4DD4-956D-80389BE0D7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4960137"/>
            <a:ext cx="7772400" cy="1463040"/>
          </a:xfrm>
        </p:spPr>
        <p:txBody>
          <a:bodyPr vert="horz" lIns="91440" tIns="45720" rIns="91440" bIns="45720" rtlCol="0" anchor="ctr">
            <a:normAutofit/>
          </a:bodyPr>
          <a:lstStyle/>
          <a:p>
            <a:r>
              <a:rPr lang="en-US" sz="4400" kern="1200" cap="all" spc="200" baseline="0">
                <a:solidFill>
                  <a:schemeClr val="tx1">
                    <a:lumMod val="95000"/>
                    <a:lumOff val="5000"/>
                  </a:schemeClr>
                </a:solidFill>
                <a:latin typeface="+mj-lt"/>
                <a:ea typeface="+mj-ea"/>
                <a:cs typeface="+mj-cs"/>
              </a:rPr>
              <a:t>Is Pain Necessary?</a:t>
            </a:r>
          </a:p>
        </p:txBody>
      </p:sp>
      <p:pic>
        <p:nvPicPr>
          <p:cNvPr id="5" name="Picture Placeholder 4"/>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9620" b="7588"/>
          <a:stretch/>
        </p:blipFill>
        <p:spPr>
          <a:xfrm>
            <a:off x="634276" y="640080"/>
            <a:ext cx="10917644" cy="3931920"/>
          </a:xfrm>
          <a:prstGeom prst="rect">
            <a:avLst/>
          </a:prstGeom>
        </p:spPr>
      </p:pic>
      <p:cxnSp>
        <p:nvCxnSpPr>
          <p:cNvPr id="18" name="Straight Connector 17">
            <a:extLst>
              <a:ext uri="{FF2B5EF4-FFF2-40B4-BE49-F238E27FC236}">
                <a16:creationId xmlns:a16="http://schemas.microsoft.com/office/drawing/2014/main" id="{8E6A78A1-C775-42C8-9A7B-6998977BCBE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8806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7" y="643467"/>
            <a:ext cx="7164674" cy="5571066"/>
          </a:xfrm>
        </p:spPr>
        <p:txBody>
          <a:bodyPr vert="horz" lIns="91440" tIns="45720" rIns="91440" bIns="45720" rtlCol="0" anchor="ctr">
            <a:normAutofit/>
          </a:bodyPr>
          <a:lstStyle/>
          <a:p>
            <a:r>
              <a:rPr lang="en-US" sz="6600" dirty="0">
                <a:solidFill>
                  <a:schemeClr val="tx1">
                    <a:alpha val="80000"/>
                  </a:schemeClr>
                </a:solidFill>
              </a:rPr>
              <a:t>Bentham </a:t>
            </a:r>
            <a:br>
              <a:rPr lang="en-US" sz="6600" dirty="0">
                <a:solidFill>
                  <a:schemeClr val="tx1">
                    <a:alpha val="80000"/>
                  </a:schemeClr>
                </a:solidFill>
              </a:rPr>
            </a:br>
            <a:r>
              <a:rPr lang="en-US" sz="6600" dirty="0">
                <a:solidFill>
                  <a:schemeClr val="tx1">
                    <a:alpha val="80000"/>
                  </a:schemeClr>
                </a:solidFill>
              </a:rPr>
              <a:t>and De Sade </a:t>
            </a:r>
            <a:br>
              <a:rPr lang="en-US" sz="6600" dirty="0">
                <a:solidFill>
                  <a:schemeClr val="tx1">
                    <a:alpha val="80000"/>
                  </a:schemeClr>
                </a:solidFill>
              </a:rPr>
            </a:br>
            <a:r>
              <a:rPr lang="en-US" sz="6600" dirty="0">
                <a:solidFill>
                  <a:schemeClr val="tx1">
                    <a:alpha val="80000"/>
                  </a:schemeClr>
                </a:solidFill>
              </a:rPr>
              <a:t>on Pain</a:t>
            </a:r>
          </a:p>
        </p:txBody>
      </p:sp>
      <p:sp>
        <p:nvSpPr>
          <p:cNvPr id="3" name="Text Placeholder 2"/>
          <p:cNvSpPr>
            <a:spLocks noGrp="1"/>
          </p:cNvSpPr>
          <p:nvPr>
            <p:ph type="body" idx="1"/>
          </p:nvPr>
        </p:nvSpPr>
        <p:spPr>
          <a:xfrm>
            <a:off x="8451608" y="643467"/>
            <a:ext cx="3096926" cy="5571066"/>
          </a:xfrm>
        </p:spPr>
        <p:txBody>
          <a:bodyPr vert="horz" lIns="91440" tIns="45720" rIns="91440" bIns="45720" rtlCol="0" anchor="ctr">
            <a:normAutofit/>
          </a:bodyPr>
          <a:lstStyle/>
          <a:p>
            <a:endParaRPr lang="en-US" sz="2000"/>
          </a:p>
        </p:txBody>
      </p:sp>
      <p:cxnSp>
        <p:nvCxnSpPr>
          <p:cNvPr id="16" name="Straight Connector 15">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286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24128" y="585216"/>
            <a:ext cx="6066818" cy="1499616"/>
          </a:xfrm>
        </p:spPr>
        <p:txBody>
          <a:bodyPr vert="horz" lIns="91440" tIns="45720" rIns="91440" bIns="45720" rtlCol="0" anchor="ctr">
            <a:normAutofit/>
          </a:bodyPr>
          <a:lstStyle/>
          <a:p>
            <a:r>
              <a:rPr lang="en-US" dirty="0"/>
              <a:t>Bentham on Pain</a:t>
            </a:r>
          </a:p>
        </p:txBody>
      </p:sp>
      <p:sp>
        <p:nvSpPr>
          <p:cNvPr id="3" name="Content Placeholder 2"/>
          <p:cNvSpPr>
            <a:spLocks noGrp="1"/>
          </p:cNvSpPr>
          <p:nvPr>
            <p:ph sz="half" idx="1"/>
          </p:nvPr>
        </p:nvSpPr>
        <p:spPr>
          <a:xfrm>
            <a:off x="1024128" y="2286000"/>
            <a:ext cx="6066818" cy="4023360"/>
          </a:xfrm>
        </p:spPr>
        <p:txBody>
          <a:bodyPr vert="horz" lIns="45720" tIns="45720" rIns="45720" bIns="45720" rtlCol="0">
            <a:normAutofit/>
          </a:bodyPr>
          <a:lstStyle/>
          <a:p>
            <a:r>
              <a:rPr lang="en-US" dirty="0"/>
              <a:t>Jeremy Bentham (1748-1832) was a philosopher, famous largely for his work on how we should judge the morality of actions, with his work laying the foundational parts of the philosophy of </a:t>
            </a:r>
            <a:r>
              <a:rPr lang="en-US" b="1" dirty="0"/>
              <a:t>utilitarianism</a:t>
            </a:r>
            <a:r>
              <a:rPr lang="en-US" dirty="0"/>
              <a:t>. </a:t>
            </a:r>
          </a:p>
          <a:p>
            <a:endParaRPr lang="en-US" dirty="0"/>
          </a:p>
          <a:p>
            <a:r>
              <a:rPr lang="en-US" sz="3200" i="1" dirty="0"/>
              <a:t>“The greatest happiness of the greatest number is the foundation of morals and legislation.”</a:t>
            </a:r>
            <a:endParaRPr lang="en-US" sz="3200" dirty="0"/>
          </a:p>
        </p:txBody>
      </p:sp>
      <p:pic>
        <p:nvPicPr>
          <p:cNvPr id="6" name="Content Placeholder 5" descr="A picture containing linedrawing&#10;&#10;Description automatically generated">
            <a:extLst>
              <a:ext uri="{FF2B5EF4-FFF2-40B4-BE49-F238E27FC236}">
                <a16:creationId xmlns:a16="http://schemas.microsoft.com/office/drawing/2014/main" id="{1624B246-339A-482B-962C-9AAFAD98ADD1}"/>
              </a:ext>
            </a:extLst>
          </p:cNvPr>
          <p:cNvPicPr>
            <a:picLocks noGrp="1" noChangeAspect="1"/>
          </p:cNvPicPr>
          <p:nvPr>
            <p:ph sz="half" idx="2"/>
          </p:nvPr>
        </p:nvPicPr>
        <p:blipFill rotWithShape="1">
          <a:blip r:embed="rId3"/>
          <a:srcRect t="30141" r="-1" b="5930"/>
          <a:stretch/>
        </p:blipFill>
        <p:spPr>
          <a:xfrm>
            <a:off x="7552266" y="10"/>
            <a:ext cx="4639733" cy="6857990"/>
          </a:xfrm>
          <a:prstGeom prst="rect">
            <a:avLst/>
          </a:prstGeom>
        </p:spPr>
      </p:pic>
    </p:spTree>
    <p:extLst>
      <p:ext uri="{BB962C8B-B14F-4D97-AF65-F5344CB8AC3E}">
        <p14:creationId xmlns:p14="http://schemas.microsoft.com/office/powerpoint/2010/main" val="1554799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close-up of a person's eye&#10;&#10;Description automatically generated with low confidence">
            <a:extLst>
              <a:ext uri="{FF2B5EF4-FFF2-40B4-BE49-F238E27FC236}">
                <a16:creationId xmlns:a16="http://schemas.microsoft.com/office/drawing/2014/main" id="{579669B6-8096-457E-9610-DAAA8B71AD95}"/>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38315" b="16955"/>
          <a:stretch/>
        </p:blipFill>
        <p:spPr>
          <a:xfrm>
            <a:off x="20" y="-1"/>
            <a:ext cx="12188932" cy="6858000"/>
          </a:xfrm>
          <a:prstGeom prst="rect">
            <a:avLst/>
          </a:prstGeom>
        </p:spPr>
      </p:pic>
      <p:sp>
        <p:nvSpPr>
          <p:cNvPr id="2" name="Title 1">
            <a:extLst>
              <a:ext uri="{FF2B5EF4-FFF2-40B4-BE49-F238E27FC236}">
                <a16:creationId xmlns:a16="http://schemas.microsoft.com/office/drawing/2014/main" id="{634284BB-4BD1-48CF-B219-CD53E88991FE}"/>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t>Bentham on Pain</a:t>
            </a:r>
          </a:p>
        </p:txBody>
      </p:sp>
      <p:cxnSp>
        <p:nvCxnSpPr>
          <p:cNvPr id="15" name="Straight Connector 14">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72E468F-8230-497F-8CCA-F5374FE933F2}"/>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r>
              <a:rPr lang="en-US" dirty="0"/>
              <a:t>Of course, this formulation of ethics requires us to understand what is meant by happiness, and concomitantly, what happiness is degraded by. </a:t>
            </a:r>
          </a:p>
          <a:p>
            <a:r>
              <a:rPr lang="en-US" dirty="0"/>
              <a:t>Bentham saw pain and pleasure as an objective phenomena, something that exists and can be physically defined, and as such, can be removed from human experience. </a:t>
            </a:r>
          </a:p>
          <a:p>
            <a:r>
              <a:rPr lang="en-US" dirty="0"/>
              <a:t>This presupposes a universality to our pain – that we feel and experience pain in the same way and to the same extent – and that this can be, in some way, measured or assessed.</a:t>
            </a:r>
          </a:p>
          <a:p>
            <a:endParaRPr lang="en-US" dirty="0"/>
          </a:p>
        </p:txBody>
      </p:sp>
    </p:spTree>
    <p:extLst>
      <p:ext uri="{BB962C8B-B14F-4D97-AF65-F5344CB8AC3E}">
        <p14:creationId xmlns:p14="http://schemas.microsoft.com/office/powerpoint/2010/main" val="329835776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Bentham - </a:t>
            </a:r>
            <a:r>
              <a:rPr lang="en-GB" i="1" dirty="0"/>
              <a:t>An Introduction to the Principles of Morals and Legislation</a:t>
            </a:r>
            <a:endParaRPr lang="en-GB" dirty="0"/>
          </a:p>
        </p:txBody>
      </p:sp>
      <p:sp>
        <p:nvSpPr>
          <p:cNvPr id="3" name="Content Placeholder 2"/>
          <p:cNvSpPr>
            <a:spLocks noGrp="1"/>
          </p:cNvSpPr>
          <p:nvPr>
            <p:ph idx="1"/>
          </p:nvPr>
        </p:nvSpPr>
        <p:spPr/>
        <p:txBody>
          <a:bodyPr>
            <a:normAutofit/>
          </a:bodyPr>
          <a:lstStyle/>
          <a:p>
            <a:r>
              <a:rPr lang="en-GB" sz="2400" dirty="0"/>
              <a:t>Nature has placed mankind under the governance of two sovereign masters, </a:t>
            </a:r>
            <a:r>
              <a:rPr lang="en-GB" sz="2400" i="1" dirty="0"/>
              <a:t>pain</a:t>
            </a:r>
            <a:r>
              <a:rPr lang="en-GB" sz="2400" dirty="0"/>
              <a:t> and </a:t>
            </a:r>
            <a:r>
              <a:rPr lang="en-GB" sz="2400" i="1" dirty="0"/>
              <a:t>pleasure</a:t>
            </a:r>
            <a:r>
              <a:rPr lang="en-GB" sz="2400" dirty="0"/>
              <a:t>. It is for them alone to point out what we ought to do, as well as to determine what we shall do. On the one hand the standard of right and wrong, on the other the chain of causes and effects, are fastened to their throne. They govern us in all we do, in all we say, in all we think: every effort we can make to throw off our subjection, will serve but to demonstrate and confirm it. In words a man may pretend to abjure their empire: but in reality he will remain subject to it all the while. The </a:t>
            </a:r>
            <a:r>
              <a:rPr lang="en-GB" sz="2400" i="1" dirty="0"/>
              <a:t>principle of utility</a:t>
            </a:r>
            <a:r>
              <a:rPr lang="en-GB" sz="2400" dirty="0"/>
              <a:t> recognises this subjection, and assumes it for the foundation of that system, the object of which is to rear the fabric of felicity by the hands of reason and of law. (1970, 11)</a:t>
            </a:r>
          </a:p>
        </p:txBody>
      </p:sp>
    </p:spTree>
    <p:extLst>
      <p:ext uri="{BB962C8B-B14F-4D97-AF65-F5344CB8AC3E}">
        <p14:creationId xmlns:p14="http://schemas.microsoft.com/office/powerpoint/2010/main" val="1083123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Bentham on Pain</a:t>
            </a:r>
          </a:p>
        </p:txBody>
      </p:sp>
      <p:sp>
        <p:nvSpPr>
          <p:cNvPr id="3" name="Content Placeholder 2"/>
          <p:cNvSpPr>
            <a:spLocks noGrp="1"/>
          </p:cNvSpPr>
          <p:nvPr>
            <p:ph sz="half" idx="1"/>
          </p:nvPr>
        </p:nvSpPr>
        <p:spPr/>
        <p:txBody>
          <a:bodyPr>
            <a:normAutofit/>
          </a:bodyPr>
          <a:lstStyle/>
          <a:p>
            <a:pPr marL="0" indent="0">
              <a:buNone/>
            </a:pPr>
            <a:r>
              <a:rPr lang="en-GB" dirty="0"/>
              <a:t>For Bentham then, pain (and pleasure) are objective realities that exist in order to govern our actions. </a:t>
            </a:r>
          </a:p>
          <a:p>
            <a:pPr marL="0" indent="0">
              <a:buNone/>
            </a:pPr>
            <a:r>
              <a:rPr lang="en-GB" dirty="0"/>
              <a:t>Pain guides us away from actions, pleasure guides us towards actions. Morality is pain / pleasure, with the good being the reduction of pain and the maximisation of pleasure. </a:t>
            </a:r>
          </a:p>
          <a:p>
            <a:pPr marL="0" indent="0">
              <a:buNone/>
            </a:pPr>
            <a:r>
              <a:rPr lang="en-GB" dirty="0"/>
              <a:t>Pain is there not necessary, nor does it serve a good. Pain has no meaning beyond this. </a:t>
            </a:r>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507331" y="1651247"/>
            <a:ext cx="5300999" cy="4145872"/>
          </a:xfrm>
        </p:spPr>
      </p:pic>
    </p:spTree>
    <p:extLst>
      <p:ext uri="{BB962C8B-B14F-4D97-AF65-F5344CB8AC3E}">
        <p14:creationId xmlns:p14="http://schemas.microsoft.com/office/powerpoint/2010/main" val="2894263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 Sade on Pain</a:t>
            </a:r>
          </a:p>
        </p:txBody>
      </p:sp>
      <p:sp>
        <p:nvSpPr>
          <p:cNvPr id="3" name="Content Placeholder 2"/>
          <p:cNvSpPr>
            <a:spLocks noGrp="1"/>
          </p:cNvSpPr>
          <p:nvPr>
            <p:ph sz="half" idx="1"/>
          </p:nvPr>
        </p:nvSpPr>
        <p:spPr/>
        <p:txBody>
          <a:bodyPr>
            <a:normAutofit fontScale="92500" lnSpcReduction="10000"/>
          </a:bodyPr>
          <a:lstStyle/>
          <a:p>
            <a:r>
              <a:rPr lang="en-GB" dirty="0"/>
              <a:t>In contrast, and almost at the same time, the Marquis De Sade (1740-1814) developed an alternative approach to understanding the philosophical basis of pain. </a:t>
            </a:r>
          </a:p>
          <a:p>
            <a:r>
              <a:rPr lang="en-GB" dirty="0"/>
              <a:t>De Sade understands pain as intimately connected to our bodily experience, indeed as the only reliable source of truth within a world in which we are engaged in producing a series of deceptions and lies about our emotions.</a:t>
            </a:r>
          </a:p>
          <a:p>
            <a:r>
              <a:rPr lang="en-GB" dirty="0"/>
              <a:t>For De Sade, pain is inherent to our bodily experience and an intimate part of our conception of pleasure. We cannot have one, without the other.</a:t>
            </a:r>
          </a:p>
          <a:p>
            <a:pPr marL="0" indent="0">
              <a:buNone/>
            </a:pPr>
            <a:endParaRPr lang="en-GB" dirty="0"/>
          </a:p>
          <a:p>
            <a:endParaRPr lang="en-GB" dirty="0"/>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44527" y="847817"/>
            <a:ext cx="4914704" cy="4452723"/>
          </a:xfrm>
        </p:spPr>
      </p:pic>
      <p:sp>
        <p:nvSpPr>
          <p:cNvPr id="6" name="TextBox 5"/>
          <p:cNvSpPr txBox="1"/>
          <p:nvPr/>
        </p:nvSpPr>
        <p:spPr>
          <a:xfrm>
            <a:off x="6383045" y="5468645"/>
            <a:ext cx="2938508" cy="646331"/>
          </a:xfrm>
          <a:prstGeom prst="rect">
            <a:avLst/>
          </a:prstGeom>
          <a:noFill/>
        </p:spPr>
        <p:txBody>
          <a:bodyPr wrap="square" rtlCol="0">
            <a:spAutoFit/>
          </a:bodyPr>
          <a:lstStyle/>
          <a:p>
            <a:r>
              <a:rPr lang="en-GB" dirty="0"/>
              <a:t>“The Night” – Max Beckmann 1918-1919</a:t>
            </a:r>
          </a:p>
        </p:txBody>
      </p:sp>
    </p:spTree>
    <p:extLst>
      <p:ext uri="{BB962C8B-B14F-4D97-AF65-F5344CB8AC3E}">
        <p14:creationId xmlns:p14="http://schemas.microsoft.com/office/powerpoint/2010/main" val="1655851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p:cNvPicPr>
            <a:picLocks noGrp="1" noChangeAspect="1"/>
          </p:cNvPicPr>
          <p:nvPr>
            <p:ph sz="half" idx="2"/>
          </p:nvPr>
        </p:nvPicPr>
        <p:blipFill rotWithShape="1">
          <a:blip r:embed="rId3">
            <a:duotone>
              <a:schemeClr val="bg2">
                <a:shade val="45000"/>
                <a:satMod val="135000"/>
              </a:schemeClr>
              <a:prstClr val="white"/>
            </a:duotone>
            <a:alphaModFix amt="35000"/>
            <a:extLst>
              <a:ext uri="{28A0092B-C50C-407E-A947-70E740481C1C}">
                <a14:useLocalDpi xmlns:a14="http://schemas.microsoft.com/office/drawing/2010/main" val="0"/>
              </a:ext>
            </a:extLst>
          </a:blip>
          <a:srcRect t="7324" r="-1" b="19367"/>
          <a:stretch/>
        </p:blipFill>
        <p:spPr>
          <a:xfrm>
            <a:off x="20" y="-1"/>
            <a:ext cx="12188932" cy="6858000"/>
          </a:xfrm>
          <a:prstGeom prst="rect">
            <a:avLst/>
          </a:prstGeom>
        </p:spPr>
      </p:pic>
      <p:sp>
        <p:nvSpPr>
          <p:cNvPr id="2" name="Title 1"/>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t>De Sade on Pain</a:t>
            </a:r>
          </a:p>
        </p:txBody>
      </p:sp>
      <p:cxnSp>
        <p:nvCxnSpPr>
          <p:cNvPr id="14" name="Straight Connector 13">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971371" y="643467"/>
            <a:ext cx="6574112" cy="5571066"/>
          </a:xfrm>
        </p:spPr>
        <p:txBody>
          <a:bodyPr vert="horz" lIns="45720" tIns="45720" rIns="45720" bIns="45720" rtlCol="0" anchor="ctr">
            <a:normAutofit/>
          </a:bodyPr>
          <a:lstStyle/>
          <a:p>
            <a:r>
              <a:rPr lang="en-US" dirty="0"/>
              <a:t>For De Sade, pain itself has an ethics, and that pursuit of pain, or imposing it, may be as useful and just as pleasurable. </a:t>
            </a:r>
          </a:p>
          <a:p>
            <a:endParaRPr lang="en-US" dirty="0"/>
          </a:p>
          <a:p>
            <a:r>
              <a:rPr lang="en-US" dirty="0"/>
              <a:t>De Sade, as a libertine, sought to embrace the full possibility of physical sensation, exploring the limits of both pleasure and pain. </a:t>
            </a:r>
          </a:p>
          <a:p>
            <a:endParaRPr lang="en-US" dirty="0"/>
          </a:p>
          <a:p>
            <a:r>
              <a:rPr lang="en-US" dirty="0"/>
              <a:t>This led to his arrest, and infamy, as a sexual deviant – coining the term sadist / sadism.</a:t>
            </a:r>
          </a:p>
        </p:txBody>
      </p:sp>
    </p:spTree>
    <p:extLst>
      <p:ext uri="{BB962C8B-B14F-4D97-AF65-F5344CB8AC3E}">
        <p14:creationId xmlns:p14="http://schemas.microsoft.com/office/powerpoint/2010/main" val="202549303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24129" y="585216"/>
            <a:ext cx="4431792" cy="1499616"/>
          </a:xfrm>
        </p:spPr>
        <p:txBody>
          <a:bodyPr vert="horz" lIns="91440" tIns="45720" rIns="91440" bIns="45720" rtlCol="0" anchor="ctr">
            <a:normAutofit/>
          </a:bodyPr>
          <a:lstStyle/>
          <a:p>
            <a:r>
              <a:rPr lang="en-US"/>
              <a:t>De Sade on Pain</a:t>
            </a:r>
          </a:p>
        </p:txBody>
      </p:sp>
      <p:sp>
        <p:nvSpPr>
          <p:cNvPr id="3" name="Content Placeholder 2"/>
          <p:cNvSpPr>
            <a:spLocks noGrp="1"/>
          </p:cNvSpPr>
          <p:nvPr>
            <p:ph sz="half" idx="1"/>
          </p:nvPr>
        </p:nvSpPr>
        <p:spPr>
          <a:xfrm>
            <a:off x="1024128" y="2286000"/>
            <a:ext cx="4429615" cy="3931920"/>
          </a:xfrm>
        </p:spPr>
        <p:txBody>
          <a:bodyPr vert="horz" lIns="45720" tIns="45720" rIns="45720" bIns="45720" rtlCol="0">
            <a:normAutofit/>
          </a:bodyPr>
          <a:lstStyle/>
          <a:p>
            <a:r>
              <a:rPr lang="en-US" sz="1700" dirty="0"/>
              <a:t>Ironically, given his arrest and imprisonment, De Sade viewed the State as having the purpose of managing and regulating the infliction of pain.  </a:t>
            </a:r>
          </a:p>
          <a:p>
            <a:r>
              <a:rPr lang="en-US" sz="1700" dirty="0"/>
              <a:t>For De Sade, the state does this through the mechanism of the law (drawing on notions of naturalness) and violent punishment to the contravention of social norms. </a:t>
            </a:r>
          </a:p>
          <a:p>
            <a:r>
              <a:rPr lang="en-US" sz="1700" dirty="0"/>
              <a:t>1 – How might this connect to Foucault’s work on the notion of discipline and regulation?</a:t>
            </a:r>
          </a:p>
          <a:p>
            <a:r>
              <a:rPr lang="en-US" sz="1700" dirty="0"/>
              <a:t>2 – What is the role of pain and / or suffering in social punishment?</a:t>
            </a:r>
          </a:p>
          <a:p>
            <a:r>
              <a:rPr lang="en-US" sz="1700" dirty="0"/>
              <a:t>3 – How does our legal and social system view pain? Suffering?</a:t>
            </a:r>
          </a:p>
          <a:p>
            <a:endParaRPr lang="en-US" sz="1700"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096000" y="967016"/>
            <a:ext cx="5455921" cy="4923968"/>
          </a:xfrm>
          <a:prstGeom prst="rect">
            <a:avLst/>
          </a:prstGeom>
        </p:spPr>
      </p:pic>
    </p:spTree>
    <p:extLst>
      <p:ext uri="{BB962C8B-B14F-4D97-AF65-F5344CB8AC3E}">
        <p14:creationId xmlns:p14="http://schemas.microsoft.com/office/powerpoint/2010/main" val="1246945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7" y="643467"/>
            <a:ext cx="7164674" cy="5571066"/>
          </a:xfrm>
        </p:spPr>
        <p:txBody>
          <a:bodyPr vert="horz" lIns="91440" tIns="45720" rIns="91440" bIns="45720" rtlCol="0" anchor="ctr">
            <a:normAutofit/>
          </a:bodyPr>
          <a:lstStyle/>
          <a:p>
            <a:r>
              <a:rPr lang="en-US" sz="6600" dirty="0">
                <a:solidFill>
                  <a:schemeClr val="tx1">
                    <a:alpha val="80000"/>
                  </a:schemeClr>
                </a:solidFill>
              </a:rPr>
              <a:t>Rene Girard: </a:t>
            </a:r>
            <a:br>
              <a:rPr lang="en-US" sz="6600" dirty="0">
                <a:solidFill>
                  <a:schemeClr val="tx1">
                    <a:alpha val="80000"/>
                  </a:schemeClr>
                </a:solidFill>
              </a:rPr>
            </a:br>
            <a:r>
              <a:rPr lang="en-US" sz="6600" dirty="0">
                <a:solidFill>
                  <a:schemeClr val="tx1">
                    <a:alpha val="80000"/>
                  </a:schemeClr>
                </a:solidFill>
              </a:rPr>
              <a:t>Mimetic Desire &amp; </a:t>
            </a:r>
            <a:br>
              <a:rPr lang="en-US" sz="6600" dirty="0">
                <a:solidFill>
                  <a:schemeClr val="tx1">
                    <a:alpha val="80000"/>
                  </a:schemeClr>
                </a:solidFill>
              </a:rPr>
            </a:br>
            <a:r>
              <a:rPr lang="en-US" sz="6600" dirty="0">
                <a:solidFill>
                  <a:schemeClr val="tx1">
                    <a:alpha val="80000"/>
                  </a:schemeClr>
                </a:solidFill>
              </a:rPr>
              <a:t>the Scapegoat mechanism</a:t>
            </a:r>
          </a:p>
        </p:txBody>
      </p:sp>
      <p:sp>
        <p:nvSpPr>
          <p:cNvPr id="3" name="Text Placeholder 2"/>
          <p:cNvSpPr>
            <a:spLocks noGrp="1"/>
          </p:cNvSpPr>
          <p:nvPr>
            <p:ph type="body" idx="1"/>
          </p:nvPr>
        </p:nvSpPr>
        <p:spPr>
          <a:xfrm>
            <a:off x="8451608" y="643467"/>
            <a:ext cx="3096926" cy="5571066"/>
          </a:xfrm>
        </p:spPr>
        <p:txBody>
          <a:bodyPr vert="horz" lIns="91440" tIns="45720" rIns="91440" bIns="45720" rtlCol="0" anchor="ctr">
            <a:normAutofit/>
          </a:bodyPr>
          <a:lstStyle/>
          <a:p>
            <a:endParaRPr lang="en-US" sz="2000"/>
          </a:p>
        </p:txBody>
      </p:sp>
      <p:cxnSp>
        <p:nvCxnSpPr>
          <p:cNvPr id="16" name="Straight Connector 15">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0706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24128" y="585216"/>
            <a:ext cx="5902061" cy="1499616"/>
          </a:xfrm>
        </p:spPr>
        <p:txBody>
          <a:bodyPr vert="horz" lIns="91440" tIns="45720" rIns="91440" bIns="45720" rtlCol="0" anchor="ctr">
            <a:normAutofit/>
          </a:bodyPr>
          <a:lstStyle/>
          <a:p>
            <a:r>
              <a:rPr lang="en-US"/>
              <a:t>Pain - Desire and Violence</a:t>
            </a:r>
          </a:p>
        </p:txBody>
      </p:sp>
      <p:sp>
        <p:nvSpPr>
          <p:cNvPr id="3" name="Content Placeholder 2"/>
          <p:cNvSpPr>
            <a:spLocks noGrp="1"/>
          </p:cNvSpPr>
          <p:nvPr>
            <p:ph sz="half" idx="1"/>
          </p:nvPr>
        </p:nvSpPr>
        <p:spPr>
          <a:xfrm>
            <a:off x="1024128" y="2286000"/>
            <a:ext cx="5902061" cy="3931920"/>
          </a:xfrm>
        </p:spPr>
        <p:txBody>
          <a:bodyPr vert="horz" lIns="45720" tIns="45720" rIns="45720" bIns="45720" rtlCol="0">
            <a:normAutofit/>
          </a:bodyPr>
          <a:lstStyle/>
          <a:p>
            <a:r>
              <a:rPr lang="en-US" dirty="0"/>
              <a:t>Having looked, a little, at pain as a social and philosophical concept I want to turn toward looking at some building blocks of pain – desire, whether to inflict pain or retreat from pain; and violence, either self-inflicted or inflicted onto us. </a:t>
            </a:r>
          </a:p>
          <a:p>
            <a:endParaRPr lang="en-US" dirty="0"/>
          </a:p>
          <a:p>
            <a:r>
              <a:rPr lang="en-US" dirty="0"/>
              <a:t>One of the key thinkers of these questions is Rene Girard (1923-2015), who begins by asking the question of why we want what we do?</a:t>
            </a: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662601" y="640080"/>
            <a:ext cx="3778986" cy="5577840"/>
          </a:xfrm>
          <a:prstGeom prst="rect">
            <a:avLst/>
          </a:prstGeom>
        </p:spPr>
      </p:pic>
    </p:spTree>
    <p:extLst>
      <p:ext uri="{BB962C8B-B14F-4D97-AF65-F5344CB8AC3E}">
        <p14:creationId xmlns:p14="http://schemas.microsoft.com/office/powerpoint/2010/main" val="4285840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Placeholder 4"/>
          <p:cNvPicPr>
            <a:picLocks noGrp="1" noChangeAspect="1"/>
          </p:cNvPicPr>
          <p:nvPr>
            <p:ph type="pic" idx="1"/>
          </p:nvPr>
        </p:nvPicPr>
        <p:blipFill rotWithShape="1">
          <a:blip r:embed="rId3"/>
          <a:srcRect l="6618" t="9091" r="6109"/>
          <a:stretch/>
        </p:blipFill>
        <p:spPr>
          <a:xfrm>
            <a:off x="20" y="10"/>
            <a:ext cx="12191980" cy="6857990"/>
          </a:xfrm>
          <a:prstGeom prst="rect">
            <a:avLst/>
          </a:prstGeom>
        </p:spPr>
      </p:pic>
      <p:sp>
        <p:nvSpPr>
          <p:cNvPr id="16" name="Rectangle 15">
            <a:extLst>
              <a:ext uri="{FF2B5EF4-FFF2-40B4-BE49-F238E27FC236}">
                <a16:creationId xmlns:a16="http://schemas.microsoft.com/office/drawing/2014/main" id="{CC1CA635-2D9C-4E3E-820F-5FE35AC14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12192000" cy="2298032"/>
          </a:xfrm>
          <a:prstGeom prst="rect">
            <a:avLst/>
          </a:prstGeom>
          <a:solidFill>
            <a:schemeClr val="tx2">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457200" y="4960137"/>
            <a:ext cx="7772400" cy="1463040"/>
          </a:xfrm>
        </p:spPr>
        <p:txBody>
          <a:bodyPr vert="horz" lIns="91440" tIns="45720" rIns="91440" bIns="45720" rtlCol="0" anchor="ctr">
            <a:normAutofit/>
          </a:bodyPr>
          <a:lstStyle/>
          <a:p>
            <a:r>
              <a:rPr lang="en-US" kern="1200" cap="all" spc="200" baseline="0">
                <a:solidFill>
                  <a:srgbClr val="FFFFFF"/>
                </a:solidFill>
                <a:latin typeface="+mj-lt"/>
                <a:ea typeface="+mj-ea"/>
                <a:cs typeface="+mj-cs"/>
              </a:rPr>
              <a:t>What do you want?</a:t>
            </a:r>
            <a:br>
              <a:rPr lang="en-US" kern="1200" cap="all" spc="200" baseline="0">
                <a:solidFill>
                  <a:srgbClr val="FFFFFF"/>
                </a:solidFill>
                <a:latin typeface="+mj-lt"/>
                <a:ea typeface="+mj-ea"/>
                <a:cs typeface="+mj-cs"/>
              </a:rPr>
            </a:br>
            <a:r>
              <a:rPr lang="en-US" kern="1200" cap="all" spc="200" baseline="0">
                <a:solidFill>
                  <a:srgbClr val="FFFFFF"/>
                </a:solidFill>
                <a:latin typeface="+mj-lt"/>
                <a:ea typeface="+mj-ea"/>
                <a:cs typeface="+mj-cs"/>
              </a:rPr>
              <a:t>Why do you want it?</a:t>
            </a:r>
          </a:p>
        </p:txBody>
      </p:sp>
      <p:sp>
        <p:nvSpPr>
          <p:cNvPr id="4" name="Text Placeholder 3"/>
          <p:cNvSpPr>
            <a:spLocks noGrp="1"/>
          </p:cNvSpPr>
          <p:nvPr>
            <p:ph type="body" sz="half" idx="2"/>
          </p:nvPr>
        </p:nvSpPr>
        <p:spPr>
          <a:xfrm>
            <a:off x="8610600" y="4960137"/>
            <a:ext cx="3200400" cy="1463040"/>
          </a:xfrm>
        </p:spPr>
        <p:txBody>
          <a:bodyPr vert="horz" lIns="91440" tIns="45720" rIns="91440" bIns="45720" rtlCol="0" anchor="ctr">
            <a:normAutofit/>
          </a:bodyPr>
          <a:lstStyle/>
          <a:p>
            <a:r>
              <a:rPr lang="en-US">
                <a:solidFill>
                  <a:srgbClr val="FFFFFF"/>
                </a:solidFill>
              </a:rPr>
              <a:t>Desire, Olja Sofronijevic, Ceramics, 2019</a:t>
            </a:r>
          </a:p>
        </p:txBody>
      </p:sp>
      <p:cxnSp>
        <p:nvCxnSpPr>
          <p:cNvPr id="18" name="Straight Connector 17">
            <a:extLst>
              <a:ext uri="{FF2B5EF4-FFF2-40B4-BE49-F238E27FC236}">
                <a16:creationId xmlns:a16="http://schemas.microsoft.com/office/drawing/2014/main" id="{E0E62FBC-456F-48AE-91ED-3956405D76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4199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text&#10;&#10;Description automatically generated">
            <a:extLst>
              <a:ext uri="{FF2B5EF4-FFF2-40B4-BE49-F238E27FC236}">
                <a16:creationId xmlns:a16="http://schemas.microsoft.com/office/drawing/2014/main" id="{713D3F1D-71F7-4F96-81E2-F89DD9D3592B}"/>
              </a:ext>
            </a:extLst>
          </p:cNvPr>
          <p:cNvPicPr>
            <a:picLocks noGrp="1" noChangeAspect="1"/>
          </p:cNvPicPr>
          <p:nvPr>
            <p:ph sz="half" idx="2"/>
          </p:nvPr>
        </p:nvPicPr>
        <p:blipFill rotWithShape="1">
          <a:blip r:embed="rId3">
            <a:duotone>
              <a:schemeClr val="bg2">
                <a:shade val="45000"/>
                <a:satMod val="135000"/>
              </a:schemeClr>
              <a:prstClr val="white"/>
            </a:duotone>
            <a:alphaModFix amt="35000"/>
          </a:blip>
          <a:srcRect t="14013" r="2" b="30115"/>
          <a:stretch/>
        </p:blipFill>
        <p:spPr>
          <a:xfrm>
            <a:off x="20" y="-1"/>
            <a:ext cx="12188932" cy="6858000"/>
          </a:xfrm>
          <a:prstGeom prst="rect">
            <a:avLst/>
          </a:prstGeom>
        </p:spPr>
      </p:pic>
      <p:sp>
        <p:nvSpPr>
          <p:cNvPr id="2" name="Title 1"/>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dirty="0" err="1"/>
              <a:t>Girardian</a:t>
            </a:r>
            <a:r>
              <a:rPr lang="en-US" dirty="0"/>
              <a:t> Desire</a:t>
            </a:r>
          </a:p>
        </p:txBody>
      </p:sp>
      <p:cxnSp>
        <p:nvCxnSpPr>
          <p:cNvPr id="20" name="Straight Connector 19">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971371" y="643467"/>
            <a:ext cx="6574112" cy="5571066"/>
          </a:xfrm>
        </p:spPr>
        <p:txBody>
          <a:bodyPr vert="horz" lIns="45720" tIns="45720" rIns="45720" bIns="45720" rtlCol="0" anchor="ctr">
            <a:normAutofit/>
          </a:bodyPr>
          <a:lstStyle/>
          <a:p>
            <a:pPr fontAlgn="base"/>
            <a:r>
              <a:rPr lang="en-US" dirty="0"/>
              <a:t>Girard’s fundamental concept is called ‘mimetic desire’. </a:t>
            </a:r>
          </a:p>
          <a:p>
            <a:pPr fontAlgn="base"/>
            <a:endParaRPr lang="en-US" dirty="0"/>
          </a:p>
          <a:p>
            <a:pPr fontAlgn="base"/>
            <a:r>
              <a:rPr lang="en-US" dirty="0"/>
              <a:t>Girard noticed that humans are fundamentally imitating creatures – we copy what other things do and do them ourselves.</a:t>
            </a:r>
          </a:p>
          <a:p>
            <a:pPr fontAlgn="base"/>
            <a:endParaRPr lang="en-US" dirty="0"/>
          </a:p>
          <a:p>
            <a:pPr fontAlgn="base"/>
            <a:r>
              <a:rPr lang="en-US" dirty="0"/>
              <a:t>Indeed, imitation is the basic mechanism of learning (we learn inasmuch as we imitate what our teachers do), and neuroscientists are increasingly reporting that our neural structure promotes imitation very proficiently (for example, ‘mirror neurons’).</a:t>
            </a:r>
          </a:p>
        </p:txBody>
      </p:sp>
    </p:spTree>
    <p:extLst>
      <p:ext uri="{BB962C8B-B14F-4D97-AF65-F5344CB8AC3E}">
        <p14:creationId xmlns:p14="http://schemas.microsoft.com/office/powerpoint/2010/main" val="2378203420"/>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close-up of a sock&#10;&#10;Description automatically generated with medium confidence">
            <a:extLst>
              <a:ext uri="{FF2B5EF4-FFF2-40B4-BE49-F238E27FC236}">
                <a16:creationId xmlns:a16="http://schemas.microsoft.com/office/drawing/2014/main" id="{F761BC02-7BF9-437C-8D2B-A892B869BC74}"/>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8609" r="-1" b="7099"/>
          <a:stretch/>
        </p:blipFill>
        <p:spPr>
          <a:xfrm>
            <a:off x="20" y="-1"/>
            <a:ext cx="12188932" cy="6858000"/>
          </a:xfrm>
          <a:prstGeom prst="rect">
            <a:avLst/>
          </a:prstGeom>
        </p:spPr>
      </p:pic>
      <p:sp>
        <p:nvSpPr>
          <p:cNvPr id="2" name="Title 1">
            <a:extLst>
              <a:ext uri="{FF2B5EF4-FFF2-40B4-BE49-F238E27FC236}">
                <a16:creationId xmlns:a16="http://schemas.microsoft.com/office/drawing/2014/main" id="{9AF96621-E5C9-42F9-BDCF-5AA682511A3B}"/>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dirty="0" err="1"/>
              <a:t>Girardian</a:t>
            </a:r>
            <a:r>
              <a:rPr lang="en-US" dirty="0"/>
              <a:t> Desire</a:t>
            </a:r>
          </a:p>
        </p:txBody>
      </p:sp>
      <p:cxnSp>
        <p:nvCxnSpPr>
          <p:cNvPr id="15" name="Straight Connector 14">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E635E25-9F77-410B-907A-3622D6C1D8FF}"/>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r>
              <a:rPr lang="en-US" dirty="0"/>
              <a:t>However, according to Girard, most thinking devoted to imitation pays little attention to the fact that we also imitate other people’s desires, and depending on how this happens, it may lead to conflicts and rivalries. </a:t>
            </a:r>
          </a:p>
          <a:p>
            <a:endParaRPr lang="en-US" dirty="0"/>
          </a:p>
          <a:p>
            <a:r>
              <a:rPr lang="en-US" dirty="0"/>
              <a:t>If people imitate each other’s desires, they may wind up desiring the very same things; and if they desire the same things, they may easily become rivals, as they reach for the same objects. </a:t>
            </a:r>
          </a:p>
          <a:p>
            <a:endParaRPr lang="en-US" dirty="0"/>
          </a:p>
          <a:p>
            <a:r>
              <a:rPr lang="en-US" dirty="0"/>
              <a:t>For Girard, imitation is the useful aspect of copying others, while mimesis is the mechanism that explains the problematic outcomes of that imitation.</a:t>
            </a:r>
          </a:p>
          <a:p>
            <a:endParaRPr lang="en-US" dirty="0"/>
          </a:p>
        </p:txBody>
      </p:sp>
    </p:spTree>
    <p:extLst>
      <p:ext uri="{BB962C8B-B14F-4D97-AF65-F5344CB8AC3E}">
        <p14:creationId xmlns:p14="http://schemas.microsoft.com/office/powerpoint/2010/main" val="359158463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ate.com - rene_girard_explains_mimetic_desire_OgB9p2BA4fw_1080p.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1226034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descr="A picture containing electronics&#10;&#10;Description automatically generated">
            <a:extLst>
              <a:ext uri="{FF2B5EF4-FFF2-40B4-BE49-F238E27FC236}">
                <a16:creationId xmlns:a16="http://schemas.microsoft.com/office/drawing/2014/main" id="{FFA9A391-D46D-48C9-A104-C519F35E407A}"/>
              </a:ext>
            </a:extLst>
          </p:cNvPr>
          <p:cNvPicPr>
            <a:picLocks noGrp="1" noChangeAspect="1"/>
          </p:cNvPicPr>
          <p:nvPr>
            <p:ph sz="half" idx="2"/>
          </p:nvPr>
        </p:nvPicPr>
        <p:blipFill rotWithShape="1">
          <a:blip r:embed="rId3">
            <a:duotone>
              <a:schemeClr val="bg2">
                <a:shade val="45000"/>
                <a:satMod val="135000"/>
              </a:schemeClr>
              <a:prstClr val="white"/>
            </a:duotone>
            <a:alphaModFix amt="35000"/>
          </a:blip>
          <a:srcRect t="5437" r="-1" b="5254"/>
          <a:stretch/>
        </p:blipFill>
        <p:spPr>
          <a:xfrm>
            <a:off x="20" y="-1"/>
            <a:ext cx="12188932" cy="6858000"/>
          </a:xfrm>
          <a:prstGeom prst="rect">
            <a:avLst/>
          </a:prstGeom>
        </p:spPr>
      </p:pic>
      <p:sp>
        <p:nvSpPr>
          <p:cNvPr id="2" name="Title 1"/>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dirty="0"/>
              <a:t>Desire to violence </a:t>
            </a:r>
          </a:p>
        </p:txBody>
      </p:sp>
      <p:cxnSp>
        <p:nvCxnSpPr>
          <p:cNvPr id="19" name="Straight Connector 18">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1EFC5999-D42B-416E-A29C-7B537AB8808A}"/>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pPr marL="0" indent="0">
              <a:buNone/>
            </a:pPr>
            <a:r>
              <a:rPr lang="en-US" dirty="0"/>
              <a:t>So what does desire have to do with violence and pain?</a:t>
            </a:r>
          </a:p>
          <a:p>
            <a:pPr marL="0" indent="0">
              <a:buNone/>
            </a:pPr>
            <a:endParaRPr lang="en-US" dirty="0"/>
          </a:p>
          <a:p>
            <a:pPr marL="0" indent="0">
              <a:buNone/>
            </a:pPr>
            <a:r>
              <a:rPr lang="en-US" dirty="0"/>
              <a:t>Girard studied the anthropological basis of myths and pre-modern societies, noticing that collective violence was a central part of society itself. </a:t>
            </a:r>
          </a:p>
          <a:p>
            <a:pPr marL="0" indent="0">
              <a:buNone/>
            </a:pPr>
            <a:r>
              <a:rPr lang="en-US" dirty="0"/>
              <a:t>Only one man can be king (despite all desiring it), but all can share in collective violence against an other. </a:t>
            </a:r>
          </a:p>
          <a:p>
            <a:pPr marL="0" indent="0">
              <a:buNone/>
            </a:pPr>
            <a:r>
              <a:rPr lang="en-US" dirty="0"/>
              <a:t>This collective aspect of violence allows for the expression of desire that cannot be met elsewhere, maintaining social cohesion.</a:t>
            </a:r>
          </a:p>
        </p:txBody>
      </p:sp>
    </p:spTree>
    <p:extLst>
      <p:ext uri="{BB962C8B-B14F-4D97-AF65-F5344CB8AC3E}">
        <p14:creationId xmlns:p14="http://schemas.microsoft.com/office/powerpoint/2010/main" val="1286881985"/>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chart&#10;&#10;Description automatically generated">
            <a:extLst>
              <a:ext uri="{FF2B5EF4-FFF2-40B4-BE49-F238E27FC236}">
                <a16:creationId xmlns:a16="http://schemas.microsoft.com/office/drawing/2014/main" id="{D743042D-7672-4127-AC2A-2D4BF48A4736}"/>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25324" r="-1" b="19255"/>
          <a:stretch/>
        </p:blipFill>
        <p:spPr>
          <a:xfrm>
            <a:off x="20" y="-1"/>
            <a:ext cx="12188932" cy="6858000"/>
          </a:xfrm>
          <a:prstGeom prst="rect">
            <a:avLst/>
          </a:prstGeom>
        </p:spPr>
      </p:pic>
      <p:sp>
        <p:nvSpPr>
          <p:cNvPr id="2" name="Title 1">
            <a:extLst>
              <a:ext uri="{FF2B5EF4-FFF2-40B4-BE49-F238E27FC236}">
                <a16:creationId xmlns:a16="http://schemas.microsoft.com/office/drawing/2014/main" id="{D6CBD007-78CF-4A98-81B7-E61B333007B5}"/>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dirty="0"/>
              <a:t>Desire to violence </a:t>
            </a:r>
          </a:p>
        </p:txBody>
      </p:sp>
      <p:cxnSp>
        <p:nvCxnSpPr>
          <p:cNvPr id="15" name="Straight Connector 14">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328FCD2-17B6-4063-9A2F-97289FAB5A3E}"/>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pPr marL="0" indent="0">
              <a:buNone/>
            </a:pPr>
            <a:r>
              <a:rPr lang="en-US" sz="4000" i="1" dirty="0"/>
              <a:t>Man is the creature who does not know what to desire, and he turns to others in order to make up his mind. We desire what others desire because we imitate their desires.</a:t>
            </a:r>
            <a:br>
              <a:rPr lang="en-US" i="1" dirty="0"/>
            </a:br>
            <a:br>
              <a:rPr lang="en-US" i="1" dirty="0"/>
            </a:br>
            <a:r>
              <a:rPr lang="en-US" i="1" dirty="0"/>
              <a:t>Rene Girard</a:t>
            </a:r>
          </a:p>
          <a:p>
            <a:endParaRPr lang="en-US" dirty="0"/>
          </a:p>
        </p:txBody>
      </p:sp>
    </p:spTree>
    <p:extLst>
      <p:ext uri="{BB962C8B-B14F-4D97-AF65-F5344CB8AC3E}">
        <p14:creationId xmlns:p14="http://schemas.microsoft.com/office/powerpoint/2010/main" val="3676027512"/>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Desire to violence </a:t>
            </a:r>
          </a:p>
        </p:txBody>
      </p:sp>
      <p:pic>
        <p:nvPicPr>
          <p:cNvPr id="5" name="Content Placeholder 4"/>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592650" y="537099"/>
            <a:ext cx="4824034" cy="5370507"/>
          </a:xfrm>
        </p:spPr>
      </p:pic>
      <p:sp>
        <p:nvSpPr>
          <p:cNvPr id="4" name="Content Placeholder 3"/>
          <p:cNvSpPr>
            <a:spLocks noGrp="1"/>
          </p:cNvSpPr>
          <p:nvPr>
            <p:ph sz="half" idx="2"/>
          </p:nvPr>
        </p:nvSpPr>
        <p:spPr>
          <a:xfrm>
            <a:off x="843379" y="2012611"/>
            <a:ext cx="4998128" cy="4303007"/>
          </a:xfrm>
        </p:spPr>
        <p:txBody>
          <a:bodyPr>
            <a:normAutofit/>
          </a:bodyPr>
          <a:lstStyle/>
          <a:p>
            <a:pPr marL="0" indent="0">
              <a:buNone/>
            </a:pPr>
            <a:r>
              <a:rPr lang="en-GB" dirty="0"/>
              <a:t>Think of the forms of violence common to our societies: bullying, sacrificial victims, marginalisation and exclusion </a:t>
            </a:r>
            <a:r>
              <a:rPr lang="en-GB" dirty="0" err="1"/>
              <a:t>etc</a:t>
            </a:r>
            <a:r>
              <a:rPr lang="en-GB" dirty="0"/>
              <a:t> etc. </a:t>
            </a:r>
          </a:p>
          <a:p>
            <a:pPr marL="0" indent="0">
              <a:buNone/>
            </a:pPr>
            <a:endParaRPr lang="en-GB" dirty="0"/>
          </a:p>
          <a:p>
            <a:pPr marL="0" indent="0">
              <a:buNone/>
            </a:pPr>
            <a:r>
              <a:rPr lang="en-GB" dirty="0"/>
              <a:t>1 - What role do these human behaviours play?</a:t>
            </a:r>
          </a:p>
          <a:p>
            <a:pPr marL="0" indent="0">
              <a:buNone/>
            </a:pPr>
            <a:r>
              <a:rPr lang="en-GB" dirty="0"/>
              <a:t>2 - What do these expressions of violence build up?</a:t>
            </a:r>
          </a:p>
          <a:p>
            <a:pPr marL="0" indent="0">
              <a:buNone/>
            </a:pPr>
            <a:r>
              <a:rPr lang="en-GB" dirty="0"/>
              <a:t>3 - Why might society want to encourage certain forms of violence against others?</a:t>
            </a:r>
          </a:p>
          <a:p>
            <a:pPr marL="0" indent="0">
              <a:buNone/>
            </a:pPr>
            <a:endParaRPr lang="en-GB" dirty="0"/>
          </a:p>
          <a:p>
            <a:pPr marL="0" indent="0">
              <a:buNone/>
            </a:pPr>
            <a:endParaRPr lang="en-GB" dirty="0"/>
          </a:p>
        </p:txBody>
      </p:sp>
      <p:sp>
        <p:nvSpPr>
          <p:cNvPr id="6" name="TextBox 5"/>
          <p:cNvSpPr txBox="1"/>
          <p:nvPr/>
        </p:nvSpPr>
        <p:spPr>
          <a:xfrm>
            <a:off x="6507332" y="5992453"/>
            <a:ext cx="4838330" cy="646331"/>
          </a:xfrm>
          <a:prstGeom prst="rect">
            <a:avLst/>
          </a:prstGeom>
          <a:noFill/>
        </p:spPr>
        <p:txBody>
          <a:bodyPr wrap="square" rtlCol="0">
            <a:spAutoFit/>
          </a:bodyPr>
          <a:lstStyle/>
          <a:p>
            <a:r>
              <a:rPr lang="it-IT" dirty="0"/>
              <a:t>Nicolae Maniu </a:t>
            </a:r>
            <a:r>
              <a:rPr lang="it-IT" i="1" dirty="0"/>
              <a:t>Sacrificial morning</a:t>
            </a:r>
            <a:r>
              <a:rPr lang="it-IT" dirty="0"/>
              <a:t>, 1988</a:t>
            </a:r>
          </a:p>
          <a:p>
            <a:endParaRPr lang="en-GB" dirty="0"/>
          </a:p>
        </p:txBody>
      </p:sp>
    </p:spTree>
    <p:extLst>
      <p:ext uri="{BB962C8B-B14F-4D97-AF65-F5344CB8AC3E}">
        <p14:creationId xmlns:p14="http://schemas.microsoft.com/office/powerpoint/2010/main" val="14000249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Desire to violence </a:t>
            </a:r>
          </a:p>
        </p:txBody>
      </p:sp>
      <p:sp>
        <p:nvSpPr>
          <p:cNvPr id="3" name="Content Placeholder 2"/>
          <p:cNvSpPr>
            <a:spLocks noGrp="1"/>
          </p:cNvSpPr>
          <p:nvPr>
            <p:ph sz="half" idx="1"/>
          </p:nvPr>
        </p:nvSpPr>
        <p:spPr/>
        <p:txBody>
          <a:bodyPr>
            <a:normAutofit/>
          </a:bodyPr>
          <a:lstStyle/>
          <a:p>
            <a:r>
              <a:rPr lang="en-GB" dirty="0"/>
              <a:t>For Girard, violence is the key to maintaining society – without violence, imitation becomes mimesis, desire becomes rivalry, and society dissolves under its unresolved tensions. </a:t>
            </a:r>
          </a:p>
          <a:p>
            <a:r>
              <a:rPr lang="en-GB" dirty="0"/>
              <a:t>Society requires (directed) violence in order to hold together under the strain of our imitative desires.</a:t>
            </a:r>
          </a:p>
          <a:p>
            <a:r>
              <a:rPr lang="en-GB" dirty="0"/>
              <a:t>But where can this violence be safely directed?</a:t>
            </a:r>
          </a:p>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078415" y="766181"/>
            <a:ext cx="5950828" cy="4750312"/>
          </a:xfrm>
        </p:spPr>
      </p:pic>
    </p:spTree>
    <p:extLst>
      <p:ext uri="{BB962C8B-B14F-4D97-AF65-F5344CB8AC3E}">
        <p14:creationId xmlns:p14="http://schemas.microsoft.com/office/powerpoint/2010/main" val="2621254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Desire to violence </a:t>
            </a:r>
          </a:p>
        </p:txBody>
      </p:sp>
      <p:sp>
        <p:nvSpPr>
          <p:cNvPr id="3" name="Content Placeholder 2"/>
          <p:cNvSpPr>
            <a:spLocks noGrp="1"/>
          </p:cNvSpPr>
          <p:nvPr>
            <p:ph sz="half" idx="1"/>
          </p:nvPr>
        </p:nvSpPr>
        <p:spPr/>
        <p:txBody>
          <a:bodyPr>
            <a:normAutofit fontScale="92500" lnSpcReduction="10000"/>
          </a:bodyPr>
          <a:lstStyle/>
          <a:p>
            <a:r>
              <a:rPr lang="en-GB" dirty="0"/>
              <a:t>Girard sees the unifying power of violence most clearly in the notion of sacrifice – the majority scapegoating a victim in order to exorcise their desire for violence. By engaging in sacrifice in this way, not only is the community bound together through shared guilt, but also the violent urge is diminished through shared action and the satisfaction of desire. </a:t>
            </a:r>
          </a:p>
          <a:p>
            <a:endParaRPr lang="en-GB" dirty="0"/>
          </a:p>
          <a:p>
            <a:r>
              <a:rPr lang="en-GB" dirty="0"/>
              <a:t>Pain and violence are therefore necessary for society – without them, and without the victims of them, society would not be able to exist. </a:t>
            </a: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35001" y="884471"/>
            <a:ext cx="5174645" cy="4992546"/>
          </a:xfrm>
        </p:spPr>
      </p:pic>
    </p:spTree>
    <p:extLst>
      <p:ext uri="{BB962C8B-B14F-4D97-AF65-F5344CB8AC3E}">
        <p14:creationId xmlns:p14="http://schemas.microsoft.com/office/powerpoint/2010/main" val="851528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1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30" name="Rectangle 20">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p:cNvPicPr>
            <a:picLocks noGrp="1" noChangeAspect="1"/>
          </p:cNvPicPr>
          <p:nvPr>
            <p:ph sz="half" idx="2"/>
          </p:nvPr>
        </p:nvPicPr>
        <p:blipFill rotWithShape="1">
          <a:blip r:embed="rId3">
            <a:duotone>
              <a:schemeClr val="bg2">
                <a:shade val="45000"/>
                <a:satMod val="135000"/>
              </a:schemeClr>
              <a:prstClr val="white"/>
            </a:duotone>
            <a:alphaModFix amt="35000"/>
            <a:extLst>
              <a:ext uri="{28A0092B-C50C-407E-A947-70E740481C1C}">
                <a14:useLocalDpi xmlns:a14="http://schemas.microsoft.com/office/drawing/2010/main" val="0"/>
              </a:ext>
            </a:extLst>
          </a:blip>
          <a:srcRect t="6531" r="-1" b="22918"/>
          <a:stretch/>
        </p:blipFill>
        <p:spPr>
          <a:xfrm>
            <a:off x="20" y="-1"/>
            <a:ext cx="12188932" cy="6858000"/>
          </a:xfrm>
          <a:prstGeom prst="rect">
            <a:avLst/>
          </a:prstGeom>
        </p:spPr>
      </p:pic>
      <p:sp>
        <p:nvSpPr>
          <p:cNvPr id="2" name="Title 1"/>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t>Desire to violence </a:t>
            </a:r>
            <a:endParaRPr lang="en-US" dirty="0"/>
          </a:p>
        </p:txBody>
      </p:sp>
      <p:cxnSp>
        <p:nvCxnSpPr>
          <p:cNvPr id="23" name="Straight Connector 22">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Content Placeholder 2"/>
          <p:cNvSpPr>
            <a:spLocks noGrp="1"/>
          </p:cNvSpPr>
          <p:nvPr>
            <p:ph sz="half" idx="1"/>
          </p:nvPr>
        </p:nvSpPr>
        <p:spPr>
          <a:xfrm>
            <a:off x="4971371" y="643467"/>
            <a:ext cx="6574112" cy="5571066"/>
          </a:xfrm>
        </p:spPr>
        <p:txBody>
          <a:bodyPr vert="horz" lIns="45720" tIns="45720" rIns="45720" bIns="45720" rtlCol="0" anchor="ctr">
            <a:normAutofit/>
          </a:bodyPr>
          <a:lstStyle/>
          <a:p>
            <a:r>
              <a:rPr lang="en-US"/>
              <a:t>The Foucauldian in us all must pose some serious questions through:</a:t>
            </a:r>
          </a:p>
          <a:p>
            <a:r>
              <a:rPr lang="en-US"/>
              <a:t>1 - Who chooses the victims?</a:t>
            </a:r>
          </a:p>
          <a:p>
            <a:r>
              <a:rPr lang="en-US"/>
              <a:t>2 - What are the categories of knowledge that produce society and it’s victims?</a:t>
            </a:r>
          </a:p>
          <a:p>
            <a:r>
              <a:rPr lang="en-US"/>
              <a:t>3 - How do these social practices intersect with our identities?</a:t>
            </a:r>
          </a:p>
          <a:p>
            <a:r>
              <a:rPr lang="en-US"/>
              <a:t>4 - Is violence legitimate, and if so, by what standard?</a:t>
            </a:r>
          </a:p>
          <a:p>
            <a:r>
              <a:rPr lang="en-US"/>
              <a:t>5 - How can we control our desire for violence?</a:t>
            </a:r>
          </a:p>
          <a:p>
            <a:endParaRPr lang="en-US"/>
          </a:p>
        </p:txBody>
      </p:sp>
    </p:spTree>
    <p:extLst>
      <p:ext uri="{BB962C8B-B14F-4D97-AF65-F5344CB8AC3E}">
        <p14:creationId xmlns:p14="http://schemas.microsoft.com/office/powerpoint/2010/main" val="3572898687"/>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467" y="643467"/>
            <a:ext cx="7164674" cy="5571066"/>
          </a:xfrm>
        </p:spPr>
        <p:txBody>
          <a:bodyPr vert="horz" lIns="91440" tIns="45720" rIns="91440" bIns="45720" rtlCol="0" anchor="ctr">
            <a:normAutofit/>
          </a:bodyPr>
          <a:lstStyle/>
          <a:p>
            <a:r>
              <a:rPr lang="en-US" sz="6600" dirty="0">
                <a:solidFill>
                  <a:schemeClr val="tx1">
                    <a:alpha val="80000"/>
                  </a:schemeClr>
                </a:solidFill>
              </a:rPr>
              <a:t>Emmanuel Levinas </a:t>
            </a:r>
            <a:br>
              <a:rPr lang="en-US" sz="6600" dirty="0">
                <a:solidFill>
                  <a:schemeClr val="tx1">
                    <a:alpha val="80000"/>
                  </a:schemeClr>
                </a:solidFill>
              </a:rPr>
            </a:br>
            <a:r>
              <a:rPr lang="en-US" sz="6600" dirty="0">
                <a:solidFill>
                  <a:schemeClr val="tx1">
                    <a:alpha val="80000"/>
                  </a:schemeClr>
                </a:solidFill>
              </a:rPr>
              <a:t>&amp; Suffering</a:t>
            </a:r>
          </a:p>
        </p:txBody>
      </p:sp>
      <p:sp>
        <p:nvSpPr>
          <p:cNvPr id="3" name="Text Placeholder 2"/>
          <p:cNvSpPr>
            <a:spLocks noGrp="1"/>
          </p:cNvSpPr>
          <p:nvPr>
            <p:ph type="body" idx="1"/>
          </p:nvPr>
        </p:nvSpPr>
        <p:spPr>
          <a:xfrm>
            <a:off x="8451608" y="643467"/>
            <a:ext cx="3096926" cy="5571066"/>
          </a:xfrm>
        </p:spPr>
        <p:txBody>
          <a:bodyPr vert="horz" lIns="91440" tIns="45720" rIns="91440" bIns="45720" rtlCol="0" anchor="ctr">
            <a:normAutofit/>
          </a:bodyPr>
          <a:lstStyle/>
          <a:p>
            <a:endParaRPr lang="en-US" sz="2000"/>
          </a:p>
        </p:txBody>
      </p:sp>
      <p:cxnSp>
        <p:nvCxnSpPr>
          <p:cNvPr id="16" name="Straight Connector 15">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7218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24128" y="585216"/>
            <a:ext cx="5902061" cy="1499616"/>
          </a:xfrm>
        </p:spPr>
        <p:txBody>
          <a:bodyPr vert="horz" lIns="91440" tIns="45720" rIns="91440" bIns="45720" rtlCol="0" anchor="ctr">
            <a:normAutofit/>
          </a:bodyPr>
          <a:lstStyle/>
          <a:p>
            <a:r>
              <a:rPr lang="en-US" altLang="en-US" dirty="0"/>
              <a:t>Ethics and Suffering: Emmanuel Levinas</a:t>
            </a:r>
            <a:endParaRPr lang="en-US" dirty="0"/>
          </a:p>
        </p:txBody>
      </p:sp>
      <p:sp>
        <p:nvSpPr>
          <p:cNvPr id="3" name="Content Placeholder 2"/>
          <p:cNvSpPr>
            <a:spLocks noGrp="1"/>
          </p:cNvSpPr>
          <p:nvPr>
            <p:ph sz="half" idx="1"/>
          </p:nvPr>
        </p:nvSpPr>
        <p:spPr>
          <a:xfrm>
            <a:off x="1024128" y="2286000"/>
            <a:ext cx="5902061" cy="3931920"/>
          </a:xfrm>
        </p:spPr>
        <p:txBody>
          <a:bodyPr vert="horz" lIns="45720" tIns="45720" rIns="45720" bIns="45720" rtlCol="0">
            <a:normAutofit/>
          </a:bodyPr>
          <a:lstStyle/>
          <a:p>
            <a:r>
              <a:rPr lang="en-US" sz="1900" dirty="0"/>
              <a:t>In the early work of Levinas (1905-1995), suffering is identified as the way in which humans come to understand the limits of our selves - whether through sickness, age, violence etc. - and the approach of “alterity” or difference. </a:t>
            </a:r>
          </a:p>
          <a:p>
            <a:r>
              <a:rPr lang="en-US" sz="1900" dirty="0"/>
              <a:t>As something we all share, Levinas describes compassion as ‘the nexus of human subjectivity’ and the ‘supreme ethical principle’. </a:t>
            </a:r>
          </a:p>
          <a:p>
            <a:r>
              <a:rPr lang="en-US" sz="1900" dirty="0"/>
              <a:t>Levinas’s later phenomenology of suffering as passive, meaningless, and evil, functions as a refutation of rational explanations of suffering </a:t>
            </a:r>
            <a:r>
              <a:rPr lang="en-US" sz="1900" dirty="0" err="1"/>
              <a:t>e.g</a:t>
            </a:r>
            <a:r>
              <a:rPr lang="en-US" sz="1900" dirty="0"/>
              <a:t> Bentham</a:t>
            </a: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610441" y="640080"/>
            <a:ext cx="3883306" cy="5577840"/>
          </a:xfrm>
          <a:prstGeom prst="rect">
            <a:avLst/>
          </a:prstGeom>
        </p:spPr>
      </p:pic>
    </p:spTree>
    <p:extLst>
      <p:ext uri="{BB962C8B-B14F-4D97-AF65-F5344CB8AC3E}">
        <p14:creationId xmlns:p14="http://schemas.microsoft.com/office/powerpoint/2010/main" val="39450265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orange, citrus, fruit, half&#10;&#10;Description automatically generated">
            <a:extLst>
              <a:ext uri="{FF2B5EF4-FFF2-40B4-BE49-F238E27FC236}">
                <a16:creationId xmlns:a16="http://schemas.microsoft.com/office/drawing/2014/main" id="{8BAEB27A-2E7A-460B-891F-A1E181EB6944}"/>
              </a:ext>
            </a:extLst>
          </p:cNvPr>
          <p:cNvPicPr>
            <a:picLocks noGrp="1" noChangeAspect="1"/>
          </p:cNvPicPr>
          <p:nvPr>
            <p:ph sz="half" idx="2"/>
          </p:nvPr>
        </p:nvPicPr>
        <p:blipFill rotWithShape="1">
          <a:blip r:embed="rId3">
            <a:duotone>
              <a:schemeClr val="bg2">
                <a:shade val="45000"/>
                <a:satMod val="135000"/>
              </a:schemeClr>
              <a:prstClr val="white"/>
            </a:duotone>
            <a:alphaModFix amt="35000"/>
          </a:blip>
          <a:srcRect t="22115" r="-1" b="21620"/>
          <a:stretch/>
        </p:blipFill>
        <p:spPr>
          <a:xfrm>
            <a:off x="20" y="-1"/>
            <a:ext cx="12188932" cy="6858000"/>
          </a:xfrm>
          <a:prstGeom prst="rect">
            <a:avLst/>
          </a:prstGeom>
        </p:spPr>
      </p:pic>
      <p:sp>
        <p:nvSpPr>
          <p:cNvPr id="8" name="Title 7">
            <a:extLst>
              <a:ext uri="{FF2B5EF4-FFF2-40B4-BE49-F238E27FC236}">
                <a16:creationId xmlns:a16="http://schemas.microsoft.com/office/drawing/2014/main" id="{8E1F4728-1D93-4760-88A0-745DE3AB161D}"/>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ltLang="en-US" dirty="0"/>
              <a:t>Ethics and Suffering:</a:t>
            </a:r>
            <a:endParaRPr lang="en-US" dirty="0"/>
          </a:p>
        </p:txBody>
      </p:sp>
      <p:cxnSp>
        <p:nvCxnSpPr>
          <p:cNvPr id="17" name="Straight Connector 16">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971371" y="643467"/>
            <a:ext cx="6574112" cy="5571066"/>
          </a:xfrm>
        </p:spPr>
        <p:txBody>
          <a:bodyPr vert="horz" lIns="45720" tIns="45720" rIns="45720" bIns="45720" rtlCol="0" anchor="ctr">
            <a:normAutofit/>
          </a:bodyPr>
          <a:lstStyle/>
          <a:p>
            <a:r>
              <a:rPr lang="en-US" altLang="en-US" sz="3600" i="1" dirty="0"/>
              <a:t>“…the suffering for the useless suffering of the other, the just suffering in me for the unjustifiable suffering of the other, opens suffering to the ethical perspective of the inter-human” </a:t>
            </a:r>
            <a:br>
              <a:rPr lang="en-US" altLang="en-US" i="1" dirty="0"/>
            </a:br>
            <a:br>
              <a:rPr lang="en-US" altLang="en-US" i="1" dirty="0"/>
            </a:br>
            <a:r>
              <a:rPr lang="en-US" altLang="en-US" dirty="0"/>
              <a:t>Levinas, E. (1998). Useless Suffering. </a:t>
            </a:r>
            <a:r>
              <a:rPr lang="en-US" altLang="en-US" i="1" dirty="0"/>
              <a:t>Entre nous: Thinking-of-the-Other</a:t>
            </a:r>
            <a:r>
              <a:rPr lang="en-US" altLang="en-US" dirty="0"/>
              <a:t>,  65. </a:t>
            </a:r>
          </a:p>
          <a:p>
            <a:r>
              <a:rPr lang="en-US" altLang="en-US" i="1" dirty="0"/>
              <a:t> </a:t>
            </a:r>
          </a:p>
          <a:p>
            <a:endParaRPr lang="en-US" dirty="0"/>
          </a:p>
        </p:txBody>
      </p:sp>
    </p:spTree>
    <p:extLst>
      <p:ext uri="{BB962C8B-B14F-4D97-AF65-F5344CB8AC3E}">
        <p14:creationId xmlns:p14="http://schemas.microsoft.com/office/powerpoint/2010/main" val="42273178"/>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A07F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8D71A4-D3CF-412F-9060-68B62C8DC1D7}"/>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ltLang="en-US">
                <a:solidFill>
                  <a:srgbClr val="FFFFFF"/>
                </a:solidFill>
              </a:rPr>
              <a:t>Ethics and Suffering: Emmanuel Levinas</a:t>
            </a:r>
            <a:endParaRPr lang="en-US">
              <a:solidFill>
                <a:srgbClr val="FFFFFF"/>
              </a:solidFill>
            </a:endParaRP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CC44692-1500-4DE3-BF0C-CD87D34860C7}"/>
              </a:ext>
            </a:extLst>
          </p:cNvPr>
          <p:cNvSpPr>
            <a:spLocks noGrp="1"/>
          </p:cNvSpPr>
          <p:nvPr>
            <p:ph sz="half" idx="1"/>
          </p:nvPr>
        </p:nvSpPr>
        <p:spPr>
          <a:xfrm>
            <a:off x="1024128" y="2286000"/>
            <a:ext cx="6007027" cy="4023360"/>
          </a:xfrm>
        </p:spPr>
        <p:txBody>
          <a:bodyPr vert="horz" lIns="45720" tIns="45720" rIns="45720" bIns="45720" rtlCol="0">
            <a:normAutofit/>
          </a:bodyPr>
          <a:lstStyle/>
          <a:p>
            <a:pPr marL="0" indent="0">
              <a:buNone/>
            </a:pPr>
            <a:r>
              <a:rPr lang="en-US" altLang="en-US" dirty="0">
                <a:solidFill>
                  <a:srgbClr val="FFFFFF"/>
                </a:solidFill>
              </a:rPr>
              <a:t>Levinas means that suffering takes its ethical significance from the response of others to the person who is suffering.</a:t>
            </a:r>
          </a:p>
          <a:p>
            <a:pPr marL="0" indent="0">
              <a:buNone/>
            </a:pPr>
            <a:r>
              <a:rPr lang="en-US" altLang="en-US" dirty="0">
                <a:solidFill>
                  <a:srgbClr val="FFFFFF"/>
                </a:solidFill>
              </a:rPr>
              <a:t>“Values” in society are usually unstated and unexamined, but are critical.  </a:t>
            </a:r>
          </a:p>
          <a:p>
            <a:pPr marL="0" indent="0">
              <a:buNone/>
            </a:pPr>
            <a:r>
              <a:rPr lang="en-US" altLang="en-US" dirty="0">
                <a:solidFill>
                  <a:srgbClr val="FFFFFF"/>
                </a:solidFill>
              </a:rPr>
              <a:t>We believe the ethical demands of the suffering of those in greatest need with least resources should be prioritized (one example is Farmer’s “preferential option for the poor”). </a:t>
            </a:r>
          </a:p>
        </p:txBody>
      </p:sp>
      <p:pic>
        <p:nvPicPr>
          <p:cNvPr id="6" name="Content Placeholder 5" descr="A picture containing orange, citrus, fruit, half&#10;&#10;Description automatically generated">
            <a:extLst>
              <a:ext uri="{FF2B5EF4-FFF2-40B4-BE49-F238E27FC236}">
                <a16:creationId xmlns:a16="http://schemas.microsoft.com/office/drawing/2014/main" id="{DC9237E8-EC1C-4C84-8F12-D984BC2012DC}"/>
              </a:ext>
            </a:extLst>
          </p:cNvPr>
          <p:cNvPicPr>
            <a:picLocks noGrp="1" noChangeAspect="1"/>
          </p:cNvPicPr>
          <p:nvPr>
            <p:ph sz="half" idx="2"/>
          </p:nvPr>
        </p:nvPicPr>
        <p:blipFill rotWithShape="1">
          <a:blip r:embed="rId2"/>
          <a:srcRect l="15975" r="16371"/>
          <a:stretch/>
        </p:blipFill>
        <p:spPr>
          <a:xfrm>
            <a:off x="7552266" y="10"/>
            <a:ext cx="4639734" cy="6857990"/>
          </a:xfrm>
          <a:prstGeom prst="rect">
            <a:avLst/>
          </a:prstGeom>
        </p:spPr>
      </p:pic>
    </p:spTree>
    <p:extLst>
      <p:ext uri="{BB962C8B-B14F-4D97-AF65-F5344CB8AC3E}">
        <p14:creationId xmlns:p14="http://schemas.microsoft.com/office/powerpoint/2010/main" val="14417460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Suffering and society</a:t>
            </a:r>
          </a:p>
        </p:txBody>
      </p:sp>
      <p:sp>
        <p:nvSpPr>
          <p:cNvPr id="3" name="Content Placeholder 2"/>
          <p:cNvSpPr>
            <a:spLocks noGrp="1"/>
          </p:cNvSpPr>
          <p:nvPr>
            <p:ph sz="half" idx="1"/>
          </p:nvPr>
        </p:nvSpPr>
        <p:spPr/>
        <p:txBody>
          <a:bodyPr>
            <a:normAutofit/>
          </a:bodyPr>
          <a:lstStyle/>
          <a:p>
            <a:r>
              <a:rPr lang="en-US" altLang="en-US" dirty="0"/>
              <a:t>Suffering can also be caused by social forces, as well as individuals: Global and local economics, politics, social institutions, social relationships, culture, e.g. </a:t>
            </a:r>
            <a:r>
              <a:rPr lang="en-US" altLang="en-US" b="1" dirty="0"/>
              <a:t>structural violence</a:t>
            </a:r>
            <a:r>
              <a:rPr lang="en-US" altLang="en-US" dirty="0"/>
              <a:t>. </a:t>
            </a:r>
          </a:p>
          <a:p>
            <a:endParaRPr lang="en-US" altLang="en-US" dirty="0"/>
          </a:p>
          <a:p>
            <a:r>
              <a:rPr lang="en-US" altLang="en-US" dirty="0"/>
              <a:t>Direct violence / cultural violence / structural violence. </a:t>
            </a:r>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983531" y="1673566"/>
            <a:ext cx="5827760" cy="3324561"/>
          </a:xfrm>
        </p:spPr>
      </p:pic>
    </p:spTree>
    <p:extLst>
      <p:ext uri="{BB962C8B-B14F-4D97-AF65-F5344CB8AC3E}">
        <p14:creationId xmlns:p14="http://schemas.microsoft.com/office/powerpoint/2010/main" val="6559640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04E9096C-2E86-4151-B592-4E6D44F37C1E}"/>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57942" r="1" b="1"/>
          <a:stretch/>
        </p:blipFill>
        <p:spPr>
          <a:xfrm>
            <a:off x="20" y="-1"/>
            <a:ext cx="12188932" cy="6858000"/>
          </a:xfrm>
          <a:prstGeom prst="rect">
            <a:avLst/>
          </a:prstGeom>
        </p:spPr>
      </p:pic>
      <p:sp>
        <p:nvSpPr>
          <p:cNvPr id="2" name="Title 1">
            <a:extLst>
              <a:ext uri="{FF2B5EF4-FFF2-40B4-BE49-F238E27FC236}">
                <a16:creationId xmlns:a16="http://schemas.microsoft.com/office/drawing/2014/main" id="{D8D140B7-28A4-4B1E-B616-7B77F7E70F6D}"/>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ltLang="en-US" dirty="0"/>
              <a:t>Structural Violence </a:t>
            </a:r>
            <a:endParaRPr lang="en-US" dirty="0"/>
          </a:p>
        </p:txBody>
      </p:sp>
      <p:cxnSp>
        <p:nvCxnSpPr>
          <p:cNvPr id="15" name="Straight Connector 14">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32A255F-979C-402E-97EA-498009D9DB02}"/>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pPr marL="128016" lvl="1" indent="0">
              <a:buNone/>
            </a:pPr>
            <a:r>
              <a:rPr lang="en-US" altLang="en-US" sz="3200" i="1" dirty="0"/>
              <a:t>“…such suffering is ‘structured’ by historically given (and often economically driven) processes and forces that conspire – whether through routine, ritual or as is more commonly the case, the hard surfaces of life – to constrain agency.  For many, …, choices both large and small are limited by racism, sexism, political violence, and grinding poverty.”  </a:t>
            </a:r>
            <a:br>
              <a:rPr lang="en-US" altLang="en-US" sz="3200" i="1" dirty="0"/>
            </a:br>
            <a:r>
              <a:rPr lang="en-US" altLang="en-US" i="1" dirty="0"/>
              <a:t>(Farmer, 40)</a:t>
            </a:r>
            <a:endParaRPr lang="en-US" dirty="0"/>
          </a:p>
        </p:txBody>
      </p:sp>
    </p:spTree>
    <p:extLst>
      <p:ext uri="{BB962C8B-B14F-4D97-AF65-F5344CB8AC3E}">
        <p14:creationId xmlns:p14="http://schemas.microsoft.com/office/powerpoint/2010/main" val="148570530"/>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5439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0CE455-F756-4265-B6DC-F5C89120111A}"/>
              </a:ext>
            </a:extLst>
          </p:cNvPr>
          <p:cNvSpPr>
            <a:spLocks noGrp="1"/>
          </p:cNvSpPr>
          <p:nvPr>
            <p:ph type="title"/>
          </p:nvPr>
        </p:nvSpPr>
        <p:spPr>
          <a:xfrm>
            <a:off x="1024128" y="585216"/>
            <a:ext cx="6007027" cy="1499616"/>
          </a:xfrm>
        </p:spPr>
        <p:txBody>
          <a:bodyPr>
            <a:normAutofit/>
          </a:bodyPr>
          <a:lstStyle/>
          <a:p>
            <a:r>
              <a:rPr lang="en-GB">
                <a:solidFill>
                  <a:srgbClr val="FFFFFF"/>
                </a:solidFill>
              </a:rPr>
              <a:t>reading</a:t>
            </a:r>
          </a:p>
        </p:txBody>
      </p:sp>
      <p:cxnSp>
        <p:nvCxnSpPr>
          <p:cNvPr id="13" name="Straight Connector 12">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C687D5B9-EE89-4514-902F-61B213D66BB7}"/>
              </a:ext>
            </a:extLst>
          </p:cNvPr>
          <p:cNvSpPr>
            <a:spLocks noGrp="1"/>
          </p:cNvSpPr>
          <p:nvPr>
            <p:ph idx="1"/>
          </p:nvPr>
        </p:nvSpPr>
        <p:spPr>
          <a:xfrm>
            <a:off x="1024128" y="2286000"/>
            <a:ext cx="6007027" cy="4023360"/>
          </a:xfrm>
        </p:spPr>
        <p:txBody>
          <a:bodyPr>
            <a:normAutofit/>
          </a:bodyPr>
          <a:lstStyle/>
          <a:p>
            <a:pPr marL="0" indent="0">
              <a:buNone/>
            </a:pPr>
            <a:r>
              <a:rPr lang="en-US" dirty="0">
                <a:solidFill>
                  <a:schemeClr val="bg1"/>
                </a:solidFill>
              </a:rPr>
              <a:t>Your reading for this session is </a:t>
            </a:r>
            <a:r>
              <a:rPr lang="en-GB" dirty="0">
                <a:solidFill>
                  <a:schemeClr val="bg1"/>
                </a:solidFill>
              </a:rPr>
              <a:t>Girard, R, (1988) “Sacrifice” in ‘Violence and the Sacred’, London: Continuum, p.1-40</a:t>
            </a:r>
          </a:p>
          <a:p>
            <a:pPr marL="0" indent="0">
              <a:buNone/>
            </a:pPr>
            <a:r>
              <a:rPr lang="en-US" dirty="0">
                <a:solidFill>
                  <a:schemeClr val="bg1"/>
                </a:solidFill>
              </a:rPr>
              <a:t>A permalink to this book is included on the Moodle page.  </a:t>
            </a:r>
          </a:p>
          <a:p>
            <a:endParaRPr lang="en-GB" dirty="0">
              <a:solidFill>
                <a:schemeClr val="bg1"/>
              </a:solidFill>
            </a:endParaRPr>
          </a:p>
          <a:p>
            <a:pPr marL="0" indent="0">
              <a:buNone/>
            </a:pPr>
            <a:r>
              <a:rPr lang="en-GB" dirty="0">
                <a:solidFill>
                  <a:schemeClr val="bg1"/>
                </a:solidFill>
              </a:rPr>
              <a:t>Yes, it is long and yes, it is complicated. Give it your best shot.</a:t>
            </a:r>
          </a:p>
          <a:p>
            <a:pPr marL="0" indent="0">
              <a:buNone/>
            </a:pPr>
            <a:r>
              <a:rPr lang="en-GB" dirty="0">
                <a:solidFill>
                  <a:schemeClr val="bg1"/>
                </a:solidFill>
              </a:rPr>
              <a:t>When you are struggling, read this:</a:t>
            </a:r>
          </a:p>
          <a:p>
            <a:pPr marL="0" indent="0">
              <a:buNone/>
            </a:pPr>
            <a:r>
              <a:rPr lang="en-GB" dirty="0">
                <a:solidFill>
                  <a:schemeClr val="bg1"/>
                </a:solidFill>
                <a:hlinkClick r:id="rId3">
                  <a:extLst>
                    <a:ext uri="{A12FA001-AC4F-418D-AE19-62706E023703}">
                      <ahyp:hlinkClr xmlns:ahyp="http://schemas.microsoft.com/office/drawing/2018/hyperlinkcolor" val="tx"/>
                    </a:ext>
                  </a:extLst>
                </a:hlinkClick>
              </a:rPr>
              <a:t>http://www.imitatio.org/brief-intro</a:t>
            </a:r>
            <a:endParaRPr lang="en-GB" dirty="0">
              <a:solidFill>
                <a:schemeClr val="bg1"/>
              </a:solidFill>
            </a:endParaRPr>
          </a:p>
        </p:txBody>
      </p:sp>
      <p:pic>
        <p:nvPicPr>
          <p:cNvPr id="4" name="Picture 3" descr="Text&#10;&#10;Description automatically generated with low confidence">
            <a:extLst>
              <a:ext uri="{FF2B5EF4-FFF2-40B4-BE49-F238E27FC236}">
                <a16:creationId xmlns:a16="http://schemas.microsoft.com/office/drawing/2014/main" id="{08D98AF6-BF1A-4593-A3D4-4D7DC047D465}"/>
              </a:ext>
            </a:extLst>
          </p:cNvPr>
          <p:cNvPicPr>
            <a:picLocks noChangeAspect="1"/>
          </p:cNvPicPr>
          <p:nvPr/>
        </p:nvPicPr>
        <p:blipFill rotWithShape="1">
          <a:blip r:embed="rId4"/>
          <a:srcRect t="4293"/>
          <a:stretch/>
        </p:blipFill>
        <p:spPr>
          <a:xfrm>
            <a:off x="7552266" y="10"/>
            <a:ext cx="4639734" cy="6857990"/>
          </a:xfrm>
          <a:prstGeom prst="rect">
            <a:avLst/>
          </a:prstGeom>
        </p:spPr>
      </p:pic>
    </p:spTree>
    <p:extLst>
      <p:ext uri="{BB962C8B-B14F-4D97-AF65-F5344CB8AC3E}">
        <p14:creationId xmlns:p14="http://schemas.microsoft.com/office/powerpoint/2010/main" val="42241976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1083</TotalTime>
  <Words>2284</Words>
  <Application>Microsoft Office PowerPoint</Application>
  <PresentationFormat>Widescreen</PresentationFormat>
  <Paragraphs>164</Paragraphs>
  <Slides>35</Slides>
  <Notes>29</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Calibri</vt:lpstr>
      <vt:lpstr>Tw Cen MT</vt:lpstr>
      <vt:lpstr>Tw Cen MT Condensed</vt:lpstr>
      <vt:lpstr>Wingdings 3</vt:lpstr>
      <vt:lpstr>Integral</vt:lpstr>
      <vt:lpstr>HPRS5042/6042 Complex Bodies: Questioning Gender, Religion, &amp; Sexuality</vt:lpstr>
      <vt:lpstr>Queer Theory </vt:lpstr>
      <vt:lpstr>Pain, Suffering, and the Body</vt:lpstr>
      <vt:lpstr>Pain / Suffering / The Body</vt:lpstr>
      <vt:lpstr>Pain / Suffering / The Body</vt:lpstr>
      <vt:lpstr>Pain / Suffering / The Body</vt:lpstr>
      <vt:lpstr>Is pain good?</vt:lpstr>
      <vt:lpstr>Is Pain Necessary?</vt:lpstr>
      <vt:lpstr>Bentham  and De Sade  on Pain</vt:lpstr>
      <vt:lpstr>Bentham on Pain</vt:lpstr>
      <vt:lpstr>Bentham on Pain</vt:lpstr>
      <vt:lpstr>Bentham - An Introduction to the Principles of Morals and Legislation</vt:lpstr>
      <vt:lpstr>Bentham on Pain</vt:lpstr>
      <vt:lpstr>De Sade on Pain</vt:lpstr>
      <vt:lpstr>De Sade on Pain</vt:lpstr>
      <vt:lpstr>De Sade on Pain</vt:lpstr>
      <vt:lpstr>Rene Girard:  Mimetic Desire &amp;  the Scapegoat mechanism</vt:lpstr>
      <vt:lpstr>Pain - Desire and Violence</vt:lpstr>
      <vt:lpstr>What do you want? Why do you want it?</vt:lpstr>
      <vt:lpstr>Girardian Desire</vt:lpstr>
      <vt:lpstr>Girardian Desire</vt:lpstr>
      <vt:lpstr>PowerPoint Presentation</vt:lpstr>
      <vt:lpstr>Desire to violence </vt:lpstr>
      <vt:lpstr>Desire to violence </vt:lpstr>
      <vt:lpstr>Desire to violence </vt:lpstr>
      <vt:lpstr>Desire to violence </vt:lpstr>
      <vt:lpstr>Desire to violence </vt:lpstr>
      <vt:lpstr>Desire to violence </vt:lpstr>
      <vt:lpstr>Emmanuel Levinas  &amp; Suffering</vt:lpstr>
      <vt:lpstr>Ethics and Suffering: Emmanuel Levinas</vt:lpstr>
      <vt:lpstr>Ethics and Suffering:</vt:lpstr>
      <vt:lpstr>Ethics and Suffering: Emmanuel Levinas</vt:lpstr>
      <vt:lpstr>Suffering and society</vt:lpstr>
      <vt:lpstr>Structural Violence </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Complex Bodies: Questioning Gender, Religion, and Sexuality</dc:title>
  <dc:creator>Angus Slater</dc:creator>
  <cp:lastModifiedBy>John Smith</cp:lastModifiedBy>
  <cp:revision>101</cp:revision>
  <dcterms:created xsi:type="dcterms:W3CDTF">2019-12-18T11:03:36Z</dcterms:created>
  <dcterms:modified xsi:type="dcterms:W3CDTF">2022-02-10T14:52:31Z</dcterms:modified>
</cp:coreProperties>
</file>