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handoutMasterIdLst>
    <p:handoutMasterId r:id="rId38"/>
  </p:handoutMasterIdLst>
  <p:sldIdLst>
    <p:sldId id="256" r:id="rId2"/>
    <p:sldId id="325" r:id="rId3"/>
    <p:sldId id="326" r:id="rId4"/>
    <p:sldId id="305" r:id="rId5"/>
    <p:sldId id="327" r:id="rId6"/>
    <p:sldId id="258" r:id="rId7"/>
    <p:sldId id="262" r:id="rId8"/>
    <p:sldId id="321" r:id="rId9"/>
    <p:sldId id="322" r:id="rId10"/>
    <p:sldId id="293" r:id="rId11"/>
    <p:sldId id="301" r:id="rId12"/>
    <p:sldId id="260" r:id="rId13"/>
    <p:sldId id="266" r:id="rId14"/>
    <p:sldId id="302" r:id="rId15"/>
    <p:sldId id="267" r:id="rId16"/>
    <p:sldId id="263" r:id="rId17"/>
    <p:sldId id="300" r:id="rId18"/>
    <p:sldId id="281" r:id="rId19"/>
    <p:sldId id="320" r:id="rId20"/>
    <p:sldId id="290" r:id="rId21"/>
    <p:sldId id="292" r:id="rId22"/>
    <p:sldId id="296" r:id="rId23"/>
    <p:sldId id="297" r:id="rId24"/>
    <p:sldId id="298" r:id="rId25"/>
    <p:sldId id="299" r:id="rId26"/>
    <p:sldId id="311" r:id="rId27"/>
    <p:sldId id="310" r:id="rId28"/>
    <p:sldId id="295" r:id="rId29"/>
    <p:sldId id="272" r:id="rId30"/>
    <p:sldId id="274" r:id="rId31"/>
    <p:sldId id="275" r:id="rId32"/>
    <p:sldId id="312" r:id="rId33"/>
    <p:sldId id="314" r:id="rId34"/>
    <p:sldId id="313" r:id="rId35"/>
    <p:sldId id="319" r:id="rId36"/>
  </p:sldIdLst>
  <p:sldSz cx="9144000" cy="6858000" type="screen4x3"/>
  <p:notesSz cx="7099300" cy="10234613"/>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492" autoAdjust="0"/>
    <p:restoredTop sz="94660"/>
  </p:normalViewPr>
  <p:slideViewPr>
    <p:cSldViewPr>
      <p:cViewPr varScale="1">
        <p:scale>
          <a:sx n="106" d="100"/>
          <a:sy n="106" d="100"/>
        </p:scale>
        <p:origin x="1830"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holas Campion" userId="7dc06b9cbaf1b233" providerId="LiveId" clId="{23D071D1-9941-4EFB-AC13-292701B43BE7}"/>
    <pc:docChg chg="delSld modSld">
      <pc:chgData name="Nicholas Campion" userId="7dc06b9cbaf1b233" providerId="LiveId" clId="{23D071D1-9941-4EFB-AC13-292701B43BE7}" dt="2022-02-08T15:03:00.939" v="3" actId="6549"/>
      <pc:docMkLst>
        <pc:docMk/>
      </pc:docMkLst>
      <pc:sldChg chg="del">
        <pc:chgData name="Nicholas Campion" userId="7dc06b9cbaf1b233" providerId="LiveId" clId="{23D071D1-9941-4EFB-AC13-292701B43BE7}" dt="2022-02-08T15:02:44.252" v="0" actId="47"/>
        <pc:sldMkLst>
          <pc:docMk/>
          <pc:sldMk cId="0" sldId="270"/>
        </pc:sldMkLst>
      </pc:sldChg>
      <pc:sldChg chg="del">
        <pc:chgData name="Nicholas Campion" userId="7dc06b9cbaf1b233" providerId="LiveId" clId="{23D071D1-9941-4EFB-AC13-292701B43BE7}" dt="2022-02-08T15:02:44.252" v="0" actId="47"/>
        <pc:sldMkLst>
          <pc:docMk/>
          <pc:sldMk cId="0" sldId="303"/>
        </pc:sldMkLst>
      </pc:sldChg>
      <pc:sldChg chg="del">
        <pc:chgData name="Nicholas Campion" userId="7dc06b9cbaf1b233" providerId="LiveId" clId="{23D071D1-9941-4EFB-AC13-292701B43BE7}" dt="2022-02-08T15:02:44.252" v="0" actId="47"/>
        <pc:sldMkLst>
          <pc:docMk/>
          <pc:sldMk cId="0" sldId="304"/>
        </pc:sldMkLst>
      </pc:sldChg>
      <pc:sldChg chg="del">
        <pc:chgData name="Nicholas Campion" userId="7dc06b9cbaf1b233" providerId="LiveId" clId="{23D071D1-9941-4EFB-AC13-292701B43BE7}" dt="2022-02-08T15:02:44.252" v="0" actId="47"/>
        <pc:sldMkLst>
          <pc:docMk/>
          <pc:sldMk cId="0" sldId="307"/>
        </pc:sldMkLst>
      </pc:sldChg>
      <pc:sldChg chg="del">
        <pc:chgData name="Nicholas Campion" userId="7dc06b9cbaf1b233" providerId="LiveId" clId="{23D071D1-9941-4EFB-AC13-292701B43BE7}" dt="2022-02-08T15:02:44.252" v="0" actId="47"/>
        <pc:sldMkLst>
          <pc:docMk/>
          <pc:sldMk cId="0" sldId="309"/>
        </pc:sldMkLst>
      </pc:sldChg>
      <pc:sldChg chg="del">
        <pc:chgData name="Nicholas Campion" userId="7dc06b9cbaf1b233" providerId="LiveId" clId="{23D071D1-9941-4EFB-AC13-292701B43BE7}" dt="2022-02-08T15:02:44.252" v="0" actId="47"/>
        <pc:sldMkLst>
          <pc:docMk/>
          <pc:sldMk cId="0" sldId="315"/>
        </pc:sldMkLst>
      </pc:sldChg>
      <pc:sldChg chg="del">
        <pc:chgData name="Nicholas Campion" userId="7dc06b9cbaf1b233" providerId="LiveId" clId="{23D071D1-9941-4EFB-AC13-292701B43BE7}" dt="2022-02-08T15:02:44.252" v="0" actId="47"/>
        <pc:sldMkLst>
          <pc:docMk/>
          <pc:sldMk cId="0" sldId="316"/>
        </pc:sldMkLst>
      </pc:sldChg>
      <pc:sldChg chg="del">
        <pc:chgData name="Nicholas Campion" userId="7dc06b9cbaf1b233" providerId="LiveId" clId="{23D071D1-9941-4EFB-AC13-292701B43BE7}" dt="2022-02-08T15:02:44.252" v="0" actId="47"/>
        <pc:sldMkLst>
          <pc:docMk/>
          <pc:sldMk cId="0" sldId="317"/>
        </pc:sldMkLst>
      </pc:sldChg>
      <pc:sldChg chg="del">
        <pc:chgData name="Nicholas Campion" userId="7dc06b9cbaf1b233" providerId="LiveId" clId="{23D071D1-9941-4EFB-AC13-292701B43BE7}" dt="2022-02-08T15:02:44.252" v="0" actId="47"/>
        <pc:sldMkLst>
          <pc:docMk/>
          <pc:sldMk cId="0" sldId="318"/>
        </pc:sldMkLst>
      </pc:sldChg>
      <pc:sldChg chg="modSp mod">
        <pc:chgData name="Nicholas Campion" userId="7dc06b9cbaf1b233" providerId="LiveId" clId="{23D071D1-9941-4EFB-AC13-292701B43BE7}" dt="2022-02-08T15:03:00.939" v="3" actId="6549"/>
        <pc:sldMkLst>
          <pc:docMk/>
          <pc:sldMk cId="0" sldId="325"/>
        </pc:sldMkLst>
        <pc:spChg chg="mod">
          <ac:chgData name="Nicholas Campion" userId="7dc06b9cbaf1b233" providerId="LiveId" clId="{23D071D1-9941-4EFB-AC13-292701B43BE7}" dt="2022-02-08T15:02:58.812" v="2"/>
          <ac:spMkLst>
            <pc:docMk/>
            <pc:sldMk cId="0" sldId="325"/>
            <ac:spMk id="13314" creationId="{A56D162E-9A91-43BB-A4AE-1A7C69198786}"/>
          </ac:spMkLst>
        </pc:spChg>
        <pc:spChg chg="mod">
          <ac:chgData name="Nicholas Campion" userId="7dc06b9cbaf1b233" providerId="LiveId" clId="{23D071D1-9941-4EFB-AC13-292701B43BE7}" dt="2022-02-08T15:03:00.939" v="3" actId="6549"/>
          <ac:spMkLst>
            <pc:docMk/>
            <pc:sldMk cId="0" sldId="325"/>
            <ac:spMk id="13315" creationId="{2DA2C450-6CF0-464D-97C2-D9EE2C51C59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D194BC7-65C2-4A42-B1B6-BCBB4DDC5110}"/>
              </a:ext>
            </a:extLst>
          </p:cNvPr>
          <p:cNvSpPr>
            <a:spLocks noGrp="1"/>
          </p:cNvSpPr>
          <p:nvPr>
            <p:ph type="hdr" sz="quarter"/>
          </p:nvPr>
        </p:nvSpPr>
        <p:spPr>
          <a:xfrm>
            <a:off x="0" y="0"/>
            <a:ext cx="3076575" cy="511175"/>
          </a:xfrm>
          <a:prstGeom prst="rect">
            <a:avLst/>
          </a:prstGeom>
        </p:spPr>
        <p:txBody>
          <a:bodyPr vert="horz" lIns="91440" tIns="45720" rIns="91440" bIns="45720" rtlCol="0"/>
          <a:lstStyle>
            <a:lvl1pPr algn="l">
              <a:defRPr sz="1200">
                <a:latin typeface="Arial" charset="0"/>
              </a:defRPr>
            </a:lvl1pPr>
          </a:lstStyle>
          <a:p>
            <a:pPr>
              <a:defRPr/>
            </a:pPr>
            <a:endParaRPr lang="en-GB"/>
          </a:p>
        </p:txBody>
      </p:sp>
      <p:sp>
        <p:nvSpPr>
          <p:cNvPr id="3" name="Date Placeholder 2">
            <a:extLst>
              <a:ext uri="{FF2B5EF4-FFF2-40B4-BE49-F238E27FC236}">
                <a16:creationId xmlns:a16="http://schemas.microsoft.com/office/drawing/2014/main" id="{7CD9952D-7293-4E46-8FAE-F233EC79C9F5}"/>
              </a:ext>
            </a:extLst>
          </p:cNvPr>
          <p:cNvSpPr>
            <a:spLocks noGrp="1"/>
          </p:cNvSpPr>
          <p:nvPr>
            <p:ph type="dt" sz="quarter" idx="1"/>
          </p:nvPr>
        </p:nvSpPr>
        <p:spPr>
          <a:xfrm>
            <a:off x="4021138" y="0"/>
            <a:ext cx="3076575" cy="511175"/>
          </a:xfrm>
          <a:prstGeom prst="rect">
            <a:avLst/>
          </a:prstGeom>
        </p:spPr>
        <p:txBody>
          <a:bodyPr vert="horz" lIns="91440" tIns="45720" rIns="91440" bIns="45720" rtlCol="0"/>
          <a:lstStyle>
            <a:lvl1pPr algn="r">
              <a:defRPr sz="1200">
                <a:latin typeface="Arial" charset="0"/>
              </a:defRPr>
            </a:lvl1pPr>
          </a:lstStyle>
          <a:p>
            <a:pPr>
              <a:defRPr/>
            </a:pPr>
            <a:fld id="{F50AF601-8B04-4A3B-894A-2941D8550BE7}" type="datetimeFigureOut">
              <a:rPr lang="en-US"/>
              <a:pPr>
                <a:defRPr/>
              </a:pPr>
              <a:t>2/8/2022</a:t>
            </a:fld>
            <a:endParaRPr lang="en-GB"/>
          </a:p>
        </p:txBody>
      </p:sp>
      <p:sp>
        <p:nvSpPr>
          <p:cNvPr id="4" name="Footer Placeholder 3">
            <a:extLst>
              <a:ext uri="{FF2B5EF4-FFF2-40B4-BE49-F238E27FC236}">
                <a16:creationId xmlns:a16="http://schemas.microsoft.com/office/drawing/2014/main" id="{4A472A04-27E6-4BBA-9D39-2930926D504C}"/>
              </a:ext>
            </a:extLst>
          </p:cNvPr>
          <p:cNvSpPr>
            <a:spLocks noGrp="1"/>
          </p:cNvSpPr>
          <p:nvPr>
            <p:ph type="ftr" sz="quarter" idx="2"/>
          </p:nvPr>
        </p:nvSpPr>
        <p:spPr>
          <a:xfrm>
            <a:off x="0" y="9721850"/>
            <a:ext cx="3076575" cy="511175"/>
          </a:xfrm>
          <a:prstGeom prst="rect">
            <a:avLst/>
          </a:prstGeom>
        </p:spPr>
        <p:txBody>
          <a:bodyPr vert="horz" lIns="91440" tIns="45720" rIns="91440" bIns="45720" rtlCol="0" anchor="b"/>
          <a:lstStyle>
            <a:lvl1pPr algn="l">
              <a:defRPr sz="1200">
                <a:latin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5D199291-F3C1-437C-9344-7CA2E48A74C8}"/>
              </a:ext>
            </a:extLst>
          </p:cNvPr>
          <p:cNvSpPr>
            <a:spLocks noGrp="1"/>
          </p:cNvSpPr>
          <p:nvPr>
            <p:ph type="sldNum" sz="quarter" idx="3"/>
          </p:nvPr>
        </p:nvSpPr>
        <p:spPr>
          <a:xfrm>
            <a:off x="4021138" y="9721850"/>
            <a:ext cx="3076575" cy="511175"/>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E6454F90-1A50-4EAF-8218-A81C219FF8DA}"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1112551-4842-4532-89A0-D646B32650F4}"/>
              </a:ext>
            </a:extLst>
          </p:cNvPr>
          <p:cNvSpPr>
            <a:spLocks noGrp="1"/>
          </p:cNvSpPr>
          <p:nvPr>
            <p:ph type="hdr" sz="quarter"/>
          </p:nvPr>
        </p:nvSpPr>
        <p:spPr>
          <a:xfrm>
            <a:off x="0" y="0"/>
            <a:ext cx="3076575" cy="511175"/>
          </a:xfrm>
          <a:prstGeom prst="rect">
            <a:avLst/>
          </a:prstGeom>
        </p:spPr>
        <p:txBody>
          <a:bodyPr vert="horz" lIns="96661" tIns="48331" rIns="96661" bIns="48331" rtlCol="0"/>
          <a:lstStyle>
            <a:lvl1pPr algn="l">
              <a:defRPr sz="1300">
                <a:latin typeface="Arial" charset="0"/>
              </a:defRPr>
            </a:lvl1pPr>
          </a:lstStyle>
          <a:p>
            <a:pPr>
              <a:defRPr/>
            </a:pPr>
            <a:endParaRPr lang="en-US"/>
          </a:p>
        </p:txBody>
      </p:sp>
      <p:sp>
        <p:nvSpPr>
          <p:cNvPr id="3" name="Date Placeholder 2">
            <a:extLst>
              <a:ext uri="{FF2B5EF4-FFF2-40B4-BE49-F238E27FC236}">
                <a16:creationId xmlns:a16="http://schemas.microsoft.com/office/drawing/2014/main" id="{9E13EFE9-00BC-46C2-8BB4-4490CE4162EE}"/>
              </a:ext>
            </a:extLst>
          </p:cNvPr>
          <p:cNvSpPr>
            <a:spLocks noGrp="1"/>
          </p:cNvSpPr>
          <p:nvPr>
            <p:ph type="dt" idx="1"/>
          </p:nvPr>
        </p:nvSpPr>
        <p:spPr>
          <a:xfrm>
            <a:off x="4021138" y="0"/>
            <a:ext cx="3076575" cy="511175"/>
          </a:xfrm>
          <a:prstGeom prst="rect">
            <a:avLst/>
          </a:prstGeom>
        </p:spPr>
        <p:txBody>
          <a:bodyPr vert="horz" lIns="96661" tIns="48331" rIns="96661" bIns="48331" rtlCol="0"/>
          <a:lstStyle>
            <a:lvl1pPr algn="r">
              <a:defRPr sz="1300">
                <a:latin typeface="Arial" charset="0"/>
              </a:defRPr>
            </a:lvl1pPr>
          </a:lstStyle>
          <a:p>
            <a:pPr>
              <a:defRPr/>
            </a:pPr>
            <a:fld id="{C9454871-2889-4E36-A870-406B386C447F}" type="datetimeFigureOut">
              <a:rPr lang="en-US"/>
              <a:pPr>
                <a:defRPr/>
              </a:pPr>
              <a:t>2/8/2022</a:t>
            </a:fld>
            <a:endParaRPr lang="en-US"/>
          </a:p>
        </p:txBody>
      </p:sp>
      <p:sp>
        <p:nvSpPr>
          <p:cNvPr id="4" name="Slide Image Placeholder 3">
            <a:extLst>
              <a:ext uri="{FF2B5EF4-FFF2-40B4-BE49-F238E27FC236}">
                <a16:creationId xmlns:a16="http://schemas.microsoft.com/office/drawing/2014/main" id="{8FDC2A3F-3E78-47E0-828D-EAC29133F942}"/>
              </a:ext>
            </a:extLst>
          </p:cNvPr>
          <p:cNvSpPr>
            <a:spLocks noGrp="1" noRot="1" noChangeAspect="1"/>
          </p:cNvSpPr>
          <p:nvPr>
            <p:ph type="sldImg" idx="2"/>
          </p:nvPr>
        </p:nvSpPr>
        <p:spPr>
          <a:xfrm>
            <a:off x="990600" y="768350"/>
            <a:ext cx="5118100" cy="3838575"/>
          </a:xfrm>
          <a:prstGeom prst="rect">
            <a:avLst/>
          </a:prstGeom>
          <a:noFill/>
          <a:ln w="12700">
            <a:solidFill>
              <a:prstClr val="black"/>
            </a:solidFill>
          </a:ln>
        </p:spPr>
        <p:txBody>
          <a:bodyPr vert="horz" lIns="96661" tIns="48331" rIns="96661" bIns="48331" rtlCol="0" anchor="ctr"/>
          <a:lstStyle/>
          <a:p>
            <a:pPr lvl="0"/>
            <a:endParaRPr lang="en-US" noProof="0"/>
          </a:p>
        </p:txBody>
      </p:sp>
      <p:sp>
        <p:nvSpPr>
          <p:cNvPr id="5" name="Notes Placeholder 4">
            <a:extLst>
              <a:ext uri="{FF2B5EF4-FFF2-40B4-BE49-F238E27FC236}">
                <a16:creationId xmlns:a16="http://schemas.microsoft.com/office/drawing/2014/main" id="{987A94A4-FA16-4E13-B39D-7340856D7BF3}"/>
              </a:ext>
            </a:extLst>
          </p:cNvPr>
          <p:cNvSpPr>
            <a:spLocks noGrp="1"/>
          </p:cNvSpPr>
          <p:nvPr>
            <p:ph type="body" sz="quarter" idx="3"/>
          </p:nvPr>
        </p:nvSpPr>
        <p:spPr>
          <a:xfrm>
            <a:off x="709613" y="4862513"/>
            <a:ext cx="5680075" cy="4603750"/>
          </a:xfrm>
          <a:prstGeom prst="rect">
            <a:avLst/>
          </a:prstGeom>
        </p:spPr>
        <p:txBody>
          <a:bodyPr vert="horz" lIns="96661" tIns="48331" rIns="96661" bIns="48331"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1F1AE5F0-3AE7-44BB-BB69-2D3BA315F607}"/>
              </a:ext>
            </a:extLst>
          </p:cNvPr>
          <p:cNvSpPr>
            <a:spLocks noGrp="1"/>
          </p:cNvSpPr>
          <p:nvPr>
            <p:ph type="ftr" sz="quarter" idx="4"/>
          </p:nvPr>
        </p:nvSpPr>
        <p:spPr>
          <a:xfrm>
            <a:off x="0" y="9721850"/>
            <a:ext cx="3076575" cy="511175"/>
          </a:xfrm>
          <a:prstGeom prst="rect">
            <a:avLst/>
          </a:prstGeom>
        </p:spPr>
        <p:txBody>
          <a:bodyPr vert="horz" lIns="96661" tIns="48331" rIns="96661" bIns="48331" rtlCol="0" anchor="b"/>
          <a:lstStyle>
            <a:lvl1pPr algn="l">
              <a:defRPr sz="1300">
                <a:latin typeface="Arial" charset="0"/>
              </a:defRPr>
            </a:lvl1pPr>
          </a:lstStyle>
          <a:p>
            <a:pPr>
              <a:defRPr/>
            </a:pPr>
            <a:endParaRPr lang="en-US"/>
          </a:p>
        </p:txBody>
      </p:sp>
      <p:sp>
        <p:nvSpPr>
          <p:cNvPr id="7" name="Slide Number Placeholder 6">
            <a:extLst>
              <a:ext uri="{FF2B5EF4-FFF2-40B4-BE49-F238E27FC236}">
                <a16:creationId xmlns:a16="http://schemas.microsoft.com/office/drawing/2014/main" id="{3E5823CB-A6CB-4B7B-B24D-F451E4CA31E8}"/>
              </a:ext>
            </a:extLst>
          </p:cNvPr>
          <p:cNvSpPr>
            <a:spLocks noGrp="1"/>
          </p:cNvSpPr>
          <p:nvPr>
            <p:ph type="sldNum" sz="quarter" idx="5"/>
          </p:nvPr>
        </p:nvSpPr>
        <p:spPr>
          <a:xfrm>
            <a:off x="4021138" y="9721850"/>
            <a:ext cx="3076575" cy="511175"/>
          </a:xfrm>
          <a:prstGeom prst="rect">
            <a:avLst/>
          </a:prstGeom>
        </p:spPr>
        <p:txBody>
          <a:bodyPr vert="horz" wrap="square" lIns="96661" tIns="48331" rIns="96661" bIns="48331" numCol="1" anchor="b" anchorCtr="0" compatLnSpc="1">
            <a:prstTxWarp prst="textNoShape">
              <a:avLst/>
            </a:prstTxWarp>
          </a:bodyPr>
          <a:lstStyle>
            <a:lvl1pPr algn="r">
              <a:defRPr sz="1300"/>
            </a:lvl1pPr>
          </a:lstStyle>
          <a:p>
            <a:fld id="{420CB8F1-5ED4-4021-A758-7539B577A503}"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FA41CF20-D7D1-494A-B9C0-89B5A7FE0E7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EE2C9BF-65CF-49C5-8A13-A8B937D4F242}" type="slidenum">
              <a:rPr lang="en-US" altLang="en-US"/>
              <a:pPr eaLnBrk="1" hangingPunct="1"/>
              <a:t>8</a:t>
            </a:fld>
            <a:endParaRPr lang="en-US" altLang="en-US"/>
          </a:p>
        </p:txBody>
      </p:sp>
      <p:sp>
        <p:nvSpPr>
          <p:cNvPr id="49155" name="Rectangle 2">
            <a:extLst>
              <a:ext uri="{FF2B5EF4-FFF2-40B4-BE49-F238E27FC236}">
                <a16:creationId xmlns:a16="http://schemas.microsoft.com/office/drawing/2014/main" id="{0B658946-DD93-4740-9099-2271AAA7E94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6" name="Rectangle 3">
            <a:extLst>
              <a:ext uri="{FF2B5EF4-FFF2-40B4-BE49-F238E27FC236}">
                <a16:creationId xmlns:a16="http://schemas.microsoft.com/office/drawing/2014/main" id="{63E44778-18B8-4AD9-9730-98077D64C9B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2776E11C-FA02-449E-A53E-AC692621B92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735FE30-CAD0-428D-8B5B-79B24AEEAA7F}" type="slidenum">
              <a:rPr lang="en-US" altLang="en-US"/>
              <a:pPr eaLnBrk="1" hangingPunct="1"/>
              <a:t>21</a:t>
            </a:fld>
            <a:endParaRPr lang="en-US" altLang="en-US"/>
          </a:p>
        </p:txBody>
      </p:sp>
      <p:sp>
        <p:nvSpPr>
          <p:cNvPr id="50179" name="Rectangle 2">
            <a:extLst>
              <a:ext uri="{FF2B5EF4-FFF2-40B4-BE49-F238E27FC236}">
                <a16:creationId xmlns:a16="http://schemas.microsoft.com/office/drawing/2014/main" id="{73E5E15A-A86F-476B-947B-80AAB28E778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80" name="Rectangle 3">
            <a:extLst>
              <a:ext uri="{FF2B5EF4-FFF2-40B4-BE49-F238E27FC236}">
                <a16:creationId xmlns:a16="http://schemas.microsoft.com/office/drawing/2014/main" id="{DA5C1BF9-E8F9-44E7-B1D9-79108D96F8F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315C8D9C-215D-4BB7-858A-03B0E443B5D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D729D3D-721D-4C1D-A75C-029F9008DA80}" type="slidenum">
              <a:rPr lang="en-US" altLang="en-US"/>
              <a:pPr eaLnBrk="1" hangingPunct="1"/>
              <a:t>22</a:t>
            </a:fld>
            <a:endParaRPr lang="en-US" altLang="en-US"/>
          </a:p>
        </p:txBody>
      </p:sp>
      <p:sp>
        <p:nvSpPr>
          <p:cNvPr id="51203" name="Rectangle 2">
            <a:extLst>
              <a:ext uri="{FF2B5EF4-FFF2-40B4-BE49-F238E27FC236}">
                <a16:creationId xmlns:a16="http://schemas.microsoft.com/office/drawing/2014/main" id="{7F29C9EA-5505-4F16-8DA6-54F47C30CFE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4" name="Rectangle 3">
            <a:extLst>
              <a:ext uri="{FF2B5EF4-FFF2-40B4-BE49-F238E27FC236}">
                <a16:creationId xmlns:a16="http://schemas.microsoft.com/office/drawing/2014/main" id="{35A21A73-606F-4A60-A4A9-478DAB147A3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743809A8-9362-4FDE-B871-B765883D18C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2E94D70-0B09-4B0C-89BD-F37BCEFE9043}" type="slidenum">
              <a:rPr lang="en-US" altLang="en-US"/>
              <a:pPr eaLnBrk="1" hangingPunct="1"/>
              <a:t>23</a:t>
            </a:fld>
            <a:endParaRPr lang="en-US" altLang="en-US"/>
          </a:p>
        </p:txBody>
      </p:sp>
      <p:sp>
        <p:nvSpPr>
          <p:cNvPr id="52227" name="Rectangle 2">
            <a:extLst>
              <a:ext uri="{FF2B5EF4-FFF2-40B4-BE49-F238E27FC236}">
                <a16:creationId xmlns:a16="http://schemas.microsoft.com/office/drawing/2014/main" id="{FA85514A-5524-4082-81F0-8576EF594C0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8" name="Rectangle 3">
            <a:extLst>
              <a:ext uri="{FF2B5EF4-FFF2-40B4-BE49-F238E27FC236}">
                <a16:creationId xmlns:a16="http://schemas.microsoft.com/office/drawing/2014/main" id="{6C3A66A7-6E7C-4429-910E-70237D9D390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5AE1048F-7636-47FA-B89D-2BB99C14FAE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FC9BCE2-3FBF-4BF6-A626-86784579595D}" type="slidenum">
              <a:rPr lang="en-US" altLang="en-US"/>
              <a:pPr eaLnBrk="1" hangingPunct="1"/>
              <a:t>24</a:t>
            </a:fld>
            <a:endParaRPr lang="en-US" altLang="en-US"/>
          </a:p>
        </p:txBody>
      </p:sp>
      <p:sp>
        <p:nvSpPr>
          <p:cNvPr id="53251" name="Rectangle 2">
            <a:extLst>
              <a:ext uri="{FF2B5EF4-FFF2-40B4-BE49-F238E27FC236}">
                <a16:creationId xmlns:a16="http://schemas.microsoft.com/office/drawing/2014/main" id="{AB2D40B1-D12F-468F-B57E-1A4F51CEFD0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2" name="Rectangle 3">
            <a:extLst>
              <a:ext uri="{FF2B5EF4-FFF2-40B4-BE49-F238E27FC236}">
                <a16:creationId xmlns:a16="http://schemas.microsoft.com/office/drawing/2014/main" id="{D79C1361-C703-4751-8C85-EC2628A31DF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a:extLst>
              <a:ext uri="{FF2B5EF4-FFF2-40B4-BE49-F238E27FC236}">
                <a16:creationId xmlns:a16="http://schemas.microsoft.com/office/drawing/2014/main" id="{8D11A88B-5FAB-4444-971E-275CA0EF34A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9FBB7D4-6609-498A-8D9F-A4A789B6A833}" type="slidenum">
              <a:rPr lang="en-US" altLang="en-US"/>
              <a:pPr eaLnBrk="1" hangingPunct="1"/>
              <a:t>25</a:t>
            </a:fld>
            <a:endParaRPr lang="en-US" altLang="en-US"/>
          </a:p>
        </p:txBody>
      </p:sp>
      <p:sp>
        <p:nvSpPr>
          <p:cNvPr id="54275" name="Rectangle 2">
            <a:extLst>
              <a:ext uri="{FF2B5EF4-FFF2-40B4-BE49-F238E27FC236}">
                <a16:creationId xmlns:a16="http://schemas.microsoft.com/office/drawing/2014/main" id="{8FFD78FD-125C-42D8-8FD5-39CDA21E118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6" name="Rectangle 3">
            <a:extLst>
              <a:ext uri="{FF2B5EF4-FFF2-40B4-BE49-F238E27FC236}">
                <a16:creationId xmlns:a16="http://schemas.microsoft.com/office/drawing/2014/main" id="{29A4464E-18CF-4C08-A4D0-1B217CF132D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61575E7C-CE1C-461C-A937-72F504EFB12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FB16BDB-16C0-42F2-8539-43B32A237727}" type="slidenum">
              <a:rPr lang="en-US" altLang="en-US"/>
              <a:pPr eaLnBrk="1" hangingPunct="1"/>
              <a:t>29</a:t>
            </a:fld>
            <a:endParaRPr lang="en-US" altLang="en-US"/>
          </a:p>
        </p:txBody>
      </p:sp>
      <p:sp>
        <p:nvSpPr>
          <p:cNvPr id="55299" name="Rectangle 2">
            <a:extLst>
              <a:ext uri="{FF2B5EF4-FFF2-40B4-BE49-F238E27FC236}">
                <a16:creationId xmlns:a16="http://schemas.microsoft.com/office/drawing/2014/main" id="{6076F308-1AE4-4930-BBB4-FA8AE768599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300" name="Rectangle 3">
            <a:extLst>
              <a:ext uri="{FF2B5EF4-FFF2-40B4-BE49-F238E27FC236}">
                <a16:creationId xmlns:a16="http://schemas.microsoft.com/office/drawing/2014/main" id="{44ED0E8C-A615-409F-AA7D-04D607DF15C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a:extLst>
              <a:ext uri="{FF2B5EF4-FFF2-40B4-BE49-F238E27FC236}">
                <a16:creationId xmlns:a16="http://schemas.microsoft.com/office/drawing/2014/main" id="{C4AD6F48-A98A-475F-8B8A-5352243CA05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BB10243-67A8-4EE3-B5F1-397BDC781236}" type="slidenum">
              <a:rPr lang="en-US" altLang="en-US"/>
              <a:pPr eaLnBrk="1" hangingPunct="1"/>
              <a:t>30</a:t>
            </a:fld>
            <a:endParaRPr lang="en-US" altLang="en-US"/>
          </a:p>
        </p:txBody>
      </p:sp>
      <p:sp>
        <p:nvSpPr>
          <p:cNvPr id="56323" name="Rectangle 2">
            <a:extLst>
              <a:ext uri="{FF2B5EF4-FFF2-40B4-BE49-F238E27FC236}">
                <a16:creationId xmlns:a16="http://schemas.microsoft.com/office/drawing/2014/main" id="{80C1D45D-AB93-4053-8D1D-9C46920D600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4" name="Rectangle 3">
            <a:extLst>
              <a:ext uri="{FF2B5EF4-FFF2-40B4-BE49-F238E27FC236}">
                <a16:creationId xmlns:a16="http://schemas.microsoft.com/office/drawing/2014/main" id="{A0F920CE-8838-4C99-8560-9C4997226F6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a:extLst>
              <a:ext uri="{FF2B5EF4-FFF2-40B4-BE49-F238E27FC236}">
                <a16:creationId xmlns:a16="http://schemas.microsoft.com/office/drawing/2014/main" id="{6622552F-793D-4B18-8B89-E74C6A878D8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F2D9D22-2CFD-431C-A8E3-EF45CABA97F3}" type="slidenum">
              <a:rPr lang="en-US" altLang="en-US"/>
              <a:pPr eaLnBrk="1" hangingPunct="1"/>
              <a:t>31</a:t>
            </a:fld>
            <a:endParaRPr lang="en-US" altLang="en-US"/>
          </a:p>
        </p:txBody>
      </p:sp>
      <p:sp>
        <p:nvSpPr>
          <p:cNvPr id="57347" name="Rectangle 2">
            <a:extLst>
              <a:ext uri="{FF2B5EF4-FFF2-40B4-BE49-F238E27FC236}">
                <a16:creationId xmlns:a16="http://schemas.microsoft.com/office/drawing/2014/main" id="{908FBC98-882D-4B4C-BF1A-952B0B44D7D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8" name="Rectangle 3">
            <a:extLst>
              <a:ext uri="{FF2B5EF4-FFF2-40B4-BE49-F238E27FC236}">
                <a16:creationId xmlns:a16="http://schemas.microsoft.com/office/drawing/2014/main" id="{83E216FF-3F86-4FED-A7FC-AE180E78716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a:extLst>
              <a:ext uri="{FF2B5EF4-FFF2-40B4-BE49-F238E27FC236}">
                <a16:creationId xmlns:a16="http://schemas.microsoft.com/office/drawing/2014/main" id="{502D60B4-F8CB-4B76-AD77-17B26A11B59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5BEAD81-9EBE-4044-9931-6FB6CE55DEE4}" type="slidenum">
              <a:rPr lang="en-US" altLang="en-US"/>
              <a:pPr eaLnBrk="1" hangingPunct="1"/>
              <a:t>32</a:t>
            </a:fld>
            <a:endParaRPr lang="en-US" altLang="en-US"/>
          </a:p>
        </p:txBody>
      </p:sp>
      <p:sp>
        <p:nvSpPr>
          <p:cNvPr id="58371" name="Rectangle 2">
            <a:extLst>
              <a:ext uri="{FF2B5EF4-FFF2-40B4-BE49-F238E27FC236}">
                <a16:creationId xmlns:a16="http://schemas.microsoft.com/office/drawing/2014/main" id="{A2A425F4-CB58-4569-81AB-E67201DA258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2" name="Rectangle 3">
            <a:extLst>
              <a:ext uri="{FF2B5EF4-FFF2-40B4-BE49-F238E27FC236}">
                <a16:creationId xmlns:a16="http://schemas.microsoft.com/office/drawing/2014/main" id="{383C5CCC-7318-4C0B-A568-C3256E56FAD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a:extLst>
              <a:ext uri="{FF2B5EF4-FFF2-40B4-BE49-F238E27FC236}">
                <a16:creationId xmlns:a16="http://schemas.microsoft.com/office/drawing/2014/main" id="{8DD84091-D17D-4FFB-8648-1F141B01755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5B7858E-D95A-404B-97C7-5191AF409B94}" type="slidenum">
              <a:rPr lang="en-US" altLang="en-US"/>
              <a:pPr eaLnBrk="1" hangingPunct="1"/>
              <a:t>34</a:t>
            </a:fld>
            <a:endParaRPr lang="en-US" altLang="en-US"/>
          </a:p>
        </p:txBody>
      </p:sp>
      <p:sp>
        <p:nvSpPr>
          <p:cNvPr id="59395" name="Rectangle 2">
            <a:extLst>
              <a:ext uri="{FF2B5EF4-FFF2-40B4-BE49-F238E27FC236}">
                <a16:creationId xmlns:a16="http://schemas.microsoft.com/office/drawing/2014/main" id="{0B3EF0E9-EFCC-4271-B3BE-1CEEE2D4A13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6" name="Rectangle 3">
            <a:extLst>
              <a:ext uri="{FF2B5EF4-FFF2-40B4-BE49-F238E27FC236}">
                <a16:creationId xmlns:a16="http://schemas.microsoft.com/office/drawing/2014/main" id="{C3CEB5D9-27D1-48DB-BCEA-0AC7B80B048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a:extLst>
              <a:ext uri="{FF2B5EF4-FFF2-40B4-BE49-F238E27FC236}">
                <a16:creationId xmlns:a16="http://schemas.microsoft.com/office/drawing/2014/main" id="{602E86DF-A7CB-42E3-9727-13D1CD0C1CF3}"/>
              </a:ext>
            </a:extLst>
          </p:cNvPr>
          <p:cNvSpPr>
            <a:spLocks noGrp="1"/>
          </p:cNvSpPr>
          <p:nvPr>
            <p:ph type="dt" sz="half" idx="10"/>
          </p:nvPr>
        </p:nvSpPr>
        <p:spPr/>
        <p:txBody>
          <a:bodyPr/>
          <a:lstStyle>
            <a:lvl1pPr>
              <a:defRPr/>
            </a:lvl1pPr>
          </a:lstStyle>
          <a:p>
            <a:pPr>
              <a:defRPr/>
            </a:pPr>
            <a:fld id="{4B0331A1-5A10-43BD-B838-89D981EDACB8}" type="datetimeFigureOut">
              <a:rPr lang="en-US"/>
              <a:pPr>
                <a:defRPr/>
              </a:pPr>
              <a:t>2/8/2022</a:t>
            </a:fld>
            <a:endParaRPr lang="en-US"/>
          </a:p>
        </p:txBody>
      </p:sp>
      <p:sp>
        <p:nvSpPr>
          <p:cNvPr id="5" name="Footer Placeholder 4">
            <a:extLst>
              <a:ext uri="{FF2B5EF4-FFF2-40B4-BE49-F238E27FC236}">
                <a16:creationId xmlns:a16="http://schemas.microsoft.com/office/drawing/2014/main" id="{3B89C325-F702-47D7-8DF1-AC37F210645A}"/>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DA2729DD-819E-4339-BA35-C5C83F3196B5}"/>
              </a:ext>
            </a:extLst>
          </p:cNvPr>
          <p:cNvSpPr>
            <a:spLocks noGrp="1"/>
          </p:cNvSpPr>
          <p:nvPr>
            <p:ph type="sldNum" sz="quarter" idx="12"/>
          </p:nvPr>
        </p:nvSpPr>
        <p:spPr/>
        <p:txBody>
          <a:bodyPr/>
          <a:lstStyle>
            <a:lvl1pPr>
              <a:defRPr/>
            </a:lvl1pPr>
          </a:lstStyle>
          <a:p>
            <a:fld id="{DAA22EF0-41A6-4E6C-BA54-EC0F8DB29B15}" type="slidenum">
              <a:rPr lang="en-US" altLang="en-US"/>
              <a:pPr/>
              <a:t>‹#›</a:t>
            </a:fld>
            <a:endParaRPr lang="en-US" altLang="en-US"/>
          </a:p>
        </p:txBody>
      </p:sp>
    </p:spTree>
    <p:extLst>
      <p:ext uri="{BB962C8B-B14F-4D97-AF65-F5344CB8AC3E}">
        <p14:creationId xmlns:p14="http://schemas.microsoft.com/office/powerpoint/2010/main" val="22171009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CF97EEE-8B5B-42AA-B43D-B8E1F2A09FE2}"/>
              </a:ext>
            </a:extLst>
          </p:cNvPr>
          <p:cNvSpPr>
            <a:spLocks noGrp="1"/>
          </p:cNvSpPr>
          <p:nvPr>
            <p:ph type="dt" sz="half" idx="10"/>
          </p:nvPr>
        </p:nvSpPr>
        <p:spPr/>
        <p:txBody>
          <a:bodyPr/>
          <a:lstStyle>
            <a:lvl1pPr>
              <a:defRPr/>
            </a:lvl1pPr>
          </a:lstStyle>
          <a:p>
            <a:pPr>
              <a:defRPr/>
            </a:pPr>
            <a:fld id="{A3222845-B88D-4FD0-A98D-2EAEDEB11D56}" type="datetimeFigureOut">
              <a:rPr lang="en-US"/>
              <a:pPr>
                <a:defRPr/>
              </a:pPr>
              <a:t>2/8/2022</a:t>
            </a:fld>
            <a:endParaRPr lang="en-US"/>
          </a:p>
        </p:txBody>
      </p:sp>
      <p:sp>
        <p:nvSpPr>
          <p:cNvPr id="5" name="Footer Placeholder 4">
            <a:extLst>
              <a:ext uri="{FF2B5EF4-FFF2-40B4-BE49-F238E27FC236}">
                <a16:creationId xmlns:a16="http://schemas.microsoft.com/office/drawing/2014/main" id="{820797BB-8F3D-41D9-AD39-1409C631ED4D}"/>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2D85B6DB-9901-4774-82EA-989CA90C72EE}"/>
              </a:ext>
            </a:extLst>
          </p:cNvPr>
          <p:cNvSpPr>
            <a:spLocks noGrp="1"/>
          </p:cNvSpPr>
          <p:nvPr>
            <p:ph type="sldNum" sz="quarter" idx="12"/>
          </p:nvPr>
        </p:nvSpPr>
        <p:spPr/>
        <p:txBody>
          <a:bodyPr/>
          <a:lstStyle>
            <a:lvl1pPr>
              <a:defRPr/>
            </a:lvl1pPr>
          </a:lstStyle>
          <a:p>
            <a:fld id="{BCD2AA77-273A-4ED9-80C5-0B56E9F92E89}" type="slidenum">
              <a:rPr lang="en-US" altLang="en-US"/>
              <a:pPr/>
              <a:t>‹#›</a:t>
            </a:fld>
            <a:endParaRPr lang="en-US" altLang="en-US"/>
          </a:p>
        </p:txBody>
      </p:sp>
    </p:spTree>
    <p:extLst>
      <p:ext uri="{BB962C8B-B14F-4D97-AF65-F5344CB8AC3E}">
        <p14:creationId xmlns:p14="http://schemas.microsoft.com/office/powerpoint/2010/main" val="26390600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BA56C73-3BAC-4B09-8074-0CBD419F8460}"/>
              </a:ext>
            </a:extLst>
          </p:cNvPr>
          <p:cNvSpPr>
            <a:spLocks noGrp="1"/>
          </p:cNvSpPr>
          <p:nvPr>
            <p:ph type="dt" sz="half" idx="10"/>
          </p:nvPr>
        </p:nvSpPr>
        <p:spPr/>
        <p:txBody>
          <a:bodyPr/>
          <a:lstStyle>
            <a:lvl1pPr>
              <a:defRPr/>
            </a:lvl1pPr>
          </a:lstStyle>
          <a:p>
            <a:pPr>
              <a:defRPr/>
            </a:pPr>
            <a:fld id="{A167E45F-B169-416E-A2CE-FB456CF8B66A}" type="datetimeFigureOut">
              <a:rPr lang="en-US"/>
              <a:pPr>
                <a:defRPr/>
              </a:pPr>
              <a:t>2/8/2022</a:t>
            </a:fld>
            <a:endParaRPr lang="en-US"/>
          </a:p>
        </p:txBody>
      </p:sp>
      <p:sp>
        <p:nvSpPr>
          <p:cNvPr id="5" name="Footer Placeholder 4">
            <a:extLst>
              <a:ext uri="{FF2B5EF4-FFF2-40B4-BE49-F238E27FC236}">
                <a16:creationId xmlns:a16="http://schemas.microsoft.com/office/drawing/2014/main" id="{903B566F-1EAB-47BF-A014-DF5991C2AA37}"/>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8E4F44DA-4709-405C-AD7B-6C78DA111ECD}"/>
              </a:ext>
            </a:extLst>
          </p:cNvPr>
          <p:cNvSpPr>
            <a:spLocks noGrp="1"/>
          </p:cNvSpPr>
          <p:nvPr>
            <p:ph type="sldNum" sz="quarter" idx="12"/>
          </p:nvPr>
        </p:nvSpPr>
        <p:spPr/>
        <p:txBody>
          <a:bodyPr/>
          <a:lstStyle>
            <a:lvl1pPr>
              <a:defRPr/>
            </a:lvl1pPr>
          </a:lstStyle>
          <a:p>
            <a:fld id="{E6264F21-C093-4942-9293-9A8C8095F133}" type="slidenum">
              <a:rPr lang="en-US" altLang="en-US"/>
              <a:pPr/>
              <a:t>‹#›</a:t>
            </a:fld>
            <a:endParaRPr lang="en-US" altLang="en-US"/>
          </a:p>
        </p:txBody>
      </p:sp>
    </p:spTree>
    <p:extLst>
      <p:ext uri="{BB962C8B-B14F-4D97-AF65-F5344CB8AC3E}">
        <p14:creationId xmlns:p14="http://schemas.microsoft.com/office/powerpoint/2010/main" val="12706943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162E32DD-804B-40BF-9650-31A07BF9255A}"/>
              </a:ext>
            </a:extLst>
          </p:cNvPr>
          <p:cNvSpPr>
            <a:spLocks noGrp="1"/>
          </p:cNvSpPr>
          <p:nvPr>
            <p:ph type="dt" sz="half" idx="10"/>
          </p:nvPr>
        </p:nvSpPr>
        <p:spPr/>
        <p:txBody>
          <a:bodyPr/>
          <a:lstStyle>
            <a:lvl1pPr>
              <a:defRPr/>
            </a:lvl1pPr>
          </a:lstStyle>
          <a:p>
            <a:pPr>
              <a:defRPr/>
            </a:pPr>
            <a:fld id="{27B4166A-C6A7-43A6-A01F-9218A975EEBB}" type="datetimeFigureOut">
              <a:rPr lang="en-US"/>
              <a:pPr>
                <a:defRPr/>
              </a:pPr>
              <a:t>2/8/2022</a:t>
            </a:fld>
            <a:endParaRPr lang="en-US"/>
          </a:p>
        </p:txBody>
      </p:sp>
      <p:sp>
        <p:nvSpPr>
          <p:cNvPr id="6" name="Footer Placeholder 4">
            <a:extLst>
              <a:ext uri="{FF2B5EF4-FFF2-40B4-BE49-F238E27FC236}">
                <a16:creationId xmlns:a16="http://schemas.microsoft.com/office/drawing/2014/main" id="{E79B5573-0EF6-4989-B98B-1BCE0D31CA3A}"/>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69B71FC9-C603-477B-88B1-4A32CA03A18A}"/>
              </a:ext>
            </a:extLst>
          </p:cNvPr>
          <p:cNvSpPr>
            <a:spLocks noGrp="1"/>
          </p:cNvSpPr>
          <p:nvPr>
            <p:ph type="sldNum" sz="quarter" idx="12"/>
          </p:nvPr>
        </p:nvSpPr>
        <p:spPr/>
        <p:txBody>
          <a:bodyPr/>
          <a:lstStyle>
            <a:lvl1pPr>
              <a:defRPr/>
            </a:lvl1pPr>
          </a:lstStyle>
          <a:p>
            <a:fld id="{2DBB8ED7-5BAF-4A18-9B8E-254D69A4A566}" type="slidenum">
              <a:rPr lang="en-US" altLang="en-US"/>
              <a:pPr/>
              <a:t>‹#›</a:t>
            </a:fld>
            <a:endParaRPr lang="en-US" altLang="en-US"/>
          </a:p>
        </p:txBody>
      </p:sp>
    </p:spTree>
    <p:extLst>
      <p:ext uri="{BB962C8B-B14F-4D97-AF65-F5344CB8AC3E}">
        <p14:creationId xmlns:p14="http://schemas.microsoft.com/office/powerpoint/2010/main" val="2936173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810E1B51-ADBA-4E47-B6A8-1D227B22FB68}"/>
              </a:ext>
            </a:extLst>
          </p:cNvPr>
          <p:cNvSpPr>
            <a:spLocks noGrp="1"/>
          </p:cNvSpPr>
          <p:nvPr>
            <p:ph type="dt" sz="half" idx="10"/>
          </p:nvPr>
        </p:nvSpPr>
        <p:spPr/>
        <p:txBody>
          <a:bodyPr/>
          <a:lstStyle>
            <a:lvl1pPr>
              <a:defRPr/>
            </a:lvl1pPr>
          </a:lstStyle>
          <a:p>
            <a:pPr>
              <a:defRPr/>
            </a:pPr>
            <a:fld id="{217AE11B-3E3F-473E-9AF2-905E550C1E4F}" type="datetimeFigureOut">
              <a:rPr lang="en-US"/>
              <a:pPr>
                <a:defRPr/>
              </a:pPr>
              <a:t>2/8/2022</a:t>
            </a:fld>
            <a:endParaRPr lang="en-US"/>
          </a:p>
        </p:txBody>
      </p:sp>
      <p:sp>
        <p:nvSpPr>
          <p:cNvPr id="8" name="Footer Placeholder 4">
            <a:extLst>
              <a:ext uri="{FF2B5EF4-FFF2-40B4-BE49-F238E27FC236}">
                <a16:creationId xmlns:a16="http://schemas.microsoft.com/office/drawing/2014/main" id="{568D4CF7-0016-4242-BDED-406D2E3BC54F}"/>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082E3B9B-16C3-4C87-8CFF-083CE8A8327A}"/>
              </a:ext>
            </a:extLst>
          </p:cNvPr>
          <p:cNvSpPr>
            <a:spLocks noGrp="1"/>
          </p:cNvSpPr>
          <p:nvPr>
            <p:ph type="sldNum" sz="quarter" idx="12"/>
          </p:nvPr>
        </p:nvSpPr>
        <p:spPr/>
        <p:txBody>
          <a:bodyPr/>
          <a:lstStyle>
            <a:lvl1pPr>
              <a:defRPr/>
            </a:lvl1pPr>
          </a:lstStyle>
          <a:p>
            <a:fld id="{A8507E7B-788B-4C9C-9619-253D6B8D9317}" type="slidenum">
              <a:rPr lang="en-US" altLang="en-US"/>
              <a:pPr/>
              <a:t>‹#›</a:t>
            </a:fld>
            <a:endParaRPr lang="en-US" altLang="en-US"/>
          </a:p>
        </p:txBody>
      </p:sp>
    </p:spTree>
    <p:extLst>
      <p:ext uri="{BB962C8B-B14F-4D97-AF65-F5344CB8AC3E}">
        <p14:creationId xmlns:p14="http://schemas.microsoft.com/office/powerpoint/2010/main" val="15359954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a:extLst>
              <a:ext uri="{FF2B5EF4-FFF2-40B4-BE49-F238E27FC236}">
                <a16:creationId xmlns:a16="http://schemas.microsoft.com/office/drawing/2014/main" id="{C1DE8D5D-E8E6-479C-B399-C3F50DA8BF67}"/>
              </a:ext>
            </a:extLst>
          </p:cNvPr>
          <p:cNvSpPr>
            <a:spLocks noGrp="1"/>
          </p:cNvSpPr>
          <p:nvPr>
            <p:ph type="dt" sz="half" idx="10"/>
          </p:nvPr>
        </p:nvSpPr>
        <p:spPr/>
        <p:txBody>
          <a:bodyPr/>
          <a:lstStyle>
            <a:lvl1pPr>
              <a:defRPr/>
            </a:lvl1pPr>
          </a:lstStyle>
          <a:p>
            <a:pPr>
              <a:defRPr/>
            </a:pPr>
            <a:fld id="{42DA8DBF-AEBA-4304-ACE7-1844F8A86FF5}" type="datetimeFigureOut">
              <a:rPr lang="en-US"/>
              <a:pPr>
                <a:defRPr/>
              </a:pPr>
              <a:t>2/8/2022</a:t>
            </a:fld>
            <a:endParaRPr lang="en-US"/>
          </a:p>
        </p:txBody>
      </p:sp>
      <p:sp>
        <p:nvSpPr>
          <p:cNvPr id="4" name="Footer Placeholder 4">
            <a:extLst>
              <a:ext uri="{FF2B5EF4-FFF2-40B4-BE49-F238E27FC236}">
                <a16:creationId xmlns:a16="http://schemas.microsoft.com/office/drawing/2014/main" id="{C1B9ADDD-B098-4FA0-B39B-6CC142577113}"/>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1842AAD-4C05-4F64-A834-B226F03F1EFE}"/>
              </a:ext>
            </a:extLst>
          </p:cNvPr>
          <p:cNvSpPr>
            <a:spLocks noGrp="1"/>
          </p:cNvSpPr>
          <p:nvPr>
            <p:ph type="sldNum" sz="quarter" idx="12"/>
          </p:nvPr>
        </p:nvSpPr>
        <p:spPr/>
        <p:txBody>
          <a:bodyPr/>
          <a:lstStyle>
            <a:lvl1pPr>
              <a:defRPr/>
            </a:lvl1pPr>
          </a:lstStyle>
          <a:p>
            <a:fld id="{4F291F6B-01D3-4189-852E-A161CD91DFE6}" type="slidenum">
              <a:rPr lang="en-US" altLang="en-US"/>
              <a:pPr/>
              <a:t>‹#›</a:t>
            </a:fld>
            <a:endParaRPr lang="en-US" altLang="en-US"/>
          </a:p>
        </p:txBody>
      </p:sp>
    </p:spTree>
    <p:extLst>
      <p:ext uri="{BB962C8B-B14F-4D97-AF65-F5344CB8AC3E}">
        <p14:creationId xmlns:p14="http://schemas.microsoft.com/office/powerpoint/2010/main" val="15303386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07763884-DDD9-4EC2-A4C0-ADE5CBABFF05}"/>
              </a:ext>
            </a:extLst>
          </p:cNvPr>
          <p:cNvSpPr>
            <a:spLocks noGrp="1"/>
          </p:cNvSpPr>
          <p:nvPr>
            <p:ph type="dt" sz="half" idx="10"/>
          </p:nvPr>
        </p:nvSpPr>
        <p:spPr/>
        <p:txBody>
          <a:bodyPr/>
          <a:lstStyle>
            <a:lvl1pPr>
              <a:defRPr/>
            </a:lvl1pPr>
          </a:lstStyle>
          <a:p>
            <a:pPr>
              <a:defRPr/>
            </a:pPr>
            <a:fld id="{771384C0-055B-4FF7-A246-77184630A4B2}" type="datetimeFigureOut">
              <a:rPr lang="en-US"/>
              <a:pPr>
                <a:defRPr/>
              </a:pPr>
              <a:t>2/8/2022</a:t>
            </a:fld>
            <a:endParaRPr lang="en-US"/>
          </a:p>
        </p:txBody>
      </p:sp>
      <p:sp>
        <p:nvSpPr>
          <p:cNvPr id="3" name="Footer Placeholder 4">
            <a:extLst>
              <a:ext uri="{FF2B5EF4-FFF2-40B4-BE49-F238E27FC236}">
                <a16:creationId xmlns:a16="http://schemas.microsoft.com/office/drawing/2014/main" id="{AF7023F3-54BE-41C2-BAC3-642F08C2E7BB}"/>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C71D5197-F517-47AD-8186-1866F05DBA62}"/>
              </a:ext>
            </a:extLst>
          </p:cNvPr>
          <p:cNvSpPr>
            <a:spLocks noGrp="1"/>
          </p:cNvSpPr>
          <p:nvPr>
            <p:ph type="sldNum" sz="quarter" idx="12"/>
          </p:nvPr>
        </p:nvSpPr>
        <p:spPr/>
        <p:txBody>
          <a:bodyPr/>
          <a:lstStyle>
            <a:lvl1pPr>
              <a:defRPr/>
            </a:lvl1pPr>
          </a:lstStyle>
          <a:p>
            <a:fld id="{A124E276-B08C-4EA5-A8B2-FBF850512EB0}" type="slidenum">
              <a:rPr lang="en-US" altLang="en-US"/>
              <a:pPr/>
              <a:t>‹#›</a:t>
            </a:fld>
            <a:endParaRPr lang="en-US" altLang="en-US"/>
          </a:p>
        </p:txBody>
      </p:sp>
    </p:spTree>
    <p:extLst>
      <p:ext uri="{BB962C8B-B14F-4D97-AF65-F5344CB8AC3E}">
        <p14:creationId xmlns:p14="http://schemas.microsoft.com/office/powerpoint/2010/main" val="15392353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CD12C965-0A3D-49C6-ACED-9CB4187B777A}"/>
              </a:ext>
            </a:extLst>
          </p:cNvPr>
          <p:cNvSpPr>
            <a:spLocks noGrp="1"/>
          </p:cNvSpPr>
          <p:nvPr>
            <p:ph type="dt" sz="half" idx="10"/>
          </p:nvPr>
        </p:nvSpPr>
        <p:spPr/>
        <p:txBody>
          <a:bodyPr/>
          <a:lstStyle>
            <a:lvl1pPr>
              <a:defRPr/>
            </a:lvl1pPr>
          </a:lstStyle>
          <a:p>
            <a:pPr>
              <a:defRPr/>
            </a:pPr>
            <a:fld id="{C392D520-8DF0-4335-AFD2-98995B80040F}" type="datetimeFigureOut">
              <a:rPr lang="en-US"/>
              <a:pPr>
                <a:defRPr/>
              </a:pPr>
              <a:t>2/8/2022</a:t>
            </a:fld>
            <a:endParaRPr lang="en-US"/>
          </a:p>
        </p:txBody>
      </p:sp>
      <p:sp>
        <p:nvSpPr>
          <p:cNvPr id="6" name="Footer Placeholder 4">
            <a:extLst>
              <a:ext uri="{FF2B5EF4-FFF2-40B4-BE49-F238E27FC236}">
                <a16:creationId xmlns:a16="http://schemas.microsoft.com/office/drawing/2014/main" id="{0C764DBD-170E-4296-9A1A-2788A3FA079A}"/>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276FD5AC-6C92-49A6-B4FC-DA689B7DBF73}"/>
              </a:ext>
            </a:extLst>
          </p:cNvPr>
          <p:cNvSpPr>
            <a:spLocks noGrp="1"/>
          </p:cNvSpPr>
          <p:nvPr>
            <p:ph type="sldNum" sz="quarter" idx="12"/>
          </p:nvPr>
        </p:nvSpPr>
        <p:spPr/>
        <p:txBody>
          <a:bodyPr/>
          <a:lstStyle>
            <a:lvl1pPr>
              <a:defRPr/>
            </a:lvl1pPr>
          </a:lstStyle>
          <a:p>
            <a:fld id="{69B4CA41-A90F-412D-B47E-D4E26DF24867}" type="slidenum">
              <a:rPr lang="en-US" altLang="en-US"/>
              <a:pPr/>
              <a:t>‹#›</a:t>
            </a:fld>
            <a:endParaRPr lang="en-US" altLang="en-US"/>
          </a:p>
        </p:txBody>
      </p:sp>
    </p:spTree>
    <p:extLst>
      <p:ext uri="{BB962C8B-B14F-4D97-AF65-F5344CB8AC3E}">
        <p14:creationId xmlns:p14="http://schemas.microsoft.com/office/powerpoint/2010/main" val="22972259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562387E-B95E-4D8F-A5DC-E9C7D286211C}"/>
              </a:ext>
            </a:extLst>
          </p:cNvPr>
          <p:cNvSpPr>
            <a:spLocks noGrp="1"/>
          </p:cNvSpPr>
          <p:nvPr>
            <p:ph type="dt" sz="half" idx="10"/>
          </p:nvPr>
        </p:nvSpPr>
        <p:spPr/>
        <p:txBody>
          <a:bodyPr/>
          <a:lstStyle>
            <a:lvl1pPr>
              <a:defRPr/>
            </a:lvl1pPr>
          </a:lstStyle>
          <a:p>
            <a:pPr>
              <a:defRPr/>
            </a:pPr>
            <a:fld id="{3903D63F-CEBF-4B2E-8F40-A1F7B0A09A8D}" type="datetimeFigureOut">
              <a:rPr lang="en-US"/>
              <a:pPr>
                <a:defRPr/>
              </a:pPr>
              <a:t>2/8/2022</a:t>
            </a:fld>
            <a:endParaRPr lang="en-US"/>
          </a:p>
        </p:txBody>
      </p:sp>
      <p:sp>
        <p:nvSpPr>
          <p:cNvPr id="6" name="Footer Placeholder 4">
            <a:extLst>
              <a:ext uri="{FF2B5EF4-FFF2-40B4-BE49-F238E27FC236}">
                <a16:creationId xmlns:a16="http://schemas.microsoft.com/office/drawing/2014/main" id="{2648FABA-A734-45F8-9E64-94D724B59054}"/>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DAAA773F-EFC8-4FAF-A80E-85D98E17028F}"/>
              </a:ext>
            </a:extLst>
          </p:cNvPr>
          <p:cNvSpPr>
            <a:spLocks noGrp="1"/>
          </p:cNvSpPr>
          <p:nvPr>
            <p:ph type="sldNum" sz="quarter" idx="12"/>
          </p:nvPr>
        </p:nvSpPr>
        <p:spPr/>
        <p:txBody>
          <a:bodyPr/>
          <a:lstStyle>
            <a:lvl1pPr>
              <a:defRPr/>
            </a:lvl1pPr>
          </a:lstStyle>
          <a:p>
            <a:fld id="{A3FD392A-144E-425B-8D66-F9897357573B}" type="slidenum">
              <a:rPr lang="en-US" altLang="en-US"/>
              <a:pPr/>
              <a:t>‹#›</a:t>
            </a:fld>
            <a:endParaRPr lang="en-US" altLang="en-US"/>
          </a:p>
        </p:txBody>
      </p:sp>
    </p:spTree>
    <p:extLst>
      <p:ext uri="{BB962C8B-B14F-4D97-AF65-F5344CB8AC3E}">
        <p14:creationId xmlns:p14="http://schemas.microsoft.com/office/powerpoint/2010/main" val="39458443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9222F58-0430-44E1-B9C0-3ADFABD731AC}"/>
              </a:ext>
            </a:extLst>
          </p:cNvPr>
          <p:cNvSpPr>
            <a:spLocks noGrp="1"/>
          </p:cNvSpPr>
          <p:nvPr>
            <p:ph type="dt" sz="half" idx="10"/>
          </p:nvPr>
        </p:nvSpPr>
        <p:spPr/>
        <p:txBody>
          <a:bodyPr/>
          <a:lstStyle>
            <a:lvl1pPr>
              <a:defRPr/>
            </a:lvl1pPr>
          </a:lstStyle>
          <a:p>
            <a:pPr>
              <a:defRPr/>
            </a:pPr>
            <a:fld id="{067987FC-1EE1-41DE-9E1A-104EC23652FB}" type="datetimeFigureOut">
              <a:rPr lang="en-US"/>
              <a:pPr>
                <a:defRPr/>
              </a:pPr>
              <a:t>2/8/2022</a:t>
            </a:fld>
            <a:endParaRPr lang="en-US"/>
          </a:p>
        </p:txBody>
      </p:sp>
      <p:sp>
        <p:nvSpPr>
          <p:cNvPr id="5" name="Footer Placeholder 4">
            <a:extLst>
              <a:ext uri="{FF2B5EF4-FFF2-40B4-BE49-F238E27FC236}">
                <a16:creationId xmlns:a16="http://schemas.microsoft.com/office/drawing/2014/main" id="{0556891E-9404-47B7-BA3C-3E983D0733ED}"/>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BF891C18-9A79-4D83-A70F-F5B489AF3A49}"/>
              </a:ext>
            </a:extLst>
          </p:cNvPr>
          <p:cNvSpPr>
            <a:spLocks noGrp="1"/>
          </p:cNvSpPr>
          <p:nvPr>
            <p:ph type="sldNum" sz="quarter" idx="12"/>
          </p:nvPr>
        </p:nvSpPr>
        <p:spPr/>
        <p:txBody>
          <a:bodyPr/>
          <a:lstStyle>
            <a:lvl1pPr>
              <a:defRPr/>
            </a:lvl1pPr>
          </a:lstStyle>
          <a:p>
            <a:fld id="{1B566D57-B5CD-4F9E-BA20-7067B95E3F43}" type="slidenum">
              <a:rPr lang="en-US" altLang="en-US"/>
              <a:pPr/>
              <a:t>‹#›</a:t>
            </a:fld>
            <a:endParaRPr lang="en-US" altLang="en-US"/>
          </a:p>
        </p:txBody>
      </p:sp>
    </p:spTree>
    <p:extLst>
      <p:ext uri="{BB962C8B-B14F-4D97-AF65-F5344CB8AC3E}">
        <p14:creationId xmlns:p14="http://schemas.microsoft.com/office/powerpoint/2010/main" val="18359767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EB4CAEC-8A6A-4694-8EE8-9279DA457F5E}"/>
              </a:ext>
            </a:extLst>
          </p:cNvPr>
          <p:cNvSpPr>
            <a:spLocks noGrp="1"/>
          </p:cNvSpPr>
          <p:nvPr>
            <p:ph type="dt" sz="half" idx="10"/>
          </p:nvPr>
        </p:nvSpPr>
        <p:spPr/>
        <p:txBody>
          <a:bodyPr/>
          <a:lstStyle>
            <a:lvl1pPr>
              <a:defRPr/>
            </a:lvl1pPr>
          </a:lstStyle>
          <a:p>
            <a:pPr>
              <a:defRPr/>
            </a:pPr>
            <a:fld id="{924778CD-BFC9-4032-A0E3-6A8413357A47}" type="datetimeFigureOut">
              <a:rPr lang="en-US"/>
              <a:pPr>
                <a:defRPr/>
              </a:pPr>
              <a:t>2/8/2022</a:t>
            </a:fld>
            <a:endParaRPr lang="en-US"/>
          </a:p>
        </p:txBody>
      </p:sp>
      <p:sp>
        <p:nvSpPr>
          <p:cNvPr id="5" name="Footer Placeholder 4">
            <a:extLst>
              <a:ext uri="{FF2B5EF4-FFF2-40B4-BE49-F238E27FC236}">
                <a16:creationId xmlns:a16="http://schemas.microsoft.com/office/drawing/2014/main" id="{90EB4CBB-2C76-4838-9081-ABA9E2C97902}"/>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450B31B8-51E4-40D5-BF7F-29ACCC42D492}"/>
              </a:ext>
            </a:extLst>
          </p:cNvPr>
          <p:cNvSpPr>
            <a:spLocks noGrp="1"/>
          </p:cNvSpPr>
          <p:nvPr>
            <p:ph type="sldNum" sz="quarter" idx="12"/>
          </p:nvPr>
        </p:nvSpPr>
        <p:spPr/>
        <p:txBody>
          <a:bodyPr/>
          <a:lstStyle>
            <a:lvl1pPr>
              <a:defRPr/>
            </a:lvl1pPr>
          </a:lstStyle>
          <a:p>
            <a:fld id="{93D33B9B-854D-482A-9367-FEC09FEFB2C3}" type="slidenum">
              <a:rPr lang="en-US" altLang="en-US"/>
              <a:pPr/>
              <a:t>‹#›</a:t>
            </a:fld>
            <a:endParaRPr lang="en-US" altLang="en-US"/>
          </a:p>
        </p:txBody>
      </p:sp>
    </p:spTree>
    <p:extLst>
      <p:ext uri="{BB962C8B-B14F-4D97-AF65-F5344CB8AC3E}">
        <p14:creationId xmlns:p14="http://schemas.microsoft.com/office/powerpoint/2010/main" val="7118833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5789804-7DEB-469D-A444-84904EDECB1F}"/>
              </a:ext>
            </a:extLst>
          </p:cNvPr>
          <p:cNvSpPr>
            <a:spLocks noGrp="1" noChangeArrowheads="1"/>
          </p:cNvSpPr>
          <p:nvPr>
            <p:ph type="dt" sz="half" idx="10"/>
          </p:nvPr>
        </p:nvSpPr>
        <p:spPr/>
        <p:txBody>
          <a:bodyPr/>
          <a:lstStyle>
            <a:lvl1pPr>
              <a:defRPr/>
            </a:lvl1pPr>
          </a:lstStyle>
          <a:p>
            <a:pPr>
              <a:defRPr/>
            </a:pPr>
            <a:endParaRPr lang="en-US"/>
          </a:p>
        </p:txBody>
      </p:sp>
      <p:sp>
        <p:nvSpPr>
          <p:cNvPr id="6" name="Footer Placeholder 5">
            <a:extLst>
              <a:ext uri="{FF2B5EF4-FFF2-40B4-BE49-F238E27FC236}">
                <a16:creationId xmlns:a16="http://schemas.microsoft.com/office/drawing/2014/main" id="{99A0AA32-7BB6-43F5-8805-81951DB2D5DF}"/>
              </a:ext>
            </a:extLst>
          </p:cNvPr>
          <p:cNvSpPr>
            <a:spLocks noGrp="1" noChangeArrowheads="1"/>
          </p:cNvSpPr>
          <p:nvPr>
            <p:ph type="ftr" sz="quarter" idx="11"/>
          </p:nvPr>
        </p:nvSpPr>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EF26CA4B-F6CE-4673-97B9-CBB5622BDA86}"/>
              </a:ext>
            </a:extLst>
          </p:cNvPr>
          <p:cNvSpPr>
            <a:spLocks noGrp="1" noChangeArrowheads="1"/>
          </p:cNvSpPr>
          <p:nvPr>
            <p:ph type="sldNum" sz="quarter" idx="12"/>
          </p:nvPr>
        </p:nvSpPr>
        <p:spPr/>
        <p:txBody>
          <a:bodyPr/>
          <a:lstStyle>
            <a:lvl1pPr>
              <a:defRPr/>
            </a:lvl1pPr>
          </a:lstStyle>
          <a:p>
            <a:fld id="{7A630A83-DEAC-4837-B828-255FBFEE924A}" type="slidenum">
              <a:rPr lang="en-US" altLang="en-US"/>
              <a:pPr/>
              <a:t>‹#›</a:t>
            </a:fld>
            <a:endParaRPr lang="en-US" altLang="en-US"/>
          </a:p>
        </p:txBody>
      </p:sp>
    </p:spTree>
    <p:extLst>
      <p:ext uri="{BB962C8B-B14F-4D97-AF65-F5344CB8AC3E}">
        <p14:creationId xmlns:p14="http://schemas.microsoft.com/office/powerpoint/2010/main" val="36532521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2B4EB1C-CAF5-4DA4-AD9B-D42E31523BAA}"/>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a:extLst>
              <a:ext uri="{FF2B5EF4-FFF2-40B4-BE49-F238E27FC236}">
                <a16:creationId xmlns:a16="http://schemas.microsoft.com/office/drawing/2014/main" id="{3D7570E7-693F-4B40-B3A3-B7D7E097FA4B}"/>
              </a:ext>
            </a:extLst>
          </p:cNvPr>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DF403568-0A34-43C4-B027-171560F5602E}"/>
              </a:ext>
            </a:extLst>
          </p:cNvPr>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a:defRPr/>
            </a:pPr>
            <a:fld id="{D81C94B9-9153-4721-9A69-1F6F43139C1C}" type="datetimeFigureOut">
              <a:rPr lang="en-US"/>
              <a:pPr>
                <a:defRPr/>
              </a:pPr>
              <a:t>2/8/2022</a:t>
            </a:fld>
            <a:endParaRPr lang="en-US"/>
          </a:p>
        </p:txBody>
      </p:sp>
      <p:sp>
        <p:nvSpPr>
          <p:cNvPr id="5" name="Footer Placeholder 4">
            <a:extLst>
              <a:ext uri="{FF2B5EF4-FFF2-40B4-BE49-F238E27FC236}">
                <a16:creationId xmlns:a16="http://schemas.microsoft.com/office/drawing/2014/main" id="{5C615359-0854-47B5-8454-710180C4AC15}"/>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US"/>
          </a:p>
        </p:txBody>
      </p:sp>
      <p:sp>
        <p:nvSpPr>
          <p:cNvPr id="6" name="Slide Number Placeholder 5">
            <a:extLst>
              <a:ext uri="{FF2B5EF4-FFF2-40B4-BE49-F238E27FC236}">
                <a16:creationId xmlns:a16="http://schemas.microsoft.com/office/drawing/2014/main" id="{75237CF1-68C2-4F71-804B-432A6E49146D}"/>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Calibri" panose="020F0502020204030204" pitchFamily="34" charset="0"/>
              </a:defRPr>
            </a:lvl1pPr>
          </a:lstStyle>
          <a:p>
            <a:fld id="{48794336-93E5-4F95-95D8-5A2D2EDD857B}"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 id="2147483881"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image" Target="../media/image13.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slide" Target="slide1.xm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2.jpeg"/></Relationships>
</file>

<file path=ppt/slides/_rels/slide30.xml.rels><?xml version="1.0" encoding="UTF-8" standalone="yes"?>
<Relationships xmlns="http://schemas.openxmlformats.org/package/2006/relationships"><Relationship Id="rId3" Type="http://schemas.openxmlformats.org/officeDocument/2006/relationships/hyperlink" Target="http://images.google.co.uk/imgres?imgurl=http://www.solarnavigator.net/history/explorers_history/roman_emperor_claudius.jpg&amp;imgrefurl=http://www.solarnavigator.net/history/boadicea.htm&amp;h=498&amp;w=507&amp;sz=24&amp;hl=en&amp;start=15&amp;tbnid=RMDdQSSpQVv9cM:&amp;tbnh=129&amp;tbnw=131&amp;prev=/images%3Fq%3DClaudius%26gbv%3D2%26svnum%3D10%26hl%3Den%26sa%3DG"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31.xml.rels><?xml version="1.0" encoding="UTF-8" standalone="yes"?>
<Relationships xmlns="http://schemas.openxmlformats.org/package/2006/relationships"><Relationship Id="rId3" Type="http://schemas.openxmlformats.org/officeDocument/2006/relationships/hyperlink" Target="http://images.google.co.uk/imgres?imgurl=http://www.historyforkids.org/learn/romans/architecture/pictures/domusaurea12.jpg&amp;imgrefurl=http://www.historyforkids.org/learn/romans/architecture/goldenhouse.htm&amp;h=640&amp;w=480&amp;sz=62&amp;hl=en&amp;start=2&amp;tbnid=wPV9Wbo3G-4ddM:&amp;tbnh=137&amp;tbnw=103&amp;prev=/images%3Fq%3DNero%2BGolden%2BHouse%2BRome%26gbv%3D2%26svnum%3D10%26hl%3Den%26sa%3DG" TargetMode="External"/><Relationship Id="rId7"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image" Target="../media/image18.jpeg"/><Relationship Id="rId5" Type="http://schemas.openxmlformats.org/officeDocument/2006/relationships/hyperlink" Target="http://images.google.co.uk/imgres?imgurl=http://www.ancientsites.com/aworlds_media/ibase_1/00/05/46/00054658_000.jpg&amp;imgrefurl=http://www.ancientsites.com/aw/Places/Place/324618&amp;h=341&amp;w=433&amp;sz=25&amp;hl=en&amp;start=5&amp;tbnid=SRzeaVXQf5a8MM:&amp;tbnh=99&amp;tbnw=126&amp;prev=/images%3Fq%3DNero%2BGolden%2BHouse%2BRome%26gbv%3D2%26svnum%3D10%26hl%3Den%26sa%3DG" TargetMode="External"/><Relationship Id="rId4" Type="http://schemas.openxmlformats.org/officeDocument/2006/relationships/image" Target="../media/image17.jpeg"/></Relationships>
</file>

<file path=ppt/slides/_rels/slide32.xml.rels><?xml version="1.0" encoding="UTF-8" standalone="yes"?>
<Relationships xmlns="http://schemas.openxmlformats.org/package/2006/relationships"><Relationship Id="rId3" Type="http://schemas.openxmlformats.org/officeDocument/2006/relationships/hyperlink" Target="http://images.google.co.uk/imgres?imgurl=http://www.phil.uni-erlangen.de/~p1altar/photo_html/portraet/roemisch/kaiserzeit/drittes_jahrhundert/septimius_severus/septim3.JPG&amp;imgrefurl=http://oithump.blogspot.com/2006_04_01_archive.html&amp;h=1024&amp;w=747&amp;sz=239&amp;hl=en&amp;start=4&amp;tbnid=gWw9JTFmMFe-eM:&amp;tbnh=150&amp;tbnw=109&amp;prev=/images%3Fq%3DSeptimus%2BSeverus%26gbv%3D2%26svnum%3D10%26hl%3Den%26sa%3DG"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3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hyperlink" Target="http://en.wikipedia.org/wiki/Image:ProbusCoin.jpg"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46B705DE-BE60-41E8-AA3D-4673296D674C}"/>
              </a:ext>
            </a:extLst>
          </p:cNvPr>
          <p:cNvSpPr>
            <a:spLocks noGrp="1"/>
          </p:cNvSpPr>
          <p:nvPr>
            <p:ph type="ctrTitle"/>
          </p:nvPr>
        </p:nvSpPr>
        <p:spPr/>
        <p:txBody>
          <a:bodyPr/>
          <a:lstStyle/>
          <a:p>
            <a:pPr eaLnBrk="1" hangingPunct="1"/>
            <a:r>
              <a:rPr lang="en-GB" altLang="en-US">
                <a:latin typeface="Cambria" panose="02040503050406030204" pitchFamily="18" charset="0"/>
              </a:rPr>
              <a:t>MA Cultural Astronomy and Astrology: History of Astrology</a:t>
            </a:r>
            <a:br>
              <a:rPr lang="en-GB" altLang="en-US">
                <a:latin typeface="Cambria" panose="02040503050406030204" pitchFamily="18" charset="0"/>
              </a:rPr>
            </a:br>
            <a:r>
              <a:rPr lang="en-GB" altLang="en-US">
                <a:latin typeface="Cambria" panose="02040503050406030204" pitchFamily="18" charset="0"/>
              </a:rPr>
              <a:t>Classical Astrology</a:t>
            </a:r>
            <a:endParaRPr lang="en-US" altLang="en-US">
              <a:latin typeface="Cambria" panose="02040503050406030204" pitchFamily="18" charset="0"/>
            </a:endParaRPr>
          </a:p>
        </p:txBody>
      </p:sp>
      <p:sp>
        <p:nvSpPr>
          <p:cNvPr id="3" name="Subtitle 2">
            <a:extLst>
              <a:ext uri="{FF2B5EF4-FFF2-40B4-BE49-F238E27FC236}">
                <a16:creationId xmlns:a16="http://schemas.microsoft.com/office/drawing/2014/main" id="{6B3B9F10-C4B7-4976-91F1-AA4A779B6B7A}"/>
              </a:ext>
            </a:extLst>
          </p:cNvPr>
          <p:cNvSpPr>
            <a:spLocks noGrp="1"/>
          </p:cNvSpPr>
          <p:nvPr>
            <p:ph type="subTitle" idx="1"/>
          </p:nvPr>
        </p:nvSpPr>
        <p:spPr/>
        <p:txBody>
          <a:bodyPr rtlCol="0">
            <a:normAutofit/>
          </a:bodyPr>
          <a:lstStyle/>
          <a:p>
            <a:pPr eaLnBrk="1" fontAlgn="auto" hangingPunct="1">
              <a:spcAft>
                <a:spcPts val="0"/>
              </a:spcAft>
              <a:defRPr/>
            </a:pPr>
            <a:r>
              <a:rPr lang="en-GB" dirty="0"/>
              <a:t>Nick Campion</a:t>
            </a:r>
            <a:endParaRPr lang="en-US" dirty="0"/>
          </a:p>
        </p:txBody>
      </p:sp>
      <p:pic>
        <p:nvPicPr>
          <p:cNvPr id="3076" name="Picture 4" descr="C:\Users\Liz\Dropbox\SEAC 2016\Artwork\UWTSD Logo_200dpi.jpg">
            <a:extLst>
              <a:ext uri="{FF2B5EF4-FFF2-40B4-BE49-F238E27FC236}">
                <a16:creationId xmlns:a16="http://schemas.microsoft.com/office/drawing/2014/main" id="{E7BF4EBF-83C7-45BB-9B61-87EFA2D3BA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87675" y="476250"/>
            <a:ext cx="2971800" cy="1141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A56D162E-9A91-43BB-A4AE-1A7C69198786}"/>
              </a:ext>
            </a:extLst>
          </p:cNvPr>
          <p:cNvSpPr>
            <a:spLocks noGrp="1"/>
          </p:cNvSpPr>
          <p:nvPr>
            <p:ph type="title"/>
          </p:nvPr>
        </p:nvSpPr>
        <p:spPr/>
        <p:txBody>
          <a:bodyPr/>
          <a:lstStyle/>
          <a:p>
            <a:pPr eaLnBrk="1" hangingPunct="1"/>
            <a:br>
              <a:rPr lang="en-GB" altLang="en-US" dirty="0"/>
            </a:br>
            <a:r>
              <a:rPr lang="en-GB" altLang="en-US" b="1" dirty="0">
                <a:latin typeface="Cambria" panose="02040503050406030204" pitchFamily="18" charset="0"/>
              </a:rPr>
              <a:t>Terminological Issues</a:t>
            </a:r>
            <a:br>
              <a:rPr lang="en-GB" altLang="en-US" b="1" dirty="0">
                <a:latin typeface="Cambria" panose="02040503050406030204" pitchFamily="18" charset="0"/>
              </a:rPr>
            </a:br>
            <a:br>
              <a:rPr lang="en-GB" altLang="en-US" dirty="0"/>
            </a:br>
            <a:endParaRPr lang="en-US" altLang="en-US" dirty="0">
              <a:latin typeface="Cambria" panose="02040503050406030204" pitchFamily="18" charset="0"/>
            </a:endParaRPr>
          </a:p>
        </p:txBody>
      </p:sp>
      <p:sp>
        <p:nvSpPr>
          <p:cNvPr id="13315" name="Content Placeholder 2">
            <a:extLst>
              <a:ext uri="{FF2B5EF4-FFF2-40B4-BE49-F238E27FC236}">
                <a16:creationId xmlns:a16="http://schemas.microsoft.com/office/drawing/2014/main" id="{2DA2C450-6CF0-464D-97C2-D9EE2C51C595}"/>
              </a:ext>
            </a:extLst>
          </p:cNvPr>
          <p:cNvSpPr>
            <a:spLocks noGrp="1"/>
          </p:cNvSpPr>
          <p:nvPr>
            <p:ph idx="1"/>
          </p:nvPr>
        </p:nvSpPr>
        <p:spPr/>
        <p:txBody>
          <a:bodyPr/>
          <a:lstStyle/>
          <a:p>
            <a:pPr eaLnBrk="1" hangingPunct="1"/>
            <a:r>
              <a:rPr lang="en-GB" altLang="en-US" sz="2800" b="1" dirty="0">
                <a:latin typeface="Cambria" panose="02040503050406030204" pitchFamily="18" charset="0"/>
              </a:rPr>
              <a:t>Greek</a:t>
            </a:r>
            <a:r>
              <a:rPr lang="en-GB" altLang="en-US" sz="2800" dirty="0">
                <a:latin typeface="Cambria" panose="02040503050406030204" pitchFamily="18" charset="0"/>
              </a:rPr>
              <a:t> Astrology, because it developed in the Greek-speaking world after the fourth century and most of the texts are in Greek.</a:t>
            </a:r>
          </a:p>
          <a:p>
            <a:pPr eaLnBrk="1" hangingPunct="1"/>
            <a:r>
              <a:rPr lang="en-GB" altLang="en-US" sz="2800" b="1" dirty="0">
                <a:latin typeface="Cambria" panose="02040503050406030204" pitchFamily="18" charset="0"/>
              </a:rPr>
              <a:t>Hellenistic</a:t>
            </a:r>
            <a:r>
              <a:rPr lang="en-GB" altLang="en-US" sz="2800" dirty="0">
                <a:latin typeface="Cambria" panose="02040503050406030204" pitchFamily="18" charset="0"/>
              </a:rPr>
              <a:t> Astrology, because it developed in the Hellenistic world – that conquered by Alexander in the 330s.</a:t>
            </a:r>
          </a:p>
          <a:p>
            <a:pPr eaLnBrk="1" hangingPunct="1"/>
            <a:r>
              <a:rPr lang="en-GB" altLang="en-US" sz="2800" b="1" dirty="0">
                <a:latin typeface="Cambria" panose="02040503050406030204" pitchFamily="18" charset="0"/>
              </a:rPr>
              <a:t>Classical</a:t>
            </a:r>
            <a:r>
              <a:rPr lang="en-GB" altLang="en-US" sz="2800" dirty="0">
                <a:latin typeface="Cambria" panose="02040503050406030204" pitchFamily="18" charset="0"/>
              </a:rPr>
              <a:t> Astrology, because it was the astrology practiced in the classical world</a:t>
            </a:r>
          </a:p>
          <a:p>
            <a:pPr eaLnBrk="1" hangingPunct="1"/>
            <a:endParaRPr lang="en-US"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0E957EC2-7C90-4FE4-93C5-96F48534C137}"/>
              </a:ext>
            </a:extLst>
          </p:cNvPr>
          <p:cNvSpPr>
            <a:spLocks noGrp="1"/>
          </p:cNvSpPr>
          <p:nvPr>
            <p:ph type="title"/>
          </p:nvPr>
        </p:nvSpPr>
        <p:spPr/>
        <p:txBody>
          <a:bodyPr/>
          <a:lstStyle/>
          <a:p>
            <a:pPr eaLnBrk="1" hangingPunct="1"/>
            <a:r>
              <a:rPr lang="en-GB" altLang="en-US" sz="3200">
                <a:latin typeface="Cambria" panose="02040503050406030204" pitchFamily="18" charset="0"/>
              </a:rPr>
              <a:t>What is Greek/Hellenistic/Classical Astrology?</a:t>
            </a:r>
            <a:endParaRPr lang="en-US" altLang="en-US" sz="3200">
              <a:latin typeface="Cambria" panose="02040503050406030204" pitchFamily="18" charset="0"/>
            </a:endParaRPr>
          </a:p>
        </p:txBody>
      </p:sp>
      <p:sp>
        <p:nvSpPr>
          <p:cNvPr id="14339" name="Content Placeholder 2">
            <a:extLst>
              <a:ext uri="{FF2B5EF4-FFF2-40B4-BE49-F238E27FC236}">
                <a16:creationId xmlns:a16="http://schemas.microsoft.com/office/drawing/2014/main" id="{C8E0E7C8-9050-428C-A3D5-CF8FBD0CE4BB}"/>
              </a:ext>
            </a:extLst>
          </p:cNvPr>
          <p:cNvSpPr>
            <a:spLocks noGrp="1"/>
          </p:cNvSpPr>
          <p:nvPr>
            <p:ph idx="1"/>
          </p:nvPr>
        </p:nvSpPr>
        <p:spPr/>
        <p:txBody>
          <a:bodyPr/>
          <a:lstStyle/>
          <a:p>
            <a:pPr eaLnBrk="1" hangingPunct="1">
              <a:buFont typeface="Arial" panose="020B0604020202020204" pitchFamily="34" charset="0"/>
              <a:buNone/>
            </a:pPr>
            <a:r>
              <a:rPr lang="en-GB" altLang="en-US" sz="2000">
                <a:latin typeface="Cambria" panose="02040503050406030204" pitchFamily="18" charset="0"/>
              </a:rPr>
              <a:t>Some historians, as well as modern astrologers who are protagonists of ‘Hellenistic’ Astrology, regard it as distinguished by its </a:t>
            </a:r>
            <a:r>
              <a:rPr lang="en-GB" altLang="en-US" sz="2000" b="1">
                <a:latin typeface="Cambria" panose="02040503050406030204" pitchFamily="18" charset="0"/>
              </a:rPr>
              <a:t>technical nature</a:t>
            </a:r>
            <a:r>
              <a:rPr lang="en-GB" altLang="en-US" sz="2000">
                <a:latin typeface="Cambria" panose="02040503050406030204" pitchFamily="18" charset="0"/>
              </a:rPr>
              <a:t>: the calculation of celestial positions for precise times and in relation to a particular location (a horoscope in modern language) and its interpretation according to complex rules.</a:t>
            </a:r>
          </a:p>
          <a:p>
            <a:pPr eaLnBrk="1" hangingPunct="1">
              <a:buFont typeface="Arial" panose="020B0604020202020204" pitchFamily="34" charset="0"/>
              <a:buNone/>
            </a:pPr>
            <a:r>
              <a:rPr lang="en-GB" altLang="en-US" sz="2000">
                <a:latin typeface="Cambria" panose="02040503050406030204" pitchFamily="18" charset="0"/>
              </a:rPr>
              <a:t>David Pingree defined Greek astrology according to its Aristotelian nature – its reliance on a theory of influences and causes.</a:t>
            </a:r>
          </a:p>
          <a:p>
            <a:pPr eaLnBrk="1" hangingPunct="1">
              <a:buFont typeface="Arial" panose="020B0604020202020204" pitchFamily="34" charset="0"/>
              <a:buNone/>
            </a:pPr>
            <a:endParaRPr lang="en-GB" altLang="en-US" sz="2000">
              <a:latin typeface="Cambria" panose="02040503050406030204" pitchFamily="18" charset="0"/>
            </a:endParaRPr>
          </a:p>
          <a:p>
            <a:pPr eaLnBrk="1" hangingPunct="1">
              <a:buFont typeface="Arial" panose="020B0604020202020204" pitchFamily="34" charset="0"/>
              <a:buNone/>
            </a:pPr>
            <a:r>
              <a:rPr lang="en-GB" altLang="en-US" sz="2000">
                <a:latin typeface="Cambria" panose="02040503050406030204" pitchFamily="18" charset="0"/>
              </a:rPr>
              <a:t>Unity or Diversity?</a:t>
            </a:r>
          </a:p>
          <a:p>
            <a:pPr eaLnBrk="1" hangingPunct="1">
              <a:buFont typeface="Arial" panose="020B0604020202020204" pitchFamily="34" charset="0"/>
              <a:buNone/>
            </a:pPr>
            <a:r>
              <a:rPr lang="en-GB" altLang="en-US" sz="2000">
                <a:latin typeface="Cambria" panose="02040503050406030204" pitchFamily="18" charset="0"/>
              </a:rPr>
              <a:t>Is Greek/Hellenistic/Classical Astrology a particular kind of astrology? If so we should look for uniformity.</a:t>
            </a:r>
          </a:p>
          <a:p>
            <a:pPr eaLnBrk="1" hangingPunct="1">
              <a:buFont typeface="Arial" panose="020B0604020202020204" pitchFamily="34" charset="0"/>
              <a:buNone/>
            </a:pPr>
            <a:r>
              <a:rPr lang="en-GB" altLang="en-US" sz="2000">
                <a:latin typeface="Cambria" panose="02040503050406030204" pitchFamily="18" charset="0"/>
              </a:rPr>
              <a:t>Or was it, broadly, the astrology practised in the Greek-speaking and classical worlds? If so, then we can envisage diversity.</a:t>
            </a:r>
          </a:p>
          <a:p>
            <a:pPr eaLnBrk="1" hangingPunct="1"/>
            <a:endParaRPr lang="en-US" altLang="en-US" sz="2000"/>
          </a:p>
        </p:txBody>
      </p:sp>
      <p:pic>
        <p:nvPicPr>
          <p:cNvPr id="14340" name="Picture 2">
            <a:extLst>
              <a:ext uri="{FF2B5EF4-FFF2-40B4-BE49-F238E27FC236}">
                <a16:creationId xmlns:a16="http://schemas.microsoft.com/office/drawing/2014/main" id="{F5B31BB2-5C5C-4197-8C95-C59ADB3E70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29438" y="6215063"/>
            <a:ext cx="1141412"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F23EC21B-1419-48E6-9CBA-6ACB9BD1A299}"/>
              </a:ext>
            </a:extLst>
          </p:cNvPr>
          <p:cNvSpPr>
            <a:spLocks noGrp="1"/>
          </p:cNvSpPr>
          <p:nvPr>
            <p:ph type="title"/>
          </p:nvPr>
        </p:nvSpPr>
        <p:spPr/>
        <p:txBody>
          <a:bodyPr/>
          <a:lstStyle/>
          <a:p>
            <a:r>
              <a:rPr lang="en-GB" altLang="en-US">
                <a:latin typeface="Cambria" panose="02040503050406030204" pitchFamily="18" charset="0"/>
              </a:rPr>
              <a:t>The Classical World: Dating</a:t>
            </a:r>
            <a:endParaRPr lang="en-US" altLang="en-US">
              <a:latin typeface="Cambria" panose="02040503050406030204" pitchFamily="18" charset="0"/>
            </a:endParaRPr>
          </a:p>
        </p:txBody>
      </p:sp>
      <p:sp>
        <p:nvSpPr>
          <p:cNvPr id="15363" name="Content Placeholder 2">
            <a:extLst>
              <a:ext uri="{FF2B5EF4-FFF2-40B4-BE49-F238E27FC236}">
                <a16:creationId xmlns:a16="http://schemas.microsoft.com/office/drawing/2014/main" id="{25B6A0C2-C334-4682-9F56-6D9FB87E841E}"/>
              </a:ext>
            </a:extLst>
          </p:cNvPr>
          <p:cNvSpPr>
            <a:spLocks noGrp="1"/>
          </p:cNvSpPr>
          <p:nvPr>
            <p:ph sz="half" idx="1"/>
          </p:nvPr>
        </p:nvSpPr>
        <p:spPr/>
        <p:txBody>
          <a:bodyPr/>
          <a:lstStyle/>
          <a:p>
            <a:pPr>
              <a:buFont typeface="Arial" panose="020B0604020202020204" pitchFamily="34" charset="0"/>
              <a:buNone/>
            </a:pPr>
            <a:r>
              <a:rPr lang="en-GB" altLang="en-US" sz="1600">
                <a:latin typeface="Cambria" panose="02040503050406030204" pitchFamily="18" charset="0"/>
              </a:rPr>
              <a:t>All historical periodisation is a matter of convention.</a:t>
            </a:r>
          </a:p>
          <a:p>
            <a:pPr>
              <a:buFont typeface="Arial" panose="020B0604020202020204" pitchFamily="34" charset="0"/>
              <a:buNone/>
            </a:pPr>
            <a:r>
              <a:rPr lang="en-GB" altLang="en-US" sz="1600">
                <a:latin typeface="Cambria" panose="02040503050406030204" pitchFamily="18" charset="0"/>
              </a:rPr>
              <a:t>We can envisage the ‘long classical world’ from the 8</a:t>
            </a:r>
            <a:r>
              <a:rPr lang="en-GB" altLang="en-US" sz="1600" baseline="30000">
                <a:latin typeface="Cambria" panose="02040503050406030204" pitchFamily="18" charset="0"/>
              </a:rPr>
              <a:t>th</a:t>
            </a:r>
            <a:r>
              <a:rPr lang="en-GB" altLang="en-US" sz="1600">
                <a:latin typeface="Cambria" panose="02040503050406030204" pitchFamily="18" charset="0"/>
              </a:rPr>
              <a:t> century BCE (Hesiod and Homer) to the 5</a:t>
            </a:r>
            <a:r>
              <a:rPr lang="en-GB" altLang="en-US" sz="1600" baseline="30000">
                <a:latin typeface="Cambria" panose="02040503050406030204" pitchFamily="18" charset="0"/>
              </a:rPr>
              <a:t>th</a:t>
            </a:r>
            <a:r>
              <a:rPr lang="en-GB" altLang="en-US" sz="1600">
                <a:latin typeface="Cambria" panose="02040503050406030204" pitchFamily="18" charset="0"/>
              </a:rPr>
              <a:t> century CE.</a:t>
            </a:r>
          </a:p>
          <a:p>
            <a:pPr>
              <a:buFont typeface="Arial" panose="020B0604020202020204" pitchFamily="34" charset="0"/>
              <a:buNone/>
            </a:pPr>
            <a:r>
              <a:rPr lang="en-GB" altLang="en-US" sz="1600">
                <a:latin typeface="Cambria" panose="02040503050406030204" pitchFamily="18" charset="0"/>
              </a:rPr>
              <a:t>Greek was the language of scholarship</a:t>
            </a:r>
          </a:p>
          <a:p>
            <a:pPr>
              <a:buFont typeface="Arial" panose="020B0604020202020204" pitchFamily="34" charset="0"/>
              <a:buNone/>
            </a:pPr>
            <a:r>
              <a:rPr lang="en-GB" altLang="en-US" sz="1600">
                <a:latin typeface="Cambria" panose="02040503050406030204" pitchFamily="18" charset="0"/>
              </a:rPr>
              <a:t>There is a recognisable continuity of historical thought</a:t>
            </a:r>
          </a:p>
          <a:p>
            <a:pPr>
              <a:buFont typeface="Arial" panose="020B0604020202020204" pitchFamily="34" charset="0"/>
              <a:buNone/>
            </a:pPr>
            <a:r>
              <a:rPr lang="en-GB" altLang="en-US" sz="1600">
                <a:latin typeface="Cambria" panose="02040503050406030204" pitchFamily="18" charset="0"/>
              </a:rPr>
              <a:t>The period is framed by two periods of political and social crisis: (1)The Greek ‘dark age’ until the 8</a:t>
            </a:r>
            <a:r>
              <a:rPr lang="en-GB" altLang="en-US" sz="1600" baseline="30000">
                <a:latin typeface="Cambria" panose="02040503050406030204" pitchFamily="18" charset="0"/>
              </a:rPr>
              <a:t>th</a:t>
            </a:r>
            <a:r>
              <a:rPr lang="en-GB" altLang="en-US" sz="1600">
                <a:latin typeface="Cambria" panose="02040503050406030204" pitchFamily="18" charset="0"/>
              </a:rPr>
              <a:t> century BCE and (2) the ‘fall’ of the western Roman Empire in the 5</a:t>
            </a:r>
            <a:r>
              <a:rPr lang="en-GB" altLang="en-US" sz="1600" baseline="30000">
                <a:latin typeface="Cambria" panose="02040503050406030204" pitchFamily="18" charset="0"/>
              </a:rPr>
              <a:t>th</a:t>
            </a:r>
            <a:r>
              <a:rPr lang="en-GB" altLang="en-US" sz="1600">
                <a:latin typeface="Cambria" panose="02040503050406030204" pitchFamily="18" charset="0"/>
              </a:rPr>
              <a:t> century CE.  The impact of the latter period is compounded by the rise of Christianity and official antagonism to ‘pagan’ learning, which affected both western and eastern halves of the Roman Empire.</a:t>
            </a:r>
          </a:p>
          <a:p>
            <a:endParaRPr lang="en-US" altLang="en-US"/>
          </a:p>
        </p:txBody>
      </p:sp>
      <p:sp>
        <p:nvSpPr>
          <p:cNvPr id="15364" name="Content Placeholder 3">
            <a:extLst>
              <a:ext uri="{FF2B5EF4-FFF2-40B4-BE49-F238E27FC236}">
                <a16:creationId xmlns:a16="http://schemas.microsoft.com/office/drawing/2014/main" id="{AFF9A611-BBBB-4187-9069-33017B3DA262}"/>
              </a:ext>
            </a:extLst>
          </p:cNvPr>
          <p:cNvSpPr>
            <a:spLocks noGrp="1"/>
          </p:cNvSpPr>
          <p:nvPr>
            <p:ph sz="half" idx="2"/>
          </p:nvPr>
        </p:nvSpPr>
        <p:spPr/>
        <p:txBody>
          <a:bodyPr/>
          <a:lstStyle/>
          <a:p>
            <a:pPr>
              <a:buFont typeface="Arial" panose="020B0604020202020204" pitchFamily="34" charset="0"/>
              <a:buNone/>
            </a:pPr>
            <a:r>
              <a:rPr lang="en-GB" altLang="en-US" sz="1600"/>
              <a:t>c 360 BCE: Plato mentions Babylonian astrology and says it requires models</a:t>
            </a:r>
          </a:p>
          <a:p>
            <a:pPr>
              <a:buFont typeface="Arial" panose="020B0604020202020204" pitchFamily="34" charset="0"/>
              <a:buNone/>
            </a:pPr>
            <a:r>
              <a:rPr lang="en-GB" altLang="en-US" sz="1600"/>
              <a:t>330s: Alexander’s conquests: Hellenistic period</a:t>
            </a:r>
          </a:p>
          <a:p>
            <a:pPr>
              <a:buFont typeface="Arial" panose="020B0604020202020204" pitchFamily="34" charset="0"/>
              <a:buNone/>
            </a:pPr>
            <a:r>
              <a:rPr lang="en-GB" altLang="en-US" sz="1600"/>
              <a:t>c 300 – 100: Translation of cuneiform works into Greek. Development of (1) complex technical horoscopic astrology and (2) Hermetic teachings, concerned with soul’s relationship to stars</a:t>
            </a:r>
          </a:p>
          <a:p>
            <a:pPr>
              <a:buFont typeface="Arial" panose="020B0604020202020204" pitchFamily="34" charset="0"/>
              <a:buNone/>
            </a:pPr>
            <a:r>
              <a:rPr lang="en-GB" altLang="en-US" sz="1600"/>
              <a:t>1</a:t>
            </a:r>
            <a:r>
              <a:rPr lang="en-GB" altLang="en-US" sz="1600" baseline="30000"/>
              <a:t>st</a:t>
            </a:r>
            <a:r>
              <a:rPr lang="en-GB" altLang="en-US" sz="1600"/>
              <a:t> c CE onwards: earliest surviving texts</a:t>
            </a:r>
          </a:p>
          <a:p>
            <a:pPr>
              <a:buFont typeface="Arial" panose="020B0604020202020204" pitchFamily="34" charset="0"/>
              <a:buNone/>
            </a:pPr>
            <a:r>
              <a:rPr lang="en-GB" altLang="en-US" sz="1600"/>
              <a:t>4</a:t>
            </a:r>
            <a:r>
              <a:rPr lang="en-GB" altLang="en-US" sz="1600" baseline="30000"/>
              <a:t>th</a:t>
            </a:r>
            <a:r>
              <a:rPr lang="en-GB" altLang="en-US" sz="1600"/>
              <a:t> c: last major surviving Latin classical text – Firmicus Maternus; Greek – Hephaistio 4</a:t>
            </a:r>
            <a:r>
              <a:rPr lang="en-GB" altLang="en-US" sz="1600" baseline="30000"/>
              <a:t>th</a:t>
            </a:r>
            <a:r>
              <a:rPr lang="en-GB" altLang="en-US" sz="1600"/>
              <a:t> c, Olympiodorus 564, Rhetorius 7</a:t>
            </a:r>
            <a:r>
              <a:rPr lang="en-GB" altLang="en-US" sz="1600" baseline="30000"/>
              <a:t>th</a:t>
            </a:r>
            <a:r>
              <a:rPr lang="en-GB" altLang="en-US" sz="1600"/>
              <a:t> c</a:t>
            </a:r>
          </a:p>
          <a:p>
            <a:pPr>
              <a:buFont typeface="Arial" panose="020B0604020202020204" pitchFamily="34" charset="0"/>
              <a:buNone/>
            </a:pPr>
            <a:r>
              <a:rPr lang="en-GB" altLang="en-US" sz="1600"/>
              <a:t>476: last Roman emperor to live in Italy </a:t>
            </a:r>
          </a:p>
          <a:p>
            <a:pPr>
              <a:buFont typeface="Arial" panose="020B0604020202020204" pitchFamily="34" charset="0"/>
              <a:buNone/>
            </a:pPr>
            <a:r>
              <a:rPr lang="en-GB" altLang="en-US" sz="1600"/>
              <a:t>529: end of Platonic teaching in Eastern Empire. Pingree: Greek astrologers/philosophers move to centre of medical teaching at Persian city of Jundishapur.</a:t>
            </a:r>
          </a:p>
          <a:p>
            <a:endParaRPr lang="en-GB"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BAC5FCD5-FF10-4416-9766-56D129FE6F2A}"/>
              </a:ext>
            </a:extLst>
          </p:cNvPr>
          <p:cNvSpPr>
            <a:spLocks noGrp="1"/>
          </p:cNvSpPr>
          <p:nvPr>
            <p:ph type="title"/>
          </p:nvPr>
        </p:nvSpPr>
        <p:spPr/>
        <p:txBody>
          <a:bodyPr/>
          <a:lstStyle/>
          <a:p>
            <a:pPr eaLnBrk="1" hangingPunct="1"/>
            <a:br>
              <a:rPr lang="en-US" altLang="en-US" sz="2800">
                <a:latin typeface="Cambria" panose="02040503050406030204" pitchFamily="18" charset="0"/>
              </a:rPr>
            </a:br>
            <a:r>
              <a:rPr lang="en-US" altLang="en-US" sz="2800">
                <a:latin typeface="Cambria" panose="02040503050406030204" pitchFamily="18" charset="0"/>
              </a:rPr>
              <a:t>Understanding astrology through its uses: </a:t>
            </a:r>
            <a:r>
              <a:rPr lang="en-GB" altLang="en-US" sz="2800">
                <a:latin typeface="Cambria" panose="02040503050406030204" pitchFamily="18" charset="0"/>
              </a:rPr>
              <a:t>Greek/Hellenistic/Classical Astrology may include:</a:t>
            </a:r>
            <a:br>
              <a:rPr lang="en-GB" altLang="en-US">
                <a:latin typeface="Cambria" panose="02040503050406030204" pitchFamily="18" charset="0"/>
              </a:rPr>
            </a:br>
            <a:endParaRPr lang="en-US" altLang="en-US">
              <a:latin typeface="Cambria" panose="02040503050406030204" pitchFamily="18" charset="0"/>
            </a:endParaRPr>
          </a:p>
        </p:txBody>
      </p:sp>
      <p:sp>
        <p:nvSpPr>
          <p:cNvPr id="16387" name="Content Placeholder 2">
            <a:extLst>
              <a:ext uri="{FF2B5EF4-FFF2-40B4-BE49-F238E27FC236}">
                <a16:creationId xmlns:a16="http://schemas.microsoft.com/office/drawing/2014/main" id="{D84AD407-C963-4734-BF15-9E2F18D3F9AC}"/>
              </a:ext>
            </a:extLst>
          </p:cNvPr>
          <p:cNvSpPr>
            <a:spLocks noGrp="1"/>
          </p:cNvSpPr>
          <p:nvPr>
            <p:ph idx="1"/>
          </p:nvPr>
        </p:nvSpPr>
        <p:spPr/>
        <p:txBody>
          <a:bodyPr/>
          <a:lstStyle/>
          <a:p>
            <a:pPr eaLnBrk="1" hangingPunct="1">
              <a:buFont typeface="Arial" panose="020B0604020202020204" pitchFamily="34" charset="0"/>
              <a:buNone/>
            </a:pPr>
            <a:r>
              <a:rPr lang="en-GB" altLang="en-US" sz="2800">
                <a:latin typeface="Cambria" panose="02040503050406030204" pitchFamily="18" charset="0"/>
              </a:rPr>
              <a:t>Greek/Hellenistic/Classical Astrology may include:</a:t>
            </a:r>
          </a:p>
          <a:p>
            <a:pPr eaLnBrk="1" hangingPunct="1">
              <a:buFont typeface="Arial" panose="020B0604020202020204" pitchFamily="34" charset="0"/>
              <a:buNone/>
            </a:pPr>
            <a:r>
              <a:rPr lang="en-GB" altLang="en-US" sz="2800">
                <a:latin typeface="Cambria" panose="02040503050406030204" pitchFamily="18" charset="0"/>
              </a:rPr>
              <a:t>Naturalistic or transcendent philosophies</a:t>
            </a:r>
          </a:p>
          <a:p>
            <a:pPr eaLnBrk="1" hangingPunct="1">
              <a:buFont typeface="Arial" panose="020B0604020202020204" pitchFamily="34" charset="0"/>
              <a:buNone/>
            </a:pPr>
            <a:r>
              <a:rPr lang="en-GB" altLang="en-US" sz="2800">
                <a:latin typeface="Cambria" panose="02040503050406030204" pitchFamily="18" charset="0"/>
              </a:rPr>
              <a:t>Complex horoscopes</a:t>
            </a:r>
          </a:p>
          <a:p>
            <a:pPr eaLnBrk="1" hangingPunct="1">
              <a:buFont typeface="Arial" panose="020B0604020202020204" pitchFamily="34" charset="0"/>
              <a:buNone/>
            </a:pPr>
            <a:r>
              <a:rPr lang="en-GB" altLang="en-US" sz="2800">
                <a:latin typeface="Cambria" panose="02040503050406030204" pitchFamily="18" charset="0"/>
              </a:rPr>
              <a:t>Mundane trivia: the hunt for lost slaves</a:t>
            </a:r>
          </a:p>
          <a:p>
            <a:pPr eaLnBrk="1" hangingPunct="1">
              <a:buFont typeface="Arial" panose="020B0604020202020204" pitchFamily="34" charset="0"/>
              <a:buNone/>
            </a:pPr>
            <a:r>
              <a:rPr lang="en-GB" altLang="en-US" sz="2800">
                <a:latin typeface="Cambria" panose="02040503050406030204" pitchFamily="18" charset="0"/>
              </a:rPr>
              <a:t>Existential imperatives: personal salvation</a:t>
            </a:r>
          </a:p>
          <a:p>
            <a:pPr eaLnBrk="1" hangingPunct="1">
              <a:buFont typeface="Arial" panose="020B0604020202020204" pitchFamily="34" charset="0"/>
              <a:buNone/>
            </a:pPr>
            <a:r>
              <a:rPr lang="en-GB" altLang="en-US" sz="2800">
                <a:latin typeface="Cambria" panose="02040503050406030204" pitchFamily="18" charset="0"/>
              </a:rPr>
              <a:t>Political power: the founding of cities or coronation of emperors</a:t>
            </a:r>
          </a:p>
          <a:p>
            <a:pPr eaLnBrk="1" hangingPunct="1">
              <a:buFont typeface="Arial" panose="020B0604020202020204" pitchFamily="34" charset="0"/>
              <a:buNone/>
            </a:pPr>
            <a:r>
              <a:rPr lang="en-GB" altLang="en-US" sz="2800">
                <a:latin typeface="Cambria" panose="02040503050406030204" pitchFamily="18" charset="0"/>
              </a:rPr>
              <a:t>Magical interventions: use of talismans</a:t>
            </a:r>
            <a:endParaRPr lang="en-US" altLang="en-US" sz="2800">
              <a:latin typeface="Cambria" panose="020405030504060302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083A3EDC-441A-4A31-AEC6-4397186D5810}"/>
              </a:ext>
            </a:extLst>
          </p:cNvPr>
          <p:cNvSpPr>
            <a:spLocks noGrp="1"/>
          </p:cNvSpPr>
          <p:nvPr>
            <p:ph type="title"/>
          </p:nvPr>
        </p:nvSpPr>
        <p:spPr>
          <a:xfrm>
            <a:off x="468313" y="333375"/>
            <a:ext cx="8229600" cy="1143000"/>
          </a:xfrm>
        </p:spPr>
        <p:txBody>
          <a:bodyPr/>
          <a:lstStyle/>
          <a:p>
            <a:pPr eaLnBrk="1" hangingPunct="1"/>
            <a:r>
              <a:rPr lang="en-GB" altLang="en-US" sz="2800"/>
              <a:t>Geographical extent: the Greek World prior to Alexander; Alexander’s Empire c 330 BCE</a:t>
            </a:r>
            <a:endParaRPr lang="en-US" altLang="en-US" sz="2800"/>
          </a:p>
        </p:txBody>
      </p:sp>
      <p:pic>
        <p:nvPicPr>
          <p:cNvPr id="17411" name="Content Placeholder 3" descr="Greek world 2.jpg">
            <a:extLst>
              <a:ext uri="{FF2B5EF4-FFF2-40B4-BE49-F238E27FC236}">
                <a16:creationId xmlns:a16="http://schemas.microsoft.com/office/drawing/2014/main" id="{DFDE75CE-5684-45B3-BA34-6EFC4A5A866C}"/>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0" y="1628775"/>
            <a:ext cx="6983413" cy="2808288"/>
          </a:xfrm>
        </p:spPr>
      </p:pic>
      <p:pic>
        <p:nvPicPr>
          <p:cNvPr id="17412" name="Picture 2">
            <a:extLst>
              <a:ext uri="{FF2B5EF4-FFF2-40B4-BE49-F238E27FC236}">
                <a16:creationId xmlns:a16="http://schemas.microsoft.com/office/drawing/2014/main" id="{419C79C4-BABF-47C6-9394-DEC266C4C4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825" y="6021388"/>
            <a:ext cx="1141413"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3" name="Content Placeholder 3" descr="Alexander's Empire 2.jpg">
            <a:extLst>
              <a:ext uri="{FF2B5EF4-FFF2-40B4-BE49-F238E27FC236}">
                <a16:creationId xmlns:a16="http://schemas.microsoft.com/office/drawing/2014/main" id="{F5D25486-7DB0-4BB5-97A8-CE053637A2FF}"/>
              </a:ext>
            </a:extLst>
          </p:cNvPr>
          <p:cNvPicPr>
            <a:picLocks noChangeAspect="1"/>
          </p:cNvPicPr>
          <p:nvPr/>
        </p:nvPicPr>
        <p:blipFill>
          <a:blip r:embed="rId4">
            <a:extLst>
              <a:ext uri="{28A0092B-C50C-407E-A947-70E740481C1C}">
                <a14:useLocalDpi xmlns:a14="http://schemas.microsoft.com/office/drawing/2010/main" val="0"/>
              </a:ext>
            </a:extLst>
          </a:blip>
          <a:srcRect l="3847" t="7692" r="2884" b="12820"/>
          <a:stretch>
            <a:fillRect/>
          </a:stretch>
        </p:blipFill>
        <p:spPr bwMode="auto">
          <a:xfrm>
            <a:off x="5286375" y="4292600"/>
            <a:ext cx="3857625" cy="2465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16100D7C-A653-4F04-852D-66C1C084446E}"/>
              </a:ext>
            </a:extLst>
          </p:cNvPr>
          <p:cNvSpPr>
            <a:spLocks noGrp="1"/>
          </p:cNvSpPr>
          <p:nvPr>
            <p:ph type="title"/>
          </p:nvPr>
        </p:nvSpPr>
        <p:spPr/>
        <p:txBody>
          <a:bodyPr/>
          <a:lstStyle/>
          <a:p>
            <a:pPr eaLnBrk="1" hangingPunct="1"/>
            <a:r>
              <a:rPr lang="en-GB" altLang="en-US"/>
              <a:t>Geographical extent: Roman Empire 117 CE; Trade Routes 1</a:t>
            </a:r>
            <a:r>
              <a:rPr lang="en-GB" altLang="en-US" baseline="30000"/>
              <a:t>st</a:t>
            </a:r>
            <a:r>
              <a:rPr lang="en-GB" altLang="en-US"/>
              <a:t> century CE</a:t>
            </a:r>
            <a:endParaRPr lang="en-US" altLang="en-US"/>
          </a:p>
        </p:txBody>
      </p:sp>
      <p:pic>
        <p:nvPicPr>
          <p:cNvPr id="18435" name="Content Placeholder 3" descr="roman-empire-at-greatest-extent-circa-117-ad.jpeg">
            <a:extLst>
              <a:ext uri="{FF2B5EF4-FFF2-40B4-BE49-F238E27FC236}">
                <a16:creationId xmlns:a16="http://schemas.microsoft.com/office/drawing/2014/main" id="{DEB67E49-2087-41C7-8719-B8527EB79EA0}"/>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38100" y="2190750"/>
            <a:ext cx="4246563" cy="2878138"/>
          </a:xfrm>
        </p:spPr>
      </p:pic>
      <p:pic>
        <p:nvPicPr>
          <p:cNvPr id="18436" name="Picture 4" descr="500px-Map_of_the_Periplus_of_the_Erythraean_Sea.jpeg">
            <a:extLst>
              <a:ext uri="{FF2B5EF4-FFF2-40B4-BE49-F238E27FC236}">
                <a16:creationId xmlns:a16="http://schemas.microsoft.com/office/drawing/2014/main" id="{9640F415-DC26-4EB2-BD36-35D0E58D122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143375" y="3933825"/>
            <a:ext cx="5000625" cy="274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7" name="Picture 2">
            <a:extLst>
              <a:ext uri="{FF2B5EF4-FFF2-40B4-BE49-F238E27FC236}">
                <a16:creationId xmlns:a16="http://schemas.microsoft.com/office/drawing/2014/main" id="{F570A603-6580-4BAE-B512-3B5848CE017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0825" y="6021388"/>
            <a:ext cx="1141413"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2EAC9249-51F0-4069-84D2-9282261E13EC}"/>
              </a:ext>
            </a:extLst>
          </p:cNvPr>
          <p:cNvSpPr>
            <a:spLocks noGrp="1" noChangeArrowheads="1"/>
          </p:cNvSpPr>
          <p:nvPr>
            <p:ph type="title"/>
          </p:nvPr>
        </p:nvSpPr>
        <p:spPr>
          <a:xfrm>
            <a:off x="539750" y="260350"/>
            <a:ext cx="8229600" cy="1143000"/>
          </a:xfrm>
        </p:spPr>
        <p:txBody>
          <a:bodyPr/>
          <a:lstStyle/>
          <a:p>
            <a:pPr eaLnBrk="1" hangingPunct="1"/>
            <a:r>
              <a:rPr lang="en-GB" altLang="en-US">
                <a:latin typeface="Cambria" panose="02040503050406030204" pitchFamily="18" charset="0"/>
              </a:rPr>
              <a:t>Primary Sources: Problems</a:t>
            </a:r>
            <a:endParaRPr lang="en-US" altLang="en-US">
              <a:latin typeface="Cambria" panose="02040503050406030204" pitchFamily="18" charset="0"/>
            </a:endParaRPr>
          </a:p>
        </p:txBody>
      </p:sp>
      <p:sp>
        <p:nvSpPr>
          <p:cNvPr id="19459" name="Rectangle 3">
            <a:extLst>
              <a:ext uri="{FF2B5EF4-FFF2-40B4-BE49-F238E27FC236}">
                <a16:creationId xmlns:a16="http://schemas.microsoft.com/office/drawing/2014/main" id="{DCBF89C7-66A4-4CE2-811B-5E1E380C28F3}"/>
              </a:ext>
            </a:extLst>
          </p:cNvPr>
          <p:cNvSpPr>
            <a:spLocks noGrp="1" noChangeArrowheads="1"/>
          </p:cNvSpPr>
          <p:nvPr>
            <p:ph type="body" idx="1"/>
          </p:nvPr>
        </p:nvSpPr>
        <p:spPr/>
        <p:txBody>
          <a:bodyPr/>
          <a:lstStyle/>
          <a:p>
            <a:pPr eaLnBrk="1" hangingPunct="1"/>
            <a:r>
              <a:rPr lang="en-GB" altLang="en-US" sz="1800">
                <a:latin typeface="Cambria" panose="02040503050406030204" pitchFamily="18" charset="0"/>
              </a:rPr>
              <a:t>There are no complete astrological texts from the </a:t>
            </a:r>
            <a:r>
              <a:rPr lang="en-GB" altLang="en-US" sz="1800" i="1">
                <a:latin typeface="Cambria" panose="02040503050406030204" pitchFamily="18" charset="0"/>
              </a:rPr>
              <a:t>Enuma Anu Enlil</a:t>
            </a:r>
            <a:r>
              <a:rPr lang="en-GB" altLang="en-US" sz="1800">
                <a:latin typeface="Cambria" panose="02040503050406030204" pitchFamily="18" charset="0"/>
              </a:rPr>
              <a:t> in the 8</a:t>
            </a:r>
            <a:r>
              <a:rPr lang="en-GB" altLang="en-US" sz="1800" baseline="30000">
                <a:latin typeface="Cambria" panose="02040503050406030204" pitchFamily="18" charset="0"/>
              </a:rPr>
              <a:t>th</a:t>
            </a:r>
            <a:r>
              <a:rPr lang="en-GB" altLang="en-US" sz="1800">
                <a:latin typeface="Cambria" panose="02040503050406030204" pitchFamily="18" charset="0"/>
              </a:rPr>
              <a:t> c BCE, to Manilius </a:t>
            </a:r>
            <a:r>
              <a:rPr lang="en-GB" altLang="en-US" sz="1800" i="1">
                <a:latin typeface="Cambria" panose="02040503050406030204" pitchFamily="18" charset="0"/>
              </a:rPr>
              <a:t>Astronomica</a:t>
            </a:r>
            <a:r>
              <a:rPr lang="en-GB" altLang="en-US" sz="1800">
                <a:latin typeface="Cambria" panose="02040503050406030204" pitchFamily="18" charset="0"/>
              </a:rPr>
              <a:t>, the first surviving classical text, in the 1</a:t>
            </a:r>
            <a:r>
              <a:rPr lang="en-GB" altLang="en-US" sz="1800" baseline="30000">
                <a:latin typeface="Cambria" panose="02040503050406030204" pitchFamily="18" charset="0"/>
              </a:rPr>
              <a:t>st</a:t>
            </a:r>
            <a:r>
              <a:rPr lang="en-GB" altLang="en-US" sz="1800">
                <a:latin typeface="Cambria" panose="02040503050406030204" pitchFamily="18" charset="0"/>
              </a:rPr>
              <a:t> c CE. </a:t>
            </a:r>
          </a:p>
          <a:p>
            <a:pPr eaLnBrk="1" hangingPunct="1"/>
            <a:r>
              <a:rPr lang="en-GB" altLang="en-US" sz="1800">
                <a:latin typeface="Cambria" panose="02040503050406030204" pitchFamily="18" charset="0"/>
              </a:rPr>
              <a:t>That’s seven hundred years.</a:t>
            </a:r>
          </a:p>
          <a:p>
            <a:pPr eaLnBrk="1" hangingPunct="1"/>
            <a:r>
              <a:rPr lang="en-GB" altLang="en-US" sz="1800">
                <a:latin typeface="Cambria" panose="02040503050406030204" pitchFamily="18" charset="0"/>
              </a:rPr>
              <a:t>The </a:t>
            </a:r>
            <a:r>
              <a:rPr lang="en-GB" altLang="en-US" sz="1800" i="1">
                <a:latin typeface="Cambria" panose="02040503050406030204" pitchFamily="18" charset="0"/>
              </a:rPr>
              <a:t>Enuma Anu Enlil </a:t>
            </a:r>
            <a:r>
              <a:rPr lang="en-GB" altLang="en-US" sz="1800">
                <a:latin typeface="Cambria" panose="02040503050406030204" pitchFamily="18" charset="0"/>
              </a:rPr>
              <a:t>consists of statements (1) of relevance to the king and the state and (2) based on observation.</a:t>
            </a:r>
          </a:p>
          <a:p>
            <a:pPr eaLnBrk="1" hangingPunct="1"/>
            <a:r>
              <a:rPr lang="en-GB" altLang="en-US" sz="1800">
                <a:latin typeface="Cambria" panose="02040503050406030204" pitchFamily="18" charset="0"/>
              </a:rPr>
              <a:t>The Greek texts of the 1</a:t>
            </a:r>
            <a:r>
              <a:rPr lang="en-GB" altLang="en-US" sz="1800" baseline="30000">
                <a:latin typeface="Cambria" panose="02040503050406030204" pitchFamily="18" charset="0"/>
              </a:rPr>
              <a:t>st</a:t>
            </a:r>
            <a:r>
              <a:rPr lang="en-GB" altLang="en-US" sz="1800">
                <a:latin typeface="Cambria" panose="02040503050406030204" pitchFamily="18" charset="0"/>
              </a:rPr>
              <a:t>-2</a:t>
            </a:r>
            <a:r>
              <a:rPr lang="en-GB" altLang="en-US" sz="1800" baseline="30000">
                <a:latin typeface="Cambria" panose="02040503050406030204" pitchFamily="18" charset="0"/>
              </a:rPr>
              <a:t>nd</a:t>
            </a:r>
            <a:r>
              <a:rPr lang="en-GB" altLang="en-US" sz="1800">
                <a:latin typeface="Cambria" panose="02040503050406030204" pitchFamily="18" charset="0"/>
              </a:rPr>
              <a:t> centuries CE contain complex rules derived from mathematical formulae for the construction of horoscopes, analysis of individual destinies, political and historical analysis, the cultivation of the soul and the use of magic, and ranged across the entire spectrum of human experience and theories of time, fate, nature, divinity and the cosmos.</a:t>
            </a:r>
          </a:p>
          <a:p>
            <a:pPr eaLnBrk="1" hangingPunct="1"/>
            <a:r>
              <a:rPr lang="en-GB" altLang="en-US" sz="1800" b="1" u="sng">
                <a:latin typeface="Cambria" panose="02040503050406030204" pitchFamily="18" charset="0"/>
              </a:rPr>
              <a:t>What happened between the </a:t>
            </a:r>
            <a:r>
              <a:rPr lang="en-GB" altLang="en-US" sz="1800" b="1" i="1" u="sng">
                <a:latin typeface="Cambria" panose="02040503050406030204" pitchFamily="18" charset="0"/>
              </a:rPr>
              <a:t>Enuma Anu Enlil</a:t>
            </a:r>
            <a:r>
              <a:rPr lang="en-GB" altLang="en-US" sz="1800" b="1" u="sng">
                <a:latin typeface="Cambria" panose="02040503050406030204" pitchFamily="18" charset="0"/>
              </a:rPr>
              <a:t> and the </a:t>
            </a:r>
            <a:r>
              <a:rPr lang="en-GB" altLang="en-US" sz="1800" b="1" i="1" u="sng">
                <a:latin typeface="Cambria" panose="02040503050406030204" pitchFamily="18" charset="0"/>
              </a:rPr>
              <a:t>Astronomica?</a:t>
            </a:r>
          </a:p>
          <a:p>
            <a:pPr eaLnBrk="1" hangingPunct="1"/>
            <a:r>
              <a:rPr lang="en-GB" altLang="en-US" sz="1800">
                <a:latin typeface="Cambria" panose="02040503050406030204" pitchFamily="18" charset="0"/>
              </a:rPr>
              <a:t>How do we understand the comparison between 8</a:t>
            </a:r>
            <a:r>
              <a:rPr lang="en-GB" altLang="en-US" sz="1800" baseline="30000">
                <a:latin typeface="Cambria" panose="02040503050406030204" pitchFamily="18" charset="0"/>
              </a:rPr>
              <a:t>th</a:t>
            </a:r>
            <a:r>
              <a:rPr lang="en-GB" altLang="en-US" sz="1800">
                <a:latin typeface="Cambria" panose="02040503050406030204" pitchFamily="18" charset="0"/>
              </a:rPr>
              <a:t> c BCE and 1st/2</a:t>
            </a:r>
            <a:r>
              <a:rPr lang="en-GB" altLang="en-US" sz="1800" baseline="30000">
                <a:latin typeface="Cambria" panose="02040503050406030204" pitchFamily="18" charset="0"/>
              </a:rPr>
              <a:t>nd</a:t>
            </a:r>
            <a:r>
              <a:rPr lang="en-GB" altLang="en-US" sz="1800">
                <a:latin typeface="Cambria" panose="02040503050406030204" pitchFamily="18" charset="0"/>
              </a:rPr>
              <a:t> centuries CE?: development of the idea that the cosmos can be understood and analysed mathematically; development of the idea of the self; pluralisation and </a:t>
            </a:r>
            <a:r>
              <a:rPr lang="en-GB" altLang="en-US" sz="1800" b="1">
                <a:latin typeface="Cambria" panose="02040503050406030204" pitchFamily="18" charset="0"/>
              </a:rPr>
              <a:t>democratisation </a:t>
            </a:r>
            <a:r>
              <a:rPr lang="en-GB" altLang="en-US" sz="1800">
                <a:latin typeface="Cambria" panose="02040503050406030204" pitchFamily="18" charset="0"/>
              </a:rPr>
              <a:t>of knowledge?</a:t>
            </a:r>
          </a:p>
          <a:p>
            <a:pPr eaLnBrk="1" hangingPunct="1"/>
            <a:endParaRPr lang="en-GB" altLang="en-US" sz="1800"/>
          </a:p>
          <a:p>
            <a:pPr eaLnBrk="1" hangingPunct="1"/>
            <a:endParaRPr lang="en-GB" altLang="en-US" sz="24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C26BAE99-645F-4394-9084-1624F85BAEF2}"/>
              </a:ext>
            </a:extLst>
          </p:cNvPr>
          <p:cNvSpPr>
            <a:spLocks noGrp="1"/>
          </p:cNvSpPr>
          <p:nvPr>
            <p:ph type="title"/>
          </p:nvPr>
        </p:nvSpPr>
        <p:spPr/>
        <p:txBody>
          <a:bodyPr/>
          <a:lstStyle/>
          <a:p>
            <a:r>
              <a:rPr lang="en-GB" altLang="en-US">
                <a:latin typeface="Cambria" panose="02040503050406030204" pitchFamily="18" charset="0"/>
              </a:rPr>
              <a:t>Key Primary Sources</a:t>
            </a:r>
            <a:endParaRPr lang="en-US" altLang="en-US">
              <a:latin typeface="Cambria" panose="02040503050406030204" pitchFamily="18" charset="0"/>
            </a:endParaRPr>
          </a:p>
        </p:txBody>
      </p:sp>
      <p:sp>
        <p:nvSpPr>
          <p:cNvPr id="17411" name="Content Placeholder 2">
            <a:extLst>
              <a:ext uri="{FF2B5EF4-FFF2-40B4-BE49-F238E27FC236}">
                <a16:creationId xmlns:a16="http://schemas.microsoft.com/office/drawing/2014/main" id="{20D5C1E9-2B16-4CA6-9C84-1BB0096664C0}"/>
              </a:ext>
            </a:extLst>
          </p:cNvPr>
          <p:cNvSpPr>
            <a:spLocks noGrp="1"/>
          </p:cNvSpPr>
          <p:nvPr>
            <p:ph idx="1"/>
          </p:nvPr>
        </p:nvSpPr>
        <p:spPr/>
        <p:txBody>
          <a:bodyPr/>
          <a:lstStyle/>
          <a:p>
            <a:pPr marL="0" indent="0">
              <a:buFont typeface="Arial" charset="0"/>
              <a:buNone/>
              <a:defRPr/>
            </a:pPr>
            <a:r>
              <a:rPr lang="en-GB" altLang="en-US" sz="2400" dirty="0">
                <a:latin typeface="Cambria" panose="02040503050406030204" pitchFamily="18" charset="0"/>
              </a:rPr>
              <a:t>Key sources in classical astrology available on line:</a:t>
            </a:r>
          </a:p>
          <a:p>
            <a:pPr>
              <a:buFont typeface="Arial" charset="0"/>
              <a:buChar char="•"/>
              <a:defRPr/>
            </a:pPr>
            <a:r>
              <a:rPr lang="en-US" altLang="en-US" sz="2000" i="1" dirty="0">
                <a:latin typeface="Cambria" panose="02040503050406030204" pitchFamily="18" charset="0"/>
              </a:rPr>
              <a:t>Corpus </a:t>
            </a:r>
            <a:r>
              <a:rPr lang="en-US" altLang="en-US" sz="2000" i="1" dirty="0" err="1">
                <a:latin typeface="Cambria" panose="02040503050406030204" pitchFamily="18" charset="0"/>
              </a:rPr>
              <a:t>Hermeticum</a:t>
            </a:r>
            <a:r>
              <a:rPr lang="en-US" altLang="en-US" sz="2000" i="1" dirty="0">
                <a:latin typeface="Cambria" panose="02040503050406030204" pitchFamily="18" charset="0"/>
              </a:rPr>
              <a:t> </a:t>
            </a:r>
            <a:r>
              <a:rPr lang="en-US" altLang="en-US" sz="2000" dirty="0">
                <a:latin typeface="Cambria" panose="02040503050406030204" pitchFamily="18" charset="0"/>
              </a:rPr>
              <a:t>(on line)</a:t>
            </a:r>
          </a:p>
          <a:p>
            <a:pPr>
              <a:buFont typeface="Arial" charset="0"/>
              <a:buChar char="•"/>
              <a:defRPr/>
            </a:pPr>
            <a:r>
              <a:rPr lang="en-GB" altLang="en-US" sz="2000" dirty="0" err="1">
                <a:latin typeface="Cambria" panose="02040503050406030204" pitchFamily="18" charset="0"/>
              </a:rPr>
              <a:t>Vettius</a:t>
            </a:r>
            <a:r>
              <a:rPr lang="en-GB" altLang="en-US" sz="2000" dirty="0">
                <a:latin typeface="Cambria" panose="02040503050406030204" pitchFamily="18" charset="0"/>
              </a:rPr>
              <a:t> Valens, </a:t>
            </a:r>
            <a:r>
              <a:rPr lang="en-GB" altLang="en-US" sz="2000" i="1" dirty="0">
                <a:latin typeface="Cambria" panose="02040503050406030204" pitchFamily="18" charset="0"/>
              </a:rPr>
              <a:t>Anthology</a:t>
            </a:r>
            <a:r>
              <a:rPr lang="en-GB" altLang="en-US" sz="2000" dirty="0">
                <a:latin typeface="Cambria" panose="02040503050406030204" pitchFamily="18" charset="0"/>
              </a:rPr>
              <a:t>, (on line)</a:t>
            </a:r>
          </a:p>
          <a:p>
            <a:pPr>
              <a:buFont typeface="Arial" charset="0"/>
              <a:buChar char="•"/>
              <a:defRPr/>
            </a:pPr>
            <a:r>
              <a:rPr lang="en-GB" altLang="en-US" sz="2000" dirty="0">
                <a:latin typeface="Cambria" panose="02040503050406030204" pitchFamily="18" charset="0"/>
              </a:rPr>
              <a:t>Claudius Ptolemy, </a:t>
            </a:r>
            <a:r>
              <a:rPr lang="en-GB" altLang="en-US" sz="2000" i="1" dirty="0" err="1">
                <a:latin typeface="Cambria" panose="02040503050406030204" pitchFamily="18" charset="0"/>
              </a:rPr>
              <a:t>Tetrabiblos</a:t>
            </a:r>
            <a:r>
              <a:rPr lang="en-GB" altLang="en-US" sz="2000" dirty="0">
                <a:latin typeface="Cambria" panose="02040503050406030204" pitchFamily="18" charset="0"/>
              </a:rPr>
              <a:t> (use Loeb edition, translated by Robbins via the UWTSD library; the </a:t>
            </a:r>
            <a:r>
              <a:rPr lang="en-GB" altLang="en-US" sz="2000" dirty="0" err="1">
                <a:latin typeface="Cambria" panose="02040503050406030204" pitchFamily="18" charset="0"/>
              </a:rPr>
              <a:t>Ashmand</a:t>
            </a:r>
            <a:r>
              <a:rPr lang="en-GB" altLang="en-US" sz="2000" dirty="0">
                <a:latin typeface="Cambria" panose="02040503050406030204" pitchFamily="18" charset="0"/>
              </a:rPr>
              <a:t> translation, which is on line, is an English version of the fifth century paraphrase of the </a:t>
            </a:r>
            <a:r>
              <a:rPr lang="en-GB" altLang="en-US" sz="2000" i="1" dirty="0" err="1">
                <a:latin typeface="Cambria" panose="02040503050406030204" pitchFamily="18" charset="0"/>
              </a:rPr>
              <a:t>Tetrabiblos</a:t>
            </a:r>
            <a:r>
              <a:rPr lang="en-GB" altLang="en-US" sz="2000" dirty="0">
                <a:latin typeface="Cambria" panose="02040503050406030204" pitchFamily="18" charset="0"/>
              </a:rPr>
              <a:t> by the Neoplatonic philosopher Proclus)</a:t>
            </a:r>
          </a:p>
          <a:p>
            <a:pPr>
              <a:buFont typeface="Arial" charset="0"/>
              <a:buChar char="•"/>
              <a:defRPr/>
            </a:pPr>
            <a:r>
              <a:rPr lang="en-GB" altLang="en-US" sz="2000" dirty="0" err="1">
                <a:latin typeface="Cambria" panose="02040503050406030204" pitchFamily="18" charset="0"/>
              </a:rPr>
              <a:t>Manilius</a:t>
            </a:r>
            <a:r>
              <a:rPr lang="en-GB" altLang="en-US" sz="2000" dirty="0">
                <a:latin typeface="Cambria" panose="02040503050406030204" pitchFamily="18" charset="0"/>
              </a:rPr>
              <a:t>, </a:t>
            </a:r>
            <a:r>
              <a:rPr lang="en-GB" altLang="en-US" sz="2000" i="1" dirty="0" err="1">
                <a:latin typeface="Cambria" panose="02040503050406030204" pitchFamily="18" charset="0"/>
              </a:rPr>
              <a:t>Astronomica</a:t>
            </a:r>
            <a:r>
              <a:rPr lang="en-GB" altLang="en-US" sz="2000" dirty="0">
                <a:latin typeface="Cambria" panose="02040503050406030204" pitchFamily="18" charset="0"/>
              </a:rPr>
              <a:t> (Loeb edition via the UWTSD library)</a:t>
            </a:r>
          </a:p>
          <a:p>
            <a:pPr>
              <a:buFont typeface="Arial" charset="0"/>
              <a:buChar char="•"/>
              <a:defRPr/>
            </a:pPr>
            <a:r>
              <a:rPr lang="en-GB" altLang="en-US" sz="2000" dirty="0" err="1">
                <a:latin typeface="Cambria" panose="02040503050406030204" pitchFamily="18" charset="0"/>
              </a:rPr>
              <a:t>Neugebauer</a:t>
            </a:r>
            <a:r>
              <a:rPr lang="en-GB" altLang="en-US" sz="2000" dirty="0">
                <a:latin typeface="Cambria" panose="02040503050406030204" pitchFamily="18" charset="0"/>
              </a:rPr>
              <a:t>, Otto and H.B. van </a:t>
            </a:r>
            <a:r>
              <a:rPr lang="en-GB" altLang="en-US" sz="2000" dirty="0" err="1">
                <a:latin typeface="Cambria" panose="02040503050406030204" pitchFamily="18" charset="0"/>
              </a:rPr>
              <a:t>Hoesen</a:t>
            </a:r>
            <a:r>
              <a:rPr lang="en-GB" altLang="en-US" sz="2000" dirty="0">
                <a:latin typeface="Cambria" panose="02040503050406030204" pitchFamily="18" charset="0"/>
              </a:rPr>
              <a:t>, </a:t>
            </a:r>
            <a:r>
              <a:rPr lang="en-GB" altLang="en-US" sz="2000" i="1" dirty="0">
                <a:latin typeface="Cambria" panose="02040503050406030204" pitchFamily="18" charset="0"/>
              </a:rPr>
              <a:t>Greek Horoscopes</a:t>
            </a:r>
            <a:r>
              <a:rPr lang="en-GB" altLang="en-US" sz="2000" dirty="0">
                <a:latin typeface="Cambria" panose="02040503050406030204" pitchFamily="18" charset="0"/>
              </a:rPr>
              <a:t>, Philadelphia: The American Philosophical Society, 1959. NoL49, pp 79-80, GOOGLE BOOKS</a:t>
            </a:r>
            <a:endParaRPr lang="en-US" altLang="en-US" sz="2000" dirty="0">
              <a:latin typeface="Cambria" panose="02040503050406030204" pitchFamily="18" charset="0"/>
            </a:endParaRPr>
          </a:p>
          <a:p>
            <a:pPr>
              <a:buFont typeface="Arial" charset="0"/>
              <a:buChar char="•"/>
              <a:defRPr/>
            </a:pPr>
            <a:endParaRPr lang="en-US" altLang="en-US" dirty="0"/>
          </a:p>
          <a:p>
            <a:pPr>
              <a:buFont typeface="Arial" charset="0"/>
              <a:buChar char="•"/>
              <a:defRPr/>
            </a:pPr>
            <a:endParaRPr lang="en-GB" altLang="en-US" dirty="0"/>
          </a:p>
          <a:p>
            <a:pPr>
              <a:buFont typeface="Arial" charset="0"/>
              <a:buChar char="•"/>
              <a:defRPr/>
            </a:pPr>
            <a:endParaRPr lang="en-US"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9BC7B7DC-E89A-4F22-8C5C-FCFCF83B0171}"/>
              </a:ext>
            </a:extLst>
          </p:cNvPr>
          <p:cNvSpPr>
            <a:spLocks noGrp="1"/>
          </p:cNvSpPr>
          <p:nvPr>
            <p:ph type="title"/>
          </p:nvPr>
        </p:nvSpPr>
        <p:spPr>
          <a:xfrm>
            <a:off x="468313" y="333375"/>
            <a:ext cx="8229600" cy="1143000"/>
          </a:xfrm>
        </p:spPr>
        <p:txBody>
          <a:bodyPr/>
          <a:lstStyle/>
          <a:p>
            <a:r>
              <a:rPr lang="en-GB" altLang="en-US">
                <a:latin typeface="Cambria" panose="02040503050406030204" pitchFamily="18" charset="0"/>
              </a:rPr>
              <a:t>PhilisophicalOrigins</a:t>
            </a:r>
          </a:p>
        </p:txBody>
      </p:sp>
      <p:sp>
        <p:nvSpPr>
          <p:cNvPr id="21507" name="Content Placeholder 2">
            <a:extLst>
              <a:ext uri="{FF2B5EF4-FFF2-40B4-BE49-F238E27FC236}">
                <a16:creationId xmlns:a16="http://schemas.microsoft.com/office/drawing/2014/main" id="{0BD4A97D-BF99-49E0-902B-6B286BC4C22A}"/>
              </a:ext>
            </a:extLst>
          </p:cNvPr>
          <p:cNvSpPr>
            <a:spLocks noGrp="1"/>
          </p:cNvSpPr>
          <p:nvPr>
            <p:ph idx="1"/>
          </p:nvPr>
        </p:nvSpPr>
        <p:spPr/>
        <p:txBody>
          <a:bodyPr/>
          <a:lstStyle/>
          <a:p>
            <a:r>
              <a:rPr lang="en-GB" altLang="en-US" sz="2400">
                <a:latin typeface="Cambria" panose="02040503050406030204" pitchFamily="18" charset="0"/>
              </a:rPr>
              <a:t>Hesiod, 7</a:t>
            </a:r>
            <a:r>
              <a:rPr lang="en-GB" altLang="en-US" sz="2400" baseline="30000">
                <a:latin typeface="Cambria" panose="02040503050406030204" pitchFamily="18" charset="0"/>
              </a:rPr>
              <a:t>th</a:t>
            </a:r>
            <a:r>
              <a:rPr lang="en-GB" altLang="en-US" sz="2400">
                <a:latin typeface="Cambria" panose="02040503050406030204" pitchFamily="18" charset="0"/>
              </a:rPr>
              <a:t> c BCE. </a:t>
            </a:r>
            <a:r>
              <a:rPr lang="en-GB" altLang="en-US" sz="2400" i="1">
                <a:latin typeface="Cambria" panose="02040503050406030204" pitchFamily="18" charset="0"/>
              </a:rPr>
              <a:t>Theogony</a:t>
            </a:r>
            <a:r>
              <a:rPr lang="en-GB" altLang="en-US" sz="2400">
                <a:latin typeface="Cambria" panose="02040503050406030204" pitchFamily="18" charset="0"/>
              </a:rPr>
              <a:t> provides the earliest literary source for the theory of the origin of the cosmos and the gods and goddesses; </a:t>
            </a:r>
            <a:r>
              <a:rPr lang="en-GB" altLang="en-US" sz="2400" i="1">
                <a:latin typeface="Cambria" panose="02040503050406030204" pitchFamily="18" charset="0"/>
              </a:rPr>
              <a:t>Works and Days </a:t>
            </a:r>
            <a:r>
              <a:rPr lang="en-GB" altLang="en-US" sz="2400">
                <a:latin typeface="Cambria" panose="02040503050406030204" pitchFamily="18" charset="0"/>
              </a:rPr>
              <a:t>provides the earlist known ‘farming calendar’.</a:t>
            </a:r>
          </a:p>
          <a:p>
            <a:r>
              <a:rPr lang="en-GB" altLang="en-US" sz="2400">
                <a:latin typeface="Cambria" panose="02040503050406030204" pitchFamily="18" charset="0"/>
              </a:rPr>
              <a:t>Pythagoras, 6</a:t>
            </a:r>
            <a:r>
              <a:rPr lang="en-GB" altLang="en-US" sz="2400" baseline="30000">
                <a:latin typeface="Cambria" panose="02040503050406030204" pitchFamily="18" charset="0"/>
              </a:rPr>
              <a:t>th</a:t>
            </a:r>
            <a:r>
              <a:rPr lang="en-GB" altLang="en-US" sz="2400">
                <a:latin typeface="Cambria" panose="02040503050406030204" pitchFamily="18" charset="0"/>
              </a:rPr>
              <a:t> c BCE. No direct written sources; </a:t>
            </a:r>
          </a:p>
          <a:p>
            <a:r>
              <a:rPr lang="en-GB" altLang="en-US" sz="2400">
                <a:latin typeface="Cambria" panose="02040503050406030204" pitchFamily="18" charset="0"/>
              </a:rPr>
              <a:t>(1) establishes idea that the world/cosmos consists of number and </a:t>
            </a:r>
          </a:p>
          <a:p>
            <a:r>
              <a:rPr lang="en-GB" altLang="en-US" sz="2400">
                <a:latin typeface="Cambria" panose="02040503050406030204" pitchFamily="18" charset="0"/>
              </a:rPr>
              <a:t>(2) is based in musical ratios/harmonies: the foundation of the idea that the correct interaction between the individual and the world consists of the maintenance of harmonies.</a:t>
            </a:r>
            <a:endParaRPr lang="en-GB" altLang="en-US" sz="2400" i="1">
              <a:latin typeface="Cambria" panose="020405030504060302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4D3AB04C-9637-4A66-A46E-2FC67384B683}"/>
              </a:ext>
            </a:extLst>
          </p:cNvPr>
          <p:cNvSpPr>
            <a:spLocks noGrp="1"/>
          </p:cNvSpPr>
          <p:nvPr>
            <p:ph type="title"/>
          </p:nvPr>
        </p:nvSpPr>
        <p:spPr/>
        <p:txBody>
          <a:bodyPr/>
          <a:lstStyle/>
          <a:p>
            <a:r>
              <a:rPr lang="en-GB" altLang="en-US">
                <a:latin typeface="Cambria" panose="02040503050406030204" pitchFamily="18" charset="0"/>
              </a:rPr>
              <a:t>PhilisophicalOrigins: Presocractic</a:t>
            </a:r>
            <a:r>
              <a:rPr lang="en-GB" altLang="en-US"/>
              <a:t>s</a:t>
            </a:r>
          </a:p>
        </p:txBody>
      </p:sp>
      <p:sp>
        <p:nvSpPr>
          <p:cNvPr id="22531" name="Content Placeholder 2">
            <a:extLst>
              <a:ext uri="{FF2B5EF4-FFF2-40B4-BE49-F238E27FC236}">
                <a16:creationId xmlns:a16="http://schemas.microsoft.com/office/drawing/2014/main" id="{06B8AA4F-18FD-4AC2-AD55-E70F6383A95E}"/>
              </a:ext>
            </a:extLst>
          </p:cNvPr>
          <p:cNvSpPr>
            <a:spLocks noGrp="1"/>
          </p:cNvSpPr>
          <p:nvPr>
            <p:ph idx="1"/>
          </p:nvPr>
        </p:nvSpPr>
        <p:spPr/>
        <p:txBody>
          <a:bodyPr/>
          <a:lstStyle/>
          <a:p>
            <a:r>
              <a:rPr lang="en-GB" altLang="en-US" sz="1600">
                <a:latin typeface="Cambria" panose="02040503050406030204" pitchFamily="18" charset="0"/>
              </a:rPr>
              <a:t>So called because they preceded Socrates, Plato’s teacher.</a:t>
            </a:r>
          </a:p>
          <a:p>
            <a:r>
              <a:rPr lang="en-GB" altLang="en-US" sz="1600">
                <a:latin typeface="Cambria" panose="02040503050406030204" pitchFamily="18" charset="0"/>
              </a:rPr>
              <a:t>Main source: Aristotle</a:t>
            </a:r>
          </a:p>
          <a:p>
            <a:r>
              <a:rPr lang="en-GB" altLang="en-US" sz="1600">
                <a:latin typeface="Cambria" panose="02040503050406030204" pitchFamily="18" charset="0"/>
              </a:rPr>
              <a:t>Thales, b, c. 640 BCE. Supposedly (1) the first Greek philosopher and (2) naturalistic (argued that the arche, the origin of all things, was water, a material substance).</a:t>
            </a:r>
          </a:p>
          <a:p>
            <a:r>
              <a:rPr lang="en-GB" altLang="en-US" sz="1600">
                <a:latin typeface="Cambria" panose="02040503050406030204" pitchFamily="18" charset="0"/>
              </a:rPr>
              <a:t>Ionians: supposedly more naturalistic, following Thales.</a:t>
            </a:r>
          </a:p>
          <a:p>
            <a:r>
              <a:rPr lang="en-GB" altLang="en-US" sz="1600">
                <a:latin typeface="Cambria" panose="02040503050406030204" pitchFamily="18" charset="0"/>
              </a:rPr>
              <a:t>Eleatics (after Elea in southern Italy), supposedly more supernaturalistic).</a:t>
            </a:r>
          </a:p>
          <a:p>
            <a:r>
              <a:rPr lang="en-GB" altLang="en-US" sz="1600">
                <a:latin typeface="Cambria" panose="02040503050406030204" pitchFamily="18" charset="0"/>
              </a:rPr>
              <a:t>Critique:</a:t>
            </a:r>
          </a:p>
          <a:p>
            <a:r>
              <a:rPr lang="en-GB" altLang="en-US" sz="1600">
                <a:latin typeface="Cambria" panose="02040503050406030204" pitchFamily="18" charset="0"/>
              </a:rPr>
              <a:t>The notion of an early naturalistic Greek philosophy has been seriously critiqued by Peter Kingsley, who argues that the notion of a naturalistic as opposed to supernaturalistic view of the cosmos in Presocratic times is an anachronistic projection back of later values. </a:t>
            </a:r>
          </a:p>
          <a:p>
            <a:r>
              <a:rPr lang="en-GB" altLang="en-US" sz="1600">
                <a:latin typeface="Cambria" panose="02040503050406030204" pitchFamily="18" charset="0"/>
              </a:rPr>
              <a:t>For example, how does Thales’ may have been a member of a family of Phoenician priest-kings.  How, then, does his view that water was the arche differ from the statement in the Babylonian creation story, the </a:t>
            </a:r>
            <a:r>
              <a:rPr lang="en-GB" altLang="en-US" sz="1600" i="1">
                <a:latin typeface="Cambria" panose="02040503050406030204" pitchFamily="18" charset="0"/>
              </a:rPr>
              <a:t>Enuma Elish</a:t>
            </a:r>
            <a:r>
              <a:rPr lang="en-GB" altLang="en-US" sz="1600">
                <a:latin typeface="Cambria" panose="02040503050406030204" pitchFamily="18" charset="0"/>
              </a:rPr>
              <a:t>, that creation begins with the mixing of salt and fresh water? </a:t>
            </a:r>
          </a:p>
          <a:p>
            <a:endParaRPr lang="en-GB" altLang="en-US" sz="2400"/>
          </a:p>
        </p:txBody>
      </p:sp>
      <p:pic>
        <p:nvPicPr>
          <p:cNvPr id="22532" name="Picture 2">
            <a:extLst>
              <a:ext uri="{FF2B5EF4-FFF2-40B4-BE49-F238E27FC236}">
                <a16:creationId xmlns:a16="http://schemas.microsoft.com/office/drawing/2014/main" id="{1215D066-EA17-4D4C-944D-C4A2359EB7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0825" y="6021388"/>
            <a:ext cx="1141413"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5261F-F1BF-4EF7-A335-161D7A05F1E1}"/>
              </a:ext>
            </a:extLst>
          </p:cNvPr>
          <p:cNvSpPr>
            <a:spLocks noGrp="1"/>
          </p:cNvSpPr>
          <p:nvPr>
            <p:ph type="title"/>
          </p:nvPr>
        </p:nvSpPr>
        <p:spPr/>
        <p:txBody>
          <a:bodyPr rtlCol="0">
            <a:normAutofit fontScale="90000"/>
          </a:bodyPr>
          <a:lstStyle/>
          <a:p>
            <a:pPr eaLnBrk="1" fontAlgn="auto" hangingPunct="1">
              <a:spcAft>
                <a:spcPts val="0"/>
              </a:spcAft>
              <a:defRPr/>
            </a:pPr>
            <a:r>
              <a:rPr lang="en-GB" dirty="0">
                <a:latin typeface="Cambria" panose="02040503050406030204" pitchFamily="18" charset="0"/>
              </a:rPr>
              <a:t>Greek philosophy: revision from Foundations module - Plato</a:t>
            </a:r>
            <a:endParaRPr lang="en-US" dirty="0">
              <a:latin typeface="Cambria" panose="02040503050406030204" pitchFamily="18" charset="0"/>
            </a:endParaRPr>
          </a:p>
        </p:txBody>
      </p:sp>
      <p:sp>
        <p:nvSpPr>
          <p:cNvPr id="3" name="Content Placeholder 2">
            <a:extLst>
              <a:ext uri="{FF2B5EF4-FFF2-40B4-BE49-F238E27FC236}">
                <a16:creationId xmlns:a16="http://schemas.microsoft.com/office/drawing/2014/main" id="{29276504-157A-4192-891C-FEDB8FA25CC9}"/>
              </a:ext>
            </a:extLst>
          </p:cNvPr>
          <p:cNvSpPr>
            <a:spLocks noGrp="1"/>
          </p:cNvSpPr>
          <p:nvPr>
            <p:ph idx="1"/>
          </p:nvPr>
        </p:nvSpPr>
        <p:spPr/>
        <p:txBody>
          <a:bodyPr rtlCol="0">
            <a:normAutofit fontScale="92500" lnSpcReduction="10000"/>
          </a:bodyPr>
          <a:lstStyle/>
          <a:p>
            <a:pPr eaLnBrk="1" fontAlgn="auto" hangingPunct="1">
              <a:spcAft>
                <a:spcPts val="0"/>
              </a:spcAft>
              <a:buFont typeface="Arial" charset="0"/>
              <a:buNone/>
              <a:defRPr/>
            </a:pPr>
            <a:r>
              <a:rPr lang="en-GB" sz="2100" dirty="0">
                <a:latin typeface="Cambria" panose="02040503050406030204" pitchFamily="18" charset="0"/>
              </a:rPr>
              <a:t>Soul is primary substance of the cosmos, is both transcendent and the substance out of which matter is made.</a:t>
            </a:r>
          </a:p>
          <a:p>
            <a:pPr eaLnBrk="1" fontAlgn="auto" hangingPunct="1">
              <a:spcAft>
                <a:spcPts val="0"/>
              </a:spcAft>
              <a:buFont typeface="Arial" charset="0"/>
              <a:buNone/>
              <a:defRPr/>
            </a:pPr>
            <a:r>
              <a:rPr lang="en-GB" sz="2100" dirty="0">
                <a:latin typeface="Cambria" panose="02040503050406030204" pitchFamily="18" charset="0"/>
              </a:rPr>
              <a:t>The creator is rational.</a:t>
            </a:r>
          </a:p>
          <a:p>
            <a:pPr eaLnBrk="1" fontAlgn="auto" hangingPunct="1">
              <a:spcAft>
                <a:spcPts val="0"/>
              </a:spcAft>
              <a:buFont typeface="Arial" charset="0"/>
              <a:buNone/>
              <a:defRPr/>
            </a:pPr>
            <a:r>
              <a:rPr lang="en-GB" sz="2100" dirty="0">
                <a:latin typeface="Cambria" panose="02040503050406030204" pitchFamily="18" charset="0"/>
              </a:rPr>
              <a:t>The way to contact the divine is through reason</a:t>
            </a:r>
          </a:p>
          <a:p>
            <a:pPr eaLnBrk="1" fontAlgn="auto" hangingPunct="1">
              <a:spcAft>
                <a:spcPts val="0"/>
              </a:spcAft>
              <a:buFont typeface="Arial" charset="0"/>
              <a:buNone/>
              <a:defRPr/>
            </a:pPr>
            <a:r>
              <a:rPr lang="en-GB" sz="2100" dirty="0">
                <a:latin typeface="Cambria" panose="02040503050406030204" pitchFamily="18" charset="0"/>
              </a:rPr>
              <a:t>The cosmos is broadly fated</a:t>
            </a:r>
          </a:p>
          <a:p>
            <a:pPr eaLnBrk="1" fontAlgn="auto" hangingPunct="1">
              <a:spcAft>
                <a:spcPts val="0"/>
              </a:spcAft>
              <a:buFont typeface="Arial" charset="0"/>
              <a:buNone/>
              <a:defRPr/>
            </a:pPr>
            <a:r>
              <a:rPr lang="en-GB" sz="2100" dirty="0">
                <a:latin typeface="Cambria" panose="02040503050406030204" pitchFamily="18" charset="0"/>
              </a:rPr>
              <a:t>Human beings choose a fate at birth</a:t>
            </a:r>
          </a:p>
          <a:p>
            <a:pPr eaLnBrk="1" fontAlgn="auto" hangingPunct="1">
              <a:spcAft>
                <a:spcPts val="0"/>
              </a:spcAft>
              <a:buFont typeface="Arial" charset="0"/>
              <a:buNone/>
              <a:defRPr/>
            </a:pPr>
            <a:r>
              <a:rPr lang="en-GB" altLang="en-US" sz="2100" dirty="0">
                <a:latin typeface="Cambria" panose="02040503050406030204" pitchFamily="18" charset="0"/>
              </a:rPr>
              <a:t>Individual soul descends from stars</a:t>
            </a:r>
            <a:endParaRPr lang="en-US" altLang="en-US" sz="2100" dirty="0">
              <a:latin typeface="Cambria" panose="02040503050406030204" pitchFamily="18" charset="0"/>
            </a:endParaRPr>
          </a:p>
          <a:p>
            <a:pPr eaLnBrk="1" fontAlgn="auto" hangingPunct="1">
              <a:spcAft>
                <a:spcPts val="0"/>
              </a:spcAft>
              <a:buFont typeface="Arial" charset="0"/>
              <a:buNone/>
              <a:defRPr/>
            </a:pPr>
            <a:r>
              <a:rPr lang="en-GB" sz="2100" dirty="0">
                <a:latin typeface="Cambria" panose="02040503050406030204" pitchFamily="18" charset="0"/>
              </a:rPr>
              <a:t>Individual fate can be changed through the use of reason.</a:t>
            </a:r>
          </a:p>
          <a:p>
            <a:pPr eaLnBrk="1" fontAlgn="auto" hangingPunct="1">
              <a:spcAft>
                <a:spcPts val="0"/>
              </a:spcAft>
              <a:buFont typeface="Arial" charset="0"/>
              <a:buNone/>
              <a:defRPr/>
            </a:pPr>
            <a:r>
              <a:rPr lang="en-GB" altLang="en-US" sz="2100" dirty="0">
                <a:latin typeface="Cambria" panose="02040503050406030204" pitchFamily="18" charset="0"/>
              </a:rPr>
              <a:t>Musical/mathematical/ geometrical order</a:t>
            </a:r>
            <a:endParaRPr lang="en-US" altLang="en-US" sz="2100" dirty="0">
              <a:latin typeface="Cambria" panose="02040503050406030204" pitchFamily="18" charset="0"/>
            </a:endParaRPr>
          </a:p>
          <a:p>
            <a:pPr eaLnBrk="1" fontAlgn="auto" hangingPunct="1">
              <a:spcAft>
                <a:spcPts val="0"/>
              </a:spcAft>
              <a:buFont typeface="Arial" charset="0"/>
              <a:buNone/>
              <a:defRPr/>
            </a:pPr>
            <a:r>
              <a:rPr lang="en-GB" sz="2100" dirty="0">
                <a:latin typeface="Cambria" panose="02040503050406030204" pitchFamily="18" charset="0"/>
              </a:rPr>
              <a:t>Planets are keepers/makers of time</a:t>
            </a:r>
          </a:p>
          <a:p>
            <a:pPr eaLnBrk="1" fontAlgn="auto" hangingPunct="1">
              <a:spcAft>
                <a:spcPts val="0"/>
              </a:spcAft>
              <a:buFont typeface="Arial" charset="0"/>
              <a:buNone/>
              <a:defRPr/>
            </a:pPr>
            <a:r>
              <a:rPr lang="en-GB" sz="2100" i="1" dirty="0" err="1">
                <a:latin typeface="Cambria" panose="02040503050406030204" pitchFamily="18" charset="0"/>
              </a:rPr>
              <a:t>Timaeus</a:t>
            </a:r>
            <a:r>
              <a:rPr lang="en-GB" sz="2100" dirty="0">
                <a:latin typeface="Cambria" panose="02040503050406030204" pitchFamily="18" charset="0"/>
              </a:rPr>
              <a:t>: sections on the creation</a:t>
            </a:r>
          </a:p>
          <a:p>
            <a:pPr eaLnBrk="1" fontAlgn="auto" hangingPunct="1">
              <a:spcAft>
                <a:spcPts val="0"/>
              </a:spcAft>
              <a:buFont typeface="Arial" charset="0"/>
              <a:buNone/>
              <a:defRPr/>
            </a:pPr>
            <a:r>
              <a:rPr lang="en-GB" sz="2100" i="1" dirty="0">
                <a:latin typeface="Cambria" panose="02040503050406030204" pitchFamily="18" charset="0"/>
              </a:rPr>
              <a:t>Republic</a:t>
            </a:r>
            <a:r>
              <a:rPr lang="en-GB" sz="2100" dirty="0">
                <a:latin typeface="Cambria" panose="02040503050406030204" pitchFamily="18" charset="0"/>
              </a:rPr>
              <a:t>: Book X on the Myth of </a:t>
            </a:r>
            <a:r>
              <a:rPr lang="en-GB" sz="2100" dirty="0" err="1">
                <a:latin typeface="Cambria" panose="02040503050406030204" pitchFamily="18" charset="0"/>
              </a:rPr>
              <a:t>Er</a:t>
            </a:r>
            <a:endParaRPr lang="en-GB" sz="2100" dirty="0">
              <a:latin typeface="Cambria" panose="02040503050406030204" pitchFamily="18" charset="0"/>
            </a:endParaRPr>
          </a:p>
          <a:p>
            <a:pPr eaLnBrk="1" fontAlgn="auto" hangingPunct="1">
              <a:spcAft>
                <a:spcPts val="0"/>
              </a:spcAft>
              <a:buFont typeface="Arial" charset="0"/>
              <a:buNone/>
              <a:defRPr/>
            </a:pPr>
            <a:r>
              <a:rPr lang="en-GB" sz="2100" i="1" dirty="0" err="1">
                <a:latin typeface="Cambria" panose="02040503050406030204" pitchFamily="18" charset="0"/>
              </a:rPr>
              <a:t>Epinomis</a:t>
            </a:r>
            <a:r>
              <a:rPr lang="en-GB" sz="2100" dirty="0">
                <a:latin typeface="Cambria" panose="02040503050406030204" pitchFamily="18" charset="0"/>
              </a:rPr>
              <a:t>: (possibly by Plato’s student, Philip of Opus) on respect for Babylonian celestial deities – converts them to Greek equivalents.</a:t>
            </a:r>
          </a:p>
          <a:p>
            <a:pPr eaLnBrk="1" fontAlgn="auto" hangingPunct="1">
              <a:spcAft>
                <a:spcPts val="0"/>
              </a:spcAft>
              <a:defRPr/>
            </a:pPr>
            <a:endParaRPr lang="en-GB" dirty="0"/>
          </a:p>
          <a:p>
            <a:pPr eaLnBrk="1" fontAlgn="auto" hangingPunct="1">
              <a:spcAft>
                <a:spcPts val="0"/>
              </a:spcAft>
              <a:defRPr/>
            </a:pPr>
            <a:endParaRPr lang="en-GB" dirty="0"/>
          </a:p>
          <a:p>
            <a:pPr eaLnBrk="1" fontAlgn="auto" hangingPunct="1">
              <a:spcAft>
                <a:spcPts val="0"/>
              </a:spcAft>
              <a:defRPr/>
            </a:pPr>
            <a:endParaRPr lang="en-GB" dirty="0"/>
          </a:p>
        </p:txBody>
      </p:sp>
      <p:pic>
        <p:nvPicPr>
          <p:cNvPr id="23556" name="Picture 3" descr="Plato.jpeg">
            <a:extLst>
              <a:ext uri="{FF2B5EF4-FFF2-40B4-BE49-F238E27FC236}">
                <a16:creationId xmlns:a16="http://schemas.microsoft.com/office/drawing/2014/main" id="{5D35ACDF-B281-42C4-90F5-F24A3737690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267700" y="0"/>
            <a:ext cx="876300" cy="120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7" name="Picture 4" descr="Kepler's geometry.jpg">
            <a:extLst>
              <a:ext uri="{FF2B5EF4-FFF2-40B4-BE49-F238E27FC236}">
                <a16:creationId xmlns:a16="http://schemas.microsoft.com/office/drawing/2014/main" id="{20C678A3-5CC2-4954-B42F-671950BFCE5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019925" y="2205038"/>
            <a:ext cx="1922463" cy="1976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646882-D08A-417F-91F2-03C29C12BE7E}"/>
              </a:ext>
            </a:extLst>
          </p:cNvPr>
          <p:cNvSpPr>
            <a:spLocks noGrp="1"/>
          </p:cNvSpPr>
          <p:nvPr>
            <p:ph idx="1"/>
          </p:nvPr>
        </p:nvSpPr>
        <p:spPr/>
        <p:txBody>
          <a:bodyPr rtlCol="0">
            <a:normAutofit fontScale="85000" lnSpcReduction="20000"/>
          </a:bodyPr>
          <a:lstStyle/>
          <a:p>
            <a:pPr eaLnBrk="1" fontAlgn="auto" hangingPunct="1">
              <a:spcAft>
                <a:spcPts val="0"/>
              </a:spcAft>
              <a:buFont typeface="Arial" charset="0"/>
              <a:buNone/>
              <a:defRPr/>
            </a:pPr>
            <a:r>
              <a:rPr lang="en-GB" dirty="0">
                <a:latin typeface="Cambria" panose="02040503050406030204" pitchFamily="18" charset="0"/>
              </a:rPr>
              <a:t>'But the choric dances of these same stars and their crossings one of another, and the relative reversals and progressions of their orbits, and which of the </a:t>
            </a:r>
            <a:r>
              <a:rPr lang="en-GB" b="1" dirty="0">
                <a:latin typeface="Cambria" panose="02040503050406030204" pitchFamily="18" charset="0"/>
              </a:rPr>
              <a:t>gods</a:t>
            </a:r>
            <a:r>
              <a:rPr lang="en-GB" dirty="0">
                <a:latin typeface="Cambria" panose="02040503050406030204" pitchFamily="18" charset="0"/>
              </a:rPr>
              <a:t> meet in their conjunctions, and how many are in opposition, and behind which and at what times they severally pass behind one another and are hidden from our view, and again re-appearing send upon men unable to calculate alarming portents of the things which shall come to pass hereafter, - </a:t>
            </a:r>
            <a:r>
              <a:rPr lang="en-GB" b="1" dirty="0">
                <a:latin typeface="Cambria" panose="02040503050406030204" pitchFamily="18" charset="0"/>
              </a:rPr>
              <a:t>to describe all this without an inspection of models of these movements would be labour in vain' </a:t>
            </a:r>
            <a:r>
              <a:rPr lang="en-GB" dirty="0">
                <a:latin typeface="Cambria" panose="02040503050406030204" pitchFamily="18" charset="0"/>
              </a:rPr>
              <a:t>(Timaeus 40C-D).</a:t>
            </a:r>
            <a:endParaRPr lang="en-US" dirty="0">
              <a:latin typeface="Cambria" panose="02040503050406030204" pitchFamily="18" charset="0"/>
            </a:endParaRPr>
          </a:p>
          <a:p>
            <a:pPr eaLnBrk="1" fontAlgn="auto" hangingPunct="1">
              <a:spcAft>
                <a:spcPts val="0"/>
              </a:spcAft>
              <a:defRPr/>
            </a:pPr>
            <a:endParaRPr lang="en-US" dirty="0"/>
          </a:p>
        </p:txBody>
      </p:sp>
      <p:pic>
        <p:nvPicPr>
          <p:cNvPr id="24579" name="Picture 3" descr="Plato.jpeg">
            <a:extLst>
              <a:ext uri="{FF2B5EF4-FFF2-40B4-BE49-F238E27FC236}">
                <a16:creationId xmlns:a16="http://schemas.microsoft.com/office/drawing/2014/main" id="{4FEBB3E2-2329-4F4A-A66B-BCDA5789EB1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267700" y="5516563"/>
            <a:ext cx="876300" cy="120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0" name="Title 1">
            <a:extLst>
              <a:ext uri="{FF2B5EF4-FFF2-40B4-BE49-F238E27FC236}">
                <a16:creationId xmlns:a16="http://schemas.microsoft.com/office/drawing/2014/main" id="{01A1A3FA-3E78-48DA-9657-F2378265724E}"/>
              </a:ext>
            </a:extLst>
          </p:cNvPr>
          <p:cNvSpPr>
            <a:spLocks noGrp="1"/>
          </p:cNvSpPr>
          <p:nvPr>
            <p:ph type="title"/>
          </p:nvPr>
        </p:nvSpPr>
        <p:spPr/>
        <p:txBody>
          <a:bodyPr/>
          <a:lstStyle/>
          <a:p>
            <a:r>
              <a:rPr lang="en-GB" altLang="en-US" sz="3600">
                <a:latin typeface="Cambria" panose="02040503050406030204" pitchFamily="18" charset="0"/>
              </a:rPr>
              <a:t>Plato’s critique of Babylonian astrology</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627DB599-A33D-422A-A4A4-255F45FA823A}"/>
              </a:ext>
            </a:extLst>
          </p:cNvPr>
          <p:cNvSpPr>
            <a:spLocks noGrp="1"/>
          </p:cNvSpPr>
          <p:nvPr>
            <p:ph type="title"/>
          </p:nvPr>
        </p:nvSpPr>
        <p:spPr/>
        <p:txBody>
          <a:bodyPr/>
          <a:lstStyle/>
          <a:p>
            <a:endParaRPr lang="en-GB" altLang="en-US"/>
          </a:p>
        </p:txBody>
      </p:sp>
      <p:pic>
        <p:nvPicPr>
          <p:cNvPr id="25603" name="Content Placeholder 3" descr="Planetary Names.jpeg">
            <a:extLst>
              <a:ext uri="{FF2B5EF4-FFF2-40B4-BE49-F238E27FC236}">
                <a16:creationId xmlns:a16="http://schemas.microsoft.com/office/drawing/2014/main" id="{3FC8C37A-65E7-4C9F-B93F-E5569F499EE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573088" y="1806575"/>
            <a:ext cx="7997825" cy="4113213"/>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24C7760A-9FCF-423A-9A96-743AD88D9CDA}"/>
              </a:ext>
            </a:extLst>
          </p:cNvPr>
          <p:cNvSpPr>
            <a:spLocks noGrp="1"/>
          </p:cNvSpPr>
          <p:nvPr>
            <p:ph type="title"/>
          </p:nvPr>
        </p:nvSpPr>
        <p:spPr/>
        <p:txBody>
          <a:bodyPr/>
          <a:lstStyle/>
          <a:p>
            <a:pPr eaLnBrk="1" hangingPunct="1"/>
            <a:r>
              <a:rPr lang="en-GB" altLang="en-US">
                <a:latin typeface="Cambria" panose="02040503050406030204" pitchFamily="18" charset="0"/>
              </a:rPr>
              <a:t>Aristotle: key features</a:t>
            </a:r>
            <a:endParaRPr lang="en-US" altLang="en-US">
              <a:latin typeface="Cambria" panose="02040503050406030204" pitchFamily="18" charset="0"/>
            </a:endParaRPr>
          </a:p>
        </p:txBody>
      </p:sp>
      <p:sp>
        <p:nvSpPr>
          <p:cNvPr id="3" name="Content Placeholder 2">
            <a:extLst>
              <a:ext uri="{FF2B5EF4-FFF2-40B4-BE49-F238E27FC236}">
                <a16:creationId xmlns:a16="http://schemas.microsoft.com/office/drawing/2014/main" id="{670D0566-DA77-402B-AAC3-1A27928D0723}"/>
              </a:ext>
            </a:extLst>
          </p:cNvPr>
          <p:cNvSpPr>
            <a:spLocks noGrp="1"/>
          </p:cNvSpPr>
          <p:nvPr>
            <p:ph idx="1"/>
          </p:nvPr>
        </p:nvSpPr>
        <p:spPr/>
        <p:txBody>
          <a:bodyPr rtlCol="0">
            <a:normAutofit fontScale="70000" lnSpcReduction="20000"/>
          </a:bodyPr>
          <a:lstStyle/>
          <a:p>
            <a:pPr eaLnBrk="1" fontAlgn="auto" hangingPunct="1">
              <a:spcAft>
                <a:spcPts val="0"/>
              </a:spcAft>
              <a:buFont typeface="Arial" charset="0"/>
              <a:buNone/>
              <a:defRPr/>
            </a:pPr>
            <a:r>
              <a:rPr lang="en-GB" dirty="0">
                <a:latin typeface="Cambria" panose="02040503050406030204" pitchFamily="18" charset="0"/>
              </a:rPr>
              <a:t>Naturalism</a:t>
            </a:r>
          </a:p>
          <a:p>
            <a:pPr eaLnBrk="1" fontAlgn="auto" hangingPunct="1">
              <a:spcAft>
                <a:spcPts val="0"/>
              </a:spcAft>
              <a:buFont typeface="Arial" charset="0"/>
              <a:buNone/>
              <a:defRPr/>
            </a:pPr>
            <a:r>
              <a:rPr lang="en-GB" dirty="0">
                <a:latin typeface="Cambria" panose="02040503050406030204" pitchFamily="18" charset="0"/>
              </a:rPr>
              <a:t>Causation</a:t>
            </a:r>
          </a:p>
          <a:p>
            <a:pPr eaLnBrk="1" fontAlgn="auto" hangingPunct="1">
              <a:spcAft>
                <a:spcPts val="0"/>
              </a:spcAft>
              <a:buFont typeface="Arial" charset="0"/>
              <a:buNone/>
              <a:defRPr/>
            </a:pPr>
            <a:r>
              <a:rPr lang="en-GB" dirty="0">
                <a:latin typeface="Cambria" panose="02040503050406030204" pitchFamily="18" charset="0"/>
              </a:rPr>
              <a:t>Influence</a:t>
            </a:r>
          </a:p>
          <a:p>
            <a:pPr eaLnBrk="1" fontAlgn="auto" hangingPunct="1">
              <a:spcAft>
                <a:spcPts val="0"/>
              </a:spcAft>
              <a:buFont typeface="Arial" charset="0"/>
              <a:buNone/>
              <a:defRPr/>
            </a:pPr>
            <a:r>
              <a:rPr lang="en-GB" dirty="0">
                <a:latin typeface="Cambria" panose="02040503050406030204" pitchFamily="18" charset="0"/>
              </a:rPr>
              <a:t>Cosmos alive</a:t>
            </a:r>
          </a:p>
          <a:p>
            <a:pPr eaLnBrk="1" fontAlgn="auto" hangingPunct="1">
              <a:spcAft>
                <a:spcPts val="0"/>
              </a:spcAft>
              <a:buFont typeface="Arial" charset="0"/>
              <a:buNone/>
              <a:defRPr/>
            </a:pPr>
            <a:r>
              <a:rPr lang="en-GB" dirty="0">
                <a:latin typeface="Cambria" panose="02040503050406030204" pitchFamily="18" charset="0"/>
              </a:rPr>
              <a:t>Soul animates everything</a:t>
            </a:r>
          </a:p>
          <a:p>
            <a:pPr eaLnBrk="1" fontAlgn="auto" hangingPunct="1">
              <a:spcAft>
                <a:spcPts val="0"/>
              </a:spcAft>
              <a:buFont typeface="Arial" charset="0"/>
              <a:buNone/>
              <a:defRPr/>
            </a:pPr>
            <a:r>
              <a:rPr lang="en-GB" dirty="0">
                <a:latin typeface="Cambria" panose="02040503050406030204" pitchFamily="18" charset="0"/>
              </a:rPr>
              <a:t>'The fact is that we are inclined to think of the stars as mere bodies or units, occurring in a certain order but completely lifeless;* whereas we ought to think of them as partaking of life and initiative. Once we do this, the events will no longer be surprising' (</a:t>
            </a:r>
            <a:r>
              <a:rPr lang="en-GB" i="1" dirty="0">
                <a:latin typeface="Cambria" panose="02040503050406030204" pitchFamily="18" charset="0"/>
              </a:rPr>
              <a:t>On the Heavens </a:t>
            </a:r>
            <a:r>
              <a:rPr lang="en-GB" dirty="0">
                <a:latin typeface="Cambria" panose="02040503050406030204" pitchFamily="18" charset="0"/>
              </a:rPr>
              <a:t>II.xii.292a).</a:t>
            </a:r>
          </a:p>
          <a:p>
            <a:pPr eaLnBrk="1" fontAlgn="auto" hangingPunct="1">
              <a:spcAft>
                <a:spcPts val="0"/>
              </a:spcAft>
              <a:buFont typeface="Arial" charset="0"/>
              <a:buNone/>
              <a:defRPr/>
            </a:pPr>
            <a:endParaRPr lang="en-GB" dirty="0">
              <a:latin typeface="Cambria" panose="02040503050406030204" pitchFamily="18" charset="0"/>
            </a:endParaRPr>
          </a:p>
          <a:p>
            <a:pPr eaLnBrk="1" fontAlgn="auto" hangingPunct="1">
              <a:spcAft>
                <a:spcPts val="0"/>
              </a:spcAft>
              <a:buFont typeface="Arial" charset="0"/>
              <a:buNone/>
              <a:defRPr/>
            </a:pPr>
            <a:r>
              <a:rPr lang="en-GB" dirty="0">
                <a:latin typeface="Cambria" panose="02040503050406030204" pitchFamily="18" charset="0"/>
              </a:rPr>
              <a:t>* A reference to the atomists</a:t>
            </a:r>
            <a:endParaRPr lang="en-US" dirty="0">
              <a:latin typeface="Cambria" panose="02040503050406030204" pitchFamily="18" charset="0"/>
            </a:endParaRPr>
          </a:p>
          <a:p>
            <a:pPr eaLnBrk="1" fontAlgn="auto" hangingPunct="1">
              <a:spcAft>
                <a:spcPts val="0"/>
              </a:spcAft>
              <a:defRPr/>
            </a:pP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0A662837-031F-43A1-902A-8704D54AF3CC}"/>
              </a:ext>
            </a:extLst>
          </p:cNvPr>
          <p:cNvSpPr>
            <a:spLocks noGrp="1"/>
          </p:cNvSpPr>
          <p:nvPr>
            <p:ph type="title"/>
          </p:nvPr>
        </p:nvSpPr>
        <p:spPr/>
        <p:txBody>
          <a:bodyPr/>
          <a:lstStyle/>
          <a:p>
            <a:pPr eaLnBrk="1" hangingPunct="1"/>
            <a:r>
              <a:rPr lang="en-GB" altLang="en-US">
                <a:latin typeface="Cambria" panose="02040503050406030204" pitchFamily="18" charset="0"/>
              </a:rPr>
              <a:t>Stoicism: key feature</a:t>
            </a:r>
            <a:r>
              <a:rPr lang="en-GB" altLang="en-US"/>
              <a:t>s</a:t>
            </a:r>
            <a:endParaRPr lang="en-US" altLang="en-US"/>
          </a:p>
        </p:txBody>
      </p:sp>
      <p:sp>
        <p:nvSpPr>
          <p:cNvPr id="3" name="Content Placeholder 2">
            <a:extLst>
              <a:ext uri="{FF2B5EF4-FFF2-40B4-BE49-F238E27FC236}">
                <a16:creationId xmlns:a16="http://schemas.microsoft.com/office/drawing/2014/main" id="{189D44E8-75E7-4AB9-9FEC-D75F9872D396}"/>
              </a:ext>
            </a:extLst>
          </p:cNvPr>
          <p:cNvSpPr>
            <a:spLocks noGrp="1"/>
          </p:cNvSpPr>
          <p:nvPr>
            <p:ph idx="1"/>
          </p:nvPr>
        </p:nvSpPr>
        <p:spPr/>
        <p:txBody>
          <a:bodyPr rtlCol="0">
            <a:noAutofit/>
          </a:bodyPr>
          <a:lstStyle/>
          <a:p>
            <a:pPr eaLnBrk="1" fontAlgn="auto" hangingPunct="1">
              <a:spcAft>
                <a:spcPts val="0"/>
              </a:spcAft>
              <a:buFont typeface="Arial" charset="0"/>
              <a:buNone/>
              <a:defRPr/>
            </a:pPr>
            <a:r>
              <a:rPr lang="en-GB" sz="1600" dirty="0">
                <a:latin typeface="Cambria" panose="02040503050406030204" pitchFamily="18" charset="0"/>
              </a:rPr>
              <a:t>Zeno of </a:t>
            </a:r>
            <a:r>
              <a:rPr lang="en-GB" sz="1600" dirty="0" err="1">
                <a:latin typeface="Cambria" panose="02040503050406030204" pitchFamily="18" charset="0"/>
              </a:rPr>
              <a:t>Citium</a:t>
            </a:r>
            <a:r>
              <a:rPr lang="en-GB" sz="1600" dirty="0">
                <a:latin typeface="Cambria" panose="02040503050406030204" pitchFamily="18" charset="0"/>
              </a:rPr>
              <a:t> (334-262 BCE) </a:t>
            </a:r>
          </a:p>
          <a:p>
            <a:pPr eaLnBrk="1" fontAlgn="auto" hangingPunct="1">
              <a:spcAft>
                <a:spcPts val="0"/>
              </a:spcAft>
              <a:buFont typeface="Arial" charset="0"/>
              <a:buNone/>
              <a:defRPr/>
            </a:pPr>
            <a:r>
              <a:rPr lang="en-GB" sz="1600" dirty="0">
                <a:latin typeface="Cambria" panose="02040503050406030204" pitchFamily="18" charset="0"/>
              </a:rPr>
              <a:t>Similarity to Platonism:</a:t>
            </a:r>
          </a:p>
          <a:p>
            <a:pPr eaLnBrk="1" fontAlgn="auto" hangingPunct="1">
              <a:spcAft>
                <a:spcPts val="0"/>
              </a:spcAft>
              <a:buFont typeface="Arial" charset="0"/>
              <a:buNone/>
              <a:defRPr/>
            </a:pPr>
            <a:r>
              <a:rPr lang="en-GB" sz="1600" dirty="0">
                <a:latin typeface="Cambria" panose="02040503050406030204" pitchFamily="18" charset="0"/>
              </a:rPr>
              <a:t>Cosmos is a single, interdependent, interconnected, living whole.</a:t>
            </a:r>
          </a:p>
          <a:p>
            <a:pPr eaLnBrk="1" fontAlgn="auto" hangingPunct="1">
              <a:spcAft>
                <a:spcPts val="0"/>
              </a:spcAft>
              <a:buFont typeface="Arial" charset="0"/>
              <a:buNone/>
              <a:defRPr/>
            </a:pPr>
            <a:r>
              <a:rPr lang="en-GB" sz="1600" dirty="0">
                <a:latin typeface="Cambria" panose="02040503050406030204" pitchFamily="18" charset="0"/>
              </a:rPr>
              <a:t>It is broadly fated but education and self-knowledge can bring freedom.</a:t>
            </a:r>
          </a:p>
          <a:p>
            <a:pPr eaLnBrk="1" fontAlgn="auto" hangingPunct="1">
              <a:spcAft>
                <a:spcPts val="0"/>
              </a:spcAft>
              <a:buFont typeface="Arial" charset="0"/>
              <a:buNone/>
              <a:defRPr/>
            </a:pPr>
            <a:r>
              <a:rPr lang="en-GB" sz="1600" dirty="0">
                <a:latin typeface="Cambria" panose="02040503050406030204" pitchFamily="18" charset="0"/>
              </a:rPr>
              <a:t>At its most restricted, freedom is freedom only to adjust one’s attitudes to fated events. </a:t>
            </a:r>
          </a:p>
          <a:p>
            <a:pPr eaLnBrk="1" fontAlgn="auto" hangingPunct="1">
              <a:spcAft>
                <a:spcPts val="0"/>
              </a:spcAft>
              <a:buFont typeface="Arial" charset="0"/>
              <a:buNone/>
              <a:defRPr/>
            </a:pPr>
            <a:r>
              <a:rPr lang="en-GB" sz="1600" dirty="0">
                <a:latin typeface="Cambria" panose="02040503050406030204" pitchFamily="18" charset="0"/>
              </a:rPr>
              <a:t>The Stoics are generally assumed to have been responsible for introducing complex astrology to Rome in the last centuries BCE.</a:t>
            </a:r>
          </a:p>
          <a:p>
            <a:pPr eaLnBrk="1" fontAlgn="auto" hangingPunct="1">
              <a:spcAft>
                <a:spcPts val="0"/>
              </a:spcAft>
              <a:buFont typeface="Arial" charset="0"/>
              <a:buNone/>
              <a:defRPr/>
            </a:pPr>
            <a:r>
              <a:rPr lang="en-GB" sz="1600" b="1" dirty="0">
                <a:latin typeface="Cambria" panose="02040503050406030204" pitchFamily="18" charset="0"/>
              </a:rPr>
              <a:t>Difference to Platonism:</a:t>
            </a:r>
          </a:p>
          <a:p>
            <a:pPr eaLnBrk="1" fontAlgn="auto" hangingPunct="1">
              <a:spcAft>
                <a:spcPts val="0"/>
              </a:spcAft>
              <a:buFont typeface="Arial" charset="0"/>
              <a:buNone/>
              <a:defRPr/>
            </a:pPr>
            <a:r>
              <a:rPr lang="en-GB" sz="1600" dirty="0">
                <a:latin typeface="Cambria" panose="02040503050406030204" pitchFamily="18" charset="0"/>
              </a:rPr>
              <a:t>Rejects  transcendence. Everything is physical.</a:t>
            </a:r>
          </a:p>
          <a:p>
            <a:pPr eaLnBrk="1" fontAlgn="auto" hangingPunct="1">
              <a:spcAft>
                <a:spcPts val="0"/>
              </a:spcAft>
              <a:buFont typeface="Arial" charset="0"/>
              <a:buNone/>
              <a:defRPr/>
            </a:pPr>
            <a:r>
              <a:rPr lang="en-GB" sz="1600" b="1" dirty="0">
                <a:latin typeface="Cambria" panose="02040503050406030204" pitchFamily="18" charset="0"/>
              </a:rPr>
              <a:t>Enhancement of Platonism:</a:t>
            </a:r>
          </a:p>
          <a:p>
            <a:pPr eaLnBrk="1" fontAlgn="auto" hangingPunct="1">
              <a:spcAft>
                <a:spcPts val="0"/>
              </a:spcAft>
              <a:buFont typeface="Arial" charset="0"/>
              <a:buNone/>
              <a:defRPr/>
            </a:pPr>
            <a:r>
              <a:rPr lang="en-GB" sz="1600" dirty="0">
                <a:latin typeface="Cambria" panose="02040503050406030204" pitchFamily="18" charset="0"/>
              </a:rPr>
              <a:t>Everything is bound together by </a:t>
            </a:r>
            <a:r>
              <a:rPr lang="en-GB" sz="1600" b="1" dirty="0">
                <a:latin typeface="Cambria" panose="02040503050406030204" pitchFamily="18" charset="0"/>
              </a:rPr>
              <a:t>sympathy</a:t>
            </a:r>
            <a:r>
              <a:rPr lang="en-GB" sz="1600" dirty="0">
                <a:latin typeface="Cambria" panose="02040503050406030204" pitchFamily="18" charset="0"/>
              </a:rPr>
              <a:t> and tension. </a:t>
            </a:r>
            <a:endParaRPr lang="en-US" sz="1600" dirty="0">
              <a:latin typeface="Cambria" panose="02040503050406030204" pitchFamily="18" charset="0"/>
            </a:endParaRPr>
          </a:p>
          <a:p>
            <a:pPr eaLnBrk="1" fontAlgn="auto" hangingPunct="1">
              <a:spcAft>
                <a:spcPts val="0"/>
              </a:spcAft>
              <a:buFont typeface="Arial" charset="0"/>
              <a:buNone/>
              <a:defRPr/>
            </a:pPr>
            <a:r>
              <a:rPr lang="en-GB" sz="1600" dirty="0">
                <a:latin typeface="Cambria" panose="02040503050406030204" pitchFamily="18" charset="0"/>
              </a:rPr>
              <a:t>(Associated with </a:t>
            </a:r>
            <a:r>
              <a:rPr lang="en-GB" sz="1600" dirty="0" err="1">
                <a:latin typeface="Cambria" panose="02040503050406030204" pitchFamily="18" charset="0"/>
              </a:rPr>
              <a:t>Posidonius</a:t>
            </a:r>
            <a:r>
              <a:rPr lang="en-GB" sz="1600" dirty="0">
                <a:latin typeface="Cambria" panose="02040503050406030204" pitchFamily="18" charset="0"/>
              </a:rPr>
              <a:t> (c 135-51 BCE) – also credited with introducing high-brow astrology to Rome)</a:t>
            </a:r>
            <a:endParaRPr lang="en-US" sz="1600" dirty="0">
              <a:latin typeface="Cambria" panose="02040503050406030204" pitchFamily="18" charset="0"/>
            </a:endParaRPr>
          </a:p>
          <a:p>
            <a:pPr marL="0" indent="0" eaLnBrk="1" fontAlgn="auto" hangingPunct="1">
              <a:spcAft>
                <a:spcPts val="0"/>
              </a:spcAft>
              <a:buFont typeface="Arial" charset="0"/>
              <a:buNone/>
              <a:defRPr/>
            </a:pPr>
            <a:r>
              <a:rPr lang="en-GB" sz="1600" i="1" dirty="0">
                <a:latin typeface="Cambria" panose="02040503050406030204" pitchFamily="18" charset="0"/>
              </a:rPr>
              <a:t>Right Marcus Aurelius</a:t>
            </a:r>
            <a:endParaRPr lang="en-US" sz="1600" i="1" dirty="0">
              <a:latin typeface="Cambria" panose="02040503050406030204" pitchFamily="18" charset="0"/>
            </a:endParaRPr>
          </a:p>
        </p:txBody>
      </p:sp>
      <p:pic>
        <p:nvPicPr>
          <p:cNvPr id="27652" name="Picture 3" descr="Marcus Aurelius 2.jpg">
            <a:extLst>
              <a:ext uri="{FF2B5EF4-FFF2-40B4-BE49-F238E27FC236}">
                <a16:creationId xmlns:a16="http://schemas.microsoft.com/office/drawing/2014/main" id="{4C89D360-C5F4-4707-83EC-6331308E62B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054975" y="5589588"/>
            <a:ext cx="946150" cy="126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3" name="Picture 4" descr="Zeno_of_Citium_pushkin.jpg">
            <a:extLst>
              <a:ext uri="{FF2B5EF4-FFF2-40B4-BE49-F238E27FC236}">
                <a16:creationId xmlns:a16="http://schemas.microsoft.com/office/drawing/2014/main" id="{612C3554-2C3F-4B68-9E86-604E9A5250A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929563" y="0"/>
            <a:ext cx="1214437" cy="2332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5">
            <a:extLst>
              <a:ext uri="{FF2B5EF4-FFF2-40B4-BE49-F238E27FC236}">
                <a16:creationId xmlns:a16="http://schemas.microsoft.com/office/drawing/2014/main" id="{F79A23AF-5D8F-43B7-AD0F-1535084DD408}"/>
              </a:ext>
            </a:extLst>
          </p:cNvPr>
          <p:cNvSpPr>
            <a:spLocks noGrp="1"/>
          </p:cNvSpPr>
          <p:nvPr>
            <p:ph idx="1"/>
          </p:nvPr>
        </p:nvSpPr>
        <p:spPr/>
        <p:txBody>
          <a:bodyPr/>
          <a:lstStyle/>
          <a:p>
            <a:pPr eaLnBrk="1" hangingPunct="1">
              <a:buFont typeface="Arial" panose="020B0604020202020204" pitchFamily="34" charset="0"/>
              <a:buNone/>
            </a:pPr>
            <a:r>
              <a:rPr lang="en-GB" altLang="en-US" sz="2400">
                <a:latin typeface="Cambria" panose="02040503050406030204" pitchFamily="18" charset="0"/>
              </a:rPr>
              <a:t>Plato: soul animates the cosmos. Matter is made of soul. Soul is both in matter and transcendent</a:t>
            </a:r>
          </a:p>
          <a:p>
            <a:pPr eaLnBrk="1" hangingPunct="1">
              <a:buFont typeface="Arial" panose="020B0604020202020204" pitchFamily="34" charset="0"/>
              <a:buNone/>
            </a:pPr>
            <a:r>
              <a:rPr lang="en-GB" altLang="en-US" sz="2400">
                <a:latin typeface="Cambria" panose="02040503050406030204" pitchFamily="18" charset="0"/>
              </a:rPr>
              <a:t>Aristotle: soul animates matter. Most soul dies with matter. Only one part, the active intellect  survives death, but how this was interpreted in the classical world is uncertain.</a:t>
            </a:r>
          </a:p>
          <a:p>
            <a:pPr eaLnBrk="1" hangingPunct="1">
              <a:buFont typeface="Arial" panose="020B0604020202020204" pitchFamily="34" charset="0"/>
              <a:buNone/>
            </a:pPr>
            <a:r>
              <a:rPr lang="en-GB" altLang="en-US" sz="2400">
                <a:latin typeface="Cambria" panose="02040503050406030204" pitchFamily="18" charset="0"/>
              </a:rPr>
              <a:t>Zeno/Stoics: soul animates matter. Soul is not transcendent and dies with the body</a:t>
            </a:r>
          </a:p>
          <a:p>
            <a:pPr eaLnBrk="1" hangingPunct="1">
              <a:buFont typeface="Arial" panose="020B0604020202020204" pitchFamily="34" charset="0"/>
              <a:buNone/>
            </a:pPr>
            <a:r>
              <a:rPr lang="en-GB" altLang="en-US" sz="2400">
                <a:latin typeface="Cambria" panose="02040503050406030204" pitchFamily="18" charset="0"/>
              </a:rPr>
              <a:t>Can we describe Plato, Aristotle and Zeno as astrological reformers or cosmological reformers ?</a:t>
            </a:r>
          </a:p>
          <a:p>
            <a:pPr eaLnBrk="1" hangingPunct="1"/>
            <a:endParaRPr lang="en-US" altLang="en-US" sz="2400"/>
          </a:p>
        </p:txBody>
      </p:sp>
      <p:sp>
        <p:nvSpPr>
          <p:cNvPr id="28675" name="Title 4">
            <a:extLst>
              <a:ext uri="{FF2B5EF4-FFF2-40B4-BE49-F238E27FC236}">
                <a16:creationId xmlns:a16="http://schemas.microsoft.com/office/drawing/2014/main" id="{A351743D-AAC4-4179-A497-35B54EE4D9CF}"/>
              </a:ext>
            </a:extLst>
          </p:cNvPr>
          <p:cNvSpPr>
            <a:spLocks noGrp="1"/>
          </p:cNvSpPr>
          <p:nvPr>
            <p:ph type="title"/>
          </p:nvPr>
        </p:nvSpPr>
        <p:spPr/>
        <p:txBody>
          <a:bodyPr/>
          <a:lstStyle/>
          <a:p>
            <a:pPr eaLnBrk="1" hangingPunct="1"/>
            <a:r>
              <a:rPr lang="en-GB" altLang="en-US" sz="3200">
                <a:latin typeface="Cambria" panose="02040503050406030204" pitchFamily="18" charset="0"/>
              </a:rPr>
              <a:t>Soul: The Classical Astrological Theories: three theories of choice; Reform?</a:t>
            </a:r>
            <a:endParaRPr lang="en-US" altLang="en-US" sz="3200">
              <a:latin typeface="Cambria" panose="02040503050406030204" pitchFamily="18" charset="0"/>
            </a:endParaRPr>
          </a:p>
        </p:txBody>
      </p:sp>
      <p:pic>
        <p:nvPicPr>
          <p:cNvPr id="28676" name="Picture 2">
            <a:extLst>
              <a:ext uri="{FF2B5EF4-FFF2-40B4-BE49-F238E27FC236}">
                <a16:creationId xmlns:a16="http://schemas.microsoft.com/office/drawing/2014/main" id="{38AC71FF-362B-454E-A625-38F5532B60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24750" y="6092825"/>
            <a:ext cx="1141413"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401EE7FC-E55C-4643-9580-C869D5212498}"/>
              </a:ext>
            </a:extLst>
          </p:cNvPr>
          <p:cNvSpPr>
            <a:spLocks noGrp="1"/>
          </p:cNvSpPr>
          <p:nvPr>
            <p:ph type="title"/>
          </p:nvPr>
        </p:nvSpPr>
        <p:spPr/>
        <p:txBody>
          <a:bodyPr/>
          <a:lstStyle/>
          <a:p>
            <a:pPr eaLnBrk="1" hangingPunct="1"/>
            <a:r>
              <a:rPr lang="en-GB" altLang="en-US">
                <a:latin typeface="Cambria" panose="02040503050406030204" pitchFamily="18" charset="0"/>
              </a:rPr>
              <a:t>Greek and Babylonian Astrology</a:t>
            </a:r>
            <a:endParaRPr lang="en-US" altLang="en-US">
              <a:latin typeface="Cambria" panose="02040503050406030204" pitchFamily="18" charset="0"/>
            </a:endParaRPr>
          </a:p>
        </p:txBody>
      </p:sp>
      <p:sp>
        <p:nvSpPr>
          <p:cNvPr id="29699" name="Content Placeholder 2">
            <a:extLst>
              <a:ext uri="{FF2B5EF4-FFF2-40B4-BE49-F238E27FC236}">
                <a16:creationId xmlns:a16="http://schemas.microsoft.com/office/drawing/2014/main" id="{0724CCB6-044D-4D90-8BE4-9920F324B669}"/>
              </a:ext>
            </a:extLst>
          </p:cNvPr>
          <p:cNvSpPr>
            <a:spLocks noGrp="1"/>
          </p:cNvSpPr>
          <p:nvPr>
            <p:ph idx="1"/>
          </p:nvPr>
        </p:nvSpPr>
        <p:spPr/>
        <p:txBody>
          <a:bodyPr/>
          <a:lstStyle/>
          <a:p>
            <a:pPr eaLnBrk="1" hangingPunct="1">
              <a:buFont typeface="Arial" panose="020B0604020202020204" pitchFamily="34" charset="0"/>
              <a:buNone/>
            </a:pPr>
            <a:r>
              <a:rPr lang="en-GB" altLang="en-US" sz="2000">
                <a:latin typeface="Cambria" panose="02040503050406030204" pitchFamily="18" charset="0"/>
              </a:rPr>
              <a:t>All historians take a position on the relationship between ‘Greek’ and ‘Babylonian’ astrology.</a:t>
            </a:r>
          </a:p>
          <a:p>
            <a:pPr eaLnBrk="1" hangingPunct="1">
              <a:buFont typeface="Arial" panose="020B0604020202020204" pitchFamily="34" charset="0"/>
              <a:buNone/>
            </a:pPr>
            <a:r>
              <a:rPr lang="en-GB" altLang="en-US" sz="2000">
                <a:latin typeface="Cambria" panose="02040503050406030204" pitchFamily="18" charset="0"/>
              </a:rPr>
              <a:t>Such positions depend on views of what astrology is.</a:t>
            </a:r>
          </a:p>
          <a:p>
            <a:pPr eaLnBrk="1" hangingPunct="1">
              <a:buFont typeface="Arial" panose="020B0604020202020204" pitchFamily="34" charset="0"/>
              <a:buNone/>
            </a:pPr>
            <a:r>
              <a:rPr lang="en-GB" altLang="en-US" sz="2000">
                <a:latin typeface="Cambria" panose="02040503050406030204" pitchFamily="18" charset="0"/>
              </a:rPr>
              <a:t>(Hence takes us back to the Introduction module)</a:t>
            </a:r>
          </a:p>
          <a:p>
            <a:pPr eaLnBrk="1" hangingPunct="1">
              <a:buFont typeface="Arial" panose="020B0604020202020204" pitchFamily="34" charset="0"/>
              <a:buNone/>
            </a:pPr>
            <a:r>
              <a:rPr lang="en-GB" altLang="en-US" sz="2000">
                <a:latin typeface="Cambria" panose="02040503050406030204" pitchFamily="18" charset="0"/>
              </a:rPr>
              <a:t>These debates therefore relate to views of what Medieval astrology is or was, whether there was such a thing as Islamic astrology, and how Indian (known by modern western astrologers as ‘Vedic’) relates to western.</a:t>
            </a:r>
          </a:p>
          <a:p>
            <a:pPr eaLnBrk="1" hangingPunct="1">
              <a:buFont typeface="Arial" panose="020B0604020202020204" pitchFamily="34" charset="0"/>
              <a:buNone/>
            </a:pPr>
            <a:r>
              <a:rPr lang="en-GB" altLang="en-US" sz="2000">
                <a:latin typeface="Cambria" panose="02040503050406030204" pitchFamily="18" charset="0"/>
              </a:rPr>
              <a:t>‘The science or art of horoscopic astrology </a:t>
            </a:r>
            <a:r>
              <a:rPr lang="en-GB" altLang="en-US" sz="2000" b="1">
                <a:latin typeface="Cambria" panose="02040503050406030204" pitchFamily="18" charset="0"/>
              </a:rPr>
              <a:t>was a late and Hellenistic Creation</a:t>
            </a:r>
            <a:r>
              <a:rPr lang="en-GB" altLang="en-US" sz="2000">
                <a:latin typeface="Cambria" panose="02040503050406030204" pitchFamily="18" charset="0"/>
              </a:rPr>
              <a:t>’ Jim Tester, </a:t>
            </a:r>
            <a:r>
              <a:rPr lang="en-GB" altLang="en-US" sz="2000" i="1">
                <a:latin typeface="Cambria" panose="02040503050406030204" pitchFamily="18" charset="0"/>
              </a:rPr>
              <a:t>A History of Western Astrology</a:t>
            </a:r>
            <a:r>
              <a:rPr lang="en-GB" altLang="en-US" sz="2000">
                <a:latin typeface="Cambria" panose="02040503050406030204" pitchFamily="18" charset="0"/>
              </a:rPr>
              <a:t>, Woodbridge, Suffolk: Boydell Press 1987.p. 12.</a:t>
            </a:r>
            <a:endParaRPr lang="en-US" altLang="en-US" sz="2000">
              <a:latin typeface="Cambria" panose="02040503050406030204" pitchFamily="18" charset="0"/>
            </a:endParaRPr>
          </a:p>
          <a:p>
            <a:pPr eaLnBrk="1" hangingPunct="1"/>
            <a:endParaRPr lang="en-GB" altLang="en-US" sz="2400"/>
          </a:p>
          <a:p>
            <a:pPr eaLnBrk="1" hangingPunct="1"/>
            <a:endParaRPr lang="en-GB" altLang="en-US" sz="24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C52676EF-ACB5-42A2-BE07-7E6D007C953D}"/>
              </a:ext>
            </a:extLst>
          </p:cNvPr>
          <p:cNvSpPr>
            <a:spLocks noGrp="1"/>
          </p:cNvSpPr>
          <p:nvPr>
            <p:ph type="title"/>
          </p:nvPr>
        </p:nvSpPr>
        <p:spPr/>
        <p:txBody>
          <a:bodyPr/>
          <a:lstStyle/>
          <a:p>
            <a:r>
              <a:rPr lang="en-GB" altLang="en-US">
                <a:latin typeface="Cambria" panose="02040503050406030204" pitchFamily="18" charset="0"/>
              </a:rPr>
              <a:t>Greece and Egypt</a:t>
            </a:r>
          </a:p>
        </p:txBody>
      </p:sp>
      <p:sp>
        <p:nvSpPr>
          <p:cNvPr id="32771" name="Content Placeholder 2">
            <a:extLst>
              <a:ext uri="{FF2B5EF4-FFF2-40B4-BE49-F238E27FC236}">
                <a16:creationId xmlns:a16="http://schemas.microsoft.com/office/drawing/2014/main" id="{8C7604B7-8243-4A65-9F4A-D7398BAE3D02}"/>
              </a:ext>
            </a:extLst>
          </p:cNvPr>
          <p:cNvSpPr>
            <a:spLocks noGrp="1"/>
          </p:cNvSpPr>
          <p:nvPr>
            <p:ph idx="1"/>
          </p:nvPr>
        </p:nvSpPr>
        <p:spPr/>
        <p:txBody>
          <a:bodyPr/>
          <a:lstStyle/>
          <a:p>
            <a:pPr marL="0" indent="0">
              <a:buFont typeface="Arial" charset="0"/>
              <a:buNone/>
              <a:defRPr/>
            </a:pPr>
            <a:r>
              <a:rPr lang="en-GB" altLang="en-US" sz="1800" dirty="0"/>
              <a:t>Whether there was an astrology in Egypt pre 500 BCE depends on how we define astrology (remember Introduction module week 3)</a:t>
            </a:r>
          </a:p>
          <a:p>
            <a:pPr marL="0" indent="0">
              <a:buFont typeface="Arial" charset="0"/>
              <a:buNone/>
              <a:defRPr/>
            </a:pPr>
            <a:r>
              <a:rPr lang="en-GB" altLang="en-US" sz="1800" dirty="0"/>
              <a:t>There is evidence of the important of some Babylonian astrology around 500 BCE some when both Mesopotamia and Egypt were under Persian rule</a:t>
            </a:r>
            <a:endParaRPr lang="en-GB" altLang="en-US" sz="1800" i="1" dirty="0"/>
          </a:p>
          <a:p>
            <a:pPr>
              <a:buFont typeface="Arial" charset="0"/>
              <a:buNone/>
              <a:defRPr/>
            </a:pPr>
            <a:r>
              <a:rPr lang="en-GB" altLang="en-US" sz="1800" b="1" dirty="0"/>
              <a:t>NATAL ASTROLOGY </a:t>
            </a:r>
          </a:p>
          <a:p>
            <a:pPr>
              <a:buFont typeface="Arial" charset="0"/>
              <a:buChar char="•"/>
              <a:defRPr/>
            </a:pPr>
            <a:r>
              <a:rPr lang="en-GB" altLang="en-US" sz="1800" b="1" i="1" dirty="0"/>
              <a:t>‘</a:t>
            </a:r>
            <a:r>
              <a:rPr lang="en-GB" altLang="en-US" sz="1800" i="1" dirty="0"/>
              <a:t>the ancient writers might have been generally right to pay homage to their Mesopotamian and Egyptian forebears. The horoscope may have developed through a reworking of Mesopotamian personal natal astrology to incorporate Egyptian traditions. However, in one important sense, “Hellenistic” astrology remains undeniably Greek – without Greek as the vehicular language, horoscopic astrology would neither have entered Sanskrit nor would it have survived in Europe. Once recorded by Greek authors, the practice of casting a horoscope – by any definition – found a wide audience and entered the western tradition’</a:t>
            </a:r>
          </a:p>
          <a:p>
            <a:pPr>
              <a:buFont typeface="Arial" charset="0"/>
              <a:buChar char="•"/>
              <a:defRPr/>
            </a:pPr>
            <a:endParaRPr lang="en-GB" altLang="en-US" sz="800" dirty="0"/>
          </a:p>
          <a:p>
            <a:pPr>
              <a:buFont typeface="Arial" charset="0"/>
              <a:buChar char="•"/>
              <a:defRPr/>
            </a:pPr>
            <a:r>
              <a:rPr lang="en-GB" altLang="en-US" sz="1400" dirty="0"/>
              <a:t>Greenbaum, Dorian, and Micah Ross, ‘The Role of Egypt in the Development of the Horoscope’, in </a:t>
            </a:r>
            <a:r>
              <a:rPr lang="en-GB" altLang="en-US" sz="1400" dirty="0" err="1"/>
              <a:t>Ladislav</a:t>
            </a:r>
            <a:r>
              <a:rPr lang="en-GB" altLang="en-US" sz="1400" dirty="0"/>
              <a:t> </a:t>
            </a:r>
            <a:r>
              <a:rPr lang="en-GB" altLang="en-US" sz="1400" dirty="0" err="1"/>
              <a:t>Barres</a:t>
            </a:r>
            <a:r>
              <a:rPr lang="en-GB" altLang="en-US" sz="1400" dirty="0"/>
              <a:t>, Filip Coppens and </a:t>
            </a:r>
            <a:r>
              <a:rPr lang="en-GB" altLang="en-US" sz="1400" dirty="0" err="1"/>
              <a:t>Kveta</a:t>
            </a:r>
            <a:r>
              <a:rPr lang="en-GB" altLang="en-US" sz="1400" dirty="0"/>
              <a:t> </a:t>
            </a:r>
            <a:r>
              <a:rPr lang="en-GB" altLang="en-US" sz="1400" dirty="0" err="1"/>
              <a:t>Smolarikova</a:t>
            </a:r>
            <a:r>
              <a:rPr lang="en-GB" altLang="en-US" sz="1400" dirty="0"/>
              <a:t>, </a:t>
            </a:r>
            <a:r>
              <a:rPr lang="en-GB" altLang="en-US" sz="1400" i="1" dirty="0"/>
              <a:t>Egypt in Transition: Social and Religious Development of Egypt in the First Millennium BCE</a:t>
            </a:r>
            <a:r>
              <a:rPr lang="en-GB" altLang="en-US" sz="1400" dirty="0"/>
              <a:t> (Prague: Czech Institute of Egyptology, Faculty of Arts, Charles University in Prague, 2010),  pp. 146-182 (p. 177)</a:t>
            </a:r>
          </a:p>
          <a:p>
            <a:pPr>
              <a:buFont typeface="Arial" charset="0"/>
              <a:buChar char="•"/>
              <a:defRPr/>
            </a:pPr>
            <a:endParaRPr lang="en-GB" alt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E3C3B1FE-A909-4851-996D-5D5C130F85AF}"/>
              </a:ext>
            </a:extLst>
          </p:cNvPr>
          <p:cNvSpPr>
            <a:spLocks noGrp="1"/>
          </p:cNvSpPr>
          <p:nvPr>
            <p:ph type="title"/>
          </p:nvPr>
        </p:nvSpPr>
        <p:spPr>
          <a:xfrm>
            <a:off x="468313" y="260350"/>
            <a:ext cx="8229600" cy="1143000"/>
          </a:xfrm>
        </p:spPr>
        <p:txBody>
          <a:bodyPr/>
          <a:lstStyle/>
          <a:p>
            <a:r>
              <a:rPr lang="en-GB" altLang="en-US">
                <a:latin typeface="Cambria" panose="02040503050406030204" pitchFamily="18" charset="0"/>
              </a:rPr>
              <a:t>Horoscopic Astrology</a:t>
            </a:r>
            <a:endParaRPr lang="en-US" altLang="en-US">
              <a:latin typeface="Cambria" panose="02040503050406030204" pitchFamily="18" charset="0"/>
            </a:endParaRPr>
          </a:p>
        </p:txBody>
      </p:sp>
      <p:sp>
        <p:nvSpPr>
          <p:cNvPr id="31747" name="Content Placeholder 2">
            <a:extLst>
              <a:ext uri="{FF2B5EF4-FFF2-40B4-BE49-F238E27FC236}">
                <a16:creationId xmlns:a16="http://schemas.microsoft.com/office/drawing/2014/main" id="{552830AC-F296-4405-81D5-E0B0E7C44437}"/>
              </a:ext>
            </a:extLst>
          </p:cNvPr>
          <p:cNvSpPr>
            <a:spLocks noGrp="1"/>
          </p:cNvSpPr>
          <p:nvPr>
            <p:ph idx="1"/>
          </p:nvPr>
        </p:nvSpPr>
        <p:spPr/>
        <p:txBody>
          <a:bodyPr/>
          <a:lstStyle/>
          <a:p>
            <a:pPr>
              <a:buFont typeface="Arial" panose="020B0604020202020204" pitchFamily="34" charset="0"/>
              <a:buNone/>
            </a:pPr>
            <a:r>
              <a:rPr lang="en-GB" altLang="en-US" sz="2000">
                <a:latin typeface="Cambria" panose="02040503050406030204" pitchFamily="18" charset="0"/>
              </a:rPr>
              <a:t>Astrology which uses horoscopes</a:t>
            </a:r>
          </a:p>
          <a:p>
            <a:pPr>
              <a:buFont typeface="Arial" panose="020B0604020202020204" pitchFamily="34" charset="0"/>
              <a:buNone/>
            </a:pPr>
            <a:r>
              <a:rPr lang="en-GB" altLang="en-US" sz="2000">
                <a:latin typeface="Cambria" panose="02040503050406030204" pitchFamily="18" charset="0"/>
              </a:rPr>
              <a:t>Horoscope = narrowly the ascendant, rising degree; broadly the schematic diagram of the heavens for a particular time, date and place.</a:t>
            </a:r>
          </a:p>
          <a:p>
            <a:pPr>
              <a:buFont typeface="Arial" panose="020B0604020202020204" pitchFamily="34" charset="0"/>
              <a:buNone/>
            </a:pPr>
            <a:r>
              <a:rPr lang="en-GB" altLang="en-US" sz="2000">
                <a:latin typeface="Cambria" panose="02040503050406030204" pitchFamily="18" charset="0"/>
              </a:rPr>
              <a:t>Key features:</a:t>
            </a:r>
          </a:p>
          <a:p>
            <a:pPr>
              <a:buFont typeface="Arial" panose="020B0604020202020204" pitchFamily="34" charset="0"/>
              <a:buNone/>
            </a:pPr>
            <a:r>
              <a:rPr lang="en-GB" altLang="en-US" sz="2000">
                <a:latin typeface="Cambria" panose="02040503050406030204" pitchFamily="18" charset="0"/>
              </a:rPr>
              <a:t>Requires mathematical calculation of astronomical positions,</a:t>
            </a:r>
          </a:p>
          <a:p>
            <a:pPr>
              <a:buFont typeface="Arial" panose="020B0604020202020204" pitchFamily="34" charset="0"/>
              <a:buNone/>
            </a:pPr>
            <a:r>
              <a:rPr lang="en-GB" altLang="en-US" sz="2000">
                <a:latin typeface="Cambria" panose="02040503050406030204" pitchFamily="18" charset="0"/>
              </a:rPr>
              <a:t>Mathematical relationships between planets; zodiac signs; houses.</a:t>
            </a:r>
          </a:p>
          <a:p>
            <a:pPr>
              <a:buFont typeface="Arial" panose="020B0604020202020204" pitchFamily="34" charset="0"/>
              <a:buNone/>
            </a:pPr>
            <a:r>
              <a:rPr lang="en-GB" altLang="en-US" sz="2000">
                <a:latin typeface="Cambria" panose="02040503050406030204" pitchFamily="18" charset="0"/>
              </a:rPr>
              <a:t>Planets and zodiac signs can be conceived of as active participants in a living cosmos</a:t>
            </a:r>
          </a:p>
          <a:p>
            <a:pPr>
              <a:buFont typeface="Arial" panose="020B0604020202020204" pitchFamily="34" charset="0"/>
              <a:buNone/>
            </a:pPr>
            <a:r>
              <a:rPr lang="en-GB" altLang="en-US" sz="2000">
                <a:latin typeface="Cambria" panose="02040503050406030204" pitchFamily="18" charset="0"/>
              </a:rPr>
              <a:t>Dynamic: as soon as the horoscope is cast, timing measures can be used to project it into the future.</a:t>
            </a:r>
          </a:p>
          <a:p>
            <a:pPr>
              <a:buFont typeface="Arial" panose="020B0604020202020204" pitchFamily="34" charset="0"/>
              <a:buNone/>
            </a:pPr>
            <a:r>
              <a:rPr lang="en-GB" altLang="en-US" sz="2000">
                <a:latin typeface="Cambria" panose="02040503050406030204" pitchFamily="18" charset="0"/>
              </a:rPr>
              <a:t>Represents an ideal framework which can be projected onto any situation.</a:t>
            </a:r>
            <a:endParaRPr lang="en-US" altLang="en-US" sz="2000">
              <a:latin typeface="Cambria" panose="02040503050406030204" pitchFamily="18"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1">
            <a:extLst>
              <a:ext uri="{FF2B5EF4-FFF2-40B4-BE49-F238E27FC236}">
                <a16:creationId xmlns:a16="http://schemas.microsoft.com/office/drawing/2014/main" id="{21071A27-A680-4ECD-A91C-6663BABBFF88}"/>
              </a:ext>
            </a:extLst>
          </p:cNvPr>
          <p:cNvSpPr>
            <a:spLocks noGrp="1" noChangeArrowheads="1"/>
          </p:cNvSpPr>
          <p:nvPr>
            <p:ph type="title"/>
          </p:nvPr>
        </p:nvSpPr>
        <p:spPr/>
        <p:txBody>
          <a:bodyPr/>
          <a:lstStyle/>
          <a:p>
            <a:pPr algn="l" eaLnBrk="1" hangingPunct="1"/>
            <a:r>
              <a:rPr lang="en-GB" altLang="en-US" sz="2000">
                <a:latin typeface="Cambria" panose="02040503050406030204" pitchFamily="18" charset="0"/>
              </a:rPr>
              <a:t>Rare example of a horoscope diagram from the reign of Tiberius (Neugebauer and van Hoesen, </a:t>
            </a:r>
            <a:r>
              <a:rPr lang="en-GB" altLang="en-US" sz="2000" i="1">
                <a:latin typeface="Cambria" panose="02040503050406030204" pitchFamily="18" charset="0"/>
              </a:rPr>
              <a:t>Greek Horoscopes.</a:t>
            </a:r>
            <a:br>
              <a:rPr lang="en-GB" altLang="en-US" sz="2000" i="1">
                <a:latin typeface="Cambria" panose="02040503050406030204" pitchFamily="18" charset="0"/>
              </a:rPr>
            </a:br>
            <a:r>
              <a:rPr lang="en-GB" altLang="en-US" sz="2000">
                <a:latin typeface="Cambria" panose="02040503050406030204" pitchFamily="18" charset="0"/>
              </a:rPr>
              <a:t>Follow the signs round from Taurus on the ascendant.  </a:t>
            </a:r>
            <a:endParaRPr lang="en-US" altLang="en-US" sz="2000">
              <a:latin typeface="Cambria" panose="02040503050406030204" pitchFamily="18" charset="0"/>
            </a:endParaRPr>
          </a:p>
        </p:txBody>
      </p:sp>
      <p:pic>
        <p:nvPicPr>
          <p:cNvPr id="32771" name="Picture 7">
            <a:extLst>
              <a:ext uri="{FF2B5EF4-FFF2-40B4-BE49-F238E27FC236}">
                <a16:creationId xmlns:a16="http://schemas.microsoft.com/office/drawing/2014/main" id="{A677AD29-629F-46D4-9B8A-EEC372397E89}"/>
              </a:ext>
            </a:extLst>
          </p:cNvPr>
          <p:cNvPicPr>
            <a:picLocks noGrp="1" noChangeAspect="1" noChangeArrowheads="1"/>
          </p:cNvPicPr>
          <p:nvPr>
            <p:ph sz="half" idx="4294967295"/>
          </p:nvPr>
        </p:nvPicPr>
        <p:blipFill>
          <a:blip r:embed="rId3">
            <a:extLst>
              <a:ext uri="{28A0092B-C50C-407E-A947-70E740481C1C}">
                <a14:useLocalDpi xmlns:a14="http://schemas.microsoft.com/office/drawing/2010/main" val="0"/>
              </a:ext>
            </a:extLst>
          </a:blip>
          <a:srcRect/>
          <a:stretch>
            <a:fillRect/>
          </a:stretch>
        </p:blipFill>
        <p:spPr>
          <a:xfrm>
            <a:off x="1214438" y="1571625"/>
            <a:ext cx="6172200" cy="4873625"/>
          </a:xfrm>
          <a:noFill/>
        </p:spPr>
      </p:pic>
      <p:pic>
        <p:nvPicPr>
          <p:cNvPr id="32772" name="Picture 13">
            <a:extLst>
              <a:ext uri="{FF2B5EF4-FFF2-40B4-BE49-F238E27FC236}">
                <a16:creationId xmlns:a16="http://schemas.microsoft.com/office/drawing/2014/main" id="{C7B14C9C-9E06-4DA6-BDAB-DE82E3D732D9}"/>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a:xfrm>
            <a:off x="3438525" y="3786188"/>
            <a:ext cx="2266950" cy="152400"/>
          </a:xfrm>
          <a:noFill/>
        </p:spPr>
      </p:pic>
      <p:pic>
        <p:nvPicPr>
          <p:cNvPr id="32773" name="Picture 2">
            <a:extLst>
              <a:ext uri="{FF2B5EF4-FFF2-40B4-BE49-F238E27FC236}">
                <a16:creationId xmlns:a16="http://schemas.microsoft.com/office/drawing/2014/main" id="{42FEFB2E-0133-4C5C-8F80-0290C441FCE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6215063"/>
            <a:ext cx="1141413"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6B7A2FCF-30E6-4648-BA2D-E21E7D142267}"/>
              </a:ext>
            </a:extLst>
          </p:cNvPr>
          <p:cNvSpPr>
            <a:spLocks noGrp="1" noChangeArrowheads="1"/>
          </p:cNvSpPr>
          <p:nvPr>
            <p:ph type="title"/>
          </p:nvPr>
        </p:nvSpPr>
        <p:spPr/>
        <p:txBody>
          <a:bodyPr>
            <a:normAutofit fontScale="90000"/>
          </a:bodyPr>
          <a:lstStyle/>
          <a:p>
            <a:pPr eaLnBrk="1" fontAlgn="auto" hangingPunct="1">
              <a:spcAft>
                <a:spcPts val="0"/>
              </a:spcAft>
              <a:defRPr/>
            </a:pPr>
            <a:r>
              <a:rPr lang="en-GB" sz="4000" dirty="0">
                <a:latin typeface="Cambria" panose="02040503050406030204" pitchFamily="18" charset="0"/>
              </a:rPr>
              <a:t>Reading a primary source: the </a:t>
            </a:r>
            <a:r>
              <a:rPr lang="en-GB" sz="4000" i="1" dirty="0">
                <a:latin typeface="Cambria" panose="02040503050406030204" pitchFamily="18" charset="0"/>
              </a:rPr>
              <a:t>Corpus Hermeticum</a:t>
            </a:r>
            <a:r>
              <a:rPr lang="en-GB" sz="4000" dirty="0">
                <a:latin typeface="Cambria" panose="02040503050406030204" pitchFamily="18" charset="0"/>
              </a:rPr>
              <a:t>, 2</a:t>
            </a:r>
            <a:r>
              <a:rPr lang="en-GB" sz="4000" baseline="30000" dirty="0">
                <a:latin typeface="Cambria" panose="02040503050406030204" pitchFamily="18" charset="0"/>
              </a:rPr>
              <a:t>nd</a:t>
            </a:r>
            <a:r>
              <a:rPr lang="en-GB" sz="4000" dirty="0">
                <a:latin typeface="Cambria" panose="02040503050406030204" pitchFamily="18" charset="0"/>
              </a:rPr>
              <a:t> c BCE–2</a:t>
            </a:r>
            <a:r>
              <a:rPr lang="en-GB" sz="4000" baseline="30000" dirty="0">
                <a:latin typeface="Cambria" panose="02040503050406030204" pitchFamily="18" charset="0"/>
              </a:rPr>
              <a:t>nd</a:t>
            </a:r>
            <a:r>
              <a:rPr lang="en-GB" sz="4000" dirty="0">
                <a:latin typeface="Cambria" panose="02040503050406030204" pitchFamily="18" charset="0"/>
              </a:rPr>
              <a:t> c CE</a:t>
            </a:r>
            <a:endParaRPr lang="en-US" sz="4000" dirty="0">
              <a:latin typeface="Cambria" panose="02040503050406030204" pitchFamily="18" charset="0"/>
            </a:endParaRPr>
          </a:p>
        </p:txBody>
      </p:sp>
      <p:sp>
        <p:nvSpPr>
          <p:cNvPr id="33795" name="Rectangle 4">
            <a:extLst>
              <a:ext uri="{FF2B5EF4-FFF2-40B4-BE49-F238E27FC236}">
                <a16:creationId xmlns:a16="http://schemas.microsoft.com/office/drawing/2014/main" id="{4347DA76-64D9-4F0C-AFD2-A8016BA57D01}"/>
              </a:ext>
            </a:extLst>
          </p:cNvPr>
          <p:cNvSpPr>
            <a:spLocks noChangeArrowheads="1"/>
          </p:cNvSpPr>
          <p:nvPr/>
        </p:nvSpPr>
        <p:spPr bwMode="auto">
          <a:xfrm>
            <a:off x="609600" y="1635125"/>
            <a:ext cx="8077200" cy="4425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1600">
                <a:latin typeface="Cambria" panose="02040503050406030204" pitchFamily="18" charset="0"/>
              </a:rPr>
              <a:t>‘The demons on duty at the exact moment of birth, arrayed under each of the stars, take possession of each of us as we come into being and receive a soul. From moment to moment they change places, not staying in position but moving in rotation. Those that enter through the body in the two parts** of the soul twist the soul about, each toward its own energy. But the rational part of the soul stands unmastered by the demons, suitable as a receptacle for god’.  </a:t>
            </a:r>
            <a:endParaRPr lang="en-GB" altLang="en-US" sz="1600">
              <a:latin typeface="Cambria" panose="02040503050406030204" pitchFamily="18" charset="0"/>
            </a:endParaRPr>
          </a:p>
          <a:p>
            <a:pPr eaLnBrk="1" hangingPunct="1"/>
            <a:r>
              <a:rPr lang="en-GB" altLang="en-US" sz="1600" i="1">
                <a:latin typeface="Cambria" panose="02040503050406030204" pitchFamily="18" charset="0"/>
              </a:rPr>
              <a:t>Corpus Hermeticum </a:t>
            </a:r>
            <a:r>
              <a:rPr lang="en-GB" altLang="en-US" sz="1600">
                <a:latin typeface="Cambria" panose="02040503050406030204" pitchFamily="18" charset="0"/>
              </a:rPr>
              <a:t>XVI.15 in Copenhaver, Brian P., </a:t>
            </a:r>
            <a:r>
              <a:rPr lang="en-GB" altLang="en-US" sz="1600" i="1">
                <a:latin typeface="Cambria" panose="02040503050406030204" pitchFamily="18" charset="0"/>
              </a:rPr>
              <a:t>Hermetica</a:t>
            </a:r>
            <a:r>
              <a:rPr lang="en-GB" altLang="en-US" sz="1600">
                <a:latin typeface="Cambria" panose="02040503050406030204" pitchFamily="18" charset="0"/>
              </a:rPr>
              <a:t>, Cambridge: Cambridge University Press, 1992, p. 60.</a:t>
            </a:r>
          </a:p>
          <a:p>
            <a:pPr eaLnBrk="1" hangingPunct="1"/>
            <a:r>
              <a:rPr lang="en-GB" altLang="en-US" sz="1600">
                <a:latin typeface="Cambria" panose="02040503050406030204" pitchFamily="18" charset="0"/>
              </a:rPr>
              <a:t> </a:t>
            </a:r>
          </a:p>
          <a:p>
            <a:pPr eaLnBrk="1" hangingPunct="1"/>
            <a:r>
              <a:rPr lang="en-GB" altLang="en-US" sz="1600">
                <a:latin typeface="Cambria" panose="02040503050406030204" pitchFamily="18" charset="0"/>
              </a:rPr>
              <a:t>** the two irrational parts of the soul</a:t>
            </a:r>
          </a:p>
          <a:p>
            <a:pPr eaLnBrk="1" hangingPunct="1">
              <a:lnSpc>
                <a:spcPct val="80000"/>
              </a:lnSpc>
              <a:spcBef>
                <a:spcPct val="50000"/>
              </a:spcBef>
            </a:pPr>
            <a:endParaRPr lang="en-US" altLang="en-US" sz="1600">
              <a:latin typeface="Cambria" panose="02040503050406030204" pitchFamily="18" charset="0"/>
            </a:endParaRPr>
          </a:p>
          <a:p>
            <a:pPr eaLnBrk="1" hangingPunct="1">
              <a:lnSpc>
                <a:spcPct val="80000"/>
              </a:lnSpc>
              <a:spcBef>
                <a:spcPct val="50000"/>
              </a:spcBef>
            </a:pPr>
            <a:r>
              <a:rPr lang="en-US" altLang="en-US" sz="1600">
                <a:latin typeface="Cambria" panose="02040503050406030204" pitchFamily="18" charset="0"/>
              </a:rPr>
              <a:t>What does this text tell us?</a:t>
            </a:r>
          </a:p>
          <a:p>
            <a:pPr eaLnBrk="1" hangingPunct="1">
              <a:lnSpc>
                <a:spcPct val="80000"/>
              </a:lnSpc>
              <a:spcBef>
                <a:spcPct val="50000"/>
              </a:spcBef>
            </a:pPr>
            <a:r>
              <a:rPr lang="en-US" altLang="en-US" sz="1600">
                <a:latin typeface="Cambria" panose="02040503050406030204" pitchFamily="18" charset="0"/>
              </a:rPr>
              <a:t>Is this evidence that there was a view that there is a part of the self which connects direct to the divine and retains free choice, while only the emotions and body are subject to changes brought about through the movement of the planets?</a:t>
            </a:r>
          </a:p>
          <a:p>
            <a:pPr eaLnBrk="1" hangingPunct="1">
              <a:lnSpc>
                <a:spcPct val="80000"/>
              </a:lnSpc>
              <a:spcBef>
                <a:spcPct val="50000"/>
              </a:spcBef>
            </a:pPr>
            <a:r>
              <a:rPr lang="en-US" altLang="en-US" sz="1600">
                <a:latin typeface="Cambria" panose="02040503050406030204" pitchFamily="18" charset="0"/>
              </a:rPr>
              <a:t>Is it evidence of the application of the Platonic and/or Aristotelian tripartite division of the soul to astrology?</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5EEAD2ED-A983-4FD1-BF0A-C5874E43D99F}"/>
              </a:ext>
            </a:extLst>
          </p:cNvPr>
          <p:cNvSpPr>
            <a:spLocks noGrp="1" noChangeArrowheads="1"/>
          </p:cNvSpPr>
          <p:nvPr>
            <p:ph type="title"/>
          </p:nvPr>
        </p:nvSpPr>
        <p:spPr/>
        <p:txBody>
          <a:bodyPr/>
          <a:lstStyle/>
          <a:p>
            <a:pPr eaLnBrk="1" hangingPunct="1"/>
            <a:r>
              <a:rPr lang="en-GB" altLang="en-US">
                <a:latin typeface="Cambria" panose="02040503050406030204" pitchFamily="18" charset="0"/>
              </a:rPr>
              <a:t>Hermetic Self-awareness</a:t>
            </a:r>
            <a:endParaRPr lang="en-US" altLang="en-US">
              <a:latin typeface="Cambria" panose="02040503050406030204" pitchFamily="18" charset="0"/>
            </a:endParaRPr>
          </a:p>
        </p:txBody>
      </p:sp>
      <p:sp>
        <p:nvSpPr>
          <p:cNvPr id="34819" name="Rectangle 4">
            <a:extLst>
              <a:ext uri="{FF2B5EF4-FFF2-40B4-BE49-F238E27FC236}">
                <a16:creationId xmlns:a16="http://schemas.microsoft.com/office/drawing/2014/main" id="{3117E9B7-C9A0-4B09-8129-CD446886CC38}"/>
              </a:ext>
            </a:extLst>
          </p:cNvPr>
          <p:cNvSpPr>
            <a:spLocks noChangeArrowheads="1"/>
          </p:cNvSpPr>
          <p:nvPr/>
        </p:nvSpPr>
        <p:spPr bwMode="auto">
          <a:xfrm>
            <a:off x="914400" y="1447800"/>
            <a:ext cx="7620000" cy="464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lnSpc>
                <a:spcPct val="90000"/>
              </a:lnSpc>
              <a:spcBef>
                <a:spcPct val="50000"/>
              </a:spcBef>
            </a:pPr>
            <a:r>
              <a:rPr lang="en-GB" altLang="en-US" sz="1600">
                <a:latin typeface="Cambria" panose="02040503050406030204" pitchFamily="18" charset="0"/>
              </a:rPr>
              <a:t>Poimandres, giving Hermes a set of instructions for salvation: </a:t>
            </a:r>
          </a:p>
          <a:p>
            <a:pPr eaLnBrk="1" hangingPunct="1">
              <a:lnSpc>
                <a:spcPct val="90000"/>
              </a:lnSpc>
              <a:spcBef>
                <a:spcPct val="50000"/>
              </a:spcBef>
            </a:pPr>
            <a:r>
              <a:rPr lang="en-GB" altLang="en-US" sz="1600">
                <a:latin typeface="Cambria" panose="02040503050406030204" pitchFamily="18" charset="0"/>
              </a:rPr>
              <a:t>look 'at what you yourself have in you;’ he ordered, ‘for in you too, the word is son, and the mind is father of the word…Now fix your thought upon the Light…and learn to know it.</a:t>
            </a:r>
            <a:r>
              <a:rPr lang="en-GB" altLang="en-US" sz="1600">
                <a:latin typeface="Cambria" panose="02040503050406030204" pitchFamily="18" charset="0"/>
                <a:hlinkClick r:id="" action="ppaction://noaction"/>
              </a:rPr>
              <a:t>[1]</a:t>
            </a:r>
            <a:r>
              <a:rPr lang="en-GB" altLang="en-US" sz="1600">
                <a:latin typeface="Cambria" panose="02040503050406030204" pitchFamily="18" charset="0"/>
              </a:rPr>
              <a:t> </a:t>
            </a:r>
          </a:p>
          <a:p>
            <a:pPr eaLnBrk="1" hangingPunct="1">
              <a:lnSpc>
                <a:spcPct val="90000"/>
              </a:lnSpc>
              <a:spcBef>
                <a:spcPct val="50000"/>
              </a:spcBef>
            </a:pPr>
            <a:r>
              <a:rPr lang="en-GB" altLang="en-US" sz="1600">
                <a:latin typeface="Cambria" panose="02040503050406030204" pitchFamily="18" charset="0"/>
              </a:rPr>
              <a:t>'He who has recognised himself', that is, acknowledged the divinity within, then 'enters into the Good'.</a:t>
            </a:r>
            <a:r>
              <a:rPr lang="en-GB" altLang="en-US" sz="1600">
                <a:latin typeface="Cambria" panose="02040503050406030204" pitchFamily="18" charset="0"/>
                <a:hlinkClick r:id="rId3" action="ppaction://hlinksldjump"/>
              </a:rPr>
              <a:t>[2]</a:t>
            </a:r>
            <a:endParaRPr lang="en-GB" altLang="en-US" sz="1600">
              <a:latin typeface="Cambria" panose="02040503050406030204" pitchFamily="18" charset="0"/>
            </a:endParaRPr>
          </a:p>
          <a:p>
            <a:pPr eaLnBrk="1" hangingPunct="1">
              <a:lnSpc>
                <a:spcPct val="90000"/>
              </a:lnSpc>
              <a:spcBef>
                <a:spcPct val="50000"/>
              </a:spcBef>
            </a:pPr>
            <a:r>
              <a:rPr lang="en-US" altLang="en-US" sz="1600">
                <a:latin typeface="Cambria" panose="02040503050406030204" pitchFamily="18" charset="0"/>
                <a:hlinkClick r:id="" action="ppaction://noaction"/>
              </a:rPr>
              <a:t>[1]</a:t>
            </a:r>
            <a:r>
              <a:rPr lang="en-US" altLang="en-US" sz="1600">
                <a:latin typeface="Cambria" panose="02040503050406030204" pitchFamily="18" charset="0"/>
              </a:rPr>
              <a:t> Libellus I. 6, in Scott, </a:t>
            </a:r>
            <a:r>
              <a:rPr lang="en-US" altLang="en-US" sz="1600" i="1">
                <a:latin typeface="Cambria" panose="02040503050406030204" pitchFamily="18" charset="0"/>
              </a:rPr>
              <a:t>Hermetica</a:t>
            </a:r>
            <a:r>
              <a:rPr lang="en-US" altLang="en-US" sz="1600">
                <a:latin typeface="Cambria" panose="02040503050406030204" pitchFamily="18" charset="0"/>
              </a:rPr>
              <a:t>, Vol. 1, p. 117.</a:t>
            </a:r>
            <a:endParaRPr lang="en-US" altLang="en-US" sz="1600">
              <a:latin typeface="Cambria" panose="02040503050406030204" pitchFamily="18" charset="0"/>
              <a:hlinkClick r:id="" action="ppaction://noaction"/>
            </a:endParaRPr>
          </a:p>
          <a:p>
            <a:pPr eaLnBrk="1" hangingPunct="1">
              <a:lnSpc>
                <a:spcPct val="90000"/>
              </a:lnSpc>
              <a:spcBef>
                <a:spcPct val="50000"/>
              </a:spcBef>
            </a:pPr>
            <a:r>
              <a:rPr lang="en-US" altLang="en-US" sz="1600">
                <a:latin typeface="Cambria" panose="02040503050406030204" pitchFamily="18" charset="0"/>
                <a:hlinkClick r:id="" action="ppaction://noaction"/>
              </a:rPr>
              <a:t>[2]</a:t>
            </a:r>
            <a:r>
              <a:rPr lang="en-US" altLang="en-US" sz="1600">
                <a:latin typeface="Cambria" panose="02040503050406030204" pitchFamily="18" charset="0"/>
              </a:rPr>
              <a:t> Libellus I.18, in Scott, </a:t>
            </a:r>
            <a:r>
              <a:rPr lang="en-US" altLang="en-US" sz="1600" i="1">
                <a:latin typeface="Cambria" panose="02040503050406030204" pitchFamily="18" charset="0"/>
              </a:rPr>
              <a:t>Hermetica</a:t>
            </a:r>
            <a:r>
              <a:rPr lang="en-US" altLang="en-US" sz="1600">
                <a:latin typeface="Cambria" panose="02040503050406030204" pitchFamily="18" charset="0"/>
              </a:rPr>
              <a:t>, Vol. 1, p. 125.</a:t>
            </a:r>
          </a:p>
          <a:p>
            <a:pPr eaLnBrk="1" hangingPunct="1">
              <a:lnSpc>
                <a:spcPct val="90000"/>
              </a:lnSpc>
              <a:spcBef>
                <a:spcPct val="50000"/>
              </a:spcBef>
            </a:pPr>
            <a:endParaRPr lang="en-US" altLang="en-US" sz="1600">
              <a:latin typeface="Cambria" panose="02040503050406030204" pitchFamily="18" charset="0"/>
            </a:endParaRPr>
          </a:p>
          <a:p>
            <a:pPr eaLnBrk="1" hangingPunct="1">
              <a:lnSpc>
                <a:spcPct val="90000"/>
              </a:lnSpc>
              <a:spcBef>
                <a:spcPct val="50000"/>
              </a:spcBef>
            </a:pPr>
            <a:r>
              <a:rPr lang="en-US" altLang="en-US" sz="1600">
                <a:latin typeface="Cambria" panose="02040503050406030204" pitchFamily="18" charset="0"/>
              </a:rPr>
              <a:t>Reading the source:</a:t>
            </a:r>
          </a:p>
          <a:p>
            <a:pPr eaLnBrk="1" hangingPunct="1">
              <a:lnSpc>
                <a:spcPct val="90000"/>
              </a:lnSpc>
              <a:spcBef>
                <a:spcPct val="50000"/>
              </a:spcBef>
            </a:pPr>
            <a:r>
              <a:rPr lang="en-US" altLang="en-US" sz="1600">
                <a:latin typeface="Cambria" panose="02040503050406030204" pitchFamily="18" charset="0"/>
              </a:rPr>
              <a:t>Is this evidence for continuity between ideas of the Pharoah’s journey to the stars and identification with the sun, and astrology?</a:t>
            </a:r>
          </a:p>
          <a:p>
            <a:pPr eaLnBrk="1" hangingPunct="1">
              <a:lnSpc>
                <a:spcPct val="90000"/>
              </a:lnSpc>
              <a:spcBef>
                <a:spcPct val="50000"/>
              </a:spcBef>
            </a:pPr>
            <a:r>
              <a:rPr lang="en-US" altLang="en-US" sz="1600">
                <a:latin typeface="Cambria" panose="02040503050406030204" pitchFamily="18" charset="0"/>
              </a:rPr>
              <a:t>Is it evidence for the notion of ‘enlightenment’ in classical astrology?</a:t>
            </a:r>
          </a:p>
          <a:p>
            <a:pPr eaLnBrk="1" hangingPunct="1">
              <a:lnSpc>
                <a:spcPct val="90000"/>
              </a:lnSpc>
              <a:spcBef>
                <a:spcPct val="50000"/>
              </a:spcBef>
            </a:pPr>
            <a:r>
              <a:rPr lang="en-US" altLang="en-US" sz="1600">
                <a:latin typeface="Cambria" panose="02040503050406030204" pitchFamily="18" charset="0"/>
              </a:rPr>
              <a:t>Is it evidence for the idea of the importance of the ‘inner’ world in classical astrology?</a:t>
            </a:r>
          </a:p>
          <a:p>
            <a:pPr eaLnBrk="1" hangingPunct="1">
              <a:lnSpc>
                <a:spcPct val="90000"/>
              </a:lnSpc>
              <a:spcBef>
                <a:spcPct val="50000"/>
              </a:spcBef>
            </a:pPr>
            <a:endParaRPr lang="en-US" altLang="en-US" sz="1600"/>
          </a:p>
        </p:txBody>
      </p:sp>
      <p:pic>
        <p:nvPicPr>
          <p:cNvPr id="34820" name="Picture 2">
            <a:extLst>
              <a:ext uri="{FF2B5EF4-FFF2-40B4-BE49-F238E27FC236}">
                <a16:creationId xmlns:a16="http://schemas.microsoft.com/office/drawing/2014/main" id="{333FBAB6-F344-4AC2-BDF7-F616601E58C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6215063"/>
            <a:ext cx="1141413"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FCC38C44-91DD-4E37-8EF3-A122CAFEA2DC}"/>
              </a:ext>
            </a:extLst>
          </p:cNvPr>
          <p:cNvSpPr>
            <a:spLocks noGrp="1" noChangeArrowheads="1"/>
          </p:cNvSpPr>
          <p:nvPr>
            <p:ph type="title"/>
          </p:nvPr>
        </p:nvSpPr>
        <p:spPr/>
        <p:txBody>
          <a:bodyPr/>
          <a:lstStyle/>
          <a:p>
            <a:pPr eaLnBrk="1" hangingPunct="1"/>
            <a:r>
              <a:rPr lang="en-GB" altLang="en-US">
                <a:latin typeface="Cambria" panose="02040503050406030204" pitchFamily="18" charset="0"/>
              </a:rPr>
              <a:t>The Hermetic ascent</a:t>
            </a:r>
            <a:endParaRPr lang="en-US" altLang="en-US">
              <a:latin typeface="Cambria" panose="02040503050406030204" pitchFamily="18" charset="0"/>
            </a:endParaRPr>
          </a:p>
        </p:txBody>
      </p:sp>
      <p:sp>
        <p:nvSpPr>
          <p:cNvPr id="35843" name="Rectangle 4">
            <a:extLst>
              <a:ext uri="{FF2B5EF4-FFF2-40B4-BE49-F238E27FC236}">
                <a16:creationId xmlns:a16="http://schemas.microsoft.com/office/drawing/2014/main" id="{DE400B8C-00A6-4494-93EB-3160288F517E}"/>
              </a:ext>
            </a:extLst>
          </p:cNvPr>
          <p:cNvSpPr>
            <a:spLocks noChangeArrowheads="1"/>
          </p:cNvSpPr>
          <p:nvPr/>
        </p:nvSpPr>
        <p:spPr bwMode="auto">
          <a:xfrm>
            <a:off x="457200" y="1371600"/>
            <a:ext cx="8382000" cy="434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lnSpc>
                <a:spcPct val="80000"/>
              </a:lnSpc>
              <a:spcBef>
                <a:spcPct val="50000"/>
              </a:spcBef>
            </a:pPr>
            <a:r>
              <a:rPr lang="en-GB" altLang="en-US" sz="1600">
                <a:latin typeface="Cambria" panose="02040503050406030204" pitchFamily="18" charset="0"/>
              </a:rPr>
              <a:t>For those virtuous individuals who are blessed with </a:t>
            </a:r>
            <a:r>
              <a:rPr lang="en-GB" altLang="en-US" sz="1600" i="1">
                <a:latin typeface="Cambria" panose="02040503050406030204" pitchFamily="18" charset="0"/>
              </a:rPr>
              <a:t>Nous</a:t>
            </a:r>
            <a:r>
              <a:rPr lang="en-GB" altLang="en-US" sz="1600">
                <a:latin typeface="Cambria" panose="02040503050406030204" pitchFamily="18" charset="0"/>
              </a:rPr>
              <a:t>, the way back to God is through the planetary spheres.</a:t>
            </a:r>
            <a:r>
              <a:rPr lang="en-GB" altLang="en-US" sz="1600">
                <a:latin typeface="Cambria" panose="02040503050406030204" pitchFamily="18" charset="0"/>
                <a:hlinkClick r:id="" action="ppaction://noaction"/>
              </a:rPr>
              <a:t>[1]</a:t>
            </a:r>
            <a:r>
              <a:rPr lang="en-GB" altLang="en-US" sz="1600">
                <a:latin typeface="Cambria" panose="02040503050406030204" pitchFamily="18" charset="0"/>
              </a:rPr>
              <a:t> </a:t>
            </a:r>
          </a:p>
          <a:p>
            <a:pPr eaLnBrk="1" hangingPunct="1">
              <a:lnSpc>
                <a:spcPct val="80000"/>
              </a:lnSpc>
              <a:spcBef>
                <a:spcPct val="50000"/>
              </a:spcBef>
            </a:pPr>
            <a:r>
              <a:rPr lang="en-GB" altLang="en-US" sz="1600">
                <a:latin typeface="Cambria" panose="02040503050406030204" pitchFamily="18" charset="0"/>
              </a:rPr>
              <a:t>The soul’s shedding of seven human qualities at each planetary sphere may be the origin of the seven cardinal sins.</a:t>
            </a:r>
            <a:r>
              <a:rPr lang="en-GB" altLang="en-US" sz="1600">
                <a:latin typeface="Cambria" panose="02040503050406030204" pitchFamily="18" charset="0"/>
                <a:hlinkClick r:id="" action="ppaction://noaction"/>
              </a:rPr>
              <a:t>[2]</a:t>
            </a:r>
            <a:r>
              <a:rPr lang="en-GB" altLang="en-US" sz="1600">
                <a:latin typeface="Cambria" panose="02040503050406030204" pitchFamily="18" charset="0"/>
              </a:rPr>
              <a:t> </a:t>
            </a:r>
          </a:p>
          <a:p>
            <a:pPr eaLnBrk="1" hangingPunct="1">
              <a:lnSpc>
                <a:spcPct val="80000"/>
              </a:lnSpc>
              <a:spcBef>
                <a:spcPct val="50000"/>
              </a:spcBef>
            </a:pPr>
            <a:r>
              <a:rPr lang="en-GB" altLang="en-US" sz="1600">
                <a:latin typeface="Cambria" panose="02040503050406030204" pitchFamily="18" charset="0"/>
              </a:rPr>
              <a:t>As the soul passes the moon it sheds growth and decay, Mercury trickery, Venus deceit, the sun the qualities of being a ruler, Mars daring and recklessness, Jupiter greed and Saturn falsehood. At the eighth sphere, that of the stars, the soul beings to praise God, and is encouraged by the sound of voices from the higher levels. Finally the soul ascends to God and it is reunited with God. </a:t>
            </a:r>
          </a:p>
          <a:p>
            <a:pPr eaLnBrk="1" hangingPunct="1">
              <a:lnSpc>
                <a:spcPct val="80000"/>
              </a:lnSpc>
              <a:spcBef>
                <a:spcPct val="50000"/>
              </a:spcBef>
            </a:pPr>
            <a:br>
              <a:rPr lang="en-US" altLang="en-US">
                <a:latin typeface="Cambria" panose="02040503050406030204" pitchFamily="18" charset="0"/>
              </a:rPr>
            </a:br>
            <a:r>
              <a:rPr lang="en-US" altLang="en-US" sz="1600">
                <a:latin typeface="Cambria" panose="02040503050406030204" pitchFamily="18" charset="0"/>
                <a:hlinkClick r:id="" action="ppaction://noaction"/>
              </a:rPr>
              <a:t>[1]</a:t>
            </a:r>
            <a:r>
              <a:rPr lang="en-US" altLang="en-US" sz="1600">
                <a:latin typeface="Cambria" panose="02040503050406030204" pitchFamily="18" charset="0"/>
              </a:rPr>
              <a:t> Libellus I.25, in Scott, </a:t>
            </a:r>
            <a:r>
              <a:rPr lang="en-US" altLang="en-US" sz="1600" i="1">
                <a:latin typeface="Cambria" panose="02040503050406030204" pitchFamily="18" charset="0"/>
              </a:rPr>
              <a:t>Hermetica</a:t>
            </a:r>
            <a:r>
              <a:rPr lang="en-US" altLang="en-US" sz="1600">
                <a:latin typeface="Cambria" panose="02040503050406030204" pitchFamily="18" charset="0"/>
              </a:rPr>
              <a:t>, Vol. 1, p. 129.</a:t>
            </a:r>
            <a:endParaRPr lang="en-US" altLang="en-US" sz="1600">
              <a:latin typeface="Cambria" panose="02040503050406030204" pitchFamily="18" charset="0"/>
              <a:hlinkClick r:id="" action="ppaction://noaction"/>
            </a:endParaRPr>
          </a:p>
          <a:p>
            <a:pPr eaLnBrk="1" hangingPunct="1">
              <a:lnSpc>
                <a:spcPct val="80000"/>
              </a:lnSpc>
              <a:spcBef>
                <a:spcPct val="50000"/>
              </a:spcBef>
            </a:pPr>
            <a:r>
              <a:rPr lang="en-US" altLang="en-US" sz="1600">
                <a:latin typeface="Cambria" panose="02040503050406030204" pitchFamily="18" charset="0"/>
                <a:hlinkClick r:id="" action="ppaction://noaction"/>
              </a:rPr>
              <a:t>[2]</a:t>
            </a:r>
            <a:r>
              <a:rPr lang="en-US" altLang="en-US" sz="1600">
                <a:latin typeface="Cambria" panose="02040503050406030204" pitchFamily="18" charset="0"/>
              </a:rPr>
              <a:t> Bloomfield, Morton W., ‘The origin of the Concept of the Seven Cardinal Sins’, </a:t>
            </a:r>
            <a:r>
              <a:rPr lang="en-US" altLang="en-US" sz="1600" i="1">
                <a:latin typeface="Cambria" panose="02040503050406030204" pitchFamily="18" charset="0"/>
              </a:rPr>
              <a:t>The Harvard Theological Review</a:t>
            </a:r>
            <a:r>
              <a:rPr lang="en-US" altLang="en-US" sz="1600">
                <a:latin typeface="Cambria" panose="02040503050406030204" pitchFamily="18" charset="0"/>
              </a:rPr>
              <a:t>, Vol. 34 no 2 (Apr. 1941), pp. 121-128.</a:t>
            </a:r>
            <a:r>
              <a:rPr lang="en-GB" altLang="en-US" sz="1600">
                <a:latin typeface="Cambria" panose="02040503050406030204" pitchFamily="18" charset="0"/>
              </a:rPr>
              <a:t> , </a:t>
            </a:r>
          </a:p>
          <a:p>
            <a:pPr eaLnBrk="1" hangingPunct="1">
              <a:lnSpc>
                <a:spcPct val="80000"/>
              </a:lnSpc>
              <a:spcBef>
                <a:spcPct val="50000"/>
              </a:spcBef>
            </a:pPr>
            <a:r>
              <a:rPr lang="en-GB" altLang="en-US" sz="1600">
                <a:latin typeface="Cambria" panose="02040503050406030204" pitchFamily="18" charset="0"/>
              </a:rPr>
              <a:t>Reading the source:</a:t>
            </a:r>
          </a:p>
          <a:p>
            <a:pPr eaLnBrk="1" hangingPunct="1">
              <a:lnSpc>
                <a:spcPct val="80000"/>
              </a:lnSpc>
              <a:spcBef>
                <a:spcPct val="50000"/>
              </a:spcBef>
            </a:pPr>
            <a:r>
              <a:rPr lang="en-GB" altLang="en-US" sz="1600">
                <a:latin typeface="Cambria" panose="02040503050406030204" pitchFamily="18" charset="0"/>
              </a:rPr>
              <a:t>Is this evidence for notions of astrology as a journey of purification/ self-development?</a:t>
            </a:r>
          </a:p>
          <a:p>
            <a:pPr eaLnBrk="1" hangingPunct="1">
              <a:lnSpc>
                <a:spcPct val="80000"/>
              </a:lnSpc>
              <a:spcBef>
                <a:spcPct val="50000"/>
              </a:spcBef>
            </a:pPr>
            <a:r>
              <a:rPr lang="en-GB" altLang="en-US" sz="1600">
                <a:latin typeface="Cambria" panose="02040503050406030204" pitchFamily="18" charset="0"/>
              </a:rPr>
              <a:t>In the notion of a seven-fold ascent, is there a trace of Inanna's shedding of her jewellery and clothing on her seven-fold descent to the underworld?</a:t>
            </a:r>
            <a:endParaRPr lang="en-US" altLang="en-US" sz="1600">
              <a:latin typeface="Cambria" panose="02040503050406030204" pitchFamily="18" charset="0"/>
            </a:endParaRPr>
          </a:p>
        </p:txBody>
      </p:sp>
      <p:pic>
        <p:nvPicPr>
          <p:cNvPr id="35844" name="Picture 2">
            <a:extLst>
              <a:ext uri="{FF2B5EF4-FFF2-40B4-BE49-F238E27FC236}">
                <a16:creationId xmlns:a16="http://schemas.microsoft.com/office/drawing/2014/main" id="{4D4DF0EA-DA89-48D3-891D-FB03674C1A7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215063"/>
            <a:ext cx="1141413"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CAAE2AFA-50D0-48A6-9086-02171243BDE8}"/>
              </a:ext>
            </a:extLst>
          </p:cNvPr>
          <p:cNvSpPr>
            <a:spLocks noGrp="1" noChangeArrowheads="1"/>
          </p:cNvSpPr>
          <p:nvPr>
            <p:ph type="title"/>
          </p:nvPr>
        </p:nvSpPr>
        <p:spPr/>
        <p:txBody>
          <a:bodyPr/>
          <a:lstStyle/>
          <a:p>
            <a:pPr eaLnBrk="1" hangingPunct="1"/>
            <a:r>
              <a:rPr lang="en-GB" altLang="en-US" sz="4000">
                <a:latin typeface="Cambria" panose="02040503050406030204" pitchFamily="18" charset="0"/>
              </a:rPr>
              <a:t>Gnostic Gospels: the cosmos as prison</a:t>
            </a:r>
            <a:endParaRPr lang="en-US" altLang="en-US" sz="4000">
              <a:latin typeface="Cambria" panose="02040503050406030204" pitchFamily="18" charset="0"/>
            </a:endParaRPr>
          </a:p>
        </p:txBody>
      </p:sp>
      <p:sp>
        <p:nvSpPr>
          <p:cNvPr id="36867" name="Rectangle 4">
            <a:extLst>
              <a:ext uri="{FF2B5EF4-FFF2-40B4-BE49-F238E27FC236}">
                <a16:creationId xmlns:a16="http://schemas.microsoft.com/office/drawing/2014/main" id="{24B0EF52-56CC-473E-972D-E68BB241E7C3}"/>
              </a:ext>
            </a:extLst>
          </p:cNvPr>
          <p:cNvSpPr>
            <a:spLocks noChangeArrowheads="1"/>
          </p:cNvSpPr>
          <p:nvPr/>
        </p:nvSpPr>
        <p:spPr bwMode="auto">
          <a:xfrm>
            <a:off x="838200" y="1533525"/>
            <a:ext cx="7543800" cy="4554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2000">
                <a:latin typeface="Cambria" panose="02040503050406030204" pitchFamily="18" charset="0"/>
              </a:rPr>
              <a:t>Speaking of the creation of our cosmos by Yaldabaoth, the creator.</a:t>
            </a:r>
          </a:p>
          <a:p>
            <a:pPr eaLnBrk="1" hangingPunct="1">
              <a:spcBef>
                <a:spcPct val="50000"/>
              </a:spcBef>
            </a:pPr>
            <a:r>
              <a:rPr lang="en-GB" altLang="en-US" sz="2000">
                <a:latin typeface="Cambria" panose="02040503050406030204" pitchFamily="18" charset="0"/>
              </a:rPr>
              <a:t>‘And he placed seven kings - each corresponding to the firmaments of heaven - over the seven heavens, and five over the depths of the abyss, that they may reign. And he shared his fire with them, but he did not send forth from the power of the light which he had taken from his mother, for he is ignorant darkness’.</a:t>
            </a:r>
            <a:r>
              <a:rPr lang="en-GB" altLang="en-US" sz="2000">
                <a:latin typeface="Cambria" panose="02040503050406030204" pitchFamily="18" charset="0"/>
                <a:hlinkClick r:id="" action="ppaction://noaction"/>
              </a:rPr>
              <a:t>[</a:t>
            </a:r>
            <a:r>
              <a:rPr lang="en-GB" altLang="en-US" sz="2000" b="1">
                <a:latin typeface="Cambria" panose="02040503050406030204" pitchFamily="18" charset="0"/>
                <a:hlinkClick r:id="" action="ppaction://noaction"/>
              </a:rPr>
              <a:t>1]</a:t>
            </a:r>
            <a:endParaRPr lang="en-US" altLang="en-US" sz="2000">
              <a:latin typeface="Cambria" panose="02040503050406030204" pitchFamily="18" charset="0"/>
            </a:endParaRPr>
          </a:p>
          <a:p>
            <a:pPr eaLnBrk="1" hangingPunct="1">
              <a:spcBef>
                <a:spcPct val="50000"/>
              </a:spcBef>
            </a:pPr>
            <a:r>
              <a:rPr lang="en-US" altLang="en-US" sz="2000">
                <a:latin typeface="Cambria" panose="02040503050406030204" pitchFamily="18" charset="0"/>
                <a:hlinkClick r:id="" action="ppaction://noaction"/>
              </a:rPr>
              <a:t>[1]</a:t>
            </a:r>
            <a:r>
              <a:rPr lang="en-US" altLang="en-US" sz="2000">
                <a:latin typeface="Cambria" panose="02040503050406030204" pitchFamily="18" charset="0"/>
              </a:rPr>
              <a:t> ‘The Apocryphon of John’, x-xi, pp. 110-11, Robinson, </a:t>
            </a:r>
            <a:r>
              <a:rPr lang="en-US" altLang="en-US" sz="2000" i="1">
                <a:latin typeface="Cambria" panose="02040503050406030204" pitchFamily="18" charset="0"/>
              </a:rPr>
              <a:t>The Nag Hammadi Library</a:t>
            </a:r>
            <a:r>
              <a:rPr lang="en-US" altLang="en-US" sz="2000">
                <a:latin typeface="Cambria" panose="02040503050406030204" pitchFamily="18" charset="0"/>
              </a:rPr>
              <a:t>, pp. 384-6.</a:t>
            </a:r>
          </a:p>
          <a:p>
            <a:pPr eaLnBrk="1" hangingPunct="1">
              <a:spcBef>
                <a:spcPct val="50000"/>
              </a:spcBef>
            </a:pPr>
            <a:r>
              <a:rPr lang="en-US" altLang="en-US" sz="2000">
                <a:latin typeface="Cambria" panose="02040503050406030204" pitchFamily="18" charset="0"/>
              </a:rPr>
              <a:t>Reading the source: </a:t>
            </a:r>
          </a:p>
          <a:p>
            <a:pPr eaLnBrk="1" hangingPunct="1">
              <a:spcBef>
                <a:spcPct val="50000"/>
              </a:spcBef>
            </a:pPr>
            <a:r>
              <a:rPr lang="en-US" altLang="en-US" sz="2000">
                <a:latin typeface="Cambria" panose="02040503050406030204" pitchFamily="18" charset="0"/>
              </a:rPr>
              <a:t>What does this tell us about pessimism – is it evidence an astrology for what Jonas called ‘cosmophobia’ ?</a:t>
            </a:r>
          </a:p>
          <a:p>
            <a:pPr eaLnBrk="1" hangingPunct="1">
              <a:spcBef>
                <a:spcPct val="50000"/>
              </a:spcBef>
            </a:pPr>
            <a:r>
              <a:rPr lang="en-US" altLang="en-US" sz="2000">
                <a:latin typeface="Cambria" panose="02040503050406030204" pitchFamily="18" charset="0"/>
              </a:rPr>
              <a:t>Does this provide evidence for anti-astrology currents of thought?</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FDB9AB0E-377F-4E1E-97A1-39E1ED572021}"/>
              </a:ext>
            </a:extLst>
          </p:cNvPr>
          <p:cNvSpPr>
            <a:spLocks noGrp="1"/>
          </p:cNvSpPr>
          <p:nvPr>
            <p:ph type="title"/>
          </p:nvPr>
        </p:nvSpPr>
        <p:spPr/>
        <p:txBody>
          <a:bodyPr/>
          <a:lstStyle/>
          <a:p>
            <a:r>
              <a:rPr lang="en-GB" altLang="en-US">
                <a:latin typeface="Cambria" panose="02040503050406030204" pitchFamily="18" charset="0"/>
              </a:rPr>
              <a:t>Reading primary sources: Pythagoreanism in astrology</a:t>
            </a:r>
          </a:p>
        </p:txBody>
      </p:sp>
      <p:sp>
        <p:nvSpPr>
          <p:cNvPr id="37891" name="Content Placeholder 2">
            <a:extLst>
              <a:ext uri="{FF2B5EF4-FFF2-40B4-BE49-F238E27FC236}">
                <a16:creationId xmlns:a16="http://schemas.microsoft.com/office/drawing/2014/main" id="{2C704B34-E864-49D9-B8C2-48E61663C1DE}"/>
              </a:ext>
            </a:extLst>
          </p:cNvPr>
          <p:cNvSpPr>
            <a:spLocks noGrp="1"/>
          </p:cNvSpPr>
          <p:nvPr>
            <p:ph idx="1"/>
          </p:nvPr>
        </p:nvSpPr>
        <p:spPr/>
        <p:txBody>
          <a:bodyPr/>
          <a:lstStyle/>
          <a:p>
            <a:r>
              <a:rPr lang="en-GB" altLang="en-US">
                <a:latin typeface="Cambria" panose="02040503050406030204" pitchFamily="18" charset="0"/>
              </a:rPr>
              <a:t>‘If you wish to compute the lot of brothers, count from the degree of Saturn to Jupiter and add to it the degrees of the ascendant [by day] and subtract it from the ascendant [by night]; wherever it comes to, then [there is] the lot of brothers’.</a:t>
            </a:r>
          </a:p>
          <a:p>
            <a:r>
              <a:rPr lang="en-GB" altLang="en-US" sz="1800">
                <a:latin typeface="Cambria" panose="02040503050406030204" pitchFamily="18" charset="0"/>
              </a:rPr>
              <a:t>Dorotheus of Sidon, </a:t>
            </a:r>
            <a:r>
              <a:rPr lang="en-GB" altLang="en-US" sz="1800" i="1">
                <a:latin typeface="Cambria" panose="02040503050406030204" pitchFamily="18" charset="0"/>
              </a:rPr>
              <a:t>Carmen Astrologicum</a:t>
            </a:r>
            <a:r>
              <a:rPr lang="en-GB" altLang="en-US" sz="1800">
                <a:latin typeface="Cambria" panose="02040503050406030204" pitchFamily="18" charset="0"/>
              </a:rPr>
              <a:t>, ed and trans David Pingree, English edition only, Nottingham, Ascella Books, 1993, I.19</a:t>
            </a:r>
            <a:r>
              <a:rPr lang="en-GB" altLang="en-US">
                <a:latin typeface="Cambria" panose="02040503050406030204" pitchFamily="18" charset="0"/>
              </a:rPr>
              <a:t>.</a:t>
            </a:r>
          </a:p>
          <a:p>
            <a:endParaRPr lang="en-GB"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D31F12BC-3BEE-4405-AFA2-B2B0B4F01799}"/>
              </a:ext>
            </a:extLst>
          </p:cNvPr>
          <p:cNvSpPr>
            <a:spLocks noGrp="1"/>
          </p:cNvSpPr>
          <p:nvPr>
            <p:ph type="title"/>
          </p:nvPr>
        </p:nvSpPr>
        <p:spPr/>
        <p:txBody>
          <a:bodyPr/>
          <a:lstStyle/>
          <a:p>
            <a:r>
              <a:rPr lang="en-GB" altLang="en-US" sz="2000">
                <a:latin typeface="Cambria" panose="02040503050406030204" pitchFamily="18" charset="0"/>
              </a:rPr>
              <a:t>Reading primary sources: what do these passages, translated into English, indicate about fate; about the relationship between astrology and Platonic, Aristotelian or Stoic cosmology?</a:t>
            </a:r>
          </a:p>
        </p:txBody>
      </p:sp>
      <p:sp>
        <p:nvSpPr>
          <p:cNvPr id="38915" name="Content Placeholder 2">
            <a:extLst>
              <a:ext uri="{FF2B5EF4-FFF2-40B4-BE49-F238E27FC236}">
                <a16:creationId xmlns:a16="http://schemas.microsoft.com/office/drawing/2014/main" id="{DBE54783-9CEE-47FD-A3E9-0096147ED398}"/>
              </a:ext>
            </a:extLst>
          </p:cNvPr>
          <p:cNvSpPr>
            <a:spLocks noGrp="1"/>
          </p:cNvSpPr>
          <p:nvPr>
            <p:ph sz="half" idx="1"/>
          </p:nvPr>
        </p:nvSpPr>
        <p:spPr/>
        <p:txBody>
          <a:bodyPr/>
          <a:lstStyle/>
          <a:p>
            <a:pPr>
              <a:buFont typeface="Arial" panose="020B0604020202020204" pitchFamily="34" charset="0"/>
              <a:buNone/>
            </a:pPr>
            <a:r>
              <a:rPr lang="en-GB" altLang="en-US" sz="1800">
                <a:latin typeface="Cambria" panose="02040503050406030204" pitchFamily="18" charset="0"/>
              </a:rPr>
              <a:t>‘The stars likewise (both fixed stars and planets), in performing their revolutions, produce many impressions on the Ambient. They cause heats, winds, and storms, to the influence of which earthly things are conformably subjected. And, further, the mutual configurations of all these heavenly bodies, by commingling the influence with which each is separately invested, produce a multiplicity of changes’. </a:t>
            </a:r>
          </a:p>
          <a:p>
            <a:pPr>
              <a:buFont typeface="Arial" panose="020B0604020202020204" pitchFamily="34" charset="0"/>
              <a:buNone/>
            </a:pPr>
            <a:r>
              <a:rPr lang="en-GB" altLang="en-US" sz="1800">
                <a:latin typeface="Cambria" panose="02040503050406030204" pitchFamily="18" charset="0"/>
              </a:rPr>
              <a:t> </a:t>
            </a:r>
          </a:p>
          <a:p>
            <a:pPr>
              <a:buFont typeface="Arial" panose="020B0604020202020204" pitchFamily="34" charset="0"/>
              <a:buNone/>
            </a:pPr>
            <a:r>
              <a:rPr lang="en-GB" altLang="en-US" sz="1800">
                <a:latin typeface="Cambria" panose="02040503050406030204" pitchFamily="18" charset="0"/>
              </a:rPr>
              <a:t>Ptolemy, </a:t>
            </a:r>
            <a:r>
              <a:rPr lang="en-GB" altLang="en-US" sz="1800" i="1">
                <a:latin typeface="Cambria" panose="02040503050406030204" pitchFamily="18" charset="0"/>
              </a:rPr>
              <a:t>Tetrabiblos</a:t>
            </a:r>
            <a:r>
              <a:rPr lang="en-GB" altLang="en-US" sz="1800">
                <a:latin typeface="Cambria" panose="02040503050406030204" pitchFamily="18" charset="0"/>
              </a:rPr>
              <a:t>. 1.2, trans. Ashmand</a:t>
            </a:r>
            <a:r>
              <a:rPr lang="en-GB" altLang="en-US" sz="1600">
                <a:latin typeface="Cambria" panose="02040503050406030204" pitchFamily="18" charset="0"/>
              </a:rPr>
              <a:t>.</a:t>
            </a:r>
          </a:p>
          <a:p>
            <a:r>
              <a:rPr lang="en-GB" altLang="en-US"/>
              <a:t> </a:t>
            </a:r>
          </a:p>
          <a:p>
            <a:endParaRPr lang="en-GB" altLang="en-US"/>
          </a:p>
        </p:txBody>
      </p:sp>
      <p:sp>
        <p:nvSpPr>
          <p:cNvPr id="38916" name="Content Placeholder 3">
            <a:extLst>
              <a:ext uri="{FF2B5EF4-FFF2-40B4-BE49-F238E27FC236}">
                <a16:creationId xmlns:a16="http://schemas.microsoft.com/office/drawing/2014/main" id="{BACD3ADA-10C2-4160-9A14-C55B883EBBB5}"/>
              </a:ext>
            </a:extLst>
          </p:cNvPr>
          <p:cNvSpPr>
            <a:spLocks noGrp="1"/>
          </p:cNvSpPr>
          <p:nvPr>
            <p:ph sz="half" idx="2"/>
          </p:nvPr>
        </p:nvSpPr>
        <p:spPr/>
        <p:txBody>
          <a:bodyPr/>
          <a:lstStyle/>
          <a:p>
            <a:pPr>
              <a:buFont typeface="Arial" panose="020B0604020202020204" pitchFamily="34" charset="0"/>
              <a:buNone/>
            </a:pPr>
            <a:r>
              <a:rPr lang="en-GB" altLang="en-US" sz="1800">
                <a:latin typeface="Cambria" panose="02040503050406030204" pitchFamily="18" charset="0"/>
              </a:rPr>
              <a:t>‘it must not be imagined that all things happen to mankind, as though every individual circumstance were ordained by divine decree and some indissoluble supernal cause; nor is it to be thought that all events are shown to proceed from one single inevitable fate, without being influenced by the interposition of any other agency’. </a:t>
            </a:r>
          </a:p>
          <a:p>
            <a:pPr>
              <a:buFont typeface="Arial" panose="020B0604020202020204" pitchFamily="34" charset="0"/>
              <a:buNone/>
            </a:pPr>
            <a:r>
              <a:rPr lang="en-GB" altLang="en-US" sz="1800">
                <a:latin typeface="Cambria" panose="02040503050406030204" pitchFamily="18" charset="0"/>
              </a:rPr>
              <a:t>Ptolemy, </a:t>
            </a:r>
            <a:r>
              <a:rPr lang="en-GB" altLang="en-US" sz="1800" i="1">
                <a:latin typeface="Cambria" panose="02040503050406030204" pitchFamily="18" charset="0"/>
              </a:rPr>
              <a:t>Tetrabiblos</a:t>
            </a:r>
            <a:r>
              <a:rPr lang="en-GB" altLang="en-US" sz="1800">
                <a:latin typeface="Cambria" panose="02040503050406030204" pitchFamily="18" charset="0"/>
              </a:rPr>
              <a:t>. 1.3, trans. Ashmand.</a:t>
            </a:r>
          </a:p>
          <a:p>
            <a:r>
              <a:rPr lang="en-GB" altLang="en-US">
                <a:latin typeface="Cambria" panose="02040503050406030204" pitchFamily="18" charset="0"/>
              </a:rPr>
              <a:t> </a:t>
            </a:r>
          </a:p>
          <a:p>
            <a:endParaRPr lang="en-GB" altLang="en-US"/>
          </a:p>
        </p:txBody>
      </p:sp>
      <p:pic>
        <p:nvPicPr>
          <p:cNvPr id="38917" name="Picture 3" descr="Ptolemy">
            <a:extLst>
              <a:ext uri="{FF2B5EF4-FFF2-40B4-BE49-F238E27FC236}">
                <a16:creationId xmlns:a16="http://schemas.microsoft.com/office/drawing/2014/main" id="{0F32E4F1-763F-43E3-B491-5782799330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72438" y="5572125"/>
            <a:ext cx="936625" cy="1189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8918" name="Picture 2">
            <a:extLst>
              <a:ext uri="{FF2B5EF4-FFF2-40B4-BE49-F238E27FC236}">
                <a16:creationId xmlns:a16="http://schemas.microsoft.com/office/drawing/2014/main" id="{FDDD6B66-6AC2-41C9-9CCC-C3CF878F93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215063"/>
            <a:ext cx="1141413"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B8560C-CF9A-499D-ADB7-4AB5A2A89208}"/>
              </a:ext>
            </a:extLst>
          </p:cNvPr>
          <p:cNvSpPr>
            <a:spLocks noGrp="1"/>
          </p:cNvSpPr>
          <p:nvPr>
            <p:ph idx="1"/>
          </p:nvPr>
        </p:nvSpPr>
        <p:spPr/>
        <p:txBody>
          <a:bodyPr>
            <a:normAutofit fontScale="85000" lnSpcReduction="20000"/>
          </a:bodyPr>
          <a:lstStyle/>
          <a:p>
            <a:pPr marL="365760" indent="-256032">
              <a:buFont typeface="Wingdings 3"/>
              <a:buChar char=""/>
              <a:defRPr/>
            </a:pPr>
            <a:endParaRPr lang="en-GB" sz="1400" dirty="0"/>
          </a:p>
          <a:p>
            <a:pPr marL="365760" indent="-256032">
              <a:buFont typeface="Arial" charset="0"/>
              <a:buNone/>
              <a:defRPr/>
            </a:pPr>
            <a:r>
              <a:rPr lang="en-GB" sz="1500" dirty="0"/>
              <a:t>Ptolemy, 2</a:t>
            </a:r>
            <a:r>
              <a:rPr lang="en-GB" sz="1500" baseline="30000" dirty="0"/>
              <a:t>nd</a:t>
            </a:r>
            <a:r>
              <a:rPr lang="en-GB" sz="1500" dirty="0"/>
              <a:t> c CE, </a:t>
            </a:r>
            <a:r>
              <a:rPr lang="en-GB" sz="1500" i="1" dirty="0" err="1"/>
              <a:t>Tetrabiblos</a:t>
            </a:r>
            <a:r>
              <a:rPr lang="en-GB" sz="1500" dirty="0"/>
              <a:t>, defined astrology (actually, astronomy) as the study of the ‘effects’ of the stars and rationalised it according to natural influences. </a:t>
            </a:r>
          </a:p>
          <a:p>
            <a:pPr marL="365760" indent="-256032" eaLnBrk="1" fontAlgn="auto" hangingPunct="1">
              <a:spcAft>
                <a:spcPts val="0"/>
              </a:spcAft>
              <a:buFont typeface="Arial" charset="0"/>
              <a:buNone/>
              <a:defRPr/>
            </a:pPr>
            <a:r>
              <a:rPr lang="en-GB" sz="1500" dirty="0"/>
              <a:t>In the Stoic conception, which was undoubtedly an influence on Ptolemy, animals were compelled to action by a movement in the soul/psyche called the </a:t>
            </a:r>
            <a:r>
              <a:rPr lang="en-GB" sz="1500" i="1" dirty="0" err="1"/>
              <a:t>hormê</a:t>
            </a:r>
            <a:r>
              <a:rPr lang="en-GB" sz="1500" dirty="0"/>
              <a:t> – an impulse or drive. </a:t>
            </a:r>
          </a:p>
          <a:p>
            <a:pPr marL="365760" indent="-256032" eaLnBrk="1" fontAlgn="auto" hangingPunct="1">
              <a:spcAft>
                <a:spcPts val="0"/>
              </a:spcAft>
              <a:buFont typeface="Arial" charset="0"/>
              <a:buNone/>
              <a:defRPr/>
            </a:pPr>
            <a:r>
              <a:rPr lang="en-GB" sz="1500" dirty="0"/>
              <a:t>There is a kind of celestial mechanics at work here, but one which can only be understood within a theory of extended consciousness, in which the movement of a planet is connected to a disturbance in the individual soul, and with a consequent tendency to action. </a:t>
            </a:r>
          </a:p>
          <a:p>
            <a:pPr marL="365760" indent="-256032" eaLnBrk="1" fontAlgn="auto" hangingPunct="1">
              <a:spcAft>
                <a:spcPts val="0"/>
              </a:spcAft>
              <a:buFont typeface="Arial" charset="0"/>
              <a:buNone/>
              <a:defRPr/>
            </a:pPr>
            <a:r>
              <a:rPr lang="en-GB" sz="1500" dirty="0"/>
              <a:t>The planet’s psychic or psychological, and physical functions are related to the essential nature of the cosmos, as well as to humanity, in which person and planet, mind and body, are absolutely interrelated. </a:t>
            </a:r>
            <a:endParaRPr lang="en-GB" sz="1500" b="1" dirty="0"/>
          </a:p>
          <a:p>
            <a:pPr>
              <a:buFont typeface="Arial" charset="0"/>
              <a:buNone/>
              <a:defRPr/>
            </a:pPr>
            <a:r>
              <a:rPr lang="en-GB" sz="1500" b="1" dirty="0"/>
              <a:t>Rational: Mercury</a:t>
            </a:r>
          </a:p>
          <a:p>
            <a:pPr>
              <a:buFont typeface="Arial" charset="0"/>
              <a:buNone/>
              <a:defRPr/>
            </a:pPr>
            <a:r>
              <a:rPr lang="en-GB" sz="1500" b="1" dirty="0"/>
              <a:t>Emotional: Moon</a:t>
            </a:r>
          </a:p>
          <a:p>
            <a:pPr marL="365760" indent="-256032" eaLnBrk="1" fontAlgn="auto" hangingPunct="1">
              <a:spcAft>
                <a:spcPts val="0"/>
              </a:spcAft>
              <a:buFont typeface="Arial" charset="0"/>
              <a:buNone/>
              <a:defRPr/>
            </a:pPr>
            <a:r>
              <a:rPr lang="en-GB" sz="1500" b="1" dirty="0"/>
              <a:t>When Mars dominated the soul, Ptolemy argued, the individual would display the planet’s qualities, whether negative or positive, either blind aggression or great courage. </a:t>
            </a:r>
          </a:p>
          <a:p>
            <a:pPr marL="365760" indent="-256032" eaLnBrk="1" fontAlgn="auto" hangingPunct="1">
              <a:spcAft>
                <a:spcPts val="0"/>
              </a:spcAft>
              <a:buFont typeface="Arial" charset="0"/>
              <a:buNone/>
              <a:defRPr/>
            </a:pPr>
            <a:r>
              <a:rPr lang="en-GB" sz="1500" b="1" dirty="0"/>
              <a:t>When Venus was dominant, the soul had the characteristic of that planet, whether pleasant affectionate and charming or 'careless, erotic, effeminate, womanish, timid…depraved and meriting reproach'.</a:t>
            </a:r>
          </a:p>
          <a:p>
            <a:pPr marL="365760" indent="-256032" eaLnBrk="1" fontAlgn="auto" hangingPunct="1">
              <a:spcAft>
                <a:spcPts val="0"/>
              </a:spcAft>
              <a:buFont typeface="Arial" charset="0"/>
              <a:buNone/>
              <a:defRPr/>
            </a:pPr>
            <a:r>
              <a:rPr lang="en-GB" sz="1500" dirty="0"/>
              <a:t>See the discussion in </a:t>
            </a:r>
            <a:r>
              <a:rPr lang="en-GB" sz="1500" dirty="0" err="1"/>
              <a:t>Sandbach</a:t>
            </a:r>
            <a:r>
              <a:rPr lang="en-GB" sz="1500" dirty="0"/>
              <a:t>, F.H., </a:t>
            </a:r>
            <a:r>
              <a:rPr lang="en-GB" sz="1500" i="1" dirty="0"/>
              <a:t>The Stoics</a:t>
            </a:r>
            <a:r>
              <a:rPr lang="en-GB" sz="1500" dirty="0"/>
              <a:t>, Bristol: The Bristol Press 1975, esp. p. 60-1. </a:t>
            </a:r>
          </a:p>
          <a:p>
            <a:pPr marL="365760" indent="-256032" eaLnBrk="1" fontAlgn="auto" hangingPunct="1">
              <a:spcAft>
                <a:spcPts val="0"/>
              </a:spcAft>
              <a:buFont typeface="Arial" charset="0"/>
              <a:buNone/>
              <a:defRPr/>
            </a:pPr>
            <a:r>
              <a:rPr lang="en-GB" sz="1500" dirty="0"/>
              <a:t>Ptolemy, </a:t>
            </a:r>
            <a:r>
              <a:rPr lang="en-GB" sz="1500" i="1" dirty="0" err="1"/>
              <a:t>Tetrabiblos</a:t>
            </a:r>
            <a:r>
              <a:rPr lang="en-GB" sz="1500" dirty="0"/>
              <a:t>, III.13.</a:t>
            </a:r>
          </a:p>
          <a:p>
            <a:pPr marL="365760" indent="-256032" eaLnBrk="1" fontAlgn="auto" hangingPunct="1">
              <a:spcAft>
                <a:spcPts val="0"/>
              </a:spcAft>
              <a:buFont typeface="Arial" charset="0"/>
              <a:buNone/>
              <a:defRPr/>
            </a:pPr>
            <a:endParaRPr lang="en-GB" sz="1500" dirty="0"/>
          </a:p>
          <a:p>
            <a:pPr marL="365760" indent="-256032" eaLnBrk="1" fontAlgn="auto" hangingPunct="1">
              <a:spcAft>
                <a:spcPts val="0"/>
              </a:spcAft>
              <a:buFont typeface="Arial" charset="0"/>
              <a:buNone/>
              <a:defRPr/>
            </a:pPr>
            <a:r>
              <a:rPr lang="en-GB" sz="1500" b="1" dirty="0"/>
              <a:t>Problem: the stars can be a source of unavoidable, immoral behaviour. The stars, through their natural influences lead people to sin</a:t>
            </a:r>
          </a:p>
          <a:p>
            <a:pPr marL="365760" indent="-256032" eaLnBrk="1" fontAlgn="auto" hangingPunct="1">
              <a:spcAft>
                <a:spcPts val="0"/>
              </a:spcAft>
              <a:buFont typeface="Arial" charset="0"/>
              <a:buNone/>
              <a:defRPr/>
            </a:pPr>
            <a:r>
              <a:rPr lang="en-GB" b="1" dirty="0"/>
              <a:t> </a:t>
            </a:r>
          </a:p>
          <a:p>
            <a:pPr marL="365760" indent="-256032" eaLnBrk="1" fontAlgn="auto" hangingPunct="1">
              <a:spcAft>
                <a:spcPts val="0"/>
              </a:spcAft>
              <a:buFont typeface="Wingdings 3"/>
              <a:buChar char=""/>
              <a:defRPr/>
            </a:pPr>
            <a:endParaRPr lang="en-GB" dirty="0"/>
          </a:p>
        </p:txBody>
      </p:sp>
      <p:sp>
        <p:nvSpPr>
          <p:cNvPr id="34819" name="Title 1">
            <a:extLst>
              <a:ext uri="{FF2B5EF4-FFF2-40B4-BE49-F238E27FC236}">
                <a16:creationId xmlns:a16="http://schemas.microsoft.com/office/drawing/2014/main" id="{A8A8D217-92A6-4B3A-AA8A-CC57E6D3EF1A}"/>
              </a:ext>
            </a:extLst>
          </p:cNvPr>
          <p:cNvSpPr>
            <a:spLocks noGrp="1"/>
          </p:cNvSpPr>
          <p:nvPr>
            <p:ph type="title"/>
          </p:nvPr>
        </p:nvSpPr>
        <p:spPr>
          <a:xfrm>
            <a:off x="468313" y="260350"/>
            <a:ext cx="8229600" cy="1143000"/>
          </a:xfrm>
        </p:spPr>
        <p:txBody>
          <a:bodyPr>
            <a:normAutofit fontScale="90000"/>
          </a:bodyPr>
          <a:lstStyle/>
          <a:p>
            <a:pPr>
              <a:defRPr/>
            </a:pPr>
            <a:r>
              <a:rPr lang="en-US" sz="4000" dirty="0">
                <a:latin typeface="Cambria" panose="02040503050406030204" pitchFamily="18" charset="0"/>
              </a:rPr>
              <a:t>Ptolemy’s model of the soul </a:t>
            </a:r>
            <a:br>
              <a:rPr lang="en-US" sz="4000" dirty="0">
                <a:latin typeface="Cambria" panose="02040503050406030204" pitchFamily="18" charset="0"/>
              </a:rPr>
            </a:br>
            <a:r>
              <a:rPr lang="en-US" sz="4000" dirty="0">
                <a:latin typeface="Cambria" panose="02040503050406030204" pitchFamily="18" charset="0"/>
              </a:rPr>
              <a:t>(</a:t>
            </a:r>
            <a:r>
              <a:rPr lang="en-US" sz="4000" i="1" dirty="0">
                <a:latin typeface="Cambria" panose="02040503050406030204" pitchFamily="18" charset="0"/>
              </a:rPr>
              <a:t>Harmonics</a:t>
            </a:r>
            <a:r>
              <a:rPr lang="en-US" sz="4000" dirty="0">
                <a:latin typeface="Cambria" panose="02040503050406030204" pitchFamily="18" charset="0"/>
              </a:rPr>
              <a:t> and </a:t>
            </a:r>
            <a:r>
              <a:rPr lang="en-US" sz="4000" i="1" dirty="0" err="1">
                <a:latin typeface="Cambria" panose="02040503050406030204" pitchFamily="18" charset="0"/>
              </a:rPr>
              <a:t>Tetrabiblos</a:t>
            </a:r>
            <a:r>
              <a:rPr lang="en-US" sz="4000" dirty="0">
                <a:latin typeface="Cambria" panose="02040503050406030204" pitchFamily="18" charset="0"/>
              </a:rPr>
              <a:t>)</a:t>
            </a:r>
            <a:endParaRPr lang="en-GB" dirty="0">
              <a:latin typeface="Cambria" panose="02040503050406030204" pitchFamily="18" charset="0"/>
            </a:endParaRPr>
          </a:p>
        </p:txBody>
      </p:sp>
      <p:pic>
        <p:nvPicPr>
          <p:cNvPr id="39940" name="Picture 3" descr="Ptolemy">
            <a:extLst>
              <a:ext uri="{FF2B5EF4-FFF2-40B4-BE49-F238E27FC236}">
                <a16:creationId xmlns:a16="http://schemas.microsoft.com/office/drawing/2014/main" id="{1E74CF81-8322-41FD-B1C8-F8AAEE942E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72438" y="5572125"/>
            <a:ext cx="936625" cy="1189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F75B5E68-64FC-4923-ACC6-44BF90D76929}"/>
              </a:ext>
            </a:extLst>
          </p:cNvPr>
          <p:cNvSpPr>
            <a:spLocks noGrp="1" noChangeArrowheads="1"/>
          </p:cNvSpPr>
          <p:nvPr>
            <p:ph type="title"/>
          </p:nvPr>
        </p:nvSpPr>
        <p:spPr/>
        <p:txBody>
          <a:bodyPr/>
          <a:lstStyle/>
          <a:p>
            <a:pPr eaLnBrk="1" hangingPunct="1"/>
            <a:r>
              <a:rPr lang="en-GB" altLang="en-US">
                <a:latin typeface="Cambria" panose="02040503050406030204" pitchFamily="18" charset="0"/>
              </a:rPr>
              <a:t>Active Manipulation: Astrological magic</a:t>
            </a:r>
            <a:endParaRPr lang="en-US" altLang="en-US">
              <a:latin typeface="Cambria" panose="02040503050406030204" pitchFamily="18" charset="0"/>
            </a:endParaRPr>
          </a:p>
        </p:txBody>
      </p:sp>
      <p:pic>
        <p:nvPicPr>
          <p:cNvPr id="40963" name="Picture 3">
            <a:extLst>
              <a:ext uri="{FF2B5EF4-FFF2-40B4-BE49-F238E27FC236}">
                <a16:creationId xmlns:a16="http://schemas.microsoft.com/office/drawing/2014/main" id="{307BCF61-C6CF-4131-8AD7-0B22616E0796}"/>
              </a:ext>
            </a:extLst>
          </p:cNvPr>
          <p:cNvPicPr>
            <a:picLocks noGrp="1" noChangeAspect="1" noChangeArrowheads="1"/>
          </p:cNvPicPr>
          <p:nvPr>
            <p:ph type="body" sz="half" idx="1"/>
          </p:nvPr>
        </p:nvPicPr>
        <p:blipFill>
          <a:blip r:embed="rId3">
            <a:extLst>
              <a:ext uri="{28A0092B-C50C-407E-A947-70E740481C1C}">
                <a14:useLocalDpi xmlns:a14="http://schemas.microsoft.com/office/drawing/2010/main" val="0"/>
              </a:ext>
            </a:extLst>
          </a:blip>
          <a:srcRect/>
          <a:stretch>
            <a:fillRect/>
          </a:stretch>
        </p:blipFill>
        <p:spPr>
          <a:xfrm>
            <a:off x="485775" y="1600200"/>
            <a:ext cx="3979863" cy="4525963"/>
          </a:xfrm>
        </p:spPr>
      </p:pic>
      <p:sp>
        <p:nvSpPr>
          <p:cNvPr id="40964" name="Rectangle 5">
            <a:extLst>
              <a:ext uri="{FF2B5EF4-FFF2-40B4-BE49-F238E27FC236}">
                <a16:creationId xmlns:a16="http://schemas.microsoft.com/office/drawing/2014/main" id="{A1800871-7969-4606-BCF5-57B6F3F11226}"/>
              </a:ext>
            </a:extLst>
          </p:cNvPr>
          <p:cNvSpPr>
            <a:spLocks noGrp="1" noChangeArrowheads="1"/>
          </p:cNvSpPr>
          <p:nvPr>
            <p:ph type="body" sz="half" idx="2"/>
          </p:nvPr>
        </p:nvSpPr>
        <p:spPr/>
        <p:txBody>
          <a:bodyPr/>
          <a:lstStyle/>
          <a:p>
            <a:pPr eaLnBrk="1" hangingPunct="1">
              <a:lnSpc>
                <a:spcPct val="80000"/>
              </a:lnSpc>
            </a:pPr>
            <a:r>
              <a:rPr lang="en-GB" altLang="en-US" sz="1600">
                <a:latin typeface="Cambria" panose="02040503050406030204" pitchFamily="18" charset="0"/>
              </a:rPr>
              <a:t>‘Orbit of the moon: Moon / in Virgo; anything is obtainable. In Libra; necromancy. In Scorpio: anything inflicting evil. In Sagittarius: an invocation or incantations / to the sun and moon. In Capricorn: say whatever you wish for best result. In Aquarius: for a love charm. Pisces: foreknowledge. / In Aries: fire divination or love charm. In Taurus: incantation to a lamp. Gemini: spell for winning favour. In Cancer: phylacteries. Leo: rings or binding spells’.</a:t>
            </a:r>
            <a:endParaRPr lang="en-US" altLang="en-US" sz="1600">
              <a:latin typeface="Cambria" panose="02040503050406030204" pitchFamily="18" charset="0"/>
            </a:endParaRPr>
          </a:p>
          <a:p>
            <a:pPr eaLnBrk="1" hangingPunct="1">
              <a:lnSpc>
                <a:spcPct val="80000"/>
              </a:lnSpc>
            </a:pPr>
            <a:br>
              <a:rPr lang="en-US" altLang="en-US" sz="1600">
                <a:latin typeface="Cambria" panose="02040503050406030204" pitchFamily="18" charset="0"/>
              </a:rPr>
            </a:br>
            <a:r>
              <a:rPr lang="en-GB" altLang="en-US" sz="1600">
                <a:latin typeface="Cambria" panose="02040503050406030204" pitchFamily="18" charset="0"/>
              </a:rPr>
              <a:t>Betz, Hand Dieter, </a:t>
            </a:r>
            <a:r>
              <a:rPr lang="en-GB" altLang="en-US" sz="1600" i="1">
                <a:latin typeface="Cambria" panose="02040503050406030204" pitchFamily="18" charset="0"/>
              </a:rPr>
              <a:t>The Greek magical papyri in translation, including the Demotic spells</a:t>
            </a:r>
            <a:r>
              <a:rPr lang="en-GB" altLang="en-US" sz="1600">
                <a:latin typeface="Cambria" panose="02040503050406030204" pitchFamily="18" charset="0"/>
              </a:rPr>
              <a:t>, Chicago: Chicago University Press, 1992, PGM VII. 284-99, p. 124.</a:t>
            </a:r>
            <a:endParaRPr lang="en-US" altLang="en-US" sz="1600">
              <a:latin typeface="Cambria" panose="02040503050406030204" pitchFamily="18" charset="0"/>
            </a:endParaRPr>
          </a:p>
        </p:txBody>
      </p:sp>
      <p:pic>
        <p:nvPicPr>
          <p:cNvPr id="40965" name="Picture 2">
            <a:extLst>
              <a:ext uri="{FF2B5EF4-FFF2-40B4-BE49-F238E27FC236}">
                <a16:creationId xmlns:a16="http://schemas.microsoft.com/office/drawing/2014/main" id="{E41C0B5E-76A8-4FD2-AA93-BE78C791868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0825" y="6165850"/>
            <a:ext cx="1141413"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997E51F6-92E8-4541-A854-7E600136CA5C}"/>
              </a:ext>
            </a:extLst>
          </p:cNvPr>
          <p:cNvSpPr>
            <a:spLocks noGrp="1" noChangeArrowheads="1"/>
          </p:cNvSpPr>
          <p:nvPr>
            <p:ph type="title"/>
          </p:nvPr>
        </p:nvSpPr>
        <p:spPr/>
        <p:txBody>
          <a:bodyPr/>
          <a:lstStyle/>
          <a:p>
            <a:pPr eaLnBrk="1" hangingPunct="1"/>
            <a:r>
              <a:rPr lang="en-GB" altLang="en-US">
                <a:latin typeface="Cambria" panose="02040503050406030204" pitchFamily="18" charset="0"/>
              </a:rPr>
              <a:t>Claudius: active participation</a:t>
            </a:r>
            <a:endParaRPr lang="en-US" altLang="en-US">
              <a:latin typeface="Cambria" panose="02040503050406030204" pitchFamily="18" charset="0"/>
            </a:endParaRPr>
          </a:p>
        </p:txBody>
      </p:sp>
      <p:sp>
        <p:nvSpPr>
          <p:cNvPr id="41987" name="Rectangle 4">
            <a:extLst>
              <a:ext uri="{FF2B5EF4-FFF2-40B4-BE49-F238E27FC236}">
                <a16:creationId xmlns:a16="http://schemas.microsoft.com/office/drawing/2014/main" id="{5651C2F5-49AF-4EF5-9FD7-B620F8B331B8}"/>
              </a:ext>
            </a:extLst>
          </p:cNvPr>
          <p:cNvSpPr>
            <a:spLocks noGrp="1" noChangeArrowheads="1"/>
          </p:cNvSpPr>
          <p:nvPr>
            <p:ph idx="1"/>
          </p:nvPr>
        </p:nvSpPr>
        <p:spPr/>
        <p:txBody>
          <a:bodyPr/>
          <a:lstStyle/>
          <a:p>
            <a:pPr eaLnBrk="1" hangingPunct="1">
              <a:lnSpc>
                <a:spcPct val="80000"/>
              </a:lnSpc>
            </a:pPr>
            <a:r>
              <a:rPr lang="en-GB" altLang="en-US" sz="1600">
                <a:latin typeface="Cambria" panose="02040503050406030204" pitchFamily="18" charset="0"/>
              </a:rPr>
              <a:t>Messalina, the emperor Claudius’ first wife, had planned to marry her lover Silius and place him on the throne, an incident in which Claudius is portrayed in Robert Graves’ book </a:t>
            </a:r>
            <a:r>
              <a:rPr lang="en-GB" altLang="en-US" sz="1600" i="1">
                <a:latin typeface="Cambria" panose="02040503050406030204" pitchFamily="18" charset="0"/>
              </a:rPr>
              <a:t>Claudius the God </a:t>
            </a:r>
            <a:r>
              <a:rPr lang="en-GB" altLang="en-US" sz="1600">
                <a:latin typeface="Cambria" panose="02040503050406030204" pitchFamily="18" charset="0"/>
              </a:rPr>
              <a:t>as an incompetent and helpless coward. </a:t>
            </a:r>
          </a:p>
          <a:p>
            <a:pPr eaLnBrk="1" hangingPunct="1">
              <a:lnSpc>
                <a:spcPct val="80000"/>
              </a:lnSpc>
            </a:pPr>
            <a:r>
              <a:rPr lang="en-GB" altLang="en-US" sz="1600">
                <a:latin typeface="Cambria" panose="02040503050406030204" pitchFamily="18" charset="0"/>
              </a:rPr>
              <a:t>However, it seems that Claudius had been warned of dangers to ‘Messalina’s husband’ although we are not told if this was through astrological or other divinatory means.</a:t>
            </a:r>
            <a:r>
              <a:rPr lang="en-GB" altLang="en-US" sz="1600">
                <a:latin typeface="Cambria" panose="02040503050406030204" pitchFamily="18" charset="0"/>
                <a:hlinkClick r:id="" action="ppaction://noaction"/>
              </a:rPr>
              <a:t>[1]</a:t>
            </a:r>
            <a:r>
              <a:rPr lang="en-GB" altLang="en-US" sz="1600">
                <a:latin typeface="Cambria" panose="02040503050406030204" pitchFamily="18" charset="0"/>
              </a:rPr>
              <a:t> </a:t>
            </a:r>
          </a:p>
          <a:p>
            <a:pPr eaLnBrk="1" hangingPunct="1">
              <a:lnSpc>
                <a:spcPct val="80000"/>
              </a:lnSpc>
            </a:pPr>
            <a:r>
              <a:rPr lang="en-GB" altLang="en-US" sz="1600">
                <a:latin typeface="Cambria" panose="02040503050406030204" pitchFamily="18" charset="0"/>
              </a:rPr>
              <a:t>By allowing the marriage to proceed Claudius had transferred the danger to Silius and, by then executing him, had cleverly satisfied the omens and preserved his own skin. </a:t>
            </a:r>
            <a:br>
              <a:rPr lang="en-US" altLang="en-US" sz="1600">
                <a:latin typeface="Cambria" panose="02040503050406030204" pitchFamily="18" charset="0"/>
              </a:rPr>
            </a:br>
            <a:endParaRPr lang="en-GB" altLang="en-US" sz="1600">
              <a:latin typeface="Cambria" panose="02040503050406030204" pitchFamily="18" charset="0"/>
            </a:endParaRPr>
          </a:p>
          <a:p>
            <a:pPr eaLnBrk="1" hangingPunct="1">
              <a:lnSpc>
                <a:spcPct val="80000"/>
              </a:lnSpc>
            </a:pPr>
            <a:r>
              <a:rPr lang="en-GB" altLang="en-US" sz="1600">
                <a:latin typeface="Cambria" panose="02040503050406030204" pitchFamily="18" charset="0"/>
              </a:rPr>
              <a:t>[1] Suetonius, </a:t>
            </a:r>
            <a:r>
              <a:rPr lang="en-GB" altLang="en-US" sz="1600" i="1">
                <a:latin typeface="Cambria" panose="02040503050406030204" pitchFamily="18" charset="0"/>
              </a:rPr>
              <a:t>The Twelve Caesars</a:t>
            </a:r>
            <a:r>
              <a:rPr lang="en-GB" altLang="en-US" sz="1600">
                <a:latin typeface="Cambria" panose="02040503050406030204" pitchFamily="18" charset="0"/>
              </a:rPr>
              <a:t>, Claudius 29, 36.</a:t>
            </a:r>
          </a:p>
          <a:p>
            <a:pPr eaLnBrk="1" hangingPunct="1">
              <a:lnSpc>
                <a:spcPct val="80000"/>
              </a:lnSpc>
            </a:pPr>
            <a:endParaRPr lang="en-GB" altLang="en-US" sz="1600">
              <a:latin typeface="Cambria" panose="02040503050406030204" pitchFamily="18" charset="0"/>
            </a:endParaRPr>
          </a:p>
          <a:p>
            <a:pPr eaLnBrk="1" hangingPunct="1">
              <a:lnSpc>
                <a:spcPct val="80000"/>
              </a:lnSpc>
            </a:pPr>
            <a:r>
              <a:rPr lang="en-GB" altLang="en-US" sz="1600">
                <a:latin typeface="Cambria" panose="02040503050406030204" pitchFamily="18" charset="0"/>
              </a:rPr>
              <a:t>Reading the source:</a:t>
            </a:r>
          </a:p>
          <a:p>
            <a:pPr eaLnBrk="1" hangingPunct="1">
              <a:lnSpc>
                <a:spcPct val="80000"/>
              </a:lnSpc>
            </a:pPr>
            <a:endParaRPr lang="en-GB" altLang="en-US" sz="1600">
              <a:latin typeface="Cambria" panose="02040503050406030204" pitchFamily="18" charset="0"/>
            </a:endParaRPr>
          </a:p>
          <a:p>
            <a:pPr eaLnBrk="1" hangingPunct="1">
              <a:lnSpc>
                <a:spcPct val="80000"/>
              </a:lnSpc>
            </a:pPr>
            <a:r>
              <a:rPr lang="en-GB" altLang="en-US" sz="1600">
                <a:latin typeface="Cambria" panose="02040503050406030204" pitchFamily="18" charset="0"/>
              </a:rPr>
              <a:t>Observe the construction by Graves of Claudius’s foolish identity.</a:t>
            </a:r>
          </a:p>
          <a:p>
            <a:pPr eaLnBrk="1" hangingPunct="1">
              <a:lnSpc>
                <a:spcPct val="80000"/>
              </a:lnSpc>
            </a:pPr>
            <a:endParaRPr lang="en-GB" altLang="en-US" sz="1600">
              <a:latin typeface="Cambria" panose="02040503050406030204" pitchFamily="18" charset="0"/>
            </a:endParaRPr>
          </a:p>
          <a:p>
            <a:pPr eaLnBrk="1" hangingPunct="1">
              <a:lnSpc>
                <a:spcPct val="80000"/>
              </a:lnSpc>
            </a:pPr>
            <a:r>
              <a:rPr lang="en-GB" altLang="en-US" sz="1600">
                <a:latin typeface="Cambria" panose="02040503050406030204" pitchFamily="18" charset="0"/>
              </a:rPr>
              <a:t>Is there evidence for the survival of a Babylonian tradition of active participation?</a:t>
            </a:r>
          </a:p>
          <a:p>
            <a:pPr eaLnBrk="1" hangingPunct="1">
              <a:lnSpc>
                <a:spcPct val="80000"/>
              </a:lnSpc>
            </a:pPr>
            <a:endParaRPr lang="en-US" altLang="en-US" sz="1600">
              <a:latin typeface="Cambria" panose="02040503050406030204" pitchFamily="18" charset="0"/>
            </a:endParaRPr>
          </a:p>
        </p:txBody>
      </p:sp>
      <p:pic>
        <p:nvPicPr>
          <p:cNvPr id="41988" name="Picture 7" descr="roman_emperor_claudius">
            <a:hlinkClick r:id="rId3"/>
            <a:extLst>
              <a:ext uri="{FF2B5EF4-FFF2-40B4-BE49-F238E27FC236}">
                <a16:creationId xmlns:a16="http://schemas.microsoft.com/office/drawing/2014/main" id="{C4AEC187-15F8-45A1-8A51-C6F58B392E2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42225" y="5229225"/>
            <a:ext cx="1501775" cy="147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4">
            <a:extLst>
              <a:ext uri="{FF2B5EF4-FFF2-40B4-BE49-F238E27FC236}">
                <a16:creationId xmlns:a16="http://schemas.microsoft.com/office/drawing/2014/main" id="{61728708-6207-403A-BD71-574F79AA1496}"/>
              </a:ext>
            </a:extLst>
          </p:cNvPr>
          <p:cNvSpPr>
            <a:spLocks noGrp="1" noChangeArrowheads="1"/>
          </p:cNvSpPr>
          <p:nvPr>
            <p:ph type="title"/>
          </p:nvPr>
        </p:nvSpPr>
        <p:spPr/>
        <p:txBody>
          <a:bodyPr/>
          <a:lstStyle/>
          <a:p>
            <a:pPr eaLnBrk="1" hangingPunct="1"/>
            <a:r>
              <a:rPr lang="en-GB" altLang="en-US">
                <a:latin typeface="Cambria" panose="02040503050406030204" pitchFamily="18" charset="0"/>
              </a:rPr>
              <a:t>Application of astrology to political power: Nero as the Sun</a:t>
            </a:r>
            <a:endParaRPr lang="en-US" altLang="en-US">
              <a:latin typeface="Cambria" panose="02040503050406030204" pitchFamily="18" charset="0"/>
            </a:endParaRPr>
          </a:p>
        </p:txBody>
      </p:sp>
      <p:sp>
        <p:nvSpPr>
          <p:cNvPr id="43011" name="Rectangle 5">
            <a:extLst>
              <a:ext uri="{FF2B5EF4-FFF2-40B4-BE49-F238E27FC236}">
                <a16:creationId xmlns:a16="http://schemas.microsoft.com/office/drawing/2014/main" id="{25ECD75D-0A84-4DBE-8C13-42821558153F}"/>
              </a:ext>
            </a:extLst>
          </p:cNvPr>
          <p:cNvSpPr>
            <a:spLocks noGrp="1" noChangeArrowheads="1"/>
          </p:cNvSpPr>
          <p:nvPr>
            <p:ph type="body" sz="half" idx="1"/>
          </p:nvPr>
        </p:nvSpPr>
        <p:spPr/>
        <p:txBody>
          <a:bodyPr/>
          <a:lstStyle/>
          <a:p>
            <a:pPr eaLnBrk="1" hangingPunct="1">
              <a:lnSpc>
                <a:spcPct val="80000"/>
              </a:lnSpc>
            </a:pPr>
            <a:r>
              <a:rPr lang="en-GB" altLang="en-US" sz="1800">
                <a:latin typeface="Cambria" panose="02040503050406030204" pitchFamily="18" charset="0"/>
              </a:rPr>
              <a:t>The Emperor Nero followed in the self-mythologising tradition established by Augustus and was the first emperor to explicitly equate himself with the sun. </a:t>
            </a:r>
          </a:p>
          <a:p>
            <a:pPr eaLnBrk="1" hangingPunct="1">
              <a:lnSpc>
                <a:spcPct val="80000"/>
              </a:lnSpc>
            </a:pPr>
            <a:r>
              <a:rPr lang="en-GB" altLang="en-US" sz="1800">
                <a:latin typeface="Cambria" panose="02040503050406030204" pitchFamily="18" charset="0"/>
              </a:rPr>
              <a:t>He minted coins portraying himself wearing crown consisting of a band around his head and long vertical rays – representing the solar disc, exploiting the iconography of Syrian or Egyptian monarchy. </a:t>
            </a:r>
          </a:p>
          <a:p>
            <a:pPr eaLnBrk="1" hangingPunct="1">
              <a:lnSpc>
                <a:spcPct val="80000"/>
              </a:lnSpc>
            </a:pPr>
            <a:r>
              <a:rPr lang="en-GB" altLang="en-US" sz="1800">
                <a:latin typeface="Cambria" panose="02040503050406030204" pitchFamily="18" charset="0"/>
              </a:rPr>
              <a:t>He called himself Helios Basileus – the ‘sun-king’ - and constructed a huge palace in Rome, the Golden House, as a cosmic setting for his solar magnificence.</a:t>
            </a:r>
            <a:r>
              <a:rPr lang="en-US" altLang="en-US" sz="1800">
                <a:latin typeface="Cambria" panose="02040503050406030204" pitchFamily="18" charset="0"/>
              </a:rPr>
              <a:t> </a:t>
            </a:r>
          </a:p>
        </p:txBody>
      </p:sp>
      <p:sp>
        <p:nvSpPr>
          <p:cNvPr id="43012" name="Rectangle 6">
            <a:extLst>
              <a:ext uri="{FF2B5EF4-FFF2-40B4-BE49-F238E27FC236}">
                <a16:creationId xmlns:a16="http://schemas.microsoft.com/office/drawing/2014/main" id="{4C817657-6F0C-4982-AA4E-36FACA63FA28}"/>
              </a:ext>
            </a:extLst>
          </p:cNvPr>
          <p:cNvSpPr>
            <a:spLocks noGrp="1" noChangeArrowheads="1"/>
          </p:cNvSpPr>
          <p:nvPr>
            <p:ph type="body" sz="half" idx="2"/>
          </p:nvPr>
        </p:nvSpPr>
        <p:spPr/>
        <p:txBody>
          <a:bodyPr/>
          <a:lstStyle/>
          <a:p>
            <a:pPr eaLnBrk="1" hangingPunct="1">
              <a:lnSpc>
                <a:spcPct val="80000"/>
              </a:lnSpc>
            </a:pPr>
            <a:endParaRPr lang="en-US" altLang="en-US" sz="1800"/>
          </a:p>
        </p:txBody>
      </p:sp>
      <p:pic>
        <p:nvPicPr>
          <p:cNvPr id="43013" name="Picture 8" descr="domusaurea12">
            <a:hlinkClick r:id="rId3"/>
            <a:extLst>
              <a:ext uri="{FF2B5EF4-FFF2-40B4-BE49-F238E27FC236}">
                <a16:creationId xmlns:a16="http://schemas.microsoft.com/office/drawing/2014/main" id="{2E1DB216-1AE0-40E6-ADFD-591B6C17676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0" y="3716338"/>
            <a:ext cx="2171700" cy="2889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014" name="Picture 10" descr="00054658_000">
            <a:hlinkClick r:id="rId5"/>
            <a:extLst>
              <a:ext uri="{FF2B5EF4-FFF2-40B4-BE49-F238E27FC236}">
                <a16:creationId xmlns:a16="http://schemas.microsoft.com/office/drawing/2014/main" id="{BBD5A61B-7E07-423D-8209-6254423C5CC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80063" y="1844675"/>
            <a:ext cx="3348037" cy="2630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015" name="Picture 2">
            <a:extLst>
              <a:ext uri="{FF2B5EF4-FFF2-40B4-BE49-F238E27FC236}">
                <a16:creationId xmlns:a16="http://schemas.microsoft.com/office/drawing/2014/main" id="{529D1FDF-D3C7-4618-A215-138FF9AA803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79388" y="6388100"/>
            <a:ext cx="1141412"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4">
            <a:extLst>
              <a:ext uri="{FF2B5EF4-FFF2-40B4-BE49-F238E27FC236}">
                <a16:creationId xmlns:a16="http://schemas.microsoft.com/office/drawing/2014/main" id="{0855ED2E-6E02-4316-9B06-5D5EBF2CC0D0}"/>
              </a:ext>
            </a:extLst>
          </p:cNvPr>
          <p:cNvSpPr>
            <a:spLocks noGrp="1" noChangeArrowheads="1"/>
          </p:cNvSpPr>
          <p:nvPr>
            <p:ph type="title"/>
          </p:nvPr>
        </p:nvSpPr>
        <p:spPr/>
        <p:txBody>
          <a:bodyPr/>
          <a:lstStyle/>
          <a:p>
            <a:pPr eaLnBrk="1" hangingPunct="1"/>
            <a:r>
              <a:rPr lang="en-GB" altLang="en-US">
                <a:latin typeface="Cambria" panose="02040503050406030204" pitchFamily="18" charset="0"/>
              </a:rPr>
              <a:t>Democracy and Authority: Controlling information</a:t>
            </a:r>
            <a:endParaRPr lang="en-US" altLang="en-US">
              <a:latin typeface="Cambria" panose="02040503050406030204" pitchFamily="18" charset="0"/>
            </a:endParaRPr>
          </a:p>
        </p:txBody>
      </p:sp>
      <p:sp>
        <p:nvSpPr>
          <p:cNvPr id="44035" name="Rectangle 3">
            <a:extLst>
              <a:ext uri="{FF2B5EF4-FFF2-40B4-BE49-F238E27FC236}">
                <a16:creationId xmlns:a16="http://schemas.microsoft.com/office/drawing/2014/main" id="{6B1C95DA-3907-47D6-A848-1020502BD170}"/>
              </a:ext>
            </a:extLst>
          </p:cNvPr>
          <p:cNvSpPr>
            <a:spLocks noGrp="1" noChangeArrowheads="1"/>
          </p:cNvSpPr>
          <p:nvPr>
            <p:ph idx="1"/>
          </p:nvPr>
        </p:nvSpPr>
        <p:spPr/>
        <p:txBody>
          <a:bodyPr/>
          <a:lstStyle/>
          <a:p>
            <a:pPr eaLnBrk="1" hangingPunct="1">
              <a:lnSpc>
                <a:spcPct val="80000"/>
              </a:lnSpc>
            </a:pPr>
            <a:r>
              <a:rPr lang="en-GB" altLang="en-US" sz="1600">
                <a:latin typeface="Cambria" panose="02040503050406030204" pitchFamily="18" charset="0"/>
              </a:rPr>
              <a:t>Septimius Severus, who reigned from 193 to 211 was interested in astronomical measurements.</a:t>
            </a:r>
          </a:p>
          <a:p>
            <a:pPr eaLnBrk="1" hangingPunct="1">
              <a:lnSpc>
                <a:spcPct val="80000"/>
              </a:lnSpc>
            </a:pPr>
            <a:r>
              <a:rPr lang="en-GB" altLang="en-US" sz="1600">
                <a:latin typeface="Cambria" panose="02040503050406030204" pitchFamily="18" charset="0"/>
              </a:rPr>
              <a:t>He ‘observed most accurately the variation of the sun’s motion and the length of the days’ when he was in Scotland – and had his birth chart painted on the ceiling of his palace, in the room where he held court, in order to impress his celestial destiny on his subjects.</a:t>
            </a:r>
            <a:r>
              <a:rPr lang="en-GB" altLang="en-US" sz="1600">
                <a:latin typeface="Cambria" panose="02040503050406030204" pitchFamily="18" charset="0"/>
                <a:hlinkClick r:id="" action="ppaction://noaction"/>
              </a:rPr>
              <a:t>[1]</a:t>
            </a:r>
            <a:r>
              <a:rPr lang="en-GB" altLang="en-US" sz="1600">
                <a:latin typeface="Cambria" panose="02040503050406030204" pitchFamily="18" charset="0"/>
              </a:rPr>
              <a:t> </a:t>
            </a:r>
          </a:p>
          <a:p>
            <a:pPr eaLnBrk="1" hangingPunct="1">
              <a:lnSpc>
                <a:spcPct val="80000"/>
              </a:lnSpc>
            </a:pPr>
            <a:endParaRPr lang="en-GB" altLang="en-US" sz="1600">
              <a:latin typeface="Cambria" panose="02040503050406030204" pitchFamily="18" charset="0"/>
            </a:endParaRPr>
          </a:p>
          <a:p>
            <a:pPr eaLnBrk="1" hangingPunct="1">
              <a:lnSpc>
                <a:spcPct val="80000"/>
              </a:lnSpc>
            </a:pPr>
            <a:r>
              <a:rPr lang="en-GB" altLang="en-US" sz="1600">
                <a:latin typeface="Cambria" panose="02040503050406030204" pitchFamily="18" charset="0"/>
              </a:rPr>
              <a:t>He took the cunning precaution though, of concealing his </a:t>
            </a:r>
            <a:r>
              <a:rPr lang="en-GB" altLang="en-US" sz="1600" i="1">
                <a:latin typeface="Cambria" panose="02040503050406030204" pitchFamily="18" charset="0"/>
              </a:rPr>
              <a:t>horoscopos</a:t>
            </a:r>
            <a:r>
              <a:rPr lang="en-GB" altLang="en-US" sz="1600">
                <a:latin typeface="Cambria" panose="02040503050406030204" pitchFamily="18" charset="0"/>
              </a:rPr>
              <a:t>, or ascendant, lest anyone should turn this information against him. He also carried out a massive investigation into ‘secret lore’ while he was in Egypt and confiscated a large number of books, presumably including astrological texts, to prevent anyone else using them.</a:t>
            </a:r>
            <a:r>
              <a:rPr lang="en-GB" altLang="en-US" sz="1600">
                <a:latin typeface="Cambria" panose="02040503050406030204" pitchFamily="18" charset="0"/>
                <a:hlinkClick r:id="" action="ppaction://noaction"/>
              </a:rPr>
              <a:t>[2]</a:t>
            </a:r>
            <a:r>
              <a:rPr lang="en-GB" altLang="en-US" sz="1600">
                <a:latin typeface="Cambria" panose="02040503050406030204" pitchFamily="18" charset="0"/>
              </a:rPr>
              <a:t> </a:t>
            </a:r>
            <a:br>
              <a:rPr lang="en-US" altLang="en-US" sz="1600">
                <a:latin typeface="Cambria" panose="02040503050406030204" pitchFamily="18" charset="0"/>
              </a:rPr>
            </a:br>
            <a:endParaRPr lang="en-GB" altLang="en-US" sz="1600">
              <a:latin typeface="Cambria" panose="02040503050406030204" pitchFamily="18" charset="0"/>
            </a:endParaRPr>
          </a:p>
          <a:p>
            <a:pPr eaLnBrk="1" hangingPunct="1">
              <a:lnSpc>
                <a:spcPct val="80000"/>
              </a:lnSpc>
            </a:pPr>
            <a:r>
              <a:rPr lang="en-GB" altLang="en-US" sz="1600">
                <a:latin typeface="Cambria" panose="02040503050406030204" pitchFamily="18" charset="0"/>
              </a:rPr>
              <a:t>[1] Dio Cassius LXXVII.11.1-2, 13.3-4.</a:t>
            </a:r>
          </a:p>
          <a:p>
            <a:pPr eaLnBrk="1" hangingPunct="1">
              <a:lnSpc>
                <a:spcPct val="80000"/>
              </a:lnSpc>
            </a:pPr>
            <a:r>
              <a:rPr lang="en-GB" altLang="en-US" sz="1600">
                <a:latin typeface="Cambria" panose="02040503050406030204" pitchFamily="18" charset="0"/>
              </a:rPr>
              <a:t>[2] Dio Cassius LXXVI.16.5.</a:t>
            </a:r>
          </a:p>
          <a:p>
            <a:pPr eaLnBrk="1" hangingPunct="1">
              <a:lnSpc>
                <a:spcPct val="80000"/>
              </a:lnSpc>
            </a:pPr>
            <a:endParaRPr lang="en-GB" altLang="en-US" sz="1600">
              <a:latin typeface="Cambria" panose="02040503050406030204" pitchFamily="18" charset="0"/>
            </a:endParaRPr>
          </a:p>
          <a:p>
            <a:pPr eaLnBrk="1" hangingPunct="1">
              <a:lnSpc>
                <a:spcPct val="80000"/>
              </a:lnSpc>
            </a:pPr>
            <a:r>
              <a:rPr lang="en-GB" altLang="en-US" sz="1600">
                <a:latin typeface="Cambria" panose="02040503050406030204" pitchFamily="18" charset="0"/>
              </a:rPr>
              <a:t>Reading the source:</a:t>
            </a:r>
          </a:p>
          <a:p>
            <a:pPr eaLnBrk="1" hangingPunct="1">
              <a:lnSpc>
                <a:spcPct val="80000"/>
              </a:lnSpc>
            </a:pPr>
            <a:r>
              <a:rPr lang="en-GB" altLang="en-US" sz="1600">
                <a:latin typeface="Cambria" panose="02040503050406030204" pitchFamily="18" charset="0"/>
              </a:rPr>
              <a:t>Is this evidence for the destabilising effects of a democratised astrology?</a:t>
            </a:r>
          </a:p>
          <a:p>
            <a:pPr eaLnBrk="1" hangingPunct="1">
              <a:lnSpc>
                <a:spcPct val="80000"/>
              </a:lnSpc>
            </a:pPr>
            <a:r>
              <a:rPr lang="en-GB" altLang="en-US" sz="1600">
                <a:latin typeface="Cambria" panose="02040503050406030204" pitchFamily="18" charset="0"/>
              </a:rPr>
              <a:t>What does it tell us about the role of astrology as a carrier of information?</a:t>
            </a:r>
          </a:p>
          <a:p>
            <a:pPr eaLnBrk="1" hangingPunct="1">
              <a:lnSpc>
                <a:spcPct val="80000"/>
              </a:lnSpc>
            </a:pPr>
            <a:endParaRPr lang="en-GB" altLang="en-US" sz="1600">
              <a:latin typeface="Cambria" panose="02040503050406030204" pitchFamily="18" charset="0"/>
            </a:endParaRPr>
          </a:p>
          <a:p>
            <a:pPr eaLnBrk="1" hangingPunct="1">
              <a:lnSpc>
                <a:spcPct val="80000"/>
              </a:lnSpc>
            </a:pPr>
            <a:r>
              <a:rPr lang="en-GB" altLang="en-US" sz="1600">
                <a:latin typeface="Cambria" panose="02040503050406030204" pitchFamily="18" charset="0"/>
              </a:rPr>
              <a:t>In what sense was astrology democratic: (1) anyone could learn it and (2) it offers access to a level of information which the political and religious authorities cannot control.</a:t>
            </a:r>
          </a:p>
          <a:p>
            <a:pPr eaLnBrk="1" hangingPunct="1">
              <a:lnSpc>
                <a:spcPct val="80000"/>
              </a:lnSpc>
            </a:pPr>
            <a:endParaRPr lang="en-GB" altLang="en-US" sz="1600"/>
          </a:p>
          <a:p>
            <a:pPr eaLnBrk="1" hangingPunct="1">
              <a:lnSpc>
                <a:spcPct val="80000"/>
              </a:lnSpc>
            </a:pPr>
            <a:endParaRPr lang="en-US" altLang="en-US" sz="1400"/>
          </a:p>
        </p:txBody>
      </p:sp>
      <p:pic>
        <p:nvPicPr>
          <p:cNvPr id="44036" name="Picture 7" descr="septim3">
            <a:hlinkClick r:id="rId3"/>
            <a:extLst>
              <a:ext uri="{FF2B5EF4-FFF2-40B4-BE49-F238E27FC236}">
                <a16:creationId xmlns:a16="http://schemas.microsoft.com/office/drawing/2014/main" id="{0EECF1C1-1BDE-4FD4-B93F-F3A32D31D0F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48613" y="0"/>
            <a:ext cx="1195387" cy="1644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3">
            <a:extLst>
              <a:ext uri="{FF2B5EF4-FFF2-40B4-BE49-F238E27FC236}">
                <a16:creationId xmlns:a16="http://schemas.microsoft.com/office/drawing/2014/main" id="{3BC67928-533D-4BC9-82ED-04EE6B17AE35}"/>
              </a:ext>
            </a:extLst>
          </p:cNvPr>
          <p:cNvSpPr>
            <a:spLocks noGrp="1"/>
          </p:cNvSpPr>
          <p:nvPr>
            <p:ph type="title"/>
          </p:nvPr>
        </p:nvSpPr>
        <p:spPr/>
        <p:txBody>
          <a:bodyPr/>
          <a:lstStyle/>
          <a:p>
            <a:r>
              <a:rPr lang="en-GB" altLang="en-US">
                <a:latin typeface="Cambria" panose="02040503050406030204" pitchFamily="18" charset="0"/>
              </a:rPr>
              <a:t>Reading sources: visual iconography/ propaganda</a:t>
            </a:r>
          </a:p>
        </p:txBody>
      </p:sp>
      <p:sp>
        <p:nvSpPr>
          <p:cNvPr id="45059" name="Content Placeholder 4">
            <a:extLst>
              <a:ext uri="{FF2B5EF4-FFF2-40B4-BE49-F238E27FC236}">
                <a16:creationId xmlns:a16="http://schemas.microsoft.com/office/drawing/2014/main" id="{CFEC1658-E027-484C-8E53-5C4C9EA156B9}"/>
              </a:ext>
            </a:extLst>
          </p:cNvPr>
          <p:cNvSpPr>
            <a:spLocks noGrp="1"/>
          </p:cNvSpPr>
          <p:nvPr>
            <p:ph idx="1"/>
          </p:nvPr>
        </p:nvSpPr>
        <p:spPr/>
        <p:txBody>
          <a:bodyPr/>
          <a:lstStyle/>
          <a:p>
            <a:pPr>
              <a:buFont typeface="Arial" panose="020B0604020202020204" pitchFamily="34" charset="0"/>
              <a:buNone/>
            </a:pPr>
            <a:r>
              <a:rPr lang="en-US" altLang="en-US" sz="2000">
                <a:latin typeface="Cambria" panose="02040503050406030204" pitchFamily="18" charset="0"/>
              </a:rPr>
              <a:t>IMPERIAL CONTROL: SOL INVICTUS</a:t>
            </a:r>
            <a:br>
              <a:rPr lang="en-US" altLang="en-US" sz="2000">
                <a:latin typeface="Cambria" panose="02040503050406030204" pitchFamily="18" charset="0"/>
              </a:rPr>
            </a:br>
            <a:r>
              <a:rPr lang="en-US" altLang="en-US" sz="2000">
                <a:latin typeface="Cambria" panose="02040503050406030204" pitchFamily="18" charset="0"/>
              </a:rPr>
              <a:t>Coin of Emperor Probus, circa 280, with Sol Invictus riding a quadriga, with legend SOLI INVICTO, "to the Unconquered Sun". Note how the Emperor (on the left) wears a radiated solar crown, worn also by the god (to the right)</a:t>
            </a:r>
          </a:p>
          <a:p>
            <a:pPr>
              <a:buFont typeface="Arial" panose="020B0604020202020204" pitchFamily="34" charset="0"/>
              <a:buNone/>
            </a:pPr>
            <a:r>
              <a:rPr lang="en-US" altLang="en-US" sz="2000"/>
              <a:t>.</a:t>
            </a:r>
            <a:endParaRPr lang="en-GB" altLang="en-US" sz="2000"/>
          </a:p>
        </p:txBody>
      </p:sp>
      <p:pic>
        <p:nvPicPr>
          <p:cNvPr id="45060" name="Picture 5" descr="Coin of Emperor Probus, circa 280, with Sol Invictus riding a quadriga, with legend SOLI INVICTO, &quot;to the Unconquered Sun&quot;. Note how the Emperor (on the left) wears a radiated solar crown, worn also by the god (to the right).">
            <a:hlinkClick r:id="rId2" tooltip="Coin of Emperor Probus, circa 280, with Sol Invictus riding a quadriga, with legend SOLI INVICTO, &quot;to the Unconquered Sun&quot;. Note how the Emperor (on the left) wears a radiated solar crown, worn also by the god (to the right)."/>
            <a:extLst>
              <a:ext uri="{FF2B5EF4-FFF2-40B4-BE49-F238E27FC236}">
                <a16:creationId xmlns:a16="http://schemas.microsoft.com/office/drawing/2014/main" id="{BB612980-9786-4691-988A-51718905FC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1050" y="3201988"/>
            <a:ext cx="5689600" cy="2925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ECDB701C-AE18-434C-A2E8-6FEECE701DBC}"/>
              </a:ext>
            </a:extLst>
          </p:cNvPr>
          <p:cNvSpPr>
            <a:spLocks noGrp="1" noChangeArrowheads="1"/>
          </p:cNvSpPr>
          <p:nvPr>
            <p:ph type="title"/>
          </p:nvPr>
        </p:nvSpPr>
        <p:spPr/>
        <p:txBody>
          <a:bodyPr/>
          <a:lstStyle/>
          <a:p>
            <a:pPr eaLnBrk="1" hangingPunct="1"/>
            <a:r>
              <a:rPr lang="en-GB" altLang="en-US" sz="2400" b="1">
                <a:latin typeface="Cambria" panose="02040503050406030204" pitchFamily="18" charset="0"/>
              </a:rPr>
              <a:t>Politics - Democracy and Authority: Control and Decline</a:t>
            </a:r>
            <a:endParaRPr lang="en-US" altLang="en-US" sz="2400" b="1">
              <a:latin typeface="Cambria" panose="02040503050406030204" pitchFamily="18" charset="0"/>
            </a:endParaRPr>
          </a:p>
        </p:txBody>
      </p:sp>
      <p:sp>
        <p:nvSpPr>
          <p:cNvPr id="46083" name="Rectangle 3">
            <a:extLst>
              <a:ext uri="{FF2B5EF4-FFF2-40B4-BE49-F238E27FC236}">
                <a16:creationId xmlns:a16="http://schemas.microsoft.com/office/drawing/2014/main" id="{FD4AF747-1C3F-49CE-8185-1433F52CD0E6}"/>
              </a:ext>
            </a:extLst>
          </p:cNvPr>
          <p:cNvSpPr>
            <a:spLocks noGrp="1" noChangeArrowheads="1"/>
          </p:cNvSpPr>
          <p:nvPr>
            <p:ph type="body" idx="1"/>
          </p:nvPr>
        </p:nvSpPr>
        <p:spPr/>
        <p:txBody>
          <a:bodyPr/>
          <a:lstStyle/>
          <a:p>
            <a:pPr eaLnBrk="1" hangingPunct="1">
              <a:lnSpc>
                <a:spcPct val="80000"/>
              </a:lnSpc>
              <a:buFont typeface="Arial" panose="020B0604020202020204" pitchFamily="34" charset="0"/>
              <a:buNone/>
            </a:pPr>
            <a:r>
              <a:rPr lang="en-GB" altLang="en-US" sz="1600">
                <a:latin typeface="Cambria" panose="02040503050406030204" pitchFamily="18" charset="0"/>
              </a:rPr>
              <a:t>The astrologers were expelled by Augustus in 11 CE and by Tiberius five years later, in 52 by Claudius, 69 by Vitellius and 70 by Vespasian. </a:t>
            </a:r>
          </a:p>
          <a:p>
            <a:pPr eaLnBrk="1" hangingPunct="1">
              <a:lnSpc>
                <a:spcPct val="80000"/>
              </a:lnSpc>
              <a:buFont typeface="Arial" panose="020B0604020202020204" pitchFamily="34" charset="0"/>
              <a:buNone/>
            </a:pPr>
            <a:endParaRPr lang="en-GB" altLang="en-US" sz="1600">
              <a:latin typeface="Cambria" panose="02040503050406030204" pitchFamily="18" charset="0"/>
            </a:endParaRPr>
          </a:p>
          <a:p>
            <a:pPr eaLnBrk="1" hangingPunct="1">
              <a:lnSpc>
                <a:spcPct val="80000"/>
              </a:lnSpc>
              <a:buFont typeface="Arial" panose="020B0604020202020204" pitchFamily="34" charset="0"/>
              <a:buNone/>
            </a:pPr>
            <a:r>
              <a:rPr lang="en-GB" altLang="en-US" sz="1600">
                <a:latin typeface="Cambria" panose="02040503050406030204" pitchFamily="18" charset="0"/>
              </a:rPr>
              <a:t>From the late first century Christian polemics condemned astrology as demonic.</a:t>
            </a:r>
          </a:p>
          <a:p>
            <a:pPr eaLnBrk="1" hangingPunct="1">
              <a:lnSpc>
                <a:spcPct val="80000"/>
              </a:lnSpc>
              <a:buFont typeface="Arial" panose="020B0604020202020204" pitchFamily="34" charset="0"/>
              <a:buNone/>
            </a:pPr>
            <a:endParaRPr lang="en-GB" altLang="en-US" sz="1600">
              <a:latin typeface="Cambria" panose="02040503050406030204" pitchFamily="18" charset="0"/>
            </a:endParaRPr>
          </a:p>
          <a:p>
            <a:pPr eaLnBrk="1" hangingPunct="1">
              <a:lnSpc>
                <a:spcPct val="80000"/>
              </a:lnSpc>
              <a:buFont typeface="Arial" panose="020B0604020202020204" pitchFamily="34" charset="0"/>
              <a:buNone/>
            </a:pPr>
            <a:r>
              <a:rPr lang="en-GB" altLang="en-US" sz="1600">
                <a:latin typeface="Cambria" panose="02040503050406030204" pitchFamily="18" charset="0"/>
              </a:rPr>
              <a:t>Fourth century: St Augustine combined classical sceptical critiques of astrology (e.g. Cicero – twins problem), with Christian polemics: (1) Astrology doesn’t work  (2) when it does appear to work it does so because of (a) coincidence (b) chance and (c) demonic interference – to deceive people by giving the impression that astrology works.</a:t>
            </a:r>
          </a:p>
          <a:p>
            <a:pPr eaLnBrk="1" hangingPunct="1">
              <a:lnSpc>
                <a:spcPct val="80000"/>
              </a:lnSpc>
              <a:buFont typeface="Arial" panose="020B0604020202020204" pitchFamily="34" charset="0"/>
              <a:buNone/>
            </a:pPr>
            <a:endParaRPr lang="en-GB" altLang="en-US" sz="1600">
              <a:latin typeface="Cambria" panose="02040503050406030204" pitchFamily="18" charset="0"/>
            </a:endParaRPr>
          </a:p>
          <a:p>
            <a:pPr eaLnBrk="1" hangingPunct="1">
              <a:lnSpc>
                <a:spcPct val="80000"/>
              </a:lnSpc>
              <a:buFont typeface="Arial" panose="020B0604020202020204" pitchFamily="34" charset="0"/>
              <a:buNone/>
            </a:pPr>
            <a:r>
              <a:rPr lang="en-GB" altLang="en-US" sz="1600">
                <a:latin typeface="Cambria" panose="02040503050406030204" pitchFamily="18" charset="0"/>
              </a:rPr>
              <a:t>Eventually, in the fourth and fifth centuries the control of astrology for purely political purposes – to control the flow of predictions – dovetailed with Christian prohibitions, and was successful. </a:t>
            </a:r>
          </a:p>
          <a:p>
            <a:pPr eaLnBrk="1" hangingPunct="1">
              <a:lnSpc>
                <a:spcPct val="80000"/>
              </a:lnSpc>
              <a:buFont typeface="Arial" panose="020B0604020202020204" pitchFamily="34" charset="0"/>
              <a:buNone/>
            </a:pPr>
            <a:endParaRPr lang="en-GB" altLang="en-US" sz="1600">
              <a:latin typeface="Cambria" panose="02040503050406030204" pitchFamily="18" charset="0"/>
            </a:endParaRPr>
          </a:p>
          <a:p>
            <a:pPr eaLnBrk="1" hangingPunct="1">
              <a:lnSpc>
                <a:spcPct val="80000"/>
              </a:lnSpc>
              <a:buFont typeface="Arial" panose="020B0604020202020204" pitchFamily="34" charset="0"/>
              <a:buNone/>
            </a:pPr>
            <a:r>
              <a:rPr lang="en-GB" altLang="en-US" sz="1600">
                <a:latin typeface="Cambria" panose="02040503050406030204" pitchFamily="18" charset="0"/>
              </a:rPr>
              <a:t>Western Empire: astrology does not entirely disappear, but goes into steep decline due to (a) fragmentation of education system (b) decline of knowledge of Greek, the language of most astrological texts (c) hostility from Christianity. NB there was no systematic collapse of the western Roman Empire. The situation Britain, for example, was very different to that in southern Italy.</a:t>
            </a:r>
          </a:p>
          <a:p>
            <a:pPr eaLnBrk="1" hangingPunct="1">
              <a:lnSpc>
                <a:spcPct val="80000"/>
              </a:lnSpc>
              <a:buFont typeface="Arial" panose="020B0604020202020204" pitchFamily="34" charset="0"/>
              <a:buNone/>
            </a:pPr>
            <a:r>
              <a:rPr lang="en-GB" altLang="en-US" sz="1600">
                <a:latin typeface="Cambria" panose="02040503050406030204" pitchFamily="18" charset="0"/>
              </a:rPr>
              <a:t>Eastern Empire: (a) end of teaching of pagan philosophy (b) hostility from Christianity.</a:t>
            </a:r>
          </a:p>
          <a:p>
            <a:pPr eaLnBrk="1" hangingPunct="1">
              <a:lnSpc>
                <a:spcPct val="80000"/>
              </a:lnSpc>
            </a:pPr>
            <a:endParaRPr lang="en-GB" altLang="en-US" sz="2400"/>
          </a:p>
          <a:p>
            <a:pPr eaLnBrk="1" hangingPunct="1">
              <a:lnSpc>
                <a:spcPct val="80000"/>
              </a:lnSpc>
            </a:pPr>
            <a:endParaRPr lang="en-US" altLang="en-US" sz="240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E8F881C2-1664-4CFC-80E2-BDAC3ECAB4E9}"/>
              </a:ext>
            </a:extLst>
          </p:cNvPr>
          <p:cNvSpPr>
            <a:spLocks noGrp="1"/>
          </p:cNvSpPr>
          <p:nvPr>
            <p:ph type="title"/>
          </p:nvPr>
        </p:nvSpPr>
        <p:spPr/>
        <p:txBody>
          <a:bodyPr/>
          <a:lstStyle/>
          <a:p>
            <a:r>
              <a:rPr lang="en-GB" altLang="en-US">
                <a:latin typeface="Cambria" panose="02040503050406030204" pitchFamily="18" charset="0"/>
              </a:rPr>
              <a:t>Final thoughts</a:t>
            </a:r>
          </a:p>
        </p:txBody>
      </p:sp>
      <p:sp>
        <p:nvSpPr>
          <p:cNvPr id="47107" name="Content Placeholder 2">
            <a:extLst>
              <a:ext uri="{FF2B5EF4-FFF2-40B4-BE49-F238E27FC236}">
                <a16:creationId xmlns:a16="http://schemas.microsoft.com/office/drawing/2014/main" id="{EC1B31A9-BAFA-4378-A4D1-8401EDC0C1CF}"/>
              </a:ext>
            </a:extLst>
          </p:cNvPr>
          <p:cNvSpPr>
            <a:spLocks noGrp="1"/>
          </p:cNvSpPr>
          <p:nvPr>
            <p:ph idx="1"/>
          </p:nvPr>
        </p:nvSpPr>
        <p:spPr/>
        <p:txBody>
          <a:bodyPr/>
          <a:lstStyle/>
          <a:p>
            <a:pPr>
              <a:buFont typeface="Arial" panose="020B0604020202020204" pitchFamily="34" charset="0"/>
              <a:buNone/>
            </a:pPr>
            <a:r>
              <a:rPr lang="en-GB" altLang="en-US" sz="2400">
                <a:latin typeface="Cambria" panose="02040503050406030204" pitchFamily="18" charset="0"/>
              </a:rPr>
              <a:t>Can we talk about a single classical astrology?</a:t>
            </a:r>
          </a:p>
          <a:p>
            <a:pPr>
              <a:buFont typeface="Arial" panose="020B0604020202020204" pitchFamily="34" charset="0"/>
              <a:buNone/>
            </a:pPr>
            <a:r>
              <a:rPr lang="en-GB" altLang="en-US" sz="2400">
                <a:latin typeface="Cambria" panose="02040503050406030204" pitchFamily="18" charset="0"/>
              </a:rPr>
              <a:t>If so, what are its core characteristics?</a:t>
            </a:r>
          </a:p>
          <a:p>
            <a:pPr>
              <a:buFont typeface="Arial" panose="020B0604020202020204" pitchFamily="34" charset="0"/>
              <a:buNone/>
            </a:pPr>
            <a:r>
              <a:rPr lang="en-GB" altLang="en-US" sz="2400">
                <a:latin typeface="Cambria" panose="02040503050406030204" pitchFamily="18" charset="0"/>
              </a:rPr>
              <a:t>If not, where do the dividing lines lie?</a:t>
            </a:r>
          </a:p>
          <a:p>
            <a:pPr>
              <a:buFont typeface="Arial" panose="020B0604020202020204" pitchFamily="34" charset="0"/>
              <a:buNone/>
            </a:pPr>
            <a:r>
              <a:rPr lang="en-GB" altLang="en-US" sz="2400">
                <a:latin typeface="Cambria" panose="02040503050406030204" pitchFamily="18" charset="0"/>
              </a:rPr>
              <a:t>Was it an original foundation or descended from Babylonian/Mesopotamian or Egyptian practices?</a:t>
            </a:r>
          </a:p>
          <a:p>
            <a:pPr>
              <a:buFont typeface="Arial" panose="020B0604020202020204" pitchFamily="34" charset="0"/>
              <a:buNone/>
            </a:pPr>
            <a:r>
              <a:rPr lang="en-GB" altLang="en-US" sz="2400">
                <a:latin typeface="Cambria" panose="02040503050406030204" pitchFamily="18" charset="0"/>
              </a:rPr>
              <a:t>Is there evidence of decline or reform?</a:t>
            </a:r>
          </a:p>
          <a:p>
            <a:pPr>
              <a:buFont typeface="Arial" panose="020B0604020202020204" pitchFamily="34" charset="0"/>
              <a:buNone/>
            </a:pPr>
            <a:r>
              <a:rPr lang="en-GB" altLang="en-US" sz="2400">
                <a:latin typeface="Cambria" panose="02040503050406030204" pitchFamily="18" charset="0"/>
              </a:rPr>
              <a:t>Can we apply terms such as magical, religious, divinatory or scientific and, if so, how?</a:t>
            </a:r>
          </a:p>
          <a:p>
            <a:pPr>
              <a:buFont typeface="Arial" panose="020B0604020202020204" pitchFamily="34" charset="0"/>
              <a:buNone/>
            </a:pPr>
            <a:r>
              <a:rPr lang="en-GB" altLang="en-US" sz="2400">
                <a:latin typeface="Cambria" panose="02040503050406030204" pitchFamily="18" charset="0"/>
              </a:rPr>
              <a:t>What happened to classical astrology?</a:t>
            </a:r>
          </a:p>
          <a:p>
            <a:pPr>
              <a:buFont typeface="Arial" panose="020B0604020202020204" pitchFamily="34" charset="0"/>
              <a:buNone/>
            </a:pPr>
            <a:endParaRPr lang="en-GB" altLang="en-US" sz="240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1714</TotalTime>
  <Words>4552</Words>
  <Application>Microsoft Office PowerPoint</Application>
  <PresentationFormat>On-screen Show (4:3)</PresentationFormat>
  <Paragraphs>257</Paragraphs>
  <Slides>35</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Arial</vt:lpstr>
      <vt:lpstr>Calibri</vt:lpstr>
      <vt:lpstr>Cambria</vt:lpstr>
      <vt:lpstr>Wingdings 3</vt:lpstr>
      <vt:lpstr>Office Theme</vt:lpstr>
      <vt:lpstr>MA Cultural Astronomy and Astrology: History of Astrology Classical Astrology</vt:lpstr>
      <vt:lpstr> Terminological Issues  </vt:lpstr>
      <vt:lpstr>What is Greek/Hellenistic/Classical Astrology?</vt:lpstr>
      <vt:lpstr>The Classical World: Dating</vt:lpstr>
      <vt:lpstr> Understanding astrology through its uses: Greek/Hellenistic/Classical Astrology may include: </vt:lpstr>
      <vt:lpstr>Geographical extent: the Greek World prior to Alexander; Alexander’s Empire c 330 BCE</vt:lpstr>
      <vt:lpstr>Geographical extent: Roman Empire 117 CE; Trade Routes 1st century CE</vt:lpstr>
      <vt:lpstr>Primary Sources: Problems</vt:lpstr>
      <vt:lpstr>Key Primary Sources</vt:lpstr>
      <vt:lpstr>PhilisophicalOrigins</vt:lpstr>
      <vt:lpstr>PhilisophicalOrigins: Presocractics</vt:lpstr>
      <vt:lpstr>Greek philosophy: revision from Foundations module - Plato</vt:lpstr>
      <vt:lpstr>Plato’s critique of Babylonian astrology</vt:lpstr>
      <vt:lpstr>PowerPoint Presentation</vt:lpstr>
      <vt:lpstr>Aristotle: key features</vt:lpstr>
      <vt:lpstr>Stoicism: key features</vt:lpstr>
      <vt:lpstr>Soul: The Classical Astrological Theories: three theories of choice; Reform?</vt:lpstr>
      <vt:lpstr>Greek and Babylonian Astrology</vt:lpstr>
      <vt:lpstr>Greece and Egypt</vt:lpstr>
      <vt:lpstr>Horoscopic Astrology</vt:lpstr>
      <vt:lpstr>Rare example of a horoscope diagram from the reign of Tiberius (Neugebauer and van Hoesen, Greek Horoscopes. Follow the signs round from Taurus on the ascendant.  </vt:lpstr>
      <vt:lpstr>Reading a primary source: the Corpus Hermeticum, 2nd c BCE–2nd c CE</vt:lpstr>
      <vt:lpstr>Hermetic Self-awareness</vt:lpstr>
      <vt:lpstr>The Hermetic ascent</vt:lpstr>
      <vt:lpstr>Gnostic Gospels: the cosmos as prison</vt:lpstr>
      <vt:lpstr>Reading primary sources: Pythagoreanism in astrology</vt:lpstr>
      <vt:lpstr>Reading primary sources: what do these passages, translated into English, indicate about fate; about the relationship between astrology and Platonic, Aristotelian or Stoic cosmology?</vt:lpstr>
      <vt:lpstr>Ptolemy’s model of the soul  (Harmonics and Tetrabiblos)</vt:lpstr>
      <vt:lpstr>Active Manipulation: Astrological magic</vt:lpstr>
      <vt:lpstr>Claudius: active participation</vt:lpstr>
      <vt:lpstr>Application of astrology to political power: Nero as the Sun</vt:lpstr>
      <vt:lpstr>Democracy and Authority: Controlling information</vt:lpstr>
      <vt:lpstr>Reading sources: visual iconography/ propaganda</vt:lpstr>
      <vt:lpstr>Politics - Democracy and Authority: Control and Decline</vt:lpstr>
      <vt:lpstr>Final thoughts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Classical Astrology</dc:title>
  <dc:creator>Nick</dc:creator>
  <cp:lastModifiedBy>Nicholas Campion</cp:lastModifiedBy>
  <cp:revision>132</cp:revision>
  <cp:lastPrinted>2017-05-18T13:48:15Z</cp:lastPrinted>
  <dcterms:created xsi:type="dcterms:W3CDTF">2012-05-15T12:28:20Z</dcterms:created>
  <dcterms:modified xsi:type="dcterms:W3CDTF">2022-02-08T15:03:10Z</dcterms:modified>
</cp:coreProperties>
</file>