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1"/>
  </p:sldMasterIdLst>
  <p:notesMasterIdLst>
    <p:notesMasterId r:id="rId24"/>
  </p:notesMasterIdLst>
  <p:sldIdLst>
    <p:sldId id="271" r:id="rId2"/>
    <p:sldId id="258" r:id="rId3"/>
    <p:sldId id="263" r:id="rId4"/>
    <p:sldId id="265" r:id="rId5"/>
    <p:sldId id="257" r:id="rId6"/>
    <p:sldId id="266" r:id="rId7"/>
    <p:sldId id="267" r:id="rId8"/>
    <p:sldId id="268" r:id="rId9"/>
    <p:sldId id="269" r:id="rId10"/>
    <p:sldId id="270" r:id="rId11"/>
    <p:sldId id="278" r:id="rId12"/>
    <p:sldId id="272" r:id="rId13"/>
    <p:sldId id="273" r:id="rId14"/>
    <p:sldId id="279" r:id="rId15"/>
    <p:sldId id="274" r:id="rId16"/>
    <p:sldId id="276" r:id="rId17"/>
    <p:sldId id="280" r:id="rId18"/>
    <p:sldId id="282" r:id="rId19"/>
    <p:sldId id="281" r:id="rId20"/>
    <p:sldId id="283" r:id="rId21"/>
    <p:sldId id="285" r:id="rId22"/>
    <p:sldId id="28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303"/>
    <p:restoredTop sz="86446"/>
  </p:normalViewPr>
  <p:slideViewPr>
    <p:cSldViewPr snapToGrid="0" snapToObjects="1">
      <p:cViewPr varScale="1">
        <p:scale>
          <a:sx n="112" d="100"/>
          <a:sy n="112" d="100"/>
        </p:scale>
        <p:origin x="368" y="192"/>
      </p:cViewPr>
      <p:guideLst/>
    </p:cSldViewPr>
  </p:slideViewPr>
  <p:outlineViewPr>
    <p:cViewPr>
      <p:scale>
        <a:sx n="33" d="100"/>
        <a:sy n="33" d="100"/>
      </p:scale>
      <p:origin x="0" y="-21328"/>
    </p:cViewPr>
  </p:outlin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963429-9C1C-45E7-AE5C-738952E5419D}"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E331DF25-5D1E-4A96-B623-B32ECB69C366}">
      <dgm:prSet/>
      <dgm:spPr/>
      <dgm:t>
        <a:bodyPr/>
        <a:lstStyle/>
        <a:p>
          <a:r>
            <a:rPr lang="en-US"/>
            <a:t>Ascertain</a:t>
          </a:r>
        </a:p>
      </dgm:t>
    </dgm:pt>
    <dgm:pt modelId="{E9E86F60-EB6B-4E40-948C-8B503B6F6409}" type="parTrans" cxnId="{447A4758-C6D9-4470-B805-2D7770F35AAA}">
      <dgm:prSet/>
      <dgm:spPr/>
      <dgm:t>
        <a:bodyPr/>
        <a:lstStyle/>
        <a:p>
          <a:endParaRPr lang="en-US"/>
        </a:p>
      </dgm:t>
    </dgm:pt>
    <dgm:pt modelId="{FBE5125E-EE99-4970-92DC-E5BB72AAD173}" type="sibTrans" cxnId="{447A4758-C6D9-4470-B805-2D7770F35AAA}">
      <dgm:prSet/>
      <dgm:spPr/>
      <dgm:t>
        <a:bodyPr/>
        <a:lstStyle/>
        <a:p>
          <a:endParaRPr lang="en-US"/>
        </a:p>
      </dgm:t>
    </dgm:pt>
    <dgm:pt modelId="{17697993-8876-4C56-B0FE-FEC9DA3FC8F0}">
      <dgm:prSet/>
      <dgm:spPr/>
      <dgm:t>
        <a:bodyPr/>
        <a:lstStyle/>
        <a:p>
          <a:r>
            <a:rPr lang="en-US"/>
            <a:t>Ascertain the most commonly reported vocal issues and injuries experience in a touring environment</a:t>
          </a:r>
        </a:p>
      </dgm:t>
    </dgm:pt>
    <dgm:pt modelId="{1E5C0B2B-7C1A-4F01-A751-61B732D2747E}" type="parTrans" cxnId="{20A22E0C-E4D6-4DAA-8C58-424BBC883A30}">
      <dgm:prSet/>
      <dgm:spPr/>
      <dgm:t>
        <a:bodyPr/>
        <a:lstStyle/>
        <a:p>
          <a:endParaRPr lang="en-US"/>
        </a:p>
      </dgm:t>
    </dgm:pt>
    <dgm:pt modelId="{BF8B7B28-0483-449D-97D2-95EA23141F41}" type="sibTrans" cxnId="{20A22E0C-E4D6-4DAA-8C58-424BBC883A30}">
      <dgm:prSet/>
      <dgm:spPr/>
      <dgm:t>
        <a:bodyPr/>
        <a:lstStyle/>
        <a:p>
          <a:endParaRPr lang="en-US"/>
        </a:p>
      </dgm:t>
    </dgm:pt>
    <dgm:pt modelId="{27466A86-FC77-498B-84A5-3790CDA3D43E}">
      <dgm:prSet/>
      <dgm:spPr/>
      <dgm:t>
        <a:bodyPr/>
        <a:lstStyle/>
        <a:p>
          <a:r>
            <a:rPr lang="en-US"/>
            <a:t>Identify</a:t>
          </a:r>
        </a:p>
      </dgm:t>
    </dgm:pt>
    <dgm:pt modelId="{2AE99575-6CF7-4FF3-BF33-01F6DCDE008D}" type="parTrans" cxnId="{9AB4F8FA-A006-47EB-9A1A-5038B89F77F0}">
      <dgm:prSet/>
      <dgm:spPr/>
      <dgm:t>
        <a:bodyPr/>
        <a:lstStyle/>
        <a:p>
          <a:endParaRPr lang="en-US"/>
        </a:p>
      </dgm:t>
    </dgm:pt>
    <dgm:pt modelId="{A3C71511-EAFC-4171-AE03-7FD967BDFBF2}" type="sibTrans" cxnId="{9AB4F8FA-A006-47EB-9A1A-5038B89F77F0}">
      <dgm:prSet/>
      <dgm:spPr/>
      <dgm:t>
        <a:bodyPr/>
        <a:lstStyle/>
        <a:p>
          <a:endParaRPr lang="en-US"/>
        </a:p>
      </dgm:t>
    </dgm:pt>
    <dgm:pt modelId="{F4B0379E-84AA-4AEC-B087-42115F64CD2C}">
      <dgm:prSet/>
      <dgm:spPr/>
      <dgm:t>
        <a:bodyPr/>
        <a:lstStyle/>
        <a:p>
          <a:r>
            <a:rPr lang="en-US"/>
            <a:t>Identify the most likely reasons or circumstances that cause said issues </a:t>
          </a:r>
        </a:p>
      </dgm:t>
    </dgm:pt>
    <dgm:pt modelId="{07C2A150-038B-4D1C-9D90-9592A36FB375}" type="parTrans" cxnId="{A9519AEB-4AD1-4920-9534-EF7684FFAD24}">
      <dgm:prSet/>
      <dgm:spPr/>
      <dgm:t>
        <a:bodyPr/>
        <a:lstStyle/>
        <a:p>
          <a:endParaRPr lang="en-US"/>
        </a:p>
      </dgm:t>
    </dgm:pt>
    <dgm:pt modelId="{924A487F-F1E6-41A7-9B6D-A0D0BEDE1C84}" type="sibTrans" cxnId="{A9519AEB-4AD1-4920-9534-EF7684FFAD24}">
      <dgm:prSet/>
      <dgm:spPr/>
      <dgm:t>
        <a:bodyPr/>
        <a:lstStyle/>
        <a:p>
          <a:endParaRPr lang="en-US"/>
        </a:p>
      </dgm:t>
    </dgm:pt>
    <dgm:pt modelId="{EB35293E-8975-4F7D-92AD-789A65063F0F}">
      <dgm:prSet/>
      <dgm:spPr/>
      <dgm:t>
        <a:bodyPr/>
        <a:lstStyle/>
        <a:p>
          <a:r>
            <a:rPr lang="en-US"/>
            <a:t>Discover</a:t>
          </a:r>
        </a:p>
      </dgm:t>
    </dgm:pt>
    <dgm:pt modelId="{029804D4-778B-4A98-80E5-4628538DD580}" type="parTrans" cxnId="{601C14D2-97F1-4F42-8DB6-4BA4437DEBCF}">
      <dgm:prSet/>
      <dgm:spPr/>
      <dgm:t>
        <a:bodyPr/>
        <a:lstStyle/>
        <a:p>
          <a:endParaRPr lang="en-US"/>
        </a:p>
      </dgm:t>
    </dgm:pt>
    <dgm:pt modelId="{412D8A53-CBD6-45F0-872E-67E70970EB69}" type="sibTrans" cxnId="{601C14D2-97F1-4F42-8DB6-4BA4437DEBCF}">
      <dgm:prSet/>
      <dgm:spPr/>
      <dgm:t>
        <a:bodyPr/>
        <a:lstStyle/>
        <a:p>
          <a:endParaRPr lang="en-US"/>
        </a:p>
      </dgm:t>
    </dgm:pt>
    <dgm:pt modelId="{9CB3A8DF-287C-4552-9769-E48219A00593}">
      <dgm:prSet/>
      <dgm:spPr/>
      <dgm:t>
        <a:bodyPr/>
        <a:lstStyle/>
        <a:p>
          <a:r>
            <a:rPr lang="en-US" dirty="0"/>
            <a:t>Discover what precautions were taken by the performer and employer to manage any vocal issue experienced </a:t>
          </a:r>
        </a:p>
      </dgm:t>
    </dgm:pt>
    <dgm:pt modelId="{DA02989E-FED9-4BC7-BE8A-8E21232853D3}" type="parTrans" cxnId="{62F64514-6DFB-4D9B-B716-1F676D1CC4FD}">
      <dgm:prSet/>
      <dgm:spPr/>
      <dgm:t>
        <a:bodyPr/>
        <a:lstStyle/>
        <a:p>
          <a:endParaRPr lang="en-US"/>
        </a:p>
      </dgm:t>
    </dgm:pt>
    <dgm:pt modelId="{2E50CAA9-68EB-4939-9B65-C8144210794A}" type="sibTrans" cxnId="{62F64514-6DFB-4D9B-B716-1F676D1CC4FD}">
      <dgm:prSet/>
      <dgm:spPr/>
      <dgm:t>
        <a:bodyPr/>
        <a:lstStyle/>
        <a:p>
          <a:endParaRPr lang="en-US"/>
        </a:p>
      </dgm:t>
    </dgm:pt>
    <dgm:pt modelId="{6703811B-745D-4191-8EEC-BA460BEF5AE8}">
      <dgm:prSet/>
      <dgm:spPr/>
      <dgm:t>
        <a:bodyPr/>
        <a:lstStyle/>
        <a:p>
          <a:r>
            <a:rPr lang="en-US"/>
            <a:t>Allow</a:t>
          </a:r>
        </a:p>
      </dgm:t>
    </dgm:pt>
    <dgm:pt modelId="{7FC71A1E-3ACF-452D-94ED-D19A1F818178}" type="parTrans" cxnId="{BC7C2B07-8153-442D-8F66-74587E1094CD}">
      <dgm:prSet/>
      <dgm:spPr/>
      <dgm:t>
        <a:bodyPr/>
        <a:lstStyle/>
        <a:p>
          <a:endParaRPr lang="en-US"/>
        </a:p>
      </dgm:t>
    </dgm:pt>
    <dgm:pt modelId="{3F623BA1-71D7-4DDC-A194-0ACA677CB4F0}" type="sibTrans" cxnId="{BC7C2B07-8153-442D-8F66-74587E1094CD}">
      <dgm:prSet/>
      <dgm:spPr/>
      <dgm:t>
        <a:bodyPr/>
        <a:lstStyle/>
        <a:p>
          <a:endParaRPr lang="en-US"/>
        </a:p>
      </dgm:t>
    </dgm:pt>
    <dgm:pt modelId="{2BFDC29B-5AC5-4C10-BF61-A3DE52ABC8B8}">
      <dgm:prSet/>
      <dgm:spPr/>
      <dgm:t>
        <a:bodyPr/>
        <a:lstStyle/>
        <a:p>
          <a:r>
            <a:rPr lang="en-US"/>
            <a:t>Allow participants to discuss their feelings and thoughts regarding any problems experienced and discuss how/if they have recovered both physically and psychologically</a:t>
          </a:r>
        </a:p>
      </dgm:t>
    </dgm:pt>
    <dgm:pt modelId="{0A79B942-95B9-43B2-8E0D-73B45623CCAC}" type="parTrans" cxnId="{4DDB4DD1-B243-4912-8F33-689CCB376681}">
      <dgm:prSet/>
      <dgm:spPr/>
      <dgm:t>
        <a:bodyPr/>
        <a:lstStyle/>
        <a:p>
          <a:endParaRPr lang="en-US"/>
        </a:p>
      </dgm:t>
    </dgm:pt>
    <dgm:pt modelId="{52115429-7704-4D1F-9F86-422F094335C2}" type="sibTrans" cxnId="{4DDB4DD1-B243-4912-8F33-689CCB376681}">
      <dgm:prSet/>
      <dgm:spPr/>
      <dgm:t>
        <a:bodyPr/>
        <a:lstStyle/>
        <a:p>
          <a:endParaRPr lang="en-US"/>
        </a:p>
      </dgm:t>
    </dgm:pt>
    <dgm:pt modelId="{848940A2-1CD6-4AF7-B735-25D3EBA4FB47}">
      <dgm:prSet/>
      <dgm:spPr/>
      <dgm:t>
        <a:bodyPr/>
        <a:lstStyle/>
        <a:p>
          <a:r>
            <a:rPr lang="en-US"/>
            <a:t>Discuss and learn in</a:t>
          </a:r>
        </a:p>
      </dgm:t>
    </dgm:pt>
    <dgm:pt modelId="{F8FF3E8E-048C-47D7-941E-F035420679A1}" type="parTrans" cxnId="{012EEC6A-6166-4680-AA0B-245E35F9B45B}">
      <dgm:prSet/>
      <dgm:spPr/>
      <dgm:t>
        <a:bodyPr/>
        <a:lstStyle/>
        <a:p>
          <a:endParaRPr lang="en-US"/>
        </a:p>
      </dgm:t>
    </dgm:pt>
    <dgm:pt modelId="{B5DF7EA8-5875-4DFC-9FB6-9DD5C5B54DB5}" type="sibTrans" cxnId="{012EEC6A-6166-4680-AA0B-245E35F9B45B}">
      <dgm:prSet/>
      <dgm:spPr/>
      <dgm:t>
        <a:bodyPr/>
        <a:lstStyle/>
        <a:p>
          <a:endParaRPr lang="en-US"/>
        </a:p>
      </dgm:t>
    </dgm:pt>
    <dgm:pt modelId="{417E41D0-2C3D-46F3-A7D6-5FA64B415CC6}">
      <dgm:prSet/>
      <dgm:spPr/>
      <dgm:t>
        <a:bodyPr/>
        <a:lstStyle/>
        <a:p>
          <a:r>
            <a:rPr lang="en-US"/>
            <a:t>Discuss and learn in further detail the main reasons why vocal health remains a taboo subject within the realm of Musical theatre. </a:t>
          </a:r>
        </a:p>
      </dgm:t>
    </dgm:pt>
    <dgm:pt modelId="{476731F2-0186-48E6-81B8-0F9340109C86}" type="parTrans" cxnId="{D6EA81B9-6C19-44DD-880C-D1541A4B676D}">
      <dgm:prSet/>
      <dgm:spPr/>
      <dgm:t>
        <a:bodyPr/>
        <a:lstStyle/>
        <a:p>
          <a:endParaRPr lang="en-US"/>
        </a:p>
      </dgm:t>
    </dgm:pt>
    <dgm:pt modelId="{265ABAC7-4B2E-48EF-A5C3-8830994D2E79}" type="sibTrans" cxnId="{D6EA81B9-6C19-44DD-880C-D1541A4B676D}">
      <dgm:prSet/>
      <dgm:spPr/>
      <dgm:t>
        <a:bodyPr/>
        <a:lstStyle/>
        <a:p>
          <a:endParaRPr lang="en-US"/>
        </a:p>
      </dgm:t>
    </dgm:pt>
    <dgm:pt modelId="{BAD3AC5E-1FE8-2244-B79D-5FF87379C2C3}" type="pres">
      <dgm:prSet presAssocID="{5B963429-9C1C-45E7-AE5C-738952E5419D}" presName="Name0" presStyleCnt="0">
        <dgm:presLayoutVars>
          <dgm:dir/>
          <dgm:animLvl val="lvl"/>
          <dgm:resizeHandles val="exact"/>
        </dgm:presLayoutVars>
      </dgm:prSet>
      <dgm:spPr/>
    </dgm:pt>
    <dgm:pt modelId="{28D79093-A979-A14C-9D06-70B660592188}" type="pres">
      <dgm:prSet presAssocID="{E331DF25-5D1E-4A96-B623-B32ECB69C366}" presName="linNode" presStyleCnt="0"/>
      <dgm:spPr/>
    </dgm:pt>
    <dgm:pt modelId="{882F8D9D-29DC-3C4D-BDEA-EE95BE3E3610}" type="pres">
      <dgm:prSet presAssocID="{E331DF25-5D1E-4A96-B623-B32ECB69C366}" presName="parentText" presStyleLbl="alignNode1" presStyleIdx="0" presStyleCnt="5">
        <dgm:presLayoutVars>
          <dgm:chMax val="1"/>
          <dgm:bulletEnabled/>
        </dgm:presLayoutVars>
      </dgm:prSet>
      <dgm:spPr/>
    </dgm:pt>
    <dgm:pt modelId="{E90316F8-A096-084E-9F56-E61CFE810FA8}" type="pres">
      <dgm:prSet presAssocID="{E331DF25-5D1E-4A96-B623-B32ECB69C366}" presName="descendantText" presStyleLbl="alignAccFollowNode1" presStyleIdx="0" presStyleCnt="5">
        <dgm:presLayoutVars>
          <dgm:bulletEnabled/>
        </dgm:presLayoutVars>
      </dgm:prSet>
      <dgm:spPr/>
    </dgm:pt>
    <dgm:pt modelId="{1733D93C-AA6F-1149-80B7-E1BB1974833E}" type="pres">
      <dgm:prSet presAssocID="{FBE5125E-EE99-4970-92DC-E5BB72AAD173}" presName="sp" presStyleCnt="0"/>
      <dgm:spPr/>
    </dgm:pt>
    <dgm:pt modelId="{4E53E783-76F8-0949-8056-24C5F8F4EF5C}" type="pres">
      <dgm:prSet presAssocID="{27466A86-FC77-498B-84A5-3790CDA3D43E}" presName="linNode" presStyleCnt="0"/>
      <dgm:spPr/>
    </dgm:pt>
    <dgm:pt modelId="{E3191AD7-A1F8-C641-8AE3-E626A3BF1DCE}" type="pres">
      <dgm:prSet presAssocID="{27466A86-FC77-498B-84A5-3790CDA3D43E}" presName="parentText" presStyleLbl="alignNode1" presStyleIdx="1" presStyleCnt="5">
        <dgm:presLayoutVars>
          <dgm:chMax val="1"/>
          <dgm:bulletEnabled/>
        </dgm:presLayoutVars>
      </dgm:prSet>
      <dgm:spPr/>
    </dgm:pt>
    <dgm:pt modelId="{462FBE41-5C1E-2F4C-9F3E-93D703EAC47E}" type="pres">
      <dgm:prSet presAssocID="{27466A86-FC77-498B-84A5-3790CDA3D43E}" presName="descendantText" presStyleLbl="alignAccFollowNode1" presStyleIdx="1" presStyleCnt="5">
        <dgm:presLayoutVars>
          <dgm:bulletEnabled/>
        </dgm:presLayoutVars>
      </dgm:prSet>
      <dgm:spPr/>
    </dgm:pt>
    <dgm:pt modelId="{D64EEC57-8ADA-0D4C-8A62-4180A044899D}" type="pres">
      <dgm:prSet presAssocID="{A3C71511-EAFC-4171-AE03-7FD967BDFBF2}" presName="sp" presStyleCnt="0"/>
      <dgm:spPr/>
    </dgm:pt>
    <dgm:pt modelId="{5AD13F7F-C285-C143-9E10-9AEF55631F47}" type="pres">
      <dgm:prSet presAssocID="{EB35293E-8975-4F7D-92AD-789A65063F0F}" presName="linNode" presStyleCnt="0"/>
      <dgm:spPr/>
    </dgm:pt>
    <dgm:pt modelId="{3242D125-C5A0-6048-B9A8-887CDFD78258}" type="pres">
      <dgm:prSet presAssocID="{EB35293E-8975-4F7D-92AD-789A65063F0F}" presName="parentText" presStyleLbl="alignNode1" presStyleIdx="2" presStyleCnt="5">
        <dgm:presLayoutVars>
          <dgm:chMax val="1"/>
          <dgm:bulletEnabled/>
        </dgm:presLayoutVars>
      </dgm:prSet>
      <dgm:spPr/>
    </dgm:pt>
    <dgm:pt modelId="{D3B40A3A-7B9D-CD44-BCF8-98D247155CBE}" type="pres">
      <dgm:prSet presAssocID="{EB35293E-8975-4F7D-92AD-789A65063F0F}" presName="descendantText" presStyleLbl="alignAccFollowNode1" presStyleIdx="2" presStyleCnt="5">
        <dgm:presLayoutVars>
          <dgm:bulletEnabled/>
        </dgm:presLayoutVars>
      </dgm:prSet>
      <dgm:spPr/>
    </dgm:pt>
    <dgm:pt modelId="{BB90C583-483D-804D-B6A0-4B29C935BF61}" type="pres">
      <dgm:prSet presAssocID="{412D8A53-CBD6-45F0-872E-67E70970EB69}" presName="sp" presStyleCnt="0"/>
      <dgm:spPr/>
    </dgm:pt>
    <dgm:pt modelId="{3039B41B-0F17-2A4E-A61A-8E867376CBE5}" type="pres">
      <dgm:prSet presAssocID="{6703811B-745D-4191-8EEC-BA460BEF5AE8}" presName="linNode" presStyleCnt="0"/>
      <dgm:spPr/>
    </dgm:pt>
    <dgm:pt modelId="{3110C566-B0B3-CC49-92F8-50CAABF077B5}" type="pres">
      <dgm:prSet presAssocID="{6703811B-745D-4191-8EEC-BA460BEF5AE8}" presName="parentText" presStyleLbl="alignNode1" presStyleIdx="3" presStyleCnt="5">
        <dgm:presLayoutVars>
          <dgm:chMax val="1"/>
          <dgm:bulletEnabled/>
        </dgm:presLayoutVars>
      </dgm:prSet>
      <dgm:spPr/>
    </dgm:pt>
    <dgm:pt modelId="{75C1E78D-CFF6-074E-8393-082F5FFB63DF}" type="pres">
      <dgm:prSet presAssocID="{6703811B-745D-4191-8EEC-BA460BEF5AE8}" presName="descendantText" presStyleLbl="alignAccFollowNode1" presStyleIdx="3" presStyleCnt="5">
        <dgm:presLayoutVars>
          <dgm:bulletEnabled/>
        </dgm:presLayoutVars>
      </dgm:prSet>
      <dgm:spPr/>
    </dgm:pt>
    <dgm:pt modelId="{1AE7FF7A-302A-DB4B-B6D0-D8C869F4C7FA}" type="pres">
      <dgm:prSet presAssocID="{3F623BA1-71D7-4DDC-A194-0ACA677CB4F0}" presName="sp" presStyleCnt="0"/>
      <dgm:spPr/>
    </dgm:pt>
    <dgm:pt modelId="{23F21023-490C-7A47-9344-98329BA39349}" type="pres">
      <dgm:prSet presAssocID="{848940A2-1CD6-4AF7-B735-25D3EBA4FB47}" presName="linNode" presStyleCnt="0"/>
      <dgm:spPr/>
    </dgm:pt>
    <dgm:pt modelId="{740A29F2-C63A-6C45-B470-EF856B56EDA1}" type="pres">
      <dgm:prSet presAssocID="{848940A2-1CD6-4AF7-B735-25D3EBA4FB47}" presName="parentText" presStyleLbl="alignNode1" presStyleIdx="4" presStyleCnt="5">
        <dgm:presLayoutVars>
          <dgm:chMax val="1"/>
          <dgm:bulletEnabled/>
        </dgm:presLayoutVars>
      </dgm:prSet>
      <dgm:spPr/>
    </dgm:pt>
    <dgm:pt modelId="{0F8D6C59-E19D-6746-9BDF-8C663D517F9D}" type="pres">
      <dgm:prSet presAssocID="{848940A2-1CD6-4AF7-B735-25D3EBA4FB47}" presName="descendantText" presStyleLbl="alignAccFollowNode1" presStyleIdx="4" presStyleCnt="5">
        <dgm:presLayoutVars>
          <dgm:bulletEnabled/>
        </dgm:presLayoutVars>
      </dgm:prSet>
      <dgm:spPr/>
    </dgm:pt>
  </dgm:ptLst>
  <dgm:cxnLst>
    <dgm:cxn modelId="{BC7C2B07-8153-442D-8F66-74587E1094CD}" srcId="{5B963429-9C1C-45E7-AE5C-738952E5419D}" destId="{6703811B-745D-4191-8EEC-BA460BEF5AE8}" srcOrd="3" destOrd="0" parTransId="{7FC71A1E-3ACF-452D-94ED-D19A1F818178}" sibTransId="{3F623BA1-71D7-4DDC-A194-0ACA677CB4F0}"/>
    <dgm:cxn modelId="{20A22E0C-E4D6-4DAA-8C58-424BBC883A30}" srcId="{E331DF25-5D1E-4A96-B623-B32ECB69C366}" destId="{17697993-8876-4C56-B0FE-FEC9DA3FC8F0}" srcOrd="0" destOrd="0" parTransId="{1E5C0B2B-7C1A-4F01-A751-61B732D2747E}" sibTransId="{BF8B7B28-0483-449D-97D2-95EA23141F41}"/>
    <dgm:cxn modelId="{62F64514-6DFB-4D9B-B716-1F676D1CC4FD}" srcId="{EB35293E-8975-4F7D-92AD-789A65063F0F}" destId="{9CB3A8DF-287C-4552-9769-E48219A00593}" srcOrd="0" destOrd="0" parTransId="{DA02989E-FED9-4BC7-BE8A-8E21232853D3}" sibTransId="{2E50CAA9-68EB-4939-9B65-C8144210794A}"/>
    <dgm:cxn modelId="{17CF0031-4863-B740-9302-D0010F2060C4}" type="presOf" srcId="{27466A86-FC77-498B-84A5-3790CDA3D43E}" destId="{E3191AD7-A1F8-C641-8AE3-E626A3BF1DCE}" srcOrd="0" destOrd="0" presId="urn:microsoft.com/office/officeart/2016/7/layout/VerticalSolidActionList"/>
    <dgm:cxn modelId="{F0044637-324A-FC43-88A9-E75515E81DF5}" type="presOf" srcId="{6703811B-745D-4191-8EEC-BA460BEF5AE8}" destId="{3110C566-B0B3-CC49-92F8-50CAABF077B5}" srcOrd="0" destOrd="0" presId="urn:microsoft.com/office/officeart/2016/7/layout/VerticalSolidActionList"/>
    <dgm:cxn modelId="{447A4758-C6D9-4470-B805-2D7770F35AAA}" srcId="{5B963429-9C1C-45E7-AE5C-738952E5419D}" destId="{E331DF25-5D1E-4A96-B623-B32ECB69C366}" srcOrd="0" destOrd="0" parTransId="{E9E86F60-EB6B-4E40-948C-8B503B6F6409}" sibTransId="{FBE5125E-EE99-4970-92DC-E5BB72AAD173}"/>
    <dgm:cxn modelId="{6B477359-EB5D-6B4F-B5A1-C3ADBEEB2A43}" type="presOf" srcId="{417E41D0-2C3D-46F3-A7D6-5FA64B415CC6}" destId="{0F8D6C59-E19D-6746-9BDF-8C663D517F9D}" srcOrd="0" destOrd="0" presId="urn:microsoft.com/office/officeart/2016/7/layout/VerticalSolidActionList"/>
    <dgm:cxn modelId="{012EEC6A-6166-4680-AA0B-245E35F9B45B}" srcId="{5B963429-9C1C-45E7-AE5C-738952E5419D}" destId="{848940A2-1CD6-4AF7-B735-25D3EBA4FB47}" srcOrd="4" destOrd="0" parTransId="{F8FF3E8E-048C-47D7-941E-F035420679A1}" sibTransId="{B5DF7EA8-5875-4DFC-9FB6-9DD5C5B54DB5}"/>
    <dgm:cxn modelId="{86A89589-0FD8-C44C-90FB-5464EBB6FC42}" type="presOf" srcId="{EB35293E-8975-4F7D-92AD-789A65063F0F}" destId="{3242D125-C5A0-6048-B9A8-887CDFD78258}" srcOrd="0" destOrd="0" presId="urn:microsoft.com/office/officeart/2016/7/layout/VerticalSolidActionList"/>
    <dgm:cxn modelId="{2B798F95-D65D-8543-88A3-38ADF84257A5}" type="presOf" srcId="{9CB3A8DF-287C-4552-9769-E48219A00593}" destId="{D3B40A3A-7B9D-CD44-BCF8-98D247155CBE}" srcOrd="0" destOrd="0" presId="urn:microsoft.com/office/officeart/2016/7/layout/VerticalSolidActionList"/>
    <dgm:cxn modelId="{6B739DAE-F88E-7542-AE31-42420C23CF2B}" type="presOf" srcId="{5B963429-9C1C-45E7-AE5C-738952E5419D}" destId="{BAD3AC5E-1FE8-2244-B79D-5FF87379C2C3}" srcOrd="0" destOrd="0" presId="urn:microsoft.com/office/officeart/2016/7/layout/VerticalSolidActionList"/>
    <dgm:cxn modelId="{D6EA81B9-6C19-44DD-880C-D1541A4B676D}" srcId="{848940A2-1CD6-4AF7-B735-25D3EBA4FB47}" destId="{417E41D0-2C3D-46F3-A7D6-5FA64B415CC6}" srcOrd="0" destOrd="0" parTransId="{476731F2-0186-48E6-81B8-0F9340109C86}" sibTransId="{265ABAC7-4B2E-48EF-A5C3-8830994D2E79}"/>
    <dgm:cxn modelId="{F6D965BF-8961-4446-B542-A88AAD0FA5C3}" type="presOf" srcId="{2BFDC29B-5AC5-4C10-BF61-A3DE52ABC8B8}" destId="{75C1E78D-CFF6-074E-8393-082F5FFB63DF}" srcOrd="0" destOrd="0" presId="urn:microsoft.com/office/officeart/2016/7/layout/VerticalSolidActionList"/>
    <dgm:cxn modelId="{87C05EC7-3575-4940-83CA-2446802E2644}" type="presOf" srcId="{848940A2-1CD6-4AF7-B735-25D3EBA4FB47}" destId="{740A29F2-C63A-6C45-B470-EF856B56EDA1}" srcOrd="0" destOrd="0" presId="urn:microsoft.com/office/officeart/2016/7/layout/VerticalSolidActionList"/>
    <dgm:cxn modelId="{2ED80DC9-5CE8-FA4B-B3A5-0B6610FD12FF}" type="presOf" srcId="{17697993-8876-4C56-B0FE-FEC9DA3FC8F0}" destId="{E90316F8-A096-084E-9F56-E61CFE810FA8}" srcOrd="0" destOrd="0" presId="urn:microsoft.com/office/officeart/2016/7/layout/VerticalSolidActionList"/>
    <dgm:cxn modelId="{4DDB4DD1-B243-4912-8F33-689CCB376681}" srcId="{6703811B-745D-4191-8EEC-BA460BEF5AE8}" destId="{2BFDC29B-5AC5-4C10-BF61-A3DE52ABC8B8}" srcOrd="0" destOrd="0" parTransId="{0A79B942-95B9-43B2-8E0D-73B45623CCAC}" sibTransId="{52115429-7704-4D1F-9F86-422F094335C2}"/>
    <dgm:cxn modelId="{601C14D2-97F1-4F42-8DB6-4BA4437DEBCF}" srcId="{5B963429-9C1C-45E7-AE5C-738952E5419D}" destId="{EB35293E-8975-4F7D-92AD-789A65063F0F}" srcOrd="2" destOrd="0" parTransId="{029804D4-778B-4A98-80E5-4628538DD580}" sibTransId="{412D8A53-CBD6-45F0-872E-67E70970EB69}"/>
    <dgm:cxn modelId="{CA72E7E3-7B3E-794D-8686-54E91789DF4E}" type="presOf" srcId="{E331DF25-5D1E-4A96-B623-B32ECB69C366}" destId="{882F8D9D-29DC-3C4D-BDEA-EE95BE3E3610}" srcOrd="0" destOrd="0" presId="urn:microsoft.com/office/officeart/2016/7/layout/VerticalSolidActionList"/>
    <dgm:cxn modelId="{46C4ADE5-2A59-3E46-A5A7-A1B6095F135C}" type="presOf" srcId="{F4B0379E-84AA-4AEC-B087-42115F64CD2C}" destId="{462FBE41-5C1E-2F4C-9F3E-93D703EAC47E}" srcOrd="0" destOrd="0" presId="urn:microsoft.com/office/officeart/2016/7/layout/VerticalSolidActionList"/>
    <dgm:cxn modelId="{A9519AEB-4AD1-4920-9534-EF7684FFAD24}" srcId="{27466A86-FC77-498B-84A5-3790CDA3D43E}" destId="{F4B0379E-84AA-4AEC-B087-42115F64CD2C}" srcOrd="0" destOrd="0" parTransId="{07C2A150-038B-4D1C-9D90-9592A36FB375}" sibTransId="{924A487F-F1E6-41A7-9B6D-A0D0BEDE1C84}"/>
    <dgm:cxn modelId="{9AB4F8FA-A006-47EB-9A1A-5038B89F77F0}" srcId="{5B963429-9C1C-45E7-AE5C-738952E5419D}" destId="{27466A86-FC77-498B-84A5-3790CDA3D43E}" srcOrd="1" destOrd="0" parTransId="{2AE99575-6CF7-4FF3-BF33-01F6DCDE008D}" sibTransId="{A3C71511-EAFC-4171-AE03-7FD967BDFBF2}"/>
    <dgm:cxn modelId="{6B98A489-D38C-2840-AEF7-54D17F455308}" type="presParOf" srcId="{BAD3AC5E-1FE8-2244-B79D-5FF87379C2C3}" destId="{28D79093-A979-A14C-9D06-70B660592188}" srcOrd="0" destOrd="0" presId="urn:microsoft.com/office/officeart/2016/7/layout/VerticalSolidActionList"/>
    <dgm:cxn modelId="{2559F43F-66FE-0743-9370-66B2B4218074}" type="presParOf" srcId="{28D79093-A979-A14C-9D06-70B660592188}" destId="{882F8D9D-29DC-3C4D-BDEA-EE95BE3E3610}" srcOrd="0" destOrd="0" presId="urn:microsoft.com/office/officeart/2016/7/layout/VerticalSolidActionList"/>
    <dgm:cxn modelId="{588204E5-5F88-AB48-89AF-5F74803225FD}" type="presParOf" srcId="{28D79093-A979-A14C-9D06-70B660592188}" destId="{E90316F8-A096-084E-9F56-E61CFE810FA8}" srcOrd="1" destOrd="0" presId="urn:microsoft.com/office/officeart/2016/7/layout/VerticalSolidActionList"/>
    <dgm:cxn modelId="{B4DF16B6-7EDA-6B48-B5D2-E13815BD6563}" type="presParOf" srcId="{BAD3AC5E-1FE8-2244-B79D-5FF87379C2C3}" destId="{1733D93C-AA6F-1149-80B7-E1BB1974833E}" srcOrd="1" destOrd="0" presId="urn:microsoft.com/office/officeart/2016/7/layout/VerticalSolidActionList"/>
    <dgm:cxn modelId="{43A98EDD-A05D-D64F-A1E5-61CCEC4FA32B}" type="presParOf" srcId="{BAD3AC5E-1FE8-2244-B79D-5FF87379C2C3}" destId="{4E53E783-76F8-0949-8056-24C5F8F4EF5C}" srcOrd="2" destOrd="0" presId="urn:microsoft.com/office/officeart/2016/7/layout/VerticalSolidActionList"/>
    <dgm:cxn modelId="{3AC0FAA0-BC5B-F04A-BE80-A7A70A3CDF20}" type="presParOf" srcId="{4E53E783-76F8-0949-8056-24C5F8F4EF5C}" destId="{E3191AD7-A1F8-C641-8AE3-E626A3BF1DCE}" srcOrd="0" destOrd="0" presId="urn:microsoft.com/office/officeart/2016/7/layout/VerticalSolidActionList"/>
    <dgm:cxn modelId="{9B53662D-AC5E-6445-A2F6-EB7A65E18A70}" type="presParOf" srcId="{4E53E783-76F8-0949-8056-24C5F8F4EF5C}" destId="{462FBE41-5C1E-2F4C-9F3E-93D703EAC47E}" srcOrd="1" destOrd="0" presId="urn:microsoft.com/office/officeart/2016/7/layout/VerticalSolidActionList"/>
    <dgm:cxn modelId="{7CE9E77A-C9F9-4F49-A03C-8A7A8DA8FC1B}" type="presParOf" srcId="{BAD3AC5E-1FE8-2244-B79D-5FF87379C2C3}" destId="{D64EEC57-8ADA-0D4C-8A62-4180A044899D}" srcOrd="3" destOrd="0" presId="urn:microsoft.com/office/officeart/2016/7/layout/VerticalSolidActionList"/>
    <dgm:cxn modelId="{C7F96C2C-E265-AF41-8FBC-C06FB75BF796}" type="presParOf" srcId="{BAD3AC5E-1FE8-2244-B79D-5FF87379C2C3}" destId="{5AD13F7F-C285-C143-9E10-9AEF55631F47}" srcOrd="4" destOrd="0" presId="urn:microsoft.com/office/officeart/2016/7/layout/VerticalSolidActionList"/>
    <dgm:cxn modelId="{AE7B2C19-EA05-D647-9E80-CCA4C72C5ACD}" type="presParOf" srcId="{5AD13F7F-C285-C143-9E10-9AEF55631F47}" destId="{3242D125-C5A0-6048-B9A8-887CDFD78258}" srcOrd="0" destOrd="0" presId="urn:microsoft.com/office/officeart/2016/7/layout/VerticalSolidActionList"/>
    <dgm:cxn modelId="{892DE183-0253-9D45-9D4B-670DE2B4C5AE}" type="presParOf" srcId="{5AD13F7F-C285-C143-9E10-9AEF55631F47}" destId="{D3B40A3A-7B9D-CD44-BCF8-98D247155CBE}" srcOrd="1" destOrd="0" presId="urn:microsoft.com/office/officeart/2016/7/layout/VerticalSolidActionList"/>
    <dgm:cxn modelId="{EE989E27-CDE1-134D-88D6-2708ED833EEB}" type="presParOf" srcId="{BAD3AC5E-1FE8-2244-B79D-5FF87379C2C3}" destId="{BB90C583-483D-804D-B6A0-4B29C935BF61}" srcOrd="5" destOrd="0" presId="urn:microsoft.com/office/officeart/2016/7/layout/VerticalSolidActionList"/>
    <dgm:cxn modelId="{F8FA4316-2A10-954E-8786-898D228937E7}" type="presParOf" srcId="{BAD3AC5E-1FE8-2244-B79D-5FF87379C2C3}" destId="{3039B41B-0F17-2A4E-A61A-8E867376CBE5}" srcOrd="6" destOrd="0" presId="urn:microsoft.com/office/officeart/2016/7/layout/VerticalSolidActionList"/>
    <dgm:cxn modelId="{46C4C8D7-B607-984E-8A87-87CC4A2BB445}" type="presParOf" srcId="{3039B41B-0F17-2A4E-A61A-8E867376CBE5}" destId="{3110C566-B0B3-CC49-92F8-50CAABF077B5}" srcOrd="0" destOrd="0" presId="urn:microsoft.com/office/officeart/2016/7/layout/VerticalSolidActionList"/>
    <dgm:cxn modelId="{4FFFFC16-1061-DA43-AAA7-1F56884667B6}" type="presParOf" srcId="{3039B41B-0F17-2A4E-A61A-8E867376CBE5}" destId="{75C1E78D-CFF6-074E-8393-082F5FFB63DF}" srcOrd="1" destOrd="0" presId="urn:microsoft.com/office/officeart/2016/7/layout/VerticalSolidActionList"/>
    <dgm:cxn modelId="{684C3A90-E52B-0B40-B612-829B7C7F3C5F}" type="presParOf" srcId="{BAD3AC5E-1FE8-2244-B79D-5FF87379C2C3}" destId="{1AE7FF7A-302A-DB4B-B6D0-D8C869F4C7FA}" srcOrd="7" destOrd="0" presId="urn:microsoft.com/office/officeart/2016/7/layout/VerticalSolidActionList"/>
    <dgm:cxn modelId="{32E3B03F-2CFB-5347-AA0A-3124B9F7EBC9}" type="presParOf" srcId="{BAD3AC5E-1FE8-2244-B79D-5FF87379C2C3}" destId="{23F21023-490C-7A47-9344-98329BA39349}" srcOrd="8" destOrd="0" presId="urn:microsoft.com/office/officeart/2016/7/layout/VerticalSolidActionList"/>
    <dgm:cxn modelId="{F2F1855A-BDC8-3446-B368-DBA5B4DC0624}" type="presParOf" srcId="{23F21023-490C-7A47-9344-98329BA39349}" destId="{740A29F2-C63A-6C45-B470-EF856B56EDA1}" srcOrd="0" destOrd="0" presId="urn:microsoft.com/office/officeart/2016/7/layout/VerticalSolidActionList"/>
    <dgm:cxn modelId="{A220F2EA-FB97-014F-9153-948BA394EBE0}" type="presParOf" srcId="{23F21023-490C-7A47-9344-98329BA39349}" destId="{0F8D6C59-E19D-6746-9BDF-8C663D517F9D}"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4E7077-52F3-4B72-9CE5-DF1D9B6B0248}"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31419A0B-F0F8-441A-B303-D8CF00E84252}">
      <dgm:prSet/>
      <dgm:spPr/>
      <dgm:t>
        <a:bodyPr/>
        <a:lstStyle/>
        <a:p>
          <a:r>
            <a:rPr lang="en-US" b="0" i="0"/>
            <a:t>In this instance, best aligned with the pragmatic paradigm I elected to work within</a:t>
          </a:r>
          <a:endParaRPr lang="en-US"/>
        </a:p>
      </dgm:t>
    </dgm:pt>
    <dgm:pt modelId="{C362466B-CB69-4D04-8E54-3C5575C3D42E}" type="parTrans" cxnId="{5F99EBD9-67AA-435B-8AEE-FE2F87D3B359}">
      <dgm:prSet/>
      <dgm:spPr/>
      <dgm:t>
        <a:bodyPr/>
        <a:lstStyle/>
        <a:p>
          <a:endParaRPr lang="en-US"/>
        </a:p>
      </dgm:t>
    </dgm:pt>
    <dgm:pt modelId="{2033B0E4-43FF-4764-93E6-CD2BFD76CBA1}" type="sibTrans" cxnId="{5F99EBD9-67AA-435B-8AEE-FE2F87D3B359}">
      <dgm:prSet/>
      <dgm:spPr/>
      <dgm:t>
        <a:bodyPr/>
        <a:lstStyle/>
        <a:p>
          <a:endParaRPr lang="en-US"/>
        </a:p>
      </dgm:t>
    </dgm:pt>
    <dgm:pt modelId="{72420F18-CA1B-46E9-9FC2-DC7C626DE2C0}">
      <dgm:prSet/>
      <dgm:spPr/>
      <dgm:t>
        <a:bodyPr/>
        <a:lstStyle/>
        <a:p>
          <a:r>
            <a:rPr lang="en-US" b="0" i="0"/>
            <a:t>Interviews allowed for specificity when dealing with individual cases </a:t>
          </a:r>
          <a:endParaRPr lang="en-US"/>
        </a:p>
      </dgm:t>
    </dgm:pt>
    <dgm:pt modelId="{4360AA2F-40D4-47F5-888E-236DCF86B7E2}" type="parTrans" cxnId="{88A73625-695E-4FE4-815E-A61968C0220B}">
      <dgm:prSet/>
      <dgm:spPr/>
      <dgm:t>
        <a:bodyPr/>
        <a:lstStyle/>
        <a:p>
          <a:endParaRPr lang="en-US"/>
        </a:p>
      </dgm:t>
    </dgm:pt>
    <dgm:pt modelId="{B5FD335A-2A2D-46A2-BC08-A56E5B25CBED}" type="sibTrans" cxnId="{88A73625-695E-4FE4-815E-A61968C0220B}">
      <dgm:prSet/>
      <dgm:spPr/>
      <dgm:t>
        <a:bodyPr/>
        <a:lstStyle/>
        <a:p>
          <a:endParaRPr lang="en-US"/>
        </a:p>
      </dgm:t>
    </dgm:pt>
    <dgm:pt modelId="{2F63FFF3-25F2-4458-8D80-DA5FC3C2AA8B}">
      <dgm:prSet/>
      <dgm:spPr/>
      <dgm:t>
        <a:bodyPr/>
        <a:lstStyle/>
        <a:p>
          <a:r>
            <a:rPr lang="en-GB" b="0" i="0"/>
            <a:t>permitted me to observe any social cues the participant may give, in particular body language and tone of voice (Opdenakker, R. 2006). </a:t>
          </a:r>
          <a:endParaRPr lang="en-US"/>
        </a:p>
      </dgm:t>
    </dgm:pt>
    <dgm:pt modelId="{43CB3200-B4BD-4235-BF82-93EE59D4260B}" type="parTrans" cxnId="{2726DFCB-1974-4DBB-A140-B4BFD0C8A7AC}">
      <dgm:prSet/>
      <dgm:spPr/>
      <dgm:t>
        <a:bodyPr/>
        <a:lstStyle/>
        <a:p>
          <a:endParaRPr lang="en-US"/>
        </a:p>
      </dgm:t>
    </dgm:pt>
    <dgm:pt modelId="{6DA9FE2C-357F-48FF-B20D-1804875681E3}" type="sibTrans" cxnId="{2726DFCB-1974-4DBB-A140-B4BFD0C8A7AC}">
      <dgm:prSet/>
      <dgm:spPr/>
      <dgm:t>
        <a:bodyPr/>
        <a:lstStyle/>
        <a:p>
          <a:endParaRPr lang="en-US"/>
        </a:p>
      </dgm:t>
    </dgm:pt>
    <dgm:pt modelId="{D9B50CF0-438E-48E8-ADBF-702F896774C6}">
      <dgm:prSet/>
      <dgm:spPr/>
      <dgm:t>
        <a:bodyPr/>
        <a:lstStyle/>
        <a:p>
          <a:r>
            <a:rPr lang="en-GB" b="0" i="0"/>
            <a:t>Semi Structured interviews enable natural growth of the subject as experiences by each participant </a:t>
          </a:r>
          <a:endParaRPr lang="en-US"/>
        </a:p>
      </dgm:t>
    </dgm:pt>
    <dgm:pt modelId="{6F93EC97-0951-41CA-9AFB-F406D38EC696}" type="parTrans" cxnId="{2901A417-542D-4C8E-A8CF-B28B4A5EE957}">
      <dgm:prSet/>
      <dgm:spPr/>
      <dgm:t>
        <a:bodyPr/>
        <a:lstStyle/>
        <a:p>
          <a:endParaRPr lang="en-US"/>
        </a:p>
      </dgm:t>
    </dgm:pt>
    <dgm:pt modelId="{5BA7998E-9AB8-43B2-922C-D55F5DEDD4CE}" type="sibTrans" cxnId="{2901A417-542D-4C8E-A8CF-B28B4A5EE957}">
      <dgm:prSet/>
      <dgm:spPr/>
      <dgm:t>
        <a:bodyPr/>
        <a:lstStyle/>
        <a:p>
          <a:endParaRPr lang="en-US"/>
        </a:p>
      </dgm:t>
    </dgm:pt>
    <dgm:pt modelId="{BD89ECB1-4494-5D40-8FCB-1840E981AB07}" type="pres">
      <dgm:prSet presAssocID="{164E7077-52F3-4B72-9CE5-DF1D9B6B0248}" presName="outerComposite" presStyleCnt="0">
        <dgm:presLayoutVars>
          <dgm:chMax val="5"/>
          <dgm:dir/>
          <dgm:resizeHandles val="exact"/>
        </dgm:presLayoutVars>
      </dgm:prSet>
      <dgm:spPr/>
    </dgm:pt>
    <dgm:pt modelId="{EF88CC34-AD7A-B148-B9F5-127435CEC26B}" type="pres">
      <dgm:prSet presAssocID="{164E7077-52F3-4B72-9CE5-DF1D9B6B0248}" presName="dummyMaxCanvas" presStyleCnt="0">
        <dgm:presLayoutVars/>
      </dgm:prSet>
      <dgm:spPr/>
    </dgm:pt>
    <dgm:pt modelId="{873D146F-6CAA-2C42-86AB-69824C7920ED}" type="pres">
      <dgm:prSet presAssocID="{164E7077-52F3-4B72-9CE5-DF1D9B6B0248}" presName="FourNodes_1" presStyleLbl="node1" presStyleIdx="0" presStyleCnt="4">
        <dgm:presLayoutVars>
          <dgm:bulletEnabled val="1"/>
        </dgm:presLayoutVars>
      </dgm:prSet>
      <dgm:spPr/>
    </dgm:pt>
    <dgm:pt modelId="{56D0D815-42D5-DA47-9342-802C3F05AB53}" type="pres">
      <dgm:prSet presAssocID="{164E7077-52F3-4B72-9CE5-DF1D9B6B0248}" presName="FourNodes_2" presStyleLbl="node1" presStyleIdx="1" presStyleCnt="4">
        <dgm:presLayoutVars>
          <dgm:bulletEnabled val="1"/>
        </dgm:presLayoutVars>
      </dgm:prSet>
      <dgm:spPr/>
    </dgm:pt>
    <dgm:pt modelId="{ADE41337-9D6D-7F42-9F8E-B355F46E7A3B}" type="pres">
      <dgm:prSet presAssocID="{164E7077-52F3-4B72-9CE5-DF1D9B6B0248}" presName="FourNodes_3" presStyleLbl="node1" presStyleIdx="2" presStyleCnt="4">
        <dgm:presLayoutVars>
          <dgm:bulletEnabled val="1"/>
        </dgm:presLayoutVars>
      </dgm:prSet>
      <dgm:spPr/>
    </dgm:pt>
    <dgm:pt modelId="{6B0B0193-9E1B-AF48-AC05-74C41933C7AD}" type="pres">
      <dgm:prSet presAssocID="{164E7077-52F3-4B72-9CE5-DF1D9B6B0248}" presName="FourNodes_4" presStyleLbl="node1" presStyleIdx="3" presStyleCnt="4">
        <dgm:presLayoutVars>
          <dgm:bulletEnabled val="1"/>
        </dgm:presLayoutVars>
      </dgm:prSet>
      <dgm:spPr/>
    </dgm:pt>
    <dgm:pt modelId="{655C313A-0EBF-FD4D-82A7-890A98461B93}" type="pres">
      <dgm:prSet presAssocID="{164E7077-52F3-4B72-9CE5-DF1D9B6B0248}" presName="FourConn_1-2" presStyleLbl="fgAccFollowNode1" presStyleIdx="0" presStyleCnt="3">
        <dgm:presLayoutVars>
          <dgm:bulletEnabled val="1"/>
        </dgm:presLayoutVars>
      </dgm:prSet>
      <dgm:spPr/>
    </dgm:pt>
    <dgm:pt modelId="{9395E7FD-2940-9945-9AEB-B1120EE4B652}" type="pres">
      <dgm:prSet presAssocID="{164E7077-52F3-4B72-9CE5-DF1D9B6B0248}" presName="FourConn_2-3" presStyleLbl="fgAccFollowNode1" presStyleIdx="1" presStyleCnt="3">
        <dgm:presLayoutVars>
          <dgm:bulletEnabled val="1"/>
        </dgm:presLayoutVars>
      </dgm:prSet>
      <dgm:spPr/>
    </dgm:pt>
    <dgm:pt modelId="{0771159D-48D7-B34E-B573-675784209404}" type="pres">
      <dgm:prSet presAssocID="{164E7077-52F3-4B72-9CE5-DF1D9B6B0248}" presName="FourConn_3-4" presStyleLbl="fgAccFollowNode1" presStyleIdx="2" presStyleCnt="3">
        <dgm:presLayoutVars>
          <dgm:bulletEnabled val="1"/>
        </dgm:presLayoutVars>
      </dgm:prSet>
      <dgm:spPr/>
    </dgm:pt>
    <dgm:pt modelId="{0576FA71-21A0-E64E-9227-AB0AD0B21F40}" type="pres">
      <dgm:prSet presAssocID="{164E7077-52F3-4B72-9CE5-DF1D9B6B0248}" presName="FourNodes_1_text" presStyleLbl="node1" presStyleIdx="3" presStyleCnt="4">
        <dgm:presLayoutVars>
          <dgm:bulletEnabled val="1"/>
        </dgm:presLayoutVars>
      </dgm:prSet>
      <dgm:spPr/>
    </dgm:pt>
    <dgm:pt modelId="{D61223E8-AC41-8145-954D-EDEEE8641671}" type="pres">
      <dgm:prSet presAssocID="{164E7077-52F3-4B72-9CE5-DF1D9B6B0248}" presName="FourNodes_2_text" presStyleLbl="node1" presStyleIdx="3" presStyleCnt="4">
        <dgm:presLayoutVars>
          <dgm:bulletEnabled val="1"/>
        </dgm:presLayoutVars>
      </dgm:prSet>
      <dgm:spPr/>
    </dgm:pt>
    <dgm:pt modelId="{C9CA0B2E-9268-6B4E-90BD-E8A0A4D97EB8}" type="pres">
      <dgm:prSet presAssocID="{164E7077-52F3-4B72-9CE5-DF1D9B6B0248}" presName="FourNodes_3_text" presStyleLbl="node1" presStyleIdx="3" presStyleCnt="4">
        <dgm:presLayoutVars>
          <dgm:bulletEnabled val="1"/>
        </dgm:presLayoutVars>
      </dgm:prSet>
      <dgm:spPr/>
    </dgm:pt>
    <dgm:pt modelId="{063CE273-616E-FE44-BB8F-AD0B5B3AB427}" type="pres">
      <dgm:prSet presAssocID="{164E7077-52F3-4B72-9CE5-DF1D9B6B0248}" presName="FourNodes_4_text" presStyleLbl="node1" presStyleIdx="3" presStyleCnt="4">
        <dgm:presLayoutVars>
          <dgm:bulletEnabled val="1"/>
        </dgm:presLayoutVars>
      </dgm:prSet>
      <dgm:spPr/>
    </dgm:pt>
  </dgm:ptLst>
  <dgm:cxnLst>
    <dgm:cxn modelId="{2901A417-542D-4C8E-A8CF-B28B4A5EE957}" srcId="{164E7077-52F3-4B72-9CE5-DF1D9B6B0248}" destId="{D9B50CF0-438E-48E8-ADBF-702F896774C6}" srcOrd="3" destOrd="0" parTransId="{6F93EC97-0951-41CA-9AFB-F406D38EC696}" sibTransId="{5BA7998E-9AB8-43B2-922C-D55F5DEDD4CE}"/>
    <dgm:cxn modelId="{88A73625-695E-4FE4-815E-A61968C0220B}" srcId="{164E7077-52F3-4B72-9CE5-DF1D9B6B0248}" destId="{72420F18-CA1B-46E9-9FC2-DC7C626DE2C0}" srcOrd="1" destOrd="0" parTransId="{4360AA2F-40D4-47F5-888E-236DCF86B7E2}" sibTransId="{B5FD335A-2A2D-46A2-BC08-A56E5B25CBED}"/>
    <dgm:cxn modelId="{4CFF6333-776C-4B49-BA51-9C924B3B81BF}" type="presOf" srcId="{2F63FFF3-25F2-4458-8D80-DA5FC3C2AA8B}" destId="{C9CA0B2E-9268-6B4E-90BD-E8A0A4D97EB8}" srcOrd="1" destOrd="0" presId="urn:microsoft.com/office/officeart/2005/8/layout/vProcess5"/>
    <dgm:cxn modelId="{419EFA38-EB42-2E43-9238-8B94732B823B}" type="presOf" srcId="{2033B0E4-43FF-4764-93E6-CD2BFD76CBA1}" destId="{655C313A-0EBF-FD4D-82A7-890A98461B93}" srcOrd="0" destOrd="0" presId="urn:microsoft.com/office/officeart/2005/8/layout/vProcess5"/>
    <dgm:cxn modelId="{DB354642-3252-D346-9F9E-517617950853}" type="presOf" srcId="{31419A0B-F0F8-441A-B303-D8CF00E84252}" destId="{873D146F-6CAA-2C42-86AB-69824C7920ED}" srcOrd="0" destOrd="0" presId="urn:microsoft.com/office/officeart/2005/8/layout/vProcess5"/>
    <dgm:cxn modelId="{FBEA9142-6806-004B-B25C-3844351A33BC}" type="presOf" srcId="{D9B50CF0-438E-48E8-ADBF-702F896774C6}" destId="{063CE273-616E-FE44-BB8F-AD0B5B3AB427}" srcOrd="1" destOrd="0" presId="urn:microsoft.com/office/officeart/2005/8/layout/vProcess5"/>
    <dgm:cxn modelId="{5070F542-06FA-564D-8F54-13FAC24E1391}" type="presOf" srcId="{72420F18-CA1B-46E9-9FC2-DC7C626DE2C0}" destId="{56D0D815-42D5-DA47-9342-802C3F05AB53}" srcOrd="0" destOrd="0" presId="urn:microsoft.com/office/officeart/2005/8/layout/vProcess5"/>
    <dgm:cxn modelId="{FF17155A-CDE8-DF42-B58B-3157DF84C1C0}" type="presOf" srcId="{6DA9FE2C-357F-48FF-B20D-1804875681E3}" destId="{0771159D-48D7-B34E-B573-675784209404}" srcOrd="0" destOrd="0" presId="urn:microsoft.com/office/officeart/2005/8/layout/vProcess5"/>
    <dgm:cxn modelId="{7ABFA877-7F45-464D-9F94-B4F8D2AC8AF4}" type="presOf" srcId="{2F63FFF3-25F2-4458-8D80-DA5FC3C2AA8B}" destId="{ADE41337-9D6D-7F42-9F8E-B355F46E7A3B}" srcOrd="0" destOrd="0" presId="urn:microsoft.com/office/officeart/2005/8/layout/vProcess5"/>
    <dgm:cxn modelId="{C7A1B78A-2C98-C740-A686-F6F5C589A758}" type="presOf" srcId="{D9B50CF0-438E-48E8-ADBF-702F896774C6}" destId="{6B0B0193-9E1B-AF48-AC05-74C41933C7AD}" srcOrd="0" destOrd="0" presId="urn:microsoft.com/office/officeart/2005/8/layout/vProcess5"/>
    <dgm:cxn modelId="{7CE9519A-D592-1B48-84C8-453D4C391DFD}" type="presOf" srcId="{31419A0B-F0F8-441A-B303-D8CF00E84252}" destId="{0576FA71-21A0-E64E-9227-AB0AD0B21F40}" srcOrd="1" destOrd="0" presId="urn:microsoft.com/office/officeart/2005/8/layout/vProcess5"/>
    <dgm:cxn modelId="{77DF6DA4-CE68-4647-9892-01929D1D6C24}" type="presOf" srcId="{72420F18-CA1B-46E9-9FC2-DC7C626DE2C0}" destId="{D61223E8-AC41-8145-954D-EDEEE8641671}" srcOrd="1" destOrd="0" presId="urn:microsoft.com/office/officeart/2005/8/layout/vProcess5"/>
    <dgm:cxn modelId="{2726DFCB-1974-4DBB-A140-B4BFD0C8A7AC}" srcId="{164E7077-52F3-4B72-9CE5-DF1D9B6B0248}" destId="{2F63FFF3-25F2-4458-8D80-DA5FC3C2AA8B}" srcOrd="2" destOrd="0" parTransId="{43CB3200-B4BD-4235-BF82-93EE59D4260B}" sibTransId="{6DA9FE2C-357F-48FF-B20D-1804875681E3}"/>
    <dgm:cxn modelId="{5F99EBD9-67AA-435B-8AEE-FE2F87D3B359}" srcId="{164E7077-52F3-4B72-9CE5-DF1D9B6B0248}" destId="{31419A0B-F0F8-441A-B303-D8CF00E84252}" srcOrd="0" destOrd="0" parTransId="{C362466B-CB69-4D04-8E54-3C5575C3D42E}" sibTransId="{2033B0E4-43FF-4764-93E6-CD2BFD76CBA1}"/>
    <dgm:cxn modelId="{E24EFCD9-26B1-1946-8158-FD8294167808}" type="presOf" srcId="{164E7077-52F3-4B72-9CE5-DF1D9B6B0248}" destId="{BD89ECB1-4494-5D40-8FCB-1840E981AB07}" srcOrd="0" destOrd="0" presId="urn:microsoft.com/office/officeart/2005/8/layout/vProcess5"/>
    <dgm:cxn modelId="{324CF3ED-1481-B44E-9E40-FAE0741D0FAC}" type="presOf" srcId="{B5FD335A-2A2D-46A2-BC08-A56E5B25CBED}" destId="{9395E7FD-2940-9945-9AEB-B1120EE4B652}" srcOrd="0" destOrd="0" presId="urn:microsoft.com/office/officeart/2005/8/layout/vProcess5"/>
    <dgm:cxn modelId="{63CDA746-AFEA-0543-881B-0F38F3780CB0}" type="presParOf" srcId="{BD89ECB1-4494-5D40-8FCB-1840E981AB07}" destId="{EF88CC34-AD7A-B148-B9F5-127435CEC26B}" srcOrd="0" destOrd="0" presId="urn:microsoft.com/office/officeart/2005/8/layout/vProcess5"/>
    <dgm:cxn modelId="{3DF1A858-0D76-F94C-ACFC-F61BD9F94F4A}" type="presParOf" srcId="{BD89ECB1-4494-5D40-8FCB-1840E981AB07}" destId="{873D146F-6CAA-2C42-86AB-69824C7920ED}" srcOrd="1" destOrd="0" presId="urn:microsoft.com/office/officeart/2005/8/layout/vProcess5"/>
    <dgm:cxn modelId="{4AB6CF11-CE57-F04B-9DCC-BE775843F65B}" type="presParOf" srcId="{BD89ECB1-4494-5D40-8FCB-1840E981AB07}" destId="{56D0D815-42D5-DA47-9342-802C3F05AB53}" srcOrd="2" destOrd="0" presId="urn:microsoft.com/office/officeart/2005/8/layout/vProcess5"/>
    <dgm:cxn modelId="{CAD4B92A-D133-9346-A39E-9FF8959F7AF4}" type="presParOf" srcId="{BD89ECB1-4494-5D40-8FCB-1840E981AB07}" destId="{ADE41337-9D6D-7F42-9F8E-B355F46E7A3B}" srcOrd="3" destOrd="0" presId="urn:microsoft.com/office/officeart/2005/8/layout/vProcess5"/>
    <dgm:cxn modelId="{5369E9D3-3DB1-0D4F-A01F-3DDA7846742A}" type="presParOf" srcId="{BD89ECB1-4494-5D40-8FCB-1840E981AB07}" destId="{6B0B0193-9E1B-AF48-AC05-74C41933C7AD}" srcOrd="4" destOrd="0" presId="urn:microsoft.com/office/officeart/2005/8/layout/vProcess5"/>
    <dgm:cxn modelId="{98DA7DE3-C199-AD43-A895-7A4181A02F57}" type="presParOf" srcId="{BD89ECB1-4494-5D40-8FCB-1840E981AB07}" destId="{655C313A-0EBF-FD4D-82A7-890A98461B93}" srcOrd="5" destOrd="0" presId="urn:microsoft.com/office/officeart/2005/8/layout/vProcess5"/>
    <dgm:cxn modelId="{46FE4ABA-A2A0-C949-9075-A60728746AD5}" type="presParOf" srcId="{BD89ECB1-4494-5D40-8FCB-1840E981AB07}" destId="{9395E7FD-2940-9945-9AEB-B1120EE4B652}" srcOrd="6" destOrd="0" presId="urn:microsoft.com/office/officeart/2005/8/layout/vProcess5"/>
    <dgm:cxn modelId="{47168489-F44E-DA44-BABD-68D6997D2127}" type="presParOf" srcId="{BD89ECB1-4494-5D40-8FCB-1840E981AB07}" destId="{0771159D-48D7-B34E-B573-675784209404}" srcOrd="7" destOrd="0" presId="urn:microsoft.com/office/officeart/2005/8/layout/vProcess5"/>
    <dgm:cxn modelId="{4E1ABE88-3F38-734D-97B6-635D6D400CB8}" type="presParOf" srcId="{BD89ECB1-4494-5D40-8FCB-1840E981AB07}" destId="{0576FA71-21A0-E64E-9227-AB0AD0B21F40}" srcOrd="8" destOrd="0" presId="urn:microsoft.com/office/officeart/2005/8/layout/vProcess5"/>
    <dgm:cxn modelId="{D1C1C1FA-6B70-2444-B57B-BA884D03C5D7}" type="presParOf" srcId="{BD89ECB1-4494-5D40-8FCB-1840E981AB07}" destId="{D61223E8-AC41-8145-954D-EDEEE8641671}" srcOrd="9" destOrd="0" presId="urn:microsoft.com/office/officeart/2005/8/layout/vProcess5"/>
    <dgm:cxn modelId="{46B34FE3-65D2-5141-87E6-B2E393CED209}" type="presParOf" srcId="{BD89ECB1-4494-5D40-8FCB-1840E981AB07}" destId="{C9CA0B2E-9268-6B4E-90BD-E8A0A4D97EB8}" srcOrd="10" destOrd="0" presId="urn:microsoft.com/office/officeart/2005/8/layout/vProcess5"/>
    <dgm:cxn modelId="{47D1A0D8-71BE-7C43-BEB1-D85040F587CB}" type="presParOf" srcId="{BD89ECB1-4494-5D40-8FCB-1840E981AB07}" destId="{063CE273-616E-FE44-BB8F-AD0B5B3AB427}"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5C1C3F-352A-4492-A188-F66D9547660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30A8B37-B44B-47E0-A2E0-CC6A7218BE36}">
      <dgm:prSet/>
      <dgm:spPr/>
      <dgm:t>
        <a:bodyPr/>
        <a:lstStyle/>
        <a:p>
          <a:pPr>
            <a:defRPr cap="all"/>
          </a:pPr>
          <a:r>
            <a:rPr lang="en-US"/>
            <a:t>A combination of 5 performers and 5 teachers were interviewed, the majority of which were a convenience sample </a:t>
          </a:r>
          <a:r>
            <a:rPr lang="en-GB"/>
            <a:t>(Berg, 2001).</a:t>
          </a:r>
          <a:endParaRPr lang="en-US"/>
        </a:p>
      </dgm:t>
    </dgm:pt>
    <dgm:pt modelId="{5BDA2779-6669-4B01-92CA-D83FB6686B91}" type="parTrans" cxnId="{AAE2F6B6-B2D4-48ED-B5F6-EA437BF7534A}">
      <dgm:prSet/>
      <dgm:spPr/>
      <dgm:t>
        <a:bodyPr/>
        <a:lstStyle/>
        <a:p>
          <a:endParaRPr lang="en-US"/>
        </a:p>
      </dgm:t>
    </dgm:pt>
    <dgm:pt modelId="{EABEB752-AC55-4ABD-9B34-7F2E9AA50F57}" type="sibTrans" cxnId="{AAE2F6B6-B2D4-48ED-B5F6-EA437BF7534A}">
      <dgm:prSet/>
      <dgm:spPr/>
      <dgm:t>
        <a:bodyPr/>
        <a:lstStyle/>
        <a:p>
          <a:endParaRPr lang="en-US"/>
        </a:p>
      </dgm:t>
    </dgm:pt>
    <dgm:pt modelId="{2C4E7CF8-3D18-462F-A652-C38672525AB6}">
      <dgm:prSet/>
      <dgm:spPr/>
      <dgm:t>
        <a:bodyPr/>
        <a:lstStyle/>
        <a:p>
          <a:pPr>
            <a:defRPr cap="all"/>
          </a:pPr>
          <a:r>
            <a:rPr lang="en-GB"/>
            <a:t>This combination, along with my literature review triangulates the data. </a:t>
          </a:r>
          <a:endParaRPr lang="en-US"/>
        </a:p>
      </dgm:t>
    </dgm:pt>
    <dgm:pt modelId="{5B1E07D8-F178-4537-A858-005DB8922CAC}" type="parTrans" cxnId="{A707CBAF-4162-4A34-AF83-77F0B0C4DC68}">
      <dgm:prSet/>
      <dgm:spPr/>
      <dgm:t>
        <a:bodyPr/>
        <a:lstStyle/>
        <a:p>
          <a:endParaRPr lang="en-US"/>
        </a:p>
      </dgm:t>
    </dgm:pt>
    <dgm:pt modelId="{D1B09C8B-D1DF-4EEA-AA67-6A1A9D042E4D}" type="sibTrans" cxnId="{A707CBAF-4162-4A34-AF83-77F0B0C4DC68}">
      <dgm:prSet/>
      <dgm:spPr/>
      <dgm:t>
        <a:bodyPr/>
        <a:lstStyle/>
        <a:p>
          <a:endParaRPr lang="en-US"/>
        </a:p>
      </dgm:t>
    </dgm:pt>
    <dgm:pt modelId="{3F4D3ED0-992F-409C-9BAB-95D874D9EF18}">
      <dgm:prSet/>
      <dgm:spPr/>
      <dgm:t>
        <a:bodyPr/>
        <a:lstStyle/>
        <a:p>
          <a:pPr>
            <a:defRPr cap="all"/>
          </a:pPr>
          <a:r>
            <a:rPr lang="en-GB"/>
            <a:t>Ethical considerations </a:t>
          </a:r>
          <a:endParaRPr lang="en-US"/>
        </a:p>
      </dgm:t>
    </dgm:pt>
    <dgm:pt modelId="{16D7FCB8-A018-49E6-846E-83A48A78C0C9}" type="parTrans" cxnId="{55D3D9ED-C62E-4F8F-A1EE-56FABAD54A92}">
      <dgm:prSet/>
      <dgm:spPr/>
      <dgm:t>
        <a:bodyPr/>
        <a:lstStyle/>
        <a:p>
          <a:endParaRPr lang="en-US"/>
        </a:p>
      </dgm:t>
    </dgm:pt>
    <dgm:pt modelId="{EF9541FE-E5FD-4198-BD1B-B03ABB30FA35}" type="sibTrans" cxnId="{55D3D9ED-C62E-4F8F-A1EE-56FABAD54A92}">
      <dgm:prSet/>
      <dgm:spPr/>
      <dgm:t>
        <a:bodyPr/>
        <a:lstStyle/>
        <a:p>
          <a:endParaRPr lang="en-US"/>
        </a:p>
      </dgm:t>
    </dgm:pt>
    <dgm:pt modelId="{8B05D4E5-3627-406F-A97B-26F47183249E}">
      <dgm:prSet/>
      <dgm:spPr/>
      <dgm:t>
        <a:bodyPr/>
        <a:lstStyle/>
        <a:p>
          <a:pPr>
            <a:defRPr cap="all"/>
          </a:pPr>
          <a:r>
            <a:rPr lang="en-GB"/>
            <a:t>Insider research. The Pros and cons. </a:t>
          </a:r>
          <a:endParaRPr lang="en-US"/>
        </a:p>
      </dgm:t>
    </dgm:pt>
    <dgm:pt modelId="{02681F74-2C8C-4952-8856-4FEA583574D1}" type="parTrans" cxnId="{04103584-12AD-4104-A574-0E0DE73C4718}">
      <dgm:prSet/>
      <dgm:spPr/>
      <dgm:t>
        <a:bodyPr/>
        <a:lstStyle/>
        <a:p>
          <a:endParaRPr lang="en-US"/>
        </a:p>
      </dgm:t>
    </dgm:pt>
    <dgm:pt modelId="{031C75ED-2055-4DCD-AEB6-BAF621797E83}" type="sibTrans" cxnId="{04103584-12AD-4104-A574-0E0DE73C4718}">
      <dgm:prSet/>
      <dgm:spPr/>
      <dgm:t>
        <a:bodyPr/>
        <a:lstStyle/>
        <a:p>
          <a:endParaRPr lang="en-US"/>
        </a:p>
      </dgm:t>
    </dgm:pt>
    <dgm:pt modelId="{68E249BF-E677-4371-AA12-32A84C852EAC}" type="pres">
      <dgm:prSet presAssocID="{C35C1C3F-352A-4492-A188-F66D95476603}" presName="root" presStyleCnt="0">
        <dgm:presLayoutVars>
          <dgm:dir/>
          <dgm:resizeHandles val="exact"/>
        </dgm:presLayoutVars>
      </dgm:prSet>
      <dgm:spPr/>
    </dgm:pt>
    <dgm:pt modelId="{7B9FCEC8-E4B0-4247-8D60-E22D7085F977}" type="pres">
      <dgm:prSet presAssocID="{630A8B37-B44B-47E0-A2E0-CC6A7218BE36}" presName="compNode" presStyleCnt="0"/>
      <dgm:spPr/>
    </dgm:pt>
    <dgm:pt modelId="{70775B64-21DF-45AA-9498-5BCF7F831B56}" type="pres">
      <dgm:prSet presAssocID="{630A8B37-B44B-47E0-A2E0-CC6A7218BE36}" presName="iconBgRect" presStyleLbl="bgShp" presStyleIdx="0" presStyleCnt="4"/>
      <dgm:spPr/>
    </dgm:pt>
    <dgm:pt modelId="{AC599504-FB96-4AF0-B15B-578BB9B09A58}" type="pres">
      <dgm:prSet presAssocID="{630A8B37-B44B-47E0-A2E0-CC6A7218BE3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F17B3E33-B631-41DB-B31D-F18C0254E7A8}" type="pres">
      <dgm:prSet presAssocID="{630A8B37-B44B-47E0-A2E0-CC6A7218BE36}" presName="spaceRect" presStyleCnt="0"/>
      <dgm:spPr/>
    </dgm:pt>
    <dgm:pt modelId="{9A6D7972-D216-4B61-B42D-2574D360C5FC}" type="pres">
      <dgm:prSet presAssocID="{630A8B37-B44B-47E0-A2E0-CC6A7218BE36}" presName="textRect" presStyleLbl="revTx" presStyleIdx="0" presStyleCnt="4">
        <dgm:presLayoutVars>
          <dgm:chMax val="1"/>
          <dgm:chPref val="1"/>
        </dgm:presLayoutVars>
      </dgm:prSet>
      <dgm:spPr/>
    </dgm:pt>
    <dgm:pt modelId="{E048C434-A209-4E43-A066-B7C6B63D0BE4}" type="pres">
      <dgm:prSet presAssocID="{EABEB752-AC55-4ABD-9B34-7F2E9AA50F57}" presName="sibTrans" presStyleCnt="0"/>
      <dgm:spPr/>
    </dgm:pt>
    <dgm:pt modelId="{64819652-AED2-45F6-AA7A-9A334432E1C8}" type="pres">
      <dgm:prSet presAssocID="{2C4E7CF8-3D18-462F-A652-C38672525AB6}" presName="compNode" presStyleCnt="0"/>
      <dgm:spPr/>
    </dgm:pt>
    <dgm:pt modelId="{EFFF42F4-D738-4569-B991-AC2DADA6E133}" type="pres">
      <dgm:prSet presAssocID="{2C4E7CF8-3D18-462F-A652-C38672525AB6}" presName="iconBgRect" presStyleLbl="bgShp" presStyleIdx="1" presStyleCnt="4"/>
      <dgm:spPr/>
    </dgm:pt>
    <dgm:pt modelId="{9B02449B-C0EF-4A10-B7A5-3DA8EE6CD00B}" type="pres">
      <dgm:prSet presAssocID="{2C4E7CF8-3D18-462F-A652-C38672525A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1DBD0296-2470-4893-9939-102FA2CB1C46}" type="pres">
      <dgm:prSet presAssocID="{2C4E7CF8-3D18-462F-A652-C38672525AB6}" presName="spaceRect" presStyleCnt="0"/>
      <dgm:spPr/>
    </dgm:pt>
    <dgm:pt modelId="{7D04F467-272F-48D6-99AB-71B1EAC6D463}" type="pres">
      <dgm:prSet presAssocID="{2C4E7CF8-3D18-462F-A652-C38672525AB6}" presName="textRect" presStyleLbl="revTx" presStyleIdx="1" presStyleCnt="4">
        <dgm:presLayoutVars>
          <dgm:chMax val="1"/>
          <dgm:chPref val="1"/>
        </dgm:presLayoutVars>
      </dgm:prSet>
      <dgm:spPr/>
    </dgm:pt>
    <dgm:pt modelId="{B6201A68-6361-4CA0-AD56-E43197D42531}" type="pres">
      <dgm:prSet presAssocID="{D1B09C8B-D1DF-4EEA-AA67-6A1A9D042E4D}" presName="sibTrans" presStyleCnt="0"/>
      <dgm:spPr/>
    </dgm:pt>
    <dgm:pt modelId="{F8D98F28-2562-4FEE-BFB2-6AF9B9103D32}" type="pres">
      <dgm:prSet presAssocID="{3F4D3ED0-992F-409C-9BAB-95D874D9EF18}" presName="compNode" presStyleCnt="0"/>
      <dgm:spPr/>
    </dgm:pt>
    <dgm:pt modelId="{83DB784C-9A0C-420C-965E-1894622310DF}" type="pres">
      <dgm:prSet presAssocID="{3F4D3ED0-992F-409C-9BAB-95D874D9EF18}" presName="iconBgRect" presStyleLbl="bgShp" presStyleIdx="2" presStyleCnt="4"/>
      <dgm:spPr/>
    </dgm:pt>
    <dgm:pt modelId="{034F585E-084C-4047-8507-FE234DD754AF}" type="pres">
      <dgm:prSet presAssocID="{3F4D3ED0-992F-409C-9BAB-95D874D9EF1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7075DD06-946D-40F2-9BA7-5FC022358D43}" type="pres">
      <dgm:prSet presAssocID="{3F4D3ED0-992F-409C-9BAB-95D874D9EF18}" presName="spaceRect" presStyleCnt="0"/>
      <dgm:spPr/>
    </dgm:pt>
    <dgm:pt modelId="{ED1856CA-9E64-4A83-8331-84290B813F53}" type="pres">
      <dgm:prSet presAssocID="{3F4D3ED0-992F-409C-9BAB-95D874D9EF18}" presName="textRect" presStyleLbl="revTx" presStyleIdx="2" presStyleCnt="4">
        <dgm:presLayoutVars>
          <dgm:chMax val="1"/>
          <dgm:chPref val="1"/>
        </dgm:presLayoutVars>
      </dgm:prSet>
      <dgm:spPr/>
    </dgm:pt>
    <dgm:pt modelId="{BE1F91B5-B6D5-4D8F-830E-90E1D9D75ADF}" type="pres">
      <dgm:prSet presAssocID="{EF9541FE-E5FD-4198-BD1B-B03ABB30FA35}" presName="sibTrans" presStyleCnt="0"/>
      <dgm:spPr/>
    </dgm:pt>
    <dgm:pt modelId="{665083B5-B0BD-46FA-B484-A67BBECBE752}" type="pres">
      <dgm:prSet presAssocID="{8B05D4E5-3627-406F-A97B-26F47183249E}" presName="compNode" presStyleCnt="0"/>
      <dgm:spPr/>
    </dgm:pt>
    <dgm:pt modelId="{BA2FF0C1-0160-453C-8767-339947F842D2}" type="pres">
      <dgm:prSet presAssocID="{8B05D4E5-3627-406F-A97B-26F47183249E}" presName="iconBgRect" presStyleLbl="bgShp" presStyleIdx="3" presStyleCnt="4"/>
      <dgm:spPr/>
    </dgm:pt>
    <dgm:pt modelId="{DBB424DD-54E9-405D-86E4-803185FA5F09}" type="pres">
      <dgm:prSet presAssocID="{8B05D4E5-3627-406F-A97B-26F47183249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amond"/>
        </a:ext>
      </dgm:extLst>
    </dgm:pt>
    <dgm:pt modelId="{00F8A99E-6388-453E-A81A-2232C9F867FF}" type="pres">
      <dgm:prSet presAssocID="{8B05D4E5-3627-406F-A97B-26F47183249E}" presName="spaceRect" presStyleCnt="0"/>
      <dgm:spPr/>
    </dgm:pt>
    <dgm:pt modelId="{00EC9B5B-26E0-4004-ABE7-CBD30F078916}" type="pres">
      <dgm:prSet presAssocID="{8B05D4E5-3627-406F-A97B-26F47183249E}" presName="textRect" presStyleLbl="revTx" presStyleIdx="3" presStyleCnt="4">
        <dgm:presLayoutVars>
          <dgm:chMax val="1"/>
          <dgm:chPref val="1"/>
        </dgm:presLayoutVars>
      </dgm:prSet>
      <dgm:spPr/>
    </dgm:pt>
  </dgm:ptLst>
  <dgm:cxnLst>
    <dgm:cxn modelId="{E51FF422-7A71-4AE4-AC7C-ADFE393B0439}" type="presOf" srcId="{630A8B37-B44B-47E0-A2E0-CC6A7218BE36}" destId="{9A6D7972-D216-4B61-B42D-2574D360C5FC}" srcOrd="0" destOrd="0" presId="urn:microsoft.com/office/officeart/2018/5/layout/IconCircleLabelList"/>
    <dgm:cxn modelId="{04DF3343-746F-41A4-B44E-C59338B01060}" type="presOf" srcId="{8B05D4E5-3627-406F-A97B-26F47183249E}" destId="{00EC9B5B-26E0-4004-ABE7-CBD30F078916}" srcOrd="0" destOrd="0" presId="urn:microsoft.com/office/officeart/2018/5/layout/IconCircleLabelList"/>
    <dgm:cxn modelId="{313AD37A-5AFC-41CE-8A47-AD822E6C71F8}" type="presOf" srcId="{C35C1C3F-352A-4492-A188-F66D95476603}" destId="{68E249BF-E677-4371-AA12-32A84C852EAC}" srcOrd="0" destOrd="0" presId="urn:microsoft.com/office/officeart/2018/5/layout/IconCircleLabelList"/>
    <dgm:cxn modelId="{04103584-12AD-4104-A574-0E0DE73C4718}" srcId="{C35C1C3F-352A-4492-A188-F66D95476603}" destId="{8B05D4E5-3627-406F-A97B-26F47183249E}" srcOrd="3" destOrd="0" parTransId="{02681F74-2C8C-4952-8856-4FEA583574D1}" sibTransId="{031C75ED-2055-4DCD-AEB6-BAF621797E83}"/>
    <dgm:cxn modelId="{A707CBAF-4162-4A34-AF83-77F0B0C4DC68}" srcId="{C35C1C3F-352A-4492-A188-F66D95476603}" destId="{2C4E7CF8-3D18-462F-A652-C38672525AB6}" srcOrd="1" destOrd="0" parTransId="{5B1E07D8-F178-4537-A858-005DB8922CAC}" sibTransId="{D1B09C8B-D1DF-4EEA-AA67-6A1A9D042E4D}"/>
    <dgm:cxn modelId="{AAE2F6B6-B2D4-48ED-B5F6-EA437BF7534A}" srcId="{C35C1C3F-352A-4492-A188-F66D95476603}" destId="{630A8B37-B44B-47E0-A2E0-CC6A7218BE36}" srcOrd="0" destOrd="0" parTransId="{5BDA2779-6669-4B01-92CA-D83FB6686B91}" sibTransId="{EABEB752-AC55-4ABD-9B34-7F2E9AA50F57}"/>
    <dgm:cxn modelId="{4C9826C4-C223-4D31-9829-BB5F2CD9EBCB}" type="presOf" srcId="{2C4E7CF8-3D18-462F-A652-C38672525AB6}" destId="{7D04F467-272F-48D6-99AB-71B1EAC6D463}" srcOrd="0" destOrd="0" presId="urn:microsoft.com/office/officeart/2018/5/layout/IconCircleLabelList"/>
    <dgm:cxn modelId="{4D023DED-9A39-42C0-8BA1-94C4FCF47E12}" type="presOf" srcId="{3F4D3ED0-992F-409C-9BAB-95D874D9EF18}" destId="{ED1856CA-9E64-4A83-8331-84290B813F53}" srcOrd="0" destOrd="0" presId="urn:microsoft.com/office/officeart/2018/5/layout/IconCircleLabelList"/>
    <dgm:cxn modelId="{55D3D9ED-C62E-4F8F-A1EE-56FABAD54A92}" srcId="{C35C1C3F-352A-4492-A188-F66D95476603}" destId="{3F4D3ED0-992F-409C-9BAB-95D874D9EF18}" srcOrd="2" destOrd="0" parTransId="{16D7FCB8-A018-49E6-846E-83A48A78C0C9}" sibTransId="{EF9541FE-E5FD-4198-BD1B-B03ABB30FA35}"/>
    <dgm:cxn modelId="{715B0A1E-A7FF-4AA7-9884-3F10AB9DD230}" type="presParOf" srcId="{68E249BF-E677-4371-AA12-32A84C852EAC}" destId="{7B9FCEC8-E4B0-4247-8D60-E22D7085F977}" srcOrd="0" destOrd="0" presId="urn:microsoft.com/office/officeart/2018/5/layout/IconCircleLabelList"/>
    <dgm:cxn modelId="{89A44D68-EE3B-4E36-9754-74C3FE39BD7E}" type="presParOf" srcId="{7B9FCEC8-E4B0-4247-8D60-E22D7085F977}" destId="{70775B64-21DF-45AA-9498-5BCF7F831B56}" srcOrd="0" destOrd="0" presId="urn:microsoft.com/office/officeart/2018/5/layout/IconCircleLabelList"/>
    <dgm:cxn modelId="{2F70C696-4BC1-4EB1-9BDE-3355FD332382}" type="presParOf" srcId="{7B9FCEC8-E4B0-4247-8D60-E22D7085F977}" destId="{AC599504-FB96-4AF0-B15B-578BB9B09A58}" srcOrd="1" destOrd="0" presId="urn:microsoft.com/office/officeart/2018/5/layout/IconCircleLabelList"/>
    <dgm:cxn modelId="{7FF4957B-B340-490A-868D-4D7AAFD6B98E}" type="presParOf" srcId="{7B9FCEC8-E4B0-4247-8D60-E22D7085F977}" destId="{F17B3E33-B631-41DB-B31D-F18C0254E7A8}" srcOrd="2" destOrd="0" presId="urn:microsoft.com/office/officeart/2018/5/layout/IconCircleLabelList"/>
    <dgm:cxn modelId="{7429CD06-8584-4E0B-A20D-7C39B626AA48}" type="presParOf" srcId="{7B9FCEC8-E4B0-4247-8D60-E22D7085F977}" destId="{9A6D7972-D216-4B61-B42D-2574D360C5FC}" srcOrd="3" destOrd="0" presId="urn:microsoft.com/office/officeart/2018/5/layout/IconCircleLabelList"/>
    <dgm:cxn modelId="{5106F4B8-47E9-4BAB-B91D-7BDB9C2C1542}" type="presParOf" srcId="{68E249BF-E677-4371-AA12-32A84C852EAC}" destId="{E048C434-A209-4E43-A066-B7C6B63D0BE4}" srcOrd="1" destOrd="0" presId="urn:microsoft.com/office/officeart/2018/5/layout/IconCircleLabelList"/>
    <dgm:cxn modelId="{C4A8A3D4-409A-4702-B200-8E01DBC6FDF2}" type="presParOf" srcId="{68E249BF-E677-4371-AA12-32A84C852EAC}" destId="{64819652-AED2-45F6-AA7A-9A334432E1C8}" srcOrd="2" destOrd="0" presId="urn:microsoft.com/office/officeart/2018/5/layout/IconCircleLabelList"/>
    <dgm:cxn modelId="{ABC85543-626E-4440-9065-50BFC47314CD}" type="presParOf" srcId="{64819652-AED2-45F6-AA7A-9A334432E1C8}" destId="{EFFF42F4-D738-4569-B991-AC2DADA6E133}" srcOrd="0" destOrd="0" presId="urn:microsoft.com/office/officeart/2018/5/layout/IconCircleLabelList"/>
    <dgm:cxn modelId="{E63C0E71-18A0-41D2-93C1-F1CB58C060DC}" type="presParOf" srcId="{64819652-AED2-45F6-AA7A-9A334432E1C8}" destId="{9B02449B-C0EF-4A10-B7A5-3DA8EE6CD00B}" srcOrd="1" destOrd="0" presId="urn:microsoft.com/office/officeart/2018/5/layout/IconCircleLabelList"/>
    <dgm:cxn modelId="{BAD26BC2-E660-4C70-BB85-EE331F189847}" type="presParOf" srcId="{64819652-AED2-45F6-AA7A-9A334432E1C8}" destId="{1DBD0296-2470-4893-9939-102FA2CB1C46}" srcOrd="2" destOrd="0" presId="urn:microsoft.com/office/officeart/2018/5/layout/IconCircleLabelList"/>
    <dgm:cxn modelId="{25AF40EA-F0FB-4EDB-BFA7-69359EF99807}" type="presParOf" srcId="{64819652-AED2-45F6-AA7A-9A334432E1C8}" destId="{7D04F467-272F-48D6-99AB-71B1EAC6D463}" srcOrd="3" destOrd="0" presId="urn:microsoft.com/office/officeart/2018/5/layout/IconCircleLabelList"/>
    <dgm:cxn modelId="{7419DBFA-7F01-4B0B-B9A8-33C0D1A4D612}" type="presParOf" srcId="{68E249BF-E677-4371-AA12-32A84C852EAC}" destId="{B6201A68-6361-4CA0-AD56-E43197D42531}" srcOrd="3" destOrd="0" presId="urn:microsoft.com/office/officeart/2018/5/layout/IconCircleLabelList"/>
    <dgm:cxn modelId="{7CEF7001-70D7-4EAC-8FC1-62ABD0FB62C1}" type="presParOf" srcId="{68E249BF-E677-4371-AA12-32A84C852EAC}" destId="{F8D98F28-2562-4FEE-BFB2-6AF9B9103D32}" srcOrd="4" destOrd="0" presId="urn:microsoft.com/office/officeart/2018/5/layout/IconCircleLabelList"/>
    <dgm:cxn modelId="{00BDC6EB-9DBC-4018-9367-5443871B96BA}" type="presParOf" srcId="{F8D98F28-2562-4FEE-BFB2-6AF9B9103D32}" destId="{83DB784C-9A0C-420C-965E-1894622310DF}" srcOrd="0" destOrd="0" presId="urn:microsoft.com/office/officeart/2018/5/layout/IconCircleLabelList"/>
    <dgm:cxn modelId="{58C1EEE1-8BE1-4F0B-BFDB-300CD58FAAE9}" type="presParOf" srcId="{F8D98F28-2562-4FEE-BFB2-6AF9B9103D32}" destId="{034F585E-084C-4047-8507-FE234DD754AF}" srcOrd="1" destOrd="0" presId="urn:microsoft.com/office/officeart/2018/5/layout/IconCircleLabelList"/>
    <dgm:cxn modelId="{D4F9E38C-18DC-40B6-A4D5-272504F20EA5}" type="presParOf" srcId="{F8D98F28-2562-4FEE-BFB2-6AF9B9103D32}" destId="{7075DD06-946D-40F2-9BA7-5FC022358D43}" srcOrd="2" destOrd="0" presId="urn:microsoft.com/office/officeart/2018/5/layout/IconCircleLabelList"/>
    <dgm:cxn modelId="{FA4299B7-2625-4BC2-BDD2-499A1E3A7BD0}" type="presParOf" srcId="{F8D98F28-2562-4FEE-BFB2-6AF9B9103D32}" destId="{ED1856CA-9E64-4A83-8331-84290B813F53}" srcOrd="3" destOrd="0" presId="urn:microsoft.com/office/officeart/2018/5/layout/IconCircleLabelList"/>
    <dgm:cxn modelId="{DE0074AA-9077-4236-8455-4F8D66C4FBDA}" type="presParOf" srcId="{68E249BF-E677-4371-AA12-32A84C852EAC}" destId="{BE1F91B5-B6D5-4D8F-830E-90E1D9D75ADF}" srcOrd="5" destOrd="0" presId="urn:microsoft.com/office/officeart/2018/5/layout/IconCircleLabelList"/>
    <dgm:cxn modelId="{E0F92C30-1315-4046-993C-D0843B710E10}" type="presParOf" srcId="{68E249BF-E677-4371-AA12-32A84C852EAC}" destId="{665083B5-B0BD-46FA-B484-A67BBECBE752}" srcOrd="6" destOrd="0" presId="urn:microsoft.com/office/officeart/2018/5/layout/IconCircleLabelList"/>
    <dgm:cxn modelId="{EE8F4DAC-08F9-4F98-9CB5-310824165047}" type="presParOf" srcId="{665083B5-B0BD-46FA-B484-A67BBECBE752}" destId="{BA2FF0C1-0160-453C-8767-339947F842D2}" srcOrd="0" destOrd="0" presId="urn:microsoft.com/office/officeart/2018/5/layout/IconCircleLabelList"/>
    <dgm:cxn modelId="{881CEB7A-B490-495C-AC2F-5FC96DD339E9}" type="presParOf" srcId="{665083B5-B0BD-46FA-B484-A67BBECBE752}" destId="{DBB424DD-54E9-405D-86E4-803185FA5F09}" srcOrd="1" destOrd="0" presId="urn:microsoft.com/office/officeart/2018/5/layout/IconCircleLabelList"/>
    <dgm:cxn modelId="{BDC2AED9-8BBE-453C-9AE2-058C0DCBAC36}" type="presParOf" srcId="{665083B5-B0BD-46FA-B484-A67BBECBE752}" destId="{00F8A99E-6388-453E-A81A-2232C9F867FF}" srcOrd="2" destOrd="0" presId="urn:microsoft.com/office/officeart/2018/5/layout/IconCircleLabelList"/>
    <dgm:cxn modelId="{3F52FFB6-E75D-4AD9-908C-A78CD41A5343}" type="presParOf" srcId="{665083B5-B0BD-46FA-B484-A67BBECBE752}" destId="{00EC9B5B-26E0-4004-ABE7-CBD30F07891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0316F8-A096-084E-9F56-E61CFE810FA8}">
      <dsp:nvSpPr>
        <dsp:cNvPr id="0" name=""/>
        <dsp:cNvSpPr/>
      </dsp:nvSpPr>
      <dsp:spPr>
        <a:xfrm>
          <a:off x="1278255" y="2280"/>
          <a:ext cx="5113020" cy="1000405"/>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54103" rIns="99207" bIns="254103" numCol="1" spcCol="1270" anchor="ctr" anchorCtr="0">
          <a:noAutofit/>
        </a:bodyPr>
        <a:lstStyle/>
        <a:p>
          <a:pPr marL="0" lvl="0" indent="0" algn="l" defTabSz="488950">
            <a:lnSpc>
              <a:spcPct val="90000"/>
            </a:lnSpc>
            <a:spcBef>
              <a:spcPct val="0"/>
            </a:spcBef>
            <a:spcAft>
              <a:spcPct val="35000"/>
            </a:spcAft>
            <a:buNone/>
          </a:pPr>
          <a:r>
            <a:rPr lang="en-US" sz="1100" kern="1200"/>
            <a:t>Ascertain the most commonly reported vocal issues and injuries experience in a touring environment</a:t>
          </a:r>
        </a:p>
      </dsp:txBody>
      <dsp:txXfrm>
        <a:off x="1278255" y="2280"/>
        <a:ext cx="5113020" cy="1000405"/>
      </dsp:txXfrm>
    </dsp:sp>
    <dsp:sp modelId="{882F8D9D-29DC-3C4D-BDEA-EE95BE3E3610}">
      <dsp:nvSpPr>
        <dsp:cNvPr id="0" name=""/>
        <dsp:cNvSpPr/>
      </dsp:nvSpPr>
      <dsp:spPr>
        <a:xfrm>
          <a:off x="0" y="2280"/>
          <a:ext cx="1278255" cy="1000405"/>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98818" rIns="67641" bIns="98818" numCol="1" spcCol="1270" anchor="ctr" anchorCtr="0">
          <a:noAutofit/>
        </a:bodyPr>
        <a:lstStyle/>
        <a:p>
          <a:pPr marL="0" lvl="0" indent="0" algn="ctr" defTabSz="622300">
            <a:lnSpc>
              <a:spcPct val="90000"/>
            </a:lnSpc>
            <a:spcBef>
              <a:spcPct val="0"/>
            </a:spcBef>
            <a:spcAft>
              <a:spcPct val="35000"/>
            </a:spcAft>
            <a:buNone/>
          </a:pPr>
          <a:r>
            <a:rPr lang="en-US" sz="1400" kern="1200"/>
            <a:t>Ascertain</a:t>
          </a:r>
        </a:p>
      </dsp:txBody>
      <dsp:txXfrm>
        <a:off x="0" y="2280"/>
        <a:ext cx="1278255" cy="1000405"/>
      </dsp:txXfrm>
    </dsp:sp>
    <dsp:sp modelId="{462FBE41-5C1E-2F4C-9F3E-93D703EAC47E}">
      <dsp:nvSpPr>
        <dsp:cNvPr id="0" name=""/>
        <dsp:cNvSpPr/>
      </dsp:nvSpPr>
      <dsp:spPr>
        <a:xfrm>
          <a:off x="1278255" y="1062710"/>
          <a:ext cx="5113020" cy="1000405"/>
        </a:xfrm>
        <a:prstGeom prst="rect">
          <a:avLst/>
        </a:prstGeom>
        <a:solidFill>
          <a:schemeClr val="accent2">
            <a:tint val="40000"/>
            <a:alpha val="90000"/>
            <a:hueOff val="-5151046"/>
            <a:satOff val="265"/>
            <a:lumOff val="14"/>
            <a:alphaOff val="0"/>
          </a:schemeClr>
        </a:solidFill>
        <a:ln w="19050" cap="rnd" cmpd="sng" algn="ctr">
          <a:solidFill>
            <a:schemeClr val="accent2">
              <a:tint val="40000"/>
              <a:alpha val="90000"/>
              <a:hueOff val="-5151046"/>
              <a:satOff val="265"/>
              <a:lumOff val="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54103" rIns="99207" bIns="254103" numCol="1" spcCol="1270" anchor="ctr" anchorCtr="0">
          <a:noAutofit/>
        </a:bodyPr>
        <a:lstStyle/>
        <a:p>
          <a:pPr marL="0" lvl="0" indent="0" algn="l" defTabSz="488950">
            <a:lnSpc>
              <a:spcPct val="90000"/>
            </a:lnSpc>
            <a:spcBef>
              <a:spcPct val="0"/>
            </a:spcBef>
            <a:spcAft>
              <a:spcPct val="35000"/>
            </a:spcAft>
            <a:buNone/>
          </a:pPr>
          <a:r>
            <a:rPr lang="en-US" sz="1100" kern="1200"/>
            <a:t>Identify the most likely reasons or circumstances that cause said issues </a:t>
          </a:r>
        </a:p>
      </dsp:txBody>
      <dsp:txXfrm>
        <a:off x="1278255" y="1062710"/>
        <a:ext cx="5113020" cy="1000405"/>
      </dsp:txXfrm>
    </dsp:sp>
    <dsp:sp modelId="{E3191AD7-A1F8-C641-8AE3-E626A3BF1DCE}">
      <dsp:nvSpPr>
        <dsp:cNvPr id="0" name=""/>
        <dsp:cNvSpPr/>
      </dsp:nvSpPr>
      <dsp:spPr>
        <a:xfrm>
          <a:off x="0" y="1062710"/>
          <a:ext cx="1278255" cy="1000405"/>
        </a:xfrm>
        <a:prstGeom prst="rect">
          <a:avLst/>
        </a:prstGeom>
        <a:solidFill>
          <a:schemeClr val="accent2">
            <a:hueOff val="-4941430"/>
            <a:satOff val="225"/>
            <a:lumOff val="0"/>
            <a:alphaOff val="0"/>
          </a:schemeClr>
        </a:solidFill>
        <a:ln w="19050" cap="rnd" cmpd="sng" algn="ctr">
          <a:solidFill>
            <a:schemeClr val="accent2">
              <a:hueOff val="-4941430"/>
              <a:satOff val="225"/>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98818" rIns="67641" bIns="98818" numCol="1" spcCol="1270" anchor="ctr" anchorCtr="0">
          <a:noAutofit/>
        </a:bodyPr>
        <a:lstStyle/>
        <a:p>
          <a:pPr marL="0" lvl="0" indent="0" algn="ctr" defTabSz="622300">
            <a:lnSpc>
              <a:spcPct val="90000"/>
            </a:lnSpc>
            <a:spcBef>
              <a:spcPct val="0"/>
            </a:spcBef>
            <a:spcAft>
              <a:spcPct val="35000"/>
            </a:spcAft>
            <a:buNone/>
          </a:pPr>
          <a:r>
            <a:rPr lang="en-US" sz="1400" kern="1200"/>
            <a:t>Identify</a:t>
          </a:r>
        </a:p>
      </dsp:txBody>
      <dsp:txXfrm>
        <a:off x="0" y="1062710"/>
        <a:ext cx="1278255" cy="1000405"/>
      </dsp:txXfrm>
    </dsp:sp>
    <dsp:sp modelId="{D3B40A3A-7B9D-CD44-BCF8-98D247155CBE}">
      <dsp:nvSpPr>
        <dsp:cNvPr id="0" name=""/>
        <dsp:cNvSpPr/>
      </dsp:nvSpPr>
      <dsp:spPr>
        <a:xfrm>
          <a:off x="1278255" y="2123140"/>
          <a:ext cx="5113020" cy="1000405"/>
        </a:xfrm>
        <a:prstGeom prst="rect">
          <a:avLst/>
        </a:prstGeom>
        <a:solidFill>
          <a:schemeClr val="accent2">
            <a:tint val="40000"/>
            <a:alpha val="90000"/>
            <a:hueOff val="-10302092"/>
            <a:satOff val="530"/>
            <a:lumOff val="28"/>
            <a:alphaOff val="0"/>
          </a:schemeClr>
        </a:solidFill>
        <a:ln w="19050" cap="rnd" cmpd="sng" algn="ctr">
          <a:solidFill>
            <a:schemeClr val="accent2">
              <a:tint val="40000"/>
              <a:alpha val="90000"/>
              <a:hueOff val="-10302092"/>
              <a:satOff val="530"/>
              <a:lumOff val="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54103" rIns="99207" bIns="254103" numCol="1" spcCol="1270" anchor="ctr" anchorCtr="0">
          <a:noAutofit/>
        </a:bodyPr>
        <a:lstStyle/>
        <a:p>
          <a:pPr marL="0" lvl="0" indent="0" algn="l" defTabSz="488950">
            <a:lnSpc>
              <a:spcPct val="90000"/>
            </a:lnSpc>
            <a:spcBef>
              <a:spcPct val="0"/>
            </a:spcBef>
            <a:spcAft>
              <a:spcPct val="35000"/>
            </a:spcAft>
            <a:buNone/>
          </a:pPr>
          <a:r>
            <a:rPr lang="en-US" sz="1100" kern="1200" dirty="0"/>
            <a:t>Discover what precautions were taken by the performer and employer to manage any vocal issue experienced </a:t>
          </a:r>
        </a:p>
      </dsp:txBody>
      <dsp:txXfrm>
        <a:off x="1278255" y="2123140"/>
        <a:ext cx="5113020" cy="1000405"/>
      </dsp:txXfrm>
    </dsp:sp>
    <dsp:sp modelId="{3242D125-C5A0-6048-B9A8-887CDFD78258}">
      <dsp:nvSpPr>
        <dsp:cNvPr id="0" name=""/>
        <dsp:cNvSpPr/>
      </dsp:nvSpPr>
      <dsp:spPr>
        <a:xfrm>
          <a:off x="0" y="2123140"/>
          <a:ext cx="1278255" cy="1000405"/>
        </a:xfrm>
        <a:prstGeom prst="rect">
          <a:avLst/>
        </a:prstGeom>
        <a:solidFill>
          <a:schemeClr val="accent2">
            <a:hueOff val="-9882860"/>
            <a:satOff val="451"/>
            <a:lumOff val="0"/>
            <a:alphaOff val="0"/>
          </a:schemeClr>
        </a:solidFill>
        <a:ln w="19050" cap="rnd" cmpd="sng" algn="ctr">
          <a:solidFill>
            <a:schemeClr val="accent2">
              <a:hueOff val="-9882860"/>
              <a:satOff val="45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98818" rIns="67641" bIns="98818" numCol="1" spcCol="1270" anchor="ctr" anchorCtr="0">
          <a:noAutofit/>
        </a:bodyPr>
        <a:lstStyle/>
        <a:p>
          <a:pPr marL="0" lvl="0" indent="0" algn="ctr" defTabSz="622300">
            <a:lnSpc>
              <a:spcPct val="90000"/>
            </a:lnSpc>
            <a:spcBef>
              <a:spcPct val="0"/>
            </a:spcBef>
            <a:spcAft>
              <a:spcPct val="35000"/>
            </a:spcAft>
            <a:buNone/>
          </a:pPr>
          <a:r>
            <a:rPr lang="en-US" sz="1400" kern="1200"/>
            <a:t>Discover</a:t>
          </a:r>
        </a:p>
      </dsp:txBody>
      <dsp:txXfrm>
        <a:off x="0" y="2123140"/>
        <a:ext cx="1278255" cy="1000405"/>
      </dsp:txXfrm>
    </dsp:sp>
    <dsp:sp modelId="{75C1E78D-CFF6-074E-8393-082F5FFB63DF}">
      <dsp:nvSpPr>
        <dsp:cNvPr id="0" name=""/>
        <dsp:cNvSpPr/>
      </dsp:nvSpPr>
      <dsp:spPr>
        <a:xfrm>
          <a:off x="1278255" y="3183570"/>
          <a:ext cx="5113020" cy="1000405"/>
        </a:xfrm>
        <a:prstGeom prst="rect">
          <a:avLst/>
        </a:prstGeom>
        <a:solidFill>
          <a:schemeClr val="accent2">
            <a:tint val="40000"/>
            <a:alpha val="90000"/>
            <a:hueOff val="-15453138"/>
            <a:satOff val="796"/>
            <a:lumOff val="41"/>
            <a:alphaOff val="0"/>
          </a:schemeClr>
        </a:solidFill>
        <a:ln w="19050" cap="rnd" cmpd="sng" algn="ctr">
          <a:solidFill>
            <a:schemeClr val="accent2">
              <a:tint val="40000"/>
              <a:alpha val="90000"/>
              <a:hueOff val="-15453138"/>
              <a:satOff val="796"/>
              <a:lumOff val="4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54103" rIns="99207" bIns="254103" numCol="1" spcCol="1270" anchor="ctr" anchorCtr="0">
          <a:noAutofit/>
        </a:bodyPr>
        <a:lstStyle/>
        <a:p>
          <a:pPr marL="0" lvl="0" indent="0" algn="l" defTabSz="488950">
            <a:lnSpc>
              <a:spcPct val="90000"/>
            </a:lnSpc>
            <a:spcBef>
              <a:spcPct val="0"/>
            </a:spcBef>
            <a:spcAft>
              <a:spcPct val="35000"/>
            </a:spcAft>
            <a:buNone/>
          </a:pPr>
          <a:r>
            <a:rPr lang="en-US" sz="1100" kern="1200"/>
            <a:t>Allow participants to discuss their feelings and thoughts regarding any problems experienced and discuss how/if they have recovered both physically and psychologically</a:t>
          </a:r>
        </a:p>
      </dsp:txBody>
      <dsp:txXfrm>
        <a:off x="1278255" y="3183570"/>
        <a:ext cx="5113020" cy="1000405"/>
      </dsp:txXfrm>
    </dsp:sp>
    <dsp:sp modelId="{3110C566-B0B3-CC49-92F8-50CAABF077B5}">
      <dsp:nvSpPr>
        <dsp:cNvPr id="0" name=""/>
        <dsp:cNvSpPr/>
      </dsp:nvSpPr>
      <dsp:spPr>
        <a:xfrm>
          <a:off x="0" y="3183570"/>
          <a:ext cx="1278255" cy="1000405"/>
        </a:xfrm>
        <a:prstGeom prst="rect">
          <a:avLst/>
        </a:prstGeom>
        <a:solidFill>
          <a:schemeClr val="accent2">
            <a:hueOff val="-14824290"/>
            <a:satOff val="676"/>
            <a:lumOff val="0"/>
            <a:alphaOff val="0"/>
          </a:schemeClr>
        </a:solidFill>
        <a:ln w="19050" cap="rnd" cmpd="sng" algn="ctr">
          <a:solidFill>
            <a:schemeClr val="accent2">
              <a:hueOff val="-14824290"/>
              <a:satOff val="676"/>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98818" rIns="67641" bIns="98818" numCol="1" spcCol="1270" anchor="ctr" anchorCtr="0">
          <a:noAutofit/>
        </a:bodyPr>
        <a:lstStyle/>
        <a:p>
          <a:pPr marL="0" lvl="0" indent="0" algn="ctr" defTabSz="622300">
            <a:lnSpc>
              <a:spcPct val="90000"/>
            </a:lnSpc>
            <a:spcBef>
              <a:spcPct val="0"/>
            </a:spcBef>
            <a:spcAft>
              <a:spcPct val="35000"/>
            </a:spcAft>
            <a:buNone/>
          </a:pPr>
          <a:r>
            <a:rPr lang="en-US" sz="1400" kern="1200"/>
            <a:t>Allow</a:t>
          </a:r>
        </a:p>
      </dsp:txBody>
      <dsp:txXfrm>
        <a:off x="0" y="3183570"/>
        <a:ext cx="1278255" cy="1000405"/>
      </dsp:txXfrm>
    </dsp:sp>
    <dsp:sp modelId="{0F8D6C59-E19D-6746-9BDF-8C663D517F9D}">
      <dsp:nvSpPr>
        <dsp:cNvPr id="0" name=""/>
        <dsp:cNvSpPr/>
      </dsp:nvSpPr>
      <dsp:spPr>
        <a:xfrm>
          <a:off x="1278255" y="4244001"/>
          <a:ext cx="5113020" cy="1000405"/>
        </a:xfrm>
        <a:prstGeom prst="rect">
          <a:avLst/>
        </a:prstGeom>
        <a:solidFill>
          <a:schemeClr val="accent2">
            <a:tint val="40000"/>
            <a:alpha val="90000"/>
            <a:hueOff val="-20604185"/>
            <a:satOff val="1061"/>
            <a:lumOff val="55"/>
            <a:alphaOff val="0"/>
          </a:schemeClr>
        </a:solidFill>
        <a:ln w="19050" cap="rnd" cmpd="sng" algn="ctr">
          <a:solidFill>
            <a:schemeClr val="accent2">
              <a:tint val="40000"/>
              <a:alpha val="90000"/>
              <a:hueOff val="-20604185"/>
              <a:satOff val="1061"/>
              <a:lumOff val="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54103" rIns="99207" bIns="254103" numCol="1" spcCol="1270" anchor="ctr" anchorCtr="0">
          <a:noAutofit/>
        </a:bodyPr>
        <a:lstStyle/>
        <a:p>
          <a:pPr marL="0" lvl="0" indent="0" algn="l" defTabSz="488950">
            <a:lnSpc>
              <a:spcPct val="90000"/>
            </a:lnSpc>
            <a:spcBef>
              <a:spcPct val="0"/>
            </a:spcBef>
            <a:spcAft>
              <a:spcPct val="35000"/>
            </a:spcAft>
            <a:buNone/>
          </a:pPr>
          <a:r>
            <a:rPr lang="en-US" sz="1100" kern="1200"/>
            <a:t>Discuss and learn in further detail the main reasons why vocal health remains a taboo subject within the realm of Musical theatre. </a:t>
          </a:r>
        </a:p>
      </dsp:txBody>
      <dsp:txXfrm>
        <a:off x="1278255" y="4244001"/>
        <a:ext cx="5113020" cy="1000405"/>
      </dsp:txXfrm>
    </dsp:sp>
    <dsp:sp modelId="{740A29F2-C63A-6C45-B470-EF856B56EDA1}">
      <dsp:nvSpPr>
        <dsp:cNvPr id="0" name=""/>
        <dsp:cNvSpPr/>
      </dsp:nvSpPr>
      <dsp:spPr>
        <a:xfrm>
          <a:off x="0" y="4244001"/>
          <a:ext cx="1278255" cy="1000405"/>
        </a:xfrm>
        <a:prstGeom prst="rect">
          <a:avLst/>
        </a:prstGeom>
        <a:solidFill>
          <a:schemeClr val="accent2">
            <a:hueOff val="-19765721"/>
            <a:satOff val="901"/>
            <a:lumOff val="0"/>
            <a:alphaOff val="0"/>
          </a:schemeClr>
        </a:solidFill>
        <a:ln w="19050" cap="rnd" cmpd="sng" algn="ctr">
          <a:solidFill>
            <a:schemeClr val="accent2">
              <a:hueOff val="-19765721"/>
              <a:satOff val="90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98818" rIns="67641" bIns="98818" numCol="1" spcCol="1270" anchor="ctr" anchorCtr="0">
          <a:noAutofit/>
        </a:bodyPr>
        <a:lstStyle/>
        <a:p>
          <a:pPr marL="0" lvl="0" indent="0" algn="ctr" defTabSz="622300">
            <a:lnSpc>
              <a:spcPct val="90000"/>
            </a:lnSpc>
            <a:spcBef>
              <a:spcPct val="0"/>
            </a:spcBef>
            <a:spcAft>
              <a:spcPct val="35000"/>
            </a:spcAft>
            <a:buNone/>
          </a:pPr>
          <a:r>
            <a:rPr lang="en-US" sz="1400" kern="1200"/>
            <a:t>Discuss and learn in</a:t>
          </a:r>
        </a:p>
      </dsp:txBody>
      <dsp:txXfrm>
        <a:off x="0" y="4244001"/>
        <a:ext cx="1278255" cy="10004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3D146F-6CAA-2C42-86AB-69824C7920ED}">
      <dsp:nvSpPr>
        <dsp:cNvPr id="0" name=""/>
        <dsp:cNvSpPr/>
      </dsp:nvSpPr>
      <dsp:spPr>
        <a:xfrm>
          <a:off x="0" y="0"/>
          <a:ext cx="7700306" cy="752990"/>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In this instance, best aligned with the pragmatic paradigm I elected to work within</a:t>
          </a:r>
          <a:endParaRPr lang="en-US" sz="1500" kern="1200"/>
        </a:p>
      </dsp:txBody>
      <dsp:txXfrm>
        <a:off x="22054" y="22054"/>
        <a:ext cx="6824144" cy="708882"/>
      </dsp:txXfrm>
    </dsp:sp>
    <dsp:sp modelId="{56D0D815-42D5-DA47-9342-802C3F05AB53}">
      <dsp:nvSpPr>
        <dsp:cNvPr id="0" name=""/>
        <dsp:cNvSpPr/>
      </dsp:nvSpPr>
      <dsp:spPr>
        <a:xfrm>
          <a:off x="644900" y="889897"/>
          <a:ext cx="7700306" cy="752990"/>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Interviews allowed for specificity when dealing with individual cases </a:t>
          </a:r>
          <a:endParaRPr lang="en-US" sz="1500" kern="1200"/>
        </a:p>
      </dsp:txBody>
      <dsp:txXfrm>
        <a:off x="666954" y="911951"/>
        <a:ext cx="6521854" cy="708882"/>
      </dsp:txXfrm>
    </dsp:sp>
    <dsp:sp modelId="{ADE41337-9D6D-7F42-9F8E-B355F46E7A3B}">
      <dsp:nvSpPr>
        <dsp:cNvPr id="0" name=""/>
        <dsp:cNvSpPr/>
      </dsp:nvSpPr>
      <dsp:spPr>
        <a:xfrm>
          <a:off x="1280175" y="1779795"/>
          <a:ext cx="7700306" cy="752990"/>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a:t>permitted me to observe any social cues the participant may give, in particular body language and tone of voice (Opdenakker, R. 2006). </a:t>
          </a:r>
          <a:endParaRPr lang="en-US" sz="1500" kern="1200"/>
        </a:p>
      </dsp:txBody>
      <dsp:txXfrm>
        <a:off x="1302229" y="1801849"/>
        <a:ext cx="6531479" cy="708882"/>
      </dsp:txXfrm>
    </dsp:sp>
    <dsp:sp modelId="{6B0B0193-9E1B-AF48-AC05-74C41933C7AD}">
      <dsp:nvSpPr>
        <dsp:cNvPr id="0" name=""/>
        <dsp:cNvSpPr/>
      </dsp:nvSpPr>
      <dsp:spPr>
        <a:xfrm>
          <a:off x="1925076" y="2669692"/>
          <a:ext cx="7700306" cy="752990"/>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a:t>Semi Structured interviews enable natural growth of the subject as experiences by each participant </a:t>
          </a:r>
          <a:endParaRPr lang="en-US" sz="1500" kern="1200"/>
        </a:p>
      </dsp:txBody>
      <dsp:txXfrm>
        <a:off x="1947130" y="2691746"/>
        <a:ext cx="6521854" cy="708882"/>
      </dsp:txXfrm>
    </dsp:sp>
    <dsp:sp modelId="{655C313A-0EBF-FD4D-82A7-890A98461B93}">
      <dsp:nvSpPr>
        <dsp:cNvPr id="0" name=""/>
        <dsp:cNvSpPr/>
      </dsp:nvSpPr>
      <dsp:spPr>
        <a:xfrm>
          <a:off x="7210862" y="576722"/>
          <a:ext cx="489443" cy="48944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320987" y="576722"/>
        <a:ext cx="269193" cy="368306"/>
      </dsp:txXfrm>
    </dsp:sp>
    <dsp:sp modelId="{9395E7FD-2940-9945-9AEB-B1120EE4B652}">
      <dsp:nvSpPr>
        <dsp:cNvPr id="0" name=""/>
        <dsp:cNvSpPr/>
      </dsp:nvSpPr>
      <dsp:spPr>
        <a:xfrm>
          <a:off x="7855763" y="1466619"/>
          <a:ext cx="489443" cy="489443"/>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965888" y="1466619"/>
        <a:ext cx="269193" cy="368306"/>
      </dsp:txXfrm>
    </dsp:sp>
    <dsp:sp modelId="{0771159D-48D7-B34E-B573-675784209404}">
      <dsp:nvSpPr>
        <dsp:cNvPr id="0" name=""/>
        <dsp:cNvSpPr/>
      </dsp:nvSpPr>
      <dsp:spPr>
        <a:xfrm>
          <a:off x="8491038" y="2356517"/>
          <a:ext cx="489443" cy="489443"/>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01163" y="2356517"/>
        <a:ext cx="269193" cy="3683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775B64-21DF-45AA-9498-5BCF7F831B56}">
      <dsp:nvSpPr>
        <dsp:cNvPr id="0" name=""/>
        <dsp:cNvSpPr/>
      </dsp:nvSpPr>
      <dsp:spPr>
        <a:xfrm>
          <a:off x="585598" y="421024"/>
          <a:ext cx="1247171" cy="124717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599504-FB96-4AF0-B15B-578BB9B09A58}">
      <dsp:nvSpPr>
        <dsp:cNvPr id="0" name=""/>
        <dsp:cNvSpPr/>
      </dsp:nvSpPr>
      <dsp:spPr>
        <a:xfrm>
          <a:off x="851389" y="686814"/>
          <a:ext cx="715590" cy="7155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6D7972-D216-4B61-B42D-2574D360C5FC}">
      <dsp:nvSpPr>
        <dsp:cNvPr id="0" name=""/>
        <dsp:cNvSpPr/>
      </dsp:nvSpPr>
      <dsp:spPr>
        <a:xfrm>
          <a:off x="186912" y="2056658"/>
          <a:ext cx="2044543"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 combination of 5 performers and 5 teachers were interviewed, the majority of which were a convenience sample </a:t>
          </a:r>
          <a:r>
            <a:rPr lang="en-GB" sz="1100" kern="1200"/>
            <a:t>(Berg, 2001).</a:t>
          </a:r>
          <a:endParaRPr lang="en-US" sz="1100" kern="1200"/>
        </a:p>
      </dsp:txBody>
      <dsp:txXfrm>
        <a:off x="186912" y="2056658"/>
        <a:ext cx="2044543" cy="945000"/>
      </dsp:txXfrm>
    </dsp:sp>
    <dsp:sp modelId="{EFFF42F4-D738-4569-B991-AC2DADA6E133}">
      <dsp:nvSpPr>
        <dsp:cNvPr id="0" name=""/>
        <dsp:cNvSpPr/>
      </dsp:nvSpPr>
      <dsp:spPr>
        <a:xfrm>
          <a:off x="2987936" y="421024"/>
          <a:ext cx="1247171" cy="124717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02449B-C0EF-4A10-B7A5-3DA8EE6CD00B}">
      <dsp:nvSpPr>
        <dsp:cNvPr id="0" name=""/>
        <dsp:cNvSpPr/>
      </dsp:nvSpPr>
      <dsp:spPr>
        <a:xfrm>
          <a:off x="3253727" y="686814"/>
          <a:ext cx="715590" cy="7155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04F467-272F-48D6-99AB-71B1EAC6D463}">
      <dsp:nvSpPr>
        <dsp:cNvPr id="0" name=""/>
        <dsp:cNvSpPr/>
      </dsp:nvSpPr>
      <dsp:spPr>
        <a:xfrm>
          <a:off x="2589250" y="2056658"/>
          <a:ext cx="2044543"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This combination, along with my literature review triangulates the data. </a:t>
          </a:r>
          <a:endParaRPr lang="en-US" sz="1100" kern="1200"/>
        </a:p>
      </dsp:txBody>
      <dsp:txXfrm>
        <a:off x="2589250" y="2056658"/>
        <a:ext cx="2044543" cy="945000"/>
      </dsp:txXfrm>
    </dsp:sp>
    <dsp:sp modelId="{83DB784C-9A0C-420C-965E-1894622310DF}">
      <dsp:nvSpPr>
        <dsp:cNvPr id="0" name=""/>
        <dsp:cNvSpPr/>
      </dsp:nvSpPr>
      <dsp:spPr>
        <a:xfrm>
          <a:off x="5390274" y="421024"/>
          <a:ext cx="1247171" cy="124717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4F585E-084C-4047-8507-FE234DD754AF}">
      <dsp:nvSpPr>
        <dsp:cNvPr id="0" name=""/>
        <dsp:cNvSpPr/>
      </dsp:nvSpPr>
      <dsp:spPr>
        <a:xfrm>
          <a:off x="5656065" y="686814"/>
          <a:ext cx="715590" cy="7155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D1856CA-9E64-4A83-8331-84290B813F53}">
      <dsp:nvSpPr>
        <dsp:cNvPr id="0" name=""/>
        <dsp:cNvSpPr/>
      </dsp:nvSpPr>
      <dsp:spPr>
        <a:xfrm>
          <a:off x="4991589" y="2056658"/>
          <a:ext cx="2044543"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Ethical considerations </a:t>
          </a:r>
          <a:endParaRPr lang="en-US" sz="1100" kern="1200"/>
        </a:p>
      </dsp:txBody>
      <dsp:txXfrm>
        <a:off x="4991589" y="2056658"/>
        <a:ext cx="2044543" cy="945000"/>
      </dsp:txXfrm>
    </dsp:sp>
    <dsp:sp modelId="{BA2FF0C1-0160-453C-8767-339947F842D2}">
      <dsp:nvSpPr>
        <dsp:cNvPr id="0" name=""/>
        <dsp:cNvSpPr/>
      </dsp:nvSpPr>
      <dsp:spPr>
        <a:xfrm>
          <a:off x="7792613" y="421024"/>
          <a:ext cx="1247171" cy="124717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B424DD-54E9-405D-86E4-803185FA5F09}">
      <dsp:nvSpPr>
        <dsp:cNvPr id="0" name=""/>
        <dsp:cNvSpPr/>
      </dsp:nvSpPr>
      <dsp:spPr>
        <a:xfrm>
          <a:off x="8058403" y="686814"/>
          <a:ext cx="715590" cy="7155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EC9B5B-26E0-4004-ABE7-CBD30F078916}">
      <dsp:nvSpPr>
        <dsp:cNvPr id="0" name=""/>
        <dsp:cNvSpPr/>
      </dsp:nvSpPr>
      <dsp:spPr>
        <a:xfrm>
          <a:off x="7393927" y="2056658"/>
          <a:ext cx="2044543"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Insider research. The Pros and cons. </a:t>
          </a:r>
          <a:endParaRPr lang="en-US" sz="1100" kern="1200"/>
        </a:p>
      </dsp:txBody>
      <dsp:txXfrm>
        <a:off x="7393927" y="2056658"/>
        <a:ext cx="2044543" cy="94500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CCB0F9-70BF-F046-A62C-87A85AACC5B4}" type="datetimeFigureOut">
              <a:rPr lang="en-US" smtClean="0"/>
              <a:t>1/14/21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B32BA6-DCD0-F247-894A-165A6A79DA4A}" type="slidenum">
              <a:rPr lang="en-US" smtClean="0"/>
              <a:t>‹#›</a:t>
            </a:fld>
            <a:endParaRPr lang="en-US"/>
          </a:p>
        </p:txBody>
      </p:sp>
    </p:spTree>
    <p:extLst>
      <p:ext uri="{BB962C8B-B14F-4D97-AF65-F5344CB8AC3E}">
        <p14:creationId xmlns:p14="http://schemas.microsoft.com/office/powerpoint/2010/main" val="2611075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C79713F-DDD9-2944-80F3-C611EC5F1E68}" type="datetimeFigureOut">
              <a:rPr lang="en-US" smtClean="0"/>
              <a:t>1/14/21</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2436296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79713F-DDD9-2944-80F3-C611EC5F1E68}"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2253756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C79713F-DDD9-2944-80F3-C611EC5F1E68}"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206635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79713F-DDD9-2944-80F3-C611EC5F1E68}" type="datetimeFigureOut">
              <a:rPr lang="en-US" smtClean="0"/>
              <a:t>1/14/21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1883621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79713F-DDD9-2944-80F3-C611EC5F1E68}" type="datetimeFigureOut">
              <a:rPr lang="en-US" smtClean="0"/>
              <a:t>1/14/21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1551801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79713F-DDD9-2944-80F3-C611EC5F1E68}" type="datetimeFigureOut">
              <a:rPr lang="en-US" smtClean="0"/>
              <a:t>1/14/21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2748221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79713F-DDD9-2944-80F3-C611EC5F1E68}" type="datetimeFigureOut">
              <a:rPr lang="en-US" smtClean="0"/>
              <a:t>1/14/21</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3123042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C79713F-DDD9-2944-80F3-C611EC5F1E68}" type="datetimeFigureOut">
              <a:rPr lang="en-US" smtClean="0"/>
              <a:t>1/14/21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2423947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C79713F-DDD9-2944-80F3-C611EC5F1E68}" type="datetimeFigureOut">
              <a:rPr lang="en-US" smtClean="0"/>
              <a:t>1/14/21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4254688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C79713F-DDD9-2944-80F3-C611EC5F1E68}" type="datetimeFigureOut">
              <a:rPr lang="en-US" smtClean="0"/>
              <a:t>1/14/21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225632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C79713F-DDD9-2944-80F3-C611EC5F1E68}"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25962767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C79713F-DDD9-2944-80F3-C611EC5F1E68}"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6398482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C79713F-DDD9-2944-80F3-C611EC5F1E68}"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33956714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C79713F-DDD9-2944-80F3-C611EC5F1E68}" type="datetimeFigureOut">
              <a:rPr lang="en-US" smtClean="0"/>
              <a:t>1/14/21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19254620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C79713F-DDD9-2944-80F3-C611EC5F1E68}" type="datetimeFigureOut">
              <a:rPr lang="en-US" smtClean="0"/>
              <a:t>1/14/21</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10308264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C79713F-DDD9-2944-80F3-C611EC5F1E68}"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29260394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C79713F-DDD9-2944-80F3-C611EC5F1E68}"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8D3DA2E-818B-E040-811B-2C09BB4399DD}" type="slidenum">
              <a:rPr lang="en-US" smtClean="0"/>
              <a:t>‹#›</a:t>
            </a:fld>
            <a:endParaRPr lang="en-US"/>
          </a:p>
        </p:txBody>
      </p:sp>
    </p:spTree>
    <p:extLst>
      <p:ext uri="{BB962C8B-B14F-4D97-AF65-F5344CB8AC3E}">
        <p14:creationId xmlns:p14="http://schemas.microsoft.com/office/powerpoint/2010/main" val="1032049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C79713F-DDD9-2944-80F3-C611EC5F1E68}" type="datetimeFigureOut">
              <a:rPr lang="en-US" smtClean="0"/>
              <a:t>1/14/21</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8D3DA2E-818B-E040-811B-2C09BB4399DD}" type="slidenum">
              <a:rPr lang="en-US" smtClean="0"/>
              <a:t>‹#›</a:t>
            </a:fld>
            <a:endParaRPr lang="en-US"/>
          </a:p>
        </p:txBody>
      </p:sp>
    </p:spTree>
    <p:extLst>
      <p:ext uri="{BB962C8B-B14F-4D97-AF65-F5344CB8AC3E}">
        <p14:creationId xmlns:p14="http://schemas.microsoft.com/office/powerpoint/2010/main" val="176703487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9" name="Rectangle 8">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ECB24D3D-3DB3-DD4C-9236-6CB2E5FF81EE}"/>
              </a:ext>
            </a:extLst>
          </p:cNvPr>
          <p:cNvSpPr>
            <a:spLocks noGrp="1"/>
          </p:cNvSpPr>
          <p:nvPr>
            <p:ph type="ctrTitle"/>
          </p:nvPr>
        </p:nvSpPr>
        <p:spPr>
          <a:xfrm>
            <a:off x="1683171" y="1169773"/>
            <a:ext cx="8825658" cy="2870161"/>
          </a:xfrm>
        </p:spPr>
        <p:txBody>
          <a:bodyPr anchor="b">
            <a:normAutofit/>
          </a:bodyPr>
          <a:lstStyle/>
          <a:p>
            <a:pPr algn="ctr"/>
            <a:r>
              <a:rPr lang="en-US" dirty="0">
                <a:solidFill>
                  <a:schemeClr val="tx1"/>
                </a:solidFill>
              </a:rPr>
              <a:t>Orin Vallely-1911117</a:t>
            </a:r>
            <a:br>
              <a:rPr lang="en-US" dirty="0">
                <a:solidFill>
                  <a:schemeClr val="tx1"/>
                </a:solidFill>
              </a:rPr>
            </a:br>
            <a:r>
              <a:rPr lang="en-US" dirty="0">
                <a:solidFill>
                  <a:schemeClr val="tx1"/>
                </a:solidFill>
              </a:rPr>
              <a:t>14/01/2021</a:t>
            </a:r>
          </a:p>
        </p:txBody>
      </p:sp>
      <p:sp>
        <p:nvSpPr>
          <p:cNvPr id="3" name="Subtitle 2">
            <a:extLst>
              <a:ext uri="{FF2B5EF4-FFF2-40B4-BE49-F238E27FC236}">
                <a16:creationId xmlns:a16="http://schemas.microsoft.com/office/drawing/2014/main" id="{07A83D1B-488D-6546-BE9F-F5D5E341B484}"/>
              </a:ext>
            </a:extLst>
          </p:cNvPr>
          <p:cNvSpPr>
            <a:spLocks noGrp="1"/>
          </p:cNvSpPr>
          <p:nvPr>
            <p:ph type="subTitle" idx="1"/>
          </p:nvPr>
        </p:nvSpPr>
        <p:spPr>
          <a:xfrm>
            <a:off x="1683171" y="4293441"/>
            <a:ext cx="8825658" cy="1234148"/>
          </a:xfrm>
        </p:spPr>
        <p:txBody>
          <a:bodyPr>
            <a:normAutofit/>
          </a:bodyPr>
          <a:lstStyle/>
          <a:p>
            <a:pPr algn="ctr">
              <a:lnSpc>
                <a:spcPct val="90000"/>
              </a:lnSpc>
            </a:pPr>
            <a:r>
              <a:rPr lang="en-GB" sz="2000" b="1" i="1" dirty="0"/>
              <a:t>An exploration of the most commonly experienced vocal issues amongst professional, touring contemporary Musical Theatre performers and the aspects of touring life that are most likely to impact the voice.</a:t>
            </a:r>
            <a:endParaRPr lang="en-GB" sz="2000" dirty="0"/>
          </a:p>
          <a:p>
            <a:pPr algn="ctr">
              <a:lnSpc>
                <a:spcPct val="90000"/>
              </a:lnSpc>
            </a:pPr>
            <a:endParaRPr lang="en-US" sz="2000" dirty="0"/>
          </a:p>
        </p:txBody>
      </p:sp>
      <p:cxnSp>
        <p:nvCxnSpPr>
          <p:cNvPr id="12" name="Straight Connector 11">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2797496"/>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FF164-5245-CC4E-82D8-B6F454295DA3}"/>
              </a:ext>
            </a:extLst>
          </p:cNvPr>
          <p:cNvSpPr>
            <a:spLocks noGrp="1"/>
          </p:cNvSpPr>
          <p:nvPr>
            <p:ph type="title"/>
          </p:nvPr>
        </p:nvSpPr>
        <p:spPr/>
        <p:txBody>
          <a:bodyPr/>
          <a:lstStyle/>
          <a:p>
            <a:r>
              <a:rPr lang="en-US" dirty="0"/>
              <a:t>Background and justification </a:t>
            </a:r>
          </a:p>
        </p:txBody>
      </p:sp>
      <p:sp>
        <p:nvSpPr>
          <p:cNvPr id="3" name="Content Placeholder 2">
            <a:extLst>
              <a:ext uri="{FF2B5EF4-FFF2-40B4-BE49-F238E27FC236}">
                <a16:creationId xmlns:a16="http://schemas.microsoft.com/office/drawing/2014/main" id="{0EAEE8CD-9F1F-C04F-82E6-3C4F1CB961AE}"/>
              </a:ext>
            </a:extLst>
          </p:cNvPr>
          <p:cNvSpPr>
            <a:spLocks noGrp="1"/>
          </p:cNvSpPr>
          <p:nvPr>
            <p:ph idx="1"/>
          </p:nvPr>
        </p:nvSpPr>
        <p:spPr/>
        <p:txBody>
          <a:bodyPr>
            <a:normAutofit/>
          </a:bodyPr>
          <a:lstStyle/>
          <a:p>
            <a:r>
              <a:rPr lang="en-GB" dirty="0"/>
              <a:t>Why this area? </a:t>
            </a:r>
          </a:p>
          <a:p>
            <a:r>
              <a:rPr lang="en-GB" dirty="0"/>
              <a:t>Performers are at high risk of vocal injury due to the high intensity of voice use required on a regular basis (Benninger et al, 2013) </a:t>
            </a:r>
          </a:p>
          <a:p>
            <a:r>
              <a:rPr lang="en-GB" dirty="0"/>
              <a:t>Arguably Musical theatre performers are at even greater risk due to the inherent performance and genre requirements (</a:t>
            </a:r>
            <a:r>
              <a:rPr lang="en-GB" dirty="0" err="1"/>
              <a:t>Phyland</a:t>
            </a:r>
            <a:r>
              <a:rPr lang="en-GB" dirty="0"/>
              <a:t> et al, 2014). </a:t>
            </a:r>
          </a:p>
          <a:p>
            <a:r>
              <a:rPr lang="en-GB" dirty="0"/>
              <a:t>“Working music theatre singers (MTS) typically have a heavy vocal load and little is known about their perception of vocal function” (</a:t>
            </a:r>
            <a:r>
              <a:rPr lang="en-GB" dirty="0" err="1"/>
              <a:t>Phyland</a:t>
            </a:r>
            <a:r>
              <a:rPr lang="en-GB" dirty="0"/>
              <a:t> et al, 2014, p.100). </a:t>
            </a:r>
          </a:p>
          <a:p>
            <a:pPr marL="0" indent="0">
              <a:buNone/>
            </a:pPr>
            <a:endParaRPr lang="en-US" dirty="0"/>
          </a:p>
        </p:txBody>
      </p:sp>
    </p:spTree>
    <p:extLst>
      <p:ext uri="{BB962C8B-B14F-4D97-AF65-F5344CB8AC3E}">
        <p14:creationId xmlns:p14="http://schemas.microsoft.com/office/powerpoint/2010/main" val="356405716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D158CA72-3855-9D41-93FC-E8638ABDD7C9}"/>
              </a:ext>
            </a:extLst>
          </p:cNvPr>
          <p:cNvSpPr>
            <a:spLocks noGrp="1"/>
          </p:cNvSpPr>
          <p:nvPr>
            <p:ph type="title"/>
          </p:nvPr>
        </p:nvSpPr>
        <p:spPr>
          <a:xfrm>
            <a:off x="1154955" y="973667"/>
            <a:ext cx="2942210" cy="4833745"/>
          </a:xfrm>
        </p:spPr>
        <p:txBody>
          <a:bodyPr>
            <a:normAutofit/>
          </a:bodyPr>
          <a:lstStyle/>
          <a:p>
            <a:r>
              <a:rPr lang="en-US">
                <a:solidFill>
                  <a:srgbClr val="EBEBEB"/>
                </a:solidFill>
              </a:rPr>
              <a:t>Aims and Objectives</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0" name="Content Placeholder 2">
            <a:extLst>
              <a:ext uri="{FF2B5EF4-FFF2-40B4-BE49-F238E27FC236}">
                <a16:creationId xmlns:a16="http://schemas.microsoft.com/office/drawing/2014/main" id="{35B22D61-0BB6-4604-A287-F670A317B3D4}"/>
              </a:ext>
            </a:extLst>
          </p:cNvPr>
          <p:cNvGraphicFramePr>
            <a:graphicFrameLocks noGrp="1"/>
          </p:cNvGraphicFramePr>
          <p:nvPr>
            <p:ph idx="1"/>
            <p:extLst>
              <p:ext uri="{D42A27DB-BD31-4B8C-83A1-F6EECF244321}">
                <p14:modId xmlns:p14="http://schemas.microsoft.com/office/powerpoint/2010/main" val="392176174"/>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1961812"/>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F72ECA3-2A46-4A5A-8330-12F7E22105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9" name="Rectangle 8">
              <a:extLst>
                <a:ext uri="{FF2B5EF4-FFF2-40B4-BE49-F238E27FC236}">
                  <a16:creationId xmlns:a16="http://schemas.microsoft.com/office/drawing/2014/main" id="{2A4A5C4D-76C1-47EA-A0B6-CF294A5F4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29BC618C-AD3C-444D-B8CB-6FB6920D48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38721ED4-0D8C-A548-82AF-3147E414C45A}"/>
              </a:ext>
            </a:extLst>
          </p:cNvPr>
          <p:cNvSpPr>
            <a:spLocks noGrp="1"/>
          </p:cNvSpPr>
          <p:nvPr>
            <p:ph type="ctrTitle"/>
          </p:nvPr>
        </p:nvSpPr>
        <p:spPr>
          <a:xfrm>
            <a:off x="3750393" y="1449324"/>
            <a:ext cx="5171185" cy="4189475"/>
          </a:xfrm>
        </p:spPr>
        <p:txBody>
          <a:bodyPr anchor="t">
            <a:normAutofit/>
          </a:bodyPr>
          <a:lstStyle/>
          <a:p>
            <a:r>
              <a:rPr lang="en-US">
                <a:solidFill>
                  <a:schemeClr val="tx1"/>
                </a:solidFill>
              </a:rPr>
              <a:t>Literature Review </a:t>
            </a:r>
          </a:p>
        </p:txBody>
      </p:sp>
      <p:sp>
        <p:nvSpPr>
          <p:cNvPr id="3" name="Subtitle 2">
            <a:extLst>
              <a:ext uri="{FF2B5EF4-FFF2-40B4-BE49-F238E27FC236}">
                <a16:creationId xmlns:a16="http://schemas.microsoft.com/office/drawing/2014/main" id="{E6AF1A31-0DCC-D34F-BD92-9889DCBE474C}"/>
              </a:ext>
            </a:extLst>
          </p:cNvPr>
          <p:cNvSpPr>
            <a:spLocks noGrp="1"/>
          </p:cNvSpPr>
          <p:nvPr>
            <p:ph type="subTitle" idx="1"/>
          </p:nvPr>
        </p:nvSpPr>
        <p:spPr>
          <a:xfrm>
            <a:off x="1154955" y="1573427"/>
            <a:ext cx="2434571" cy="4065372"/>
          </a:xfrm>
        </p:spPr>
        <p:txBody>
          <a:bodyPr>
            <a:normAutofit/>
          </a:bodyPr>
          <a:lstStyle/>
          <a:p>
            <a:r>
              <a:rPr lang="en-US" sz="2800" dirty="0">
                <a:solidFill>
                  <a:schemeClr val="tx1"/>
                </a:solidFill>
              </a:rPr>
              <a:t>What to consider?</a:t>
            </a:r>
          </a:p>
        </p:txBody>
      </p:sp>
      <p:sp>
        <p:nvSpPr>
          <p:cNvPr id="12" name="Rectangle 11">
            <a:extLst>
              <a:ext uri="{FF2B5EF4-FFF2-40B4-BE49-F238E27FC236}">
                <a16:creationId xmlns:a16="http://schemas.microsoft.com/office/drawing/2014/main" id="{029C0D00-401D-42B7-94D8-008C7DAA8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74695915"/>
      </p:ext>
    </p:extLst>
  </p:cSld>
  <p:clrMapOvr>
    <a:overrideClrMapping bg1="dk1" tx1="lt1" bg2="dk2" tx2="lt2" accent1="accent1" accent2="accent2" accent3="accent3" accent4="accent4" accent5="accent5" accent6="accent6" hlink="hlink" folHlink="folHlink"/>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72"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74"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F3FB79F-62CD-C24F-B257-CDA5C7C1ECF7}"/>
              </a:ext>
            </a:extLst>
          </p:cNvPr>
          <p:cNvSpPr>
            <a:spLocks noGrp="1"/>
          </p:cNvSpPr>
          <p:nvPr>
            <p:ph type="title"/>
          </p:nvPr>
        </p:nvSpPr>
        <p:spPr>
          <a:xfrm>
            <a:off x="639098" y="629265"/>
            <a:ext cx="6072776" cy="1622322"/>
          </a:xfrm>
        </p:spPr>
        <p:txBody>
          <a:bodyPr>
            <a:normAutofit/>
          </a:bodyPr>
          <a:lstStyle/>
          <a:p>
            <a:pPr>
              <a:lnSpc>
                <a:spcPct val="90000"/>
              </a:lnSpc>
            </a:pPr>
            <a:r>
              <a:rPr lang="en-GB">
                <a:solidFill>
                  <a:srgbClr val="EBEBEB"/>
                </a:solidFill>
              </a:rPr>
              <a:t>Literature review- Alignment</a:t>
            </a:r>
            <a:br>
              <a:rPr lang="en-GB">
                <a:solidFill>
                  <a:srgbClr val="EBEBEB"/>
                </a:solidFill>
              </a:rPr>
            </a:br>
            <a:endParaRPr lang="en-GB">
              <a:solidFill>
                <a:srgbClr val="EBEBEB"/>
              </a:solidFill>
            </a:endParaRPr>
          </a:p>
        </p:txBody>
      </p:sp>
      <p:sp>
        <p:nvSpPr>
          <p:cNvPr id="76" name="Freeform: Shape 75">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25601" name="Picture 1" descr="page47image3848800">
            <a:extLst>
              <a:ext uri="{FF2B5EF4-FFF2-40B4-BE49-F238E27FC236}">
                <a16:creationId xmlns:a16="http://schemas.microsoft.com/office/drawing/2014/main" id="{8F395876-4680-704A-B772-8DA140450D1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18226" y="645106"/>
            <a:ext cx="1577862" cy="5585369"/>
          </a:xfrm>
          <a:prstGeom prst="rect">
            <a:avLst/>
          </a:prstGeom>
          <a:noFill/>
          <a:extLst>
            <a:ext uri="{909E8E84-426E-40DD-AFC4-6F175D3DCCD1}">
              <a14:hiddenFill xmlns:a14="http://schemas.microsoft.com/office/drawing/2010/main">
                <a:solidFill>
                  <a:srgbClr val="FFFFFF"/>
                </a:solidFill>
              </a14:hiddenFill>
            </a:ext>
          </a:extLst>
        </p:spPr>
      </p:pic>
      <p:sp>
        <p:nvSpPr>
          <p:cNvPr id="78" name="Rectangle 77">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0" name="Oval 79">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2" name="Oval 81">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 name="Content Placeholder 2">
            <a:extLst>
              <a:ext uri="{FF2B5EF4-FFF2-40B4-BE49-F238E27FC236}">
                <a16:creationId xmlns:a16="http://schemas.microsoft.com/office/drawing/2014/main" id="{D4DDDD9F-AE29-E142-824A-53D2EF6D1C8B}"/>
              </a:ext>
            </a:extLst>
          </p:cNvPr>
          <p:cNvSpPr>
            <a:spLocks noGrp="1"/>
          </p:cNvSpPr>
          <p:nvPr>
            <p:ph idx="1"/>
          </p:nvPr>
        </p:nvSpPr>
        <p:spPr>
          <a:xfrm>
            <a:off x="639098" y="2418735"/>
            <a:ext cx="6072776" cy="3811740"/>
          </a:xfrm>
        </p:spPr>
        <p:txBody>
          <a:bodyPr anchor="ctr">
            <a:normAutofit/>
          </a:bodyPr>
          <a:lstStyle/>
          <a:p>
            <a:pPr>
              <a:lnSpc>
                <a:spcPct val="90000"/>
              </a:lnSpc>
            </a:pPr>
            <a:r>
              <a:rPr lang="en-GB" sz="1300" dirty="0">
                <a:solidFill>
                  <a:srgbClr val="FFFFFF"/>
                </a:solidFill>
              </a:rPr>
              <a:t>“The necessity for proper posture has been recognised by singing teachers for centuries” (Rubin et al, 2004, P. 271). </a:t>
            </a:r>
          </a:p>
          <a:p>
            <a:pPr>
              <a:lnSpc>
                <a:spcPct val="90000"/>
              </a:lnSpc>
            </a:pPr>
            <a:r>
              <a:rPr lang="en-GB" sz="1300" dirty="0">
                <a:solidFill>
                  <a:srgbClr val="FFFFFF"/>
                </a:solidFill>
              </a:rPr>
              <a:t>A touring environment can mean long periods of time spend travelling in a hunched, seated position which causes the stomach to compress and the pelvis to tilt (Rubin et al, 2004, P. 271). </a:t>
            </a:r>
          </a:p>
          <a:p>
            <a:pPr>
              <a:lnSpc>
                <a:spcPct val="90000"/>
              </a:lnSpc>
            </a:pPr>
            <a:r>
              <a:rPr lang="en-GB" sz="1300" dirty="0">
                <a:solidFill>
                  <a:srgbClr val="FFFFFF"/>
                </a:solidFill>
              </a:rPr>
              <a:t>Excessive amounts of travel time with little to do, Long waits for a stage strike up/down and carrying heavy bags and suitcases are all potential catalyst for Kyphosis-Lordosis, causing excessive curvature of the spine and could result in “Upper Crossed Syndrome” ” (Wilson </a:t>
            </a:r>
            <a:r>
              <a:rPr lang="en-GB" sz="1300" dirty="0" err="1">
                <a:solidFill>
                  <a:srgbClr val="FFFFFF"/>
                </a:solidFill>
              </a:rPr>
              <a:t>Arboleda</a:t>
            </a:r>
            <a:r>
              <a:rPr lang="en-GB" sz="1300" dirty="0">
                <a:solidFill>
                  <a:srgbClr val="FFFFFF"/>
                </a:solidFill>
              </a:rPr>
              <a:t> &amp; Frederick 2006), </a:t>
            </a:r>
          </a:p>
          <a:p>
            <a:pPr>
              <a:lnSpc>
                <a:spcPct val="90000"/>
              </a:lnSpc>
            </a:pPr>
            <a:r>
              <a:rPr lang="en-US" sz="1300" dirty="0">
                <a:solidFill>
                  <a:srgbClr val="FFFFFF"/>
                </a:solidFill>
              </a:rPr>
              <a:t>When the body misaligns, thoracic and lumbar curves increase or decrease accordingly, causing scapula muscles weaken and the pectorals and TVA to constrict. </a:t>
            </a:r>
            <a:r>
              <a:rPr lang="en-GB" sz="1300" dirty="0">
                <a:solidFill>
                  <a:srgbClr val="FFFFFF"/>
                </a:solidFill>
              </a:rPr>
              <a:t>often leading to problems, such as voice projection issues and excessive vocal fatigue (Wilson </a:t>
            </a:r>
            <a:r>
              <a:rPr lang="en-GB" sz="1300" dirty="0" err="1">
                <a:solidFill>
                  <a:srgbClr val="FFFFFF"/>
                </a:solidFill>
              </a:rPr>
              <a:t>Arboleda</a:t>
            </a:r>
            <a:r>
              <a:rPr lang="en-GB" sz="1300" dirty="0">
                <a:solidFill>
                  <a:srgbClr val="FFFFFF"/>
                </a:solidFill>
              </a:rPr>
              <a:t> &amp; Frederick 2006) </a:t>
            </a:r>
            <a:endParaRPr lang="en-US" sz="1300" dirty="0">
              <a:solidFill>
                <a:srgbClr val="FFFFFF"/>
              </a:solidFill>
            </a:endParaRPr>
          </a:p>
        </p:txBody>
      </p:sp>
    </p:spTree>
    <p:extLst>
      <p:ext uri="{BB962C8B-B14F-4D97-AF65-F5344CB8AC3E}">
        <p14:creationId xmlns:p14="http://schemas.microsoft.com/office/powerpoint/2010/main" val="3339653206"/>
      </p:ext>
    </p:extLst>
  </p:cSld>
  <p:clrMapOvr>
    <a:overrideClrMapping bg1="dk1" tx1="lt1" bg2="dk2" tx2="lt2" accent1="accent1" accent2="accent2" accent3="accent3" accent4="accent4" accent5="accent5" accent6="accent6" hlink="hlink" folHlink="folHlink"/>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41"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43"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CE2089E2-3476-864E-A994-2131FB55E968}"/>
              </a:ext>
            </a:extLst>
          </p:cNvPr>
          <p:cNvSpPr>
            <a:spLocks noGrp="1"/>
          </p:cNvSpPr>
          <p:nvPr>
            <p:ph type="title"/>
          </p:nvPr>
        </p:nvSpPr>
        <p:spPr>
          <a:xfrm>
            <a:off x="639098" y="629265"/>
            <a:ext cx="6072776" cy="1622322"/>
          </a:xfrm>
        </p:spPr>
        <p:txBody>
          <a:bodyPr>
            <a:normAutofit/>
          </a:bodyPr>
          <a:lstStyle/>
          <a:p>
            <a:r>
              <a:rPr lang="en-US">
                <a:solidFill>
                  <a:srgbClr val="EBEBEB"/>
                </a:solidFill>
              </a:rPr>
              <a:t>Literature review-LPR</a:t>
            </a:r>
          </a:p>
        </p:txBody>
      </p:sp>
      <p:sp>
        <p:nvSpPr>
          <p:cNvPr id="145" name="Freeform: Shape 144">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2050" name="Picture 2" descr="LPR Reflux vs GERD, Is There a Difference?">
            <a:extLst>
              <a:ext uri="{FF2B5EF4-FFF2-40B4-BE49-F238E27FC236}">
                <a16:creationId xmlns:a16="http://schemas.microsoft.com/office/drawing/2014/main" id="{87DCFA3C-64BF-1847-A35B-1DC72388878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18226" y="2052648"/>
            <a:ext cx="4125317" cy="2770285"/>
          </a:xfrm>
          <a:prstGeom prst="rect">
            <a:avLst/>
          </a:prstGeom>
          <a:noFill/>
          <a:extLst>
            <a:ext uri="{909E8E84-426E-40DD-AFC4-6F175D3DCCD1}">
              <a14:hiddenFill xmlns:a14="http://schemas.microsoft.com/office/drawing/2010/main">
                <a:solidFill>
                  <a:srgbClr val="FFFFFF"/>
                </a:solidFill>
              </a14:hiddenFill>
            </a:ext>
          </a:extLst>
        </p:spPr>
      </p:pic>
      <p:sp>
        <p:nvSpPr>
          <p:cNvPr id="147" name="Rectangle 146">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9" name="Oval 148">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1" name="Oval 150">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54" name="Content Placeholder 2053">
            <a:extLst>
              <a:ext uri="{FF2B5EF4-FFF2-40B4-BE49-F238E27FC236}">
                <a16:creationId xmlns:a16="http://schemas.microsoft.com/office/drawing/2014/main" id="{2AFE74A4-7EB1-40E6-9751-40C819EB0A47}"/>
              </a:ext>
            </a:extLst>
          </p:cNvPr>
          <p:cNvSpPr>
            <a:spLocks noGrp="1"/>
          </p:cNvSpPr>
          <p:nvPr>
            <p:ph idx="1"/>
          </p:nvPr>
        </p:nvSpPr>
        <p:spPr>
          <a:xfrm>
            <a:off x="639098" y="2418735"/>
            <a:ext cx="6072776" cy="3811740"/>
          </a:xfrm>
        </p:spPr>
        <p:txBody>
          <a:bodyPr anchor="ctr">
            <a:normAutofit fontScale="77500" lnSpcReduction="20000"/>
          </a:bodyPr>
          <a:lstStyle/>
          <a:p>
            <a:r>
              <a:rPr lang="en-GB" dirty="0">
                <a:solidFill>
                  <a:srgbClr val="FFFFFF"/>
                </a:solidFill>
              </a:rPr>
              <a:t>“is an inflammatory disease associated with the development of voice disorder and vocal fold lesions” (</a:t>
            </a:r>
            <a:r>
              <a:rPr lang="en-GB" dirty="0" err="1">
                <a:solidFill>
                  <a:srgbClr val="FFFFFF"/>
                </a:solidFill>
              </a:rPr>
              <a:t>Lechien</a:t>
            </a:r>
            <a:r>
              <a:rPr lang="en-GB" dirty="0">
                <a:solidFill>
                  <a:srgbClr val="FFFFFF"/>
                </a:solidFill>
              </a:rPr>
              <a:t> et al, 2019, P.29). </a:t>
            </a:r>
          </a:p>
          <a:p>
            <a:r>
              <a:rPr lang="en-GB" dirty="0"/>
              <a:t> It the backflow of the stomach contents through the oesophagus where it comes into contact with the upper vocal tract (</a:t>
            </a:r>
            <a:r>
              <a:rPr lang="en-GB" dirty="0" err="1"/>
              <a:t>Kouffman</a:t>
            </a:r>
            <a:r>
              <a:rPr lang="en-GB" dirty="0"/>
              <a:t>, 1991). </a:t>
            </a:r>
          </a:p>
          <a:p>
            <a:r>
              <a:rPr lang="en-GB" dirty="0">
                <a:solidFill>
                  <a:srgbClr val="FFFFFF"/>
                </a:solidFill>
              </a:rPr>
              <a:t>It can have significant impact on vocal performance, particularly as it often results in throat clearing and subsequent hoarseness </a:t>
            </a:r>
            <a:r>
              <a:rPr lang="en-GB" dirty="0"/>
              <a:t>(Weber et al, 2014).</a:t>
            </a:r>
          </a:p>
          <a:p>
            <a:r>
              <a:rPr lang="en-GB" dirty="0">
                <a:solidFill>
                  <a:srgbClr val="FFFFFF"/>
                </a:solidFill>
              </a:rPr>
              <a:t>If experienced mid performance, singers may</a:t>
            </a:r>
            <a:r>
              <a:rPr lang="en-GB" dirty="0"/>
              <a:t> actively engage the muscles within the vocal tract in an attempt to stop acid travelling further up the oesophagus (Jones et al., 1990), resulting in tightness in the neck a high larynx, which may impact resonance and pitch (</a:t>
            </a:r>
            <a:r>
              <a:rPr lang="en-GB" dirty="0" err="1"/>
              <a:t>Heman</a:t>
            </a:r>
            <a:r>
              <a:rPr lang="en-GB" dirty="0"/>
              <a:t> </a:t>
            </a:r>
            <a:r>
              <a:rPr lang="en-GB" dirty="0" err="1"/>
              <a:t>Ackah</a:t>
            </a:r>
            <a:r>
              <a:rPr lang="en-GB" dirty="0"/>
              <a:t> 2005, Rubin et al 2004, Wilson </a:t>
            </a:r>
            <a:r>
              <a:rPr lang="en-GB" dirty="0" err="1"/>
              <a:t>Arboleda</a:t>
            </a:r>
            <a:r>
              <a:rPr lang="en-GB" dirty="0"/>
              <a:t> &amp; Frederick 2006,). </a:t>
            </a:r>
            <a:endParaRPr lang="en-GB" dirty="0">
              <a:solidFill>
                <a:srgbClr val="FFFFFF"/>
              </a:solidFill>
            </a:endParaRPr>
          </a:p>
          <a:p>
            <a:r>
              <a:rPr lang="en-US" dirty="0">
                <a:solidFill>
                  <a:srgbClr val="FFFFFF"/>
                </a:solidFill>
              </a:rPr>
              <a:t>A touring environment, which involves, late nights, late eating, not ideal dietary options and alcohol can all be key players in causing LPR, so it is important that voice users are aware of this. </a:t>
            </a:r>
          </a:p>
        </p:txBody>
      </p:sp>
    </p:spTree>
    <p:extLst>
      <p:ext uri="{BB962C8B-B14F-4D97-AF65-F5344CB8AC3E}">
        <p14:creationId xmlns:p14="http://schemas.microsoft.com/office/powerpoint/2010/main" val="2859592985"/>
      </p:ext>
    </p:extLst>
  </p:cSld>
  <p:clrMapOvr>
    <a:overrideClrMapping bg1="dk1" tx1="lt1" bg2="dk2" tx2="lt2" accent1="accent1" accent2="accent2" accent3="accent3" accent4="accent4" accent5="accent5" accent6="accent6" hlink="hlink" folHlink="folHlink"/>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Rectangle 11">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5" name="Rectangle 14">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8"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1085159B-2521-FA4C-B0D2-20DC302711CE}"/>
              </a:ext>
            </a:extLst>
          </p:cNvPr>
          <p:cNvSpPr>
            <a:spLocks noGrp="1"/>
          </p:cNvSpPr>
          <p:nvPr>
            <p:ph type="title"/>
          </p:nvPr>
        </p:nvSpPr>
        <p:spPr>
          <a:xfrm>
            <a:off x="1683171" y="1169773"/>
            <a:ext cx="8825658" cy="2870161"/>
          </a:xfrm>
        </p:spPr>
        <p:txBody>
          <a:bodyPr vert="horz" lIns="91440" tIns="45720" rIns="91440" bIns="45720" rtlCol="0" anchor="b">
            <a:normAutofit/>
          </a:bodyPr>
          <a:lstStyle/>
          <a:p>
            <a:pPr algn="ctr"/>
            <a:r>
              <a:rPr lang="en-US" sz="5400" dirty="0">
                <a:solidFill>
                  <a:schemeClr val="tx1"/>
                </a:solidFill>
              </a:rPr>
              <a:t>Methodology</a:t>
            </a:r>
          </a:p>
        </p:txBody>
      </p:sp>
      <p:cxnSp>
        <p:nvCxnSpPr>
          <p:cNvPr id="29" name="Straight Connector 17">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3597792"/>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B8870C32-340D-1B43-A1BC-3503215C7061}"/>
              </a:ext>
            </a:extLst>
          </p:cNvPr>
          <p:cNvSpPr>
            <a:spLocks noGrp="1"/>
          </p:cNvSpPr>
          <p:nvPr>
            <p:ph type="title"/>
          </p:nvPr>
        </p:nvSpPr>
        <p:spPr>
          <a:xfrm>
            <a:off x="1000372" y="1209957"/>
            <a:ext cx="3034580" cy="4438087"/>
          </a:xfrm>
        </p:spPr>
        <p:txBody>
          <a:bodyPr anchor="ctr">
            <a:normAutofit/>
          </a:bodyPr>
          <a:lstStyle/>
          <a:p>
            <a:pPr algn="r"/>
            <a:r>
              <a:rPr lang="en-US" sz="3200">
                <a:solidFill>
                  <a:schemeClr val="tx1"/>
                </a:solidFill>
              </a:rPr>
              <a:t>Bricolage </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C76253-1C27-AB41-8A35-774A0A151598}"/>
              </a:ext>
            </a:extLst>
          </p:cNvPr>
          <p:cNvSpPr>
            <a:spLocks noGrp="1"/>
          </p:cNvSpPr>
          <p:nvPr>
            <p:ph idx="1"/>
          </p:nvPr>
        </p:nvSpPr>
        <p:spPr>
          <a:xfrm>
            <a:off x="4678424" y="1059025"/>
            <a:ext cx="5302189" cy="4739950"/>
          </a:xfrm>
        </p:spPr>
        <p:txBody>
          <a:bodyPr anchor="ctr">
            <a:normAutofit/>
          </a:bodyPr>
          <a:lstStyle/>
          <a:p>
            <a:r>
              <a:rPr lang="en-GB" dirty="0">
                <a:solidFill>
                  <a:schemeClr val="tx1"/>
                </a:solidFill>
              </a:rPr>
              <a:t>Allows  me to be influenced by other methodologies.  Such as the hermeneutic spiral and action research. </a:t>
            </a:r>
          </a:p>
          <a:p>
            <a:r>
              <a:rPr lang="en-GB" dirty="0">
                <a:solidFill>
                  <a:schemeClr val="tx1"/>
                </a:solidFill>
              </a:rPr>
              <a:t>This gave me a more multi-faceted  approach to my research (Kincheloe, 2004, p. 1), which was needed after my literature review </a:t>
            </a:r>
          </a:p>
          <a:p>
            <a:r>
              <a:rPr lang="en-GB" dirty="0">
                <a:solidFill>
                  <a:schemeClr val="tx1"/>
                </a:solidFill>
              </a:rPr>
              <a:t>Brings “rigor, breadth, complexity, richness, and depth to any inquiry” (Denzin &amp; Lincoln, 2011, p. 4).</a:t>
            </a:r>
            <a:r>
              <a:rPr lang="en-GB" b="1" dirty="0">
                <a:solidFill>
                  <a:schemeClr val="tx1"/>
                </a:solidFill>
              </a:rPr>
              <a:t> </a:t>
            </a:r>
          </a:p>
          <a:p>
            <a:r>
              <a:rPr lang="en-US" dirty="0">
                <a:solidFill>
                  <a:schemeClr val="tx1"/>
                </a:solidFill>
              </a:rPr>
              <a:t>Allows for my research to adapt and develop </a:t>
            </a:r>
            <a:r>
              <a:rPr lang="en-US" dirty="0" err="1">
                <a:solidFill>
                  <a:schemeClr val="tx1"/>
                </a:solidFill>
              </a:rPr>
              <a:t>accoridingly</a:t>
            </a:r>
            <a:r>
              <a:rPr lang="en-US" dirty="0">
                <a:solidFill>
                  <a:schemeClr val="tx1"/>
                </a:solidFill>
              </a:rPr>
              <a:t> </a:t>
            </a:r>
          </a:p>
        </p:txBody>
      </p:sp>
    </p:spTree>
    <p:extLst>
      <p:ext uri="{BB962C8B-B14F-4D97-AF65-F5344CB8AC3E}">
        <p14:creationId xmlns:p14="http://schemas.microsoft.com/office/powerpoint/2010/main" val="394328303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1FD33F34-865C-714F-B979-8B5D464D1147}"/>
              </a:ext>
            </a:extLst>
          </p:cNvPr>
          <p:cNvSpPr>
            <a:spLocks noGrp="1"/>
          </p:cNvSpPr>
          <p:nvPr>
            <p:ph type="title"/>
          </p:nvPr>
        </p:nvSpPr>
        <p:spPr>
          <a:xfrm>
            <a:off x="1154954" y="973668"/>
            <a:ext cx="8761413" cy="706964"/>
          </a:xfrm>
        </p:spPr>
        <p:txBody>
          <a:bodyPr>
            <a:normAutofit/>
          </a:bodyPr>
          <a:lstStyle/>
          <a:p>
            <a:r>
              <a:rPr lang="en-US">
                <a:solidFill>
                  <a:srgbClr val="FFFFFF"/>
                </a:solidFill>
              </a:rPr>
              <a:t>Methods </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8663907-3AE6-4FCF-8C4F-BBEC950F74C2}"/>
              </a:ext>
            </a:extLst>
          </p:cNvPr>
          <p:cNvGraphicFramePr>
            <a:graphicFrameLocks noGrp="1"/>
          </p:cNvGraphicFramePr>
          <p:nvPr>
            <p:ph idx="1"/>
            <p:extLst>
              <p:ext uri="{D42A27DB-BD31-4B8C-83A1-F6EECF244321}">
                <p14:modId xmlns:p14="http://schemas.microsoft.com/office/powerpoint/2010/main" val="1020247996"/>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4228068"/>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5"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955F7914-AF75-E242-8225-DF5A658AEC51}"/>
              </a:ext>
            </a:extLst>
          </p:cNvPr>
          <p:cNvSpPr>
            <a:spLocks noGrp="1"/>
          </p:cNvSpPr>
          <p:nvPr>
            <p:ph type="title"/>
          </p:nvPr>
        </p:nvSpPr>
        <p:spPr>
          <a:xfrm>
            <a:off x="1154954" y="973668"/>
            <a:ext cx="8761413" cy="706964"/>
          </a:xfrm>
        </p:spPr>
        <p:txBody>
          <a:bodyPr>
            <a:normAutofit/>
          </a:bodyPr>
          <a:lstStyle/>
          <a:p>
            <a:pPr>
              <a:lnSpc>
                <a:spcPct val="90000"/>
              </a:lnSpc>
            </a:pPr>
            <a:r>
              <a:rPr lang="en-US" sz="2500">
                <a:solidFill>
                  <a:srgbClr val="FFFFFF"/>
                </a:solidFill>
              </a:rPr>
              <a:t>Sampling, Ethical Consideration and insider research </a:t>
            </a:r>
          </a:p>
        </p:txBody>
      </p:sp>
      <p:sp>
        <p:nvSpPr>
          <p:cNvPr id="16"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7" name="Content Placeholder 2">
            <a:extLst>
              <a:ext uri="{FF2B5EF4-FFF2-40B4-BE49-F238E27FC236}">
                <a16:creationId xmlns:a16="http://schemas.microsoft.com/office/drawing/2014/main" id="{D07233BA-7DF6-4803-9162-99E942266326}"/>
              </a:ext>
            </a:extLst>
          </p:cNvPr>
          <p:cNvGraphicFramePr>
            <a:graphicFrameLocks noGrp="1"/>
          </p:cNvGraphicFramePr>
          <p:nvPr>
            <p:ph idx="1"/>
            <p:extLst>
              <p:ext uri="{D42A27DB-BD31-4B8C-83A1-F6EECF244321}">
                <p14:modId xmlns:p14="http://schemas.microsoft.com/office/powerpoint/2010/main" val="3882080024"/>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1373190"/>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1"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7" grpId="1">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3" name="Rectangle 22">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614AECC-9F2D-D146-B3ED-C0129A40DAE6}"/>
              </a:ext>
            </a:extLst>
          </p:cNvPr>
          <p:cNvSpPr>
            <a:spLocks noGrp="1"/>
          </p:cNvSpPr>
          <p:nvPr>
            <p:ph type="ctrTitle"/>
          </p:nvPr>
        </p:nvSpPr>
        <p:spPr>
          <a:xfrm>
            <a:off x="1683171" y="1143000"/>
            <a:ext cx="8825658" cy="3389217"/>
          </a:xfrm>
        </p:spPr>
        <p:txBody>
          <a:bodyPr anchor="ctr">
            <a:normAutofit/>
          </a:bodyPr>
          <a:lstStyle/>
          <a:p>
            <a:pPr algn="ctr"/>
            <a:r>
              <a:rPr lang="en-US" sz="6600">
                <a:solidFill>
                  <a:srgbClr val="FFFFFF"/>
                </a:solidFill>
              </a:rPr>
              <a:t>Voice Issues </a:t>
            </a:r>
          </a:p>
        </p:txBody>
      </p:sp>
      <p:sp>
        <p:nvSpPr>
          <p:cNvPr id="3" name="Subtitle 2">
            <a:extLst>
              <a:ext uri="{FF2B5EF4-FFF2-40B4-BE49-F238E27FC236}">
                <a16:creationId xmlns:a16="http://schemas.microsoft.com/office/drawing/2014/main" id="{6333870D-EA25-0A42-B1C1-1DA172E208DE}"/>
              </a:ext>
            </a:extLst>
          </p:cNvPr>
          <p:cNvSpPr>
            <a:spLocks noGrp="1"/>
          </p:cNvSpPr>
          <p:nvPr>
            <p:ph type="subTitle" idx="1"/>
          </p:nvPr>
        </p:nvSpPr>
        <p:spPr>
          <a:xfrm>
            <a:off x="1683171" y="5240851"/>
            <a:ext cx="8825658" cy="828932"/>
          </a:xfrm>
        </p:spPr>
        <p:txBody>
          <a:bodyPr>
            <a:normAutofit/>
          </a:bodyPr>
          <a:lstStyle/>
          <a:p>
            <a:pPr algn="ctr"/>
            <a:r>
              <a:rPr lang="en-US" sz="2400">
                <a:solidFill>
                  <a:schemeClr val="tx2"/>
                </a:solidFill>
              </a:rPr>
              <a:t>A Summary </a:t>
            </a:r>
          </a:p>
        </p:txBody>
      </p:sp>
    </p:spTree>
    <p:extLst>
      <p:ext uri="{BB962C8B-B14F-4D97-AF65-F5344CB8AC3E}">
        <p14:creationId xmlns:p14="http://schemas.microsoft.com/office/powerpoint/2010/main" val="2018431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F9BB1-100B-DB4E-B638-00F05CD22975}"/>
              </a:ext>
            </a:extLst>
          </p:cNvPr>
          <p:cNvSpPr>
            <a:spLocks noGrp="1"/>
          </p:cNvSpPr>
          <p:nvPr>
            <p:ph type="title"/>
          </p:nvPr>
        </p:nvSpPr>
        <p:spPr/>
        <p:txBody>
          <a:bodyPr/>
          <a:lstStyle/>
          <a:p>
            <a:r>
              <a:rPr lang="en-US" dirty="0"/>
              <a:t>Issues reported by performers </a:t>
            </a:r>
          </a:p>
        </p:txBody>
      </p:sp>
      <p:graphicFrame>
        <p:nvGraphicFramePr>
          <p:cNvPr id="4" name="Content Placeholder 3">
            <a:extLst>
              <a:ext uri="{FF2B5EF4-FFF2-40B4-BE49-F238E27FC236}">
                <a16:creationId xmlns:a16="http://schemas.microsoft.com/office/drawing/2014/main" id="{62873EAF-A298-B748-A274-12CA5FEC1834}"/>
              </a:ext>
            </a:extLst>
          </p:cNvPr>
          <p:cNvGraphicFramePr>
            <a:graphicFrameLocks noGrp="1"/>
          </p:cNvGraphicFramePr>
          <p:nvPr>
            <p:ph idx="1"/>
            <p:extLst>
              <p:ext uri="{D42A27DB-BD31-4B8C-83A1-F6EECF244321}">
                <p14:modId xmlns:p14="http://schemas.microsoft.com/office/powerpoint/2010/main" val="876090524"/>
              </p:ext>
            </p:extLst>
          </p:nvPr>
        </p:nvGraphicFramePr>
        <p:xfrm>
          <a:off x="742950" y="2028825"/>
          <a:ext cx="10161270" cy="4451988"/>
        </p:xfrm>
        <a:graphic>
          <a:graphicData uri="http://schemas.openxmlformats.org/drawingml/2006/table">
            <a:tbl>
              <a:tblPr firstRow="1" firstCol="1" bandRow="1">
                <a:tableStyleId>{5C22544A-7EE6-4342-B048-85BDC9FD1C3A}</a:tableStyleId>
              </a:tblPr>
              <a:tblGrid>
                <a:gridCol w="2432054">
                  <a:extLst>
                    <a:ext uri="{9D8B030D-6E8A-4147-A177-3AD203B41FA5}">
                      <a16:colId xmlns:a16="http://schemas.microsoft.com/office/drawing/2014/main" val="1751337794"/>
                    </a:ext>
                  </a:extLst>
                </a:gridCol>
                <a:gridCol w="1542353">
                  <a:extLst>
                    <a:ext uri="{9D8B030D-6E8A-4147-A177-3AD203B41FA5}">
                      <a16:colId xmlns:a16="http://schemas.microsoft.com/office/drawing/2014/main" val="3828618805"/>
                    </a:ext>
                  </a:extLst>
                </a:gridCol>
                <a:gridCol w="1544407">
                  <a:extLst>
                    <a:ext uri="{9D8B030D-6E8A-4147-A177-3AD203B41FA5}">
                      <a16:colId xmlns:a16="http://schemas.microsoft.com/office/drawing/2014/main" val="2847997985"/>
                    </a:ext>
                  </a:extLst>
                </a:gridCol>
                <a:gridCol w="1546459">
                  <a:extLst>
                    <a:ext uri="{9D8B030D-6E8A-4147-A177-3AD203B41FA5}">
                      <a16:colId xmlns:a16="http://schemas.microsoft.com/office/drawing/2014/main" val="3246303850"/>
                    </a:ext>
                  </a:extLst>
                </a:gridCol>
                <a:gridCol w="1547485">
                  <a:extLst>
                    <a:ext uri="{9D8B030D-6E8A-4147-A177-3AD203B41FA5}">
                      <a16:colId xmlns:a16="http://schemas.microsoft.com/office/drawing/2014/main" val="1283215533"/>
                    </a:ext>
                  </a:extLst>
                </a:gridCol>
                <a:gridCol w="1548512">
                  <a:extLst>
                    <a:ext uri="{9D8B030D-6E8A-4147-A177-3AD203B41FA5}">
                      <a16:colId xmlns:a16="http://schemas.microsoft.com/office/drawing/2014/main" val="3016852648"/>
                    </a:ext>
                  </a:extLst>
                </a:gridCol>
              </a:tblGrid>
              <a:tr h="735469">
                <a:tc>
                  <a:txBody>
                    <a:bodyPr/>
                    <a:lstStyle/>
                    <a:p>
                      <a:r>
                        <a:rPr lang="en-GB" sz="800">
                          <a:effectLst/>
                        </a:rPr>
                        <a:t> </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pPr algn="ctr"/>
                      <a:r>
                        <a:rPr lang="en-GB" sz="800">
                          <a:effectLst/>
                        </a:rPr>
                        <a:t>JS</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pPr algn="ctr"/>
                      <a:r>
                        <a:rPr lang="en-GB" sz="800">
                          <a:effectLst/>
                        </a:rPr>
                        <a:t>VE</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pPr algn="ctr"/>
                      <a:r>
                        <a:rPr lang="en-GB" sz="800">
                          <a:effectLst/>
                        </a:rPr>
                        <a:t>VS</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pPr algn="ctr"/>
                      <a:r>
                        <a:rPr lang="en-GB" sz="800">
                          <a:effectLst/>
                        </a:rPr>
                        <a:t>AS</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pPr algn="ctr"/>
                      <a:r>
                        <a:rPr lang="en-GB" sz="800">
                          <a:effectLst/>
                        </a:rPr>
                        <a:t>NP</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extLst>
                  <a:ext uri="{0D108BD9-81ED-4DB2-BD59-A6C34878D82A}">
                    <a16:rowId xmlns:a16="http://schemas.microsoft.com/office/drawing/2014/main" val="2203608897"/>
                  </a:ext>
                </a:extLst>
              </a:tr>
              <a:tr h="774643">
                <a:tc>
                  <a:txBody>
                    <a:bodyPr/>
                    <a:lstStyle/>
                    <a:p>
                      <a:r>
                        <a:rPr lang="en-GB" sz="800">
                          <a:effectLst/>
                        </a:rPr>
                        <a:t>Vocal Fatigue </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dirty="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extLst>
                  <a:ext uri="{0D108BD9-81ED-4DB2-BD59-A6C34878D82A}">
                    <a16:rowId xmlns:a16="http://schemas.microsoft.com/office/drawing/2014/main" val="4152329124"/>
                  </a:ext>
                </a:extLst>
              </a:tr>
              <a:tr h="735469">
                <a:tc>
                  <a:txBody>
                    <a:bodyPr/>
                    <a:lstStyle/>
                    <a:p>
                      <a:r>
                        <a:rPr lang="en-GB" sz="800">
                          <a:effectLst/>
                        </a:rPr>
                        <a:t>LPR</a:t>
                      </a:r>
                      <a:endParaRPr lang="en-GB" sz="900">
                        <a:effectLst/>
                      </a:endParaRPr>
                    </a:p>
                    <a:p>
                      <a:r>
                        <a:rPr lang="en-GB" sz="800">
                          <a:effectLst/>
                        </a:rPr>
                        <a:t> </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dirty="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tc>
                  <a:txBody>
                    <a:bodyPr/>
                    <a:lstStyle/>
                    <a:p>
                      <a:r>
                        <a:rPr lang="en-GB" sz="800" dirty="0">
                          <a:effectLst/>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tc>
                  <a:txBody>
                    <a:bodyPr/>
                    <a:lstStyle/>
                    <a:p>
                      <a:r>
                        <a:rPr lang="en-GB" sz="800">
                          <a:effectLst/>
                        </a:rPr>
                        <a:t> </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extLst>
                  <a:ext uri="{0D108BD9-81ED-4DB2-BD59-A6C34878D82A}">
                    <a16:rowId xmlns:a16="http://schemas.microsoft.com/office/drawing/2014/main" val="4285510772"/>
                  </a:ext>
                </a:extLst>
              </a:tr>
              <a:tr h="735469">
                <a:tc>
                  <a:txBody>
                    <a:bodyPr/>
                    <a:lstStyle/>
                    <a:p>
                      <a:r>
                        <a:rPr lang="en-GB" sz="800">
                          <a:effectLst/>
                        </a:rPr>
                        <a:t>Other (ie. Laryngitis, Voice loss etc.)</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r>
                        <a:rPr lang="en-GB" sz="800">
                          <a:effectLst/>
                        </a:rPr>
                        <a:t> </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tc>
                  <a:txBody>
                    <a:bodyPr/>
                    <a:lstStyle/>
                    <a:p>
                      <a:r>
                        <a:rPr lang="en-GB" sz="800">
                          <a:effectLst/>
                        </a:rPr>
                        <a:t> </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dirty="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extLst>
                  <a:ext uri="{0D108BD9-81ED-4DB2-BD59-A6C34878D82A}">
                    <a16:rowId xmlns:a16="http://schemas.microsoft.com/office/drawing/2014/main" val="4040382640"/>
                  </a:ext>
                </a:extLst>
              </a:tr>
              <a:tr h="735469">
                <a:tc>
                  <a:txBody>
                    <a:bodyPr/>
                    <a:lstStyle/>
                    <a:p>
                      <a:r>
                        <a:rPr lang="en-GB" sz="800">
                          <a:effectLst/>
                        </a:rPr>
                        <a:t>Cyst/Polyp/Nodule/ haemorrhage</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r>
                        <a:rPr lang="en-GB" sz="800">
                          <a:effectLst/>
                        </a:rPr>
                        <a:t> </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tc>
                  <a:txBody>
                    <a:bodyPr/>
                    <a:lstStyle/>
                    <a:p>
                      <a:r>
                        <a:rPr lang="en-GB" sz="800">
                          <a:effectLst/>
                        </a:rPr>
                        <a:t> </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r>
                        <a:rPr lang="en-GB" sz="800">
                          <a:effectLst/>
                        </a:rPr>
                        <a:t> </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extLst>
                  <a:ext uri="{0D108BD9-81ED-4DB2-BD59-A6C34878D82A}">
                    <a16:rowId xmlns:a16="http://schemas.microsoft.com/office/drawing/2014/main" val="2544683881"/>
                  </a:ext>
                </a:extLst>
              </a:tr>
              <a:tr h="735469">
                <a:tc>
                  <a:txBody>
                    <a:bodyPr/>
                    <a:lstStyle/>
                    <a:p>
                      <a:r>
                        <a:rPr lang="en-GB" sz="800">
                          <a:effectLst/>
                        </a:rPr>
                        <a:t>Was Diagnosis given by a Medical professional</a:t>
                      </a:r>
                      <a:endParaRPr lang="en-GB" sz="90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dirty="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tc>
                  <a:txBody>
                    <a:bodyPr/>
                    <a:lstStyle/>
                    <a:p>
                      <a:r>
                        <a:rPr lang="en-GB" sz="800" dirty="0">
                          <a:effectLst/>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2365" marR="52365" marT="0" marB="0"/>
                </a:tc>
                <a:tc>
                  <a:txBody>
                    <a:bodyPr/>
                    <a:lstStyle/>
                    <a:p>
                      <a:endParaRPr lang="en-GB" sz="800" dirty="0">
                        <a:effectLst/>
                        <a:latin typeface="Poppins" pitchFamily="2" charset="77"/>
                        <a:ea typeface="Times New Roman" panose="02020603050405020304" pitchFamily="18" charset="0"/>
                        <a:cs typeface="Times New Roman" panose="02020603050405020304" pitchFamily="18" charset="0"/>
                      </a:endParaRPr>
                    </a:p>
                  </a:txBody>
                  <a:tcPr marL="52365" marR="52365" marT="0" marB="0"/>
                </a:tc>
                <a:extLst>
                  <a:ext uri="{0D108BD9-81ED-4DB2-BD59-A6C34878D82A}">
                    <a16:rowId xmlns:a16="http://schemas.microsoft.com/office/drawing/2014/main" val="349420161"/>
                  </a:ext>
                </a:extLst>
              </a:tr>
            </a:tbl>
          </a:graphicData>
        </a:graphic>
      </p:graphicFrame>
      <p:sp>
        <p:nvSpPr>
          <p:cNvPr id="5" name="Multiply 4">
            <a:extLst>
              <a:ext uri="{FF2B5EF4-FFF2-40B4-BE49-F238E27FC236}">
                <a16:creationId xmlns:a16="http://schemas.microsoft.com/office/drawing/2014/main" id="{72D801BB-7AB1-9E49-827C-BC5FA614BF76}"/>
              </a:ext>
            </a:extLst>
          </p:cNvPr>
          <p:cNvSpPr/>
          <p:nvPr/>
        </p:nvSpPr>
        <p:spPr>
          <a:xfrm>
            <a:off x="5654675" y="10282238"/>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 name="Multiply 5">
            <a:extLst>
              <a:ext uri="{FF2B5EF4-FFF2-40B4-BE49-F238E27FC236}">
                <a16:creationId xmlns:a16="http://schemas.microsoft.com/office/drawing/2014/main" id="{7E92FC97-27FE-8B40-A3F7-D3042AB50397}"/>
              </a:ext>
            </a:extLst>
          </p:cNvPr>
          <p:cNvSpPr/>
          <p:nvPr/>
        </p:nvSpPr>
        <p:spPr>
          <a:xfrm>
            <a:off x="3386138" y="2680650"/>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 name="Multiply 6">
            <a:extLst>
              <a:ext uri="{FF2B5EF4-FFF2-40B4-BE49-F238E27FC236}">
                <a16:creationId xmlns:a16="http://schemas.microsoft.com/office/drawing/2014/main" id="{AB94F828-E405-4F49-81E4-A26212940D95}"/>
              </a:ext>
            </a:extLst>
          </p:cNvPr>
          <p:cNvSpPr/>
          <p:nvPr/>
        </p:nvSpPr>
        <p:spPr>
          <a:xfrm>
            <a:off x="6608763" y="10272713"/>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8" name="Multiply 7">
            <a:extLst>
              <a:ext uri="{FF2B5EF4-FFF2-40B4-BE49-F238E27FC236}">
                <a16:creationId xmlns:a16="http://schemas.microsoft.com/office/drawing/2014/main" id="{0E515E27-BD4E-2949-BF77-98C8D357B81C}"/>
              </a:ext>
            </a:extLst>
          </p:cNvPr>
          <p:cNvSpPr/>
          <p:nvPr/>
        </p:nvSpPr>
        <p:spPr>
          <a:xfrm>
            <a:off x="5017294" y="2688112"/>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9" name="Multiply 8">
            <a:extLst>
              <a:ext uri="{FF2B5EF4-FFF2-40B4-BE49-F238E27FC236}">
                <a16:creationId xmlns:a16="http://schemas.microsoft.com/office/drawing/2014/main" id="{002002FA-FF28-624B-9764-8898D3C9F90D}"/>
              </a:ext>
            </a:extLst>
          </p:cNvPr>
          <p:cNvSpPr/>
          <p:nvPr/>
        </p:nvSpPr>
        <p:spPr>
          <a:xfrm>
            <a:off x="6542723" y="2688112"/>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0" name="Multiply 9">
            <a:extLst>
              <a:ext uri="{FF2B5EF4-FFF2-40B4-BE49-F238E27FC236}">
                <a16:creationId xmlns:a16="http://schemas.microsoft.com/office/drawing/2014/main" id="{6C854DC4-DF13-584C-9C47-DBE48DEA96F8}"/>
              </a:ext>
            </a:extLst>
          </p:cNvPr>
          <p:cNvSpPr/>
          <p:nvPr/>
        </p:nvSpPr>
        <p:spPr>
          <a:xfrm>
            <a:off x="5017294" y="4193619"/>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1" name="Multiply 10">
            <a:extLst>
              <a:ext uri="{FF2B5EF4-FFF2-40B4-BE49-F238E27FC236}">
                <a16:creationId xmlns:a16="http://schemas.microsoft.com/office/drawing/2014/main" id="{95AA847A-BFD7-DD4C-9422-E8DBF7EC96EA}"/>
              </a:ext>
            </a:extLst>
          </p:cNvPr>
          <p:cNvSpPr/>
          <p:nvPr/>
        </p:nvSpPr>
        <p:spPr>
          <a:xfrm>
            <a:off x="7489825" y="10272713"/>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Multiply 11">
            <a:extLst>
              <a:ext uri="{FF2B5EF4-FFF2-40B4-BE49-F238E27FC236}">
                <a16:creationId xmlns:a16="http://schemas.microsoft.com/office/drawing/2014/main" id="{883D8409-63E9-824C-AE7F-1CE92F8E3B11}"/>
              </a:ext>
            </a:extLst>
          </p:cNvPr>
          <p:cNvSpPr/>
          <p:nvPr/>
        </p:nvSpPr>
        <p:spPr>
          <a:xfrm>
            <a:off x="6489859" y="5688890"/>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Multiply 12">
            <a:extLst>
              <a:ext uri="{FF2B5EF4-FFF2-40B4-BE49-F238E27FC236}">
                <a16:creationId xmlns:a16="http://schemas.microsoft.com/office/drawing/2014/main" id="{0F6B7826-39D4-8444-A3E6-11B76F2A6C3E}"/>
              </a:ext>
            </a:extLst>
          </p:cNvPr>
          <p:cNvSpPr/>
          <p:nvPr/>
        </p:nvSpPr>
        <p:spPr>
          <a:xfrm>
            <a:off x="8477250" y="10261600"/>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4" name="Multiply 13">
            <a:extLst>
              <a:ext uri="{FF2B5EF4-FFF2-40B4-BE49-F238E27FC236}">
                <a16:creationId xmlns:a16="http://schemas.microsoft.com/office/drawing/2014/main" id="{E25E9295-5686-6E4D-9BE7-B29DB4087C8A}"/>
              </a:ext>
            </a:extLst>
          </p:cNvPr>
          <p:cNvSpPr/>
          <p:nvPr/>
        </p:nvSpPr>
        <p:spPr>
          <a:xfrm>
            <a:off x="8040530" y="2694244"/>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Multiply 14">
            <a:extLst>
              <a:ext uri="{FF2B5EF4-FFF2-40B4-BE49-F238E27FC236}">
                <a16:creationId xmlns:a16="http://schemas.microsoft.com/office/drawing/2014/main" id="{C5E8F1C6-33F0-824C-9400-ED28336AA95B}"/>
              </a:ext>
            </a:extLst>
          </p:cNvPr>
          <p:cNvSpPr/>
          <p:nvPr/>
        </p:nvSpPr>
        <p:spPr>
          <a:xfrm>
            <a:off x="9540717" y="2656625"/>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Multiply 15">
            <a:extLst>
              <a:ext uri="{FF2B5EF4-FFF2-40B4-BE49-F238E27FC236}">
                <a16:creationId xmlns:a16="http://schemas.microsoft.com/office/drawing/2014/main" id="{7D3DBD95-CD70-544C-9AAC-079875959161}"/>
              </a:ext>
            </a:extLst>
          </p:cNvPr>
          <p:cNvSpPr/>
          <p:nvPr/>
        </p:nvSpPr>
        <p:spPr>
          <a:xfrm>
            <a:off x="9431338" y="10283825"/>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7" name="Multiply 16">
            <a:extLst>
              <a:ext uri="{FF2B5EF4-FFF2-40B4-BE49-F238E27FC236}">
                <a16:creationId xmlns:a16="http://schemas.microsoft.com/office/drawing/2014/main" id="{C8294198-101B-7A48-9952-9570DF0CC6B4}"/>
              </a:ext>
            </a:extLst>
          </p:cNvPr>
          <p:cNvSpPr/>
          <p:nvPr/>
        </p:nvSpPr>
        <p:spPr>
          <a:xfrm>
            <a:off x="5017294" y="3467256"/>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8" name="Multiply 17">
            <a:extLst>
              <a:ext uri="{FF2B5EF4-FFF2-40B4-BE49-F238E27FC236}">
                <a16:creationId xmlns:a16="http://schemas.microsoft.com/office/drawing/2014/main" id="{9F26126A-7446-AF4F-88DB-42EEC021AB51}"/>
              </a:ext>
            </a:extLst>
          </p:cNvPr>
          <p:cNvSpPr/>
          <p:nvPr/>
        </p:nvSpPr>
        <p:spPr>
          <a:xfrm>
            <a:off x="5017294" y="5646344"/>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9" name="Multiply 18">
            <a:extLst>
              <a:ext uri="{FF2B5EF4-FFF2-40B4-BE49-F238E27FC236}">
                <a16:creationId xmlns:a16="http://schemas.microsoft.com/office/drawing/2014/main" id="{CB93527D-24BA-394B-997C-68E92977EEFD}"/>
              </a:ext>
            </a:extLst>
          </p:cNvPr>
          <p:cNvSpPr/>
          <p:nvPr/>
        </p:nvSpPr>
        <p:spPr>
          <a:xfrm>
            <a:off x="5017294" y="4919981"/>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0" name="Multiply 19">
            <a:extLst>
              <a:ext uri="{FF2B5EF4-FFF2-40B4-BE49-F238E27FC236}">
                <a16:creationId xmlns:a16="http://schemas.microsoft.com/office/drawing/2014/main" id="{D3487B08-BB80-B641-BE48-FFE3D1BA7B33}"/>
              </a:ext>
            </a:extLst>
          </p:cNvPr>
          <p:cNvSpPr/>
          <p:nvPr/>
        </p:nvSpPr>
        <p:spPr>
          <a:xfrm>
            <a:off x="8040530" y="3480428"/>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Multiply 20">
            <a:extLst>
              <a:ext uri="{FF2B5EF4-FFF2-40B4-BE49-F238E27FC236}">
                <a16:creationId xmlns:a16="http://schemas.microsoft.com/office/drawing/2014/main" id="{F1CCAED5-C688-E343-9A25-3A0F44358BAA}"/>
              </a:ext>
            </a:extLst>
          </p:cNvPr>
          <p:cNvSpPr/>
          <p:nvPr/>
        </p:nvSpPr>
        <p:spPr>
          <a:xfrm>
            <a:off x="6489859" y="4942838"/>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2" name="Rectangle 18">
            <a:extLst>
              <a:ext uri="{FF2B5EF4-FFF2-40B4-BE49-F238E27FC236}">
                <a16:creationId xmlns:a16="http://schemas.microsoft.com/office/drawing/2014/main" id="{24BB2250-9122-E748-9306-E382E0C75653}"/>
              </a:ext>
            </a:extLst>
          </p:cNvPr>
          <p:cNvSpPr>
            <a:spLocks noChangeArrowheads="1"/>
          </p:cNvSpPr>
          <p:nvPr/>
        </p:nvSpPr>
        <p:spPr bwMode="auto">
          <a:xfrm>
            <a:off x="-272415" y="16329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chemeClr val="tx1"/>
                </a:solidFill>
                <a:effectLst/>
                <a:latin typeface="Poppins" pitchFamily="2" charset="77"/>
                <a:ea typeface="Times New Roman" panose="02020603050405020304" pitchFamily="18" charset="0"/>
              </a:rPr>
              <a:t>Performers vocal issue whilst on tour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3" name="Multiply 22">
            <a:extLst>
              <a:ext uri="{FF2B5EF4-FFF2-40B4-BE49-F238E27FC236}">
                <a16:creationId xmlns:a16="http://schemas.microsoft.com/office/drawing/2014/main" id="{23200C81-5445-D544-907D-E3A8B5A98E07}"/>
              </a:ext>
            </a:extLst>
          </p:cNvPr>
          <p:cNvSpPr/>
          <p:nvPr/>
        </p:nvSpPr>
        <p:spPr>
          <a:xfrm>
            <a:off x="3386138" y="5646344"/>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4" name="Multiply 23">
            <a:extLst>
              <a:ext uri="{FF2B5EF4-FFF2-40B4-BE49-F238E27FC236}">
                <a16:creationId xmlns:a16="http://schemas.microsoft.com/office/drawing/2014/main" id="{5FF52262-5A90-AB4A-B202-3A5606BC3118}"/>
              </a:ext>
            </a:extLst>
          </p:cNvPr>
          <p:cNvSpPr/>
          <p:nvPr/>
        </p:nvSpPr>
        <p:spPr>
          <a:xfrm>
            <a:off x="9540717" y="5688890"/>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5" name="Multiply 24">
            <a:extLst>
              <a:ext uri="{FF2B5EF4-FFF2-40B4-BE49-F238E27FC236}">
                <a16:creationId xmlns:a16="http://schemas.microsoft.com/office/drawing/2014/main" id="{969D95E6-1D1A-694E-9DE0-24EA4DA67664}"/>
              </a:ext>
            </a:extLst>
          </p:cNvPr>
          <p:cNvSpPr/>
          <p:nvPr/>
        </p:nvSpPr>
        <p:spPr>
          <a:xfrm>
            <a:off x="9538337" y="3486704"/>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Tree>
    <p:extLst>
      <p:ext uri="{BB962C8B-B14F-4D97-AF65-F5344CB8AC3E}">
        <p14:creationId xmlns:p14="http://schemas.microsoft.com/office/powerpoint/2010/main" val="933846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6526C-E178-1B4E-8492-EE7E3653F340}"/>
              </a:ext>
            </a:extLst>
          </p:cNvPr>
          <p:cNvSpPr>
            <a:spLocks noGrp="1"/>
          </p:cNvSpPr>
          <p:nvPr>
            <p:ph type="title"/>
          </p:nvPr>
        </p:nvSpPr>
        <p:spPr/>
        <p:txBody>
          <a:bodyPr/>
          <a:lstStyle/>
          <a:p>
            <a:r>
              <a:rPr lang="en-US" dirty="0"/>
              <a:t>Issues reported to teachers </a:t>
            </a:r>
          </a:p>
        </p:txBody>
      </p:sp>
      <p:graphicFrame>
        <p:nvGraphicFramePr>
          <p:cNvPr id="4" name="Content Placeholder 3">
            <a:extLst>
              <a:ext uri="{FF2B5EF4-FFF2-40B4-BE49-F238E27FC236}">
                <a16:creationId xmlns:a16="http://schemas.microsoft.com/office/drawing/2014/main" id="{33C69992-00C1-2945-B893-7D5922184046}"/>
              </a:ext>
            </a:extLst>
          </p:cNvPr>
          <p:cNvGraphicFramePr>
            <a:graphicFrameLocks noGrp="1"/>
          </p:cNvGraphicFramePr>
          <p:nvPr>
            <p:ph idx="1"/>
            <p:extLst>
              <p:ext uri="{D42A27DB-BD31-4B8C-83A1-F6EECF244321}">
                <p14:modId xmlns:p14="http://schemas.microsoft.com/office/powerpoint/2010/main" val="4010501081"/>
              </p:ext>
            </p:extLst>
          </p:nvPr>
        </p:nvGraphicFramePr>
        <p:xfrm>
          <a:off x="583894" y="2093206"/>
          <a:ext cx="10190604" cy="4308447"/>
        </p:xfrm>
        <a:graphic>
          <a:graphicData uri="http://schemas.openxmlformats.org/drawingml/2006/table">
            <a:tbl>
              <a:tblPr firstRow="1" firstCol="1" bandRow="1">
                <a:tableStyleId>{5C22544A-7EE6-4342-B048-85BDC9FD1C3A}</a:tableStyleId>
              </a:tblPr>
              <a:tblGrid>
                <a:gridCol w="1698082">
                  <a:extLst>
                    <a:ext uri="{9D8B030D-6E8A-4147-A177-3AD203B41FA5}">
                      <a16:colId xmlns:a16="http://schemas.microsoft.com/office/drawing/2014/main" val="2282767830"/>
                    </a:ext>
                  </a:extLst>
                </a:gridCol>
                <a:gridCol w="1698082">
                  <a:extLst>
                    <a:ext uri="{9D8B030D-6E8A-4147-A177-3AD203B41FA5}">
                      <a16:colId xmlns:a16="http://schemas.microsoft.com/office/drawing/2014/main" val="3065252028"/>
                    </a:ext>
                  </a:extLst>
                </a:gridCol>
                <a:gridCol w="1698082">
                  <a:extLst>
                    <a:ext uri="{9D8B030D-6E8A-4147-A177-3AD203B41FA5}">
                      <a16:colId xmlns:a16="http://schemas.microsoft.com/office/drawing/2014/main" val="2827554632"/>
                    </a:ext>
                  </a:extLst>
                </a:gridCol>
                <a:gridCol w="1698082">
                  <a:extLst>
                    <a:ext uri="{9D8B030D-6E8A-4147-A177-3AD203B41FA5}">
                      <a16:colId xmlns:a16="http://schemas.microsoft.com/office/drawing/2014/main" val="617000342"/>
                    </a:ext>
                  </a:extLst>
                </a:gridCol>
                <a:gridCol w="1699138">
                  <a:extLst>
                    <a:ext uri="{9D8B030D-6E8A-4147-A177-3AD203B41FA5}">
                      <a16:colId xmlns:a16="http://schemas.microsoft.com/office/drawing/2014/main" val="581393926"/>
                    </a:ext>
                  </a:extLst>
                </a:gridCol>
                <a:gridCol w="1699138">
                  <a:extLst>
                    <a:ext uri="{9D8B030D-6E8A-4147-A177-3AD203B41FA5}">
                      <a16:colId xmlns:a16="http://schemas.microsoft.com/office/drawing/2014/main" val="1739146887"/>
                    </a:ext>
                  </a:extLst>
                </a:gridCol>
              </a:tblGrid>
              <a:tr h="661560">
                <a:tc>
                  <a:txBody>
                    <a:bodyPr/>
                    <a:lstStyle/>
                    <a:p>
                      <a:pPr algn="ctr"/>
                      <a:r>
                        <a:rPr lang="en-GB" sz="700">
                          <a:effectLst/>
                        </a:rPr>
                        <a:t> </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KC</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dirty="0">
                          <a:effectLst/>
                        </a:rPr>
                        <a:t>JR</a:t>
                      </a:r>
                      <a:endParaRPr lang="en-GB" sz="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dirty="0">
                          <a:effectLst/>
                        </a:rPr>
                        <a:t>SWO</a:t>
                      </a:r>
                      <a:endParaRPr lang="en-GB" sz="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AC</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PA</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extLst>
                  <a:ext uri="{0D108BD9-81ED-4DB2-BD59-A6C34878D82A}">
                    <a16:rowId xmlns:a16="http://schemas.microsoft.com/office/drawing/2014/main" val="298779263"/>
                  </a:ext>
                </a:extLst>
              </a:tr>
              <a:tr h="697116">
                <a:tc>
                  <a:txBody>
                    <a:bodyPr/>
                    <a:lstStyle/>
                    <a:p>
                      <a:r>
                        <a:rPr lang="en-GB" sz="700">
                          <a:effectLst/>
                        </a:rPr>
                        <a:t>Vocal Fatigue</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endParaRPr lang="en-GB" sz="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extLst>
                  <a:ext uri="{0D108BD9-81ED-4DB2-BD59-A6C34878D82A}">
                    <a16:rowId xmlns:a16="http://schemas.microsoft.com/office/drawing/2014/main" val="3660515746"/>
                  </a:ext>
                </a:extLst>
              </a:tr>
              <a:tr h="661560">
                <a:tc>
                  <a:txBody>
                    <a:bodyPr/>
                    <a:lstStyle/>
                    <a:p>
                      <a:r>
                        <a:rPr lang="en-GB" sz="700">
                          <a:effectLst/>
                        </a:rPr>
                        <a:t>LPR</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dirty="0">
                          <a:effectLst/>
                        </a:rPr>
                        <a:t> </a:t>
                      </a:r>
                      <a:endParaRPr lang="en-GB" sz="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 </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 </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 </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 </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extLst>
                  <a:ext uri="{0D108BD9-81ED-4DB2-BD59-A6C34878D82A}">
                    <a16:rowId xmlns:a16="http://schemas.microsoft.com/office/drawing/2014/main" val="2709448978"/>
                  </a:ext>
                </a:extLst>
              </a:tr>
              <a:tr h="661560">
                <a:tc>
                  <a:txBody>
                    <a:bodyPr/>
                    <a:lstStyle/>
                    <a:p>
                      <a:r>
                        <a:rPr lang="en-GB" sz="700">
                          <a:effectLst/>
                        </a:rPr>
                        <a:t>Other (ie. Laryngitis voice loss etc.)</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 </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 </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dirty="0">
                          <a:effectLst/>
                        </a:rPr>
                        <a:t> </a:t>
                      </a:r>
                      <a:endParaRPr lang="en-GB" sz="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extLst>
                  <a:ext uri="{0D108BD9-81ED-4DB2-BD59-A6C34878D82A}">
                    <a16:rowId xmlns:a16="http://schemas.microsoft.com/office/drawing/2014/main" val="2178957194"/>
                  </a:ext>
                </a:extLst>
              </a:tr>
              <a:tr h="697116">
                <a:tc>
                  <a:txBody>
                    <a:bodyPr/>
                    <a:lstStyle/>
                    <a:p>
                      <a:r>
                        <a:rPr lang="en-GB" sz="700">
                          <a:effectLst/>
                        </a:rPr>
                        <a:t>Cyst/Polyp/Nodule/ haemorrhage</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 </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 </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 </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 </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extLst>
                  <a:ext uri="{0D108BD9-81ED-4DB2-BD59-A6C34878D82A}">
                    <a16:rowId xmlns:a16="http://schemas.microsoft.com/office/drawing/2014/main" val="2690386778"/>
                  </a:ext>
                </a:extLst>
              </a:tr>
              <a:tr h="929535">
                <a:tc>
                  <a:txBody>
                    <a:bodyPr/>
                    <a:lstStyle/>
                    <a:p>
                      <a:r>
                        <a:rPr lang="en-GB" sz="700">
                          <a:effectLst/>
                        </a:rPr>
                        <a:t>Do clients usually seek diagnosis from a Medical professional prior to lessons</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 </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dirty="0">
                          <a:effectLst/>
                        </a:rPr>
                        <a:t> </a:t>
                      </a:r>
                      <a:endParaRPr lang="en-GB" sz="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 </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a:effectLst/>
                        </a:rPr>
                        <a:t> </a:t>
                      </a:r>
                      <a:endParaRPr lang="en-GB" sz="80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tc>
                  <a:txBody>
                    <a:bodyPr/>
                    <a:lstStyle/>
                    <a:p>
                      <a:pPr algn="ctr"/>
                      <a:r>
                        <a:rPr lang="en-GB" sz="700" dirty="0">
                          <a:effectLst/>
                        </a:rPr>
                        <a:t> </a:t>
                      </a:r>
                      <a:endParaRPr lang="en-GB" sz="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5144" marR="45144" marT="0" marB="0"/>
                </a:tc>
                <a:extLst>
                  <a:ext uri="{0D108BD9-81ED-4DB2-BD59-A6C34878D82A}">
                    <a16:rowId xmlns:a16="http://schemas.microsoft.com/office/drawing/2014/main" val="1085026568"/>
                  </a:ext>
                </a:extLst>
              </a:tr>
            </a:tbl>
          </a:graphicData>
        </a:graphic>
      </p:graphicFrame>
      <p:sp>
        <p:nvSpPr>
          <p:cNvPr id="13" name="Rectangle 9">
            <a:extLst>
              <a:ext uri="{FF2B5EF4-FFF2-40B4-BE49-F238E27FC236}">
                <a16:creationId xmlns:a16="http://schemas.microsoft.com/office/drawing/2014/main" id="{D8995A97-A128-0049-AF22-730879439744}"/>
              </a:ext>
            </a:extLst>
          </p:cNvPr>
          <p:cNvSpPr>
            <a:spLocks noChangeArrowheads="1"/>
          </p:cNvSpPr>
          <p:nvPr/>
        </p:nvSpPr>
        <p:spPr bwMode="auto">
          <a:xfrm>
            <a:off x="2550290" y="1698665"/>
            <a:ext cx="23348696" cy="538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45720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chemeClr val="tx1"/>
                </a:solidFill>
                <a:effectLst/>
                <a:latin typeface="Poppins" pitchFamily="2" charset="77"/>
                <a:ea typeface="Times New Roman" panose="02020603050405020304" pitchFamily="18" charset="0"/>
              </a:rPr>
              <a:t>Vocal coaches most commonly reported issues by touring clients </a:t>
            </a: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45720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Multiply 13">
            <a:extLst>
              <a:ext uri="{FF2B5EF4-FFF2-40B4-BE49-F238E27FC236}">
                <a16:creationId xmlns:a16="http://schemas.microsoft.com/office/drawing/2014/main" id="{46D5297A-6E7D-0A41-B68B-FB8D9E8221BC}"/>
              </a:ext>
            </a:extLst>
          </p:cNvPr>
          <p:cNvSpPr/>
          <p:nvPr/>
        </p:nvSpPr>
        <p:spPr>
          <a:xfrm>
            <a:off x="2670041" y="2680737"/>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Multiply 14">
            <a:extLst>
              <a:ext uri="{FF2B5EF4-FFF2-40B4-BE49-F238E27FC236}">
                <a16:creationId xmlns:a16="http://schemas.microsoft.com/office/drawing/2014/main" id="{1A5052A7-442C-CE41-B9C8-26A70AB3F9F5}"/>
              </a:ext>
            </a:extLst>
          </p:cNvPr>
          <p:cNvSpPr/>
          <p:nvPr/>
        </p:nvSpPr>
        <p:spPr>
          <a:xfrm>
            <a:off x="4267488" y="2649848"/>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Multiply 15">
            <a:extLst>
              <a:ext uri="{FF2B5EF4-FFF2-40B4-BE49-F238E27FC236}">
                <a16:creationId xmlns:a16="http://schemas.microsoft.com/office/drawing/2014/main" id="{1316A9C9-CAE6-5547-B6D5-861A7ACE0207}"/>
              </a:ext>
            </a:extLst>
          </p:cNvPr>
          <p:cNvSpPr/>
          <p:nvPr/>
        </p:nvSpPr>
        <p:spPr>
          <a:xfrm>
            <a:off x="5994764" y="3973050"/>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7" name="Multiply 16">
            <a:extLst>
              <a:ext uri="{FF2B5EF4-FFF2-40B4-BE49-F238E27FC236}">
                <a16:creationId xmlns:a16="http://schemas.microsoft.com/office/drawing/2014/main" id="{C2BD1532-9B7D-8841-97B1-A64618DB8E00}"/>
              </a:ext>
            </a:extLst>
          </p:cNvPr>
          <p:cNvSpPr/>
          <p:nvPr/>
        </p:nvSpPr>
        <p:spPr>
          <a:xfrm>
            <a:off x="2670041" y="3969082"/>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8" name="Multiply 17">
            <a:extLst>
              <a:ext uri="{FF2B5EF4-FFF2-40B4-BE49-F238E27FC236}">
                <a16:creationId xmlns:a16="http://schemas.microsoft.com/office/drawing/2014/main" id="{254F430E-97FE-B24E-95B5-D0023CAD0B7F}"/>
              </a:ext>
            </a:extLst>
          </p:cNvPr>
          <p:cNvSpPr/>
          <p:nvPr/>
        </p:nvSpPr>
        <p:spPr>
          <a:xfrm>
            <a:off x="9363900" y="2649848"/>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9" name="Multiply 18">
            <a:extLst>
              <a:ext uri="{FF2B5EF4-FFF2-40B4-BE49-F238E27FC236}">
                <a16:creationId xmlns:a16="http://schemas.microsoft.com/office/drawing/2014/main" id="{A134B5A0-EA8C-C64B-A22F-57F0BD3247E6}"/>
              </a:ext>
            </a:extLst>
          </p:cNvPr>
          <p:cNvSpPr/>
          <p:nvPr/>
        </p:nvSpPr>
        <p:spPr>
          <a:xfrm>
            <a:off x="7679332" y="2637615"/>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0" name="Multiply 19">
            <a:extLst>
              <a:ext uri="{FF2B5EF4-FFF2-40B4-BE49-F238E27FC236}">
                <a16:creationId xmlns:a16="http://schemas.microsoft.com/office/drawing/2014/main" id="{3C033DAE-F028-E94A-86CA-11A346B4ACF1}"/>
              </a:ext>
            </a:extLst>
          </p:cNvPr>
          <p:cNvSpPr/>
          <p:nvPr/>
        </p:nvSpPr>
        <p:spPr>
          <a:xfrm>
            <a:off x="5994764" y="2651476"/>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Multiply 20">
            <a:extLst>
              <a:ext uri="{FF2B5EF4-FFF2-40B4-BE49-F238E27FC236}">
                <a16:creationId xmlns:a16="http://schemas.microsoft.com/office/drawing/2014/main" id="{4F55E0AD-FF23-6A4E-B0A4-49A7DA50CCAD}"/>
              </a:ext>
            </a:extLst>
          </p:cNvPr>
          <p:cNvSpPr/>
          <p:nvPr/>
        </p:nvSpPr>
        <p:spPr>
          <a:xfrm>
            <a:off x="9319487" y="4702135"/>
            <a:ext cx="914400" cy="91440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Tree>
    <p:extLst>
      <p:ext uri="{BB962C8B-B14F-4D97-AF65-F5344CB8AC3E}">
        <p14:creationId xmlns:p14="http://schemas.microsoft.com/office/powerpoint/2010/main" val="384302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2" name="Rectangle 21">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86917EF4-D32D-B64E-8208-85BE8069FF7B}"/>
              </a:ext>
            </a:extLst>
          </p:cNvPr>
          <p:cNvSpPr>
            <a:spLocks noGrp="1"/>
          </p:cNvSpPr>
          <p:nvPr>
            <p:ph type="title"/>
          </p:nvPr>
        </p:nvSpPr>
        <p:spPr>
          <a:xfrm>
            <a:off x="836247" y="1085549"/>
            <a:ext cx="3430947" cy="4686903"/>
          </a:xfrm>
        </p:spPr>
        <p:txBody>
          <a:bodyPr anchor="ctr">
            <a:normAutofit/>
          </a:bodyPr>
          <a:lstStyle/>
          <a:p>
            <a:pPr algn="r"/>
            <a:r>
              <a:rPr lang="en-US" dirty="0">
                <a:solidFill>
                  <a:schemeClr val="tx1"/>
                </a:solidFill>
              </a:rPr>
              <a:t>Findings </a:t>
            </a:r>
          </a:p>
        </p:txBody>
      </p:sp>
      <p:cxnSp>
        <p:nvCxnSpPr>
          <p:cNvPr id="25" name="Straight Connector 24">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C78E10-BCA5-CB42-9F0C-C7E9418E6ED8}"/>
              </a:ext>
            </a:extLst>
          </p:cNvPr>
          <p:cNvSpPr>
            <a:spLocks noGrp="1"/>
          </p:cNvSpPr>
          <p:nvPr>
            <p:ph idx="1"/>
          </p:nvPr>
        </p:nvSpPr>
        <p:spPr>
          <a:xfrm>
            <a:off x="5041399" y="1085549"/>
            <a:ext cx="5579707" cy="4686903"/>
          </a:xfrm>
        </p:spPr>
        <p:txBody>
          <a:bodyPr anchor="ctr">
            <a:normAutofit/>
          </a:bodyPr>
          <a:lstStyle/>
          <a:p>
            <a:pPr lvl="0">
              <a:lnSpc>
                <a:spcPct val="90000"/>
              </a:lnSpc>
            </a:pPr>
            <a:r>
              <a:rPr lang="en-GB" sz="1000" dirty="0">
                <a:solidFill>
                  <a:schemeClr val="tx1"/>
                </a:solidFill>
              </a:rPr>
              <a:t>Vocal fatigue was the most prominently reported vocal issue whilst touring by both the teachers and performers, with every single person interviewed mentioning it.</a:t>
            </a:r>
          </a:p>
          <a:p>
            <a:pPr lvl="0">
              <a:lnSpc>
                <a:spcPct val="90000"/>
              </a:lnSpc>
            </a:pPr>
            <a:r>
              <a:rPr lang="en-GB" sz="1000" dirty="0">
                <a:solidFill>
                  <a:schemeClr val="tx1"/>
                </a:solidFill>
              </a:rPr>
              <a:t>Laryngopharyngeal reflux was mentioned often by performers who felt it was responsible for further issues they encountered. Teachers on the hand did not mention any instances of this as a commonly reported issue by their clients. </a:t>
            </a:r>
          </a:p>
          <a:p>
            <a:pPr lvl="0">
              <a:lnSpc>
                <a:spcPct val="90000"/>
              </a:lnSpc>
            </a:pPr>
            <a:r>
              <a:rPr lang="en-GB" sz="1000" dirty="0">
                <a:solidFill>
                  <a:schemeClr val="tx1"/>
                </a:solidFill>
              </a:rPr>
              <a:t>Despite me expecting these injuries to be common, more serious pathologies such as Vocal cord nodules, polyps and haemorrhages were rarely experienced by the performers, and teachers mentioned that these are far more rarely reported than the issues mentioned above- PA: you can get the odd erm bilateral, erm, polyp nodule, other things going on</a:t>
            </a:r>
          </a:p>
          <a:p>
            <a:pPr lvl="0">
              <a:lnSpc>
                <a:spcPct val="90000"/>
              </a:lnSpc>
            </a:pPr>
            <a:r>
              <a:rPr lang="en-GB" sz="1000" dirty="0">
                <a:solidFill>
                  <a:schemeClr val="tx1"/>
                </a:solidFill>
              </a:rPr>
              <a:t>All performers that I interviewed had previously sought out diagnosis from a medical professional such as a GP or ENT, as opposed to a voice coach or voice rehabilitation coach</a:t>
            </a:r>
          </a:p>
          <a:p>
            <a:pPr lvl="0">
              <a:lnSpc>
                <a:spcPct val="90000"/>
              </a:lnSpc>
            </a:pPr>
            <a:r>
              <a:rPr lang="en-GB" sz="1000" dirty="0">
                <a:solidFill>
                  <a:schemeClr val="tx1"/>
                </a:solidFill>
              </a:rPr>
              <a:t>In complete contrast, all voice coaches that I interviewed mentioned that their clients came to them hoping for diagnosis before seeking a medical professional. </a:t>
            </a:r>
          </a:p>
          <a:p>
            <a:pPr lvl="0">
              <a:lnSpc>
                <a:spcPct val="90000"/>
              </a:lnSpc>
            </a:pPr>
            <a:r>
              <a:rPr lang="en-GB" sz="1000" dirty="0">
                <a:solidFill>
                  <a:schemeClr val="tx1"/>
                </a:solidFill>
              </a:rPr>
              <a:t>Performers felt that there is not enough succinct, easily accessible advice relating to vocal health and how-to best care for their voices out there-</a:t>
            </a:r>
          </a:p>
          <a:p>
            <a:pPr lvl="0">
              <a:lnSpc>
                <a:spcPct val="90000"/>
              </a:lnSpc>
            </a:pPr>
            <a:r>
              <a:rPr lang="en-GB" sz="1000" dirty="0">
                <a:solidFill>
                  <a:schemeClr val="tx1"/>
                </a:solidFill>
              </a:rPr>
              <a:t>Teachers feel that there is plentiful advice available to performers but generally conceded that it may not be as easily accessible or reader friendly as it could be.</a:t>
            </a:r>
          </a:p>
          <a:p>
            <a:pPr>
              <a:lnSpc>
                <a:spcPct val="90000"/>
              </a:lnSpc>
            </a:pPr>
            <a:endParaRPr lang="en-US" sz="1000" dirty="0">
              <a:solidFill>
                <a:schemeClr val="tx1"/>
              </a:solidFill>
            </a:endParaRPr>
          </a:p>
        </p:txBody>
      </p:sp>
    </p:spTree>
    <p:extLst>
      <p:ext uri="{BB962C8B-B14F-4D97-AF65-F5344CB8AC3E}">
        <p14:creationId xmlns:p14="http://schemas.microsoft.com/office/powerpoint/2010/main" val="164971134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14" name="Rectangle 13">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B1BB507-6B13-8141-A06F-3C755AAC90B0}"/>
              </a:ext>
            </a:extLst>
          </p:cNvPr>
          <p:cNvSpPr>
            <a:spLocks noGrp="1"/>
          </p:cNvSpPr>
          <p:nvPr>
            <p:ph type="ctrTitle"/>
          </p:nvPr>
        </p:nvSpPr>
        <p:spPr>
          <a:xfrm>
            <a:off x="1683171" y="1143000"/>
            <a:ext cx="8825658" cy="3389217"/>
          </a:xfrm>
        </p:spPr>
        <p:txBody>
          <a:bodyPr anchor="ctr">
            <a:normAutofit/>
          </a:bodyPr>
          <a:lstStyle/>
          <a:p>
            <a:pPr algn="ctr"/>
            <a:r>
              <a:rPr lang="en-US" sz="6600">
                <a:solidFill>
                  <a:srgbClr val="FFFFFF"/>
                </a:solidFill>
              </a:rPr>
              <a:t>Psychological impact </a:t>
            </a:r>
          </a:p>
        </p:txBody>
      </p:sp>
      <p:sp>
        <p:nvSpPr>
          <p:cNvPr id="3" name="Subtitle 2">
            <a:extLst>
              <a:ext uri="{FF2B5EF4-FFF2-40B4-BE49-F238E27FC236}">
                <a16:creationId xmlns:a16="http://schemas.microsoft.com/office/drawing/2014/main" id="{6CC0B860-C597-0241-BF1A-B4F3C2B4CC93}"/>
              </a:ext>
            </a:extLst>
          </p:cNvPr>
          <p:cNvSpPr>
            <a:spLocks noGrp="1"/>
          </p:cNvSpPr>
          <p:nvPr>
            <p:ph type="subTitle" idx="1"/>
          </p:nvPr>
        </p:nvSpPr>
        <p:spPr>
          <a:xfrm>
            <a:off x="1683171" y="5240851"/>
            <a:ext cx="8825658" cy="828932"/>
          </a:xfrm>
        </p:spPr>
        <p:txBody>
          <a:bodyPr>
            <a:normAutofit/>
          </a:bodyPr>
          <a:lstStyle/>
          <a:p>
            <a:pPr algn="ctr"/>
            <a:r>
              <a:rPr lang="en-US" sz="2400" dirty="0">
                <a:solidFill>
                  <a:schemeClr val="tx2"/>
                </a:solidFill>
              </a:rPr>
              <a:t>A Summary </a:t>
            </a:r>
          </a:p>
        </p:txBody>
      </p:sp>
    </p:spTree>
    <p:extLst>
      <p:ext uri="{BB962C8B-B14F-4D97-AF65-F5344CB8AC3E}">
        <p14:creationId xmlns:p14="http://schemas.microsoft.com/office/powerpoint/2010/main" val="28392821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D83D4-A86E-3A4A-A4D9-5687AB3DF531}"/>
              </a:ext>
            </a:extLst>
          </p:cNvPr>
          <p:cNvSpPr>
            <a:spLocks noGrp="1"/>
          </p:cNvSpPr>
          <p:nvPr>
            <p:ph type="title"/>
          </p:nvPr>
        </p:nvSpPr>
        <p:spPr/>
        <p:txBody>
          <a:bodyPr/>
          <a:lstStyle/>
          <a:p>
            <a:r>
              <a:rPr lang="en-US" dirty="0"/>
              <a:t>Performers 							Teachers</a:t>
            </a:r>
          </a:p>
        </p:txBody>
      </p:sp>
      <p:pic>
        <p:nvPicPr>
          <p:cNvPr id="6" name="Content Placeholder 5">
            <a:extLst>
              <a:ext uri="{FF2B5EF4-FFF2-40B4-BE49-F238E27FC236}">
                <a16:creationId xmlns:a16="http://schemas.microsoft.com/office/drawing/2014/main" id="{E3ABFD3D-4F12-034F-B3EA-E600BC9ADB6B}"/>
              </a:ext>
            </a:extLst>
          </p:cNvPr>
          <p:cNvPicPr>
            <a:picLocks noGrp="1" noChangeAspect="1"/>
          </p:cNvPicPr>
          <p:nvPr>
            <p:ph sz="half" idx="1"/>
          </p:nvPr>
        </p:nvPicPr>
        <p:blipFill>
          <a:blip r:embed="rId2"/>
          <a:stretch>
            <a:fillRect/>
          </a:stretch>
        </p:blipFill>
        <p:spPr>
          <a:xfrm>
            <a:off x="419726" y="2353456"/>
            <a:ext cx="5151620" cy="4504544"/>
          </a:xfrm>
        </p:spPr>
      </p:pic>
      <p:pic>
        <p:nvPicPr>
          <p:cNvPr id="12" name="Content Placeholder 11" descr="A picture containing text, accessory, Band Aid&#10;&#10;Description automatically generated">
            <a:extLst>
              <a:ext uri="{FF2B5EF4-FFF2-40B4-BE49-F238E27FC236}">
                <a16:creationId xmlns:a16="http://schemas.microsoft.com/office/drawing/2014/main" id="{47DE8FED-81AE-E048-BD46-8CD81EBD4497}"/>
              </a:ext>
            </a:extLst>
          </p:cNvPr>
          <p:cNvPicPr>
            <a:picLocks noGrp="1" noChangeAspect="1"/>
          </p:cNvPicPr>
          <p:nvPr>
            <p:ph sz="half" idx="2"/>
          </p:nvPr>
        </p:nvPicPr>
        <p:blipFill>
          <a:blip r:embed="rId3"/>
          <a:stretch>
            <a:fillRect/>
          </a:stretch>
        </p:blipFill>
        <p:spPr>
          <a:xfrm>
            <a:off x="6096000" y="2295123"/>
            <a:ext cx="5151620" cy="4210607"/>
          </a:xfrm>
        </p:spPr>
      </p:pic>
    </p:spTree>
    <p:extLst>
      <p:ext uri="{BB962C8B-B14F-4D97-AF65-F5344CB8AC3E}">
        <p14:creationId xmlns:p14="http://schemas.microsoft.com/office/powerpoint/2010/main" val="1478469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163A60C8-D9F2-1243-8B51-20ECD2E6781F}"/>
              </a:ext>
            </a:extLst>
          </p:cNvPr>
          <p:cNvSpPr>
            <a:spLocks noGrp="1"/>
          </p:cNvSpPr>
          <p:nvPr>
            <p:ph type="title"/>
          </p:nvPr>
        </p:nvSpPr>
        <p:spPr>
          <a:xfrm>
            <a:off x="836247" y="1085549"/>
            <a:ext cx="3430947" cy="4686903"/>
          </a:xfrm>
        </p:spPr>
        <p:txBody>
          <a:bodyPr anchor="ctr">
            <a:normAutofit/>
          </a:bodyPr>
          <a:lstStyle/>
          <a:p>
            <a:pPr algn="r"/>
            <a:r>
              <a:rPr lang="en-US">
                <a:solidFill>
                  <a:schemeClr val="tx1"/>
                </a:solidFill>
              </a:rPr>
              <a:t>Findings </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ABDDB9-9F56-364C-8062-6358598FFC66}"/>
              </a:ext>
            </a:extLst>
          </p:cNvPr>
          <p:cNvSpPr>
            <a:spLocks noGrp="1"/>
          </p:cNvSpPr>
          <p:nvPr>
            <p:ph idx="1"/>
          </p:nvPr>
        </p:nvSpPr>
        <p:spPr>
          <a:xfrm>
            <a:off x="5041399" y="1085549"/>
            <a:ext cx="5579707" cy="4686903"/>
          </a:xfrm>
        </p:spPr>
        <p:txBody>
          <a:bodyPr anchor="ctr">
            <a:normAutofit/>
          </a:bodyPr>
          <a:lstStyle/>
          <a:p>
            <a:pPr lvl="0">
              <a:lnSpc>
                <a:spcPct val="90000"/>
              </a:lnSpc>
            </a:pPr>
            <a:r>
              <a:rPr lang="en-GB" sz="1100" dirty="0">
                <a:solidFill>
                  <a:schemeClr val="tx1"/>
                </a:solidFill>
              </a:rPr>
              <a:t>All performers used extremely powerful, negative and emotional language when asked to articulate how they felt when dealing with their voice issue. Their body language also became visibly more guarded when doing so.</a:t>
            </a:r>
          </a:p>
          <a:p>
            <a:pPr lvl="0">
              <a:lnSpc>
                <a:spcPct val="90000"/>
              </a:lnSpc>
            </a:pPr>
            <a:r>
              <a:rPr lang="en-GB" sz="1100" dirty="0">
                <a:solidFill>
                  <a:schemeClr val="tx1"/>
                </a:solidFill>
              </a:rPr>
              <a:t>Teachers, whilst also using strong and often emotionally driven language, generally had a far more hopeful and forward-thinking approach when asked about how their clients felt about their voice </a:t>
            </a:r>
          </a:p>
          <a:p>
            <a:pPr lvl="0">
              <a:lnSpc>
                <a:spcPct val="90000"/>
              </a:lnSpc>
            </a:pPr>
            <a:r>
              <a:rPr lang="en-GB" sz="1100" dirty="0">
                <a:solidFill>
                  <a:schemeClr val="tx1"/>
                </a:solidFill>
              </a:rPr>
              <a:t>As well as general feelings of hopelessness, prominent amongst the worry’s performers experienced were financial concerns and the fear of being unemployable in the future if their voice issue were to become common knowledge amongst potential future employers, this led to some performers attempting to push through their vocal injury which inevitably worsened their condition.</a:t>
            </a:r>
          </a:p>
          <a:p>
            <a:pPr>
              <a:lnSpc>
                <a:spcPct val="90000"/>
              </a:lnSpc>
            </a:pPr>
            <a:r>
              <a:rPr lang="en-GB" sz="1100" dirty="0">
                <a:solidFill>
                  <a:schemeClr val="tx1"/>
                </a:solidFill>
              </a:rPr>
              <a:t>Teachers commented on some of the stresses clients have when dealing with a voice injury are linked to the financial ramifications that the recovery process can entail, particularly if needing results in a timely fashion which tends to necessitate costly private healthcare options.</a:t>
            </a:r>
            <a:endParaRPr lang="en-US" sz="1100" dirty="0">
              <a:solidFill>
                <a:schemeClr val="tx1"/>
              </a:solidFill>
            </a:endParaRPr>
          </a:p>
        </p:txBody>
      </p:sp>
    </p:spTree>
    <p:extLst>
      <p:ext uri="{BB962C8B-B14F-4D97-AF65-F5344CB8AC3E}">
        <p14:creationId xmlns:p14="http://schemas.microsoft.com/office/powerpoint/2010/main" val="71453395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14" name="Rectangle 13">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F245F17-FB4E-2A4A-AD2A-5D3CC9497B7A}"/>
              </a:ext>
            </a:extLst>
          </p:cNvPr>
          <p:cNvSpPr>
            <a:spLocks noGrp="1"/>
          </p:cNvSpPr>
          <p:nvPr>
            <p:ph type="ctrTitle"/>
          </p:nvPr>
        </p:nvSpPr>
        <p:spPr>
          <a:xfrm>
            <a:off x="1683171" y="1143000"/>
            <a:ext cx="8825658" cy="3389217"/>
          </a:xfrm>
        </p:spPr>
        <p:txBody>
          <a:bodyPr anchor="ctr">
            <a:normAutofit/>
          </a:bodyPr>
          <a:lstStyle/>
          <a:p>
            <a:pPr algn="ctr"/>
            <a:r>
              <a:rPr lang="en-US" sz="6600">
                <a:solidFill>
                  <a:srgbClr val="FFFFFF"/>
                </a:solidFill>
              </a:rPr>
              <a:t>Rehearsal process </a:t>
            </a:r>
          </a:p>
        </p:txBody>
      </p:sp>
      <p:sp>
        <p:nvSpPr>
          <p:cNvPr id="3" name="Subtitle 2">
            <a:extLst>
              <a:ext uri="{FF2B5EF4-FFF2-40B4-BE49-F238E27FC236}">
                <a16:creationId xmlns:a16="http://schemas.microsoft.com/office/drawing/2014/main" id="{4AEA8DF2-B153-B140-9FC0-8CEF4D4DCB4E}"/>
              </a:ext>
            </a:extLst>
          </p:cNvPr>
          <p:cNvSpPr>
            <a:spLocks noGrp="1"/>
          </p:cNvSpPr>
          <p:nvPr>
            <p:ph type="subTitle" idx="1"/>
          </p:nvPr>
        </p:nvSpPr>
        <p:spPr>
          <a:xfrm>
            <a:off x="1683171" y="5240851"/>
            <a:ext cx="8825658" cy="828932"/>
          </a:xfrm>
        </p:spPr>
        <p:txBody>
          <a:bodyPr>
            <a:normAutofit/>
          </a:bodyPr>
          <a:lstStyle/>
          <a:p>
            <a:pPr algn="ctr"/>
            <a:r>
              <a:rPr lang="en-US" sz="2400" dirty="0">
                <a:solidFill>
                  <a:schemeClr val="tx2"/>
                </a:solidFill>
              </a:rPr>
              <a:t>A Summary </a:t>
            </a:r>
          </a:p>
        </p:txBody>
      </p:sp>
    </p:spTree>
    <p:extLst>
      <p:ext uri="{BB962C8B-B14F-4D97-AF65-F5344CB8AC3E}">
        <p14:creationId xmlns:p14="http://schemas.microsoft.com/office/powerpoint/2010/main" val="16026032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6598AC91-6996-0549-B9AA-365070D69B20}"/>
              </a:ext>
            </a:extLst>
          </p:cNvPr>
          <p:cNvSpPr>
            <a:spLocks noGrp="1"/>
          </p:cNvSpPr>
          <p:nvPr>
            <p:ph type="title"/>
          </p:nvPr>
        </p:nvSpPr>
        <p:spPr>
          <a:xfrm>
            <a:off x="967791" y="1449324"/>
            <a:ext cx="2621734" cy="4391640"/>
          </a:xfrm>
        </p:spPr>
        <p:txBody>
          <a:bodyPr anchor="t">
            <a:normAutofit/>
          </a:bodyPr>
          <a:lstStyle/>
          <a:p>
            <a:r>
              <a:rPr lang="en-US" sz="2800">
                <a:solidFill>
                  <a:schemeClr val="tx1"/>
                </a:solidFill>
              </a:rPr>
              <a:t>Findings </a:t>
            </a:r>
          </a:p>
        </p:txBody>
      </p:sp>
      <p:sp>
        <p:nvSpPr>
          <p:cNvPr id="12" name="Rectangle 11">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10628F2-9151-454F-B033-8D59DFEDDEE2}"/>
              </a:ext>
            </a:extLst>
          </p:cNvPr>
          <p:cNvSpPr>
            <a:spLocks noGrp="1"/>
          </p:cNvSpPr>
          <p:nvPr>
            <p:ph idx="1"/>
          </p:nvPr>
        </p:nvSpPr>
        <p:spPr>
          <a:xfrm>
            <a:off x="3750393" y="1449324"/>
            <a:ext cx="6230220" cy="4391640"/>
          </a:xfrm>
        </p:spPr>
        <p:txBody>
          <a:bodyPr>
            <a:normAutofit/>
          </a:bodyPr>
          <a:lstStyle/>
          <a:p>
            <a:pPr lvl="0">
              <a:lnSpc>
                <a:spcPct val="90000"/>
              </a:lnSpc>
            </a:pPr>
            <a:r>
              <a:rPr lang="en-GB" sz="1400" dirty="0">
                <a:solidFill>
                  <a:schemeClr val="tx1"/>
                </a:solidFill>
              </a:rPr>
              <a:t>Performers on the whole commented that most of their rehearsal experiences have had a profoundly negative impact on their voices, due to long hours of being expected to sing at full capacity, singing over loud music without suitable amplification, lack of rest days or consistent breaks, being expected to dance whilst singing in addition to the pressure of learning multiple shows in a condensed amount of time-</a:t>
            </a:r>
          </a:p>
          <a:p>
            <a:pPr lvl="0">
              <a:lnSpc>
                <a:spcPct val="90000"/>
              </a:lnSpc>
            </a:pPr>
            <a:r>
              <a:rPr lang="en-GB" sz="1400" dirty="0">
                <a:solidFill>
                  <a:schemeClr val="tx1"/>
                </a:solidFill>
              </a:rPr>
              <a:t>Teachers and performers alike agreed that vocal health is rarely taken into consideration as any part of strategy undertaken by management or employers within musical theatre and that musical directors (often with no formal vocal training) are responsible for vocal direction whilst in rehearsals.</a:t>
            </a:r>
          </a:p>
          <a:p>
            <a:pPr>
              <a:lnSpc>
                <a:spcPct val="90000"/>
              </a:lnSpc>
            </a:pPr>
            <a:r>
              <a:rPr lang="en-GB" sz="1400" dirty="0">
                <a:solidFill>
                  <a:schemeClr val="tx1"/>
                </a:solidFill>
              </a:rPr>
              <a:t>Teachers commented on their being additional stress for musical theatre performers whilst in the rehearsal process due to them feeling replaceable. </a:t>
            </a:r>
            <a:endParaRPr lang="en-US" sz="1400" dirty="0">
              <a:solidFill>
                <a:schemeClr val="tx1"/>
              </a:solidFill>
            </a:endParaRPr>
          </a:p>
        </p:txBody>
      </p:sp>
    </p:spTree>
    <p:extLst>
      <p:ext uri="{BB962C8B-B14F-4D97-AF65-F5344CB8AC3E}">
        <p14:creationId xmlns:p14="http://schemas.microsoft.com/office/powerpoint/2010/main" val="1909723253"/>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0B267-3BAD-3444-BE1F-526A80E3B715}"/>
              </a:ext>
            </a:extLst>
          </p:cNvPr>
          <p:cNvSpPr>
            <a:spLocks noGrp="1"/>
          </p:cNvSpPr>
          <p:nvPr>
            <p:ph type="title"/>
          </p:nvPr>
        </p:nvSpPr>
        <p:spPr/>
        <p:txBody>
          <a:bodyPr/>
          <a:lstStyle/>
          <a:p>
            <a:r>
              <a:rPr lang="en-US" dirty="0"/>
              <a:t>Conclusion and reflection </a:t>
            </a:r>
          </a:p>
        </p:txBody>
      </p:sp>
      <p:sp>
        <p:nvSpPr>
          <p:cNvPr id="3" name="Content Placeholder 2">
            <a:extLst>
              <a:ext uri="{FF2B5EF4-FFF2-40B4-BE49-F238E27FC236}">
                <a16:creationId xmlns:a16="http://schemas.microsoft.com/office/drawing/2014/main" id="{9A84A950-EE15-DB49-B2CD-5AECAB778594}"/>
              </a:ext>
            </a:extLst>
          </p:cNvPr>
          <p:cNvSpPr>
            <a:spLocks noGrp="1"/>
          </p:cNvSpPr>
          <p:nvPr>
            <p:ph idx="1"/>
          </p:nvPr>
        </p:nvSpPr>
        <p:spPr/>
        <p:txBody>
          <a:bodyPr/>
          <a:lstStyle/>
          <a:p>
            <a:r>
              <a:rPr lang="en-US" dirty="0"/>
              <a:t>Overall, I was pleased with the results, although the subject matter could have been narrowed to allow for me in depth findings In hindsight my literature review could have been more expansive.</a:t>
            </a:r>
          </a:p>
          <a:p>
            <a:r>
              <a:rPr lang="en-US" dirty="0"/>
              <a:t>Educating clients regarding the accessibility of information and help will be an even higher priority within my practice </a:t>
            </a:r>
          </a:p>
          <a:p>
            <a:r>
              <a:rPr lang="en-US"/>
              <a:t>Moving </a:t>
            </a:r>
            <a:r>
              <a:rPr lang="en-US" dirty="0"/>
              <a:t>forward….</a:t>
            </a:r>
          </a:p>
          <a:p>
            <a:endParaRPr lang="en-US" dirty="0"/>
          </a:p>
        </p:txBody>
      </p:sp>
    </p:spTree>
    <p:extLst>
      <p:ext uri="{BB962C8B-B14F-4D97-AF65-F5344CB8AC3E}">
        <p14:creationId xmlns:p14="http://schemas.microsoft.com/office/powerpoint/2010/main" val="2867474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3ED16-4F7A-B24B-AC58-F8D65EAF7925}"/>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62B510E0-F1D5-3542-8CD3-1B6BCFE2386C}"/>
              </a:ext>
            </a:extLst>
          </p:cNvPr>
          <p:cNvSpPr>
            <a:spLocks noGrp="1"/>
          </p:cNvSpPr>
          <p:nvPr>
            <p:ph idx="1"/>
          </p:nvPr>
        </p:nvSpPr>
        <p:spPr/>
        <p:txBody>
          <a:bodyPr>
            <a:normAutofit fontScale="62500" lnSpcReduction="20000"/>
          </a:bodyPr>
          <a:lstStyle/>
          <a:p>
            <a:r>
              <a:rPr lang="en-GB" dirty="0"/>
              <a:t>Brittany Weber, Joel E. Portnoy, Andres Castellanos, Mary J. Hawkshaw, Deborah Lurie, Philip O. Katz, Robert T. </a:t>
            </a:r>
            <a:r>
              <a:rPr lang="en-GB" dirty="0" err="1"/>
              <a:t>Sataloff</a:t>
            </a:r>
            <a:r>
              <a:rPr lang="en-GB" dirty="0"/>
              <a:t>, Efficacy of Anti-Reflux Surgery on Refractory Laryngopharyngeal Reflux Disease in Professional Voice Users: A Pilot </a:t>
            </a:r>
            <a:r>
              <a:rPr lang="en-GB" dirty="0" err="1"/>
              <a:t>Study,Journal</a:t>
            </a:r>
            <a:r>
              <a:rPr lang="en-GB" dirty="0"/>
              <a:t> of </a:t>
            </a:r>
            <a:r>
              <a:rPr lang="en-GB" dirty="0" err="1"/>
              <a:t>Voice,Volume</a:t>
            </a:r>
            <a:r>
              <a:rPr lang="en-GB" dirty="0"/>
              <a:t> 28, Issue 4,2014, Pages 492-500.</a:t>
            </a:r>
          </a:p>
          <a:p>
            <a:r>
              <a:rPr lang="en-GB" dirty="0"/>
              <a:t>Denzin, N. K., &amp; Lincoln, Y. S. (2011). </a:t>
            </a:r>
            <a:r>
              <a:rPr lang="en-GB" i="1" dirty="0"/>
              <a:t>The Sage Handbook of Qualitative Research </a:t>
            </a:r>
            <a:r>
              <a:rPr lang="en-GB" dirty="0"/>
              <a:t>(4 ed.). Thousand Oaks, California : Sage Publications. </a:t>
            </a:r>
          </a:p>
          <a:p>
            <a:r>
              <a:rPr lang="en-GB" dirty="0" err="1"/>
              <a:t>Heman-Ackah</a:t>
            </a:r>
            <a:r>
              <a:rPr lang="en-GB" dirty="0"/>
              <a:t> Y.D. (2005), Physiology of Voice Production: Consideration for the Vocal Performer, </a:t>
            </a:r>
            <a:r>
              <a:rPr lang="en-GB" i="1" dirty="0"/>
              <a:t>Journal of Singing, </a:t>
            </a:r>
            <a:r>
              <a:rPr lang="en-GB" dirty="0"/>
              <a:t>Vol.62 n.2, pp.173-176  </a:t>
            </a:r>
          </a:p>
          <a:p>
            <a:r>
              <a:rPr lang="en-GB" dirty="0"/>
              <a:t>Kincheloe, J. L. (2004). Introduction: the power of the bricolage: expanding research methods. In K. Berry, &amp; J. Kincheloe, </a:t>
            </a:r>
            <a:r>
              <a:rPr lang="en-GB" i="1" dirty="0"/>
              <a:t>Rigor and complexity in educational research. </a:t>
            </a:r>
            <a:r>
              <a:rPr lang="en-GB" dirty="0"/>
              <a:t>Columbus: Open University Press. </a:t>
            </a:r>
          </a:p>
          <a:p>
            <a:r>
              <a:rPr lang="en-GB" dirty="0" err="1"/>
              <a:t>Koufman</a:t>
            </a:r>
            <a:r>
              <a:rPr lang="en-GB" dirty="0"/>
              <a:t> L.A. (1991), The otolaryngologic manifestations of </a:t>
            </a:r>
            <a:r>
              <a:rPr lang="en-GB" dirty="0" err="1"/>
              <a:t>gastrophageal</a:t>
            </a:r>
            <a:r>
              <a:rPr lang="en-GB" dirty="0"/>
              <a:t> reflux disease, </a:t>
            </a:r>
            <a:r>
              <a:rPr lang="en-GB" dirty="0" err="1"/>
              <a:t>Layrngoscope</a:t>
            </a:r>
            <a:r>
              <a:rPr lang="en-GB" dirty="0"/>
              <a:t>, 101 (4) (1991), pp. 1-78 [Pt 2 supplies 53]</a:t>
            </a:r>
          </a:p>
          <a:p>
            <a:r>
              <a:rPr lang="en-GB" dirty="0" err="1"/>
              <a:t>Phyland</a:t>
            </a:r>
            <a:r>
              <a:rPr lang="en-GB" dirty="0"/>
              <a:t> DJ, </a:t>
            </a:r>
            <a:r>
              <a:rPr lang="en-GB" dirty="0" err="1"/>
              <a:t>Thibeault</a:t>
            </a:r>
            <a:r>
              <a:rPr lang="en-GB" dirty="0"/>
              <a:t> SL, Benninger MS, et al. Perspectives on the impact on vocal function of heavy vocal load among working professional music </a:t>
            </a:r>
            <a:r>
              <a:rPr lang="en-GB" dirty="0" err="1"/>
              <a:t>theater</a:t>
            </a:r>
            <a:r>
              <a:rPr lang="en-GB" dirty="0"/>
              <a:t> performers. J Voice. 2013;27:390.e31–390.e39.</a:t>
            </a:r>
          </a:p>
          <a:p>
            <a:endParaRPr lang="en-GB" dirty="0"/>
          </a:p>
          <a:p>
            <a:r>
              <a:rPr lang="en-GB" dirty="0"/>
              <a:t>Rubin J.S., Mathieson L., Blake E. (2004), Posture and voice, Journal of Singing, Vol.60, N.3 pp 271-275</a:t>
            </a:r>
          </a:p>
          <a:p>
            <a:r>
              <a:rPr lang="en-GB" dirty="0"/>
              <a:t>Wilson </a:t>
            </a:r>
            <a:r>
              <a:rPr lang="en-GB" dirty="0" err="1"/>
              <a:t>Arboleda</a:t>
            </a:r>
            <a:r>
              <a:rPr lang="en-GB" dirty="0"/>
              <a:t> B.M. and Frederick A.L. (2006), Considerations for Maintenance of Postural Alignment for Voice Production, </a:t>
            </a:r>
            <a:r>
              <a:rPr lang="en-GB" i="1" dirty="0"/>
              <a:t>Journal of Voice</a:t>
            </a:r>
            <a:r>
              <a:rPr lang="en-GB" dirty="0"/>
              <a:t>, Vol. 22, No. 1, pp. 90–99</a:t>
            </a:r>
          </a:p>
          <a:p>
            <a:endParaRPr lang="en-GB" dirty="0"/>
          </a:p>
          <a:p>
            <a:endParaRPr lang="en-GB" dirty="0"/>
          </a:p>
          <a:p>
            <a:endParaRPr lang="en-GB" dirty="0"/>
          </a:p>
          <a:p>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35114904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38208-FD2D-A54F-8FF6-D6B6DFBFAD29}"/>
              </a:ext>
            </a:extLst>
          </p:cNvPr>
          <p:cNvSpPr>
            <a:spLocks noGrp="1"/>
          </p:cNvSpPr>
          <p:nvPr>
            <p:ph type="ctrTitle"/>
          </p:nvPr>
        </p:nvSpPr>
        <p:spPr>
          <a:xfrm>
            <a:off x="7007145" y="1241266"/>
            <a:ext cx="4535926" cy="3153753"/>
          </a:xfrm>
        </p:spPr>
        <p:txBody>
          <a:bodyPr>
            <a:normAutofit/>
          </a:bodyPr>
          <a:lstStyle/>
          <a:p>
            <a:r>
              <a:rPr lang="en-US">
                <a:solidFill>
                  <a:srgbClr val="EBEBEB"/>
                </a:solidFill>
              </a:rPr>
              <a:t>Thank you for listening </a:t>
            </a:r>
          </a:p>
        </p:txBody>
      </p:sp>
      <p:sp>
        <p:nvSpPr>
          <p:cNvPr id="3" name="Subtitle 2">
            <a:extLst>
              <a:ext uri="{FF2B5EF4-FFF2-40B4-BE49-F238E27FC236}">
                <a16:creationId xmlns:a16="http://schemas.microsoft.com/office/drawing/2014/main" id="{3E05DCB0-9F59-274D-A4F4-21E91BCCF95E}"/>
              </a:ext>
            </a:extLst>
          </p:cNvPr>
          <p:cNvSpPr>
            <a:spLocks noGrp="1"/>
          </p:cNvSpPr>
          <p:nvPr>
            <p:ph type="subTitle" idx="1"/>
          </p:nvPr>
        </p:nvSpPr>
        <p:spPr>
          <a:xfrm>
            <a:off x="7007145" y="4591665"/>
            <a:ext cx="4535926" cy="1622322"/>
          </a:xfrm>
        </p:spPr>
        <p:txBody>
          <a:bodyPr>
            <a:normAutofit/>
          </a:bodyPr>
          <a:lstStyle/>
          <a:p>
            <a:endParaRPr lang="en-US"/>
          </a:p>
        </p:txBody>
      </p:sp>
      <p:grpSp>
        <p:nvGrpSpPr>
          <p:cNvPr id="10" name="Group 9">
            <a:extLst>
              <a:ext uri="{FF2B5EF4-FFF2-40B4-BE49-F238E27FC236}">
                <a16:creationId xmlns:a16="http://schemas.microsoft.com/office/drawing/2014/main" id="{7E2D86BB-893F-471B-AD66-50E01777C0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11" name="Rectangle 10">
              <a:extLst>
                <a:ext uri="{FF2B5EF4-FFF2-40B4-BE49-F238E27FC236}">
                  <a16:creationId xmlns:a16="http://schemas.microsoft.com/office/drawing/2014/main" id="{61E3F80D-79C6-468A-83E4-3FEA58556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009504C1-96CE-44B4-8DF0-613CF9D1D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a:extLst>
                <a:ext uri="{FF2B5EF4-FFF2-40B4-BE49-F238E27FC236}">
                  <a16:creationId xmlns:a16="http://schemas.microsoft.com/office/drawing/2014/main" id="{1F299836-4C10-4395-B386-C0FA537C41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7" name="Graphic 6" descr="Smiling Face with No Fill">
            <a:extLst>
              <a:ext uri="{FF2B5EF4-FFF2-40B4-BE49-F238E27FC236}">
                <a16:creationId xmlns:a16="http://schemas.microsoft.com/office/drawing/2014/main" id="{A81219A3-9354-4D56-9640-321EE23218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87252" y="1114621"/>
            <a:ext cx="4628758" cy="4628758"/>
          </a:xfrm>
          <a:prstGeom prst="rect">
            <a:avLst/>
          </a:prstGeom>
        </p:spPr>
      </p:pic>
    </p:spTree>
    <p:extLst>
      <p:ext uri="{BB962C8B-B14F-4D97-AF65-F5344CB8AC3E}">
        <p14:creationId xmlns:p14="http://schemas.microsoft.com/office/powerpoint/2010/main" val="40472612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2413</TotalTime>
  <Words>1866</Words>
  <Application>Microsoft Macintosh PowerPoint</Application>
  <PresentationFormat>Widescreen</PresentationFormat>
  <Paragraphs>144</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Century Gothic</vt:lpstr>
      <vt:lpstr>Poppins</vt:lpstr>
      <vt:lpstr>Wingdings 3</vt:lpstr>
      <vt:lpstr>Ion Boardroom</vt:lpstr>
      <vt:lpstr>Orin Vallely-1911117 14/01/2021</vt:lpstr>
      <vt:lpstr>Background and justification </vt:lpstr>
      <vt:lpstr>Aims and Objectives</vt:lpstr>
      <vt:lpstr>Literature Review </vt:lpstr>
      <vt:lpstr>Literature review- Alignment </vt:lpstr>
      <vt:lpstr>Literature review-LPR</vt:lpstr>
      <vt:lpstr>Methodology</vt:lpstr>
      <vt:lpstr>Bricolage </vt:lpstr>
      <vt:lpstr>Methods </vt:lpstr>
      <vt:lpstr>Sampling, Ethical Consideration and insider research </vt:lpstr>
      <vt:lpstr>Voice Issues </vt:lpstr>
      <vt:lpstr>Issues reported by performers </vt:lpstr>
      <vt:lpstr>Issues reported to teachers </vt:lpstr>
      <vt:lpstr>Findings </vt:lpstr>
      <vt:lpstr>Psychological impact </vt:lpstr>
      <vt:lpstr>Performers        Teachers</vt:lpstr>
      <vt:lpstr>Findings </vt:lpstr>
      <vt:lpstr>Rehearsal process </vt:lpstr>
      <vt:lpstr>Findings </vt:lpstr>
      <vt:lpstr>Conclusion and reflection </vt:lpstr>
      <vt:lpstr>Reference List </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Orin Vallely-1911117 14/01/2021</dc:title>
  <dc:creator>orin vallely</dc:creator>
  <cp:lastModifiedBy>orin vallely</cp:lastModifiedBy>
  <cp:revision>5</cp:revision>
  <dcterms:created xsi:type="dcterms:W3CDTF">2021-01-13T17:47:13Z</dcterms:created>
  <dcterms:modified xsi:type="dcterms:W3CDTF">2021-01-15T11:32:58Z</dcterms:modified>
</cp:coreProperties>
</file>