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handoutMasterIdLst>
    <p:handoutMasterId r:id="rId18"/>
  </p:handoutMasterIdLst>
  <p:sldIdLst>
    <p:sldId id="266" r:id="rId2"/>
    <p:sldId id="270" r:id="rId3"/>
    <p:sldId id="265" r:id="rId4"/>
    <p:sldId id="267" r:id="rId5"/>
    <p:sldId id="259" r:id="rId6"/>
    <p:sldId id="261" r:id="rId7"/>
    <p:sldId id="256" r:id="rId8"/>
    <p:sldId id="258" r:id="rId9"/>
    <p:sldId id="274" r:id="rId10"/>
    <p:sldId id="264" r:id="rId11"/>
    <p:sldId id="271" r:id="rId12"/>
    <p:sldId id="272" r:id="rId13"/>
    <p:sldId id="269" r:id="rId14"/>
    <p:sldId id="273" r:id="rId15"/>
    <p:sldId id="257" r:id="rId16"/>
  </p:sldIdLst>
  <p:sldSz cx="12192000" cy="6858000"/>
  <p:notesSz cx="6858000" cy="9144000"/>
  <p:defaultTextStyle>
    <a:defPPr rtl="0">
      <a:defRPr lang="fr-FR"/>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1478"/>
  </p:normalViewPr>
  <p:slideViewPr>
    <p:cSldViewPr snapToGrid="0">
      <p:cViewPr>
        <p:scale>
          <a:sx n="109" d="100"/>
          <a:sy n="109" d="100"/>
        </p:scale>
        <p:origin x="680" y="3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EB65F916-1A5B-474F-AF63-D80107D8A9F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a:extLst>
              <a:ext uri="{FF2B5EF4-FFF2-40B4-BE49-F238E27FC236}">
                <a16:creationId xmlns:a16="http://schemas.microsoft.com/office/drawing/2014/main" id="{4B4D70C4-7D6D-47FD-B0B3-D49A476D2D1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CF6D36-18F5-41CE-9B36-DE67DBBEA491}" type="datetime1">
              <a:rPr lang="fr-FR" smtClean="0"/>
              <a:t>01/08/2022</a:t>
            </a:fld>
            <a:endParaRPr lang="fr-FR"/>
          </a:p>
        </p:txBody>
      </p:sp>
      <p:sp>
        <p:nvSpPr>
          <p:cNvPr id="4" name="Espace réservé du pied de page 3">
            <a:extLst>
              <a:ext uri="{FF2B5EF4-FFF2-40B4-BE49-F238E27FC236}">
                <a16:creationId xmlns:a16="http://schemas.microsoft.com/office/drawing/2014/main" id="{70BDB3F2-A146-41E9-B2E6-60F366A5BB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5" name="Espace réservé du numéro de diapositive 4">
            <a:extLst>
              <a:ext uri="{FF2B5EF4-FFF2-40B4-BE49-F238E27FC236}">
                <a16:creationId xmlns:a16="http://schemas.microsoft.com/office/drawing/2014/main" id="{5A2FFA9D-4B81-43ED-A930-C5837457ED4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E12CEDA-A292-45D6-AE4F-8D0A89557251}" type="slidenum">
              <a:rPr lang="fr-FR" smtClean="0"/>
              <a:t>‹N°›</a:t>
            </a:fld>
            <a:endParaRPr lang="fr-FR"/>
          </a:p>
        </p:txBody>
      </p:sp>
    </p:spTree>
    <p:extLst>
      <p:ext uri="{BB962C8B-B14F-4D97-AF65-F5344CB8AC3E}">
        <p14:creationId xmlns:p14="http://schemas.microsoft.com/office/powerpoint/2010/main" val="90786749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noProof="0"/>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50E5-2578-48B8-B593-EAD1C9B16EC3}" type="datetime1">
              <a:rPr lang="fr-FR" smtClean="0"/>
              <a:pPr/>
              <a:t>01/08/2022</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noProof="0"/>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fr-FR" noProof="0"/>
              <a:t>Modifiez les styles du texte</a:t>
            </a:r>
          </a:p>
          <a:p>
            <a:pPr lvl="1"/>
            <a:r>
              <a:rPr lang="fr-FR" noProof="0"/>
              <a:t>Deuxième niveau</a:t>
            </a:r>
          </a:p>
          <a:p>
            <a:pPr lvl="2"/>
            <a:r>
              <a:rPr lang="fr-FR" noProof="0"/>
              <a:t>Troisième niveau</a:t>
            </a:r>
          </a:p>
          <a:p>
            <a:pPr lvl="3"/>
            <a:r>
              <a:rPr lang="fr-FR" noProof="0"/>
              <a:t>Quatrième niveau</a:t>
            </a:r>
          </a:p>
          <a:p>
            <a:pPr lvl="4"/>
            <a:r>
              <a:rPr lang="fr-FR" noProof="0"/>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noProof="0"/>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E8FE7E-D1B4-4D05-B0D7-CE0E63FD548E}" type="slidenum">
              <a:rPr lang="fr-FR" noProof="0" smtClean="0"/>
              <a:t>‹N°›</a:t>
            </a:fld>
            <a:endParaRPr lang="fr-FR" noProof="0"/>
          </a:p>
        </p:txBody>
      </p:sp>
    </p:spTree>
    <p:extLst>
      <p:ext uri="{BB962C8B-B14F-4D97-AF65-F5344CB8AC3E}">
        <p14:creationId xmlns:p14="http://schemas.microsoft.com/office/powerpoint/2010/main" val="10855411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effectLst/>
                <a:latin typeface="UICTFontTextStyleBody"/>
              </a:rPr>
              <a:t>Erickson’s theory suggest that the people advance through stages of development based on how they  adjust to the social life/crises </a:t>
            </a:r>
          </a:p>
          <a:p>
            <a:br>
              <a:rPr lang="en-GB">
                <a:effectLst/>
                <a:latin typeface=".AppleSystemUIFont"/>
              </a:rPr>
            </a:br>
            <a:r>
              <a:rPr lang="en-GB" b="0" i="0">
                <a:effectLst/>
                <a:latin typeface="UICTFontTextStyleBody"/>
              </a:rPr>
              <a:t>Erickson emphasised that ego makes positive contributions to development by mastering ideas and skills at each stage of development. </a:t>
            </a:r>
            <a:endParaRPr lang="en-GB">
              <a:effectLst/>
              <a:latin typeface=".AppleSystemUIFont"/>
            </a:endParaRPr>
          </a:p>
          <a:p>
            <a:endParaRPr lang="en-GB" b="0" i="0">
              <a:effectLst/>
              <a:latin typeface=".AppleSystemUIFont"/>
            </a:endParaRPr>
          </a:p>
          <a:p>
            <a:r>
              <a:rPr lang="en-GB" b="0" i="0">
                <a:effectLst/>
                <a:latin typeface="UICTFontTextStyleBody"/>
              </a:rPr>
              <a:t>Erickson introduced and came up with  an eight-stage theory of psychology development. </a:t>
            </a:r>
            <a:endParaRPr lang="en-GB">
              <a:effectLst/>
              <a:latin typeface=".AppleSystemUIFont"/>
            </a:endParaRPr>
          </a:p>
          <a:p>
            <a:endParaRPr lang="en-US"/>
          </a:p>
        </p:txBody>
      </p:sp>
      <p:sp>
        <p:nvSpPr>
          <p:cNvPr id="4" name="Slide Number Placeholder 3"/>
          <p:cNvSpPr>
            <a:spLocks noGrp="1"/>
          </p:cNvSpPr>
          <p:nvPr>
            <p:ph type="sldNum" sz="quarter" idx="5"/>
          </p:nvPr>
        </p:nvSpPr>
        <p:spPr/>
        <p:txBody>
          <a:bodyPr/>
          <a:lstStyle/>
          <a:p>
            <a:fld id="{E3E8FE7E-D1B4-4D05-B0D7-CE0E63FD548E}" type="slidenum">
              <a:rPr lang="fr-FR" noProof="0" smtClean="0"/>
              <a:t>4</a:t>
            </a:fld>
            <a:endParaRPr lang="fr-FR" noProof="0"/>
          </a:p>
        </p:txBody>
      </p:sp>
    </p:spTree>
    <p:extLst>
      <p:ext uri="{BB962C8B-B14F-4D97-AF65-F5344CB8AC3E}">
        <p14:creationId xmlns:p14="http://schemas.microsoft.com/office/powerpoint/2010/main" val="3533961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Erikson, psychosocial is defined as involving both psychological and social aspects  Psychosocial development was initially Freud’s Theory which Erikson controversial modified it as a psychosexual  theory.  The reason behind this was because Erikson  believed that not everything is about pleasure and sexual, just like how Freud stated. Hence why he produced the word social next to psycho. Erikson believed that personality develops in a predetermined order through the eight  stages of psychosocial development which is from infancy to adulthood. During each stage, the person experiences a psychosocial crisis which could have a positive or negative outcome for personality development. Hence where the term introverts and extroverts comes in. during this stages, according to Erikson’s emphasis, ego makes positive contributions to development by mastering attitudes, ideas, and skills at each stage of development. This helps children grow into becoming successful and  in contributing members of the  society. </a:t>
            </a:r>
          </a:p>
          <a:p>
            <a:r>
              <a:rPr lang="en-US" dirty="0"/>
              <a:t>During each of Erikson’s eight stages, there is a psychological conflict that must be successfully overcome for a child to develop into a healthy, well-adjusted adult. Erik believed that his theory could result in a healthy personality and the investments of rehearsing the basic virtues. </a:t>
            </a:r>
            <a:endParaRPr lang="en-US" dirty="0">
              <a:cs typeface="Calibri"/>
            </a:endParaRPr>
          </a:p>
          <a:p>
            <a:r>
              <a:rPr lang="en-US" dirty="0"/>
              <a:t>He believed that we are motivated by the need to achieve competence in certain areas of our Lives. Erikson  maintained that personality develops in a predetermined order through eight stages of psychosocial development, from infancy to adulthood. During each stage, the person experiences a psychosocial crisis which could have a positive or negative outcome for personality development. For Erikson (1958, 1963), these crises are of a psychosocial nature because they involve psychological needs of the individual (i.e., psycho) conflicting with the needs of society (i.e., social) </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3E8FE7E-D1B4-4D05-B0D7-CE0E63FD548E}" type="slidenum">
              <a:rPr lang="fr-FR" noProof="0" smtClean="0"/>
              <a:t>5</a:t>
            </a:fld>
            <a:endParaRPr lang="fr-FR" noProof="0"/>
          </a:p>
        </p:txBody>
      </p:sp>
    </p:spTree>
    <p:extLst>
      <p:ext uri="{BB962C8B-B14F-4D97-AF65-F5344CB8AC3E}">
        <p14:creationId xmlns:p14="http://schemas.microsoft.com/office/powerpoint/2010/main" val="1459583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Trust vs mistrust ( 0- 12 months</a:t>
            </a:r>
            <a:r>
              <a:rPr lang="en-US" dirty="0"/>
              <a:t>) </a:t>
            </a:r>
          </a:p>
          <a:p>
            <a:r>
              <a:rPr lang="en-US" dirty="0"/>
              <a:t>As Erikson stated from birth to 12 months, infants starts to learn to trust the adults. This is because the child’s basic needs are given to them and receiving  the attention they need. Seeing this, the child starts being dependent on their caregivers, and they see the world as a safe place and predictable. </a:t>
            </a:r>
            <a:endParaRPr lang="en-US" dirty="0">
              <a:cs typeface="Calibri"/>
            </a:endParaRPr>
          </a:p>
          <a:p>
            <a:r>
              <a:rPr lang="en-US" dirty="0"/>
              <a:t>They believe, trust and build a relationship with them at a young age. They capture that person’s face in their head, and they start to feel safe around them. Mistrust can lead to if the child’s needs is not adhered to. Because of this, the child feels neglected and they end up not trusting and not feeling safe around the adults. It can cause anxiety and fear starts to install in their heart. As Erikson stated, the baby  may see the world as unpredictable. If infants are treated cruelly or their needs are not met appropriately, they will likely grow up with a sense of mistrust for people in the world.</a:t>
            </a:r>
            <a:endParaRPr lang="en-US" dirty="0">
              <a:cs typeface="Calibri"/>
            </a:endParaRPr>
          </a:p>
          <a:p>
            <a:endParaRPr lang="en-US" dirty="0"/>
          </a:p>
          <a:p>
            <a:r>
              <a:rPr lang="en-US" b="1" dirty="0"/>
              <a:t>Autonomy vs shame (1-3yrs) </a:t>
            </a:r>
            <a:endParaRPr lang="en-US" dirty="0"/>
          </a:p>
          <a:p>
            <a:r>
              <a:rPr lang="en-US" dirty="0"/>
              <a:t>During this stage, the toddlers learn to take actions, they begin to explore their world and pick up anything they come across and think of something they can do with it. For example, a 2 yr. old would want to pick up her mother’s dress or makeup and see it for herself how it looks on her. They also  begin to show clear preferences for certain elements of the environment, such as food, toys, and clothing. A toddler’s main task is to resolve </a:t>
            </a:r>
            <a:r>
              <a:rPr lang="en-US" i="1" dirty="0"/>
              <a:t>and start </a:t>
            </a:r>
            <a:r>
              <a:rPr lang="en-US" dirty="0"/>
              <a:t>working in order to establish independence. This is the “me do it” stage. As Erikson stated, A 2-year old’s autonomy can be seen if observed. The child would want to choose what they want to have for food and the clothes they want to wear and dress themselves. This input in such basic decisions influences her sense of independence. If denied the opportunity to act on her environment, she may begin to doubt her abilities, which can lead to low self-esteem and feelings of shame.</a:t>
            </a:r>
            <a:endParaRPr lang="en-US" dirty="0">
              <a:cs typeface="Calibri"/>
            </a:endParaRPr>
          </a:p>
          <a:p>
            <a:endParaRPr lang="en-US" dirty="0">
              <a:cs typeface="Calibri"/>
            </a:endParaRPr>
          </a:p>
          <a:p>
            <a:r>
              <a:rPr lang="en-US" b="1" dirty="0"/>
              <a:t>Initiative vs guilt ( 3- 6 yrs. ) </a:t>
            </a:r>
            <a:endParaRPr lang="en-US" dirty="0"/>
          </a:p>
          <a:p>
            <a:r>
              <a:rPr lang="en-US" dirty="0"/>
              <a:t>Around this stage, the children reach preschool level. They start to interact in their world socially and initiate activities and play. They start making friends and interacting with kids their own age. The children explore initiative choices, they plan to achieve their goals whilst interacting with others. As Erikson stated, a parent should support the kid’s choices of certain things without forcing them. A parent can negotiate with their child and set a limit. A sense that the kid will understand too and this can result in respect. However, if the child is not given the right to make their own choices in this stage., and the</a:t>
            </a:r>
            <a:endParaRPr lang="en-US" dirty="0">
              <a:cs typeface="Calibri"/>
            </a:endParaRPr>
          </a:p>
          <a:p>
            <a:r>
              <a:rPr lang="en-US" dirty="0"/>
              <a:t> parents overpower them. They may have some sense of guilt for even asking for the things they want in the first place. </a:t>
            </a:r>
            <a:endParaRPr lang="en-US" dirty="0">
              <a:cs typeface="Calibri"/>
            </a:endParaRPr>
          </a:p>
          <a:p>
            <a:endParaRPr lang="en-US" dirty="0"/>
          </a:p>
          <a:p>
            <a:r>
              <a:rPr lang="en-US" b="1" dirty="0"/>
              <a:t>Industry vs inferiority ( 6 – 12 yrs. ) </a:t>
            </a:r>
            <a:endParaRPr lang="en-US" dirty="0"/>
          </a:p>
          <a:p>
            <a:r>
              <a:rPr lang="en-US" dirty="0">
                <a:cs typeface="Calibri"/>
              </a:rPr>
              <a:t>  During this stage, Erikson believed that the children begin to compare themselves with the other kids their age. They see them as competition in order to see where they stand in their eyes. For example, when it comes to school sport activities, they will compete to be in the first place. </a:t>
            </a:r>
          </a:p>
          <a:p>
            <a:r>
              <a:rPr lang="en-US" dirty="0">
                <a:cs typeface="Calibri"/>
              </a:rPr>
              <a:t>They will have a sense of pride and accomplishment in their school work. On the other hand, if the child is going through neglection and lack of appreciation from their parents at home, this affects them to think negative about themselves and they start to not get along well with the other kids. Erikson said that they develop a sense of inferiority and this might  complex into their adolescence and adulthood. </a:t>
            </a:r>
            <a:endParaRPr lang="en-US" dirty="0"/>
          </a:p>
          <a:p>
            <a:endParaRPr lang="en-US" dirty="0">
              <a:cs typeface="Calibri"/>
            </a:endParaRPr>
          </a:p>
          <a:p>
            <a:r>
              <a:rPr lang="en-US" b="1" dirty="0">
                <a:cs typeface="Calibri"/>
              </a:rPr>
              <a:t>Identity vs role confusion (12-18 yrs.) </a:t>
            </a:r>
          </a:p>
          <a:p>
            <a:r>
              <a:rPr lang="en-US" dirty="0">
                <a:cs typeface="Calibri"/>
              </a:rPr>
              <a:t>  In this stage, the children reach a point whereby they start questioning their sexuality. They start using words like "who am I?" And "what is it that I want in life?". According to Erikson, he believed that they start to explore their needs, trying out various roles and ideas. They set goals upon themselves to discover their "adult' selves. Majority of the children in this stage are successful in finding out their true self. They are determined with who they are and what thy will become. They have a strong sense of identity and beliefs. </a:t>
            </a:r>
          </a:p>
          <a:p>
            <a:r>
              <a:rPr lang="en-US" dirty="0">
                <a:cs typeface="Calibri"/>
              </a:rPr>
              <a:t>Those children who are forced to follow the footprints of their parents and being constantly told who they are, end up loosing themselves and the occurrence of role confusion happens. They most likely will struggle finding themselves as full adults. </a:t>
            </a:r>
          </a:p>
          <a:p>
            <a:endParaRPr lang="en-US" dirty="0">
              <a:cs typeface="Calibri"/>
            </a:endParaRPr>
          </a:p>
          <a:p>
            <a:r>
              <a:rPr lang="en-US" b="1" dirty="0">
                <a:cs typeface="Calibri"/>
              </a:rPr>
              <a:t>Intimacy vs isolation (20's – early 40's )</a:t>
            </a:r>
          </a:p>
          <a:p>
            <a:r>
              <a:rPr lang="en-US" b="1" dirty="0">
                <a:cs typeface="Calibri"/>
              </a:rPr>
              <a:t> </a:t>
            </a:r>
            <a:r>
              <a:rPr lang="en-US" dirty="0">
                <a:cs typeface="Calibri"/>
              </a:rPr>
              <a:t>In this stage, Erikson believed that at the age of 20, most people are concerned about intimacy. After evolving from the previous stage which was finding one self, majority are ready to share their life with others. They welcome them in their own private space and see themselves spending their whole life together. The impact on not resolving in the other stages in the young adult's life can lead to isolation and they might have trouble living a successful life and relationship with others. </a:t>
            </a:r>
          </a:p>
          <a:p>
            <a:r>
              <a:rPr lang="en-US" dirty="0">
                <a:cs typeface="Calibri"/>
              </a:rPr>
              <a:t>As Erikson believed, finding your own self can only lead to having a healthy relationship. </a:t>
            </a:r>
          </a:p>
          <a:p>
            <a:endParaRPr lang="en-US" dirty="0">
              <a:cs typeface="Calibri"/>
            </a:endParaRPr>
          </a:p>
          <a:p>
            <a:r>
              <a:rPr lang="en-US" b="1" dirty="0">
                <a:cs typeface="Calibri"/>
              </a:rPr>
              <a:t>Generativity vs stagnation (40's)</a:t>
            </a:r>
          </a:p>
          <a:p>
            <a:r>
              <a:rPr lang="en-US" dirty="0">
                <a:cs typeface="Calibri"/>
              </a:rPr>
              <a:t>Generativity means that contributing to mentoring and raising children because they carry the next generation. Mentoring them to becoming the better person in their lives. In this stage, when people reach the age 40 they enter the middle adulthood which extends to mid 60's. This  means they’ve lived almost a half of their lives hence why they volunteer in raising children. </a:t>
            </a:r>
            <a:endParaRPr lang="en-US" b="1" dirty="0">
              <a:cs typeface="Calibri"/>
            </a:endParaRPr>
          </a:p>
          <a:p>
            <a:r>
              <a:rPr lang="en-US" dirty="0">
                <a:cs typeface="Calibri"/>
              </a:rPr>
              <a:t>Erikson believed that during this </a:t>
            </a:r>
            <a:r>
              <a:rPr lang="en-US" dirty="0" err="1">
                <a:cs typeface="Calibri"/>
              </a:rPr>
              <a:t>stage,middle</a:t>
            </a:r>
            <a:r>
              <a:rPr lang="en-US" dirty="0">
                <a:cs typeface="Calibri"/>
              </a:rPr>
              <a:t> aged adults begin contributing to the next generation. For example, caring for others, contribute in productive work which produces positivity to the society. As for those who do not master the importance of this stage, they may feel as though they have not left something meaningful for the next generation to hold on to and this may lead to stagnation. They may have a little less connection with the others. </a:t>
            </a:r>
          </a:p>
          <a:p>
            <a:endParaRPr lang="en-US" dirty="0">
              <a:cs typeface="Calibri"/>
            </a:endParaRPr>
          </a:p>
          <a:p>
            <a:r>
              <a:rPr lang="en-US" b="1" dirty="0">
                <a:cs typeface="Calibri"/>
              </a:rPr>
              <a:t>Ego integrity vs despair (mid 60's)</a:t>
            </a:r>
            <a:r>
              <a:rPr lang="en-US" dirty="0">
                <a:cs typeface="Calibri"/>
              </a:rPr>
              <a:t> </a:t>
            </a:r>
          </a:p>
          <a:p>
            <a:r>
              <a:rPr lang="en-US" dirty="0">
                <a:cs typeface="Calibri"/>
              </a:rPr>
              <a:t> In this stage, according to Erikson's words "from mid 60's to the end of life". This is a period whereby the development of late adulthood occurs. The reason behind why Erikson named this stage as Ego Integrity vs despair was because he believed that in this stage when they reach the age of 60, they reflect on their lives and what impact they left on their closed ones and the society. Erikson said that " they feel a sense of satisfaction or a sense of failure" those people who are proud of their accomplishments feel a sense of integrity. </a:t>
            </a:r>
          </a:p>
          <a:p>
            <a:r>
              <a:rPr lang="en-US" dirty="0">
                <a:cs typeface="Calibri"/>
              </a:rPr>
              <a:t>Those who are not proud of their accomplishments and feel as though they are not successful in this stage, they may feel as if their whole life has gone to waste and they focus on "if only "or " I would have" or "could have" bee.  this can affect them and they end up suffering from depression and despair. </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3E8FE7E-D1B4-4D05-B0D7-CE0E63FD548E}" type="slidenum">
              <a:rPr lang="fr-FR" noProof="0" smtClean="0"/>
              <a:t>6</a:t>
            </a:fld>
            <a:endParaRPr lang="fr-FR" noProof="0"/>
          </a:p>
        </p:txBody>
      </p:sp>
    </p:spTree>
    <p:extLst>
      <p:ext uri="{BB962C8B-B14F-4D97-AF65-F5344CB8AC3E}">
        <p14:creationId xmlns:p14="http://schemas.microsoft.com/office/powerpoint/2010/main" val="284727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fr-FR" dirty="0">
                <a:cs typeface="Calibri"/>
              </a:rPr>
              <a:t>The </a:t>
            </a:r>
            <a:r>
              <a:rPr lang="fr-FR" dirty="0" err="1">
                <a:cs typeface="Calibri"/>
              </a:rPr>
              <a:t>word</a:t>
            </a:r>
            <a:r>
              <a:rPr lang="fr-FR" dirty="0">
                <a:cs typeface="Calibri"/>
              </a:rPr>
              <a:t> adolescent </a:t>
            </a:r>
            <a:r>
              <a:rPr lang="fr-FR" dirty="0" err="1">
                <a:cs typeface="Calibri"/>
              </a:rPr>
              <a:t>comes</a:t>
            </a:r>
            <a:r>
              <a:rPr lang="fr-FR" dirty="0">
                <a:cs typeface="Calibri"/>
              </a:rPr>
              <a:t> </a:t>
            </a:r>
            <a:r>
              <a:rPr lang="fr-FR" dirty="0" err="1">
                <a:cs typeface="Calibri"/>
              </a:rPr>
              <a:t>from</a:t>
            </a:r>
            <a:r>
              <a:rPr lang="fr-FR" dirty="0">
                <a:cs typeface="Calibri"/>
              </a:rPr>
              <a:t> the Ancient Rome.</a:t>
            </a:r>
            <a:r>
              <a:rPr lang="en-GB" dirty="0">
                <a:cs typeface="Calibri"/>
              </a:rPr>
              <a:t> It is towards this period in the 19th century that appears the word "</a:t>
            </a:r>
            <a:r>
              <a:rPr lang="en-GB" dirty="0" err="1">
                <a:cs typeface="Calibri"/>
              </a:rPr>
              <a:t>adolescens</a:t>
            </a:r>
            <a:r>
              <a:rPr lang="en-GB" dirty="0">
                <a:cs typeface="Calibri"/>
              </a:rPr>
              <a:t>" or "</a:t>
            </a:r>
            <a:r>
              <a:rPr lang="en-GB" dirty="0" err="1">
                <a:cs typeface="Calibri"/>
              </a:rPr>
              <a:t>adulescence</a:t>
            </a:r>
            <a:r>
              <a:rPr lang="en-GB" dirty="0">
                <a:cs typeface="Calibri"/>
              </a:rPr>
              <a:t>" which is the present </a:t>
            </a:r>
            <a:r>
              <a:rPr lang="en-GB" dirty="0" err="1">
                <a:cs typeface="Calibri"/>
              </a:rPr>
              <a:t>particple</a:t>
            </a:r>
            <a:r>
              <a:rPr lang="en-GB" dirty="0">
                <a:cs typeface="Calibri"/>
              </a:rPr>
              <a:t> of "</a:t>
            </a:r>
            <a:r>
              <a:rPr lang="en-GB" dirty="0" err="1">
                <a:cs typeface="Calibri"/>
              </a:rPr>
              <a:t>adolescere</a:t>
            </a:r>
            <a:r>
              <a:rPr lang="en-GB" dirty="0">
                <a:cs typeface="Calibri"/>
              </a:rPr>
              <a:t>" which simply means to grow. (Caim.info,2022)</a:t>
            </a:r>
          </a:p>
          <a:p>
            <a:r>
              <a:rPr lang="en-GB" dirty="0">
                <a:cs typeface="Calibri"/>
              </a:rPr>
              <a:t>During this stage, which is called adolescence, young people must try to discern which activities are appropriate for their age and which they consider to be "infantile" for them.  </a:t>
            </a:r>
          </a:p>
          <a:p>
            <a:r>
              <a:rPr lang="en-GB" dirty="0">
                <a:cs typeface="Calibri"/>
              </a:rPr>
              <a:t>There are three changes in their lives: The primary sex characteristics, the secondary characteristics and the growth spurt.</a:t>
            </a:r>
          </a:p>
          <a:p>
            <a:endParaRPr lang="en-GB" dirty="0">
              <a:cs typeface="Calibri"/>
            </a:endParaRPr>
          </a:p>
          <a:p>
            <a:r>
              <a:rPr lang="en-GB" dirty="0">
                <a:cs typeface="Calibri"/>
              </a:rPr>
              <a:t>The five developmental tasks during adolescence are: </a:t>
            </a:r>
            <a:endParaRPr lang="en-GB" dirty="0"/>
          </a:p>
          <a:p>
            <a:r>
              <a:rPr lang="en-GB" b="1" dirty="0">
                <a:cs typeface="Calibri"/>
              </a:rPr>
              <a:t>To Learn how to get along with friends of both sex:</a:t>
            </a:r>
            <a:r>
              <a:rPr lang="en-GB" dirty="0">
                <a:cs typeface="Calibri"/>
              </a:rPr>
              <a:t> Learning how to look at the opposite gender differently which means learning to see girls as women and boys as men who will turn to become adults among adults and must also learn to work with other people of the opposite gender for a common goal or project and try to make abstractions to personal disagreements.</a:t>
            </a:r>
            <a:endParaRPr lang="en-GB" dirty="0"/>
          </a:p>
          <a:p>
            <a:r>
              <a:rPr lang="en-GB" b="1" dirty="0">
                <a:cs typeface="Calibri"/>
              </a:rPr>
              <a:t>Accepting one's physical body keeping it healthy</a:t>
            </a:r>
            <a:r>
              <a:rPr lang="en-GB" dirty="0">
                <a:cs typeface="Calibri"/>
              </a:rPr>
              <a:t>: To accept your physique (your body), you must try to keep your body healthy with a goo diet. Doing physical exercise, doing prevention at the health level by going regularly to see your general practitioner is also a way to keep your body healthy. </a:t>
            </a:r>
          </a:p>
          <a:p>
            <a:r>
              <a:rPr lang="en-GB" b="1" dirty="0">
                <a:cs typeface="Calibri"/>
              </a:rPr>
              <a:t>Becoming more self-sufficient</a:t>
            </a:r>
            <a:r>
              <a:rPr lang="en-GB" dirty="0">
                <a:cs typeface="Calibri"/>
              </a:rPr>
              <a:t>: We are talking here about the affection that a teenager can have and feel for parents without having a sentimental addiction for them and being able to develop respect for adults without developing an addiction for them. </a:t>
            </a:r>
          </a:p>
          <a:p>
            <a:r>
              <a:rPr lang="en-GB" b="1" dirty="0">
                <a:cs typeface="Calibri"/>
              </a:rPr>
              <a:t>Making decision about their future (marriage/family life)</a:t>
            </a:r>
            <a:r>
              <a:rPr lang="en-GB" dirty="0">
                <a:cs typeface="Calibri"/>
              </a:rPr>
              <a:t>: Being able to explore attitudes towards family life by having children, this may enable adolescents to acquire the necessary intelligence that will enable them to manages their homes.</a:t>
            </a:r>
          </a:p>
          <a:p>
            <a:r>
              <a:rPr lang="en-GB" b="1" dirty="0">
                <a:cs typeface="Calibri"/>
              </a:rPr>
              <a:t>Acquiring a set values to guide behaviour</a:t>
            </a:r>
            <a:r>
              <a:rPr lang="en-GB" dirty="0">
                <a:cs typeface="Calibri"/>
              </a:rPr>
              <a:t>: This means that, as young person continues to grow and grow, he will acquire values who will guide him In his character, but especially in the choices of daily life or very important choices in their life. </a:t>
            </a:r>
          </a:p>
          <a:p>
            <a:endParaRPr lang="en-GB" dirty="0">
              <a:cs typeface="Calibri"/>
            </a:endParaRPr>
          </a:p>
          <a:p>
            <a:r>
              <a:rPr lang="en-GB" dirty="0">
                <a:cs typeface="Calibri"/>
              </a:rPr>
              <a:t>Three physical changes:</a:t>
            </a:r>
          </a:p>
          <a:p>
            <a:pPr marL="171450" indent="-171450">
              <a:buFontTx/>
              <a:buChar char="-"/>
            </a:pPr>
            <a:r>
              <a:rPr lang="en-GB" dirty="0">
                <a:cs typeface="Calibri"/>
              </a:rPr>
              <a:t>Primary sex characteristics</a:t>
            </a:r>
          </a:p>
          <a:p>
            <a:pPr marL="171450" indent="-171450">
              <a:buFontTx/>
              <a:buChar char="-"/>
            </a:pPr>
            <a:r>
              <a:rPr lang="en-GB" dirty="0">
                <a:cs typeface="Calibri"/>
              </a:rPr>
              <a:t>The growth spurt</a:t>
            </a:r>
          </a:p>
          <a:p>
            <a:pPr marL="171450" indent="-171450">
              <a:buFontTx/>
              <a:buChar char="-"/>
            </a:pPr>
            <a:r>
              <a:rPr lang="en-GB" dirty="0">
                <a:cs typeface="Calibri"/>
              </a:rPr>
              <a:t>Secondary sexy </a:t>
            </a:r>
            <a:r>
              <a:rPr lang="en-GB" dirty="0" err="1">
                <a:cs typeface="Calibri"/>
              </a:rPr>
              <a:t>characteristcs</a:t>
            </a:r>
            <a:r>
              <a:rPr lang="en-GB" dirty="0">
                <a:cs typeface="Calibri"/>
              </a:rPr>
              <a:t> </a:t>
            </a:r>
          </a:p>
        </p:txBody>
      </p:sp>
      <p:sp>
        <p:nvSpPr>
          <p:cNvPr id="4" name="Espace réservé du numéro de diapositive 3"/>
          <p:cNvSpPr>
            <a:spLocks noGrp="1"/>
          </p:cNvSpPr>
          <p:nvPr>
            <p:ph type="sldNum" sz="quarter" idx="5"/>
          </p:nvPr>
        </p:nvSpPr>
        <p:spPr/>
        <p:txBody>
          <a:bodyPr/>
          <a:lstStyle/>
          <a:p>
            <a:fld id="{E3E8FE7E-D1B4-4D05-B0D7-CE0E63FD548E}" type="slidenum">
              <a:rPr lang="fr-FR" smtClean="0"/>
              <a:t>7</a:t>
            </a:fld>
            <a:endParaRPr lang="fr-FR"/>
          </a:p>
        </p:txBody>
      </p:sp>
    </p:spTree>
    <p:extLst>
      <p:ext uri="{BB962C8B-B14F-4D97-AF65-F5344CB8AC3E}">
        <p14:creationId xmlns:p14="http://schemas.microsoft.com/office/powerpoint/2010/main" val="1491710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dirty="0">
                <a:cs typeface="Calibri"/>
              </a:rPr>
              <a:t>Identity = Fundamental Organizing principal which develops constantly throughout the life span (VeryWellMind,2022). </a:t>
            </a:r>
          </a:p>
          <a:p>
            <a:r>
              <a:rPr lang="en-US" dirty="0">
                <a:cs typeface="Calibri"/>
              </a:rPr>
              <a:t>The identity vs role confusion is the fifth life stage of Erikson's theory. It is focused on adolescents between 12 to 18 years old. It is in this period that adolescents will be able to seek their identities and also to explore their independence. According to Erikson's theory, the main task or the main action of role confusion et identity is the development of a sense of self. (SimplyPsychoogy,2022). </a:t>
            </a:r>
            <a:endParaRPr lang="en-US" dirty="0"/>
          </a:p>
          <a:p>
            <a:r>
              <a:rPr lang="en-US" dirty="0">
                <a:cs typeface="Calibri"/>
              </a:rPr>
              <a:t>Identity brings three very important things to the development of the adolescents: </a:t>
            </a:r>
          </a:p>
          <a:p>
            <a:r>
              <a:rPr lang="en-US" dirty="0">
                <a:cs typeface="Calibri"/>
              </a:rPr>
              <a:t>Self – sameness: "Is the sense of community within the self and in interaction with orders"</a:t>
            </a:r>
          </a:p>
          <a:p>
            <a:r>
              <a:rPr lang="en-US" dirty="0">
                <a:cs typeface="Calibri"/>
              </a:rPr>
              <a:t>Uniqueness: "A frame differentiate between self and interaction with others"</a:t>
            </a:r>
          </a:p>
          <a:p>
            <a:r>
              <a:rPr lang="en-US" dirty="0">
                <a:cs typeface="Calibri"/>
              </a:rPr>
              <a:t>Psychosocial development: "Mental and physical health for adolescent" (VerWellMind,2022).</a:t>
            </a:r>
          </a:p>
          <a:p>
            <a:r>
              <a:rPr lang="en-US" dirty="0">
                <a:cs typeface="Calibri"/>
              </a:rPr>
              <a:t>The role confusion is there for children who doesn't have the chance to explore and test different identities. They are often sidelined by the society. Role confusion can lead to:</a:t>
            </a:r>
          </a:p>
          <a:p>
            <a:r>
              <a:rPr lang="en-US" dirty="0">
                <a:cs typeface="Calibri"/>
              </a:rPr>
              <a:t>Being Unsure of who you are and where you fit ( The feeling of not knowing where to position yourself or not knowing what gender you may belong to can be felt by the development of adolescents and then have a big impact on their adults lives).</a:t>
            </a:r>
          </a:p>
          <a:p>
            <a:r>
              <a:rPr lang="en-US" dirty="0">
                <a:cs typeface="Calibri"/>
              </a:rPr>
              <a:t>Feeling disappointed and confused about your place in life (Sometimes it happens that some teenagers will be disappointed and really confused by the news that awaits them. Teenagers usually have high expectations of adult life but end up in disappointment).</a:t>
            </a:r>
          </a:p>
          <a:p>
            <a:r>
              <a:rPr lang="en-US" dirty="0">
                <a:cs typeface="Calibri"/>
              </a:rPr>
              <a:t>Drifting from one job or relationship to another ( Adolescence is also about learning to try to move on when a relationship is over or when you get from fired from your job). </a:t>
            </a:r>
          </a:p>
          <a:p>
            <a:endParaRPr lang="en-US" dirty="0">
              <a:cs typeface="Calibri"/>
            </a:endParaRPr>
          </a:p>
          <a:p>
            <a:r>
              <a:rPr lang="en-US" dirty="0">
                <a:cs typeface="Calibri"/>
              </a:rPr>
              <a:t>For Erikson, going through this stage of life with great success creates the solid and healthy foundations that will be necessary for the adult life. </a:t>
            </a:r>
          </a:p>
          <a:p>
            <a:endParaRPr lang="en-US" dirty="0">
              <a:cs typeface="Calibri"/>
            </a:endParaRPr>
          </a:p>
        </p:txBody>
      </p:sp>
      <p:sp>
        <p:nvSpPr>
          <p:cNvPr id="4" name="Espace réservé du numéro de diapositive 3"/>
          <p:cNvSpPr>
            <a:spLocks noGrp="1"/>
          </p:cNvSpPr>
          <p:nvPr>
            <p:ph type="sldNum" sz="quarter" idx="5"/>
          </p:nvPr>
        </p:nvSpPr>
        <p:spPr/>
        <p:txBody>
          <a:bodyPr/>
          <a:lstStyle/>
          <a:p>
            <a:fld id="{E3E8FE7E-D1B4-4D05-B0D7-CE0E63FD548E}" type="slidenum">
              <a:rPr lang="fr-FR" noProof="0" smtClean="0"/>
              <a:t>8</a:t>
            </a:fld>
            <a:endParaRPr lang="fr-FR" noProof="0"/>
          </a:p>
        </p:txBody>
      </p:sp>
    </p:spTree>
    <p:extLst>
      <p:ext uri="{BB962C8B-B14F-4D97-AF65-F5344CB8AC3E}">
        <p14:creationId xmlns:p14="http://schemas.microsoft.com/office/powerpoint/2010/main" val="2766622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The </a:t>
            </a:r>
            <a:r>
              <a:rPr lang="en-US" sz="1200" b="0" i="0" u="none" strike="noStrike" kern="1200" dirty="0" err="1">
                <a:solidFill>
                  <a:schemeClr val="tx1"/>
                </a:solidFill>
                <a:effectLst/>
                <a:latin typeface="+mn-lt"/>
                <a:ea typeface="+mn-ea"/>
                <a:cs typeface="+mn-cs"/>
              </a:rPr>
              <a:t>theoritical</a:t>
            </a:r>
            <a:r>
              <a:rPr lang="en-US" sz="1200" b="0" i="0" u="none" strike="noStrike" kern="1200" dirty="0">
                <a:solidFill>
                  <a:schemeClr val="tx1"/>
                </a:solidFill>
                <a:effectLst/>
                <a:latin typeface="+mn-lt"/>
                <a:ea typeface="+mn-ea"/>
                <a:cs typeface="+mn-cs"/>
              </a:rPr>
              <a:t> aspect is based of the theoretical psychological phenomena and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patterns which showed on the individual's external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reactions to access general </a:t>
            </a:r>
            <a:r>
              <a:rPr lang="en-US" sz="1200" b="0" i="0" u="none" strike="noStrike" kern="1200" dirty="0" err="1">
                <a:solidFill>
                  <a:schemeClr val="tx1"/>
                </a:solidFill>
                <a:effectLst/>
                <a:latin typeface="+mn-lt"/>
                <a:ea typeface="+mn-ea"/>
                <a:cs typeface="+mn-cs"/>
              </a:rPr>
              <a:t>prinsiples</a:t>
            </a:r>
            <a:r>
              <a:rPr lang="en-US" sz="1200" b="0" i="0" u="none" strike="noStrike" kern="1200" dirty="0">
                <a:solidFill>
                  <a:schemeClr val="tx1"/>
                </a:solidFill>
                <a:effectLst/>
                <a:latin typeface="+mn-lt"/>
                <a:ea typeface="+mn-ea"/>
                <a:cs typeface="+mn-cs"/>
              </a:rPr>
              <a:t> and laws. This aspect is believed to control the presence of specific events, mechanism and how it may appear. (The Importance of Psychology in Our Daily Lives - How Psychology can Help You?, 2022)​</a:t>
            </a:r>
          </a:p>
          <a:p>
            <a:pPr rtl="0" fontAlgn="base"/>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The application aspects has been applied throughout studies, psychology reinforces the theoretical principles and laws </a:t>
            </a:r>
            <a:r>
              <a:rPr lang="en-US" sz="1200" b="0" i="0" u="none" strike="noStrike" kern="1200" dirty="0" err="1">
                <a:solidFill>
                  <a:schemeClr val="tx1"/>
                </a:solidFill>
                <a:effectLst/>
                <a:latin typeface="+mn-lt"/>
                <a:ea typeface="+mn-ea"/>
                <a:cs typeface="+mn-cs"/>
              </a:rPr>
              <a:t>whilist</a:t>
            </a:r>
            <a:r>
              <a:rPr lang="en-US" sz="1200" b="0" i="0" u="none" strike="noStrike" kern="1200" dirty="0">
                <a:solidFill>
                  <a:schemeClr val="tx1"/>
                </a:solidFill>
                <a:effectLst/>
                <a:latin typeface="+mn-lt"/>
                <a:ea typeface="+mn-ea"/>
                <a:cs typeface="+mn-cs"/>
              </a:rPr>
              <a:t> mentoring, controlling and changing human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for the better.  (The Importance of Psychology in Our Daily Lives - How Psychology can Help You?, 2022)​</a:t>
            </a:r>
          </a:p>
          <a:p>
            <a:pPr rtl="0" fontAlgn="base"/>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The nature and nurture is an important part of psychology, </a:t>
            </a:r>
            <a:r>
              <a:rPr lang="en-US" sz="1200" b="0" i="0" u="none" strike="noStrike" kern="1200" dirty="0" err="1">
                <a:solidFill>
                  <a:schemeClr val="tx1"/>
                </a:solidFill>
                <a:effectLst/>
                <a:latin typeface="+mn-lt"/>
                <a:ea typeface="+mn-ea"/>
                <a:cs typeface="+mn-cs"/>
              </a:rPr>
              <a:t>espcially</a:t>
            </a:r>
            <a:r>
              <a:rPr lang="en-US" sz="1200" b="0" i="0" u="none" strike="noStrike" kern="1200" dirty="0">
                <a:solidFill>
                  <a:schemeClr val="tx1"/>
                </a:solidFill>
                <a:effectLst/>
                <a:latin typeface="+mn-lt"/>
                <a:ea typeface="+mn-ea"/>
                <a:cs typeface="+mn-cs"/>
              </a:rPr>
              <a:t> as is a topic debated everyday when talking about human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or reactions. "(Mcleod, 2022)​</a:t>
            </a:r>
          </a:p>
          <a:p>
            <a:pPr rtl="0" fontAlgn="base"/>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"Nature is what we think of as pre-wiring and is influenced by genetic inheritance and other biological factors." (Mcleod, 2022)​</a:t>
            </a:r>
          </a:p>
          <a:p>
            <a:pPr rtl="0" fontAlgn="base"/>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In relation to the importance of psychology in everyday life the concept of nature or nurture come to play in order to have an understanding of ones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whether it is genetics or if it is something that has been picked up over the time through ones surroundings. ​</a:t>
            </a:r>
          </a:p>
          <a:p>
            <a:pPr rtl="0" fontAlgn="base"/>
            <a:r>
              <a:rPr lang="en-US" sz="1200" b="0" i="0" u="none" strike="noStrike" kern="1200" dirty="0">
                <a:solidFill>
                  <a:schemeClr val="tx1"/>
                </a:solidFill>
                <a:effectLst/>
                <a:latin typeface="+mn-lt"/>
                <a:ea typeface="+mn-ea"/>
                <a:cs typeface="+mn-cs"/>
              </a:rPr>
              <a:t>Erikson's theory focuses on nurture and experiences.​</a:t>
            </a:r>
          </a:p>
          <a:p>
            <a:pPr rtl="0" fontAlgn="base"/>
            <a:r>
              <a:rPr lang="en-US" sz="1200" b="0" i="0" u="none" strike="noStrike" kern="1200" dirty="0">
                <a:solidFill>
                  <a:schemeClr val="tx1"/>
                </a:solidFill>
                <a:effectLst/>
                <a:latin typeface="+mn-lt"/>
                <a:ea typeface="+mn-ea"/>
                <a:cs typeface="+mn-cs"/>
              </a:rPr>
              <a:t>​</a:t>
            </a:r>
          </a:p>
          <a:p>
            <a:endParaRPr lang="en-GB" dirty="0"/>
          </a:p>
        </p:txBody>
      </p:sp>
      <p:sp>
        <p:nvSpPr>
          <p:cNvPr id="4" name="Espace réservé du numéro de diapositive 3"/>
          <p:cNvSpPr>
            <a:spLocks noGrp="1"/>
          </p:cNvSpPr>
          <p:nvPr>
            <p:ph type="sldNum" sz="quarter" idx="5"/>
          </p:nvPr>
        </p:nvSpPr>
        <p:spPr/>
        <p:txBody>
          <a:bodyPr/>
          <a:lstStyle/>
          <a:p>
            <a:fld id="{E3E8FE7E-D1B4-4D05-B0D7-CE0E63FD548E}" type="slidenum">
              <a:rPr lang="fr-FR" noProof="0" smtClean="0"/>
              <a:t>9</a:t>
            </a:fld>
            <a:endParaRPr lang="fr-FR" noProof="0"/>
          </a:p>
        </p:txBody>
      </p:sp>
    </p:spTree>
    <p:extLst>
      <p:ext uri="{BB962C8B-B14F-4D97-AF65-F5344CB8AC3E}">
        <p14:creationId xmlns:p14="http://schemas.microsoft.com/office/powerpoint/2010/main" val="3415259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a:t>
            </a:r>
            <a:r>
              <a:rPr lang="en-US" dirty="0" err="1">
                <a:cs typeface="Calibri"/>
              </a:rPr>
              <a:t>theoritical</a:t>
            </a:r>
            <a:r>
              <a:rPr lang="en-US" dirty="0">
                <a:cs typeface="Calibri"/>
              </a:rPr>
              <a:t> aspect is based of the theoretical psychological phenomena and </a:t>
            </a:r>
            <a:r>
              <a:rPr lang="en-US" dirty="0" err="1">
                <a:cs typeface="Calibri"/>
              </a:rPr>
              <a:t>behavioural</a:t>
            </a:r>
            <a:r>
              <a:rPr lang="en-US" dirty="0">
                <a:cs typeface="Calibri"/>
              </a:rPr>
              <a:t> patterns which showed on the individual's external </a:t>
            </a:r>
            <a:r>
              <a:rPr lang="en-US" dirty="0" err="1">
                <a:cs typeface="Calibri"/>
              </a:rPr>
              <a:t>behavioural</a:t>
            </a:r>
            <a:r>
              <a:rPr lang="en-US" dirty="0">
                <a:cs typeface="Calibri"/>
              </a:rPr>
              <a:t> reactions to access general </a:t>
            </a:r>
            <a:r>
              <a:rPr lang="en-US" dirty="0" err="1">
                <a:cs typeface="Calibri"/>
              </a:rPr>
              <a:t>prinsiples</a:t>
            </a:r>
            <a:r>
              <a:rPr lang="en-US" dirty="0">
                <a:cs typeface="Calibri"/>
              </a:rPr>
              <a:t> and laws. This aspect is believed to control the presence of specific events, mechanism and how it may appear. </a:t>
            </a:r>
            <a:r>
              <a:rPr lang="en-US" dirty="0"/>
              <a:t>(The Importance of Psychology in Our Daily Lives - How Psychology can Help You?, 2022)</a:t>
            </a:r>
            <a:endParaRPr lang="en-US" dirty="0">
              <a:cs typeface="Calibri"/>
            </a:endParaRPr>
          </a:p>
          <a:p>
            <a:endParaRPr lang="en-US" dirty="0">
              <a:cs typeface="Calibri"/>
            </a:endParaRPr>
          </a:p>
          <a:p>
            <a:r>
              <a:rPr lang="en-US" dirty="0">
                <a:cs typeface="Calibri"/>
              </a:rPr>
              <a:t>The application aspects has been applied throughout studies, psychology reinforces the theoretical principles and laws </a:t>
            </a:r>
            <a:r>
              <a:rPr lang="en-US" dirty="0" err="1">
                <a:cs typeface="Calibri"/>
              </a:rPr>
              <a:t>whilist</a:t>
            </a:r>
            <a:r>
              <a:rPr lang="en-US" dirty="0">
                <a:cs typeface="Calibri"/>
              </a:rPr>
              <a:t> mentoring, controlling and changing human </a:t>
            </a:r>
            <a:r>
              <a:rPr lang="en-US" dirty="0" err="1">
                <a:cs typeface="Calibri"/>
              </a:rPr>
              <a:t>behaviours</a:t>
            </a:r>
            <a:r>
              <a:rPr lang="en-US" dirty="0">
                <a:cs typeface="Calibri"/>
              </a:rPr>
              <a:t> for the better.  </a:t>
            </a:r>
            <a:r>
              <a:rPr lang="en-US" dirty="0"/>
              <a:t>(The Importance of Psychology in Our Daily Lives - How Psychology can Help You?, 2022)</a:t>
            </a:r>
          </a:p>
          <a:p>
            <a:endParaRPr lang="en-US" dirty="0">
              <a:cs typeface="Calibri"/>
            </a:endParaRPr>
          </a:p>
          <a:p>
            <a:pPr marL="171450" indent="-171450">
              <a:buFont typeface="Arial"/>
              <a:buChar char="•"/>
            </a:pPr>
            <a:r>
              <a:rPr lang="en-US" dirty="0">
                <a:cs typeface="Calibri"/>
              </a:rPr>
              <a:t>The nature and nurture is an important part of psychology, </a:t>
            </a:r>
            <a:r>
              <a:rPr lang="en-US" dirty="0" err="1">
                <a:cs typeface="Calibri"/>
              </a:rPr>
              <a:t>espcially</a:t>
            </a:r>
            <a:r>
              <a:rPr lang="en-US" dirty="0">
                <a:cs typeface="Calibri"/>
              </a:rPr>
              <a:t> as is a topic debated everyday when talking about human </a:t>
            </a:r>
            <a:r>
              <a:rPr lang="en-US" dirty="0" err="1">
                <a:cs typeface="Calibri"/>
              </a:rPr>
              <a:t>behaviour</a:t>
            </a:r>
            <a:r>
              <a:rPr lang="en-US" dirty="0">
                <a:cs typeface="Calibri"/>
              </a:rPr>
              <a:t> or reactions. "</a:t>
            </a:r>
            <a:r>
              <a:rPr lang="en-US" dirty="0"/>
              <a:t>(Mcleod, 2022)</a:t>
            </a:r>
          </a:p>
          <a:p>
            <a:endParaRPr lang="en-US" dirty="0">
              <a:cs typeface="Calibri" panose="020F0502020204030204"/>
            </a:endParaRPr>
          </a:p>
          <a:p>
            <a:pPr marL="171450" indent="-171450">
              <a:buFont typeface="Arial"/>
              <a:buChar char="•"/>
            </a:pPr>
            <a:r>
              <a:rPr lang="en-US" dirty="0"/>
              <a:t>"Nature is what we think of as pre-wiring and is influenced by genetic inheritance and other biological factors." (Mcleod, 2022)</a:t>
            </a:r>
            <a:endParaRPr lang="en-US" dirty="0">
              <a:cs typeface="Calibri"/>
            </a:endParaRPr>
          </a:p>
          <a:p>
            <a:pPr marL="171450" indent="-171450">
              <a:buFont typeface="Arial"/>
              <a:buChar char="•"/>
            </a:pPr>
            <a:endParaRPr lang="en-US" dirty="0">
              <a:cs typeface="Calibri"/>
            </a:endParaRPr>
          </a:p>
          <a:p>
            <a:pPr marL="171450" indent="-171450">
              <a:buFont typeface="Arial"/>
              <a:buChar char="•"/>
            </a:pPr>
            <a:r>
              <a:rPr lang="en-US" dirty="0">
                <a:cs typeface="Calibri"/>
              </a:rPr>
              <a:t>In relation to the importance of psychology in everyday life the concept of nature or nurture come to play in order to have an understanding of ones </a:t>
            </a:r>
            <a:r>
              <a:rPr lang="en-US" dirty="0" err="1">
                <a:cs typeface="Calibri"/>
              </a:rPr>
              <a:t>behaviour</a:t>
            </a:r>
            <a:r>
              <a:rPr lang="en-US" dirty="0">
                <a:cs typeface="Calibri"/>
              </a:rPr>
              <a:t> whether it is genetics or if it is something that has been picked up over the time through ones surroundings. A good case </a:t>
            </a:r>
            <a:r>
              <a:rPr lang="en-US" dirty="0" err="1">
                <a:cs typeface="Calibri"/>
              </a:rPr>
              <a:t>studie</a:t>
            </a:r>
            <a:r>
              <a:rPr lang="en-US" dirty="0">
                <a:cs typeface="Calibri"/>
              </a:rPr>
              <a:t> to this would be </a:t>
            </a:r>
            <a:r>
              <a:rPr lang="en-US" b="1" dirty="0">
                <a:cs typeface="Calibri"/>
              </a:rPr>
              <a:t>Oxana Malay</a:t>
            </a:r>
            <a:r>
              <a:rPr lang="en-US" dirty="0">
                <a:cs typeface="Calibri"/>
              </a:rPr>
              <a:t>, who is birth wise human, however due to the lack of human contact and present picked up the lifestyles of the animas she observed </a:t>
            </a:r>
          </a:p>
          <a:p>
            <a:pPr marL="171450" indent="-171450">
              <a:buFont typeface="Arial"/>
              <a:buChar char="•"/>
            </a:pPr>
            <a:endParaRPr lang="en-US" dirty="0">
              <a:cs typeface="Calibri"/>
            </a:endParaRPr>
          </a:p>
          <a:p>
            <a:pPr marL="171450" indent="-171450">
              <a:buFont typeface="Arial"/>
              <a:buChar cha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3E8FE7E-D1B4-4D05-B0D7-CE0E63FD548E}" type="slidenum">
              <a:rPr lang="fr-FR" noProof="0" smtClean="0"/>
              <a:t>10</a:t>
            </a:fld>
            <a:endParaRPr lang="fr-FR" noProof="0"/>
          </a:p>
        </p:txBody>
      </p:sp>
    </p:spTree>
    <p:extLst>
      <p:ext uri="{BB962C8B-B14F-4D97-AF65-F5344CB8AC3E}">
        <p14:creationId xmlns:p14="http://schemas.microsoft.com/office/powerpoint/2010/main" val="557140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en-GB" dirty="0"/>
          </a:p>
        </p:txBody>
      </p:sp>
      <p:sp>
        <p:nvSpPr>
          <p:cNvPr id="4" name="Espace réservé du numéro de diapositive 3"/>
          <p:cNvSpPr>
            <a:spLocks noGrp="1"/>
          </p:cNvSpPr>
          <p:nvPr>
            <p:ph type="sldNum" sz="quarter" idx="5"/>
          </p:nvPr>
        </p:nvSpPr>
        <p:spPr/>
        <p:txBody>
          <a:bodyPr/>
          <a:lstStyle/>
          <a:p>
            <a:fld id="{E3E8FE7E-D1B4-4D05-B0D7-CE0E63FD548E}" type="slidenum">
              <a:rPr lang="fr-FR" noProof="0" smtClean="0"/>
              <a:t>11</a:t>
            </a:fld>
            <a:endParaRPr lang="fr-FR" noProof="0"/>
          </a:p>
        </p:txBody>
      </p:sp>
    </p:spTree>
    <p:extLst>
      <p:ext uri="{BB962C8B-B14F-4D97-AF65-F5344CB8AC3E}">
        <p14:creationId xmlns:p14="http://schemas.microsoft.com/office/powerpoint/2010/main" val="1963098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r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fr-FR" noProof="0"/>
              <a:t>Modifiez le style du titre</a:t>
            </a:r>
          </a:p>
        </p:txBody>
      </p:sp>
      <p:sp>
        <p:nvSpPr>
          <p:cNvPr id="3" name="Sous-titr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fr-FR" noProof="0"/>
              <a:t>Modifiez le style des sous-titres du masque</a:t>
            </a:r>
          </a:p>
        </p:txBody>
      </p:sp>
      <p:sp>
        <p:nvSpPr>
          <p:cNvPr id="4" name="Espace réservé de la date 3"/>
          <p:cNvSpPr>
            <a:spLocks noGrp="1"/>
          </p:cNvSpPr>
          <p:nvPr>
            <p:ph type="dt" sz="half" idx="10"/>
          </p:nvPr>
        </p:nvSpPr>
        <p:spPr/>
        <p:txBody>
          <a:bodyPr rtlCol="0"/>
          <a:lstStyle/>
          <a:p>
            <a:pPr rtl="0"/>
            <a:fld id="{9296AC0F-3B32-4C97-8C04-7553742D7E7D}" type="datetime1">
              <a:rPr lang="fr-FR" noProof="0" smtClean="0"/>
              <a:t>01/08/2022</a:t>
            </a:fld>
            <a:endParaRPr lang="fr-FR" noProof="0"/>
          </a:p>
        </p:txBody>
      </p:sp>
      <p:sp>
        <p:nvSpPr>
          <p:cNvPr id="5" name="Espace réservé du pied de page 4"/>
          <p:cNvSpPr>
            <a:spLocks noGrp="1"/>
          </p:cNvSpPr>
          <p:nvPr>
            <p:ph type="ftr" sz="quarter" idx="11"/>
          </p:nvPr>
        </p:nvSpPr>
        <p:spPr/>
        <p:txBody>
          <a:bodyPr rtlCol="0"/>
          <a:lstStyle/>
          <a:p>
            <a:pPr rtl="0"/>
            <a:endParaRPr lang="fr-FR" noProof="0"/>
          </a:p>
        </p:txBody>
      </p:sp>
      <p:sp>
        <p:nvSpPr>
          <p:cNvPr id="6" name="Espace réservé du numéro de diapositive 5"/>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a:t>Modifiez le style du titre</a:t>
            </a:r>
          </a:p>
        </p:txBody>
      </p:sp>
      <p:sp>
        <p:nvSpPr>
          <p:cNvPr id="3" name="Espace réservé du contenu 2"/>
          <p:cNvSpPr>
            <a:spLocks noGrp="1"/>
          </p:cNvSpPr>
          <p:nvPr>
            <p:ph idx="1" hasCustomPrompt="1"/>
          </p:nvPr>
        </p:nvSpPr>
        <p:spPr/>
        <p:txBody>
          <a:bodyPr rtlCol="0"/>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4" name="Espace réservé de la date 3"/>
          <p:cNvSpPr>
            <a:spLocks noGrp="1"/>
          </p:cNvSpPr>
          <p:nvPr>
            <p:ph type="dt" sz="half" idx="10"/>
          </p:nvPr>
        </p:nvSpPr>
        <p:spPr/>
        <p:txBody>
          <a:bodyPr rtlCol="0"/>
          <a:lstStyle/>
          <a:p>
            <a:pPr rtl="0"/>
            <a:fld id="{441E23AD-7876-4170-8B4E-5675548F54CE}" type="datetime1">
              <a:rPr lang="fr-FR" noProof="0" smtClean="0"/>
              <a:t>01/08/2022</a:t>
            </a:fld>
            <a:endParaRPr lang="fr-FR" noProof="0"/>
          </a:p>
        </p:txBody>
      </p:sp>
      <p:sp>
        <p:nvSpPr>
          <p:cNvPr id="5" name="Espace réservé du pied de page 4"/>
          <p:cNvSpPr>
            <a:spLocks noGrp="1"/>
          </p:cNvSpPr>
          <p:nvPr>
            <p:ph type="ftr" sz="quarter" idx="11"/>
          </p:nvPr>
        </p:nvSpPr>
        <p:spPr/>
        <p:txBody>
          <a:bodyPr rtlCol="0"/>
          <a:lstStyle/>
          <a:p>
            <a:pPr rtl="0"/>
            <a:endParaRPr lang="fr-FR" noProof="0"/>
          </a:p>
        </p:txBody>
      </p:sp>
      <p:sp>
        <p:nvSpPr>
          <p:cNvPr id="6" name="Espace réservé du numéro de diapositive 5"/>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tête de section">
    <p:spTree>
      <p:nvGrpSpPr>
        <p:cNvPr id="1" name=""/>
        <p:cNvGrpSpPr/>
        <p:nvPr/>
      </p:nvGrpSpPr>
      <p:grpSpPr>
        <a:xfrm>
          <a:off x="0" y="0"/>
          <a:ext cx="0" cy="0"/>
          <a:chOff x="0" y="0"/>
          <a:chExt cx="0" cy="0"/>
        </a:xfrm>
      </p:grpSpPr>
      <p:sp>
        <p:nvSpPr>
          <p:cNvPr id="2" name="Titre 1"/>
          <p:cNvSpPr>
            <a:spLocks noGrp="1"/>
          </p:cNvSpPr>
          <p:nvPr>
            <p:ph type="title"/>
          </p:nvPr>
        </p:nvSpPr>
        <p:spPr>
          <a:xfrm>
            <a:off x="3867912" y="1298448"/>
            <a:ext cx="7315200" cy="3255264"/>
          </a:xfrm>
        </p:spPr>
        <p:txBody>
          <a:bodyPr rtlCol="0" anchor="b">
            <a:normAutofit/>
          </a:bodyPr>
          <a:lstStyle>
            <a:lvl1pPr>
              <a:defRPr sz="5900" b="0" spc="-100" baseline="0">
                <a:solidFill>
                  <a:schemeClr val="tx1">
                    <a:lumMod val="65000"/>
                    <a:lumOff val="35000"/>
                  </a:schemeClr>
                </a:solidFill>
              </a:defRPr>
            </a:lvl1pPr>
          </a:lstStyle>
          <a:p>
            <a:pPr rtl="0"/>
            <a:r>
              <a:rPr lang="fr-FR" noProof="0"/>
              <a:t>Modifiez le style du titre</a:t>
            </a:r>
          </a:p>
        </p:txBody>
      </p:sp>
      <p:sp>
        <p:nvSpPr>
          <p:cNvPr id="3" name="Espace réservé du texte 2"/>
          <p:cNvSpPr>
            <a:spLocks noGrp="1"/>
          </p:cNvSpPr>
          <p:nvPr>
            <p:ph type="body" idx="1" hasCustomPrompt="1"/>
          </p:nvPr>
        </p:nvSpPr>
        <p:spPr>
          <a:xfrm>
            <a:off x="3886200" y="4672584"/>
            <a:ext cx="7315200" cy="914400"/>
          </a:xfrm>
        </p:spPr>
        <p:txBody>
          <a:bodyPr rtlCol="0"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fr-FR" noProof="0"/>
              <a:t>Modifiez les styles du texte</a:t>
            </a:r>
          </a:p>
        </p:txBody>
      </p:sp>
      <p:sp>
        <p:nvSpPr>
          <p:cNvPr id="4" name="Espace réservé de la date 3"/>
          <p:cNvSpPr>
            <a:spLocks noGrp="1"/>
          </p:cNvSpPr>
          <p:nvPr>
            <p:ph type="dt" sz="half" idx="10"/>
          </p:nvPr>
        </p:nvSpPr>
        <p:spPr/>
        <p:txBody>
          <a:bodyPr rtlCol="0"/>
          <a:lstStyle/>
          <a:p>
            <a:pPr rtl="0"/>
            <a:fld id="{52847235-9B7C-4886-9AA0-879B3A21A120}" type="datetime1">
              <a:rPr lang="fr-FR" noProof="0" smtClean="0"/>
              <a:t>01/08/2022</a:t>
            </a:fld>
            <a:endParaRPr lang="fr-FR" noProof="0"/>
          </a:p>
        </p:txBody>
      </p:sp>
      <p:sp>
        <p:nvSpPr>
          <p:cNvPr id="5" name="Espace réservé du pied de page 4"/>
          <p:cNvSpPr>
            <a:spLocks noGrp="1"/>
          </p:cNvSpPr>
          <p:nvPr>
            <p:ph type="ftr" sz="quarter" idx="11"/>
          </p:nvPr>
        </p:nvSpPr>
        <p:spPr/>
        <p:txBody>
          <a:bodyPr rtlCol="0"/>
          <a:lstStyle/>
          <a:p>
            <a:pPr rtl="0"/>
            <a:endParaRPr lang="fr-FR" noProof="0"/>
          </a:p>
        </p:txBody>
      </p:sp>
      <p:sp>
        <p:nvSpPr>
          <p:cNvPr id="6" name="Espace réservé du numéro de diapositive 5"/>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a:t>Modifiez le style du titre</a:t>
            </a:r>
          </a:p>
        </p:txBody>
      </p:sp>
      <p:sp>
        <p:nvSpPr>
          <p:cNvPr id="3" name="Espace réservé du contenu 2"/>
          <p:cNvSpPr>
            <a:spLocks noGrp="1"/>
          </p:cNvSpPr>
          <p:nvPr>
            <p:ph sz="half" idx="1" hasCustomPrompt="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4" name="Espace réservé du contenu 3"/>
          <p:cNvSpPr>
            <a:spLocks noGrp="1"/>
          </p:cNvSpPr>
          <p:nvPr>
            <p:ph sz="half" idx="2" hasCustomPrompt="1"/>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8" name="Espace réservé de la date 7"/>
          <p:cNvSpPr>
            <a:spLocks noGrp="1"/>
          </p:cNvSpPr>
          <p:nvPr>
            <p:ph type="dt" sz="half" idx="10"/>
          </p:nvPr>
        </p:nvSpPr>
        <p:spPr/>
        <p:txBody>
          <a:bodyPr rtlCol="0"/>
          <a:lstStyle/>
          <a:p>
            <a:pPr rtl="0"/>
            <a:fld id="{FAB4A7DA-6C17-4B95-B0FA-8796272B2930}" type="datetime1">
              <a:rPr lang="fr-FR" noProof="0" smtClean="0"/>
              <a:t>01/08/2022</a:t>
            </a:fld>
            <a:endParaRPr lang="fr-FR" noProof="0"/>
          </a:p>
        </p:txBody>
      </p:sp>
      <p:sp>
        <p:nvSpPr>
          <p:cNvPr id="9" name="Espace réservé du pied de page 8"/>
          <p:cNvSpPr>
            <a:spLocks noGrp="1"/>
          </p:cNvSpPr>
          <p:nvPr>
            <p:ph type="ftr" sz="quarter" idx="11"/>
          </p:nvPr>
        </p:nvSpPr>
        <p:spPr/>
        <p:txBody>
          <a:bodyPr rtlCol="0"/>
          <a:lstStyle/>
          <a:p>
            <a:pPr rtl="0"/>
            <a:endParaRPr lang="fr-FR" noProof="0"/>
          </a:p>
        </p:txBody>
      </p:sp>
      <p:sp>
        <p:nvSpPr>
          <p:cNvPr id="10" name="Espace réservé du numéro de diapositive 9"/>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10" name="Titre 9"/>
          <p:cNvSpPr>
            <a:spLocks noGrp="1"/>
          </p:cNvSpPr>
          <p:nvPr>
            <p:ph type="title"/>
          </p:nvPr>
        </p:nvSpPr>
        <p:spPr/>
        <p:txBody>
          <a:bodyPr rtlCol="0"/>
          <a:lstStyle/>
          <a:p>
            <a:pPr rtl="0"/>
            <a:r>
              <a:rPr lang="fr-FR" noProof="0"/>
              <a:t>Modifiez le style du titre</a:t>
            </a:r>
          </a:p>
        </p:txBody>
      </p:sp>
      <p:sp>
        <p:nvSpPr>
          <p:cNvPr id="3" name="Espace réservé du texte 2"/>
          <p:cNvSpPr>
            <a:spLocks noGrp="1"/>
          </p:cNvSpPr>
          <p:nvPr>
            <p:ph type="body" idx="1" hasCustomPrompt="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fr-FR" noProof="0"/>
              <a:t>Modifiez les styles du texte</a:t>
            </a:r>
          </a:p>
        </p:txBody>
      </p:sp>
      <p:sp>
        <p:nvSpPr>
          <p:cNvPr id="4" name="Espace réservé du contenu 3"/>
          <p:cNvSpPr>
            <a:spLocks noGrp="1"/>
          </p:cNvSpPr>
          <p:nvPr>
            <p:ph sz="half" idx="2" hasCustomPrompt="1"/>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5" name="Espace réservé du texte 4"/>
          <p:cNvSpPr>
            <a:spLocks noGrp="1"/>
          </p:cNvSpPr>
          <p:nvPr>
            <p:ph type="body" sz="quarter" idx="3" hasCustomPrompt="1"/>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fr-FR" noProof="0"/>
              <a:t>Modifiez les styles du texte</a:t>
            </a:r>
          </a:p>
        </p:txBody>
      </p:sp>
      <p:sp>
        <p:nvSpPr>
          <p:cNvPr id="6" name="Espace réservé du contenu 5"/>
          <p:cNvSpPr>
            <a:spLocks noGrp="1"/>
          </p:cNvSpPr>
          <p:nvPr>
            <p:ph sz="quarter" idx="4" hasCustomPrompt="1"/>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2" name="Espace réservé de la date 1"/>
          <p:cNvSpPr>
            <a:spLocks noGrp="1"/>
          </p:cNvSpPr>
          <p:nvPr>
            <p:ph type="dt" sz="half" idx="10"/>
          </p:nvPr>
        </p:nvSpPr>
        <p:spPr/>
        <p:txBody>
          <a:bodyPr rtlCol="0"/>
          <a:lstStyle/>
          <a:p>
            <a:pPr rtl="0"/>
            <a:fld id="{69A727DE-A333-4643-A1F2-751D71178EA5}" type="datetime1">
              <a:rPr lang="fr-FR" noProof="0" smtClean="0"/>
              <a:t>01/08/2022</a:t>
            </a:fld>
            <a:endParaRPr lang="fr-FR" noProof="0"/>
          </a:p>
        </p:txBody>
      </p:sp>
      <p:sp>
        <p:nvSpPr>
          <p:cNvPr id="11" name="Espace réservé du pied de page 10"/>
          <p:cNvSpPr>
            <a:spLocks noGrp="1"/>
          </p:cNvSpPr>
          <p:nvPr>
            <p:ph type="ftr" sz="quarter" idx="11"/>
          </p:nvPr>
        </p:nvSpPr>
        <p:spPr/>
        <p:txBody>
          <a:bodyPr rtlCol="0"/>
          <a:lstStyle/>
          <a:p>
            <a:pPr rtl="0"/>
            <a:endParaRPr lang="fr-FR" noProof="0"/>
          </a:p>
        </p:txBody>
      </p:sp>
      <p:sp>
        <p:nvSpPr>
          <p:cNvPr id="12" name="Espace réservé du numéro de diapositive 11"/>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uniquement">
    <p:spTree>
      <p:nvGrpSpPr>
        <p:cNvPr id="1" name=""/>
        <p:cNvGrpSpPr/>
        <p:nvPr/>
      </p:nvGrpSpPr>
      <p:grpSpPr>
        <a:xfrm>
          <a:off x="0" y="0"/>
          <a:ext cx="0" cy="0"/>
          <a:chOff x="0" y="0"/>
          <a:chExt cx="0" cy="0"/>
        </a:xfrm>
      </p:grpSpPr>
      <p:sp>
        <p:nvSpPr>
          <p:cNvPr id="6" name="Titre 5"/>
          <p:cNvSpPr>
            <a:spLocks noGrp="1"/>
          </p:cNvSpPr>
          <p:nvPr>
            <p:ph type="title"/>
          </p:nvPr>
        </p:nvSpPr>
        <p:spPr/>
        <p:txBody>
          <a:bodyPr rtlCol="0"/>
          <a:lstStyle/>
          <a:p>
            <a:pPr rtl="0"/>
            <a:r>
              <a:rPr lang="fr-FR" noProof="0"/>
              <a:t>Modifiez le style du titre</a:t>
            </a:r>
          </a:p>
        </p:txBody>
      </p:sp>
      <p:sp>
        <p:nvSpPr>
          <p:cNvPr id="2" name="Espace réservé de la date 1"/>
          <p:cNvSpPr>
            <a:spLocks noGrp="1"/>
          </p:cNvSpPr>
          <p:nvPr>
            <p:ph type="dt" sz="half" idx="10"/>
          </p:nvPr>
        </p:nvSpPr>
        <p:spPr/>
        <p:txBody>
          <a:bodyPr rtlCol="0"/>
          <a:lstStyle/>
          <a:p>
            <a:pPr rtl="0"/>
            <a:fld id="{1BF9D49A-552F-479A-A5C8-D56DC8C7EB50}" type="datetime1">
              <a:rPr lang="fr-FR" noProof="0" smtClean="0"/>
              <a:t>01/08/2022</a:t>
            </a:fld>
            <a:endParaRPr lang="fr-FR" noProof="0"/>
          </a:p>
        </p:txBody>
      </p:sp>
      <p:sp>
        <p:nvSpPr>
          <p:cNvPr id="7" name="Espace réservé du pied de page 6"/>
          <p:cNvSpPr>
            <a:spLocks noGrp="1"/>
          </p:cNvSpPr>
          <p:nvPr>
            <p:ph type="ftr" sz="quarter" idx="11"/>
          </p:nvPr>
        </p:nvSpPr>
        <p:spPr/>
        <p:txBody>
          <a:bodyPr rtlCol="0"/>
          <a:lstStyle/>
          <a:p>
            <a:pPr rtl="0"/>
            <a:endParaRPr lang="fr-FR" noProof="0"/>
          </a:p>
        </p:txBody>
      </p:sp>
      <p:sp>
        <p:nvSpPr>
          <p:cNvPr id="8" name="Espace réservé du numéro de diapositive 7"/>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ide">
    <p:spTree>
      <p:nvGrpSpPr>
        <p:cNvPr id="1" name=""/>
        <p:cNvGrpSpPr/>
        <p:nvPr/>
      </p:nvGrpSpPr>
      <p:grpSpPr>
        <a:xfrm>
          <a:off x="0" y="0"/>
          <a:ext cx="0" cy="0"/>
          <a:chOff x="0" y="0"/>
          <a:chExt cx="0" cy="0"/>
        </a:xfrm>
      </p:grpSpPr>
      <p:sp>
        <p:nvSpPr>
          <p:cNvPr id="5" name="Espace réservé de la date 4"/>
          <p:cNvSpPr>
            <a:spLocks noGrp="1"/>
          </p:cNvSpPr>
          <p:nvPr>
            <p:ph type="dt" sz="half" idx="10"/>
          </p:nvPr>
        </p:nvSpPr>
        <p:spPr/>
        <p:txBody>
          <a:bodyPr rtlCol="0"/>
          <a:lstStyle/>
          <a:p>
            <a:pPr rtl="0"/>
            <a:fld id="{4ED88280-067E-4D34-AE04-B455F06B549E}" type="datetime1">
              <a:rPr lang="fr-FR" noProof="0" smtClean="0"/>
              <a:t>01/08/2022</a:t>
            </a:fld>
            <a:endParaRPr lang="fr-FR" noProof="0"/>
          </a:p>
        </p:txBody>
      </p:sp>
      <p:sp>
        <p:nvSpPr>
          <p:cNvPr id="6" name="Espace réservé du pied de page 5"/>
          <p:cNvSpPr>
            <a:spLocks noGrp="1"/>
          </p:cNvSpPr>
          <p:nvPr>
            <p:ph type="ftr" sz="quarter" idx="11"/>
          </p:nvPr>
        </p:nvSpPr>
        <p:spPr/>
        <p:txBody>
          <a:bodyPr rtlCol="0"/>
          <a:lstStyle/>
          <a:p>
            <a:pPr rtl="0"/>
            <a:endParaRPr lang="fr-FR" noProof="0"/>
          </a:p>
        </p:txBody>
      </p:sp>
      <p:sp>
        <p:nvSpPr>
          <p:cNvPr id="7" name="Espace réservé du numéro de diapositive 6"/>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fr-FR" noProof="0"/>
              <a:t>Modifiez le style du titre</a:t>
            </a:r>
          </a:p>
        </p:txBody>
      </p:sp>
      <p:sp>
        <p:nvSpPr>
          <p:cNvPr id="3" name="Espace réservé du contenu 2"/>
          <p:cNvSpPr>
            <a:spLocks noGrp="1"/>
          </p:cNvSpPr>
          <p:nvPr>
            <p:ph idx="1" hasCustomPrompt="1"/>
          </p:nvPr>
        </p:nvSpPr>
        <p:spPr>
          <a:xfrm>
            <a:off x="3867912" y="868680"/>
            <a:ext cx="731520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4" name="Espace réservé du texte 3"/>
          <p:cNvSpPr>
            <a:spLocks noGrp="1"/>
          </p:cNvSpPr>
          <p:nvPr>
            <p:ph type="body" sz="half" idx="2" hasCustomPrompt="1"/>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fr-FR" noProof="0"/>
              <a:t>Modifiez les styles du texte</a:t>
            </a:r>
          </a:p>
        </p:txBody>
      </p:sp>
      <p:sp>
        <p:nvSpPr>
          <p:cNvPr id="8" name="Espace réservé de la date 7"/>
          <p:cNvSpPr>
            <a:spLocks noGrp="1"/>
          </p:cNvSpPr>
          <p:nvPr>
            <p:ph type="dt" sz="half" idx="10"/>
          </p:nvPr>
        </p:nvSpPr>
        <p:spPr/>
        <p:txBody>
          <a:bodyPr rtlCol="0"/>
          <a:lstStyle/>
          <a:p>
            <a:pPr rtl="0"/>
            <a:fld id="{67B3E4CA-4C0D-4F0B-AEC5-FD9B309DF569}" type="datetime1">
              <a:rPr lang="fr-FR" noProof="0" smtClean="0"/>
              <a:t>01/08/2022</a:t>
            </a:fld>
            <a:endParaRPr lang="fr-FR" noProof="0"/>
          </a:p>
        </p:txBody>
      </p:sp>
      <p:sp>
        <p:nvSpPr>
          <p:cNvPr id="9" name="Espace réservé du pied de page 8"/>
          <p:cNvSpPr>
            <a:spLocks noGrp="1"/>
          </p:cNvSpPr>
          <p:nvPr>
            <p:ph type="ftr" sz="quarter" idx="11"/>
          </p:nvPr>
        </p:nvSpPr>
        <p:spPr/>
        <p:txBody>
          <a:bodyPr rtlCol="0"/>
          <a:lstStyle/>
          <a:p>
            <a:pPr rtl="0"/>
            <a:endParaRPr lang="fr-FR" noProof="0"/>
          </a:p>
        </p:txBody>
      </p:sp>
      <p:sp>
        <p:nvSpPr>
          <p:cNvPr id="10" name="Espace réservé du numéro de diapositive 9"/>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p:cNvSpPr>
            <a:spLocks noGrp="1"/>
          </p:cNvSpPr>
          <p:nvPr>
            <p:ph type="title"/>
          </p:nvPr>
        </p:nvSpPr>
        <p:spPr>
          <a:xfrm>
            <a:off x="256032" y="1143000"/>
            <a:ext cx="2834640" cy="2377440"/>
          </a:xfrm>
        </p:spPr>
        <p:txBody>
          <a:bodyPr rtlCol="0" anchor="b">
            <a:normAutofit/>
          </a:bodyPr>
          <a:lstStyle>
            <a:lvl1pPr>
              <a:defRPr sz="3200" b="0"/>
            </a:lvl1pPr>
          </a:lstStyle>
          <a:p>
            <a:pPr rtl="0"/>
            <a:r>
              <a:rPr lang="fr-FR" noProof="0"/>
              <a:t>Modifiez le style du titre</a:t>
            </a:r>
          </a:p>
        </p:txBody>
      </p:sp>
      <p:sp>
        <p:nvSpPr>
          <p:cNvPr id="3" name="Espace réservé d’image 2"/>
          <p:cNvSpPr>
            <a:spLocks noGrp="1" noChangeAspect="1"/>
          </p:cNvSpPr>
          <p:nvPr>
            <p:ph type="pic" idx="1" hasCustomPrompt="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fr-FR" noProof="0"/>
              <a:t>Cliquez sur l’icône pour ajouter une image</a:t>
            </a:r>
          </a:p>
        </p:txBody>
      </p:sp>
      <p:sp>
        <p:nvSpPr>
          <p:cNvPr id="4" name="Espace réservé du texte 3"/>
          <p:cNvSpPr>
            <a:spLocks noGrp="1"/>
          </p:cNvSpPr>
          <p:nvPr>
            <p:ph type="body" sz="half" idx="2" hasCustomPrompt="1"/>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fr-FR" noProof="0"/>
              <a:t>Modifiez les styles du texte</a:t>
            </a:r>
          </a:p>
        </p:txBody>
      </p:sp>
      <p:sp>
        <p:nvSpPr>
          <p:cNvPr id="8" name="Espace réservé de la date 7"/>
          <p:cNvSpPr>
            <a:spLocks noGrp="1"/>
          </p:cNvSpPr>
          <p:nvPr>
            <p:ph type="dt" sz="half" idx="10"/>
          </p:nvPr>
        </p:nvSpPr>
        <p:spPr/>
        <p:txBody>
          <a:bodyPr rtlCol="0"/>
          <a:lstStyle/>
          <a:p>
            <a:pPr rtl="0"/>
            <a:fld id="{F0D396A3-A7B3-4DE6-8C64-C0FFF127EC99}" type="datetime1">
              <a:rPr lang="fr-FR" noProof="0" smtClean="0"/>
              <a:t>01/08/2022</a:t>
            </a:fld>
            <a:endParaRPr lang="fr-FR" noProof="0"/>
          </a:p>
        </p:txBody>
      </p:sp>
      <p:sp>
        <p:nvSpPr>
          <p:cNvPr id="9" name="Espace réservé du pied de page 8"/>
          <p:cNvSpPr>
            <a:spLocks noGrp="1"/>
          </p:cNvSpPr>
          <p:nvPr>
            <p:ph type="ftr" sz="quarter" idx="11"/>
          </p:nvPr>
        </p:nvSpPr>
        <p:spPr>
          <a:xfrm>
            <a:off x="3499101" y="6356350"/>
            <a:ext cx="5911517" cy="365125"/>
          </a:xfrm>
        </p:spPr>
        <p:txBody>
          <a:bodyPr rtlCol="0"/>
          <a:lstStyle/>
          <a:p>
            <a:pPr rtl="0"/>
            <a:endParaRPr lang="fr-FR" noProof="0"/>
          </a:p>
        </p:txBody>
      </p:sp>
      <p:sp>
        <p:nvSpPr>
          <p:cNvPr id="10" name="Espace réservé du numéro de diapositive 9"/>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a:t>Modifiez le style du titre</a:t>
            </a:r>
          </a:p>
        </p:txBody>
      </p:sp>
      <p:sp>
        <p:nvSpPr>
          <p:cNvPr id="3" name="Espace réservé du texte vertical 2"/>
          <p:cNvSpPr>
            <a:spLocks noGrp="1"/>
          </p:cNvSpPr>
          <p:nvPr>
            <p:ph type="body" orient="vert" idx="1" hasCustomPrompt="1"/>
          </p:nvPr>
        </p:nvSpPr>
        <p:spPr/>
        <p:txBody>
          <a:bodyPr vert="eaVert" rtlCol="0" anchor="t"/>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7" name="Espace réservé de la date 6"/>
          <p:cNvSpPr>
            <a:spLocks noGrp="1"/>
          </p:cNvSpPr>
          <p:nvPr>
            <p:ph type="dt" sz="half" idx="10"/>
          </p:nvPr>
        </p:nvSpPr>
        <p:spPr/>
        <p:txBody>
          <a:bodyPr rtlCol="0"/>
          <a:lstStyle/>
          <a:p>
            <a:pPr rtl="0"/>
            <a:fld id="{59001914-11FA-4DD5-9EBE-933D9BF14FBE}" type="datetime1">
              <a:rPr lang="fr-FR" noProof="0" smtClean="0"/>
              <a:t>01/08/2022</a:t>
            </a:fld>
            <a:endParaRPr lang="fr-FR" noProof="0"/>
          </a:p>
        </p:txBody>
      </p:sp>
      <p:sp>
        <p:nvSpPr>
          <p:cNvPr id="8" name="Espace réservé du pied de page 7"/>
          <p:cNvSpPr>
            <a:spLocks noGrp="1"/>
          </p:cNvSpPr>
          <p:nvPr>
            <p:ph type="ftr" sz="quarter" idx="11"/>
          </p:nvPr>
        </p:nvSpPr>
        <p:spPr/>
        <p:txBody>
          <a:bodyPr rtlCol="0"/>
          <a:lstStyle/>
          <a:p>
            <a:pPr rtl="0"/>
            <a:endParaRPr lang="fr-FR" noProof="0"/>
          </a:p>
        </p:txBody>
      </p:sp>
      <p:sp>
        <p:nvSpPr>
          <p:cNvPr id="9" name="Espace réservé du numéro de diapositive 8"/>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381000" y="990600"/>
            <a:ext cx="2819400" cy="4953000"/>
          </a:xfrm>
        </p:spPr>
        <p:txBody>
          <a:bodyPr vert="eaVert" rtlCol="0"/>
          <a:lstStyle/>
          <a:p>
            <a:pPr rtl="0"/>
            <a:r>
              <a:rPr lang="fr-FR" noProof="0"/>
              <a:t>Modifiez le style du titre</a:t>
            </a:r>
          </a:p>
        </p:txBody>
      </p:sp>
      <p:sp>
        <p:nvSpPr>
          <p:cNvPr id="3" name="Espace réservé du texte vertical 2"/>
          <p:cNvSpPr>
            <a:spLocks noGrp="1"/>
          </p:cNvSpPr>
          <p:nvPr>
            <p:ph type="body" orient="vert" idx="1" hasCustomPrompt="1"/>
          </p:nvPr>
        </p:nvSpPr>
        <p:spPr>
          <a:xfrm>
            <a:off x="3867912" y="868680"/>
            <a:ext cx="7315200" cy="5120640"/>
          </a:xfrm>
        </p:spPr>
        <p:txBody>
          <a:bodyPr vert="eaVert" rtlCol="0" anchor="t"/>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7" name="Espace réservé de la date 6"/>
          <p:cNvSpPr>
            <a:spLocks noGrp="1"/>
          </p:cNvSpPr>
          <p:nvPr>
            <p:ph type="dt" sz="half" idx="10"/>
          </p:nvPr>
        </p:nvSpPr>
        <p:spPr/>
        <p:txBody>
          <a:bodyPr rtlCol="0"/>
          <a:lstStyle/>
          <a:p>
            <a:pPr rtl="0"/>
            <a:fld id="{BC3BC65B-3D68-485E-8DEE-9E2E727EDF99}" type="datetime1">
              <a:rPr lang="fr-FR" noProof="0" smtClean="0"/>
              <a:t>01/08/2022</a:t>
            </a:fld>
            <a:endParaRPr lang="fr-FR" noProof="0"/>
          </a:p>
        </p:txBody>
      </p:sp>
      <p:sp>
        <p:nvSpPr>
          <p:cNvPr id="8" name="Espace réservé du pied de page 7"/>
          <p:cNvSpPr>
            <a:spLocks noGrp="1"/>
          </p:cNvSpPr>
          <p:nvPr>
            <p:ph type="ftr" sz="quarter" idx="11"/>
          </p:nvPr>
        </p:nvSpPr>
        <p:spPr/>
        <p:txBody>
          <a:bodyPr rtlCol="0"/>
          <a:lstStyle/>
          <a:p>
            <a:pPr rtl="0"/>
            <a:endParaRPr lang="fr-FR" noProof="0"/>
          </a:p>
        </p:txBody>
      </p:sp>
      <p:sp>
        <p:nvSpPr>
          <p:cNvPr id="9" name="Espace réservé du numéro de diapositive 8"/>
          <p:cNvSpPr>
            <a:spLocks noGrp="1"/>
          </p:cNvSpPr>
          <p:nvPr>
            <p:ph type="sldNum" sz="quarter" idx="12"/>
          </p:nvPr>
        </p:nvSpPr>
        <p:spPr/>
        <p:txBody>
          <a:bodyPr rtlCol="0"/>
          <a:lstStyle/>
          <a:p>
            <a:pPr rtl="0"/>
            <a:fld id="{4FAB73BC-B049-4115-A692-8D63A059BFB8}" type="slidenum">
              <a:rPr lang="fr-FR" noProof="0" smtClean="0"/>
              <a:pPr rtl="0"/>
              <a:t>‹N°›</a:t>
            </a:fld>
            <a:endParaRPr lang="fr-FR"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Espace réservé du titre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fr-FR" noProof="0"/>
              <a:t>Modifiez le style du titre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Espace réservé du texte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fr-FR" noProof="0"/>
              <a:t>Modifiez les styles du texte</a:t>
            </a:r>
          </a:p>
          <a:p>
            <a:pPr lvl="1" rtl="0"/>
            <a:r>
              <a:rPr lang="fr-FR" noProof="0"/>
              <a:t>Deuxième niveau</a:t>
            </a:r>
          </a:p>
          <a:p>
            <a:pPr lvl="2" rtl="0"/>
            <a:r>
              <a:rPr lang="fr-FR" noProof="0"/>
              <a:t>Troisième niveau</a:t>
            </a:r>
          </a:p>
          <a:p>
            <a:pPr lvl="3" rtl="0"/>
            <a:r>
              <a:rPr lang="fr-FR" noProof="0"/>
              <a:t>Quatrième niveau</a:t>
            </a:r>
          </a:p>
          <a:p>
            <a:pPr lvl="4" rtl="0"/>
            <a:r>
              <a:rPr lang="fr-FR" noProof="0"/>
              <a:t>Cinquième niveau</a:t>
            </a:r>
          </a:p>
        </p:txBody>
      </p:sp>
      <p:sp>
        <p:nvSpPr>
          <p:cNvPr id="4" name="Espace réservé de la date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3D29A48F-0A1B-44A5-A757-1220ED68214B}" type="datetime1">
              <a:rPr lang="fr-FR" noProof="0" smtClean="0"/>
              <a:t>01/08/2022</a:t>
            </a:fld>
            <a:endParaRPr lang="fr-FR" noProof="0"/>
          </a:p>
        </p:txBody>
      </p:sp>
      <p:sp>
        <p:nvSpPr>
          <p:cNvPr id="5" name="Espace réservé du pied de page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fr-FR" noProof="0"/>
          </a:p>
        </p:txBody>
      </p:sp>
      <p:sp>
        <p:nvSpPr>
          <p:cNvPr id="6" name="Espace réservé du numéro de diapositive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fr-FR" noProof="0" smtClean="0"/>
              <a:pPr rtl="0"/>
              <a:t>‹N°›</a:t>
            </a:fld>
            <a:endParaRPr lang="fr-FR" noProof="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implypsychology.org/saul-mcleod.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ictionary.cambridge.org/dictionary/english/enquiry" TargetMode="External"/><Relationship Id="rId3" Type="http://schemas.openxmlformats.org/officeDocument/2006/relationships/hyperlink" Target="https://dictionary.cambridge.org/dictionary/english/kept" TargetMode="External"/><Relationship Id="rId7" Type="http://schemas.openxmlformats.org/officeDocument/2006/relationships/hyperlink" Target="https://dictionary.cambridge.org/dictionary/english/thei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dictionary.cambridge.org/dictionary/english/police" TargetMode="External"/><Relationship Id="rId5" Type="http://schemas.openxmlformats.org/officeDocument/2006/relationships/hyperlink" Target="https://dictionary.cambridge.org/dictionary/english/helping" TargetMode="External"/><Relationship Id="rId4" Type="http://schemas.openxmlformats.org/officeDocument/2006/relationships/hyperlink" Target="https://dictionary.cambridge.org/dictionary/english/secret"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cad=rja&amp;uact=8&amp;ved=2ahUKEwiKhve6ppv5AhVEoVwKHXwECmUQFnoECAcQAQ&amp;url=https%3A%2F%2Fwww.simplypsychology.org%2FErik-Erikson.html&amp;usg=AOvVaw0_0husZZBU7EmR6mE3ewF2" TargetMode="External"/><Relationship Id="rId2" Type="http://schemas.openxmlformats.org/officeDocument/2006/relationships/hyperlink" Target="https://www.google.com/url?sa=t&amp;rct=j&amp;q=&amp;esrc=s&amp;source=web&amp;cd=&amp;cad=rja&amp;uact=8&amp;ved=2ahUKEwj7p4_Hu6X5AhVeSkEAHU6-ARYQFnoECCYQAQ&amp;url=https%3A%2F%2Fwww.verywellhealth.com%2Fpsychosocial-development-5220563&amp;usg=AOvVaw17wsuxb1vWYi0m_wxgnojV"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8323-BD7E-118F-F177-D1D1DD27D693}"/>
              </a:ext>
            </a:extLst>
          </p:cNvPr>
          <p:cNvSpPr>
            <a:spLocks noGrp="1"/>
          </p:cNvSpPr>
          <p:nvPr>
            <p:ph type="title"/>
          </p:nvPr>
        </p:nvSpPr>
        <p:spPr/>
        <p:txBody>
          <a:bodyPr>
            <a:normAutofit/>
          </a:bodyPr>
          <a:lstStyle/>
          <a:p>
            <a:r>
              <a:rPr lang="en-US" sz="1600" b="1" dirty="0">
                <a:solidFill>
                  <a:schemeClr val="tx1"/>
                </a:solidFill>
                <a:ea typeface="+mj-lt"/>
                <a:cs typeface="+mj-lt"/>
              </a:rPr>
              <a:t>HEALTH AND SOCIAL CARE</a:t>
            </a:r>
            <a:br>
              <a:rPr lang="en-US" sz="1600" b="1" dirty="0">
                <a:solidFill>
                  <a:schemeClr val="tx1"/>
                </a:solidFill>
                <a:ea typeface="+mj-lt"/>
                <a:cs typeface="+mj-lt"/>
              </a:rPr>
            </a:br>
            <a:br>
              <a:rPr lang="en-US" sz="1600" b="1" dirty="0">
                <a:solidFill>
                  <a:schemeClr val="tx1"/>
                </a:solidFill>
                <a:ea typeface="+mj-lt"/>
                <a:cs typeface="+mj-lt"/>
              </a:rPr>
            </a:br>
            <a:r>
              <a:rPr lang="en-US" sz="1600" b="1" dirty="0">
                <a:solidFill>
                  <a:schemeClr val="tx1"/>
                </a:solidFill>
                <a:ea typeface="+mj-lt"/>
                <a:cs typeface="+mj-lt"/>
              </a:rPr>
              <a:t>MODULE: Psychology in Heath and Social Care</a:t>
            </a:r>
            <a:br>
              <a:rPr lang="en-US" sz="1600" b="1" dirty="0">
                <a:solidFill>
                  <a:schemeClr val="tx1"/>
                </a:solidFill>
                <a:ea typeface="+mj-lt"/>
                <a:cs typeface="+mj-lt"/>
              </a:rPr>
            </a:br>
            <a:br>
              <a:rPr lang="en-US" sz="1600" b="1" dirty="0">
                <a:solidFill>
                  <a:schemeClr val="tx1"/>
                </a:solidFill>
                <a:ea typeface="+mj-lt"/>
                <a:cs typeface="+mj-lt"/>
              </a:rPr>
            </a:br>
            <a:r>
              <a:rPr lang="en-US" sz="1600" b="1" dirty="0">
                <a:solidFill>
                  <a:schemeClr val="tx1"/>
                </a:solidFill>
                <a:ea typeface="+mj-lt"/>
                <a:cs typeface="+mj-lt"/>
              </a:rPr>
              <a:t>MODULE CODE: BMHP4003</a:t>
            </a:r>
            <a:br>
              <a:rPr lang="en-US" sz="1600" b="1" dirty="0">
                <a:solidFill>
                  <a:schemeClr val="tx1"/>
                </a:solidFill>
                <a:ea typeface="+mj-lt"/>
                <a:cs typeface="+mj-lt"/>
              </a:rPr>
            </a:br>
            <a:br>
              <a:rPr lang="en-US" sz="1600" b="1" dirty="0">
                <a:solidFill>
                  <a:schemeClr val="tx1"/>
                </a:solidFill>
                <a:ea typeface="+mj-lt"/>
                <a:cs typeface="+mj-lt"/>
              </a:rPr>
            </a:br>
            <a:r>
              <a:rPr lang="en-US" sz="1600" b="1" dirty="0">
                <a:solidFill>
                  <a:schemeClr val="tx1"/>
                </a:solidFill>
                <a:ea typeface="+mj-lt"/>
                <a:cs typeface="+mj-lt"/>
              </a:rPr>
              <a:t>ASSESSMENT  TITLE: Group Presentation</a:t>
            </a:r>
            <a:br>
              <a:rPr lang="en-US" b="1" dirty="0">
                <a:solidFill>
                  <a:schemeClr val="tx1"/>
                </a:solidFill>
                <a:ea typeface="+mj-lt"/>
                <a:cs typeface="+mj-lt"/>
              </a:rPr>
            </a:br>
            <a:br>
              <a:rPr lang="en-US" b="1" dirty="0">
                <a:solidFill>
                  <a:schemeClr val="tx1"/>
                </a:solidFill>
                <a:ea typeface="+mj-lt"/>
                <a:cs typeface="+mj-lt"/>
              </a:rPr>
            </a:br>
            <a:r>
              <a:rPr lang="en-US" b="1" dirty="0">
                <a:solidFill>
                  <a:schemeClr val="tx1"/>
                </a:solidFill>
                <a:ea typeface="+mj-lt"/>
                <a:cs typeface="+mj-lt"/>
              </a:rPr>
              <a:t>MODULE LECTURE: Diya Ganguly</a:t>
            </a:r>
            <a:endParaRPr lang="fr-FR">
              <a:solidFill>
                <a:schemeClr val="tx1"/>
              </a:solidFill>
            </a:endParaRPr>
          </a:p>
        </p:txBody>
      </p:sp>
      <p:pic>
        <p:nvPicPr>
          <p:cNvPr id="4" name="Image 4">
            <a:extLst>
              <a:ext uri="{FF2B5EF4-FFF2-40B4-BE49-F238E27FC236}">
                <a16:creationId xmlns:a16="http://schemas.microsoft.com/office/drawing/2014/main" id="{9F54ED3A-2377-8372-7EBA-E40C3D33E2BD}"/>
              </a:ext>
            </a:extLst>
          </p:cNvPr>
          <p:cNvPicPr>
            <a:picLocks noGrp="1" noChangeAspect="1"/>
          </p:cNvPicPr>
          <p:nvPr>
            <p:ph idx="1"/>
          </p:nvPr>
        </p:nvPicPr>
        <p:blipFill>
          <a:blip r:embed="rId2"/>
          <a:stretch>
            <a:fillRect/>
          </a:stretch>
        </p:blipFill>
        <p:spPr>
          <a:xfrm>
            <a:off x="4734588" y="398385"/>
            <a:ext cx="6759845" cy="3804834"/>
          </a:xfrm>
        </p:spPr>
      </p:pic>
      <p:pic>
        <p:nvPicPr>
          <p:cNvPr id="1026" name="Picture 2" descr="Press Releases 2020 | University of Wales Trinity Saint David">
            <a:extLst>
              <a:ext uri="{FF2B5EF4-FFF2-40B4-BE49-F238E27FC236}">
                <a16:creationId xmlns:a16="http://schemas.microsoft.com/office/drawing/2014/main" id="{6218AD06-41B4-704F-AF70-1156C8F6E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0738" y="4308230"/>
            <a:ext cx="45720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7573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AC9B841-B87B-0858-71D8-1351F843132E}"/>
              </a:ext>
            </a:extLst>
          </p:cNvPr>
          <p:cNvSpPr>
            <a:spLocks noGrp="1"/>
          </p:cNvSpPr>
          <p:nvPr>
            <p:ph type="title"/>
          </p:nvPr>
        </p:nvSpPr>
        <p:spPr/>
        <p:txBody>
          <a:bodyPr/>
          <a:lstStyle/>
          <a:p>
            <a:r>
              <a:rPr lang="fr-FR" dirty="0">
                <a:ea typeface="+mj-lt"/>
                <a:cs typeface="+mj-lt"/>
              </a:rPr>
              <a:t>Table of </a:t>
            </a:r>
            <a:r>
              <a:rPr lang="fr-FR" dirty="0" err="1">
                <a:ea typeface="+mj-lt"/>
                <a:cs typeface="+mj-lt"/>
              </a:rPr>
              <a:t>Context</a:t>
            </a:r>
            <a:r>
              <a:rPr lang="fr-FR" dirty="0">
                <a:ea typeface="+mj-lt"/>
                <a:cs typeface="+mj-lt"/>
              </a:rPr>
              <a:t> + The Group </a:t>
            </a:r>
            <a:r>
              <a:rPr lang="fr-FR" dirty="0" err="1">
                <a:ea typeface="+mj-lt"/>
                <a:cs typeface="+mj-lt"/>
              </a:rPr>
              <a:t>members</a:t>
            </a:r>
            <a:r>
              <a:rPr lang="fr-FR" dirty="0">
                <a:ea typeface="+mj-lt"/>
                <a:cs typeface="+mj-lt"/>
              </a:rPr>
              <a:t> </a:t>
            </a:r>
            <a:endParaRPr lang="fr-FR" dirty="0"/>
          </a:p>
        </p:txBody>
      </p:sp>
      <p:sp>
        <p:nvSpPr>
          <p:cNvPr id="3" name="Espace réservé du contenu 2">
            <a:extLst>
              <a:ext uri="{FF2B5EF4-FFF2-40B4-BE49-F238E27FC236}">
                <a16:creationId xmlns:a16="http://schemas.microsoft.com/office/drawing/2014/main" id="{3B0DE343-F3C2-E366-6DAF-E16EE8E0C985}"/>
              </a:ext>
            </a:extLst>
          </p:cNvPr>
          <p:cNvSpPr>
            <a:spLocks noGrp="1"/>
          </p:cNvSpPr>
          <p:nvPr>
            <p:ph idx="1"/>
          </p:nvPr>
        </p:nvSpPr>
        <p:spPr>
          <a:xfrm>
            <a:off x="3786554" y="430354"/>
            <a:ext cx="7644099" cy="5735984"/>
          </a:xfrm>
        </p:spPr>
        <p:txBody>
          <a:bodyPr>
            <a:normAutofit/>
          </a:bodyPr>
          <a:lstStyle/>
          <a:p>
            <a:r>
              <a:rPr lang="fr-FR" dirty="0">
                <a:ea typeface="+mn-lt"/>
                <a:cs typeface="+mn-lt"/>
              </a:rPr>
              <a:t>INTRODUCTION………………</a:t>
            </a:r>
            <a:r>
              <a:rPr lang="fr-FR" dirty="0" err="1">
                <a:ea typeface="+mn-lt"/>
                <a:cs typeface="+mn-lt"/>
              </a:rPr>
              <a:t>Precious</a:t>
            </a:r>
            <a:r>
              <a:rPr lang="fr-FR" dirty="0">
                <a:ea typeface="+mn-lt"/>
                <a:cs typeface="+mn-lt"/>
              </a:rPr>
              <a:t> </a:t>
            </a:r>
            <a:r>
              <a:rPr lang="fr-FR" dirty="0" err="1">
                <a:ea typeface="+mn-lt"/>
                <a:cs typeface="+mn-lt"/>
              </a:rPr>
              <a:t>Omorotiowan</a:t>
            </a:r>
            <a:r>
              <a:rPr lang="fr-FR" dirty="0">
                <a:ea typeface="+mn-lt"/>
                <a:cs typeface="+mn-lt"/>
              </a:rPr>
              <a:t> ( 2030735 )</a:t>
            </a:r>
            <a:endParaRPr lang="fr-FR" dirty="0"/>
          </a:p>
          <a:p>
            <a:r>
              <a:rPr lang="fr-FR" dirty="0">
                <a:ea typeface="+mn-lt"/>
                <a:cs typeface="+mn-lt"/>
              </a:rPr>
              <a:t>BIOGRAPHY OF ERICKSON….…</a:t>
            </a:r>
            <a:r>
              <a:rPr lang="fr-FR" dirty="0" err="1">
                <a:ea typeface="+mn-lt"/>
                <a:cs typeface="+mn-lt"/>
              </a:rPr>
              <a:t>Precious</a:t>
            </a:r>
            <a:r>
              <a:rPr lang="fr-FR" dirty="0">
                <a:ea typeface="+mn-lt"/>
                <a:cs typeface="+mn-lt"/>
              </a:rPr>
              <a:t> </a:t>
            </a:r>
            <a:r>
              <a:rPr lang="fr-FR" dirty="0" err="1">
                <a:ea typeface="+mn-lt"/>
                <a:cs typeface="+mn-lt"/>
              </a:rPr>
              <a:t>Omorotiowan</a:t>
            </a:r>
            <a:r>
              <a:rPr lang="fr-FR" dirty="0">
                <a:ea typeface="+mn-lt"/>
                <a:cs typeface="+mn-lt"/>
              </a:rPr>
              <a:t> ( 2030735 )</a:t>
            </a:r>
            <a:endParaRPr lang="fr-FR" dirty="0"/>
          </a:p>
          <a:p>
            <a:r>
              <a:rPr lang="fr-FR" dirty="0">
                <a:ea typeface="+mn-lt"/>
                <a:cs typeface="+mn-lt"/>
              </a:rPr>
              <a:t>ERICKSON’S THEORY OF PSYCHOLOGY DEVELOPMENT AND THE STAGES……………………</a:t>
            </a:r>
            <a:r>
              <a:rPr lang="fr-FR" dirty="0" err="1">
                <a:ea typeface="+mn-lt"/>
                <a:cs typeface="+mn-lt"/>
              </a:rPr>
              <a:t>Maryan</a:t>
            </a:r>
            <a:r>
              <a:rPr lang="fr-FR" dirty="0">
                <a:ea typeface="+mn-lt"/>
                <a:cs typeface="+mn-lt"/>
              </a:rPr>
              <a:t> Mohammed ( 2029256 ) </a:t>
            </a:r>
            <a:endParaRPr lang="fr-FR" dirty="0"/>
          </a:p>
          <a:p>
            <a:pPr marL="0" indent="0">
              <a:buNone/>
            </a:pPr>
            <a:endParaRPr lang="fr-FR" dirty="0"/>
          </a:p>
          <a:p>
            <a:r>
              <a:rPr lang="fr-FR" dirty="0">
                <a:ea typeface="+mn-lt"/>
                <a:cs typeface="+mn-lt"/>
              </a:rPr>
              <a:t>WHAT IS ADOLESCENCES?………………Sophia Sarpong( 2030974 ) </a:t>
            </a:r>
            <a:endParaRPr lang="fr-FR" dirty="0"/>
          </a:p>
          <a:p>
            <a:pPr marL="0" indent="0">
              <a:buNone/>
            </a:pPr>
            <a:endParaRPr lang="fr-FR" dirty="0"/>
          </a:p>
          <a:p>
            <a:r>
              <a:rPr lang="fr-FR" dirty="0">
                <a:ea typeface="+mn-lt"/>
                <a:cs typeface="+mn-lt"/>
              </a:rPr>
              <a:t>IDENTITY VS ROLE OF CONFUSION….Sophia Sarpong( 2030974 ) </a:t>
            </a:r>
            <a:endParaRPr lang="fr-FR" dirty="0"/>
          </a:p>
          <a:p>
            <a:pPr marL="0" indent="0">
              <a:buNone/>
            </a:pPr>
            <a:endParaRPr lang="fr-FR" dirty="0"/>
          </a:p>
          <a:p>
            <a:r>
              <a:rPr lang="fr-FR" dirty="0">
                <a:ea typeface="+mn-lt"/>
                <a:cs typeface="+mn-lt"/>
              </a:rPr>
              <a:t>EXPLAINING THE ROLE PSYCHOLOGY PLAYS IN OUR DAILY LIFE………………………………..</a:t>
            </a:r>
            <a:r>
              <a:rPr lang="fr-FR" dirty="0" err="1">
                <a:ea typeface="+mn-lt"/>
                <a:cs typeface="+mn-lt"/>
              </a:rPr>
              <a:t>Rejoice</a:t>
            </a:r>
            <a:r>
              <a:rPr lang="fr-FR" dirty="0">
                <a:ea typeface="+mn-lt"/>
                <a:cs typeface="+mn-lt"/>
              </a:rPr>
              <a:t> </a:t>
            </a:r>
            <a:r>
              <a:rPr lang="fr-FR" dirty="0" err="1">
                <a:ea typeface="+mn-lt"/>
                <a:cs typeface="+mn-lt"/>
              </a:rPr>
              <a:t>EhisOsarieme</a:t>
            </a:r>
            <a:r>
              <a:rPr lang="fr-FR" dirty="0">
                <a:ea typeface="+mn-lt"/>
                <a:cs typeface="+mn-lt"/>
              </a:rPr>
              <a:t>( 2107403 )</a:t>
            </a:r>
            <a:endParaRPr lang="fr-FR" dirty="0"/>
          </a:p>
          <a:p>
            <a:pPr marL="0" indent="0">
              <a:buNone/>
            </a:pPr>
            <a:endParaRPr lang="fr-FR" dirty="0"/>
          </a:p>
          <a:p>
            <a:r>
              <a:rPr lang="fr-FR" dirty="0">
                <a:ea typeface="+mn-lt"/>
                <a:cs typeface="+mn-lt"/>
              </a:rPr>
              <a:t>EVALUATE THE IDENTIFIED LIFESPAN OF PSYCHOLOGY THEORY……………………………Mary </a:t>
            </a:r>
            <a:r>
              <a:rPr lang="fr-FR" dirty="0" err="1">
                <a:ea typeface="+mn-lt"/>
                <a:cs typeface="+mn-lt"/>
              </a:rPr>
              <a:t>Joesph</a:t>
            </a:r>
            <a:r>
              <a:rPr lang="fr-FR" dirty="0">
                <a:ea typeface="+mn-lt"/>
                <a:cs typeface="+mn-lt"/>
              </a:rPr>
              <a:t> </a:t>
            </a:r>
            <a:r>
              <a:rPr lang="fr-FR" dirty="0" err="1">
                <a:ea typeface="+mn-lt"/>
                <a:cs typeface="+mn-lt"/>
              </a:rPr>
              <a:t>mang</a:t>
            </a:r>
            <a:r>
              <a:rPr lang="fr-FR" dirty="0">
                <a:ea typeface="+mn-lt"/>
                <a:cs typeface="+mn-lt"/>
              </a:rPr>
              <a:t>( 2030737 )</a:t>
            </a:r>
            <a:endParaRPr lang="fr-FR" dirty="0"/>
          </a:p>
          <a:p>
            <a:endParaRPr lang="fr-FR" dirty="0"/>
          </a:p>
        </p:txBody>
      </p:sp>
    </p:spTree>
    <p:extLst>
      <p:ext uri="{BB962C8B-B14F-4D97-AF65-F5344CB8AC3E}">
        <p14:creationId xmlns:p14="http://schemas.microsoft.com/office/powerpoint/2010/main" val="3230129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4D85-1E87-5C28-D7D8-F20EF5EBADD2}"/>
              </a:ext>
            </a:extLst>
          </p:cNvPr>
          <p:cNvSpPr>
            <a:spLocks noGrp="1"/>
          </p:cNvSpPr>
          <p:nvPr>
            <p:ph type="title"/>
          </p:nvPr>
        </p:nvSpPr>
        <p:spPr>
          <a:xfrm>
            <a:off x="0" y="1158520"/>
            <a:ext cx="3616349" cy="4540959"/>
          </a:xfrm>
        </p:spPr>
        <p:txBody>
          <a:bodyPr>
            <a:normAutofit fontScale="90000"/>
          </a:bodyPr>
          <a:lstStyle/>
          <a:p>
            <a:br>
              <a:rPr lang="en-GB" b="1">
                <a:solidFill>
                  <a:schemeClr val="tx1"/>
                </a:solidFill>
              </a:rPr>
            </a:br>
            <a:br>
              <a:rPr lang="en-GB" b="1">
                <a:solidFill>
                  <a:schemeClr val="tx1"/>
                </a:solidFill>
              </a:rPr>
            </a:br>
            <a:br>
              <a:rPr lang="en-GB" b="1">
                <a:solidFill>
                  <a:schemeClr val="tx1"/>
                </a:solidFill>
              </a:rPr>
            </a:br>
            <a:br>
              <a:rPr lang="en-GB" b="1">
                <a:solidFill>
                  <a:schemeClr val="tx1"/>
                </a:solidFill>
              </a:rPr>
            </a:br>
            <a:br>
              <a:rPr lang="en-GB" b="1">
                <a:solidFill>
                  <a:schemeClr val="tx1"/>
                </a:solidFill>
              </a:rPr>
            </a:br>
            <a:r>
              <a:rPr lang="en-GB" b="1">
                <a:solidFill>
                  <a:schemeClr val="tx1"/>
                </a:solidFill>
              </a:rPr>
              <a:t>  INTRODUCTION</a:t>
            </a:r>
            <a:br>
              <a:rPr lang="en-GB" b="1">
                <a:solidFill>
                  <a:schemeClr val="tx1"/>
                </a:solidFill>
              </a:rPr>
            </a:br>
            <a:br>
              <a:rPr lang="en-GB" b="1">
                <a:solidFill>
                  <a:schemeClr val="tx1"/>
                </a:solidFill>
              </a:rPr>
            </a:br>
            <a:br>
              <a:rPr lang="en-GB" b="1">
                <a:solidFill>
                  <a:schemeClr val="tx1"/>
                </a:solidFill>
              </a:rPr>
            </a:br>
            <a:br>
              <a:rPr lang="en-GB" b="1">
                <a:solidFill>
                  <a:schemeClr val="tx1"/>
                </a:solidFill>
              </a:rPr>
            </a:br>
            <a:br>
              <a:rPr lang="en-GB" b="1">
                <a:solidFill>
                  <a:schemeClr val="tx1"/>
                </a:solidFill>
              </a:rPr>
            </a:br>
            <a:br>
              <a:rPr lang="en-GB" b="1">
                <a:solidFill>
                  <a:schemeClr val="tx1"/>
                </a:solidFill>
              </a:rPr>
            </a:br>
            <a:r>
              <a:rPr lang="en-GB" b="1">
                <a:solidFill>
                  <a:schemeClr val="tx1"/>
                </a:solidFill>
              </a:rPr>
              <a:t>Precious </a:t>
            </a:r>
            <a:endParaRPr lang="en-US"/>
          </a:p>
        </p:txBody>
      </p:sp>
      <p:sp>
        <p:nvSpPr>
          <p:cNvPr id="3" name="Content Placeholder 2">
            <a:extLst>
              <a:ext uri="{FF2B5EF4-FFF2-40B4-BE49-F238E27FC236}">
                <a16:creationId xmlns:a16="http://schemas.microsoft.com/office/drawing/2014/main" id="{D52E446C-9B6D-8432-0BD8-DF6A8110D5B2}"/>
              </a:ext>
            </a:extLst>
          </p:cNvPr>
          <p:cNvSpPr>
            <a:spLocks noGrp="1"/>
          </p:cNvSpPr>
          <p:nvPr>
            <p:ph idx="1"/>
          </p:nvPr>
        </p:nvSpPr>
        <p:spPr>
          <a:xfrm>
            <a:off x="3616348" y="233948"/>
            <a:ext cx="7947335" cy="7820526"/>
          </a:xfrm>
        </p:spPr>
        <p:txBody>
          <a:bodyPr>
            <a:normAutofit fontScale="25000" lnSpcReduction="20000"/>
          </a:bodyPr>
          <a:lstStyle/>
          <a:p>
            <a:endParaRPr lang="en-GB" b="0" i="1">
              <a:effectLst/>
              <a:latin typeface="UICTFontTextStyleBody"/>
            </a:endParaRPr>
          </a:p>
          <a:p>
            <a:r>
              <a:rPr lang="en-GB" sz="5600" b="0" i="1">
                <a:effectLst/>
                <a:latin typeface="UICTFontTextStyleBody"/>
              </a:rPr>
              <a:t>Psychology is a human behaviour analysis that focuses on undertaking the mind, behaviour and conscience.( </a:t>
            </a:r>
            <a:r>
              <a:rPr lang="en-GB" sz="5600" b="0" i="1">
                <a:effectLst/>
                <a:latin typeface="UICTFontTextStyleBody"/>
                <a:hlinkClick r:id="rId2"/>
              </a:rPr>
              <a:t>Dr. Saul McLeod</a:t>
            </a:r>
            <a:r>
              <a:rPr lang="en-GB" sz="5600" b="0" i="1">
                <a:effectLst/>
                <a:latin typeface="UICTFontTextStyleBody"/>
              </a:rPr>
              <a:t>, 2019 ) </a:t>
            </a:r>
          </a:p>
          <a:p>
            <a:r>
              <a:rPr lang="en-GB" sz="5600" b="0" i="1">
                <a:effectLst/>
                <a:latin typeface="UICTFontTextStyleBody"/>
              </a:rPr>
              <a:t>Some of the many issues developmental psychology assist with includes:</a:t>
            </a:r>
            <a:endParaRPr lang="en-GB" sz="5600" i="1">
              <a:effectLst/>
              <a:latin typeface=".AppleSystemUIFont"/>
            </a:endParaRPr>
          </a:p>
          <a:p>
            <a:r>
              <a:rPr lang="en-GB" sz="5600" i="1">
                <a:latin typeface="UICTFontTextStyleBody"/>
              </a:rPr>
              <a:t>The two main </a:t>
            </a:r>
            <a:r>
              <a:rPr lang="en-GB" sz="5600" b="0" i="1">
                <a:effectLst/>
                <a:latin typeface="UICTFontTextStyleBody"/>
              </a:rPr>
              <a:t>types of Psychology</a:t>
            </a:r>
            <a:r>
              <a:rPr lang="en-GB" sz="5600" i="1">
                <a:latin typeface="UICTFontTextStyleBody"/>
              </a:rPr>
              <a:t> that I would be focusing on is Clinical and Cognitive Psychology. </a:t>
            </a:r>
            <a:endParaRPr lang="en-GB" sz="5600" i="1">
              <a:effectLst/>
              <a:latin typeface=".AppleSystemUIFont"/>
            </a:endParaRPr>
          </a:p>
          <a:p>
            <a:r>
              <a:rPr lang="en-GB" sz="5600" b="0" i="1">
                <a:effectLst/>
                <a:latin typeface="UICTFontTextStyleBody"/>
              </a:rPr>
              <a:t>clinical psychology </a:t>
            </a:r>
          </a:p>
          <a:p>
            <a:r>
              <a:rPr lang="en-GB" sz="5600" b="0" i="1">
                <a:effectLst/>
                <a:latin typeface="UICTFontTextStyleBody"/>
              </a:rPr>
              <a:t>Cognitive psychology </a:t>
            </a:r>
            <a:endParaRPr lang="en-GB" sz="5600" i="1">
              <a:effectLst/>
              <a:latin typeface=".AppleSystemUIFont"/>
            </a:endParaRPr>
          </a:p>
          <a:p>
            <a:r>
              <a:rPr lang="en-GB" sz="5600" b="0" i="1">
                <a:effectLst/>
                <a:latin typeface="UICTFontTextStyleBody"/>
              </a:rPr>
              <a:t>cognitive development during childhood and throughout life </a:t>
            </a:r>
            <a:endParaRPr lang="en-GB" sz="5600" i="1">
              <a:effectLst/>
              <a:latin typeface=".AppleSystemUIFont"/>
            </a:endParaRPr>
          </a:p>
          <a:p>
            <a:r>
              <a:rPr lang="en-GB" sz="5600" b="0" i="1">
                <a:effectLst/>
                <a:latin typeface="UICTFontTextStyleBody"/>
              </a:rPr>
              <a:t>Developmental challenges and learning disabilities </a:t>
            </a:r>
            <a:endParaRPr lang="en-GB" sz="5600" i="1">
              <a:latin typeface=".AppleSystemUIFont"/>
            </a:endParaRPr>
          </a:p>
          <a:p>
            <a:r>
              <a:rPr lang="en-GB" sz="5600" b="0" i="1">
                <a:effectLst/>
                <a:latin typeface="UICTFontTextStyleBody"/>
              </a:rPr>
              <a:t>Emotional development </a:t>
            </a:r>
            <a:endParaRPr lang="en-GB" sz="5600" i="1">
              <a:latin typeface="UICTFontTextStyleBody"/>
            </a:endParaRPr>
          </a:p>
          <a:p>
            <a:r>
              <a:rPr lang="en-GB" sz="5600" b="0" i="1">
                <a:effectLst/>
                <a:latin typeface="UICTFontTextStyleBody"/>
              </a:rPr>
              <a:t>Developmental Psychology is a branch of psychology that specialises on how individuals mature and evolve over the course of their lives. It also aims to explain growth, change and consistency through the lifespan. Not only does this field focus on physical changes it also focuses on the cognitive emotional and social growth that happens during life. This field particularly focuses on growth in infancy which is the phase of the individual’s life time when changes happen. Developmental Psychology has a variety of fields including biological, social, emotional and cognitive processes. Also the different life stages include infancy, adolescence and etc. However This study is more focused on the life stage adolescences which is based on the significant roles of psychological perspective in Heath and social care. ( Di Fabio 2018 ). </a:t>
            </a:r>
          </a:p>
          <a:p>
            <a:r>
              <a:rPr lang="en-GB" sz="5600" b="0" i="1">
                <a:effectLst/>
                <a:latin typeface="UICTFontTextStyleBody"/>
              </a:rPr>
              <a:t>Clinical Psychology: </a:t>
            </a:r>
            <a:endParaRPr lang="en-GB" sz="5600" i="1">
              <a:effectLst/>
              <a:latin typeface=".AppleSystemUIFont"/>
            </a:endParaRPr>
          </a:p>
          <a:p>
            <a:r>
              <a:rPr lang="en-GB" sz="5600" b="0" i="1">
                <a:effectLst/>
                <a:latin typeface="UICTFontTextStyleBody"/>
              </a:rPr>
              <a:t>Clinical psychology has the speciality to provide comprehensive mental and behavioural Heath care for individuals or families. They provide it to people across the  lifespan and all ethnic and cultural backgrounds. They have capacity to treat mental, emotional and behavioural disorders </a:t>
            </a:r>
            <a:br>
              <a:rPr lang="en-GB" sz="5600" i="1">
                <a:effectLst/>
                <a:latin typeface=".AppleSystemUIFont"/>
              </a:rPr>
            </a:br>
            <a:endParaRPr lang="en-GB" sz="5600" i="1">
              <a:effectLst/>
              <a:latin typeface=".AppleSystemUIFont"/>
            </a:endParaRPr>
          </a:p>
          <a:p>
            <a:r>
              <a:rPr lang="en-GB" sz="5600" b="0" i="1">
                <a:effectLst/>
                <a:latin typeface="UICTFontTextStyleBody"/>
              </a:rPr>
              <a:t>Cognitive psychology: </a:t>
            </a:r>
            <a:endParaRPr lang="en-GB" sz="5600" i="1">
              <a:effectLst/>
              <a:latin typeface=".AppleSystemUIFont"/>
            </a:endParaRPr>
          </a:p>
          <a:p>
            <a:r>
              <a:rPr lang="en-GB" sz="5600" b="0" i="1">
                <a:effectLst/>
                <a:latin typeface="UICTFontTextStyleBody"/>
              </a:rPr>
              <a:t>Cognitive psychology has the speciality on focusing on the aspects on how people think, it provides a wide range of variety mental processes which includes how people think, use languages and how they attend to information. </a:t>
            </a:r>
            <a:endParaRPr lang="en-GB" sz="5600" i="1">
              <a:effectLst/>
              <a:latin typeface=".AppleSystemUIFont"/>
            </a:endParaRPr>
          </a:p>
          <a:p>
            <a:endParaRPr lang="en-GB" sz="5600" i="1">
              <a:effectLst/>
              <a:latin typeface=".AppleSystemUIFont"/>
            </a:endParaRPr>
          </a:p>
          <a:p>
            <a:endParaRPr lang="en-GB" sz="5600" i="1">
              <a:effectLst/>
              <a:latin typeface=".AppleSystemUIFont"/>
            </a:endParaRPr>
          </a:p>
          <a:p>
            <a:endParaRPr lang="en-GB" sz="5600" b="0" i="1">
              <a:latin typeface=".AppleSystemUIFont"/>
            </a:endParaRPr>
          </a:p>
          <a:p>
            <a:endParaRPr lang="en-GB" i="1">
              <a:effectLst/>
              <a:latin typeface=".AppleSystemUIFont"/>
            </a:endParaRPr>
          </a:p>
        </p:txBody>
      </p:sp>
    </p:spTree>
    <p:extLst>
      <p:ext uri="{BB962C8B-B14F-4D97-AF65-F5344CB8AC3E}">
        <p14:creationId xmlns:p14="http://schemas.microsoft.com/office/powerpoint/2010/main" val="1044526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20FAA-58DD-0EFE-E2A3-C3FD940A444A}"/>
              </a:ext>
            </a:extLst>
          </p:cNvPr>
          <p:cNvSpPr>
            <a:spLocks noGrp="1"/>
          </p:cNvSpPr>
          <p:nvPr>
            <p:ph type="title"/>
          </p:nvPr>
        </p:nvSpPr>
        <p:spPr/>
        <p:txBody>
          <a:bodyPr/>
          <a:lstStyle/>
          <a:p>
            <a:r>
              <a:rPr lang="en-GB" b="1" i="0">
                <a:solidFill>
                  <a:schemeClr val="tx1"/>
                </a:solidFill>
                <a:effectLst/>
                <a:latin typeface="UICTFontTextStyleBody"/>
              </a:rPr>
              <a:t>Introducing Erickson’s theory and Psychology development </a:t>
            </a:r>
            <a:endParaRPr lang="en-GB" b="1">
              <a:solidFill>
                <a:schemeClr val="tx1"/>
              </a:solidFill>
              <a:effectLst/>
              <a:latin typeface=".AppleSystemUIFont"/>
            </a:endParaRPr>
          </a:p>
        </p:txBody>
      </p:sp>
      <p:sp>
        <p:nvSpPr>
          <p:cNvPr id="3" name="Content Placeholder 2">
            <a:extLst>
              <a:ext uri="{FF2B5EF4-FFF2-40B4-BE49-F238E27FC236}">
                <a16:creationId xmlns:a16="http://schemas.microsoft.com/office/drawing/2014/main" id="{EDCADC8D-2B77-A52A-B444-5A4195F15843}"/>
              </a:ext>
            </a:extLst>
          </p:cNvPr>
          <p:cNvSpPr>
            <a:spLocks noGrp="1"/>
          </p:cNvSpPr>
          <p:nvPr>
            <p:ph idx="1"/>
          </p:nvPr>
        </p:nvSpPr>
        <p:spPr/>
        <p:txBody>
          <a:bodyPr/>
          <a:lstStyle/>
          <a:p>
            <a:r>
              <a:rPr lang="en-GB" b="0" i="0" dirty="0">
                <a:effectLst/>
                <a:latin typeface="UICTFontTextStyleBody"/>
              </a:rPr>
              <a:t>Erickson is a stage theorist </a:t>
            </a:r>
            <a:endParaRPr lang="en-GB" dirty="0">
              <a:effectLst/>
              <a:latin typeface=".AppleSystemUIFont"/>
            </a:endParaRPr>
          </a:p>
          <a:p>
            <a:r>
              <a:rPr lang="en-GB" b="0" i="0" dirty="0">
                <a:effectLst/>
                <a:latin typeface="UICTFontTextStyleBody"/>
              </a:rPr>
              <a:t>Erickson was born in 1902 - 1994</a:t>
            </a:r>
            <a:endParaRPr lang="en-GB" dirty="0">
              <a:effectLst/>
              <a:latin typeface=".AppleSystemUIFont"/>
            </a:endParaRPr>
          </a:p>
          <a:p>
            <a:r>
              <a:rPr lang="en-GB" b="0" i="0" dirty="0">
                <a:effectLst/>
                <a:latin typeface="UICTFontTextStyleBody"/>
              </a:rPr>
              <a:t>Erik Erikson first published his eight stage theory of human development in his 1950’s ( Erickson’s Biography)</a:t>
            </a:r>
            <a:endParaRPr lang="en-GB" dirty="0">
              <a:effectLst/>
              <a:latin typeface=".AppleSystemUIFont"/>
            </a:endParaRPr>
          </a:p>
          <a:p>
            <a:r>
              <a:rPr lang="en-GB" b="0" i="0" dirty="0">
                <a:effectLst/>
                <a:latin typeface="UICTFontTextStyleBody"/>
              </a:rPr>
              <a:t>Erickson modified Freud’s controversial theory of psychosexual development </a:t>
            </a:r>
            <a:endParaRPr lang="en-GB" dirty="0">
              <a:effectLst/>
              <a:latin typeface=".AppleSystemUIFont"/>
            </a:endParaRPr>
          </a:p>
        </p:txBody>
      </p:sp>
    </p:spTree>
    <p:extLst>
      <p:ext uri="{BB962C8B-B14F-4D97-AF65-F5344CB8AC3E}">
        <p14:creationId xmlns:p14="http://schemas.microsoft.com/office/powerpoint/2010/main" val="3503445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64B55-3511-CCB2-4C1B-65E72C74B820}"/>
              </a:ext>
            </a:extLst>
          </p:cNvPr>
          <p:cNvSpPr>
            <a:spLocks noGrp="1"/>
          </p:cNvSpPr>
          <p:nvPr>
            <p:ph type="title"/>
          </p:nvPr>
        </p:nvSpPr>
        <p:spPr/>
        <p:txBody>
          <a:bodyPr>
            <a:normAutofit fontScale="90000"/>
          </a:bodyPr>
          <a:lstStyle/>
          <a:p>
            <a:r>
              <a:rPr lang="en-GB" dirty="0">
                <a:solidFill>
                  <a:schemeClr val="tx1"/>
                </a:solidFill>
              </a:rPr>
              <a:t>ERIKSON'S THEORY OF PSYCHOSOCIAL DVELOPMENT </a:t>
            </a:r>
            <a:br>
              <a:rPr lang="en-GB" dirty="0">
                <a:solidFill>
                  <a:schemeClr val="tx1"/>
                </a:solidFill>
              </a:rPr>
            </a:br>
            <a:br>
              <a:rPr lang="en-GB" dirty="0">
                <a:solidFill>
                  <a:schemeClr val="tx1"/>
                </a:solidFill>
              </a:rPr>
            </a:br>
            <a:br>
              <a:rPr lang="en-GB" dirty="0">
                <a:solidFill>
                  <a:schemeClr val="tx1"/>
                </a:solidFill>
              </a:rPr>
            </a:br>
            <a:br>
              <a:rPr lang="en-GB" dirty="0">
                <a:solidFill>
                  <a:schemeClr val="tx1"/>
                </a:solidFill>
              </a:rPr>
            </a:br>
            <a:r>
              <a:rPr lang="en-GB" dirty="0">
                <a:solidFill>
                  <a:schemeClr val="tx1"/>
                </a:solidFill>
              </a:rPr>
              <a:t>Maryan </a:t>
            </a:r>
          </a:p>
        </p:txBody>
      </p:sp>
      <p:sp>
        <p:nvSpPr>
          <p:cNvPr id="3" name="Content Placeholder 2">
            <a:extLst>
              <a:ext uri="{FF2B5EF4-FFF2-40B4-BE49-F238E27FC236}">
                <a16:creationId xmlns:a16="http://schemas.microsoft.com/office/drawing/2014/main" id="{310A913F-86A5-1881-5E92-793F52FFED5D}"/>
              </a:ext>
            </a:extLst>
          </p:cNvPr>
          <p:cNvSpPr>
            <a:spLocks noGrp="1"/>
          </p:cNvSpPr>
          <p:nvPr>
            <p:ph idx="1"/>
          </p:nvPr>
        </p:nvSpPr>
        <p:spPr/>
        <p:txBody>
          <a:bodyPr>
            <a:normAutofit/>
          </a:bodyPr>
          <a:lstStyle/>
          <a:p>
            <a:pPr>
              <a:buNone/>
            </a:pPr>
            <a:r>
              <a:rPr lang="en-GB" dirty="0">
                <a:ea typeface="+mn-lt"/>
                <a:cs typeface="+mn-lt"/>
              </a:rPr>
              <a:t>.  Psychosocial development was initially Freud's theory which Erik initially modified to is the psychosexual theory. </a:t>
            </a:r>
          </a:p>
          <a:p>
            <a:pPr>
              <a:buNone/>
            </a:pPr>
            <a:r>
              <a:rPr lang="en-GB" dirty="0">
                <a:ea typeface="+mn-lt"/>
                <a:cs typeface="+mn-lt"/>
              </a:rPr>
              <a:t>Psychosocial theory refers to a person's needs with the demands of the society.</a:t>
            </a:r>
          </a:p>
          <a:p>
            <a:pPr>
              <a:buNone/>
            </a:pPr>
            <a:endParaRPr lang="en-GB" dirty="0">
              <a:ea typeface="+mn-lt"/>
              <a:cs typeface="+mn-lt"/>
            </a:endParaRPr>
          </a:p>
          <a:p>
            <a:pPr>
              <a:buNone/>
            </a:pPr>
            <a:endParaRPr lang="en-GB" dirty="0">
              <a:ea typeface="+mn-lt"/>
              <a:cs typeface="+mn-lt"/>
            </a:endParaRPr>
          </a:p>
        </p:txBody>
      </p:sp>
    </p:spTree>
    <p:extLst>
      <p:ext uri="{BB962C8B-B14F-4D97-AF65-F5344CB8AC3E}">
        <p14:creationId xmlns:p14="http://schemas.microsoft.com/office/powerpoint/2010/main" val="3784214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3467-12FA-2769-51F5-33E255C30845}"/>
              </a:ext>
            </a:extLst>
          </p:cNvPr>
          <p:cNvSpPr>
            <a:spLocks noGrp="1"/>
          </p:cNvSpPr>
          <p:nvPr>
            <p:ph type="title"/>
          </p:nvPr>
        </p:nvSpPr>
        <p:spPr/>
        <p:txBody>
          <a:bodyPr/>
          <a:lstStyle/>
          <a:p>
            <a:r>
              <a:rPr lang="en-GB" dirty="0">
                <a:solidFill>
                  <a:schemeClr val="tx1"/>
                </a:solidFill>
              </a:rPr>
              <a:t>STAGES OF PSYCHOSOCIAL DEVELOPMENT </a:t>
            </a:r>
            <a:br>
              <a:rPr lang="en-GB" dirty="0">
                <a:solidFill>
                  <a:schemeClr val="tx1"/>
                </a:solidFill>
              </a:rPr>
            </a:br>
            <a:br>
              <a:rPr lang="en-GB" dirty="0">
                <a:solidFill>
                  <a:schemeClr val="tx1"/>
                </a:solidFill>
              </a:rPr>
            </a:br>
            <a:br>
              <a:rPr lang="en-GB" dirty="0">
                <a:solidFill>
                  <a:schemeClr val="tx1"/>
                </a:solidFill>
              </a:rPr>
            </a:br>
            <a:r>
              <a:rPr lang="en-GB" dirty="0">
                <a:solidFill>
                  <a:schemeClr val="tx1"/>
                </a:solidFill>
              </a:rPr>
              <a:t>Maryan </a:t>
            </a:r>
          </a:p>
        </p:txBody>
      </p:sp>
      <p:sp>
        <p:nvSpPr>
          <p:cNvPr id="3" name="Content Placeholder 2">
            <a:extLst>
              <a:ext uri="{FF2B5EF4-FFF2-40B4-BE49-F238E27FC236}">
                <a16:creationId xmlns:a16="http://schemas.microsoft.com/office/drawing/2014/main" id="{B6E081F2-BACC-E6CC-50D0-B32EBE591C9E}"/>
              </a:ext>
            </a:extLst>
          </p:cNvPr>
          <p:cNvSpPr>
            <a:spLocks noGrp="1"/>
          </p:cNvSpPr>
          <p:nvPr>
            <p:ph idx="1"/>
          </p:nvPr>
        </p:nvSpPr>
        <p:spPr>
          <a:xfrm>
            <a:off x="3869268" y="404033"/>
            <a:ext cx="7315200" cy="5580715"/>
          </a:xfrm>
        </p:spPr>
        <p:txBody>
          <a:bodyPr/>
          <a:lstStyle/>
          <a:p>
            <a:r>
              <a:rPr lang="en-GB">
                <a:ea typeface="+mn-lt"/>
                <a:cs typeface="+mn-lt"/>
              </a:rPr>
              <a:t>•There are 8 different types psychosocial developments which are; </a:t>
            </a:r>
            <a:endParaRPr lang="en-GB"/>
          </a:p>
          <a:p>
            <a:r>
              <a:rPr lang="en-GB">
                <a:ea typeface="+mn-lt"/>
                <a:cs typeface="+mn-lt"/>
              </a:rPr>
              <a:t>Trust vs mistrust  ( 0- 12 months)</a:t>
            </a:r>
            <a:endParaRPr lang="en-GB"/>
          </a:p>
          <a:p>
            <a:r>
              <a:rPr lang="en-GB">
                <a:ea typeface="+mn-lt"/>
                <a:cs typeface="+mn-lt"/>
              </a:rPr>
              <a:t>Autonomy vs shame ( 1- 3 yrs. ) </a:t>
            </a:r>
            <a:endParaRPr lang="en-GB"/>
          </a:p>
          <a:p>
            <a:r>
              <a:rPr lang="en-GB">
                <a:ea typeface="+mn-lt"/>
                <a:cs typeface="+mn-lt"/>
              </a:rPr>
              <a:t>Initiative vs guilt ( 3- 6 yrs. ) </a:t>
            </a:r>
            <a:endParaRPr lang="en-GB"/>
          </a:p>
          <a:p>
            <a:r>
              <a:rPr lang="en-GB">
                <a:ea typeface="+mn-lt"/>
                <a:cs typeface="+mn-lt"/>
              </a:rPr>
              <a:t>Industry vs inferiority ( 6 – 12 yrs. ) </a:t>
            </a:r>
            <a:endParaRPr lang="en-GB"/>
          </a:p>
          <a:p>
            <a:r>
              <a:rPr lang="en-GB">
                <a:ea typeface="+mn-lt"/>
                <a:cs typeface="+mn-lt"/>
              </a:rPr>
              <a:t>Identity vs Role confusion ( 12 – 18 yrs. ) </a:t>
            </a:r>
            <a:endParaRPr lang="en-GB"/>
          </a:p>
          <a:p>
            <a:r>
              <a:rPr lang="en-GB">
                <a:ea typeface="+mn-lt"/>
                <a:cs typeface="+mn-lt"/>
              </a:rPr>
              <a:t>Intimacy vs isolation ( 20’s – early 40’s ) </a:t>
            </a:r>
            <a:endParaRPr lang="en-GB"/>
          </a:p>
          <a:p>
            <a:r>
              <a:rPr lang="en-GB">
                <a:ea typeface="+mn-lt"/>
                <a:cs typeface="+mn-lt"/>
              </a:rPr>
              <a:t>Generativity vs stagnation ( 40’s ) </a:t>
            </a:r>
            <a:endParaRPr lang="en-GB"/>
          </a:p>
          <a:p>
            <a:r>
              <a:rPr lang="en-GB">
                <a:ea typeface="+mn-lt"/>
                <a:cs typeface="+mn-lt"/>
              </a:rPr>
              <a:t>Ego integrity vs despair ( mid 60’s ) </a:t>
            </a:r>
            <a:endParaRPr lang="en-GB"/>
          </a:p>
          <a:p>
            <a:r>
              <a:rPr lang="en-GB">
                <a:ea typeface="+mn-lt"/>
                <a:cs typeface="+mn-lt"/>
              </a:rPr>
              <a:t>. Erikson developed his eight stages of psychosocial development based on Freud’s psychosexual theory.</a:t>
            </a:r>
            <a:endParaRPr lang="en-GB"/>
          </a:p>
          <a:p>
            <a:endParaRPr lang="en-GB"/>
          </a:p>
        </p:txBody>
      </p:sp>
    </p:spTree>
    <p:extLst>
      <p:ext uri="{BB962C8B-B14F-4D97-AF65-F5344CB8AC3E}">
        <p14:creationId xmlns:p14="http://schemas.microsoft.com/office/powerpoint/2010/main" val="4106415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re 1"/>
          <p:cNvSpPr>
            <a:spLocks noGrp="1"/>
          </p:cNvSpPr>
          <p:nvPr>
            <p:ph type="title"/>
          </p:nvPr>
        </p:nvSpPr>
        <p:spPr>
          <a:xfrm>
            <a:off x="1600754" y="1087374"/>
            <a:ext cx="8983489" cy="1000978"/>
          </a:xfrm>
        </p:spPr>
        <p:txBody>
          <a:bodyPr rtlCol="0">
            <a:normAutofit/>
          </a:bodyPr>
          <a:lstStyle/>
          <a:p>
            <a:r>
              <a:rPr lang="fr-FR" dirty="0">
                <a:solidFill>
                  <a:schemeClr val="tx1"/>
                </a:solidFill>
              </a:rPr>
              <a:t>Adolescence (12-18 </a:t>
            </a:r>
            <a:r>
              <a:rPr lang="fr-FR" dirty="0" err="1">
                <a:solidFill>
                  <a:schemeClr val="tx1"/>
                </a:solidFill>
              </a:rPr>
              <a:t>years</a:t>
            </a:r>
            <a:r>
              <a:rPr lang="fr-FR" dirty="0">
                <a:solidFill>
                  <a:schemeClr val="tx1"/>
                </a:solidFill>
              </a:rPr>
              <a:t>)   </a:t>
            </a:r>
            <a:r>
              <a:rPr lang="fr-FR" dirty="0"/>
              <a:t> </a:t>
            </a:r>
          </a:p>
        </p:txBody>
      </p:sp>
      <p:sp>
        <p:nvSpPr>
          <p:cNvPr id="18"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ous-titre 2"/>
          <p:cNvSpPr>
            <a:spLocks noGrp="1"/>
          </p:cNvSpPr>
          <p:nvPr>
            <p:ph idx="1"/>
          </p:nvPr>
        </p:nvSpPr>
        <p:spPr>
          <a:xfrm>
            <a:off x="1600753" y="2535446"/>
            <a:ext cx="8983489" cy="3554457"/>
          </a:xfrm>
        </p:spPr>
        <p:txBody>
          <a:bodyPr rtlCol="0">
            <a:normAutofit/>
          </a:bodyPr>
          <a:lstStyle/>
          <a:p>
            <a:r>
              <a:rPr lang="fr-FR" dirty="0" err="1">
                <a:solidFill>
                  <a:schemeClr val="tx1"/>
                </a:solidFill>
              </a:rPr>
              <a:t>What</a:t>
            </a:r>
            <a:r>
              <a:rPr lang="fr-FR" dirty="0">
                <a:solidFill>
                  <a:schemeClr val="tx1"/>
                </a:solidFill>
              </a:rPr>
              <a:t> </a:t>
            </a:r>
            <a:r>
              <a:rPr lang="fr-FR" dirty="0" err="1">
                <a:solidFill>
                  <a:schemeClr val="tx1"/>
                </a:solidFill>
              </a:rPr>
              <a:t>is</a:t>
            </a:r>
            <a:r>
              <a:rPr lang="fr-FR" dirty="0">
                <a:solidFill>
                  <a:schemeClr val="tx1"/>
                </a:solidFill>
              </a:rPr>
              <a:t> adolescence? </a:t>
            </a:r>
          </a:p>
          <a:p>
            <a:pPr marL="0" indent="0" algn="ctr">
              <a:buNone/>
            </a:pPr>
            <a:r>
              <a:rPr lang="fr-FR" dirty="0">
                <a:solidFill>
                  <a:schemeClr val="tx1"/>
                </a:solidFill>
              </a:rPr>
              <a:t>"Adolescence </a:t>
            </a:r>
            <a:r>
              <a:rPr lang="fr-FR" dirty="0" err="1">
                <a:solidFill>
                  <a:schemeClr val="tx1"/>
                </a:solidFill>
              </a:rPr>
              <a:t>is</a:t>
            </a:r>
            <a:r>
              <a:rPr lang="fr-FR" dirty="0">
                <a:solidFill>
                  <a:schemeClr val="tx1"/>
                </a:solidFill>
              </a:rPr>
              <a:t> the </a:t>
            </a:r>
            <a:r>
              <a:rPr lang="en-GB" dirty="0">
                <a:solidFill>
                  <a:schemeClr val="tx1"/>
                </a:solidFill>
              </a:rPr>
              <a:t>phase of life between childhood and adulthood from ages 10 to 19. It is the unique stage of human development and an important time for laying the foundations of good health." (WorldHealthOrganization,2022)</a:t>
            </a:r>
          </a:p>
          <a:p>
            <a:r>
              <a:rPr lang="en-GB" dirty="0">
                <a:solidFill>
                  <a:schemeClr val="tx1"/>
                </a:solidFill>
              </a:rPr>
              <a:t>° What are the five stages of adolescence?(VeryWellMind,2022)</a:t>
            </a:r>
          </a:p>
          <a:p>
            <a:r>
              <a:rPr lang="en-GB" dirty="0">
                <a:solidFill>
                  <a:schemeClr val="tx1"/>
                </a:solidFill>
              </a:rPr>
              <a:t>° What are the three changes during adolescence? (ClevelandClininc,2022)</a:t>
            </a:r>
          </a:p>
          <a:p>
            <a:r>
              <a:rPr lang="en-GB" dirty="0">
                <a:solidFill>
                  <a:schemeClr val="tx1"/>
                </a:solidFill>
              </a:rPr>
              <a:t>° What are the 5 main development tasks of adolescent? (wvdhr,2022)</a:t>
            </a:r>
          </a:p>
          <a:p>
            <a:pPr marL="0" indent="0">
              <a:buNone/>
            </a:pPr>
            <a:r>
              <a:rPr lang="en-GB" dirty="0">
                <a:solidFill>
                  <a:schemeClr val="tx1"/>
                </a:solidFill>
              </a:rPr>
              <a:t>Sophia</a:t>
            </a:r>
          </a:p>
        </p:txBody>
      </p:sp>
    </p:spTree>
    <p:extLst>
      <p:ext uri="{BB962C8B-B14F-4D97-AF65-F5344CB8AC3E}">
        <p14:creationId xmlns:p14="http://schemas.microsoft.com/office/powerpoint/2010/main" val="3059316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4DA6A58-799C-01D1-748E-E36291FF4066}"/>
              </a:ext>
            </a:extLst>
          </p:cNvPr>
          <p:cNvSpPr>
            <a:spLocks noGrp="1"/>
          </p:cNvSpPr>
          <p:nvPr>
            <p:ph type="title"/>
          </p:nvPr>
        </p:nvSpPr>
        <p:spPr/>
        <p:txBody>
          <a:bodyPr/>
          <a:lstStyle/>
          <a:p>
            <a:pPr algn="ctr"/>
            <a:r>
              <a:rPr lang="fr-FR" dirty="0" err="1">
                <a:solidFill>
                  <a:schemeClr val="tx1"/>
                </a:solidFill>
              </a:rPr>
              <a:t>What</a:t>
            </a:r>
            <a:r>
              <a:rPr lang="fr-FR" dirty="0">
                <a:solidFill>
                  <a:schemeClr val="tx1"/>
                </a:solidFill>
              </a:rPr>
              <a:t> </a:t>
            </a:r>
            <a:r>
              <a:rPr lang="fr-FR" dirty="0" err="1">
                <a:solidFill>
                  <a:schemeClr val="tx1"/>
                </a:solidFill>
              </a:rPr>
              <a:t>is</a:t>
            </a:r>
            <a:r>
              <a:rPr lang="fr-FR" dirty="0">
                <a:solidFill>
                  <a:schemeClr val="tx1"/>
                </a:solidFill>
              </a:rPr>
              <a:t> </a:t>
            </a:r>
            <a:r>
              <a:rPr lang="fr-FR" dirty="0" err="1">
                <a:solidFill>
                  <a:schemeClr val="tx1"/>
                </a:solidFill>
              </a:rPr>
              <a:t>adolscence</a:t>
            </a:r>
            <a:r>
              <a:rPr lang="fr-FR" dirty="0">
                <a:solidFill>
                  <a:schemeClr val="tx1"/>
                </a:solidFill>
              </a:rPr>
              <a:t> for </a:t>
            </a:r>
            <a:r>
              <a:rPr lang="fr-FR" dirty="0" err="1">
                <a:solidFill>
                  <a:schemeClr val="tx1"/>
                </a:solidFill>
              </a:rPr>
              <a:t>Eriskon</a:t>
            </a:r>
            <a:r>
              <a:rPr lang="fr-FR" dirty="0">
                <a:solidFill>
                  <a:schemeClr val="tx1"/>
                </a:solidFill>
              </a:rPr>
              <a:t>? (Identity vs </a:t>
            </a:r>
            <a:r>
              <a:rPr lang="fr-FR" dirty="0" err="1">
                <a:solidFill>
                  <a:schemeClr val="tx1"/>
                </a:solidFill>
              </a:rPr>
              <a:t>Role</a:t>
            </a:r>
            <a:r>
              <a:rPr lang="fr-FR" dirty="0">
                <a:solidFill>
                  <a:schemeClr val="tx1"/>
                </a:solidFill>
              </a:rPr>
              <a:t> confusion)</a:t>
            </a:r>
            <a:br>
              <a:rPr lang="fr-FR" dirty="0">
                <a:solidFill>
                  <a:schemeClr val="tx1"/>
                </a:solidFill>
              </a:rPr>
            </a:br>
            <a:br>
              <a:rPr lang="fr-FR" dirty="0">
                <a:solidFill>
                  <a:schemeClr val="tx1"/>
                </a:solidFill>
              </a:rPr>
            </a:br>
            <a:r>
              <a:rPr lang="fr-FR" dirty="0">
                <a:solidFill>
                  <a:schemeClr val="tx1"/>
                </a:solidFill>
              </a:rPr>
              <a:t>Sophia</a:t>
            </a:r>
          </a:p>
        </p:txBody>
      </p:sp>
      <p:sp>
        <p:nvSpPr>
          <p:cNvPr id="3" name="Espace réservé du contenu 2">
            <a:extLst>
              <a:ext uri="{FF2B5EF4-FFF2-40B4-BE49-F238E27FC236}">
                <a16:creationId xmlns:a16="http://schemas.microsoft.com/office/drawing/2014/main" id="{27BA5106-D2F6-7253-4984-EF2120DACD76}"/>
              </a:ext>
            </a:extLst>
          </p:cNvPr>
          <p:cNvSpPr>
            <a:spLocks noGrp="1"/>
          </p:cNvSpPr>
          <p:nvPr>
            <p:ph idx="1"/>
          </p:nvPr>
        </p:nvSpPr>
        <p:spPr/>
        <p:txBody>
          <a:bodyPr/>
          <a:lstStyle/>
          <a:p>
            <a:r>
              <a:rPr lang="fr-FR" dirty="0" err="1"/>
              <a:t>Meaning</a:t>
            </a:r>
            <a:r>
              <a:rPr lang="fr-FR" dirty="0"/>
              <a:t> of Identity</a:t>
            </a:r>
          </a:p>
          <a:p>
            <a:pPr>
              <a:buNone/>
            </a:pPr>
            <a:r>
              <a:rPr lang="fr-FR" i="1" dirty="0">
                <a:ea typeface="+mn-lt"/>
                <a:cs typeface="+mn-lt"/>
              </a:rPr>
              <a:t>"The man's </a:t>
            </a:r>
            <a:r>
              <a:rPr lang="fr-FR" i="1" dirty="0" err="1">
                <a:ea typeface="+mn-lt"/>
                <a:cs typeface="+mn-lt"/>
              </a:rPr>
              <a:t>identity</a:t>
            </a:r>
            <a:r>
              <a:rPr lang="fr-FR" i="1" dirty="0">
                <a:ea typeface="+mn-lt"/>
                <a:cs typeface="+mn-lt"/>
              </a:rPr>
              <a:t> </a:t>
            </a:r>
            <a:r>
              <a:rPr lang="fr-FR" i="1" dirty="0" err="1">
                <a:ea typeface="+mn-lt"/>
                <a:cs typeface="+mn-lt"/>
              </a:rPr>
              <a:t>was</a:t>
            </a:r>
            <a:r>
              <a:rPr lang="fr-FR" i="1" dirty="0">
                <a:ea typeface="+mn-lt"/>
                <a:cs typeface="+mn-lt"/>
              </a:rPr>
              <a:t> </a:t>
            </a:r>
            <a:r>
              <a:rPr lang="fr-FR" i="1" dirty="0" err="1">
                <a:ea typeface="+mn-lt"/>
                <a:cs typeface="+mn-lt"/>
              </a:rPr>
              <a:t>being</a:t>
            </a:r>
            <a:r>
              <a:rPr lang="fr-FR" i="1" dirty="0">
                <a:ea typeface="+mn-lt"/>
                <a:cs typeface="+mn-lt"/>
              </a:rPr>
              <a:t> </a:t>
            </a:r>
            <a:r>
              <a:rPr lang="fr-FR" i="1" dirty="0">
                <a:ea typeface="+mn-lt"/>
                <a:cs typeface="+mn-lt"/>
                <a:hlinkClick r:id="rId3"/>
              </a:rPr>
              <a:t>kept</a:t>
            </a:r>
            <a:r>
              <a:rPr lang="fr-FR" i="1" dirty="0">
                <a:ea typeface="+mn-lt"/>
                <a:cs typeface="+mn-lt"/>
              </a:rPr>
              <a:t> </a:t>
            </a:r>
            <a:r>
              <a:rPr lang="fr-FR" i="1" dirty="0">
                <a:ea typeface="+mn-lt"/>
                <a:cs typeface="+mn-lt"/>
                <a:hlinkClick r:id="rId4"/>
              </a:rPr>
              <a:t>secret</a:t>
            </a:r>
            <a:r>
              <a:rPr lang="fr-FR" i="1" dirty="0">
                <a:ea typeface="+mn-lt"/>
                <a:cs typeface="+mn-lt"/>
              </a:rPr>
              <a:t> </a:t>
            </a:r>
            <a:r>
              <a:rPr lang="fr-FR" i="1" dirty="0" err="1">
                <a:ea typeface="+mn-lt"/>
                <a:cs typeface="+mn-lt"/>
              </a:rPr>
              <a:t>while</a:t>
            </a:r>
            <a:r>
              <a:rPr lang="fr-FR" i="1" dirty="0">
                <a:ea typeface="+mn-lt"/>
                <a:cs typeface="+mn-lt"/>
              </a:rPr>
              <a:t> </a:t>
            </a:r>
            <a:r>
              <a:rPr lang="fr-FR" i="1" dirty="0" err="1">
                <a:ea typeface="+mn-lt"/>
                <a:cs typeface="+mn-lt"/>
              </a:rPr>
              <a:t>he</a:t>
            </a:r>
            <a:r>
              <a:rPr lang="fr-FR" i="1" dirty="0">
                <a:ea typeface="+mn-lt"/>
                <a:cs typeface="+mn-lt"/>
              </a:rPr>
              <a:t> </a:t>
            </a:r>
            <a:r>
              <a:rPr lang="fr-FR" i="1" dirty="0" err="1">
                <a:ea typeface="+mn-lt"/>
                <a:cs typeface="+mn-lt"/>
              </a:rPr>
              <a:t>was</a:t>
            </a:r>
            <a:r>
              <a:rPr lang="fr-FR" i="1" dirty="0">
                <a:ea typeface="+mn-lt"/>
                <a:cs typeface="+mn-lt"/>
              </a:rPr>
              <a:t> </a:t>
            </a:r>
            <a:r>
              <a:rPr lang="fr-FR" i="1" dirty="0">
                <a:ea typeface="+mn-lt"/>
                <a:cs typeface="+mn-lt"/>
                <a:hlinkClick r:id="rId5"/>
              </a:rPr>
              <a:t>helping</a:t>
            </a:r>
            <a:r>
              <a:rPr lang="fr-FR" i="1" dirty="0">
                <a:ea typeface="+mn-lt"/>
                <a:cs typeface="+mn-lt"/>
              </a:rPr>
              <a:t> </a:t>
            </a:r>
            <a:r>
              <a:rPr lang="fr-FR" i="1" dirty="0">
                <a:ea typeface="+mn-lt"/>
                <a:cs typeface="+mn-lt"/>
                <a:hlinkClick r:id="rId6"/>
              </a:rPr>
              <a:t>police</a:t>
            </a:r>
            <a:r>
              <a:rPr lang="fr-FR" i="1" dirty="0">
                <a:ea typeface="+mn-lt"/>
                <a:cs typeface="+mn-lt"/>
              </a:rPr>
              <a:t> </a:t>
            </a:r>
            <a:r>
              <a:rPr lang="fr-FR" i="1" dirty="0" err="1">
                <a:ea typeface="+mn-lt"/>
                <a:cs typeface="+mn-lt"/>
              </a:rPr>
              <a:t>with</a:t>
            </a:r>
            <a:r>
              <a:rPr lang="fr-FR" i="1" dirty="0">
                <a:ea typeface="+mn-lt"/>
                <a:cs typeface="+mn-lt"/>
              </a:rPr>
              <a:t> </a:t>
            </a:r>
            <a:r>
              <a:rPr lang="fr-FR" i="1" dirty="0">
                <a:ea typeface="+mn-lt"/>
                <a:cs typeface="+mn-lt"/>
                <a:hlinkClick r:id="rId7"/>
              </a:rPr>
              <a:t>their</a:t>
            </a:r>
            <a:r>
              <a:rPr lang="fr-FR" i="1" dirty="0">
                <a:ea typeface="+mn-lt"/>
                <a:cs typeface="+mn-lt"/>
              </a:rPr>
              <a:t> </a:t>
            </a:r>
            <a:r>
              <a:rPr lang="fr-FR" i="1" dirty="0">
                <a:ea typeface="+mn-lt"/>
                <a:cs typeface="+mn-lt"/>
                <a:hlinkClick r:id="rId8"/>
              </a:rPr>
              <a:t>enquiries</a:t>
            </a:r>
            <a:r>
              <a:rPr lang="fr-FR" i="1" dirty="0">
                <a:ea typeface="+mn-lt"/>
                <a:cs typeface="+mn-lt"/>
              </a:rPr>
              <a:t>." (Cambridge Dictionary,2022)</a:t>
            </a:r>
            <a:endParaRPr lang="fr-FR" dirty="0"/>
          </a:p>
          <a:p>
            <a:r>
              <a:rPr lang="fr-FR" dirty="0" err="1"/>
              <a:t>Meaning</a:t>
            </a:r>
            <a:r>
              <a:rPr lang="fr-FR" dirty="0"/>
              <a:t> of </a:t>
            </a:r>
            <a:r>
              <a:rPr lang="fr-FR" dirty="0" err="1"/>
              <a:t>Role</a:t>
            </a:r>
            <a:r>
              <a:rPr lang="fr-FR" dirty="0"/>
              <a:t> confusion (AmericanPsychologicalAssociation,2022) </a:t>
            </a:r>
            <a:endParaRPr lang="fr-FR" dirty="0">
              <a:ea typeface="+mn-lt"/>
              <a:cs typeface="+mn-lt"/>
            </a:endParaRPr>
          </a:p>
          <a:p>
            <a:pPr marL="0" indent="0">
              <a:buNone/>
            </a:pPr>
            <a:r>
              <a:rPr lang="fr-FR" b="1" dirty="0">
                <a:ea typeface="+mn-lt"/>
                <a:cs typeface="+mn-lt"/>
              </a:rPr>
              <a:t>"a state of </a:t>
            </a:r>
            <a:r>
              <a:rPr lang="fr-FR" b="1" dirty="0" err="1">
                <a:ea typeface="+mn-lt"/>
                <a:cs typeface="+mn-lt"/>
              </a:rPr>
              <a:t>uncertainty</a:t>
            </a:r>
            <a:r>
              <a:rPr lang="fr-FR" b="1" dirty="0">
                <a:ea typeface="+mn-lt"/>
                <a:cs typeface="+mn-lt"/>
              </a:rPr>
              <a:t> about a </a:t>
            </a:r>
            <a:r>
              <a:rPr lang="fr-FR" b="1" dirty="0" err="1">
                <a:ea typeface="+mn-lt"/>
                <a:cs typeface="+mn-lt"/>
              </a:rPr>
              <a:t>given</a:t>
            </a:r>
            <a:r>
              <a:rPr lang="fr-FR" b="1" dirty="0">
                <a:ea typeface="+mn-lt"/>
                <a:cs typeface="+mn-lt"/>
              </a:rPr>
              <a:t> social or group </a:t>
            </a:r>
            <a:r>
              <a:rPr lang="fr-FR" b="1" dirty="0" err="1">
                <a:ea typeface="+mn-lt"/>
                <a:cs typeface="+mn-lt"/>
              </a:rPr>
              <a:t>role</a:t>
            </a:r>
            <a:r>
              <a:rPr lang="fr-FR" dirty="0">
                <a:ea typeface="+mn-lt"/>
                <a:cs typeface="+mn-lt"/>
              </a:rPr>
              <a:t>. 2. </a:t>
            </a:r>
            <a:r>
              <a:rPr lang="fr-FR" dirty="0" err="1">
                <a:ea typeface="+mn-lt"/>
                <a:cs typeface="+mn-lt"/>
              </a:rPr>
              <a:t>gender</a:t>
            </a:r>
            <a:r>
              <a:rPr lang="fr-FR" dirty="0">
                <a:ea typeface="+mn-lt"/>
                <a:cs typeface="+mn-lt"/>
              </a:rPr>
              <a:t> </a:t>
            </a:r>
            <a:r>
              <a:rPr lang="fr-FR" dirty="0" err="1">
                <a:ea typeface="+mn-lt"/>
                <a:cs typeface="+mn-lt"/>
              </a:rPr>
              <a:t>role</a:t>
            </a:r>
            <a:r>
              <a:rPr lang="fr-FR" dirty="0">
                <a:ea typeface="+mn-lt"/>
                <a:cs typeface="+mn-lt"/>
              </a:rPr>
              <a:t> </a:t>
            </a:r>
            <a:r>
              <a:rPr lang="fr-FR" dirty="0" err="1">
                <a:ea typeface="+mn-lt"/>
                <a:cs typeface="+mn-lt"/>
              </a:rPr>
              <a:t>behavior</a:t>
            </a:r>
            <a:r>
              <a:rPr lang="fr-FR" dirty="0">
                <a:ea typeface="+mn-lt"/>
                <a:cs typeface="+mn-lt"/>
              </a:rPr>
              <a:t> in a male or </a:t>
            </a:r>
            <a:r>
              <a:rPr lang="fr-FR" dirty="0" err="1">
                <a:ea typeface="+mn-lt"/>
                <a:cs typeface="+mn-lt"/>
              </a:rPr>
              <a:t>female</a:t>
            </a:r>
            <a:r>
              <a:rPr lang="fr-FR" dirty="0">
                <a:ea typeface="+mn-lt"/>
                <a:cs typeface="+mn-lt"/>
              </a:rPr>
              <a:t> </a:t>
            </a:r>
            <a:r>
              <a:rPr lang="fr-FR" dirty="0" err="1">
                <a:ea typeface="+mn-lt"/>
                <a:cs typeface="+mn-lt"/>
              </a:rPr>
              <a:t>that</a:t>
            </a:r>
            <a:r>
              <a:rPr lang="fr-FR" dirty="0">
                <a:ea typeface="+mn-lt"/>
                <a:cs typeface="+mn-lt"/>
              </a:rPr>
              <a:t> </a:t>
            </a:r>
            <a:r>
              <a:rPr lang="fr-FR" dirty="0" err="1">
                <a:ea typeface="+mn-lt"/>
                <a:cs typeface="+mn-lt"/>
              </a:rPr>
              <a:t>is</a:t>
            </a:r>
            <a:r>
              <a:rPr lang="fr-FR" dirty="0">
                <a:ea typeface="+mn-lt"/>
                <a:cs typeface="+mn-lt"/>
              </a:rPr>
              <a:t> </a:t>
            </a:r>
            <a:r>
              <a:rPr lang="fr-FR" dirty="0" err="1">
                <a:ea typeface="+mn-lt"/>
                <a:cs typeface="+mn-lt"/>
              </a:rPr>
              <a:t>traditionally</a:t>
            </a:r>
            <a:r>
              <a:rPr lang="fr-FR" dirty="0">
                <a:ea typeface="+mn-lt"/>
                <a:cs typeface="+mn-lt"/>
              </a:rPr>
              <a:t> </a:t>
            </a:r>
            <a:r>
              <a:rPr lang="fr-FR" dirty="0" err="1">
                <a:ea typeface="+mn-lt"/>
                <a:cs typeface="+mn-lt"/>
              </a:rPr>
              <a:t>associated</a:t>
            </a:r>
            <a:r>
              <a:rPr lang="fr-FR" dirty="0">
                <a:ea typeface="+mn-lt"/>
                <a:cs typeface="+mn-lt"/>
              </a:rPr>
              <a:t> </a:t>
            </a:r>
            <a:r>
              <a:rPr lang="fr-FR" dirty="0" err="1">
                <a:ea typeface="+mn-lt"/>
                <a:cs typeface="+mn-lt"/>
              </a:rPr>
              <a:t>with</a:t>
            </a:r>
            <a:r>
              <a:rPr lang="fr-FR" dirty="0">
                <a:ea typeface="+mn-lt"/>
                <a:cs typeface="+mn-lt"/>
              </a:rPr>
              <a:t> the opposite </a:t>
            </a:r>
            <a:r>
              <a:rPr lang="fr-FR" dirty="0" err="1">
                <a:ea typeface="+mn-lt"/>
                <a:cs typeface="+mn-lt"/>
              </a:rPr>
              <a:t>sex</a:t>
            </a:r>
            <a:r>
              <a:rPr lang="fr-FR" dirty="0">
                <a:ea typeface="+mn-lt"/>
                <a:cs typeface="+mn-lt"/>
              </a:rPr>
              <a:t>."</a:t>
            </a:r>
            <a:endParaRPr lang="fr-FR" dirty="0"/>
          </a:p>
          <a:p>
            <a:r>
              <a:rPr lang="fr-FR" dirty="0" err="1"/>
              <a:t>Difference</a:t>
            </a:r>
            <a:r>
              <a:rPr lang="fr-FR" dirty="0"/>
              <a:t> </a:t>
            </a:r>
            <a:r>
              <a:rPr lang="fr-FR" dirty="0" err="1"/>
              <a:t>between</a:t>
            </a:r>
            <a:r>
              <a:rPr lang="fr-FR" dirty="0"/>
              <a:t> Identity and Confusion of </a:t>
            </a:r>
            <a:r>
              <a:rPr lang="fr-FR" dirty="0" err="1"/>
              <a:t>role</a:t>
            </a:r>
            <a:r>
              <a:rPr lang="fr-FR" dirty="0"/>
              <a:t> (SpringLink,2022)</a:t>
            </a:r>
          </a:p>
          <a:p>
            <a:r>
              <a:rPr lang="fr-FR" dirty="0"/>
              <a:t>The Psychosocial </a:t>
            </a:r>
            <a:r>
              <a:rPr lang="fr-FR" dirty="0" err="1"/>
              <a:t>conflict</a:t>
            </a:r>
            <a:r>
              <a:rPr lang="fr-FR" dirty="0"/>
              <a:t> </a:t>
            </a:r>
          </a:p>
          <a:p>
            <a:r>
              <a:rPr lang="fr-FR" dirty="0"/>
              <a:t>Important </a:t>
            </a:r>
            <a:r>
              <a:rPr lang="fr-FR" dirty="0" err="1"/>
              <a:t>event</a:t>
            </a:r>
            <a:r>
              <a:rPr lang="fr-FR" dirty="0"/>
              <a:t>(s) </a:t>
            </a:r>
            <a:r>
              <a:rPr lang="fr-FR" dirty="0" err="1"/>
              <a:t>called</a:t>
            </a:r>
            <a:r>
              <a:rPr lang="fr-FR" dirty="0"/>
              <a:t> Social </a:t>
            </a:r>
            <a:r>
              <a:rPr lang="fr-FR" dirty="0" err="1"/>
              <a:t>Relationships</a:t>
            </a:r>
            <a:endParaRPr lang="fr-FR" dirty="0"/>
          </a:p>
        </p:txBody>
      </p:sp>
    </p:spTree>
    <p:extLst>
      <p:ext uri="{BB962C8B-B14F-4D97-AF65-F5344CB8AC3E}">
        <p14:creationId xmlns:p14="http://schemas.microsoft.com/office/powerpoint/2010/main" val="3966702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6458C6B-D2AC-8642-ABCE-29FBDAA4A6E0}"/>
              </a:ext>
            </a:extLst>
          </p:cNvPr>
          <p:cNvSpPr>
            <a:spLocks noGrp="1"/>
          </p:cNvSpPr>
          <p:nvPr>
            <p:ph type="title"/>
          </p:nvPr>
        </p:nvSpPr>
        <p:spPr/>
        <p:txBody>
          <a:bodyPr/>
          <a:lstStyle/>
          <a:p>
            <a:r>
              <a:rPr lang="en-GB" dirty="0">
                <a:solidFill>
                  <a:schemeClr val="tx1"/>
                </a:solidFill>
              </a:rPr>
              <a:t>The role lifespan psychology play in our daily lives​. </a:t>
            </a:r>
            <a:r>
              <a:rPr lang="en-GB">
                <a:solidFill>
                  <a:schemeClr val="tx1"/>
                </a:solidFill>
              </a:rPr>
              <a:t>Rejoice</a:t>
            </a:r>
            <a:endParaRPr lang="en-GB" dirty="0">
              <a:solidFill>
                <a:schemeClr val="tx1"/>
              </a:solidFill>
            </a:endParaRPr>
          </a:p>
        </p:txBody>
      </p:sp>
      <p:sp>
        <p:nvSpPr>
          <p:cNvPr id="3" name="Espace réservé du contenu 2">
            <a:extLst>
              <a:ext uri="{FF2B5EF4-FFF2-40B4-BE49-F238E27FC236}">
                <a16:creationId xmlns:a16="http://schemas.microsoft.com/office/drawing/2014/main" id="{8805DF96-B5B4-F246-9783-8A815A61A43F}"/>
              </a:ext>
            </a:extLst>
          </p:cNvPr>
          <p:cNvSpPr>
            <a:spLocks noGrp="1"/>
          </p:cNvSpPr>
          <p:nvPr>
            <p:ph idx="1"/>
          </p:nvPr>
        </p:nvSpPr>
        <p:spPr/>
        <p:txBody>
          <a:bodyPr/>
          <a:lstStyle/>
          <a:p>
            <a:pPr fontAlgn="base"/>
            <a:r>
              <a:rPr lang="en-GB" dirty="0"/>
              <a:t>Erikson's argues that the main tasks of adolescence are to solve the crisis of identity versus role confusion.</a:t>
            </a:r>
            <a:r>
              <a:rPr lang="en-US" dirty="0"/>
              <a:t>​</a:t>
            </a:r>
          </a:p>
          <a:p>
            <a:pPr fontAlgn="base"/>
            <a:r>
              <a:rPr lang="en-GB" dirty="0"/>
              <a:t>Studies have shown that individuals with strong sense of identity are accompanied by better mental health in adolescence. (Adolescence, 2022)​</a:t>
            </a:r>
          </a:p>
          <a:p>
            <a:pPr fontAlgn="base"/>
            <a:r>
              <a:rPr lang="en-GB" dirty="0"/>
              <a:t>Erikson and both Freud believed that nurture plays a part in our daily lives.</a:t>
            </a:r>
            <a:r>
              <a:rPr lang="en-US" dirty="0"/>
              <a:t>​</a:t>
            </a:r>
          </a:p>
          <a:p>
            <a:endParaRPr lang="en-GB" dirty="0"/>
          </a:p>
        </p:txBody>
      </p:sp>
    </p:spTree>
    <p:extLst>
      <p:ext uri="{BB962C8B-B14F-4D97-AF65-F5344CB8AC3E}">
        <p14:creationId xmlns:p14="http://schemas.microsoft.com/office/powerpoint/2010/main" val="189074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EECD1-3521-1DC4-CD7D-8C8BD27F8BE2}"/>
              </a:ext>
            </a:extLst>
          </p:cNvPr>
          <p:cNvSpPr>
            <a:spLocks noGrp="1"/>
          </p:cNvSpPr>
          <p:nvPr>
            <p:ph type="title"/>
          </p:nvPr>
        </p:nvSpPr>
        <p:spPr/>
        <p:txBody>
          <a:bodyPr/>
          <a:lstStyle/>
          <a:p>
            <a:r>
              <a:rPr lang="en-GB" dirty="0">
                <a:solidFill>
                  <a:schemeClr val="tx1"/>
                </a:solidFill>
              </a:rPr>
              <a:t>Importance of psychology in everyday life.</a:t>
            </a:r>
            <a:br>
              <a:rPr lang="en-GB" dirty="0">
                <a:solidFill>
                  <a:schemeClr val="tx1"/>
                </a:solidFill>
              </a:rPr>
            </a:br>
            <a:r>
              <a:rPr lang="en-GB" dirty="0">
                <a:solidFill>
                  <a:schemeClr val="tx1"/>
                </a:solidFill>
              </a:rPr>
              <a:t>Rejoice</a:t>
            </a:r>
          </a:p>
        </p:txBody>
      </p:sp>
      <p:sp>
        <p:nvSpPr>
          <p:cNvPr id="3" name="Content Placeholder 2">
            <a:extLst>
              <a:ext uri="{FF2B5EF4-FFF2-40B4-BE49-F238E27FC236}">
                <a16:creationId xmlns:a16="http://schemas.microsoft.com/office/drawing/2014/main" id="{C8005630-D0C6-B11B-5ADE-B785F588D176}"/>
              </a:ext>
            </a:extLst>
          </p:cNvPr>
          <p:cNvSpPr>
            <a:spLocks noGrp="1"/>
          </p:cNvSpPr>
          <p:nvPr>
            <p:ph idx="1"/>
          </p:nvPr>
        </p:nvSpPr>
        <p:spPr/>
        <p:txBody>
          <a:bodyPr/>
          <a:lstStyle/>
          <a:p>
            <a:r>
              <a:rPr lang="en-GB">
                <a:latin typeface="Arial Nova"/>
              </a:rPr>
              <a:t>There are two main aspects:</a:t>
            </a:r>
          </a:p>
          <a:p>
            <a:endParaRPr lang="en-GB">
              <a:latin typeface="Arial Nova"/>
            </a:endParaRPr>
          </a:p>
          <a:p>
            <a:r>
              <a:rPr lang="en-GB">
                <a:latin typeface="Arial Nova"/>
              </a:rPr>
              <a:t>The theoretical aspect and application aspects.</a:t>
            </a:r>
          </a:p>
          <a:p>
            <a:endParaRPr lang="en-GB">
              <a:latin typeface="Arial Nova"/>
            </a:endParaRPr>
          </a:p>
          <a:p>
            <a:r>
              <a:rPr lang="en-GB">
                <a:latin typeface="Arial Nova"/>
                <a:cs typeface="Calibri"/>
              </a:rPr>
              <a:t>Psychology is an important part of our lives, as individuals and as a community. Psychology aims to bring out the changes and modification required of this.</a:t>
            </a:r>
          </a:p>
          <a:p>
            <a:endParaRPr lang="en-GB">
              <a:latin typeface="Arial Nova"/>
              <a:cs typeface="Calibri"/>
            </a:endParaRPr>
          </a:p>
          <a:p>
            <a:r>
              <a:rPr lang="en-GB">
                <a:latin typeface="Arial Nova"/>
                <a:cs typeface="Calibri"/>
              </a:rPr>
              <a:t>Importance of nature vs Nurture?</a:t>
            </a:r>
          </a:p>
          <a:p>
            <a:r>
              <a:rPr lang="en-GB">
                <a:latin typeface="Arial Nova"/>
                <a:cs typeface="Calibri"/>
              </a:rPr>
              <a:t>Genetics or environmental factor?</a:t>
            </a:r>
            <a:endParaRPr lang="en-GB"/>
          </a:p>
        </p:txBody>
      </p:sp>
    </p:spTree>
    <p:extLst>
      <p:ext uri="{BB962C8B-B14F-4D97-AF65-F5344CB8AC3E}">
        <p14:creationId xmlns:p14="http://schemas.microsoft.com/office/powerpoint/2010/main" val="3564026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DBA1C63-12A4-2B47-A860-8DE1A29FC3F6}"/>
              </a:ext>
            </a:extLst>
          </p:cNvPr>
          <p:cNvSpPr>
            <a:spLocks noGrp="1"/>
          </p:cNvSpPr>
          <p:nvPr>
            <p:ph type="title"/>
          </p:nvPr>
        </p:nvSpPr>
        <p:spPr/>
        <p:txBody>
          <a:bodyPr/>
          <a:lstStyle/>
          <a:p>
            <a:r>
              <a:rPr lang="fr-FR" dirty="0" err="1">
                <a:solidFill>
                  <a:schemeClr val="tx1"/>
                </a:solidFill>
                <a:ea typeface="+mj-lt"/>
                <a:cs typeface="+mj-lt"/>
              </a:rPr>
              <a:t>Here</a:t>
            </a:r>
            <a:r>
              <a:rPr lang="fr-FR" dirty="0">
                <a:solidFill>
                  <a:schemeClr val="tx1"/>
                </a:solidFill>
                <a:ea typeface="+mj-lt"/>
                <a:cs typeface="+mj-lt"/>
              </a:rPr>
              <a:t> are the stages of </a:t>
            </a:r>
            <a:r>
              <a:rPr lang="fr-FR" dirty="0" err="1">
                <a:solidFill>
                  <a:schemeClr val="tx1"/>
                </a:solidFill>
                <a:ea typeface="+mj-lt"/>
                <a:cs typeface="+mj-lt"/>
              </a:rPr>
              <a:t>development</a:t>
            </a:r>
            <a:r>
              <a:rPr lang="fr-FR" dirty="0">
                <a:solidFill>
                  <a:schemeClr val="tx1"/>
                </a:solidFill>
                <a:ea typeface="+mj-lt"/>
                <a:cs typeface="+mj-lt"/>
              </a:rPr>
              <a:t> </a:t>
            </a:r>
            <a:r>
              <a:rPr lang="fr-FR" dirty="0" err="1">
                <a:solidFill>
                  <a:schemeClr val="tx1"/>
                </a:solidFill>
                <a:ea typeface="+mj-lt"/>
                <a:cs typeface="+mj-lt"/>
              </a:rPr>
              <a:t>that</a:t>
            </a:r>
            <a:r>
              <a:rPr lang="fr-FR" dirty="0">
                <a:solidFill>
                  <a:schemeClr val="tx1"/>
                </a:solidFill>
                <a:ea typeface="+mj-lt"/>
                <a:cs typeface="+mj-lt"/>
              </a:rPr>
              <a:t> </a:t>
            </a:r>
            <a:r>
              <a:rPr lang="fr-FR" dirty="0" err="1">
                <a:solidFill>
                  <a:schemeClr val="tx1"/>
                </a:solidFill>
                <a:ea typeface="+mj-lt"/>
                <a:cs typeface="+mj-lt"/>
              </a:rPr>
              <a:t>briefly</a:t>
            </a:r>
            <a:r>
              <a:rPr lang="fr-FR" dirty="0">
                <a:solidFill>
                  <a:schemeClr val="tx1"/>
                </a:solidFill>
                <a:ea typeface="+mj-lt"/>
                <a:cs typeface="+mj-lt"/>
              </a:rPr>
              <a:t> </a:t>
            </a:r>
            <a:r>
              <a:rPr lang="fr-FR" dirty="0" err="1">
                <a:solidFill>
                  <a:schemeClr val="tx1"/>
                </a:solidFill>
                <a:ea typeface="+mj-lt"/>
                <a:cs typeface="+mj-lt"/>
              </a:rPr>
              <a:t>explain</a:t>
            </a:r>
            <a:r>
              <a:rPr lang="fr-FR" dirty="0">
                <a:solidFill>
                  <a:schemeClr val="tx1"/>
                </a:solidFill>
                <a:ea typeface="+mj-lt"/>
                <a:cs typeface="+mj-lt"/>
              </a:rPr>
              <a:t> the </a:t>
            </a:r>
            <a:r>
              <a:rPr lang="fr-FR" dirty="0" err="1">
                <a:solidFill>
                  <a:schemeClr val="tx1"/>
                </a:solidFill>
                <a:ea typeface="+mj-lt"/>
                <a:cs typeface="+mj-lt"/>
              </a:rPr>
              <a:t>lifespan</a:t>
            </a:r>
            <a:r>
              <a:rPr lang="fr-FR" dirty="0">
                <a:solidFill>
                  <a:schemeClr val="tx1"/>
                </a:solidFill>
                <a:ea typeface="+mj-lt"/>
                <a:cs typeface="+mj-lt"/>
              </a:rPr>
              <a:t> </a:t>
            </a:r>
            <a:r>
              <a:rPr lang="fr-FR" dirty="0" err="1">
                <a:solidFill>
                  <a:schemeClr val="tx1"/>
                </a:solidFill>
                <a:ea typeface="+mj-lt"/>
                <a:cs typeface="+mj-lt"/>
              </a:rPr>
              <a:t>theory</a:t>
            </a:r>
            <a:endParaRPr lang="fr-FR">
              <a:solidFill>
                <a:schemeClr val="tx1"/>
              </a:solidFill>
            </a:endParaRPr>
          </a:p>
        </p:txBody>
      </p:sp>
      <p:pic>
        <p:nvPicPr>
          <p:cNvPr id="4" name="Image 4" descr="Une image contenant table&#10;&#10;Description générée automatiquement">
            <a:extLst>
              <a:ext uri="{FF2B5EF4-FFF2-40B4-BE49-F238E27FC236}">
                <a16:creationId xmlns:a16="http://schemas.microsoft.com/office/drawing/2014/main" id="{97C2205B-E659-42F7-D96F-9621CD5EF44D}"/>
              </a:ext>
            </a:extLst>
          </p:cNvPr>
          <p:cNvPicPr>
            <a:picLocks noGrp="1" noChangeAspect="1"/>
          </p:cNvPicPr>
          <p:nvPr>
            <p:ph idx="1"/>
          </p:nvPr>
        </p:nvPicPr>
        <p:blipFill>
          <a:blip r:embed="rId3"/>
          <a:stretch>
            <a:fillRect/>
          </a:stretch>
        </p:blipFill>
        <p:spPr>
          <a:xfrm>
            <a:off x="4716993" y="1900428"/>
            <a:ext cx="5619750" cy="3048000"/>
          </a:xfrm>
        </p:spPr>
      </p:pic>
    </p:spTree>
    <p:extLst>
      <p:ext uri="{BB962C8B-B14F-4D97-AF65-F5344CB8AC3E}">
        <p14:creationId xmlns:p14="http://schemas.microsoft.com/office/powerpoint/2010/main" val="1355894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0C9804-F0F7-8B67-9ED4-E36A53455F7F}"/>
              </a:ext>
            </a:extLst>
          </p:cNvPr>
          <p:cNvSpPr>
            <a:spLocks noGrp="1"/>
          </p:cNvSpPr>
          <p:nvPr>
            <p:ph type="title"/>
          </p:nvPr>
        </p:nvSpPr>
        <p:spPr/>
        <p:txBody>
          <a:bodyPr/>
          <a:lstStyle/>
          <a:p>
            <a:r>
              <a:rPr lang="fr-FR" u="sng" dirty="0" err="1">
                <a:solidFill>
                  <a:schemeClr val="tx1"/>
                </a:solidFill>
                <a:ea typeface="+mj-lt"/>
                <a:cs typeface="+mj-lt"/>
              </a:rPr>
              <a:t>Critically</a:t>
            </a:r>
            <a:r>
              <a:rPr lang="fr-FR" u="sng" dirty="0">
                <a:solidFill>
                  <a:schemeClr val="tx1"/>
                </a:solidFill>
                <a:ea typeface="+mj-lt"/>
                <a:cs typeface="+mj-lt"/>
              </a:rPr>
              <a:t> </a:t>
            </a:r>
            <a:r>
              <a:rPr lang="fr-FR" u="sng" dirty="0" err="1">
                <a:solidFill>
                  <a:schemeClr val="tx1"/>
                </a:solidFill>
                <a:ea typeface="+mj-lt"/>
                <a:cs typeface="+mj-lt"/>
              </a:rPr>
              <a:t>evaluating</a:t>
            </a:r>
            <a:r>
              <a:rPr lang="fr-FR" u="sng" dirty="0">
                <a:solidFill>
                  <a:schemeClr val="tx1"/>
                </a:solidFill>
                <a:ea typeface="+mj-lt"/>
                <a:cs typeface="+mj-lt"/>
              </a:rPr>
              <a:t> the </a:t>
            </a:r>
            <a:r>
              <a:rPr lang="fr-FR" u="sng" dirty="0" err="1">
                <a:solidFill>
                  <a:schemeClr val="tx1"/>
                </a:solidFill>
                <a:ea typeface="+mj-lt"/>
                <a:cs typeface="+mj-lt"/>
              </a:rPr>
              <a:t>identified</a:t>
            </a:r>
            <a:r>
              <a:rPr lang="fr-FR" u="sng" dirty="0">
                <a:solidFill>
                  <a:schemeClr val="tx1"/>
                </a:solidFill>
                <a:ea typeface="+mj-lt"/>
                <a:cs typeface="+mj-lt"/>
              </a:rPr>
              <a:t> </a:t>
            </a:r>
            <a:r>
              <a:rPr lang="fr-FR" u="sng" dirty="0" err="1">
                <a:solidFill>
                  <a:schemeClr val="tx1"/>
                </a:solidFill>
                <a:ea typeface="+mj-lt"/>
                <a:cs typeface="+mj-lt"/>
              </a:rPr>
              <a:t>lifespan</a:t>
            </a:r>
            <a:r>
              <a:rPr lang="fr-FR" u="sng" dirty="0">
                <a:solidFill>
                  <a:schemeClr val="tx1"/>
                </a:solidFill>
                <a:ea typeface="+mj-lt"/>
                <a:cs typeface="+mj-lt"/>
              </a:rPr>
              <a:t> of the </a:t>
            </a:r>
            <a:r>
              <a:rPr lang="fr-FR" u="sng" dirty="0" err="1">
                <a:solidFill>
                  <a:schemeClr val="tx1"/>
                </a:solidFill>
                <a:ea typeface="+mj-lt"/>
                <a:cs typeface="+mj-lt"/>
              </a:rPr>
              <a:t>psychological</a:t>
            </a:r>
            <a:r>
              <a:rPr lang="fr-FR" u="sng" dirty="0">
                <a:solidFill>
                  <a:schemeClr val="tx1"/>
                </a:solidFill>
                <a:ea typeface="+mj-lt"/>
                <a:cs typeface="+mj-lt"/>
              </a:rPr>
              <a:t> </a:t>
            </a:r>
            <a:r>
              <a:rPr lang="fr-FR" u="sng" dirty="0" err="1">
                <a:solidFill>
                  <a:schemeClr val="tx1"/>
                </a:solidFill>
                <a:ea typeface="+mj-lt"/>
                <a:cs typeface="+mj-lt"/>
              </a:rPr>
              <a:t>theory</a:t>
            </a:r>
            <a:r>
              <a:rPr lang="fr-FR" u="sng" dirty="0">
                <a:solidFill>
                  <a:schemeClr val="tx1"/>
                </a:solidFill>
                <a:ea typeface="+mj-lt"/>
                <a:cs typeface="+mj-lt"/>
              </a:rPr>
              <a:t> </a:t>
            </a:r>
            <a:endParaRPr lang="fr-FR" dirty="0">
              <a:solidFill>
                <a:schemeClr val="tx1"/>
              </a:solidFill>
            </a:endParaRPr>
          </a:p>
        </p:txBody>
      </p:sp>
      <p:sp>
        <p:nvSpPr>
          <p:cNvPr id="3" name="Espace réservé du contenu 2">
            <a:extLst>
              <a:ext uri="{FF2B5EF4-FFF2-40B4-BE49-F238E27FC236}">
                <a16:creationId xmlns:a16="http://schemas.microsoft.com/office/drawing/2014/main" id="{4B4E8EA1-F0F0-DD26-05AD-F6F56C622E02}"/>
              </a:ext>
            </a:extLst>
          </p:cNvPr>
          <p:cNvSpPr>
            <a:spLocks noGrp="1"/>
          </p:cNvSpPr>
          <p:nvPr>
            <p:ph idx="1"/>
          </p:nvPr>
        </p:nvSpPr>
        <p:spPr/>
        <p:txBody>
          <a:bodyPr/>
          <a:lstStyle/>
          <a:p>
            <a:r>
              <a:rPr lang="fr-FR" dirty="0">
                <a:ea typeface="+mn-lt"/>
                <a:cs typeface="+mn-lt"/>
              </a:rPr>
              <a:t>Erickson </a:t>
            </a:r>
            <a:r>
              <a:rPr lang="fr-FR" dirty="0" err="1">
                <a:ea typeface="+mn-lt"/>
                <a:cs typeface="+mn-lt"/>
              </a:rPr>
              <a:t>focuses</a:t>
            </a:r>
            <a:r>
              <a:rPr lang="fr-FR" dirty="0">
                <a:ea typeface="+mn-lt"/>
                <a:cs typeface="+mn-lt"/>
              </a:rPr>
              <a:t> on the mental </a:t>
            </a:r>
            <a:r>
              <a:rPr lang="fr-FR" dirty="0" err="1">
                <a:ea typeface="+mn-lt"/>
                <a:cs typeface="+mn-lt"/>
              </a:rPr>
              <a:t>development</a:t>
            </a:r>
            <a:r>
              <a:rPr lang="fr-FR" dirty="0">
                <a:ea typeface="+mn-lt"/>
                <a:cs typeface="+mn-lt"/>
              </a:rPr>
              <a:t> of </a:t>
            </a:r>
            <a:r>
              <a:rPr lang="fr-FR" dirty="0" err="1">
                <a:ea typeface="+mn-lt"/>
                <a:cs typeface="+mn-lt"/>
              </a:rPr>
              <a:t>individuals</a:t>
            </a:r>
            <a:r>
              <a:rPr lang="fr-FR" dirty="0">
                <a:ea typeface="+mn-lt"/>
                <a:cs typeface="+mn-lt"/>
              </a:rPr>
              <a:t> right </a:t>
            </a:r>
            <a:r>
              <a:rPr lang="fr-FR" dirty="0" err="1">
                <a:ea typeface="+mn-lt"/>
                <a:cs typeface="+mn-lt"/>
              </a:rPr>
              <a:t>from</a:t>
            </a:r>
            <a:r>
              <a:rPr lang="fr-FR" dirty="0">
                <a:ea typeface="+mn-lt"/>
                <a:cs typeface="+mn-lt"/>
              </a:rPr>
              <a:t> </a:t>
            </a:r>
            <a:r>
              <a:rPr lang="fr-FR" dirty="0" err="1">
                <a:ea typeface="+mn-lt"/>
                <a:cs typeface="+mn-lt"/>
              </a:rPr>
              <a:t>birth</a:t>
            </a:r>
            <a:r>
              <a:rPr lang="fr-FR" dirty="0">
                <a:ea typeface="+mn-lt"/>
                <a:cs typeface="+mn-lt"/>
              </a:rPr>
              <a:t> to the </a:t>
            </a:r>
            <a:r>
              <a:rPr lang="fr-FR" dirty="0" err="1">
                <a:ea typeface="+mn-lt"/>
                <a:cs typeface="+mn-lt"/>
              </a:rPr>
              <a:t>age</a:t>
            </a:r>
            <a:r>
              <a:rPr lang="fr-FR" dirty="0">
                <a:ea typeface="+mn-lt"/>
                <a:cs typeface="+mn-lt"/>
              </a:rPr>
              <a:t> of 65+. He </a:t>
            </a:r>
            <a:r>
              <a:rPr lang="fr-FR" dirty="0" err="1">
                <a:ea typeface="+mn-lt"/>
                <a:cs typeface="+mn-lt"/>
              </a:rPr>
              <a:t>also</a:t>
            </a:r>
            <a:r>
              <a:rPr lang="fr-FR" dirty="0">
                <a:ea typeface="+mn-lt"/>
                <a:cs typeface="+mn-lt"/>
              </a:rPr>
              <a:t> </a:t>
            </a:r>
            <a:r>
              <a:rPr lang="fr-FR" dirty="0" err="1">
                <a:ea typeface="+mn-lt"/>
                <a:cs typeface="+mn-lt"/>
              </a:rPr>
              <a:t>evaluates</a:t>
            </a:r>
            <a:r>
              <a:rPr lang="fr-FR" dirty="0">
                <a:ea typeface="+mn-lt"/>
                <a:cs typeface="+mn-lt"/>
              </a:rPr>
              <a:t> the </a:t>
            </a:r>
            <a:r>
              <a:rPr lang="fr-FR" dirty="0" err="1">
                <a:ea typeface="+mn-lt"/>
                <a:cs typeface="+mn-lt"/>
              </a:rPr>
              <a:t>crisis</a:t>
            </a:r>
            <a:r>
              <a:rPr lang="fr-FR" dirty="0">
                <a:ea typeface="+mn-lt"/>
                <a:cs typeface="+mn-lt"/>
              </a:rPr>
              <a:t> </a:t>
            </a:r>
            <a:r>
              <a:rPr lang="fr-FR" dirty="0" err="1">
                <a:ea typeface="+mn-lt"/>
                <a:cs typeface="+mn-lt"/>
              </a:rPr>
              <a:t>individuals</a:t>
            </a:r>
            <a:r>
              <a:rPr lang="fr-FR" dirty="0">
                <a:ea typeface="+mn-lt"/>
                <a:cs typeface="+mn-lt"/>
              </a:rPr>
              <a:t> go in the  society.</a:t>
            </a:r>
            <a:endParaRPr lang="fr-FR" dirty="0"/>
          </a:p>
          <a:p>
            <a:r>
              <a:rPr lang="fr-FR" dirty="0">
                <a:ea typeface="+mn-lt"/>
                <a:cs typeface="+mn-lt"/>
              </a:rPr>
              <a:t>•It </a:t>
            </a:r>
            <a:r>
              <a:rPr lang="fr-FR" dirty="0" err="1">
                <a:ea typeface="+mn-lt"/>
                <a:cs typeface="+mn-lt"/>
              </a:rPr>
              <a:t>is</a:t>
            </a:r>
            <a:r>
              <a:rPr lang="fr-FR" dirty="0">
                <a:ea typeface="+mn-lt"/>
                <a:cs typeface="+mn-lt"/>
              </a:rPr>
              <a:t> </a:t>
            </a:r>
            <a:r>
              <a:rPr lang="fr-FR" dirty="0" err="1">
                <a:ea typeface="+mn-lt"/>
                <a:cs typeface="+mn-lt"/>
              </a:rPr>
              <a:t>also</a:t>
            </a:r>
            <a:r>
              <a:rPr lang="fr-FR" dirty="0">
                <a:ea typeface="+mn-lt"/>
                <a:cs typeface="+mn-lt"/>
              </a:rPr>
              <a:t> the </a:t>
            </a:r>
            <a:r>
              <a:rPr lang="fr-FR" dirty="0" err="1">
                <a:ea typeface="+mn-lt"/>
                <a:cs typeface="+mn-lt"/>
              </a:rPr>
              <a:t>understanding</a:t>
            </a:r>
            <a:r>
              <a:rPr lang="fr-FR" dirty="0">
                <a:ea typeface="+mn-lt"/>
                <a:cs typeface="+mn-lt"/>
              </a:rPr>
              <a:t> of social </a:t>
            </a:r>
            <a:r>
              <a:rPr lang="fr-FR" dirty="0" err="1">
                <a:ea typeface="+mn-lt"/>
                <a:cs typeface="+mn-lt"/>
              </a:rPr>
              <a:t>relationships</a:t>
            </a:r>
            <a:r>
              <a:rPr lang="fr-FR" dirty="0">
                <a:ea typeface="+mn-lt"/>
                <a:cs typeface="+mn-lt"/>
              </a:rPr>
              <a:t> (</a:t>
            </a:r>
            <a:r>
              <a:rPr lang="fr-FR" dirty="0" err="1">
                <a:ea typeface="+mn-lt"/>
                <a:cs typeface="+mn-lt"/>
              </a:rPr>
              <a:t>Brabara</a:t>
            </a:r>
            <a:r>
              <a:rPr lang="fr-FR" dirty="0">
                <a:ea typeface="+mn-lt"/>
                <a:cs typeface="+mn-lt"/>
              </a:rPr>
              <a:t> M. Newman 2020)</a:t>
            </a:r>
            <a:endParaRPr lang="fr-FR" dirty="0"/>
          </a:p>
          <a:p>
            <a:r>
              <a:rPr lang="fr-FR" dirty="0">
                <a:ea typeface="+mn-lt"/>
                <a:cs typeface="+mn-lt"/>
              </a:rPr>
              <a:t>•Ego </a:t>
            </a:r>
            <a:r>
              <a:rPr lang="fr-FR" dirty="0" err="1">
                <a:ea typeface="+mn-lt"/>
                <a:cs typeface="+mn-lt"/>
              </a:rPr>
              <a:t>development</a:t>
            </a:r>
            <a:r>
              <a:rPr lang="fr-FR" dirty="0">
                <a:ea typeface="+mn-lt"/>
                <a:cs typeface="+mn-lt"/>
              </a:rPr>
              <a:t> </a:t>
            </a:r>
            <a:endParaRPr lang="fr-FR" dirty="0"/>
          </a:p>
          <a:p>
            <a:r>
              <a:rPr lang="fr-FR" dirty="0">
                <a:ea typeface="+mn-lt"/>
                <a:cs typeface="+mn-lt"/>
              </a:rPr>
              <a:t>•</a:t>
            </a:r>
            <a:r>
              <a:rPr lang="fr-FR" dirty="0" err="1">
                <a:ea typeface="+mn-lt"/>
                <a:cs typeface="+mn-lt"/>
              </a:rPr>
              <a:t>Different</a:t>
            </a:r>
            <a:r>
              <a:rPr lang="fr-FR" dirty="0">
                <a:ea typeface="+mn-lt"/>
                <a:cs typeface="+mn-lt"/>
              </a:rPr>
              <a:t> </a:t>
            </a:r>
            <a:r>
              <a:rPr lang="fr-FR" dirty="0" err="1">
                <a:ea typeface="+mn-lt"/>
                <a:cs typeface="+mn-lt"/>
              </a:rPr>
              <a:t>development</a:t>
            </a:r>
            <a:r>
              <a:rPr lang="fr-FR" dirty="0">
                <a:ea typeface="+mn-lt"/>
                <a:cs typeface="+mn-lt"/>
              </a:rPr>
              <a:t> issues </a:t>
            </a:r>
            <a:r>
              <a:rPr lang="fr-FR" dirty="0" err="1">
                <a:ea typeface="+mn-lt"/>
                <a:cs typeface="+mn-lt"/>
              </a:rPr>
              <a:t>individuals</a:t>
            </a:r>
            <a:r>
              <a:rPr lang="fr-FR" dirty="0">
                <a:ea typeface="+mn-lt"/>
                <a:cs typeface="+mn-lt"/>
              </a:rPr>
              <a:t> face in society </a:t>
            </a:r>
            <a:endParaRPr lang="fr-FR" dirty="0"/>
          </a:p>
          <a:p>
            <a:r>
              <a:rPr lang="fr-FR" dirty="0">
                <a:ea typeface="+mn-lt"/>
                <a:cs typeface="+mn-lt"/>
              </a:rPr>
              <a:t> </a:t>
            </a:r>
            <a:endParaRPr lang="fr-FR" dirty="0"/>
          </a:p>
          <a:p>
            <a:r>
              <a:rPr lang="fr-FR" dirty="0">
                <a:ea typeface="+mn-lt"/>
                <a:cs typeface="+mn-lt"/>
              </a:rPr>
              <a:t> </a:t>
            </a:r>
            <a:endParaRPr lang="fr-FR" dirty="0"/>
          </a:p>
          <a:p>
            <a:r>
              <a:rPr lang="fr-FR" dirty="0">
                <a:ea typeface="+mn-lt"/>
                <a:cs typeface="+mn-lt"/>
              </a:rPr>
              <a:t>Mary </a:t>
            </a:r>
            <a:endParaRPr lang="fr-FR" dirty="0"/>
          </a:p>
          <a:p>
            <a:endParaRPr lang="fr-FR" dirty="0"/>
          </a:p>
        </p:txBody>
      </p:sp>
    </p:spTree>
    <p:extLst>
      <p:ext uri="{BB962C8B-B14F-4D97-AF65-F5344CB8AC3E}">
        <p14:creationId xmlns:p14="http://schemas.microsoft.com/office/powerpoint/2010/main" val="1238686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598F643-ACCC-C924-91EA-CF3677A3F61A}"/>
              </a:ext>
            </a:extLst>
          </p:cNvPr>
          <p:cNvSpPr>
            <a:spLocks noGrp="1"/>
          </p:cNvSpPr>
          <p:nvPr>
            <p:ph type="title"/>
          </p:nvPr>
        </p:nvSpPr>
        <p:spPr/>
        <p:txBody>
          <a:bodyPr/>
          <a:lstStyle/>
          <a:p>
            <a:r>
              <a:rPr lang="fr-FR" dirty="0">
                <a:solidFill>
                  <a:schemeClr val="tx1"/>
                </a:solidFill>
              </a:rPr>
              <a:t>Conclusion </a:t>
            </a:r>
          </a:p>
        </p:txBody>
      </p:sp>
      <p:sp>
        <p:nvSpPr>
          <p:cNvPr id="3" name="Espace réservé du contenu 2">
            <a:extLst>
              <a:ext uri="{FF2B5EF4-FFF2-40B4-BE49-F238E27FC236}">
                <a16:creationId xmlns:a16="http://schemas.microsoft.com/office/drawing/2014/main" id="{D40D168C-D80D-6CD9-1BAA-DBDDC7F1DBB7}"/>
              </a:ext>
            </a:extLst>
          </p:cNvPr>
          <p:cNvSpPr>
            <a:spLocks noGrp="1"/>
          </p:cNvSpPr>
          <p:nvPr>
            <p:ph idx="1"/>
          </p:nvPr>
        </p:nvSpPr>
        <p:spPr/>
        <p:txBody>
          <a:bodyPr/>
          <a:lstStyle/>
          <a:p>
            <a:r>
              <a:rPr lang="fr-FR" dirty="0" err="1"/>
              <a:t>Overall</a:t>
            </a:r>
            <a:r>
              <a:rPr lang="fr-FR" dirty="0"/>
              <a:t> </a:t>
            </a:r>
            <a:r>
              <a:rPr lang="fr-FR" dirty="0" err="1"/>
              <a:t>psychology</a:t>
            </a:r>
            <a:r>
              <a:rPr lang="fr-FR" dirty="0"/>
              <a:t> </a:t>
            </a:r>
            <a:r>
              <a:rPr lang="fr-FR" dirty="0" err="1"/>
              <a:t>plays</a:t>
            </a:r>
            <a:r>
              <a:rPr lang="fr-FR" dirty="0"/>
              <a:t> a </a:t>
            </a:r>
            <a:r>
              <a:rPr lang="fr-FR" dirty="0" err="1"/>
              <a:t>very</a:t>
            </a:r>
            <a:r>
              <a:rPr lang="fr-FR" dirty="0"/>
              <a:t> important </a:t>
            </a:r>
            <a:r>
              <a:rPr lang="fr-FR" dirty="0" err="1"/>
              <a:t>role</a:t>
            </a:r>
            <a:r>
              <a:rPr lang="fr-FR" dirty="0"/>
              <a:t> in </a:t>
            </a:r>
            <a:r>
              <a:rPr lang="fr-FR" dirty="0" err="1"/>
              <a:t>our</a:t>
            </a:r>
            <a:r>
              <a:rPr lang="fr-FR" dirty="0"/>
              <a:t> </a:t>
            </a:r>
            <a:r>
              <a:rPr lang="fr-FR" dirty="0" err="1"/>
              <a:t>individual</a:t>
            </a:r>
            <a:r>
              <a:rPr lang="fr-FR" dirty="0"/>
              <a:t> </a:t>
            </a:r>
            <a:r>
              <a:rPr lang="fr-FR" dirty="0" err="1"/>
              <a:t>lifes</a:t>
            </a:r>
            <a:r>
              <a:rPr lang="fr-FR" dirty="0"/>
              <a:t> </a:t>
            </a:r>
            <a:r>
              <a:rPr lang="fr-FR" dirty="0" err="1"/>
              <a:t>regardless</a:t>
            </a:r>
            <a:r>
              <a:rPr lang="fr-FR" dirty="0"/>
              <a:t> of the stages. </a:t>
            </a:r>
            <a:r>
              <a:rPr lang="fr-FR" dirty="0" err="1"/>
              <a:t>Helps</a:t>
            </a:r>
            <a:r>
              <a:rPr lang="fr-FR" dirty="0"/>
              <a:t> us </a:t>
            </a:r>
            <a:r>
              <a:rPr lang="fr-FR" dirty="0" err="1"/>
              <a:t>understand</a:t>
            </a:r>
            <a:r>
              <a:rPr lang="fr-FR" dirty="0"/>
              <a:t> </a:t>
            </a:r>
            <a:r>
              <a:rPr lang="fr-FR" dirty="0" err="1"/>
              <a:t>each</a:t>
            </a:r>
            <a:r>
              <a:rPr lang="fr-FR" dirty="0"/>
              <a:t> </a:t>
            </a:r>
            <a:r>
              <a:rPr lang="fr-FR" dirty="0" err="1"/>
              <a:t>other</a:t>
            </a:r>
            <a:r>
              <a:rPr lang="fr-FR" dirty="0"/>
              <a:t> in a </a:t>
            </a:r>
            <a:r>
              <a:rPr lang="fr-FR" dirty="0" err="1"/>
              <a:t>deeply</a:t>
            </a:r>
            <a:r>
              <a:rPr lang="fr-FR" dirty="0"/>
              <a:t> </a:t>
            </a:r>
            <a:r>
              <a:rPr lang="fr-FR" dirty="0" err="1"/>
              <a:t>manner</a:t>
            </a:r>
            <a:r>
              <a:rPr lang="fr-FR" dirty="0"/>
              <a:t> of </a:t>
            </a:r>
            <a:r>
              <a:rPr lang="fr-FR" dirty="0" err="1"/>
              <a:t>connection</a:t>
            </a:r>
            <a:r>
              <a:rPr lang="fr-FR" dirty="0"/>
              <a:t> </a:t>
            </a:r>
          </a:p>
        </p:txBody>
      </p:sp>
    </p:spTree>
    <p:extLst>
      <p:ext uri="{BB962C8B-B14F-4D97-AF65-F5344CB8AC3E}">
        <p14:creationId xmlns:p14="http://schemas.microsoft.com/office/powerpoint/2010/main" val="2958495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B17E6F2-901C-6441-BA59-AB6F5AC42F19}"/>
              </a:ext>
            </a:extLst>
          </p:cNvPr>
          <p:cNvSpPr>
            <a:spLocks noGrp="1"/>
          </p:cNvSpPr>
          <p:nvPr>
            <p:ph type="title"/>
          </p:nvPr>
        </p:nvSpPr>
        <p:spPr/>
        <p:txBody>
          <a:bodyPr/>
          <a:lstStyle/>
          <a:p>
            <a:r>
              <a:rPr lang="en-GB" dirty="0">
                <a:solidFill>
                  <a:schemeClr val="tx1"/>
                </a:solidFill>
              </a:rPr>
              <a:t>Thank You !</a:t>
            </a:r>
            <a:r>
              <a:rPr lang="en-GB" dirty="0"/>
              <a:t> </a:t>
            </a:r>
          </a:p>
        </p:txBody>
      </p:sp>
      <p:sp>
        <p:nvSpPr>
          <p:cNvPr id="3" name="Espace réservé du contenu 2">
            <a:extLst>
              <a:ext uri="{FF2B5EF4-FFF2-40B4-BE49-F238E27FC236}">
                <a16:creationId xmlns:a16="http://schemas.microsoft.com/office/drawing/2014/main" id="{C4D862A5-1201-D74A-B08A-4FB56A035A6E}"/>
              </a:ext>
            </a:extLst>
          </p:cNvPr>
          <p:cNvSpPr>
            <a:spLocks noGrp="1"/>
          </p:cNvSpPr>
          <p:nvPr>
            <p:ph idx="1"/>
          </p:nvPr>
        </p:nvSpPr>
        <p:spPr/>
        <p:txBody>
          <a:bodyPr>
            <a:normAutofit/>
          </a:bodyPr>
          <a:lstStyle/>
          <a:p>
            <a:r>
              <a:rPr lang="en-GB" sz="4800" dirty="0"/>
              <a:t>Questions? </a:t>
            </a:r>
          </a:p>
        </p:txBody>
      </p:sp>
    </p:spTree>
    <p:extLst>
      <p:ext uri="{BB962C8B-B14F-4D97-AF65-F5344CB8AC3E}">
        <p14:creationId xmlns:p14="http://schemas.microsoft.com/office/powerpoint/2010/main" val="2732564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E053A61-405D-F4E5-59CE-2218816E6255}"/>
              </a:ext>
            </a:extLst>
          </p:cNvPr>
          <p:cNvSpPr>
            <a:spLocks noGrp="1"/>
          </p:cNvSpPr>
          <p:nvPr>
            <p:ph type="title"/>
          </p:nvPr>
        </p:nvSpPr>
        <p:spPr/>
        <p:txBody>
          <a:bodyPr/>
          <a:lstStyle/>
          <a:p>
            <a:r>
              <a:rPr lang="fr-FR" sz="1600" dirty="0" err="1">
                <a:solidFill>
                  <a:schemeClr val="tx1"/>
                </a:solidFill>
              </a:rPr>
              <a:t>References</a:t>
            </a:r>
            <a:r>
              <a:rPr lang="fr-FR" sz="1600" dirty="0">
                <a:solidFill>
                  <a:schemeClr val="tx1"/>
                </a:solidFill>
              </a:rPr>
              <a:t>: </a:t>
            </a:r>
            <a:endParaRPr lang="fr-FR" dirty="0">
              <a:solidFill>
                <a:schemeClr val="tx1"/>
              </a:solidFill>
            </a:endParaRPr>
          </a:p>
        </p:txBody>
      </p:sp>
      <p:sp>
        <p:nvSpPr>
          <p:cNvPr id="3" name="Espace réservé du contenu 2">
            <a:extLst>
              <a:ext uri="{FF2B5EF4-FFF2-40B4-BE49-F238E27FC236}">
                <a16:creationId xmlns:a16="http://schemas.microsoft.com/office/drawing/2014/main" id="{57489A35-F0AA-5A8E-FA9B-A334F8C5703E}"/>
              </a:ext>
            </a:extLst>
          </p:cNvPr>
          <p:cNvSpPr>
            <a:spLocks noGrp="1"/>
          </p:cNvSpPr>
          <p:nvPr>
            <p:ph idx="1"/>
          </p:nvPr>
        </p:nvSpPr>
        <p:spPr>
          <a:xfrm>
            <a:off x="3378632" y="316522"/>
            <a:ext cx="8813368" cy="5865917"/>
          </a:xfrm>
        </p:spPr>
        <p:txBody>
          <a:bodyPr>
            <a:normAutofit fontScale="55000" lnSpcReduction="20000"/>
          </a:bodyPr>
          <a:lstStyle/>
          <a:p>
            <a:pPr marL="0" indent="0">
              <a:buNone/>
            </a:pPr>
            <a:r>
              <a:rPr lang="fr-FR" dirty="0">
                <a:ea typeface="+mn-lt"/>
                <a:cs typeface="+mn-lt"/>
              </a:rPr>
              <a:t>1. </a:t>
            </a:r>
            <a:r>
              <a:rPr lang="fr-FR" dirty="0" err="1">
                <a:ea typeface="+mn-lt"/>
                <a:cs typeface="+mn-lt"/>
              </a:rPr>
              <a:t>Apa.org</a:t>
            </a:r>
            <a:r>
              <a:rPr lang="fr-FR" dirty="0">
                <a:ea typeface="+mn-lt"/>
                <a:cs typeface="+mn-lt"/>
              </a:rPr>
              <a:t>. 2012. [online] </a:t>
            </a:r>
            <a:r>
              <a:rPr lang="fr-FR" dirty="0" err="1">
                <a:ea typeface="+mn-lt"/>
                <a:cs typeface="+mn-lt"/>
              </a:rPr>
              <a:t>Available</a:t>
            </a:r>
            <a:r>
              <a:rPr lang="fr-FR" dirty="0">
                <a:ea typeface="+mn-lt"/>
                <a:cs typeface="+mn-lt"/>
              </a:rPr>
              <a:t> at: &lt;https://</a:t>
            </a:r>
            <a:r>
              <a:rPr lang="fr-FR" dirty="0" err="1">
                <a:ea typeface="+mn-lt"/>
                <a:cs typeface="+mn-lt"/>
              </a:rPr>
              <a:t>www.apa.org</a:t>
            </a:r>
            <a:r>
              <a:rPr lang="fr-FR" dirty="0">
                <a:ea typeface="+mn-lt"/>
                <a:cs typeface="+mn-lt"/>
              </a:rPr>
              <a:t>/</a:t>
            </a:r>
            <a:r>
              <a:rPr lang="fr-FR" dirty="0" err="1">
                <a:ea typeface="+mn-lt"/>
                <a:cs typeface="+mn-lt"/>
              </a:rPr>
              <a:t>ed</a:t>
            </a:r>
            <a:r>
              <a:rPr lang="fr-FR" dirty="0">
                <a:ea typeface="+mn-lt"/>
                <a:cs typeface="+mn-lt"/>
              </a:rPr>
              <a:t>/</a:t>
            </a:r>
            <a:r>
              <a:rPr lang="fr-FR" dirty="0" err="1">
                <a:ea typeface="+mn-lt"/>
                <a:cs typeface="+mn-lt"/>
              </a:rPr>
              <a:t>precollege</a:t>
            </a:r>
            <a:r>
              <a:rPr lang="fr-FR" dirty="0">
                <a:ea typeface="+mn-lt"/>
                <a:cs typeface="+mn-lt"/>
              </a:rPr>
              <a:t>/</a:t>
            </a:r>
            <a:r>
              <a:rPr lang="fr-FR" dirty="0" err="1">
                <a:ea typeface="+mn-lt"/>
                <a:cs typeface="+mn-lt"/>
              </a:rPr>
              <a:t>topss</a:t>
            </a:r>
            <a:r>
              <a:rPr lang="fr-FR" dirty="0">
                <a:ea typeface="+mn-lt"/>
                <a:cs typeface="+mn-lt"/>
              </a:rPr>
              <a:t>/</a:t>
            </a:r>
            <a:r>
              <a:rPr lang="fr-FR" dirty="0" err="1">
                <a:ea typeface="+mn-lt"/>
                <a:cs typeface="+mn-lt"/>
              </a:rPr>
              <a:t>lessons</a:t>
            </a:r>
            <a:r>
              <a:rPr lang="fr-FR" dirty="0">
                <a:ea typeface="+mn-lt"/>
                <a:cs typeface="+mn-lt"/>
              </a:rPr>
              <a:t>/life-</a:t>
            </a:r>
            <a:r>
              <a:rPr lang="fr-FR" dirty="0" err="1">
                <a:ea typeface="+mn-lt"/>
                <a:cs typeface="+mn-lt"/>
              </a:rPr>
              <a:t>development.pdf</a:t>
            </a:r>
            <a:r>
              <a:rPr lang="fr-FR" dirty="0">
                <a:ea typeface="+mn-lt"/>
                <a:cs typeface="+mn-lt"/>
              </a:rPr>
              <a:t>&gt; [</a:t>
            </a:r>
            <a:r>
              <a:rPr lang="fr-FR" dirty="0" err="1">
                <a:ea typeface="+mn-lt"/>
                <a:cs typeface="+mn-lt"/>
              </a:rPr>
              <a:t>Accessed</a:t>
            </a:r>
            <a:r>
              <a:rPr lang="fr-FR" dirty="0">
                <a:ea typeface="+mn-lt"/>
                <a:cs typeface="+mn-lt"/>
              </a:rPr>
              <a:t> 31 July 2022].</a:t>
            </a:r>
          </a:p>
          <a:p>
            <a:pPr marL="0" indent="0">
              <a:buNone/>
            </a:pPr>
            <a:r>
              <a:rPr lang="fr-FR" dirty="0">
                <a:ea typeface="+mn-lt"/>
                <a:cs typeface="+mn-lt"/>
              </a:rPr>
              <a:t>2. Cleveland </a:t>
            </a:r>
            <a:r>
              <a:rPr lang="fr-FR" dirty="0" err="1">
                <a:ea typeface="+mn-lt"/>
                <a:cs typeface="+mn-lt"/>
              </a:rPr>
              <a:t>Clinic</a:t>
            </a:r>
            <a:r>
              <a:rPr lang="fr-FR" dirty="0">
                <a:ea typeface="+mn-lt"/>
                <a:cs typeface="+mn-lt"/>
              </a:rPr>
              <a:t>. 2022. </a:t>
            </a:r>
            <a:r>
              <a:rPr lang="fr-FR" i="1" dirty="0">
                <a:ea typeface="+mn-lt"/>
                <a:cs typeface="+mn-lt"/>
              </a:rPr>
              <a:t>Adolescent </a:t>
            </a:r>
            <a:r>
              <a:rPr lang="fr-FR" i="1" dirty="0" err="1">
                <a:ea typeface="+mn-lt"/>
                <a:cs typeface="+mn-lt"/>
              </a:rPr>
              <a:t>Development</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my.clevelandclinic.org</a:t>
            </a:r>
            <a:r>
              <a:rPr lang="fr-FR" dirty="0">
                <a:ea typeface="+mn-lt"/>
                <a:cs typeface="+mn-lt"/>
              </a:rPr>
              <a:t>/</a:t>
            </a:r>
            <a:r>
              <a:rPr lang="fr-FR" dirty="0" err="1">
                <a:ea typeface="+mn-lt"/>
                <a:cs typeface="+mn-lt"/>
              </a:rPr>
              <a:t>health</a:t>
            </a:r>
            <a:r>
              <a:rPr lang="fr-FR" dirty="0">
                <a:ea typeface="+mn-lt"/>
                <a:cs typeface="+mn-lt"/>
              </a:rPr>
              <a:t>/articles/7060-adolescent-development&gt; [</a:t>
            </a:r>
            <a:r>
              <a:rPr lang="fr-FR" dirty="0" err="1">
                <a:ea typeface="+mn-lt"/>
                <a:cs typeface="+mn-lt"/>
              </a:rPr>
              <a:t>Accessed</a:t>
            </a:r>
            <a:r>
              <a:rPr lang="fr-FR" dirty="0">
                <a:ea typeface="+mn-lt"/>
                <a:cs typeface="+mn-lt"/>
              </a:rPr>
              <a:t> 29 July 2022].</a:t>
            </a:r>
          </a:p>
          <a:p>
            <a:pPr marL="0" indent="0">
              <a:buNone/>
            </a:pPr>
            <a:r>
              <a:rPr lang="fr-FR" dirty="0">
                <a:ea typeface="+mn-lt"/>
                <a:cs typeface="+mn-lt"/>
              </a:rPr>
              <a:t>3. </a:t>
            </a:r>
            <a:r>
              <a:rPr lang="fr-FR" dirty="0" err="1">
                <a:ea typeface="+mn-lt"/>
                <a:cs typeface="+mn-lt"/>
              </a:rPr>
              <a:t>Dictionary.cambridge.org</a:t>
            </a:r>
            <a:r>
              <a:rPr lang="fr-FR" dirty="0">
                <a:ea typeface="+mn-lt"/>
                <a:cs typeface="+mn-lt"/>
              </a:rPr>
              <a:t>. 2022. </a:t>
            </a:r>
            <a:r>
              <a:rPr lang="fr-FR" i="1" dirty="0" err="1">
                <a:ea typeface="+mn-lt"/>
                <a:cs typeface="+mn-lt"/>
              </a:rPr>
              <a:t>identity</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dictionary.cambridge.org</a:t>
            </a:r>
            <a:r>
              <a:rPr lang="fr-FR" dirty="0">
                <a:ea typeface="+mn-lt"/>
                <a:cs typeface="+mn-lt"/>
              </a:rPr>
              <a:t>/</a:t>
            </a:r>
            <a:r>
              <a:rPr lang="fr-FR" dirty="0" err="1">
                <a:ea typeface="+mn-lt"/>
                <a:cs typeface="+mn-lt"/>
              </a:rPr>
              <a:t>dictionary</a:t>
            </a:r>
            <a:r>
              <a:rPr lang="fr-FR" dirty="0">
                <a:ea typeface="+mn-lt"/>
                <a:cs typeface="+mn-lt"/>
              </a:rPr>
              <a:t>/</a:t>
            </a:r>
            <a:r>
              <a:rPr lang="fr-FR" dirty="0" err="1">
                <a:ea typeface="+mn-lt"/>
                <a:cs typeface="+mn-lt"/>
              </a:rPr>
              <a:t>english</a:t>
            </a:r>
            <a:r>
              <a:rPr lang="fr-FR" dirty="0">
                <a:ea typeface="+mn-lt"/>
                <a:cs typeface="+mn-lt"/>
              </a:rPr>
              <a:t>/</a:t>
            </a:r>
            <a:r>
              <a:rPr lang="fr-FR" dirty="0" err="1">
                <a:ea typeface="+mn-lt"/>
                <a:cs typeface="+mn-lt"/>
              </a:rPr>
              <a:t>identity</a:t>
            </a:r>
            <a:r>
              <a:rPr lang="fr-FR" dirty="0">
                <a:ea typeface="+mn-lt"/>
                <a:cs typeface="+mn-lt"/>
              </a:rPr>
              <a:t>&gt; [</a:t>
            </a:r>
            <a:r>
              <a:rPr lang="fr-FR" dirty="0" err="1">
                <a:ea typeface="+mn-lt"/>
                <a:cs typeface="+mn-lt"/>
              </a:rPr>
              <a:t>Accessed</a:t>
            </a:r>
            <a:r>
              <a:rPr lang="fr-FR" dirty="0">
                <a:ea typeface="+mn-lt"/>
                <a:cs typeface="+mn-lt"/>
              </a:rPr>
              <a:t> 1 August 2022].</a:t>
            </a:r>
          </a:p>
          <a:p>
            <a:pPr marL="0" indent="0">
              <a:buNone/>
            </a:pPr>
            <a:r>
              <a:rPr lang="fr-FR" dirty="0">
                <a:ea typeface="+mn-lt"/>
                <a:cs typeface="+mn-lt"/>
              </a:rPr>
              <a:t>4. </a:t>
            </a:r>
            <a:r>
              <a:rPr lang="fr-FR" dirty="0" err="1">
                <a:ea typeface="+mn-lt"/>
                <a:cs typeface="+mn-lt"/>
              </a:rPr>
              <a:t>Dictionary.apa.org</a:t>
            </a:r>
            <a:r>
              <a:rPr lang="fr-FR" dirty="0">
                <a:ea typeface="+mn-lt"/>
                <a:cs typeface="+mn-lt"/>
              </a:rPr>
              <a:t>. 2022. </a:t>
            </a:r>
            <a:r>
              <a:rPr lang="fr-FR" i="1" dirty="0">
                <a:ea typeface="+mn-lt"/>
                <a:cs typeface="+mn-lt"/>
              </a:rPr>
              <a:t>APA </a:t>
            </a:r>
            <a:r>
              <a:rPr lang="fr-FR" i="1" dirty="0" err="1">
                <a:ea typeface="+mn-lt"/>
                <a:cs typeface="+mn-lt"/>
              </a:rPr>
              <a:t>Dictionary</a:t>
            </a:r>
            <a:r>
              <a:rPr lang="fr-FR" i="1" dirty="0">
                <a:ea typeface="+mn-lt"/>
                <a:cs typeface="+mn-lt"/>
              </a:rPr>
              <a:t> of Psychology</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dictionary.apa.org</a:t>
            </a:r>
            <a:r>
              <a:rPr lang="fr-FR" dirty="0">
                <a:ea typeface="+mn-lt"/>
                <a:cs typeface="+mn-lt"/>
              </a:rPr>
              <a:t>/</a:t>
            </a:r>
            <a:r>
              <a:rPr lang="fr-FR" dirty="0" err="1">
                <a:ea typeface="+mn-lt"/>
                <a:cs typeface="+mn-lt"/>
              </a:rPr>
              <a:t>role</a:t>
            </a:r>
            <a:r>
              <a:rPr lang="fr-FR" dirty="0">
                <a:ea typeface="+mn-lt"/>
                <a:cs typeface="+mn-lt"/>
              </a:rPr>
              <a:t>-confusion&gt; [</a:t>
            </a:r>
            <a:r>
              <a:rPr lang="fr-FR" dirty="0" err="1">
                <a:ea typeface="+mn-lt"/>
                <a:cs typeface="+mn-lt"/>
              </a:rPr>
              <a:t>Accessed</a:t>
            </a:r>
            <a:r>
              <a:rPr lang="fr-FR" dirty="0">
                <a:ea typeface="+mn-lt"/>
                <a:cs typeface="+mn-lt"/>
              </a:rPr>
              <a:t> 1 August 2022].</a:t>
            </a:r>
          </a:p>
          <a:p>
            <a:pPr marL="0" indent="0">
              <a:buNone/>
            </a:pPr>
            <a:r>
              <a:rPr lang="fr-FR" dirty="0">
                <a:ea typeface="+mn-lt"/>
                <a:cs typeface="+mn-lt"/>
              </a:rPr>
              <a:t>5. </a:t>
            </a:r>
            <a:r>
              <a:rPr lang="fr-FR" dirty="0" err="1">
                <a:ea typeface="+mn-lt"/>
                <a:cs typeface="+mn-lt"/>
              </a:rPr>
              <a:t>Dictionary.cambridge.org</a:t>
            </a:r>
            <a:r>
              <a:rPr lang="fr-FR" dirty="0">
                <a:ea typeface="+mn-lt"/>
                <a:cs typeface="+mn-lt"/>
              </a:rPr>
              <a:t>. 2022. </a:t>
            </a:r>
            <a:r>
              <a:rPr lang="fr-FR" i="1" dirty="0" err="1">
                <a:ea typeface="+mn-lt"/>
                <a:cs typeface="+mn-lt"/>
              </a:rPr>
              <a:t>identity</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dictionary.cambridge.org</a:t>
            </a:r>
            <a:r>
              <a:rPr lang="fr-FR" dirty="0">
                <a:ea typeface="+mn-lt"/>
                <a:cs typeface="+mn-lt"/>
              </a:rPr>
              <a:t>/</a:t>
            </a:r>
            <a:r>
              <a:rPr lang="fr-FR" dirty="0" err="1">
                <a:ea typeface="+mn-lt"/>
                <a:cs typeface="+mn-lt"/>
              </a:rPr>
              <a:t>dictionary</a:t>
            </a:r>
            <a:r>
              <a:rPr lang="fr-FR" dirty="0">
                <a:ea typeface="+mn-lt"/>
                <a:cs typeface="+mn-lt"/>
              </a:rPr>
              <a:t>/</a:t>
            </a:r>
            <a:r>
              <a:rPr lang="fr-FR" dirty="0" err="1">
                <a:ea typeface="+mn-lt"/>
                <a:cs typeface="+mn-lt"/>
              </a:rPr>
              <a:t>english</a:t>
            </a:r>
            <a:r>
              <a:rPr lang="fr-FR" dirty="0">
                <a:ea typeface="+mn-lt"/>
                <a:cs typeface="+mn-lt"/>
              </a:rPr>
              <a:t>/</a:t>
            </a:r>
            <a:r>
              <a:rPr lang="fr-FR" dirty="0" err="1">
                <a:ea typeface="+mn-lt"/>
                <a:cs typeface="+mn-lt"/>
              </a:rPr>
              <a:t>identity</a:t>
            </a:r>
            <a:r>
              <a:rPr lang="fr-FR" dirty="0">
                <a:ea typeface="+mn-lt"/>
                <a:cs typeface="+mn-lt"/>
              </a:rPr>
              <a:t>&gt; [</a:t>
            </a:r>
            <a:r>
              <a:rPr lang="fr-FR" dirty="0" err="1">
                <a:ea typeface="+mn-lt"/>
                <a:cs typeface="+mn-lt"/>
              </a:rPr>
              <a:t>Accessed</a:t>
            </a:r>
            <a:r>
              <a:rPr lang="fr-FR" dirty="0">
                <a:ea typeface="+mn-lt"/>
                <a:cs typeface="+mn-lt"/>
              </a:rPr>
              <a:t> 1  </a:t>
            </a:r>
            <a:r>
              <a:rPr lang="en-GB" dirty="0">
                <a:solidFill>
                  <a:schemeClr val="tx1"/>
                </a:solidFill>
                <a:ea typeface="+mn-lt"/>
                <a:cs typeface="+mn-lt"/>
                <a:hlinkClick r:id="rId2">
                  <a:extLst>
                    <a:ext uri="{A12FA001-AC4F-418D-AE19-62706E023703}">
                      <ahyp:hlinkClr xmlns:ahyp="http://schemas.microsoft.com/office/drawing/2018/hyperlinkcolor" val="tx"/>
                    </a:ext>
                  </a:extLst>
                </a:hlinkClick>
              </a:rPr>
              <a:t>Understanding Psychosocial Development - Verywell Healthhttps://www.verywellhealth.com › ... › Mental Health</a:t>
            </a:r>
            <a:endParaRPr lang="en-GB" dirty="0">
              <a:solidFill>
                <a:schemeClr val="tx1"/>
              </a:solidFill>
            </a:endParaRPr>
          </a:p>
          <a:p>
            <a:pPr marL="0" indent="0">
              <a:buNone/>
            </a:pPr>
            <a:r>
              <a:rPr lang="fr-FR" dirty="0">
                <a:ea typeface="+mn-lt"/>
                <a:cs typeface="+mn-lt"/>
              </a:rPr>
              <a:t>6. Erik </a:t>
            </a:r>
            <a:r>
              <a:rPr lang="fr-FR" dirty="0" err="1">
                <a:ea typeface="+mn-lt"/>
                <a:cs typeface="+mn-lt"/>
              </a:rPr>
              <a:t>Erikson’s</a:t>
            </a:r>
            <a:r>
              <a:rPr lang="fr-FR" dirty="0">
                <a:ea typeface="+mn-lt"/>
                <a:cs typeface="+mn-lt"/>
              </a:rPr>
              <a:t> 8 stages of </a:t>
            </a:r>
            <a:r>
              <a:rPr lang="fr-FR" dirty="0" err="1">
                <a:ea typeface="+mn-lt"/>
                <a:cs typeface="+mn-lt"/>
              </a:rPr>
              <a:t>Psycosocial</a:t>
            </a:r>
            <a:r>
              <a:rPr lang="fr-FR" dirty="0">
                <a:ea typeface="+mn-lt"/>
                <a:cs typeface="+mn-lt"/>
              </a:rPr>
              <a:t> </a:t>
            </a:r>
            <a:r>
              <a:rPr lang="fr-FR" dirty="0" err="1">
                <a:ea typeface="+mn-lt"/>
                <a:cs typeface="+mn-lt"/>
              </a:rPr>
              <a:t>Development</a:t>
            </a:r>
            <a:r>
              <a:rPr lang="fr-FR" dirty="0">
                <a:ea typeface="+mn-lt"/>
                <a:cs typeface="+mn-lt"/>
              </a:rPr>
              <a:t> </a:t>
            </a:r>
            <a:r>
              <a:rPr lang="en-GB" dirty="0">
                <a:solidFill>
                  <a:schemeClr val="tx1"/>
                </a:solidFill>
                <a:ea typeface="+mn-lt"/>
                <a:cs typeface="+mn-lt"/>
                <a:hlinkClick r:id="rId3">
                  <a:extLst>
                    <a:ext uri="{A12FA001-AC4F-418D-AE19-62706E023703}">
                      <ahyp:hlinkClr xmlns:ahyp="http://schemas.microsoft.com/office/drawing/2018/hyperlinkcolor" val="tx"/>
                    </a:ext>
                  </a:extLst>
                </a:hlinkClick>
              </a:rPr>
              <a:t>https://www.simplypsychology.org › Erik-Erikson</a:t>
            </a:r>
            <a:endParaRPr lang="en-GB" dirty="0">
              <a:solidFill>
                <a:schemeClr val="tx1"/>
              </a:solidFill>
              <a:ea typeface="+mn-lt"/>
              <a:cs typeface="+mn-lt"/>
            </a:endParaRPr>
          </a:p>
          <a:p>
            <a:pPr marL="0" indent="0">
              <a:buNone/>
            </a:pPr>
            <a:r>
              <a:rPr lang="fr-FR" dirty="0">
                <a:ea typeface="+mn-lt"/>
                <a:cs typeface="+mn-lt"/>
              </a:rPr>
              <a:t>7. Nos Pensées. 2022. </a:t>
            </a:r>
            <a:r>
              <a:rPr lang="fr-FR" i="1" dirty="0">
                <a:ea typeface="+mn-lt"/>
                <a:cs typeface="+mn-lt"/>
              </a:rPr>
              <a:t>Les étapes du développement psychosocial d'Erikson</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nospensees.fr</a:t>
            </a:r>
            <a:r>
              <a:rPr lang="fr-FR" dirty="0">
                <a:ea typeface="+mn-lt"/>
                <a:cs typeface="+mn-lt"/>
              </a:rPr>
              <a:t>/les-</a:t>
            </a:r>
            <a:r>
              <a:rPr lang="fr-FR" dirty="0" err="1">
                <a:ea typeface="+mn-lt"/>
                <a:cs typeface="+mn-lt"/>
              </a:rPr>
              <a:t>etapes</a:t>
            </a:r>
            <a:r>
              <a:rPr lang="fr-FR" dirty="0">
                <a:ea typeface="+mn-lt"/>
                <a:cs typeface="+mn-lt"/>
              </a:rPr>
              <a:t>-du-</a:t>
            </a:r>
            <a:r>
              <a:rPr lang="fr-FR" dirty="0" err="1">
                <a:ea typeface="+mn-lt"/>
                <a:cs typeface="+mn-lt"/>
              </a:rPr>
              <a:t>developpement</a:t>
            </a:r>
            <a:r>
              <a:rPr lang="fr-FR" dirty="0">
                <a:ea typeface="+mn-lt"/>
                <a:cs typeface="+mn-lt"/>
              </a:rPr>
              <a:t>-psychosocial-</a:t>
            </a:r>
            <a:r>
              <a:rPr lang="fr-FR" dirty="0" err="1">
                <a:ea typeface="+mn-lt"/>
                <a:cs typeface="+mn-lt"/>
              </a:rPr>
              <a:t>derikson</a:t>
            </a:r>
            <a:r>
              <a:rPr lang="fr-FR" dirty="0">
                <a:ea typeface="+mn-lt"/>
                <a:cs typeface="+mn-lt"/>
              </a:rPr>
              <a:t>/&gt; [</a:t>
            </a:r>
            <a:r>
              <a:rPr lang="fr-FR" dirty="0" err="1">
                <a:ea typeface="+mn-lt"/>
                <a:cs typeface="+mn-lt"/>
              </a:rPr>
              <a:t>Accessed</a:t>
            </a:r>
            <a:r>
              <a:rPr lang="fr-FR" dirty="0">
                <a:ea typeface="+mn-lt"/>
                <a:cs typeface="+mn-lt"/>
              </a:rPr>
              <a:t> 29 July 2022].</a:t>
            </a:r>
          </a:p>
          <a:p>
            <a:pPr marL="0" indent="0">
              <a:buNone/>
            </a:pPr>
            <a:r>
              <a:rPr lang="fr-FR" dirty="0">
                <a:ea typeface="+mn-lt"/>
                <a:cs typeface="+mn-lt"/>
              </a:rPr>
              <a:t>8. </a:t>
            </a:r>
            <a:r>
              <a:rPr lang="fr-FR" dirty="0" err="1">
                <a:ea typeface="+mn-lt"/>
                <a:cs typeface="+mn-lt"/>
              </a:rPr>
              <a:t>Simplypsychology.org</a:t>
            </a:r>
            <a:r>
              <a:rPr lang="fr-FR" dirty="0">
                <a:ea typeface="+mn-lt"/>
                <a:cs typeface="+mn-lt"/>
              </a:rPr>
              <a:t>. 2022. [online] </a:t>
            </a:r>
            <a:r>
              <a:rPr lang="fr-FR" dirty="0" err="1">
                <a:ea typeface="+mn-lt"/>
                <a:cs typeface="+mn-lt"/>
              </a:rPr>
              <a:t>Available</a:t>
            </a:r>
            <a:r>
              <a:rPr lang="fr-FR" dirty="0">
                <a:ea typeface="+mn-lt"/>
                <a:cs typeface="+mn-lt"/>
              </a:rPr>
              <a:t> at: &lt;https://</a:t>
            </a:r>
            <a:r>
              <a:rPr lang="fr-FR" dirty="0" err="1">
                <a:ea typeface="+mn-lt"/>
                <a:cs typeface="+mn-lt"/>
              </a:rPr>
              <a:t>www.simplypsychology.org</a:t>
            </a:r>
            <a:r>
              <a:rPr lang="fr-FR" dirty="0">
                <a:ea typeface="+mn-lt"/>
                <a:cs typeface="+mn-lt"/>
              </a:rPr>
              <a:t>/</a:t>
            </a:r>
            <a:r>
              <a:rPr lang="fr-FR" dirty="0" err="1">
                <a:ea typeface="+mn-lt"/>
                <a:cs typeface="+mn-lt"/>
              </a:rPr>
              <a:t>Erik-Erikson.html</a:t>
            </a:r>
            <a:r>
              <a:rPr lang="fr-FR" dirty="0">
                <a:ea typeface="+mn-lt"/>
                <a:cs typeface="+mn-lt"/>
              </a:rPr>
              <a:t>&gt; [</a:t>
            </a:r>
            <a:r>
              <a:rPr lang="fr-FR" dirty="0" err="1">
                <a:ea typeface="+mn-lt"/>
                <a:cs typeface="+mn-lt"/>
              </a:rPr>
              <a:t>Accessed</a:t>
            </a:r>
            <a:r>
              <a:rPr lang="fr-FR" dirty="0">
                <a:ea typeface="+mn-lt"/>
                <a:cs typeface="+mn-lt"/>
              </a:rPr>
              <a:t> 29 July 2022].</a:t>
            </a:r>
          </a:p>
          <a:p>
            <a:pPr marL="0" indent="0">
              <a:buNone/>
            </a:pPr>
            <a:r>
              <a:rPr lang="fr-FR" dirty="0">
                <a:ea typeface="+mn-lt"/>
                <a:cs typeface="+mn-lt"/>
              </a:rPr>
              <a:t>9. The Scientific World - </a:t>
            </a:r>
            <a:r>
              <a:rPr lang="fr-FR" dirty="0" err="1">
                <a:ea typeface="+mn-lt"/>
                <a:cs typeface="+mn-lt"/>
              </a:rPr>
              <a:t>Let's</a:t>
            </a:r>
            <a:r>
              <a:rPr lang="fr-FR" dirty="0">
                <a:ea typeface="+mn-lt"/>
                <a:cs typeface="+mn-lt"/>
              </a:rPr>
              <a:t> have a moment of science. 2022. </a:t>
            </a:r>
            <a:r>
              <a:rPr lang="fr-FR" i="1" dirty="0">
                <a:ea typeface="+mn-lt"/>
                <a:cs typeface="+mn-lt"/>
              </a:rPr>
              <a:t>The Importance of Psychology in Our Daily </a:t>
            </a:r>
            <a:r>
              <a:rPr lang="fr-FR" i="1" dirty="0" err="1">
                <a:ea typeface="+mn-lt"/>
                <a:cs typeface="+mn-lt"/>
              </a:rPr>
              <a:t>Lives</a:t>
            </a:r>
            <a:r>
              <a:rPr lang="fr-FR" i="1" dirty="0">
                <a:ea typeface="+mn-lt"/>
                <a:cs typeface="+mn-lt"/>
              </a:rPr>
              <a:t> - How Psychology </a:t>
            </a:r>
            <a:r>
              <a:rPr lang="fr-FR" i="1" dirty="0" err="1">
                <a:ea typeface="+mn-lt"/>
                <a:cs typeface="+mn-lt"/>
              </a:rPr>
              <a:t>can</a:t>
            </a:r>
            <a:r>
              <a:rPr lang="fr-FR" i="1" dirty="0">
                <a:ea typeface="+mn-lt"/>
                <a:cs typeface="+mn-lt"/>
              </a:rPr>
              <a:t> Help You?</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www.scientificworldinfo.com</a:t>
            </a:r>
            <a:r>
              <a:rPr lang="fr-FR" dirty="0">
                <a:ea typeface="+mn-lt"/>
                <a:cs typeface="+mn-lt"/>
              </a:rPr>
              <a:t>/2019/11/the-importance-of-</a:t>
            </a:r>
            <a:r>
              <a:rPr lang="fr-FR" dirty="0" err="1">
                <a:ea typeface="+mn-lt"/>
                <a:cs typeface="+mn-lt"/>
              </a:rPr>
              <a:t>psychology</a:t>
            </a:r>
            <a:r>
              <a:rPr lang="fr-FR" dirty="0">
                <a:ea typeface="+mn-lt"/>
                <a:cs typeface="+mn-lt"/>
              </a:rPr>
              <a:t>-in-</a:t>
            </a:r>
            <a:r>
              <a:rPr lang="fr-FR" dirty="0" err="1">
                <a:ea typeface="+mn-lt"/>
                <a:cs typeface="+mn-lt"/>
              </a:rPr>
              <a:t>our</a:t>
            </a:r>
            <a:r>
              <a:rPr lang="fr-FR" dirty="0">
                <a:ea typeface="+mn-lt"/>
                <a:cs typeface="+mn-lt"/>
              </a:rPr>
              <a:t>-</a:t>
            </a:r>
            <a:r>
              <a:rPr lang="fr-FR" dirty="0" err="1">
                <a:ea typeface="+mn-lt"/>
                <a:cs typeface="+mn-lt"/>
              </a:rPr>
              <a:t>daily-lives.html</a:t>
            </a:r>
            <a:r>
              <a:rPr lang="fr-FR" dirty="0">
                <a:ea typeface="+mn-lt"/>
                <a:cs typeface="+mn-lt"/>
              </a:rPr>
              <a:t>&gt; [</a:t>
            </a:r>
            <a:r>
              <a:rPr lang="fr-FR" dirty="0" err="1">
                <a:ea typeface="+mn-lt"/>
                <a:cs typeface="+mn-lt"/>
              </a:rPr>
              <a:t>Accessed</a:t>
            </a:r>
            <a:r>
              <a:rPr lang="fr-FR" dirty="0">
                <a:ea typeface="+mn-lt"/>
                <a:cs typeface="+mn-lt"/>
              </a:rPr>
              <a:t> 28 July 2022].</a:t>
            </a:r>
          </a:p>
          <a:p>
            <a:pPr marL="0" indent="0">
              <a:buNone/>
            </a:pPr>
            <a:r>
              <a:rPr lang="fr-FR" dirty="0">
                <a:ea typeface="+mn-lt"/>
                <a:cs typeface="+mn-lt"/>
              </a:rPr>
              <a:t>10.Verywell </a:t>
            </a:r>
            <a:r>
              <a:rPr lang="fr-FR" dirty="0" err="1">
                <a:ea typeface="+mn-lt"/>
                <a:cs typeface="+mn-lt"/>
              </a:rPr>
              <a:t>Mind</a:t>
            </a:r>
            <a:r>
              <a:rPr lang="fr-FR" dirty="0">
                <a:ea typeface="+mn-lt"/>
                <a:cs typeface="+mn-lt"/>
              </a:rPr>
              <a:t>. 2022. </a:t>
            </a:r>
            <a:r>
              <a:rPr lang="fr-FR" i="1" dirty="0">
                <a:ea typeface="+mn-lt"/>
                <a:cs typeface="+mn-lt"/>
              </a:rPr>
              <a:t>How People </a:t>
            </a:r>
            <a:r>
              <a:rPr lang="fr-FR" i="1" dirty="0" err="1">
                <a:ea typeface="+mn-lt"/>
                <a:cs typeface="+mn-lt"/>
              </a:rPr>
              <a:t>Develop</a:t>
            </a:r>
            <a:r>
              <a:rPr lang="fr-FR" i="1" dirty="0">
                <a:ea typeface="+mn-lt"/>
                <a:cs typeface="+mn-lt"/>
              </a:rPr>
              <a:t> an </a:t>
            </a:r>
            <a:r>
              <a:rPr lang="fr-FR" i="1" dirty="0" err="1">
                <a:ea typeface="+mn-lt"/>
                <a:cs typeface="+mn-lt"/>
              </a:rPr>
              <a:t>Identity</a:t>
            </a:r>
            <a:r>
              <a:rPr lang="fr-FR" i="1" dirty="0">
                <a:ea typeface="+mn-lt"/>
                <a:cs typeface="+mn-lt"/>
              </a:rPr>
              <a:t> or </a:t>
            </a:r>
            <a:r>
              <a:rPr lang="fr-FR" i="1" dirty="0" err="1">
                <a:ea typeface="+mn-lt"/>
                <a:cs typeface="+mn-lt"/>
              </a:rPr>
              <a:t>Cope</a:t>
            </a:r>
            <a:r>
              <a:rPr lang="fr-FR" i="1" dirty="0">
                <a:ea typeface="+mn-lt"/>
                <a:cs typeface="+mn-lt"/>
              </a:rPr>
              <a:t> </a:t>
            </a:r>
            <a:r>
              <a:rPr lang="fr-FR" i="1" dirty="0" err="1">
                <a:ea typeface="+mn-lt"/>
                <a:cs typeface="+mn-lt"/>
              </a:rPr>
              <a:t>With</a:t>
            </a:r>
            <a:r>
              <a:rPr lang="fr-FR" i="1" dirty="0">
                <a:ea typeface="+mn-lt"/>
                <a:cs typeface="+mn-lt"/>
              </a:rPr>
              <a:t> </a:t>
            </a:r>
            <a:r>
              <a:rPr lang="fr-FR" i="1" dirty="0" err="1">
                <a:ea typeface="+mn-lt"/>
                <a:cs typeface="+mn-lt"/>
              </a:rPr>
              <a:t>Role</a:t>
            </a:r>
            <a:r>
              <a:rPr lang="fr-FR" i="1" dirty="0">
                <a:ea typeface="+mn-lt"/>
                <a:cs typeface="+mn-lt"/>
              </a:rPr>
              <a:t> Confusion</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www.verywellmind.com</a:t>
            </a:r>
            <a:r>
              <a:rPr lang="fr-FR" dirty="0">
                <a:ea typeface="+mn-lt"/>
                <a:cs typeface="+mn-lt"/>
              </a:rPr>
              <a:t>/identity-versus-confusion-2795735&gt; [</a:t>
            </a:r>
            <a:r>
              <a:rPr lang="fr-FR" dirty="0" err="1">
                <a:ea typeface="+mn-lt"/>
                <a:cs typeface="+mn-lt"/>
              </a:rPr>
              <a:t>Accessed</a:t>
            </a:r>
            <a:r>
              <a:rPr lang="fr-FR" dirty="0">
                <a:ea typeface="+mn-lt"/>
                <a:cs typeface="+mn-lt"/>
              </a:rPr>
              <a:t> 29 July 2022].</a:t>
            </a:r>
          </a:p>
          <a:p>
            <a:pPr marL="0" indent="0">
              <a:buNone/>
            </a:pPr>
            <a:r>
              <a:rPr lang="fr-FR" dirty="0">
                <a:ea typeface="+mn-lt"/>
                <a:cs typeface="+mn-lt"/>
              </a:rPr>
              <a:t>11. </a:t>
            </a:r>
            <a:r>
              <a:rPr lang="fr-FR" dirty="0" err="1">
                <a:ea typeface="+mn-lt"/>
                <a:cs typeface="+mn-lt"/>
              </a:rPr>
              <a:t>What's</a:t>
            </a:r>
            <a:r>
              <a:rPr lang="fr-FR" dirty="0">
                <a:ea typeface="+mn-lt"/>
                <a:cs typeface="+mn-lt"/>
              </a:rPr>
              <a:t> happening at UDC! | Aspire. </a:t>
            </a:r>
            <a:r>
              <a:rPr lang="fr-FR" dirty="0" err="1">
                <a:ea typeface="+mn-lt"/>
                <a:cs typeface="+mn-lt"/>
              </a:rPr>
              <a:t>Accomplish</a:t>
            </a:r>
            <a:r>
              <a:rPr lang="fr-FR" dirty="0">
                <a:ea typeface="+mn-lt"/>
                <a:cs typeface="+mn-lt"/>
              </a:rPr>
              <a:t>. </a:t>
            </a:r>
            <a:r>
              <a:rPr lang="fr-FR" dirty="0" err="1">
                <a:ea typeface="+mn-lt"/>
                <a:cs typeface="+mn-lt"/>
              </a:rPr>
              <a:t>Take</a:t>
            </a:r>
            <a:r>
              <a:rPr lang="fr-FR" dirty="0">
                <a:ea typeface="+mn-lt"/>
                <a:cs typeface="+mn-lt"/>
              </a:rPr>
              <a:t> on the World. 2022. </a:t>
            </a:r>
            <a:r>
              <a:rPr lang="fr-FR" i="1" dirty="0">
                <a:ea typeface="+mn-lt"/>
                <a:cs typeface="+mn-lt"/>
              </a:rPr>
              <a:t>Importance of Psychology </a:t>
            </a:r>
            <a:r>
              <a:rPr lang="fr-FR" i="1" dirty="0" err="1">
                <a:ea typeface="+mn-lt"/>
                <a:cs typeface="+mn-lt"/>
              </a:rPr>
              <a:t>Today</a:t>
            </a:r>
            <a:r>
              <a:rPr lang="fr-FR" i="1" dirty="0">
                <a:ea typeface="+mn-lt"/>
                <a:cs typeface="+mn-lt"/>
              </a:rPr>
              <a:t> | </a:t>
            </a:r>
            <a:r>
              <a:rPr lang="fr-FR" i="1" dirty="0" err="1">
                <a:ea typeface="+mn-lt"/>
                <a:cs typeface="+mn-lt"/>
              </a:rPr>
              <a:t>What's</a:t>
            </a:r>
            <a:r>
              <a:rPr lang="fr-FR" i="1" dirty="0">
                <a:ea typeface="+mn-lt"/>
                <a:cs typeface="+mn-lt"/>
              </a:rPr>
              <a:t> happening at UDC!</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www.udc.edu</a:t>
            </a:r>
            <a:r>
              <a:rPr lang="fr-FR" dirty="0">
                <a:ea typeface="+mn-lt"/>
                <a:cs typeface="+mn-lt"/>
              </a:rPr>
              <a:t>/social-</a:t>
            </a:r>
            <a:r>
              <a:rPr lang="fr-FR" dirty="0" err="1">
                <a:ea typeface="+mn-lt"/>
                <a:cs typeface="+mn-lt"/>
              </a:rPr>
              <a:t>udc</a:t>
            </a:r>
            <a:r>
              <a:rPr lang="fr-FR" dirty="0">
                <a:ea typeface="+mn-lt"/>
                <a:cs typeface="+mn-lt"/>
              </a:rPr>
              <a:t>/2018/03/07/</a:t>
            </a:r>
            <a:r>
              <a:rPr lang="fr-FR" dirty="0" err="1">
                <a:ea typeface="+mn-lt"/>
                <a:cs typeface="+mn-lt"/>
              </a:rPr>
              <a:t>importance_psychology_todays_world</a:t>
            </a:r>
            <a:r>
              <a:rPr lang="fr-FR" dirty="0">
                <a:ea typeface="+mn-lt"/>
                <a:cs typeface="+mn-lt"/>
              </a:rPr>
              <a:t>/&gt; [</a:t>
            </a:r>
            <a:r>
              <a:rPr lang="fr-FR" dirty="0" err="1">
                <a:ea typeface="+mn-lt"/>
                <a:cs typeface="+mn-lt"/>
              </a:rPr>
              <a:t>Accessed</a:t>
            </a:r>
            <a:r>
              <a:rPr lang="fr-FR" dirty="0">
                <a:ea typeface="+mn-lt"/>
                <a:cs typeface="+mn-lt"/>
              </a:rPr>
              <a:t> 31 July 2022].</a:t>
            </a:r>
          </a:p>
          <a:p>
            <a:pPr marL="0" indent="0">
              <a:buNone/>
            </a:pPr>
            <a:r>
              <a:rPr lang="fr-FR" dirty="0">
                <a:ea typeface="+mn-lt"/>
                <a:cs typeface="+mn-lt"/>
              </a:rPr>
              <a:t>12. </a:t>
            </a:r>
            <a:r>
              <a:rPr lang="fr-FR" dirty="0" err="1">
                <a:ea typeface="+mn-lt"/>
                <a:cs typeface="+mn-lt"/>
              </a:rPr>
              <a:t>Who.int</a:t>
            </a:r>
            <a:r>
              <a:rPr lang="fr-FR" dirty="0">
                <a:ea typeface="+mn-lt"/>
                <a:cs typeface="+mn-lt"/>
              </a:rPr>
              <a:t>. 2022. </a:t>
            </a:r>
            <a:r>
              <a:rPr lang="fr-FR" i="1" dirty="0">
                <a:ea typeface="+mn-lt"/>
                <a:cs typeface="+mn-lt"/>
              </a:rPr>
              <a:t>Adolescent </a:t>
            </a:r>
            <a:r>
              <a:rPr lang="fr-FR" i="1" dirty="0" err="1">
                <a:ea typeface="+mn-lt"/>
                <a:cs typeface="+mn-lt"/>
              </a:rPr>
              <a:t>health</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www.who.int</a:t>
            </a:r>
            <a:r>
              <a:rPr lang="fr-FR" dirty="0">
                <a:ea typeface="+mn-lt"/>
                <a:cs typeface="+mn-lt"/>
              </a:rPr>
              <a:t>/</a:t>
            </a:r>
            <a:r>
              <a:rPr lang="fr-FR" dirty="0" err="1">
                <a:ea typeface="+mn-lt"/>
                <a:cs typeface="+mn-lt"/>
              </a:rPr>
              <a:t>health</a:t>
            </a:r>
            <a:r>
              <a:rPr lang="fr-FR" dirty="0">
                <a:ea typeface="+mn-lt"/>
                <a:cs typeface="+mn-lt"/>
              </a:rPr>
              <a:t>-topics/</a:t>
            </a:r>
            <a:r>
              <a:rPr lang="fr-FR" dirty="0" err="1">
                <a:ea typeface="+mn-lt"/>
                <a:cs typeface="+mn-lt"/>
              </a:rPr>
              <a:t>adolescent-health#tab</a:t>
            </a:r>
            <a:r>
              <a:rPr lang="fr-FR" dirty="0">
                <a:ea typeface="+mn-lt"/>
                <a:cs typeface="+mn-lt"/>
              </a:rPr>
              <a:t>=tab_1&gt; [</a:t>
            </a:r>
            <a:r>
              <a:rPr lang="fr-FR" dirty="0" err="1">
                <a:ea typeface="+mn-lt"/>
                <a:cs typeface="+mn-lt"/>
              </a:rPr>
              <a:t>Accessed</a:t>
            </a:r>
            <a:r>
              <a:rPr lang="fr-FR" dirty="0">
                <a:ea typeface="+mn-lt"/>
                <a:cs typeface="+mn-lt"/>
              </a:rPr>
              <a:t> 29 July 2022].</a:t>
            </a:r>
          </a:p>
          <a:p>
            <a:pPr marL="0" indent="0">
              <a:buNone/>
            </a:pPr>
            <a:r>
              <a:rPr lang="fr-FR" dirty="0">
                <a:ea typeface="+mn-lt"/>
                <a:cs typeface="+mn-lt"/>
              </a:rPr>
              <a:t>13. </a:t>
            </a:r>
            <a:r>
              <a:rPr lang="fr-FR" dirty="0" err="1">
                <a:ea typeface="+mn-lt"/>
                <a:cs typeface="+mn-lt"/>
              </a:rPr>
              <a:t>Wvdhhr.org</a:t>
            </a:r>
            <a:r>
              <a:rPr lang="fr-FR" dirty="0">
                <a:ea typeface="+mn-lt"/>
                <a:cs typeface="+mn-lt"/>
              </a:rPr>
              <a:t>. 2022. </a:t>
            </a:r>
            <a:r>
              <a:rPr lang="fr-FR" i="1" dirty="0">
                <a:ea typeface="+mn-lt"/>
                <a:cs typeface="+mn-lt"/>
              </a:rPr>
              <a:t>DEVELOPMENTAL TASKS OF ADOLESCENCE</a:t>
            </a:r>
            <a:r>
              <a:rPr lang="fr-FR" dirty="0">
                <a:ea typeface="+mn-lt"/>
                <a:cs typeface="+mn-lt"/>
              </a:rPr>
              <a:t>. [online] </a:t>
            </a:r>
            <a:r>
              <a:rPr lang="fr-FR" dirty="0" err="1">
                <a:ea typeface="+mn-lt"/>
                <a:cs typeface="+mn-lt"/>
              </a:rPr>
              <a:t>Available</a:t>
            </a:r>
            <a:r>
              <a:rPr lang="fr-FR" dirty="0">
                <a:ea typeface="+mn-lt"/>
                <a:cs typeface="+mn-lt"/>
              </a:rPr>
              <a:t> at: &lt;https://</a:t>
            </a:r>
            <a:r>
              <a:rPr lang="fr-FR" dirty="0" err="1">
                <a:ea typeface="+mn-lt"/>
                <a:cs typeface="+mn-lt"/>
              </a:rPr>
              <a:t>www.wvdhhr.org</a:t>
            </a:r>
            <a:r>
              <a:rPr lang="fr-FR" dirty="0">
                <a:ea typeface="+mn-lt"/>
                <a:cs typeface="+mn-lt"/>
              </a:rPr>
              <a:t>/</a:t>
            </a:r>
            <a:r>
              <a:rPr lang="fr-FR" dirty="0" err="1">
                <a:ea typeface="+mn-lt"/>
                <a:cs typeface="+mn-lt"/>
              </a:rPr>
              <a:t>bph</a:t>
            </a:r>
            <a:r>
              <a:rPr lang="fr-FR" dirty="0">
                <a:ea typeface="+mn-lt"/>
                <a:cs typeface="+mn-lt"/>
              </a:rPr>
              <a:t>/modules/man/man-res3.htm&gt; [</a:t>
            </a:r>
            <a:r>
              <a:rPr lang="fr-FR" dirty="0" err="1">
                <a:ea typeface="+mn-lt"/>
                <a:cs typeface="+mn-lt"/>
              </a:rPr>
              <a:t>Accessed</a:t>
            </a:r>
            <a:r>
              <a:rPr lang="fr-FR" dirty="0">
                <a:ea typeface="+mn-lt"/>
                <a:cs typeface="+mn-lt"/>
              </a:rPr>
              <a:t> 29 July 2022].</a:t>
            </a:r>
          </a:p>
          <a:p>
            <a:pPr marL="0" indent="0">
              <a:buNone/>
            </a:pPr>
            <a:r>
              <a:rPr lang="fr-FR" dirty="0">
                <a:ea typeface="+mn-lt"/>
                <a:cs typeface="+mn-lt"/>
              </a:rPr>
              <a:t>14. Lecture slide</a:t>
            </a:r>
          </a:p>
          <a:p>
            <a:pPr marL="0" indent="0">
              <a:buNone/>
            </a:pPr>
            <a:r>
              <a:rPr lang="fr-FR" dirty="0" err="1"/>
              <a:t>Lifespanpsychology.co.uk</a:t>
            </a:r>
            <a:r>
              <a:rPr lang="fr-FR" dirty="0"/>
              <a:t>. 2022. [online] </a:t>
            </a:r>
            <a:r>
              <a:rPr lang="fr-FR" dirty="0" err="1"/>
              <a:t>Available</a:t>
            </a:r>
            <a:r>
              <a:rPr lang="fr-FR" dirty="0"/>
              <a:t> at: &lt;https://</a:t>
            </a:r>
            <a:r>
              <a:rPr lang="fr-FR" dirty="0" err="1"/>
              <a:t>www.lifespanpsychology.co.uk</a:t>
            </a:r>
            <a:r>
              <a:rPr lang="fr-FR" dirty="0"/>
              <a:t>&gt; [</a:t>
            </a:r>
            <a:r>
              <a:rPr lang="fr-FR" dirty="0" err="1"/>
              <a:t>Accessed</a:t>
            </a:r>
            <a:r>
              <a:rPr lang="fr-FR" dirty="0"/>
              <a:t> 2 August 2022].</a:t>
            </a:r>
            <a:endParaRPr lang="fr-FR" dirty="0">
              <a:ea typeface="+mn-lt"/>
              <a:cs typeface="+mn-lt"/>
            </a:endParaRPr>
          </a:p>
        </p:txBody>
      </p:sp>
    </p:spTree>
    <p:extLst>
      <p:ext uri="{BB962C8B-B14F-4D97-AF65-F5344CB8AC3E}">
        <p14:creationId xmlns:p14="http://schemas.microsoft.com/office/powerpoint/2010/main" val="3738340261"/>
      </p:ext>
    </p:extLst>
  </p:cSld>
  <p:clrMapOvr>
    <a:masterClrMapping/>
  </p:clrMapOvr>
</p:sld>
</file>

<file path=ppt/theme/theme1.xml><?xml version="1.0" encoding="utf-8"?>
<a:theme xmlns:a="http://schemas.openxmlformats.org/drawingml/2006/main" name="Cadr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1407</TotalTime>
  <Words>4550</Words>
  <Application>Microsoft Macintosh PowerPoint</Application>
  <PresentationFormat>Grand écran</PresentationFormat>
  <Paragraphs>200</Paragraphs>
  <Slides>15</Slides>
  <Notes>8</Notes>
  <HiddenSlides>0</HiddenSlides>
  <MMClips>0</MMClips>
  <ScaleCrop>false</ScaleCrop>
  <HeadingPairs>
    <vt:vector size="6" baseType="variant">
      <vt:variant>
        <vt:lpstr>Polices utilisées</vt:lpstr>
      </vt:variant>
      <vt:variant>
        <vt:i4>7</vt:i4>
      </vt:variant>
      <vt:variant>
        <vt:lpstr>Thème</vt:lpstr>
      </vt:variant>
      <vt:variant>
        <vt:i4>1</vt:i4>
      </vt:variant>
      <vt:variant>
        <vt:lpstr>Titres des diapositives</vt:lpstr>
      </vt:variant>
      <vt:variant>
        <vt:i4>15</vt:i4>
      </vt:variant>
    </vt:vector>
  </HeadingPairs>
  <TitlesOfParts>
    <vt:vector size="23" baseType="lpstr">
      <vt:lpstr>.AppleSystemUIFont</vt:lpstr>
      <vt:lpstr>Arial</vt:lpstr>
      <vt:lpstr>Arial Nova</vt:lpstr>
      <vt:lpstr>Calibri</vt:lpstr>
      <vt:lpstr>Corbel</vt:lpstr>
      <vt:lpstr>UICTFontTextStyleBody</vt:lpstr>
      <vt:lpstr>Wingdings 2</vt:lpstr>
      <vt:lpstr>Cadre</vt:lpstr>
      <vt:lpstr>HEALTH AND SOCIAL CARE  MODULE: Psychology in Heath and Social Care  MODULE CODE: BMHP4003  ASSESSMENT  TITLE: Group Presentation  MODULE LECTURE: Diya Ganguly</vt:lpstr>
      <vt:lpstr>Table of Context + The Group members </vt:lpstr>
      <vt:lpstr>       INTRODUCTION      Precious </vt:lpstr>
      <vt:lpstr>Introducing Erickson’s theory and Psychology development </vt:lpstr>
      <vt:lpstr>ERIKSON'S THEORY OF PSYCHOSOCIAL DVELOPMENT     Maryan </vt:lpstr>
      <vt:lpstr>STAGES OF PSYCHOSOCIAL DEVELOPMENT    Maryan </vt:lpstr>
      <vt:lpstr>Adolescence (12-18 years)    </vt:lpstr>
      <vt:lpstr>What is adolscence for Eriskon? (Identity vs Role confusion)  Sophia</vt:lpstr>
      <vt:lpstr>The role lifespan psychology play in our daily lives​. Rejoice</vt:lpstr>
      <vt:lpstr>Importance of psychology in everyday life. Rejoice</vt:lpstr>
      <vt:lpstr>Here are the stages of development that briefly explain the lifespan theory</vt:lpstr>
      <vt:lpstr>Critically evaluating the identified lifespan of the psychological theory </vt:lpstr>
      <vt:lpstr>Conclusion </vt:lpstr>
      <vt:lpstr>Thank You !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
  <cp:lastModifiedBy>Sophia Sarpong</cp:lastModifiedBy>
  <cp:revision>88</cp:revision>
  <dcterms:created xsi:type="dcterms:W3CDTF">2022-07-25T17:43:24Z</dcterms:created>
  <dcterms:modified xsi:type="dcterms:W3CDTF">2022-08-02T22:22:40Z</dcterms:modified>
</cp:coreProperties>
</file>