
<file path=[Content_Types].xml><?xml version="1.0" encoding="utf-8"?>
<Types xmlns="http://schemas.openxmlformats.org/package/2006/content-types">
  <Default Extension="png" ContentType="image/png"/>
  <Default Extension="jpeg" ContentType="image/jpeg"/>
  <Default Extension="emf" ContentType="image/x-emf"/>
  <Default Extension="wmf" ContentType="image/x-w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2"/>
  </p:notesMasterIdLst>
  <p:handoutMasterIdLst>
    <p:handoutMasterId r:id="rId33"/>
  </p:handoutMasterIdLst>
  <p:sldIdLst>
    <p:sldId id="353" r:id="rId2"/>
    <p:sldId id="354" r:id="rId3"/>
    <p:sldId id="300" r:id="rId4"/>
    <p:sldId id="287" r:id="rId5"/>
    <p:sldId id="270" r:id="rId6"/>
    <p:sldId id="271" r:id="rId7"/>
    <p:sldId id="275" r:id="rId8"/>
    <p:sldId id="293" r:id="rId9"/>
    <p:sldId id="301" r:id="rId10"/>
    <p:sldId id="302" r:id="rId11"/>
    <p:sldId id="303" r:id="rId12"/>
    <p:sldId id="304" r:id="rId13"/>
    <p:sldId id="315" r:id="rId14"/>
    <p:sldId id="317" r:id="rId15"/>
    <p:sldId id="318" r:id="rId16"/>
    <p:sldId id="320" r:id="rId17"/>
    <p:sldId id="322" r:id="rId18"/>
    <p:sldId id="325" r:id="rId19"/>
    <p:sldId id="341" r:id="rId20"/>
    <p:sldId id="342" r:id="rId21"/>
    <p:sldId id="343" r:id="rId22"/>
    <p:sldId id="344" r:id="rId23"/>
    <p:sldId id="345" r:id="rId24"/>
    <p:sldId id="346" r:id="rId25"/>
    <p:sldId id="347" r:id="rId26"/>
    <p:sldId id="348" r:id="rId27"/>
    <p:sldId id="349" r:id="rId28"/>
    <p:sldId id="350" r:id="rId29"/>
    <p:sldId id="351" r:id="rId30"/>
    <p:sldId id="352" r:id="rId3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3" d="100"/>
          <a:sy n="83" d="100"/>
        </p:scale>
        <p:origin x="957" y="48"/>
      </p:cViewPr>
      <p:guideLst>
        <p:guide orient="horz" pos="2160"/>
        <p:guide pos="2880"/>
      </p:guideLst>
    </p:cSldViewPr>
  </p:slideViewPr>
  <p:notesTextViewPr>
    <p:cViewPr>
      <p:scale>
        <a:sx n="100" d="100"/>
        <a:sy n="100" d="100"/>
      </p:scale>
      <p:origin x="0" y="0"/>
    </p:cViewPr>
  </p:notesTextViewPr>
  <p:sorterViewPr>
    <p:cViewPr varScale="1">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8EE438-12D5-44B3-885B-51E35A4833EA}" type="datetimeFigureOut">
              <a:rPr lang="en-GB" smtClean="0"/>
              <a:pPr/>
              <a:t>13/12/2019</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8761ABC-B478-47B6-AF61-4BF226F39921}" type="slidenum">
              <a:rPr lang="en-GB" smtClean="0"/>
              <a:pPr/>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85C3C99-70A9-4DC2-B492-F3E2C773295A}" type="datetimeFigureOut">
              <a:rPr lang="en-GB" smtClean="0"/>
              <a:pPr/>
              <a:t>13/12/2019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1D88E57-32A0-4E07-BE15-5B1F20019B68}" type="slidenum">
              <a:rPr lang="en-GB" smtClean="0"/>
              <a:pPr/>
              <a:t>‹#›</a:t>
            </a:fld>
            <a:endParaRPr lang="en-GB"/>
          </a:p>
        </p:txBody>
      </p:sp>
    </p:spTree>
    <p:extLst>
      <p:ext uri="{BB962C8B-B14F-4D97-AF65-F5344CB8AC3E}">
        <p14:creationId xmlns:p14="http://schemas.microsoft.com/office/powerpoint/2010/main" val="35556459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FBE629B-EA29-4E74-89E0-D0AEA7034530}" type="slidenum">
              <a:rPr lang="en-GB" smtClean="0"/>
              <a:t>15</a:t>
            </a:fld>
            <a:endParaRPr lang="en-GB"/>
          </a:p>
        </p:txBody>
      </p:sp>
    </p:spTree>
    <p:extLst>
      <p:ext uri="{BB962C8B-B14F-4D97-AF65-F5344CB8AC3E}">
        <p14:creationId xmlns:p14="http://schemas.microsoft.com/office/powerpoint/2010/main" val="30875709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It is clear that women with secondary breast cancer have unique characteristics, information and support needs that differ from those with early stage breast cancer (Tucker et al, 2017). </a:t>
            </a:r>
            <a:endParaRPr lang="en-GB" dirty="0"/>
          </a:p>
        </p:txBody>
      </p:sp>
      <p:sp>
        <p:nvSpPr>
          <p:cNvPr id="4" name="Slide Number Placeholder 3"/>
          <p:cNvSpPr>
            <a:spLocks noGrp="1"/>
          </p:cNvSpPr>
          <p:nvPr>
            <p:ph type="sldNum" sz="quarter" idx="10"/>
          </p:nvPr>
        </p:nvSpPr>
        <p:spPr/>
        <p:txBody>
          <a:bodyPr/>
          <a:lstStyle/>
          <a:p>
            <a:fld id="{8FBE629B-EA29-4E74-89E0-D0AEA7034530}" type="slidenum">
              <a:rPr lang="en-GB" smtClean="0"/>
              <a:t>16</a:t>
            </a:fld>
            <a:endParaRPr lang="en-GB"/>
          </a:p>
        </p:txBody>
      </p:sp>
    </p:spTree>
    <p:extLst>
      <p:ext uri="{BB962C8B-B14F-4D97-AF65-F5344CB8AC3E}">
        <p14:creationId xmlns:p14="http://schemas.microsoft.com/office/powerpoint/2010/main" val="14482534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FBE629B-EA29-4E74-89E0-D0AEA7034530}" type="slidenum">
              <a:rPr lang="en-GB" smtClean="0"/>
              <a:t>17</a:t>
            </a:fld>
            <a:endParaRPr lang="en-GB"/>
          </a:p>
        </p:txBody>
      </p:sp>
    </p:spTree>
    <p:extLst>
      <p:ext uri="{BB962C8B-B14F-4D97-AF65-F5344CB8AC3E}">
        <p14:creationId xmlns:p14="http://schemas.microsoft.com/office/powerpoint/2010/main" val="37783717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Each focus group was transcribed verbatim and the transcript anonymised at this stage using pseudonyms.  The data was analysed using thematic analysis following Braun and Clarke’s (2006) framework for analysis due it flexible approach to analysis that enables the researchers to identify commonly occurring themes without being overly influenced by a strong theoretical stance.   Thematic analysis was employed to identify and analyse commonly occurring themes that emerged within and across focus groups, enabling us to provide a rich interpretative narrative to support the final thematic account (</a:t>
            </a:r>
            <a:r>
              <a:rPr lang="en-GB" dirty="0" err="1"/>
              <a:t>Boyatzis</a:t>
            </a:r>
            <a:r>
              <a:rPr lang="en-GB" dirty="0"/>
              <a:t>, 1998).</a:t>
            </a:r>
          </a:p>
        </p:txBody>
      </p:sp>
      <p:sp>
        <p:nvSpPr>
          <p:cNvPr id="4" name="Slide Number Placeholder 3"/>
          <p:cNvSpPr>
            <a:spLocks noGrp="1"/>
          </p:cNvSpPr>
          <p:nvPr>
            <p:ph type="sldNum" sz="quarter" idx="10"/>
          </p:nvPr>
        </p:nvSpPr>
        <p:spPr/>
        <p:txBody>
          <a:bodyPr/>
          <a:lstStyle/>
          <a:p>
            <a:fld id="{8FBE629B-EA29-4E74-89E0-D0AEA7034530}" type="slidenum">
              <a:rPr lang="en-GB" smtClean="0"/>
              <a:t>18</a:t>
            </a:fld>
            <a:endParaRPr lang="en-GB"/>
          </a:p>
        </p:txBody>
      </p:sp>
    </p:spTree>
    <p:extLst>
      <p:ext uri="{BB962C8B-B14F-4D97-AF65-F5344CB8AC3E}">
        <p14:creationId xmlns:p14="http://schemas.microsoft.com/office/powerpoint/2010/main" val="37435710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FBE629B-EA29-4E74-89E0-D0AEA7034530}" type="slidenum">
              <a:rPr lang="en-GB" smtClean="0"/>
              <a:t>20</a:t>
            </a:fld>
            <a:endParaRPr lang="en-GB"/>
          </a:p>
        </p:txBody>
      </p:sp>
    </p:spTree>
    <p:extLst>
      <p:ext uri="{BB962C8B-B14F-4D97-AF65-F5344CB8AC3E}">
        <p14:creationId xmlns:p14="http://schemas.microsoft.com/office/powerpoint/2010/main" val="779278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FBE629B-EA29-4E74-89E0-D0AEA7034530}" type="slidenum">
              <a:rPr lang="en-GB" smtClean="0"/>
              <a:t>25</a:t>
            </a:fld>
            <a:endParaRPr lang="en-GB"/>
          </a:p>
        </p:txBody>
      </p:sp>
    </p:spTree>
    <p:extLst>
      <p:ext uri="{BB962C8B-B14F-4D97-AF65-F5344CB8AC3E}">
        <p14:creationId xmlns:p14="http://schemas.microsoft.com/office/powerpoint/2010/main" val="12387899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FBE629B-EA29-4E74-89E0-D0AEA7034530}" type="slidenum">
              <a:rPr lang="en-GB" smtClean="0"/>
              <a:t>26</a:t>
            </a:fld>
            <a:endParaRPr lang="en-GB"/>
          </a:p>
        </p:txBody>
      </p:sp>
    </p:spTree>
    <p:extLst>
      <p:ext uri="{BB962C8B-B14F-4D97-AF65-F5344CB8AC3E}">
        <p14:creationId xmlns:p14="http://schemas.microsoft.com/office/powerpoint/2010/main" val="9544990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FBE629B-EA29-4E74-89E0-D0AEA7034530}" type="slidenum">
              <a:rPr lang="en-GB" smtClean="0"/>
              <a:t>27</a:t>
            </a:fld>
            <a:endParaRPr lang="en-GB"/>
          </a:p>
        </p:txBody>
      </p:sp>
    </p:spTree>
    <p:extLst>
      <p:ext uri="{BB962C8B-B14F-4D97-AF65-F5344CB8AC3E}">
        <p14:creationId xmlns:p14="http://schemas.microsoft.com/office/powerpoint/2010/main" val="34438339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FBE629B-EA29-4E74-89E0-D0AEA7034530}" type="slidenum">
              <a:rPr lang="en-GB" smtClean="0"/>
              <a:t>28</a:t>
            </a:fld>
            <a:endParaRPr lang="en-GB"/>
          </a:p>
        </p:txBody>
      </p:sp>
    </p:spTree>
    <p:extLst>
      <p:ext uri="{BB962C8B-B14F-4D97-AF65-F5344CB8AC3E}">
        <p14:creationId xmlns:p14="http://schemas.microsoft.com/office/powerpoint/2010/main" val="330974383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FBE629B-EA29-4E74-89E0-D0AEA7034530}" type="slidenum">
              <a:rPr lang="en-GB" smtClean="0"/>
              <a:t>29</a:t>
            </a:fld>
            <a:endParaRPr lang="en-GB"/>
          </a:p>
        </p:txBody>
      </p:sp>
    </p:spTree>
    <p:extLst>
      <p:ext uri="{BB962C8B-B14F-4D97-AF65-F5344CB8AC3E}">
        <p14:creationId xmlns:p14="http://schemas.microsoft.com/office/powerpoint/2010/main" val="229644274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FBE629B-EA29-4E74-89E0-D0AEA7034530}" type="slidenum">
              <a:rPr lang="en-GB" smtClean="0"/>
              <a:t>30</a:t>
            </a:fld>
            <a:endParaRPr lang="en-GB"/>
          </a:p>
        </p:txBody>
      </p:sp>
    </p:spTree>
    <p:extLst>
      <p:ext uri="{BB962C8B-B14F-4D97-AF65-F5344CB8AC3E}">
        <p14:creationId xmlns:p14="http://schemas.microsoft.com/office/powerpoint/2010/main" val="14172193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5096300D-51F6-4585-996F-12DC8F1487A3}" type="datetimeFigureOut">
              <a:rPr lang="en-GB" smtClean="0"/>
              <a:pPr/>
              <a:t>13/12/2019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BCF0AE-04BC-4F74-8C3D-E7F2BD8EB4E7}"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096300D-51F6-4585-996F-12DC8F1487A3}" type="datetimeFigureOut">
              <a:rPr lang="en-GB" smtClean="0"/>
              <a:pPr/>
              <a:t>13/12/2019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BCF0AE-04BC-4F74-8C3D-E7F2BD8EB4E7}"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096300D-51F6-4585-996F-12DC8F1487A3}" type="datetimeFigureOut">
              <a:rPr lang="en-GB" smtClean="0"/>
              <a:pPr/>
              <a:t>13/12/2019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BCF0AE-04BC-4F74-8C3D-E7F2BD8EB4E7}"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096300D-51F6-4585-996F-12DC8F1487A3}" type="datetimeFigureOut">
              <a:rPr lang="en-GB" smtClean="0"/>
              <a:pPr/>
              <a:t>13/12/2019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BCF0AE-04BC-4F74-8C3D-E7F2BD8EB4E7}"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096300D-51F6-4585-996F-12DC8F1487A3}" type="datetimeFigureOut">
              <a:rPr lang="en-GB" smtClean="0"/>
              <a:pPr/>
              <a:t>13/12/2019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2BCF0AE-04BC-4F74-8C3D-E7F2BD8EB4E7}"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096300D-51F6-4585-996F-12DC8F1487A3}" type="datetimeFigureOut">
              <a:rPr lang="en-GB" smtClean="0"/>
              <a:pPr/>
              <a:t>13/12/2019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2BCF0AE-04BC-4F74-8C3D-E7F2BD8EB4E7}"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096300D-51F6-4585-996F-12DC8F1487A3}" type="datetimeFigureOut">
              <a:rPr lang="en-GB" smtClean="0"/>
              <a:pPr/>
              <a:t>13/12/2019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2BCF0AE-04BC-4F74-8C3D-E7F2BD8EB4E7}"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096300D-51F6-4585-996F-12DC8F1487A3}" type="datetimeFigureOut">
              <a:rPr lang="en-GB" smtClean="0"/>
              <a:pPr/>
              <a:t>13/12/2019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BCF0AE-04BC-4F74-8C3D-E7F2BD8EB4E7}"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096300D-51F6-4585-996F-12DC8F1487A3}" type="datetimeFigureOut">
              <a:rPr lang="en-GB" smtClean="0"/>
              <a:pPr/>
              <a:t>13/12/2019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BCF0AE-04BC-4F74-8C3D-E7F2BD8EB4E7}"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096300D-51F6-4585-996F-12DC8F1487A3}" type="datetimeFigureOut">
              <a:rPr lang="en-GB" smtClean="0"/>
              <a:pPr/>
              <a:t>13/12/2019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BCF0AE-04BC-4F74-8C3D-E7F2BD8EB4E7}"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096300D-51F6-4585-996F-12DC8F1487A3}" type="datetimeFigureOut">
              <a:rPr lang="en-GB" smtClean="0"/>
              <a:pPr/>
              <a:t>13/12/2019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BCF0AE-04BC-4F74-8C3D-E7F2BD8EB4E7}"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330" y="2367093"/>
            <a:ext cx="777287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12/13/2019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0394464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096300D-51F6-4585-996F-12DC8F1487A3}" type="datetimeFigureOut">
              <a:rPr lang="en-GB" smtClean="0"/>
              <a:pPr/>
              <a:t>13/12/2019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2BCF0AE-04BC-4F74-8C3D-E7F2BD8EB4E7}"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1.xml"/><Relationship Id="rId5" Type="http://schemas.openxmlformats.org/officeDocument/2006/relationships/image" Target="../media/image6.jpeg"/><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hyperlink" Target="mailto:c.evolve@sm.uwtsd.ac.uk" TargetMode="External"/><Relationship Id="rId1" Type="http://schemas.openxmlformats.org/officeDocument/2006/relationships/slideLayout" Target="../slideLayouts/slideLayout1.xml"/><Relationship Id="rId6" Type="http://schemas.openxmlformats.org/officeDocument/2006/relationships/image" Target="../media/image12.jpeg"/><Relationship Id="rId5" Type="http://schemas.openxmlformats.org/officeDocument/2006/relationships/image" Target="../media/image11.jpeg"/><Relationship Id="rId4" Type="http://schemas.openxmlformats.org/officeDocument/2006/relationships/image" Target="../media/image10.emf"/></Relationships>
</file>

<file path=ppt/slides/_rels/slide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5.wmf"/><Relationship Id="rId2" Type="http://schemas.openxmlformats.org/officeDocument/2006/relationships/image" Target="../media/image14.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15.w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5.wm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19.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22.JPG"/><Relationship Id="rId4" Type="http://schemas.openxmlformats.org/officeDocument/2006/relationships/image" Target="../media/image21.jpg"/></Relationships>
</file>

<file path=ppt/slides/_rels/slide2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6.xml"/><Relationship Id="rId1" Type="http://schemas.openxmlformats.org/officeDocument/2006/relationships/slideLayout" Target="../slideLayouts/slideLayout1.xml"/><Relationship Id="rId5" Type="http://schemas.openxmlformats.org/officeDocument/2006/relationships/image" Target="../media/image27.png"/><Relationship Id="rId4" Type="http://schemas.openxmlformats.org/officeDocument/2006/relationships/image" Target="../media/image26.jpeg"/></Relationships>
</file>

<file path=ppt/slides/_rels/slide26.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31.png"/><Relationship Id="rId4" Type="http://schemas.openxmlformats.org/officeDocument/2006/relationships/image" Target="../media/image30.pn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34.png"/><Relationship Id="rId5" Type="http://schemas.openxmlformats.org/officeDocument/2006/relationships/image" Target="../media/image33.png"/><Relationship Id="rId4" Type="http://schemas.openxmlformats.org/officeDocument/2006/relationships/image" Target="../media/image3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628800"/>
            <a:ext cx="8229600" cy="1143000"/>
          </a:xfrm>
        </p:spPr>
        <p:txBody>
          <a:bodyPr>
            <a:noAutofit/>
          </a:bodyPr>
          <a:lstStyle/>
          <a:p>
            <a:r>
              <a:rPr lang="en-GB" sz="3200" dirty="0" smtClean="0"/>
              <a:t>Applied Research &amp; Ethics: </a:t>
            </a:r>
            <a:br>
              <a:rPr lang="en-GB" sz="3200" dirty="0" smtClean="0"/>
            </a:br>
            <a:r>
              <a:rPr lang="en-GB" sz="3200" dirty="0" smtClean="0"/>
              <a:t>a quick tour of UWTSD’s </a:t>
            </a:r>
            <a:br>
              <a:rPr lang="en-GB" sz="3200" dirty="0" smtClean="0"/>
            </a:br>
            <a:r>
              <a:rPr lang="en-GB" sz="3200" dirty="0" smtClean="0"/>
              <a:t>psycho-oncology research</a:t>
            </a:r>
            <a:br>
              <a:rPr lang="en-GB" sz="3200" dirty="0" smtClean="0"/>
            </a:br>
            <a:r>
              <a:rPr lang="en-GB" sz="3200" dirty="0" smtClean="0"/>
              <a:t/>
            </a:r>
            <a:br>
              <a:rPr lang="en-GB" sz="3200" dirty="0" smtClean="0"/>
            </a:br>
            <a:r>
              <a:rPr lang="en-GB" sz="2400" dirty="0" smtClean="0"/>
              <a:t>Dr Ceri Phelps</a:t>
            </a:r>
            <a:br>
              <a:rPr lang="en-GB" sz="2400" dirty="0" smtClean="0"/>
            </a:br>
            <a:r>
              <a:rPr lang="en-GB" sz="2400" dirty="0" smtClean="0"/>
              <a:t>Registered Health Psychologist</a:t>
            </a:r>
            <a:br>
              <a:rPr lang="en-GB" sz="2400" dirty="0" smtClean="0"/>
            </a:br>
            <a:r>
              <a:rPr lang="en-GB" sz="2400" dirty="0" smtClean="0"/>
              <a:t>Academic Director </a:t>
            </a:r>
            <a:endParaRPr lang="en-GB" sz="2400" dirty="0"/>
          </a:p>
        </p:txBody>
      </p:sp>
      <p:sp>
        <p:nvSpPr>
          <p:cNvPr id="4" name="Content Placeholder 3"/>
          <p:cNvSpPr>
            <a:spLocks noGrp="1"/>
          </p:cNvSpPr>
          <p:nvPr>
            <p:ph idx="1"/>
          </p:nvPr>
        </p:nvSpPr>
        <p:spPr>
          <a:xfrm>
            <a:off x="457200" y="4869160"/>
            <a:ext cx="8229600" cy="3201219"/>
          </a:xfrm>
        </p:spPr>
        <p:txBody>
          <a:bodyPr>
            <a:normAutofit/>
          </a:bodyPr>
          <a:lstStyle/>
          <a:p>
            <a:pPr marL="0" indent="0" algn="ctr">
              <a:buNone/>
            </a:pPr>
            <a:r>
              <a:rPr lang="en-GB" sz="2400" dirty="0" smtClean="0"/>
              <a:t>Academic Discipline of Psychology and Counselling; </a:t>
            </a:r>
          </a:p>
          <a:p>
            <a:pPr marL="0" indent="0" algn="ctr">
              <a:buNone/>
            </a:pPr>
            <a:r>
              <a:rPr lang="en-GB" sz="2400" dirty="0" err="1" smtClean="0"/>
              <a:t>Yr</a:t>
            </a:r>
            <a:r>
              <a:rPr lang="en-GB" sz="2400" dirty="0" smtClean="0"/>
              <a:t> Athrofa;</a:t>
            </a:r>
          </a:p>
          <a:p>
            <a:pPr marL="0" indent="0" algn="ctr">
              <a:buNone/>
            </a:pPr>
            <a:r>
              <a:rPr lang="en-GB" sz="2400" dirty="0" smtClean="0"/>
              <a:t> Institute of Education &amp; Humanities</a:t>
            </a:r>
            <a:endParaRPr lang="en-GB" sz="2400" dirty="0"/>
          </a:p>
        </p:txBody>
      </p:sp>
    </p:spTree>
    <p:extLst>
      <p:ext uri="{BB962C8B-B14F-4D97-AF65-F5344CB8AC3E}">
        <p14:creationId xmlns:p14="http://schemas.microsoft.com/office/powerpoint/2010/main" val="36060336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31640" y="404664"/>
            <a:ext cx="6172200" cy="857250"/>
          </a:xfrm>
        </p:spPr>
        <p:txBody>
          <a:bodyPr/>
          <a:lstStyle/>
          <a:p>
            <a:r>
              <a:rPr lang="en-GB" dirty="0"/>
              <a:t>A little bit about me…</a:t>
            </a:r>
          </a:p>
        </p:txBody>
      </p:sp>
      <p:sp>
        <p:nvSpPr>
          <p:cNvPr id="3" name="Content Placeholder 2"/>
          <p:cNvSpPr>
            <a:spLocks noGrp="1"/>
          </p:cNvSpPr>
          <p:nvPr>
            <p:ph idx="4294967295"/>
          </p:nvPr>
        </p:nvSpPr>
        <p:spPr>
          <a:xfrm>
            <a:off x="395536" y="1628800"/>
            <a:ext cx="7992888" cy="4824536"/>
          </a:xfrm>
          <a:prstGeom prst="rect">
            <a:avLst/>
          </a:prstGeom>
        </p:spPr>
        <p:txBody>
          <a:bodyPr>
            <a:noAutofit/>
          </a:bodyPr>
          <a:lstStyle/>
          <a:p>
            <a:r>
              <a:rPr lang="en-GB" sz="2000" dirty="0"/>
              <a:t>Health Care Professions Council Registered HEALTH Psychologist  </a:t>
            </a:r>
          </a:p>
          <a:p>
            <a:r>
              <a:rPr lang="en-GB" sz="2000" dirty="0"/>
              <a:t>Research experience in applied and educational settings (government, NHS and University)</a:t>
            </a:r>
          </a:p>
          <a:p>
            <a:r>
              <a:rPr lang="en-GB" sz="2000" dirty="0"/>
              <a:t>EXPERTISE IN PSYCHONCOLOGY, GENETICS, DEMENTIA AND INTERVENTION AND SERVICE EVALUATION </a:t>
            </a:r>
          </a:p>
          <a:p>
            <a:r>
              <a:rPr lang="en-GB" sz="2000" dirty="0"/>
              <a:t>Over 15 years experience in successful NHS ethics applications including large multicentre RCTs of complex interventions </a:t>
            </a:r>
          </a:p>
          <a:p>
            <a:r>
              <a:rPr lang="en-GB" sz="2000" dirty="0"/>
              <a:t>Ex-committee member of South West Wales NHS Research Ethics Committee </a:t>
            </a:r>
          </a:p>
          <a:p>
            <a:r>
              <a:rPr lang="en-GB" sz="2000" dirty="0"/>
              <a:t>BOARD MEMBER OF Welsh </a:t>
            </a:r>
            <a:r>
              <a:rPr lang="en-GB" sz="2000" dirty="0" err="1"/>
              <a:t>Govt</a:t>
            </a:r>
            <a:r>
              <a:rPr lang="en-GB" sz="2000" dirty="0"/>
              <a:t> Health and Care Research Wales,  Research for Public &amp; Patient Benefit Board. </a:t>
            </a:r>
          </a:p>
          <a:p>
            <a:endParaRPr lang="en-GB" sz="2000" dirty="0"/>
          </a:p>
          <a:p>
            <a:endParaRPr lang="en-GB" sz="2000" dirty="0"/>
          </a:p>
          <a:p>
            <a:endParaRPr lang="en-GB" sz="2000" dirty="0"/>
          </a:p>
          <a:p>
            <a:endParaRPr lang="en-GB" sz="2000" dirty="0"/>
          </a:p>
          <a:p>
            <a:endParaRPr lang="en-GB" sz="2000" dirty="0"/>
          </a:p>
        </p:txBody>
      </p:sp>
    </p:spTree>
    <p:extLst>
      <p:ext uri="{BB962C8B-B14F-4D97-AF65-F5344CB8AC3E}">
        <p14:creationId xmlns:p14="http://schemas.microsoft.com/office/powerpoint/2010/main" val="19646635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edu-cp\Documents\Ceri Phelps\Research\CEVOLVE project\cevolve photos\FrontPageScreenshot (7).jpg"/>
          <p:cNvPicPr>
            <a:picLocks noGrp="1" noChangeAspect="1" noChangeArrowheads="1"/>
          </p:cNvPicPr>
          <p:nvPr>
            <p:ph idx="1"/>
          </p:nvPr>
        </p:nvPicPr>
        <p:blipFill>
          <a:blip r:embed="rId2"/>
          <a:srcRect/>
          <a:stretch>
            <a:fillRect/>
          </a:stretch>
        </p:blipFill>
        <p:spPr bwMode="auto">
          <a:xfrm>
            <a:off x="395536" y="188640"/>
            <a:ext cx="8378478" cy="6493320"/>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GB"/>
          </a:p>
        </p:txBody>
      </p:sp>
      <p:sp>
        <p:nvSpPr>
          <p:cNvPr id="3" name="Subtitle 2"/>
          <p:cNvSpPr>
            <a:spLocks noGrp="1"/>
          </p:cNvSpPr>
          <p:nvPr>
            <p:ph type="subTitle" idx="1"/>
          </p:nvPr>
        </p:nvSpPr>
        <p:spPr/>
        <p:txBody>
          <a:bodyPr/>
          <a:lstStyle/>
          <a:p>
            <a:endParaRPr lang="en-GB" dirty="0"/>
          </a:p>
        </p:txBody>
      </p:sp>
      <p:pic>
        <p:nvPicPr>
          <p:cNvPr id="1029" name="Picture 5" descr="C:\Users\edu-cp\Documents\Ceri Phelps\Research\CEVOLVE project\cevolve photos\YPP Student volunteers.jpg"/>
          <p:cNvPicPr>
            <a:picLocks noChangeAspect="1" noChangeArrowheads="1"/>
          </p:cNvPicPr>
          <p:nvPr/>
        </p:nvPicPr>
        <p:blipFill>
          <a:blip r:embed="rId2" cstate="print"/>
          <a:srcRect/>
          <a:stretch>
            <a:fillRect/>
          </a:stretch>
        </p:blipFill>
        <p:spPr bwMode="auto">
          <a:xfrm>
            <a:off x="323528" y="548680"/>
            <a:ext cx="3870176" cy="6021288"/>
          </a:xfrm>
          <a:prstGeom prst="rect">
            <a:avLst/>
          </a:prstGeom>
          <a:noFill/>
        </p:spPr>
      </p:pic>
      <p:pic>
        <p:nvPicPr>
          <p:cNvPr id="1028" name="Picture 4" descr="C:\Users\edu-cp\Documents\Ceri Phelps\Research\CEVOLVE project\cevolve photos\YPP PSG.jpg"/>
          <p:cNvPicPr>
            <a:picLocks noChangeAspect="1" noChangeArrowheads="1"/>
          </p:cNvPicPr>
          <p:nvPr/>
        </p:nvPicPr>
        <p:blipFill>
          <a:blip r:embed="rId3" cstate="print"/>
          <a:srcRect/>
          <a:stretch>
            <a:fillRect/>
          </a:stretch>
        </p:blipFill>
        <p:spPr bwMode="auto">
          <a:xfrm>
            <a:off x="4067944" y="188640"/>
            <a:ext cx="4896544" cy="3264362"/>
          </a:xfrm>
          <a:prstGeom prst="rect">
            <a:avLst/>
          </a:prstGeom>
          <a:noFill/>
        </p:spPr>
      </p:pic>
      <p:sp>
        <p:nvSpPr>
          <p:cNvPr id="8" name="TextBox 7"/>
          <p:cNvSpPr txBox="1"/>
          <p:nvPr/>
        </p:nvSpPr>
        <p:spPr>
          <a:xfrm>
            <a:off x="323528" y="116632"/>
            <a:ext cx="3600400" cy="369332"/>
          </a:xfrm>
          <a:prstGeom prst="rect">
            <a:avLst/>
          </a:prstGeom>
          <a:noFill/>
        </p:spPr>
        <p:txBody>
          <a:bodyPr wrap="square" rtlCol="0">
            <a:spAutoFit/>
          </a:bodyPr>
          <a:lstStyle/>
          <a:p>
            <a:r>
              <a:rPr lang="en-GB" b="1" dirty="0"/>
              <a:t>The C:EVOLVE Team</a:t>
            </a:r>
          </a:p>
        </p:txBody>
      </p:sp>
      <p:pic>
        <p:nvPicPr>
          <p:cNvPr id="1030" name="Picture 6" descr="C:\Users\edu-cp\AppData\Local\Microsoft\Windows\Temporary Internet Files\Content.Outlook\33UX9D40\Tenovus white on blue with orange swoosh.jpg"/>
          <p:cNvPicPr>
            <a:picLocks noChangeAspect="1" noChangeArrowheads="1"/>
          </p:cNvPicPr>
          <p:nvPr/>
        </p:nvPicPr>
        <p:blipFill>
          <a:blip r:embed="rId4" cstate="print"/>
          <a:srcRect/>
          <a:stretch>
            <a:fillRect/>
          </a:stretch>
        </p:blipFill>
        <p:spPr bwMode="auto">
          <a:xfrm>
            <a:off x="1115616" y="5661248"/>
            <a:ext cx="2909493" cy="980728"/>
          </a:xfrm>
          <a:prstGeom prst="rect">
            <a:avLst/>
          </a:prstGeom>
          <a:noFill/>
        </p:spPr>
      </p:pic>
      <p:pic>
        <p:nvPicPr>
          <p:cNvPr id="9" name="Picture 2" descr="C:\Users\edu-cp\Documents\Ceri Phelps\Research\CEVOLVE project\cevolve photos\SMU_7874.jpg"/>
          <p:cNvPicPr>
            <a:picLocks noChangeAspect="1" noChangeArrowheads="1"/>
          </p:cNvPicPr>
          <p:nvPr/>
        </p:nvPicPr>
        <p:blipFill>
          <a:blip r:embed="rId5" cstate="print"/>
          <a:srcRect/>
          <a:stretch>
            <a:fillRect/>
          </a:stretch>
        </p:blipFill>
        <p:spPr bwMode="auto">
          <a:xfrm>
            <a:off x="3779912" y="3140968"/>
            <a:ext cx="5184067" cy="3456044"/>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C:\Users\edu-cp\AppData\Local\Microsoft\Windows\Temporary Internet Files\Content.Outlook\33UX9D40\potentialAvatar.jpg"/>
          <p:cNvPicPr/>
          <p:nvPr/>
        </p:nvPicPr>
        <p:blipFill>
          <a:blip r:embed="rId2" cstate="print"/>
          <a:srcRect/>
          <a:stretch>
            <a:fillRect/>
          </a:stretch>
        </p:blipFill>
        <p:spPr bwMode="auto">
          <a:xfrm>
            <a:off x="467544" y="548680"/>
            <a:ext cx="8280920" cy="5616624"/>
          </a:xfrm>
          <a:prstGeom prst="rect">
            <a:avLst/>
          </a:prstGeom>
          <a:noFill/>
          <a:ln w="9525">
            <a:noFill/>
            <a:miter lim="800000"/>
            <a:headEnd/>
            <a:tailEnd/>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screenGrabTenovusNetworkedChat (4)"/>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11560" y="476672"/>
            <a:ext cx="7920880" cy="5616623"/>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ubtitle 2"/>
          <p:cNvSpPr txBox="1">
            <a:spLocks/>
          </p:cNvSpPr>
          <p:nvPr/>
        </p:nvSpPr>
        <p:spPr>
          <a:xfrm>
            <a:off x="1115616" y="3374994"/>
            <a:ext cx="6400800" cy="1752600"/>
          </a:xfrm>
          <a:prstGeom prst="rect">
            <a:avLst/>
          </a:prstGeom>
        </p:spPr>
        <p:txBody>
          <a:bodyPr vert="horz" lIns="91440" tIns="45720" rIns="91440" bIns="45720" rtlCol="0">
            <a:normAutofit/>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3200" b="0" i="1" u="none" strike="noStrike" kern="1200" cap="none" spc="0" normalizeH="0" baseline="0" noProof="0" dirty="0">
              <a:ln>
                <a:noFill/>
              </a:ln>
              <a:solidFill>
                <a:schemeClr val="tx1">
                  <a:tint val="75000"/>
                </a:schemeClr>
              </a:solidFill>
              <a:effectLst/>
              <a:uLnTx/>
              <a:uFillTx/>
              <a:latin typeface="+mn-lt"/>
              <a:ea typeface="+mn-ea"/>
              <a:cs typeface="+mn-cs"/>
            </a:endParaRPr>
          </a:p>
        </p:txBody>
      </p:sp>
      <p:sp>
        <p:nvSpPr>
          <p:cNvPr id="12" name="TextBox 11"/>
          <p:cNvSpPr txBox="1"/>
          <p:nvPr/>
        </p:nvSpPr>
        <p:spPr>
          <a:xfrm>
            <a:off x="179512" y="5877272"/>
            <a:ext cx="8712968" cy="738664"/>
          </a:xfrm>
          <a:prstGeom prst="rect">
            <a:avLst/>
          </a:prstGeom>
          <a:solidFill>
            <a:schemeClr val="accent3">
              <a:lumMod val="75000"/>
            </a:schemeClr>
          </a:solidFill>
        </p:spPr>
        <p:txBody>
          <a:bodyPr wrap="square" rtlCol="0">
            <a:spAutoFit/>
          </a:bodyPr>
          <a:lstStyle/>
          <a:p>
            <a:pPr lvl="0" algn="ctr" fontAlgn="base">
              <a:spcBef>
                <a:spcPct val="0"/>
              </a:spcBef>
              <a:spcAft>
                <a:spcPct val="0"/>
              </a:spcAft>
            </a:pPr>
            <a:r>
              <a:rPr kumimoji="0" lang="en-GB" sz="1400" b="0" i="0" u="none" strike="noStrike" cap="none" normalizeH="0" baseline="0" dirty="0">
                <a:ln>
                  <a:noFill/>
                </a:ln>
                <a:solidFill>
                  <a:schemeClr val="bg1"/>
                </a:solidFill>
                <a:effectLst/>
                <a:latin typeface="Arial" pitchFamily="34" charset="0"/>
                <a:ea typeface="Times New Roman" pitchFamily="18" charset="0"/>
              </a:rPr>
              <a:t>If you have answered </a:t>
            </a:r>
            <a:r>
              <a:rPr kumimoji="0" lang="en-GB" sz="1400" b="0" i="1" u="none" strike="noStrike" cap="none" normalizeH="0" baseline="0" dirty="0">
                <a:ln>
                  <a:noFill/>
                </a:ln>
                <a:solidFill>
                  <a:schemeClr val="bg1"/>
                </a:solidFill>
                <a:effectLst/>
                <a:latin typeface="Arial" pitchFamily="34" charset="0"/>
                <a:ea typeface="Times New Roman" pitchFamily="18" charset="0"/>
              </a:rPr>
              <a:t>yes </a:t>
            </a:r>
            <a:r>
              <a:rPr kumimoji="0" lang="en-GB" sz="1400" b="0" i="0" u="none" strike="noStrike" cap="none" normalizeH="0" baseline="0" dirty="0">
                <a:ln>
                  <a:noFill/>
                </a:ln>
                <a:solidFill>
                  <a:schemeClr val="bg1"/>
                </a:solidFill>
                <a:effectLst/>
                <a:latin typeface="Arial" pitchFamily="34" charset="0"/>
                <a:ea typeface="Times New Roman" pitchFamily="18" charset="0"/>
              </a:rPr>
              <a:t>or </a:t>
            </a:r>
            <a:r>
              <a:rPr kumimoji="0" lang="en-GB" sz="1400" b="0" i="1" u="none" strike="noStrike" cap="none" normalizeH="0" baseline="0" dirty="0">
                <a:ln>
                  <a:noFill/>
                </a:ln>
                <a:solidFill>
                  <a:schemeClr val="bg1"/>
                </a:solidFill>
                <a:effectLst/>
                <a:latin typeface="Arial" pitchFamily="34" charset="0"/>
                <a:ea typeface="Times New Roman" pitchFamily="18" charset="0"/>
              </a:rPr>
              <a:t>maybe </a:t>
            </a:r>
            <a:r>
              <a:rPr kumimoji="0" lang="en-GB" sz="1400" b="0" i="0" u="none" strike="noStrike" cap="none" normalizeH="0" baseline="0" dirty="0">
                <a:ln>
                  <a:noFill/>
                </a:ln>
                <a:solidFill>
                  <a:schemeClr val="bg1"/>
                </a:solidFill>
                <a:effectLst/>
                <a:latin typeface="Arial" pitchFamily="34" charset="0"/>
                <a:ea typeface="Times New Roman" pitchFamily="18" charset="0"/>
              </a:rPr>
              <a:t>to the above questions and would like to find out more about th</a:t>
            </a:r>
            <a:r>
              <a:rPr lang="en-GB" sz="1400" dirty="0">
                <a:solidFill>
                  <a:schemeClr val="bg1"/>
                </a:solidFill>
                <a:latin typeface="Arial" pitchFamily="34" charset="0"/>
                <a:ea typeface="Times New Roman" pitchFamily="18" charset="0"/>
              </a:rPr>
              <a:t>e study</a:t>
            </a:r>
            <a:r>
              <a:rPr kumimoji="0" lang="en-GB" sz="1400" b="0" i="0" u="none" strike="noStrike" cap="none" normalizeH="0" baseline="0" dirty="0">
                <a:ln>
                  <a:noFill/>
                </a:ln>
                <a:solidFill>
                  <a:schemeClr val="bg1"/>
                </a:solidFill>
                <a:effectLst/>
                <a:latin typeface="Arial" pitchFamily="34" charset="0"/>
                <a:ea typeface="Times New Roman" pitchFamily="18" charset="0"/>
              </a:rPr>
              <a:t>, please</a:t>
            </a:r>
            <a:r>
              <a:rPr kumimoji="0" lang="en-GB" sz="1400" b="0" i="0" u="none" strike="noStrike" cap="none" normalizeH="0" dirty="0">
                <a:ln>
                  <a:noFill/>
                </a:ln>
                <a:solidFill>
                  <a:schemeClr val="bg1"/>
                </a:solidFill>
                <a:effectLst/>
                <a:latin typeface="Arial" pitchFamily="34" charset="0"/>
                <a:ea typeface="Times New Roman" pitchFamily="18" charset="0"/>
              </a:rPr>
              <a:t> email the study team at the School of Psychology and Counselling,  UWTSD Swansea on </a:t>
            </a:r>
            <a:r>
              <a:rPr kumimoji="0" lang="en-GB" sz="1400" b="0" i="0" u="none" strike="noStrike" cap="none" normalizeH="0" dirty="0">
                <a:ln>
                  <a:noFill/>
                </a:ln>
                <a:solidFill>
                  <a:schemeClr val="bg1"/>
                </a:solidFill>
                <a:effectLst/>
                <a:latin typeface="Arial" pitchFamily="34" charset="0"/>
                <a:ea typeface="Times New Roman" pitchFamily="18" charset="0"/>
                <a:hlinkClick r:id="rId2"/>
              </a:rPr>
              <a:t>c.evolve</a:t>
            </a:r>
            <a:r>
              <a:rPr lang="en-GB" sz="1400" dirty="0">
                <a:solidFill>
                  <a:schemeClr val="bg1"/>
                </a:solidFill>
                <a:latin typeface="Arial" pitchFamily="34" charset="0"/>
                <a:ea typeface="Times New Roman" pitchFamily="18" charset="0"/>
                <a:hlinkClick r:id="rId2"/>
              </a:rPr>
              <a:t>@sm.uwtsd.ac.uk</a:t>
            </a:r>
            <a:r>
              <a:rPr lang="en-GB" sz="1400" dirty="0">
                <a:solidFill>
                  <a:schemeClr val="bg1"/>
                </a:solidFill>
                <a:latin typeface="Arial" pitchFamily="34" charset="0"/>
                <a:ea typeface="Times New Roman" pitchFamily="18" charset="0"/>
              </a:rPr>
              <a:t>  or phone 01792 482084 for a study information pack.      </a:t>
            </a:r>
            <a:endParaRPr kumimoji="0" lang="en-GB" sz="900" b="0" i="0" u="none" strike="noStrike" cap="none" normalizeH="0" baseline="0" dirty="0">
              <a:ln>
                <a:noFill/>
              </a:ln>
              <a:solidFill>
                <a:schemeClr val="bg1"/>
              </a:solidFill>
              <a:effectLst/>
              <a:latin typeface="Arial" pitchFamily="34" charset="0"/>
            </a:endParaRPr>
          </a:p>
        </p:txBody>
      </p:sp>
      <p:pic>
        <p:nvPicPr>
          <p:cNvPr id="10" name="Picture 9"/>
          <p:cNvPicPr/>
          <p:nvPr/>
        </p:nvPicPr>
        <p:blipFill>
          <a:blip r:embed="rId3" cstate="print">
            <a:extLst>
              <a:ext uri="{28A0092B-C50C-407E-A947-70E740481C1C}">
                <a14:useLocalDpi xmlns:a14="http://schemas.microsoft.com/office/drawing/2010/main" val="0"/>
              </a:ext>
            </a:extLst>
          </a:blip>
          <a:stretch>
            <a:fillRect/>
          </a:stretch>
        </p:blipFill>
        <p:spPr>
          <a:xfrm>
            <a:off x="0" y="0"/>
            <a:ext cx="2363755" cy="620688"/>
          </a:xfrm>
          <a:prstGeom prst="rect">
            <a:avLst/>
          </a:prstGeom>
        </p:spPr>
      </p:pic>
      <p:pic>
        <p:nvPicPr>
          <p:cNvPr id="11" name="Picture 10"/>
          <p:cNvPicPr/>
          <p:nvPr/>
        </p:nvPicPr>
        <p:blipFill>
          <a:blip r:embed="rId4">
            <a:extLst>
              <a:ext uri="{28A0092B-C50C-407E-A947-70E740481C1C}">
                <a14:useLocalDpi xmlns:a14="http://schemas.microsoft.com/office/drawing/2010/main" val="0"/>
              </a:ext>
            </a:extLst>
          </a:blip>
          <a:stretch>
            <a:fillRect/>
          </a:stretch>
        </p:blipFill>
        <p:spPr>
          <a:xfrm>
            <a:off x="0" y="620688"/>
            <a:ext cx="2555776" cy="144016"/>
          </a:xfrm>
          <a:prstGeom prst="rect">
            <a:avLst/>
          </a:prstGeom>
        </p:spPr>
      </p:pic>
      <p:pic>
        <p:nvPicPr>
          <p:cNvPr id="1026" name="Picture 2" descr="C:\Users\edu-cp\AppData\Local\Microsoft\Windows\Temporary Internet Files\Content.Outlook\33UX9D40\Tenovus BILINGUAL blue and organge (2).jpg"/>
          <p:cNvPicPr>
            <a:picLocks noChangeAspect="1" noChangeArrowheads="1"/>
          </p:cNvPicPr>
          <p:nvPr/>
        </p:nvPicPr>
        <p:blipFill>
          <a:blip r:embed="rId5" cstate="print"/>
          <a:srcRect/>
          <a:stretch>
            <a:fillRect/>
          </a:stretch>
        </p:blipFill>
        <p:spPr bwMode="auto">
          <a:xfrm>
            <a:off x="6012160" y="1"/>
            <a:ext cx="3131840" cy="565343"/>
          </a:xfrm>
          <a:prstGeom prst="rect">
            <a:avLst/>
          </a:prstGeom>
          <a:noFill/>
        </p:spPr>
      </p:pic>
      <p:pic>
        <p:nvPicPr>
          <p:cNvPr id="18" name="Picture 2" descr="C:\Users\edu-cp\AppData\Local\Microsoft\Windows\Temporary Internet Files\Content.Outlook\33UX9D40\screenGrabTenovusNetworkedChat (2).jpg"/>
          <p:cNvPicPr>
            <a:picLocks noChangeAspect="1" noChangeArrowheads="1"/>
          </p:cNvPicPr>
          <p:nvPr/>
        </p:nvPicPr>
        <p:blipFill>
          <a:blip r:embed="rId6" cstate="print">
            <a:lum bright="2000" contrast="-6000"/>
          </a:blip>
          <a:srcRect/>
          <a:stretch>
            <a:fillRect/>
          </a:stretch>
        </p:blipFill>
        <p:spPr bwMode="auto">
          <a:xfrm>
            <a:off x="179512" y="980728"/>
            <a:ext cx="8697975" cy="4852462"/>
          </a:xfrm>
          <a:prstGeom prst="rect">
            <a:avLst/>
          </a:prstGeom>
          <a:noFill/>
        </p:spPr>
      </p:pic>
      <p:sp>
        <p:nvSpPr>
          <p:cNvPr id="19" name="Rectangle 18"/>
          <p:cNvSpPr/>
          <p:nvPr/>
        </p:nvSpPr>
        <p:spPr>
          <a:xfrm>
            <a:off x="2699792" y="3356992"/>
            <a:ext cx="4211960" cy="2462213"/>
          </a:xfrm>
          <a:prstGeom prst="rect">
            <a:avLst/>
          </a:prstGeom>
          <a:solidFill>
            <a:schemeClr val="bg1"/>
          </a:solidFill>
        </p:spPr>
        <p:txBody>
          <a:bodyPr wrap="square">
            <a:spAutoFit/>
          </a:bodyPr>
          <a:lstStyle/>
          <a:p>
            <a:pPr lvl="0" fontAlgn="base">
              <a:spcBef>
                <a:spcPct val="0"/>
              </a:spcBef>
              <a:spcAft>
                <a:spcPct val="0"/>
              </a:spcAft>
            </a:pPr>
            <a:r>
              <a:rPr lang="en-GB" sz="1400" dirty="0">
                <a:latin typeface="Arial" pitchFamily="34" charset="0"/>
                <a:ea typeface="Times New Roman" pitchFamily="18" charset="0"/>
              </a:rPr>
              <a:t>The C:EVOLVE project is seeking young volunteers to take part in a pilot study of a new avatar-based online counselling world.</a:t>
            </a:r>
          </a:p>
          <a:p>
            <a:pPr lvl="0" fontAlgn="base">
              <a:spcBef>
                <a:spcPct val="0"/>
              </a:spcBef>
              <a:spcAft>
                <a:spcPct val="0"/>
              </a:spcAft>
              <a:buFont typeface="Wingdings" pitchFamily="2" charset="2"/>
              <a:buChar char="q"/>
            </a:pPr>
            <a:endParaRPr lang="en-GB" sz="1400" dirty="0">
              <a:latin typeface="Arial" pitchFamily="34" charset="0"/>
              <a:ea typeface="Times New Roman" pitchFamily="18" charset="0"/>
            </a:endParaRPr>
          </a:p>
          <a:p>
            <a:pPr lvl="0" fontAlgn="base">
              <a:spcBef>
                <a:spcPct val="0"/>
              </a:spcBef>
              <a:spcAft>
                <a:spcPct val="0"/>
              </a:spcAft>
              <a:buFont typeface="Wingdings" pitchFamily="2" charset="2"/>
              <a:buChar char="q"/>
            </a:pPr>
            <a:r>
              <a:rPr lang="en-GB" sz="1400" dirty="0">
                <a:latin typeface="Arial" pitchFamily="34" charset="0"/>
                <a:ea typeface="Times New Roman" pitchFamily="18" charset="0"/>
              </a:rPr>
              <a:t>  Are you aged between 13 and 25 years?</a:t>
            </a:r>
          </a:p>
          <a:p>
            <a:pPr lvl="0" fontAlgn="base">
              <a:spcBef>
                <a:spcPct val="0"/>
              </a:spcBef>
              <a:spcAft>
                <a:spcPct val="0"/>
              </a:spcAft>
              <a:buFont typeface="Wingdings" pitchFamily="2" charset="2"/>
              <a:buChar char="q"/>
            </a:pPr>
            <a:endParaRPr lang="en-GB" sz="1400" dirty="0">
              <a:latin typeface="Arial" pitchFamily="34" charset="0"/>
              <a:ea typeface="Times New Roman" pitchFamily="18" charset="0"/>
            </a:endParaRPr>
          </a:p>
          <a:p>
            <a:pPr lvl="0" fontAlgn="base">
              <a:spcBef>
                <a:spcPct val="0"/>
              </a:spcBef>
              <a:spcAft>
                <a:spcPct val="0"/>
              </a:spcAft>
              <a:buFont typeface="Wingdings" pitchFamily="2" charset="2"/>
              <a:buChar char="q"/>
            </a:pPr>
            <a:r>
              <a:rPr lang="en-GB" sz="1400" dirty="0">
                <a:latin typeface="Arial" pitchFamily="34" charset="0"/>
                <a:ea typeface="Times New Roman" pitchFamily="18" charset="0"/>
              </a:rPr>
              <a:t> Do you have access to the internet and are you familiar with using online games and social media?</a:t>
            </a:r>
          </a:p>
          <a:p>
            <a:pPr lvl="0" fontAlgn="base">
              <a:spcBef>
                <a:spcPct val="0"/>
              </a:spcBef>
              <a:spcAft>
                <a:spcPct val="0"/>
              </a:spcAft>
              <a:buFontTx/>
              <a:buChar char="•"/>
            </a:pPr>
            <a:endParaRPr lang="en-GB" sz="1400" dirty="0">
              <a:latin typeface="Arial" pitchFamily="34" charset="0"/>
            </a:endParaRPr>
          </a:p>
          <a:p>
            <a:pPr lvl="0" eaLnBrk="0" fontAlgn="base" hangingPunct="0">
              <a:spcBef>
                <a:spcPct val="0"/>
              </a:spcBef>
              <a:spcAft>
                <a:spcPct val="0"/>
              </a:spcAft>
              <a:buFont typeface="Wingdings" pitchFamily="2" charset="2"/>
              <a:buChar char="q"/>
            </a:pPr>
            <a:r>
              <a:rPr lang="en-GB" sz="1400" dirty="0">
                <a:latin typeface="Arial" pitchFamily="34" charset="0"/>
                <a:ea typeface="Times New Roman" pitchFamily="18" charset="0"/>
              </a:rPr>
              <a:t>  Would you be interested in taking part in a six week study of a new online counselling service?</a:t>
            </a:r>
          </a:p>
        </p:txBody>
      </p:sp>
      <p:sp>
        <p:nvSpPr>
          <p:cNvPr id="14" name="Oval 13"/>
          <p:cNvSpPr/>
          <p:nvPr/>
        </p:nvSpPr>
        <p:spPr>
          <a:xfrm>
            <a:off x="2555776" y="476672"/>
            <a:ext cx="5616624" cy="918102"/>
          </a:xfrm>
          <a:prstGeom prst="ellipse">
            <a:avLst/>
          </a:prstGeom>
          <a:solidFill>
            <a:schemeClr val="accent3">
              <a:lumMod val="75000"/>
            </a:schemeClr>
          </a:solidFill>
          <a:ln>
            <a:solidFill>
              <a:schemeClr val="accent3">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latin typeface="Arial" pitchFamily="34" charset="0"/>
                <a:ea typeface="Times New Roman" pitchFamily="18" charset="0"/>
              </a:rPr>
              <a:t>Are you a young person helping to  look after someone with cancer?</a:t>
            </a:r>
            <a:endParaRPr lang="en-GB" dirty="0">
              <a:solidFill>
                <a:schemeClr val="bg1"/>
              </a:solidFill>
            </a:endParaRPr>
          </a:p>
        </p:txBody>
      </p:sp>
      <p:sp>
        <p:nvSpPr>
          <p:cNvPr id="15" name="Oval 14"/>
          <p:cNvSpPr/>
          <p:nvPr/>
        </p:nvSpPr>
        <p:spPr>
          <a:xfrm>
            <a:off x="1259632" y="1268760"/>
            <a:ext cx="5328593" cy="792088"/>
          </a:xfrm>
          <a:prstGeom prst="ellipse">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latin typeface="Arial" pitchFamily="34" charset="0"/>
                <a:cs typeface="Arial" pitchFamily="34" charset="0"/>
              </a:rPr>
              <a:t>Are you a young person affected by cancer yourself?</a:t>
            </a:r>
          </a:p>
        </p:txBody>
      </p:sp>
      <p:sp>
        <p:nvSpPr>
          <p:cNvPr id="20" name="Oval 19"/>
          <p:cNvSpPr/>
          <p:nvPr/>
        </p:nvSpPr>
        <p:spPr>
          <a:xfrm>
            <a:off x="2411760" y="2348880"/>
            <a:ext cx="6552728" cy="1008112"/>
          </a:xfrm>
          <a:prstGeom prst="ellipse">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latin typeface="Arial" pitchFamily="34" charset="0"/>
                <a:cs typeface="Arial" pitchFamily="34" charset="0"/>
              </a:rPr>
              <a:t>Would you be interested in having online counselling to talk about your feelings and worries??</a:t>
            </a:r>
          </a:p>
        </p:txBody>
      </p:sp>
      <p:sp>
        <p:nvSpPr>
          <p:cNvPr id="13" name="TextBox 12"/>
          <p:cNvSpPr txBox="1"/>
          <p:nvPr/>
        </p:nvSpPr>
        <p:spPr>
          <a:xfrm>
            <a:off x="2411760" y="6550223"/>
            <a:ext cx="5688632" cy="307777"/>
          </a:xfrm>
          <a:prstGeom prst="rect">
            <a:avLst/>
          </a:prstGeom>
          <a:noFill/>
        </p:spPr>
        <p:txBody>
          <a:bodyPr wrap="square" rtlCol="0">
            <a:spAutoFit/>
          </a:bodyPr>
          <a:lstStyle/>
          <a:p>
            <a:r>
              <a:rPr lang="en-GB" sz="1400" dirty="0"/>
              <a:t>C:Evolve Project Flyer Version 1 21/10/13</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1340768"/>
            <a:ext cx="8229600" cy="4525963"/>
          </a:xfrm>
        </p:spPr>
        <p:txBody>
          <a:bodyPr/>
          <a:lstStyle/>
          <a:p>
            <a:r>
              <a:rPr lang="en-GB" dirty="0"/>
              <a:t>So far.....</a:t>
            </a:r>
          </a:p>
        </p:txBody>
      </p:sp>
      <p:pic>
        <p:nvPicPr>
          <p:cNvPr id="4098" name="Picture 2" descr="C:\Users\edu-cp\Documents\Ceri Phelps\Research\CEVOLVE project\cevolve photos\YPP nov 13_1.jpg"/>
          <p:cNvPicPr>
            <a:picLocks noChangeAspect="1" noChangeArrowheads="1"/>
          </p:cNvPicPr>
          <p:nvPr/>
        </p:nvPicPr>
        <p:blipFill>
          <a:blip r:embed="rId2" cstate="print"/>
          <a:srcRect/>
          <a:stretch>
            <a:fillRect/>
          </a:stretch>
        </p:blipFill>
        <p:spPr bwMode="auto">
          <a:xfrm>
            <a:off x="467544" y="1052736"/>
            <a:ext cx="8100392" cy="5400261"/>
          </a:xfrm>
          <a:prstGeom prst="rect">
            <a:avLst/>
          </a:prstGeom>
          <a:noFill/>
        </p:spPr>
      </p:pic>
      <p:sp>
        <p:nvSpPr>
          <p:cNvPr id="2" name="Title 1"/>
          <p:cNvSpPr>
            <a:spLocks noGrp="1"/>
          </p:cNvSpPr>
          <p:nvPr>
            <p:ph type="title"/>
          </p:nvPr>
        </p:nvSpPr>
        <p:spPr>
          <a:xfrm>
            <a:off x="251520" y="0"/>
            <a:ext cx="8229600" cy="1143000"/>
          </a:xfrm>
        </p:spPr>
        <p:txBody>
          <a:bodyPr>
            <a:noAutofit/>
          </a:bodyPr>
          <a:lstStyle/>
          <a:p>
            <a:r>
              <a:rPr lang="en-GB" sz="2800" b="1" dirty="0"/>
              <a:t>The C:EVOLVE Young Persons Panel...</a:t>
            </a:r>
            <a:br>
              <a:rPr lang="en-GB" sz="2800" b="1" dirty="0"/>
            </a:br>
            <a:r>
              <a:rPr lang="en-GB" sz="2800" b="1" dirty="0"/>
              <a:t>the  “Keyboard Counsellors”</a:t>
            </a:r>
          </a:p>
        </p:txBody>
      </p:sp>
      <p:sp>
        <p:nvSpPr>
          <p:cNvPr id="5" name="Oval Callout 4"/>
          <p:cNvSpPr/>
          <p:nvPr/>
        </p:nvSpPr>
        <p:spPr>
          <a:xfrm>
            <a:off x="251520" y="980728"/>
            <a:ext cx="2952328" cy="1440160"/>
          </a:xfrm>
          <a:prstGeom prst="wedgeEllipseCallout">
            <a:avLst>
              <a:gd name="adj1" fmla="val 53052"/>
              <a:gd name="adj2" fmla="val 39930"/>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15000"/>
              </a:lnSpc>
              <a:spcAft>
                <a:spcPts val="1000"/>
              </a:spcAft>
            </a:pPr>
            <a:r>
              <a:rPr lang="en-GB" dirty="0">
                <a:solidFill>
                  <a:schemeClr val="tx1"/>
                </a:solidFill>
                <a:ea typeface="Calibri"/>
                <a:cs typeface="Times New Roman"/>
              </a:rPr>
              <a:t>We are the real heroes of counselling #</a:t>
            </a:r>
            <a:r>
              <a:rPr lang="en-GB" dirty="0" err="1">
                <a:solidFill>
                  <a:schemeClr val="tx1"/>
                </a:solidFill>
                <a:ea typeface="Calibri"/>
                <a:cs typeface="Times New Roman"/>
              </a:rPr>
              <a:t>undercoverheroes</a:t>
            </a:r>
            <a:endParaRPr lang="en-GB" sz="1600" dirty="0">
              <a:solidFill>
                <a:schemeClr val="tx1"/>
              </a:solidFill>
              <a:ea typeface="Calibri"/>
              <a:cs typeface="Times New Roman"/>
            </a:endParaRPr>
          </a:p>
        </p:txBody>
      </p:sp>
      <p:sp>
        <p:nvSpPr>
          <p:cNvPr id="6" name="Oval Callout 5"/>
          <p:cNvSpPr/>
          <p:nvPr/>
        </p:nvSpPr>
        <p:spPr>
          <a:xfrm>
            <a:off x="6732240" y="764704"/>
            <a:ext cx="1944216" cy="1533973"/>
          </a:xfrm>
          <a:prstGeom prst="wedgeEllipseCallout">
            <a:avLst>
              <a:gd name="adj1" fmla="val -38966"/>
              <a:gd name="adj2" fmla="val 57473"/>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15000"/>
              </a:lnSpc>
              <a:spcAft>
                <a:spcPts val="1000"/>
              </a:spcAft>
            </a:pPr>
            <a:r>
              <a:rPr lang="en-GB" dirty="0">
                <a:solidFill>
                  <a:schemeClr val="tx1"/>
                </a:solidFill>
                <a:ea typeface="Calibri"/>
                <a:cs typeface="Times New Roman"/>
              </a:rPr>
              <a:t>Changing the face of counselling #</a:t>
            </a:r>
            <a:r>
              <a:rPr lang="en-GB" dirty="0" err="1">
                <a:solidFill>
                  <a:schemeClr val="tx1"/>
                </a:solidFill>
                <a:ea typeface="Calibri"/>
                <a:cs typeface="Times New Roman"/>
              </a:rPr>
              <a:t>Cthisevolve</a:t>
            </a:r>
            <a:endParaRPr lang="en-GB" sz="1600" dirty="0">
              <a:solidFill>
                <a:schemeClr val="tx1"/>
              </a:solidFill>
              <a:ea typeface="Calibri"/>
              <a:cs typeface="Times New Roman"/>
            </a:endParaRPr>
          </a:p>
        </p:txBody>
      </p:sp>
      <p:sp>
        <p:nvSpPr>
          <p:cNvPr id="7" name="Oval Callout 6"/>
          <p:cNvSpPr/>
          <p:nvPr/>
        </p:nvSpPr>
        <p:spPr>
          <a:xfrm>
            <a:off x="2483768" y="5157192"/>
            <a:ext cx="3740947" cy="1196499"/>
          </a:xfrm>
          <a:prstGeom prst="wedgeEllipseCallout">
            <a:avLst>
              <a:gd name="adj1" fmla="val -32000"/>
              <a:gd name="adj2" fmla="val -121710"/>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Let the keyboard Do the </a:t>
            </a:r>
            <a:r>
              <a:rPr lang="en-GB" dirty="0" err="1">
                <a:solidFill>
                  <a:schemeClr val="tx1"/>
                </a:solidFill>
              </a:rPr>
              <a:t>talking#OnlineCounselling</a:t>
            </a:r>
            <a:endParaRPr lang="en-GB" dirty="0">
              <a:solidFill>
                <a:schemeClr val="tx1"/>
              </a:solidFill>
            </a:endParaRPr>
          </a:p>
        </p:txBody>
      </p:sp>
      <p:sp>
        <p:nvSpPr>
          <p:cNvPr id="8" name="Oval Callout 7"/>
          <p:cNvSpPr/>
          <p:nvPr/>
        </p:nvSpPr>
        <p:spPr>
          <a:xfrm>
            <a:off x="5652120" y="3861048"/>
            <a:ext cx="3168352" cy="1472614"/>
          </a:xfrm>
          <a:prstGeom prst="wedgeEllipseCallout">
            <a:avLst>
              <a:gd name="adj1" fmla="val -40329"/>
              <a:gd name="adj2" fmla="val -63856"/>
            </a:avLst>
          </a:pr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15000"/>
              </a:lnSpc>
              <a:spcAft>
                <a:spcPts val="1000"/>
              </a:spcAft>
            </a:pPr>
            <a:r>
              <a:rPr lang="en-GB" dirty="0">
                <a:ea typeface="Calibri"/>
                <a:cs typeface="Times New Roman"/>
              </a:rPr>
              <a:t> </a:t>
            </a:r>
            <a:r>
              <a:rPr lang="en-GB" dirty="0">
                <a:solidFill>
                  <a:schemeClr val="tx1"/>
                </a:solidFill>
                <a:ea typeface="Calibri"/>
                <a:cs typeface="Times New Roman"/>
              </a:rPr>
              <a:t>the avatar one virtual world at a time #</a:t>
            </a:r>
            <a:r>
              <a:rPr lang="en-GB" dirty="0" err="1">
                <a:solidFill>
                  <a:schemeClr val="tx1"/>
                </a:solidFill>
                <a:ea typeface="Calibri"/>
                <a:cs typeface="Times New Roman"/>
              </a:rPr>
              <a:t>sitdowntypeout</a:t>
            </a:r>
            <a:endParaRPr lang="en-GB" sz="1600" dirty="0">
              <a:solidFill>
                <a:schemeClr val="tx1"/>
              </a:solidFill>
              <a:ea typeface="Calibri"/>
              <a:cs typeface="Times New Roman"/>
            </a:endParaRPr>
          </a:p>
        </p:txBody>
      </p:sp>
      <p:sp>
        <p:nvSpPr>
          <p:cNvPr id="9" name="Oval Callout 8"/>
          <p:cNvSpPr/>
          <p:nvPr/>
        </p:nvSpPr>
        <p:spPr>
          <a:xfrm>
            <a:off x="0" y="4581128"/>
            <a:ext cx="2719098" cy="1463487"/>
          </a:xfrm>
          <a:prstGeom prst="wedgeEllipseCallout">
            <a:avLst>
              <a:gd name="adj1" fmla="val 38726"/>
              <a:gd name="adj2" fmla="val -99348"/>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ea typeface="Calibri"/>
                <a:cs typeface="Times New Roman"/>
              </a:rPr>
              <a:t>The keyboard is your </a:t>
            </a:r>
            <a:r>
              <a:rPr lang="en-GB" dirty="0" err="1">
                <a:solidFill>
                  <a:schemeClr val="tx1"/>
                </a:solidFill>
                <a:ea typeface="Calibri"/>
                <a:cs typeface="Times New Roman"/>
              </a:rPr>
              <a:t>innervoice</a:t>
            </a:r>
            <a:r>
              <a:rPr lang="en-GB" dirty="0">
                <a:solidFill>
                  <a:schemeClr val="tx1"/>
                </a:solidFill>
                <a:ea typeface="Calibri"/>
                <a:cs typeface="Times New Roman"/>
              </a:rPr>
              <a:t> screaming to be </a:t>
            </a:r>
            <a:r>
              <a:rPr lang="en-GB" dirty="0" err="1">
                <a:solidFill>
                  <a:schemeClr val="tx1"/>
                </a:solidFill>
                <a:ea typeface="Calibri"/>
                <a:cs typeface="Times New Roman"/>
              </a:rPr>
              <a:t>heard#Silent</a:t>
            </a:r>
            <a:r>
              <a:rPr lang="en-GB" dirty="0">
                <a:solidFill>
                  <a:schemeClr val="tx1"/>
                </a:solidFill>
                <a:ea typeface="Calibri"/>
                <a:cs typeface="Times New Roman"/>
              </a:rPr>
              <a:t> </a:t>
            </a:r>
            <a:endParaRPr lang="en-GB" dirty="0">
              <a:solidFill>
                <a:schemeClr val="tx1"/>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924944"/>
            <a:ext cx="7772400" cy="1829761"/>
          </a:xfrm>
        </p:spPr>
        <p:txBody>
          <a:bodyPr/>
          <a:lstStyle/>
          <a:p>
            <a:r>
              <a:rPr lang="en-GB" dirty="0"/>
              <a:t>Nature and Wellbeing</a:t>
            </a:r>
          </a:p>
        </p:txBody>
      </p:sp>
      <p:sp>
        <p:nvSpPr>
          <p:cNvPr id="3" name="Subtitle 2"/>
          <p:cNvSpPr>
            <a:spLocks noGrp="1"/>
          </p:cNvSpPr>
          <p:nvPr>
            <p:ph type="subTitle" idx="1"/>
          </p:nvPr>
        </p:nvSpPr>
        <p:spPr>
          <a:xfrm>
            <a:off x="683568" y="4581128"/>
            <a:ext cx="7772400" cy="1199704"/>
          </a:xfrm>
        </p:spPr>
        <p:txBody>
          <a:bodyPr/>
          <a:lstStyle/>
          <a:p>
            <a:r>
              <a:rPr lang="en-GB" dirty="0"/>
              <a:t>Ceri Phelps &amp; Carole Butler</a:t>
            </a:r>
          </a:p>
        </p:txBody>
      </p:sp>
      <p:pic>
        <p:nvPicPr>
          <p:cNvPr id="4098" name="Picture 2" descr="C:\Users\edu-cp\Pictures\normal__MU_9250.jpg"/>
          <p:cNvPicPr>
            <a:picLocks noChangeAspect="1" noChangeArrowheads="1"/>
          </p:cNvPicPr>
          <p:nvPr/>
        </p:nvPicPr>
        <p:blipFill>
          <a:blip r:embed="rId2"/>
          <a:srcRect/>
          <a:stretch>
            <a:fillRect/>
          </a:stretch>
        </p:blipFill>
        <p:spPr bwMode="auto">
          <a:xfrm>
            <a:off x="251520" y="260648"/>
            <a:ext cx="4139952" cy="2759968"/>
          </a:xfrm>
          <a:prstGeom prst="rect">
            <a:avLst/>
          </a:prstGeom>
          <a:noFill/>
        </p:spPr>
      </p:pic>
      <p:pic>
        <p:nvPicPr>
          <p:cNvPr id="4101" name="Picture 5" descr="C:\Users\edu-cp\AppData\Local\Microsoft\Windows\Temporary Internet Files\Content.IE5\FF5PZ2NN\MC900275236[1].wmf"/>
          <p:cNvPicPr>
            <a:picLocks noChangeAspect="1" noChangeArrowheads="1"/>
          </p:cNvPicPr>
          <p:nvPr/>
        </p:nvPicPr>
        <p:blipFill>
          <a:blip r:embed="rId3"/>
          <a:srcRect/>
          <a:stretch>
            <a:fillRect/>
          </a:stretch>
        </p:blipFill>
        <p:spPr bwMode="auto">
          <a:xfrm>
            <a:off x="6876256" y="188640"/>
            <a:ext cx="2060595" cy="3429000"/>
          </a:xfrm>
          <a:prstGeom prst="rect">
            <a:avLst/>
          </a:prstGeom>
          <a:noFill/>
        </p:spPr>
      </p:pic>
    </p:spTree>
    <p:extLst>
      <p:ext uri="{BB962C8B-B14F-4D97-AF65-F5344CB8AC3E}">
        <p14:creationId xmlns:p14="http://schemas.microsoft.com/office/powerpoint/2010/main" val="1998541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a:buNone/>
            </a:pPr>
            <a:endParaRPr lang="en-GB" dirty="0"/>
          </a:p>
          <a:p>
            <a:pPr>
              <a:buNone/>
            </a:pPr>
            <a:endParaRPr lang="en-GB" dirty="0"/>
          </a:p>
          <a:p>
            <a:pPr>
              <a:buNone/>
            </a:pPr>
            <a:r>
              <a:rPr lang="en-GB" sz="2000" dirty="0"/>
              <a:t>The </a:t>
            </a:r>
            <a:r>
              <a:rPr lang="en-GB" sz="2000" dirty="0" err="1"/>
              <a:t>biophilia</a:t>
            </a:r>
            <a:r>
              <a:rPr lang="en-GB" sz="2000" dirty="0"/>
              <a:t> hypothesis (Wilson, 1984) states that humans have an innate attraction to nature</a:t>
            </a:r>
          </a:p>
        </p:txBody>
      </p:sp>
      <p:sp>
        <p:nvSpPr>
          <p:cNvPr id="3" name="Title 2"/>
          <p:cNvSpPr>
            <a:spLocks noGrp="1"/>
          </p:cNvSpPr>
          <p:nvPr>
            <p:ph type="title"/>
          </p:nvPr>
        </p:nvSpPr>
        <p:spPr/>
        <p:txBody>
          <a:bodyPr/>
          <a:lstStyle/>
          <a:p>
            <a:r>
              <a:rPr lang="en-GB" dirty="0"/>
              <a:t>The </a:t>
            </a:r>
            <a:r>
              <a:rPr lang="en-GB" dirty="0" err="1"/>
              <a:t>Biophilia</a:t>
            </a:r>
            <a:r>
              <a:rPr lang="en-GB" dirty="0"/>
              <a:t> hypothesis</a:t>
            </a:r>
          </a:p>
        </p:txBody>
      </p:sp>
      <p:pic>
        <p:nvPicPr>
          <p:cNvPr id="4" name="Picture 5" descr="C:\Users\edu-cp\AppData\Local\Microsoft\Windows\Temporary Internet Files\Content.IE5\FF5PZ2NN\MC900275236[1].wmf"/>
          <p:cNvPicPr>
            <a:picLocks noChangeAspect="1" noChangeArrowheads="1"/>
          </p:cNvPicPr>
          <p:nvPr/>
        </p:nvPicPr>
        <p:blipFill>
          <a:blip r:embed="rId2"/>
          <a:srcRect/>
          <a:stretch>
            <a:fillRect/>
          </a:stretch>
        </p:blipFill>
        <p:spPr bwMode="auto">
          <a:xfrm>
            <a:off x="6804248" y="3212976"/>
            <a:ext cx="2060595" cy="3429000"/>
          </a:xfrm>
          <a:prstGeom prst="rect">
            <a:avLst/>
          </a:prstGeom>
          <a:noFill/>
        </p:spPr>
      </p:pic>
    </p:spTree>
    <p:extLst>
      <p:ext uri="{BB962C8B-B14F-4D97-AF65-F5344CB8AC3E}">
        <p14:creationId xmlns:p14="http://schemas.microsoft.com/office/powerpoint/2010/main" val="5812745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980728"/>
            <a:ext cx="8229600" cy="5026563"/>
          </a:xfrm>
        </p:spPr>
        <p:txBody>
          <a:bodyPr>
            <a:normAutofit/>
          </a:bodyPr>
          <a:lstStyle/>
          <a:p>
            <a:pPr>
              <a:buNone/>
            </a:pPr>
            <a:endParaRPr lang="en-GB" sz="1800" dirty="0"/>
          </a:p>
          <a:p>
            <a:pPr>
              <a:lnSpc>
                <a:spcPct val="150000"/>
              </a:lnSpc>
              <a:buNone/>
            </a:pPr>
            <a:r>
              <a:rPr lang="en-GB" sz="2000" dirty="0" err="1"/>
              <a:t>Chalquist</a:t>
            </a:r>
            <a:r>
              <a:rPr lang="en-GB" sz="2000" dirty="0"/>
              <a:t> (2009, p.7) states that a variety of psychological symptoms such as anxiety, frustration, and depression are created by a ‘</a:t>
            </a:r>
            <a:r>
              <a:rPr lang="en-GB" sz="2000" i="1" dirty="0"/>
              <a:t>disconnection from the natural world in which we evolved’ </a:t>
            </a:r>
            <a:r>
              <a:rPr lang="en-GB" sz="2000" dirty="0"/>
              <a:t>and suggests that; </a:t>
            </a:r>
          </a:p>
          <a:p>
            <a:pPr>
              <a:buNone/>
            </a:pPr>
            <a:endParaRPr lang="en-GB" sz="2000" dirty="0"/>
          </a:p>
          <a:p>
            <a:pPr>
              <a:lnSpc>
                <a:spcPct val="150000"/>
              </a:lnSpc>
              <a:buNone/>
            </a:pPr>
            <a:r>
              <a:rPr lang="en-GB" sz="2000" b="1" dirty="0"/>
              <a:t>        ‘</a:t>
            </a:r>
            <a:r>
              <a:rPr lang="en-GB" sz="2000" b="1" i="1" dirty="0"/>
              <a:t>reconnection to the natural world –whether through </a:t>
            </a:r>
          </a:p>
          <a:p>
            <a:pPr>
              <a:lnSpc>
                <a:spcPct val="150000"/>
              </a:lnSpc>
              <a:buNone/>
            </a:pPr>
            <a:r>
              <a:rPr lang="en-GB" sz="2000" b="1" i="1" dirty="0"/>
              <a:t>         gardens , animals, nature walks outside, or nature </a:t>
            </a:r>
          </a:p>
          <a:p>
            <a:pPr>
              <a:lnSpc>
                <a:spcPct val="150000"/>
              </a:lnSpc>
              <a:buNone/>
            </a:pPr>
            <a:r>
              <a:rPr lang="en-GB" sz="2000" b="1" i="1" dirty="0"/>
              <a:t>         brought indoors-not only alleviates these symptoms, </a:t>
            </a:r>
          </a:p>
          <a:p>
            <a:pPr>
              <a:lnSpc>
                <a:spcPct val="150000"/>
              </a:lnSpc>
              <a:buNone/>
            </a:pPr>
            <a:r>
              <a:rPr lang="en-GB" sz="2000" b="1" i="1" dirty="0"/>
              <a:t>         but also brings a larger capacity for health, </a:t>
            </a:r>
          </a:p>
          <a:p>
            <a:pPr>
              <a:lnSpc>
                <a:spcPct val="150000"/>
              </a:lnSpc>
              <a:buNone/>
            </a:pPr>
            <a:r>
              <a:rPr lang="en-GB" sz="2000" b="1" i="1" dirty="0"/>
              <a:t>         self-esteem, self-relatedness, social connection, and joy’.</a:t>
            </a:r>
            <a:endParaRPr lang="en-GB" sz="2000" b="1" dirty="0"/>
          </a:p>
          <a:p>
            <a:pPr>
              <a:buNone/>
            </a:pPr>
            <a:endParaRPr lang="en-GB" sz="2000" dirty="0"/>
          </a:p>
        </p:txBody>
      </p:sp>
      <p:sp>
        <p:nvSpPr>
          <p:cNvPr id="3" name="Title 2"/>
          <p:cNvSpPr>
            <a:spLocks noGrp="1"/>
          </p:cNvSpPr>
          <p:nvPr>
            <p:ph type="title"/>
          </p:nvPr>
        </p:nvSpPr>
        <p:spPr>
          <a:xfrm>
            <a:off x="457200" y="274638"/>
            <a:ext cx="8229600" cy="490066"/>
          </a:xfrm>
        </p:spPr>
        <p:txBody>
          <a:bodyPr>
            <a:normAutofit fontScale="90000"/>
          </a:bodyPr>
          <a:lstStyle/>
          <a:p>
            <a:endParaRPr lang="en-GB" dirty="0"/>
          </a:p>
        </p:txBody>
      </p:sp>
    </p:spTree>
    <p:extLst>
      <p:ext uri="{BB962C8B-B14F-4D97-AF65-F5344CB8AC3E}">
        <p14:creationId xmlns:p14="http://schemas.microsoft.com/office/powerpoint/2010/main" val="9893403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a:lnSpc>
                <a:spcPct val="150000"/>
              </a:lnSpc>
              <a:buNone/>
            </a:pPr>
            <a:r>
              <a:rPr lang="en-GB" sz="2000" dirty="0"/>
              <a:t>Research regarding humans and nature shows positive physical and psychological effects from being in, as well as viewing, natural environments</a:t>
            </a:r>
          </a:p>
          <a:p>
            <a:pPr>
              <a:buNone/>
            </a:pPr>
            <a:endParaRPr lang="en-GB" sz="2000" dirty="0"/>
          </a:p>
          <a:p>
            <a:pPr>
              <a:buNone/>
            </a:pPr>
            <a:r>
              <a:rPr lang="en-GB" sz="2000" dirty="0"/>
              <a:t>These effects include :</a:t>
            </a:r>
          </a:p>
          <a:p>
            <a:pPr>
              <a:buNone/>
            </a:pPr>
            <a:r>
              <a:rPr lang="en-GB" sz="2000" dirty="0"/>
              <a:t>Faster recovery from surgery                                           Decreased pain</a:t>
            </a:r>
          </a:p>
          <a:p>
            <a:pPr>
              <a:buNone/>
            </a:pPr>
            <a:r>
              <a:rPr lang="en-GB" sz="2000" dirty="0"/>
              <a:t>Enhanced mood</a:t>
            </a:r>
          </a:p>
          <a:p>
            <a:pPr>
              <a:buNone/>
            </a:pPr>
            <a:r>
              <a:rPr lang="en-GB" sz="2000" dirty="0"/>
              <a:t>Lowered stress</a:t>
            </a:r>
          </a:p>
          <a:p>
            <a:pPr>
              <a:buNone/>
            </a:pPr>
            <a:r>
              <a:rPr lang="en-GB" sz="2000" dirty="0"/>
              <a:t>Increased ability to concentrate.</a:t>
            </a:r>
          </a:p>
          <a:p>
            <a:pPr>
              <a:buNone/>
            </a:pPr>
            <a:endParaRPr lang="en-GB" dirty="0"/>
          </a:p>
        </p:txBody>
      </p:sp>
      <p:sp>
        <p:nvSpPr>
          <p:cNvPr id="3" name="Title 2"/>
          <p:cNvSpPr>
            <a:spLocks noGrp="1"/>
          </p:cNvSpPr>
          <p:nvPr>
            <p:ph type="title"/>
          </p:nvPr>
        </p:nvSpPr>
        <p:spPr/>
        <p:txBody>
          <a:bodyPr/>
          <a:lstStyle/>
          <a:p>
            <a:endParaRPr lang="en-GB"/>
          </a:p>
        </p:txBody>
      </p:sp>
      <p:pic>
        <p:nvPicPr>
          <p:cNvPr id="4" name="Picture 5" descr="C:\Users\edu-cp\AppData\Local\Microsoft\Windows\Temporary Internet Files\Content.IE5\FF5PZ2NN\MC900275236[1].wmf"/>
          <p:cNvPicPr>
            <a:picLocks noChangeAspect="1" noChangeArrowheads="1"/>
          </p:cNvPicPr>
          <p:nvPr/>
        </p:nvPicPr>
        <p:blipFill>
          <a:blip r:embed="rId2"/>
          <a:srcRect/>
          <a:stretch>
            <a:fillRect/>
          </a:stretch>
        </p:blipFill>
        <p:spPr bwMode="auto">
          <a:xfrm>
            <a:off x="6732240" y="3284984"/>
            <a:ext cx="2060595" cy="3429000"/>
          </a:xfrm>
          <a:prstGeom prst="rect">
            <a:avLst/>
          </a:prstGeom>
          <a:noFill/>
        </p:spPr>
      </p:pic>
    </p:spTree>
    <p:extLst>
      <p:ext uri="{BB962C8B-B14F-4D97-AF65-F5344CB8AC3E}">
        <p14:creationId xmlns:p14="http://schemas.microsoft.com/office/powerpoint/2010/main" val="15202870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edu-cp\Documents\Ceri Phelps\Research\Tenovus Grant\photos\tenovus ecogarden project 002.JPG"/>
          <p:cNvPicPr>
            <a:picLocks noChangeAspect="1" noChangeArrowheads="1"/>
          </p:cNvPicPr>
          <p:nvPr/>
        </p:nvPicPr>
        <p:blipFill>
          <a:blip r:embed="rId2"/>
          <a:srcRect/>
          <a:stretch>
            <a:fillRect/>
          </a:stretch>
        </p:blipFill>
        <p:spPr bwMode="auto">
          <a:xfrm>
            <a:off x="251520" y="116632"/>
            <a:ext cx="8604448" cy="6453336"/>
          </a:xfrm>
          <a:prstGeom prst="rect">
            <a:avLst/>
          </a:prstGeom>
          <a:noFill/>
        </p:spPr>
      </p:pic>
    </p:spTree>
    <p:extLst>
      <p:ext uri="{BB962C8B-B14F-4D97-AF65-F5344CB8AC3E}">
        <p14:creationId xmlns:p14="http://schemas.microsoft.com/office/powerpoint/2010/main" val="9021525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C:\Users\edu-cp\AppData\Local\Microsoft\Windows\Temporary Internet Files\Content.Outlook\33UX9D40\207 (2).JPG"/>
          <p:cNvPicPr>
            <a:picLocks noChangeAspect="1" noChangeArrowheads="1"/>
          </p:cNvPicPr>
          <p:nvPr/>
        </p:nvPicPr>
        <p:blipFill>
          <a:blip r:embed="rId2"/>
          <a:srcRect/>
          <a:stretch>
            <a:fillRect/>
          </a:stretch>
        </p:blipFill>
        <p:spPr bwMode="auto">
          <a:xfrm>
            <a:off x="755576" y="548680"/>
            <a:ext cx="7283395" cy="5462546"/>
          </a:xfrm>
          <a:prstGeom prst="rect">
            <a:avLst/>
          </a:prstGeom>
          <a:noFill/>
        </p:spPr>
      </p:pic>
    </p:spTree>
    <p:extLst>
      <p:ext uri="{BB962C8B-B14F-4D97-AF65-F5344CB8AC3E}">
        <p14:creationId xmlns:p14="http://schemas.microsoft.com/office/powerpoint/2010/main" val="33638836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09600" y="2514600"/>
            <a:ext cx="7772400" cy="1470025"/>
          </a:xfrm>
        </p:spPr>
        <p:txBody>
          <a:bodyPr>
            <a:noAutofit/>
          </a:bodyPr>
          <a:lstStyle/>
          <a:p>
            <a:r>
              <a:rPr lang="en-GB" sz="2800" dirty="0"/>
              <a:t> </a:t>
            </a:r>
            <a:br>
              <a:rPr lang="en-GB" sz="2800" dirty="0"/>
            </a:br>
            <a:r>
              <a:rPr lang="en-GB" sz="2800" dirty="0"/>
              <a:t>“I almost feel like a bit of a second class citizen”: A focus group study of the experiences of women diagnosed with secondary breast cancer and their support needs</a:t>
            </a:r>
            <a:br>
              <a:rPr lang="en-GB" sz="2800" dirty="0"/>
            </a:br>
            <a:endParaRPr lang="en-GB" sz="2800" dirty="0"/>
          </a:p>
        </p:txBody>
      </p:sp>
      <p:sp>
        <p:nvSpPr>
          <p:cNvPr id="3" name="Subtitle 2"/>
          <p:cNvSpPr>
            <a:spLocks noGrp="1"/>
          </p:cNvSpPr>
          <p:nvPr>
            <p:ph type="subTitle" idx="1"/>
          </p:nvPr>
        </p:nvSpPr>
        <p:spPr>
          <a:xfrm>
            <a:off x="1219200" y="4343400"/>
            <a:ext cx="7086600" cy="1752600"/>
          </a:xfrm>
        </p:spPr>
        <p:txBody>
          <a:bodyPr>
            <a:normAutofit/>
          </a:bodyPr>
          <a:lstStyle/>
          <a:p>
            <a:r>
              <a:rPr lang="en-GB" sz="2000" b="1" dirty="0">
                <a:solidFill>
                  <a:schemeClr val="tx1"/>
                </a:solidFill>
              </a:rPr>
              <a:t>Margaret Ann Baker, </a:t>
            </a:r>
          </a:p>
          <a:p>
            <a:r>
              <a:rPr lang="en-US" sz="2000" b="1" dirty="0">
                <a:solidFill>
                  <a:schemeClr val="tx1"/>
                </a:solidFill>
              </a:rPr>
              <a:t>Secondary Breast Oncology Clinical Nurse Specialist,</a:t>
            </a:r>
            <a:r>
              <a:rPr lang="en-US" sz="2000" dirty="0"/>
              <a:t> </a:t>
            </a:r>
            <a:r>
              <a:rPr lang="en-GB" sz="2000" b="1" dirty="0">
                <a:solidFill>
                  <a:schemeClr val="tx1"/>
                </a:solidFill>
              </a:rPr>
              <a:t>ABMU </a:t>
            </a:r>
          </a:p>
          <a:p>
            <a:r>
              <a:rPr lang="en-GB" sz="2000" b="1" dirty="0">
                <a:solidFill>
                  <a:schemeClr val="tx1"/>
                </a:solidFill>
              </a:rPr>
              <a:t>Dr Ceri Phelps, Registered Health Psychologist, University of Wales Trinity Saint David</a:t>
            </a:r>
          </a:p>
        </p:txBody>
      </p:sp>
      <p:pic>
        <p:nvPicPr>
          <p:cNvPr id="5122" name="Picture 2" descr="Image result for uwtsd logo"/>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57200" y="533400"/>
            <a:ext cx="3428999" cy="1076325"/>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2000" y="533400"/>
            <a:ext cx="4248150" cy="10763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279206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lstStyle/>
          <a:p>
            <a:r>
              <a:rPr lang="en-GB" dirty="0"/>
              <a:t>Background</a:t>
            </a:r>
          </a:p>
        </p:txBody>
      </p:sp>
      <p:sp>
        <p:nvSpPr>
          <p:cNvPr id="3" name="Content Placeholder 2"/>
          <p:cNvSpPr>
            <a:spLocks noGrp="1"/>
          </p:cNvSpPr>
          <p:nvPr>
            <p:ph idx="1"/>
          </p:nvPr>
        </p:nvSpPr>
        <p:spPr>
          <a:xfrm>
            <a:off x="480461" y="1295400"/>
            <a:ext cx="8229600" cy="5059363"/>
          </a:xfrm>
        </p:spPr>
        <p:txBody>
          <a:bodyPr>
            <a:noAutofit/>
          </a:bodyPr>
          <a:lstStyle/>
          <a:p>
            <a:pPr>
              <a:buFont typeface="Wingdings" panose="05000000000000000000" pitchFamily="2" charset="2"/>
              <a:buChar char="q"/>
            </a:pPr>
            <a:r>
              <a:rPr lang="en-GB" sz="2000" dirty="0"/>
              <a:t>Women with a diagnosis of secondary breast cancer have complex and often unmet needs </a:t>
            </a:r>
          </a:p>
          <a:p>
            <a:pPr>
              <a:buFont typeface="Wingdings" panose="05000000000000000000" pitchFamily="2" charset="2"/>
              <a:buChar char="q"/>
            </a:pPr>
            <a:endParaRPr lang="en-GB" sz="2000" dirty="0"/>
          </a:p>
          <a:p>
            <a:pPr>
              <a:buFont typeface="Wingdings" panose="05000000000000000000" pitchFamily="2" charset="2"/>
              <a:buChar char="q"/>
            </a:pPr>
            <a:r>
              <a:rPr lang="en-GB" sz="2000" dirty="0"/>
              <a:t>higher level of psychological distress compared to that at receiving a primary diagnosis (Breast Cancer Care, 2009; Reed et al. 2010; Mahon et al. 1990; </a:t>
            </a:r>
            <a:r>
              <a:rPr lang="en-GB" sz="2000" dirty="0" err="1"/>
              <a:t>Parle</a:t>
            </a:r>
            <a:r>
              <a:rPr lang="en-GB" sz="2000" dirty="0"/>
              <a:t> et al., 2001) </a:t>
            </a:r>
          </a:p>
          <a:p>
            <a:pPr>
              <a:buFont typeface="Wingdings" panose="05000000000000000000" pitchFamily="2" charset="2"/>
              <a:buChar char="q"/>
            </a:pPr>
            <a:endParaRPr lang="en-GB" sz="2000" dirty="0"/>
          </a:p>
          <a:p>
            <a:pPr>
              <a:buFont typeface="Wingdings" panose="05000000000000000000" pitchFamily="2" charset="2"/>
              <a:buChar char="q"/>
            </a:pPr>
            <a:r>
              <a:rPr lang="en-GB" sz="2000" dirty="0"/>
              <a:t>high levels of psychosocial morbidity (Cohen, 2002; </a:t>
            </a:r>
            <a:r>
              <a:rPr lang="en-GB" sz="2000" dirty="0" err="1"/>
              <a:t>Coristine</a:t>
            </a:r>
            <a:r>
              <a:rPr lang="en-GB" sz="2000" dirty="0"/>
              <a:t> et al 2003).</a:t>
            </a:r>
          </a:p>
          <a:p>
            <a:pPr>
              <a:buFont typeface="Wingdings" panose="05000000000000000000" pitchFamily="2" charset="2"/>
              <a:buChar char="q"/>
            </a:pPr>
            <a:endParaRPr lang="en-GB" sz="2000" dirty="0"/>
          </a:p>
          <a:p>
            <a:pPr>
              <a:buFont typeface="Wingdings" panose="05000000000000000000" pitchFamily="2" charset="2"/>
              <a:buChar char="q"/>
            </a:pPr>
            <a:r>
              <a:rPr lang="en-GB" sz="2000" dirty="0"/>
              <a:t>Feelings of uncertainty, lack of control, stigma, abandonment, anger and isolation (Hanson-Frost et al. 2000; </a:t>
            </a:r>
            <a:r>
              <a:rPr lang="en-GB" sz="2000" dirty="0" err="1"/>
              <a:t>Krigal</a:t>
            </a:r>
            <a:r>
              <a:rPr lang="en-GB" sz="2000" dirty="0"/>
              <a:t> et al, 2014; </a:t>
            </a:r>
            <a:r>
              <a:rPr lang="en-GB" sz="2000" dirty="0" err="1"/>
              <a:t>Pollin</a:t>
            </a:r>
            <a:r>
              <a:rPr lang="en-GB" sz="2000" dirty="0"/>
              <a:t>; 1995; Mosher et al., 2013). </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991844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Methods</a:t>
            </a:r>
          </a:p>
        </p:txBody>
      </p:sp>
      <p:sp>
        <p:nvSpPr>
          <p:cNvPr id="3" name="Content Placeholder 2"/>
          <p:cNvSpPr>
            <a:spLocks noGrp="1"/>
          </p:cNvSpPr>
          <p:nvPr>
            <p:ph idx="1"/>
          </p:nvPr>
        </p:nvSpPr>
        <p:spPr>
          <a:xfrm>
            <a:off x="457200" y="1371600"/>
            <a:ext cx="8229600" cy="4754563"/>
          </a:xfrm>
        </p:spPr>
        <p:txBody>
          <a:bodyPr>
            <a:normAutofit/>
          </a:bodyPr>
          <a:lstStyle/>
          <a:p>
            <a:pPr>
              <a:buFont typeface="Wingdings" panose="05000000000000000000" pitchFamily="2" charset="2"/>
              <a:buChar char="q"/>
            </a:pPr>
            <a:r>
              <a:rPr lang="en-GB" dirty="0"/>
              <a:t> Qualitative focus group methodology</a:t>
            </a:r>
          </a:p>
          <a:p>
            <a:pPr lvl="1">
              <a:buFont typeface="Wingdings" panose="05000000000000000000" pitchFamily="2" charset="2"/>
              <a:buChar char="q"/>
            </a:pPr>
            <a:r>
              <a:rPr lang="en-GB" dirty="0"/>
              <a:t> ideal way of obtaining rich narrative information about shared experiences of health and illness (Wilkinson, 1988; McLeod, 2011) </a:t>
            </a:r>
          </a:p>
          <a:p>
            <a:pPr lvl="1">
              <a:buFont typeface="Wingdings" panose="05000000000000000000" pitchFamily="2" charset="2"/>
              <a:buChar char="q"/>
            </a:pPr>
            <a:endParaRPr lang="en-GB" dirty="0"/>
          </a:p>
          <a:p>
            <a:pPr lvl="1">
              <a:buFont typeface="Wingdings" panose="05000000000000000000" pitchFamily="2" charset="2"/>
              <a:buChar char="q"/>
            </a:pPr>
            <a:r>
              <a:rPr lang="en-GB" dirty="0"/>
              <a:t> previously used as an aid to exploring and planning future needs of women with a diagnosis of secondary breast cancer (Breast Cancer Care 2008) and other cancer patient groups (e.g., Hughes &amp; Phelps, 2010). </a:t>
            </a:r>
          </a:p>
        </p:txBody>
      </p:sp>
    </p:spTree>
    <p:extLst>
      <p:ext uri="{BB962C8B-B14F-4D97-AF65-F5344CB8AC3E}">
        <p14:creationId xmlns:p14="http://schemas.microsoft.com/office/powerpoint/2010/main" val="2961913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27709"/>
            <a:ext cx="8229600" cy="1143000"/>
          </a:xfrm>
        </p:spPr>
        <p:txBody>
          <a:bodyPr/>
          <a:lstStyle/>
          <a:p>
            <a:r>
              <a:rPr lang="en-GB" dirty="0"/>
              <a:t>Findings: Thematic Analysis  </a:t>
            </a:r>
          </a:p>
        </p:txBody>
      </p:sp>
      <p:graphicFrame>
        <p:nvGraphicFramePr>
          <p:cNvPr id="4" name="Content Placeholder 3"/>
          <p:cNvGraphicFramePr>
            <a:graphicFrameLocks noGrp="1"/>
          </p:cNvGraphicFramePr>
          <p:nvPr>
            <p:ph idx="1"/>
            <p:extLst/>
          </p:nvPr>
        </p:nvGraphicFramePr>
        <p:xfrm>
          <a:off x="762000" y="1219200"/>
          <a:ext cx="7620000" cy="5327904"/>
        </p:xfrm>
        <a:graphic>
          <a:graphicData uri="http://schemas.openxmlformats.org/drawingml/2006/table">
            <a:tbl>
              <a:tblPr firstRow="1" firstCol="1" bandRow="1"/>
              <a:tblGrid>
                <a:gridCol w="2750718">
                  <a:extLst>
                    <a:ext uri="{9D8B030D-6E8A-4147-A177-3AD203B41FA5}">
                      <a16:colId xmlns:a16="http://schemas.microsoft.com/office/drawing/2014/main" val="20000"/>
                    </a:ext>
                  </a:extLst>
                </a:gridCol>
                <a:gridCol w="2648206">
                  <a:extLst>
                    <a:ext uri="{9D8B030D-6E8A-4147-A177-3AD203B41FA5}">
                      <a16:colId xmlns:a16="http://schemas.microsoft.com/office/drawing/2014/main" val="20001"/>
                    </a:ext>
                  </a:extLst>
                </a:gridCol>
                <a:gridCol w="2221076">
                  <a:extLst>
                    <a:ext uri="{9D8B030D-6E8A-4147-A177-3AD203B41FA5}">
                      <a16:colId xmlns:a16="http://schemas.microsoft.com/office/drawing/2014/main" val="20002"/>
                    </a:ext>
                  </a:extLst>
                </a:gridCol>
              </a:tblGrid>
              <a:tr h="598714">
                <a:tc gridSpan="3">
                  <a:txBody>
                    <a:bodyPr/>
                    <a:lstStyle/>
                    <a:p>
                      <a:pPr marL="0" marR="0" algn="ctr">
                        <a:lnSpc>
                          <a:spcPct val="115000"/>
                        </a:lnSpc>
                        <a:spcBef>
                          <a:spcPts val="0"/>
                        </a:spcBef>
                        <a:spcAft>
                          <a:spcPts val="0"/>
                        </a:spcAft>
                      </a:pPr>
                      <a:r>
                        <a:rPr lang="en-GB" sz="2400" b="1" dirty="0">
                          <a:effectLst/>
                          <a:latin typeface="Calibri"/>
                          <a:ea typeface="Times New Roman"/>
                          <a:cs typeface="Times New Roman"/>
                        </a:rPr>
                        <a:t>Table of superordinate and sub-ordinate themes</a:t>
                      </a:r>
                      <a:endParaRPr lang="en-GB" sz="2400" dirty="0">
                        <a:effectLst/>
                        <a:latin typeface="Calibri"/>
                        <a:ea typeface="Times New Roman"/>
                        <a:cs typeface="Times New Roman"/>
                      </a:endParaRPr>
                    </a:p>
                    <a:p>
                      <a:pPr marL="0" marR="0" algn="just">
                        <a:lnSpc>
                          <a:spcPct val="115000"/>
                        </a:lnSpc>
                        <a:spcBef>
                          <a:spcPts val="0"/>
                        </a:spcBef>
                        <a:spcAft>
                          <a:spcPts val="0"/>
                        </a:spcAft>
                      </a:pPr>
                      <a:r>
                        <a:rPr lang="en-GB" sz="2000" b="1" dirty="0">
                          <a:effectLst/>
                          <a:latin typeface="Calibri"/>
                          <a:ea typeface="Times New Roman"/>
                          <a:cs typeface="Times New Roman"/>
                        </a:rPr>
                        <a:t> </a:t>
                      </a:r>
                      <a:endParaRPr lang="en-GB" sz="2000" dirty="0">
                        <a:effectLst/>
                        <a:latin typeface="Calibri"/>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898072">
                <a:tc>
                  <a:txBody>
                    <a:bodyPr/>
                    <a:lstStyle/>
                    <a:p>
                      <a:pPr marL="0" marR="0" algn="just">
                        <a:lnSpc>
                          <a:spcPct val="115000"/>
                        </a:lnSpc>
                        <a:spcBef>
                          <a:spcPts val="0"/>
                        </a:spcBef>
                        <a:spcAft>
                          <a:spcPts val="0"/>
                        </a:spcAft>
                      </a:pPr>
                      <a:r>
                        <a:rPr lang="en-GB" sz="2000" b="1" dirty="0">
                          <a:effectLst/>
                          <a:latin typeface="Calibri"/>
                          <a:ea typeface="Times New Roman"/>
                          <a:cs typeface="Times New Roman"/>
                        </a:rPr>
                        <a:t>Superordinate theme 1: A loss of support </a:t>
                      </a:r>
                      <a:endParaRPr lang="en-GB" sz="2000" dirty="0">
                        <a:effectLst/>
                        <a:latin typeface="Calibri"/>
                        <a:ea typeface="Times New Roman"/>
                        <a:cs typeface="Times New Roman"/>
                      </a:endParaRPr>
                    </a:p>
                    <a:p>
                      <a:pPr marL="0" marR="0" algn="just">
                        <a:lnSpc>
                          <a:spcPct val="115000"/>
                        </a:lnSpc>
                        <a:spcBef>
                          <a:spcPts val="0"/>
                        </a:spcBef>
                        <a:spcAft>
                          <a:spcPts val="0"/>
                        </a:spcAft>
                      </a:pPr>
                      <a:r>
                        <a:rPr lang="en-GB" sz="2000" b="1" dirty="0">
                          <a:effectLst/>
                          <a:latin typeface="Calibri"/>
                          <a:ea typeface="Times New Roman"/>
                          <a:cs typeface="Times New Roman"/>
                        </a:rPr>
                        <a:t> </a:t>
                      </a:r>
                      <a:endParaRPr lang="en-GB" sz="2000" dirty="0">
                        <a:effectLst/>
                        <a:latin typeface="Calibri"/>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a:txBody>
                    <a:bodyPr/>
                    <a:lstStyle/>
                    <a:p>
                      <a:pPr marL="0" marR="0" algn="just">
                        <a:lnSpc>
                          <a:spcPct val="115000"/>
                        </a:lnSpc>
                        <a:spcBef>
                          <a:spcPts val="0"/>
                        </a:spcBef>
                        <a:spcAft>
                          <a:spcPts val="0"/>
                        </a:spcAft>
                      </a:pPr>
                      <a:r>
                        <a:rPr lang="en-GB" sz="2000" b="1" dirty="0">
                          <a:effectLst/>
                          <a:latin typeface="Calibri"/>
                          <a:ea typeface="Times New Roman"/>
                          <a:cs typeface="Times New Roman"/>
                        </a:rPr>
                        <a:t>Superordinate theme 2: A changing identity</a:t>
                      </a:r>
                      <a:endParaRPr lang="en-GB" sz="2000" dirty="0">
                        <a:effectLst/>
                        <a:latin typeface="Calibri"/>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a:txBody>
                    <a:bodyPr/>
                    <a:lstStyle/>
                    <a:p>
                      <a:pPr marL="0" marR="0" algn="just">
                        <a:lnSpc>
                          <a:spcPct val="115000"/>
                        </a:lnSpc>
                        <a:spcBef>
                          <a:spcPts val="0"/>
                        </a:spcBef>
                        <a:spcAft>
                          <a:spcPts val="0"/>
                        </a:spcAft>
                      </a:pPr>
                      <a:r>
                        <a:rPr lang="en-GB" sz="2000" b="1" dirty="0">
                          <a:effectLst/>
                          <a:latin typeface="Calibri"/>
                          <a:ea typeface="Times New Roman"/>
                          <a:cs typeface="Times New Roman"/>
                        </a:rPr>
                        <a:t>Superordinate theme 3: Living with no cure</a:t>
                      </a:r>
                      <a:endParaRPr lang="en-GB" sz="2000" dirty="0">
                        <a:effectLst/>
                        <a:latin typeface="Calibri"/>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extLst>
                  <a:ext uri="{0D108BD9-81ED-4DB2-BD59-A6C34878D82A}">
                    <a16:rowId xmlns:a16="http://schemas.microsoft.com/office/drawing/2014/main" val="10001"/>
                  </a:ext>
                </a:extLst>
              </a:tr>
              <a:tr h="598714">
                <a:tc>
                  <a:txBody>
                    <a:bodyPr/>
                    <a:lstStyle/>
                    <a:p>
                      <a:pPr marL="0" marR="0" algn="just">
                        <a:lnSpc>
                          <a:spcPct val="115000"/>
                        </a:lnSpc>
                        <a:spcBef>
                          <a:spcPts val="0"/>
                        </a:spcBef>
                        <a:spcAft>
                          <a:spcPts val="0"/>
                        </a:spcAft>
                      </a:pPr>
                      <a:r>
                        <a:rPr lang="en-GB" sz="2000" dirty="0">
                          <a:effectLst/>
                          <a:latin typeface="Calibri"/>
                          <a:ea typeface="Times New Roman"/>
                          <a:cs typeface="Times New Roman"/>
                        </a:rPr>
                        <a:t>Sense of abandonment</a:t>
                      </a:r>
                    </a:p>
                    <a:p>
                      <a:pPr marL="0" marR="0" algn="just">
                        <a:lnSpc>
                          <a:spcPct val="115000"/>
                        </a:lnSpc>
                        <a:spcBef>
                          <a:spcPts val="0"/>
                        </a:spcBef>
                        <a:spcAft>
                          <a:spcPts val="0"/>
                        </a:spcAft>
                      </a:pPr>
                      <a:r>
                        <a:rPr lang="en-GB" sz="2000" dirty="0">
                          <a:effectLst/>
                          <a:latin typeface="Calibri"/>
                          <a:ea typeface="Times New Roman"/>
                          <a:cs typeface="Times New Roman"/>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marL="0" marR="0" algn="just">
                        <a:lnSpc>
                          <a:spcPct val="115000"/>
                        </a:lnSpc>
                        <a:spcBef>
                          <a:spcPts val="0"/>
                        </a:spcBef>
                        <a:spcAft>
                          <a:spcPts val="0"/>
                        </a:spcAft>
                      </a:pPr>
                      <a:r>
                        <a:rPr lang="en-GB" sz="2000" dirty="0">
                          <a:effectLst/>
                          <a:latin typeface="Calibri"/>
                          <a:ea typeface="Times New Roman"/>
                          <a:cs typeface="Times New Roman"/>
                        </a:rPr>
                        <a:t>Self stigma</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marL="0" marR="0" algn="just">
                        <a:lnSpc>
                          <a:spcPct val="115000"/>
                        </a:lnSpc>
                        <a:spcBef>
                          <a:spcPts val="0"/>
                        </a:spcBef>
                        <a:spcAft>
                          <a:spcPts val="0"/>
                        </a:spcAft>
                      </a:pPr>
                      <a:r>
                        <a:rPr lang="en-GB" sz="2000" dirty="0">
                          <a:effectLst/>
                          <a:latin typeface="Calibri"/>
                          <a:ea typeface="Times New Roman"/>
                          <a:cs typeface="Times New Roman"/>
                        </a:rPr>
                        <a:t>An uncertain future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0002"/>
                  </a:ext>
                </a:extLst>
              </a:tr>
              <a:tr h="598714">
                <a:tc>
                  <a:txBody>
                    <a:bodyPr/>
                    <a:lstStyle/>
                    <a:p>
                      <a:pPr marL="0" marR="0" algn="just">
                        <a:lnSpc>
                          <a:spcPct val="115000"/>
                        </a:lnSpc>
                        <a:spcBef>
                          <a:spcPts val="0"/>
                        </a:spcBef>
                        <a:spcAft>
                          <a:spcPts val="0"/>
                        </a:spcAft>
                      </a:pPr>
                      <a:r>
                        <a:rPr lang="en-GB" sz="2000" dirty="0">
                          <a:effectLst/>
                          <a:latin typeface="Calibri"/>
                          <a:ea typeface="Times New Roman"/>
                          <a:cs typeface="Times New Roman"/>
                        </a:rPr>
                        <a:t>Needing time to reflect </a:t>
                      </a:r>
                    </a:p>
                    <a:p>
                      <a:pPr marL="0" marR="0" algn="just">
                        <a:lnSpc>
                          <a:spcPct val="115000"/>
                        </a:lnSpc>
                        <a:spcBef>
                          <a:spcPts val="0"/>
                        </a:spcBef>
                        <a:spcAft>
                          <a:spcPts val="0"/>
                        </a:spcAft>
                      </a:pPr>
                      <a:r>
                        <a:rPr lang="en-GB" sz="2000" dirty="0">
                          <a:effectLst/>
                          <a:latin typeface="Calibri"/>
                          <a:ea typeface="Times New Roman"/>
                          <a:cs typeface="Times New Roman"/>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marL="0" marR="0" algn="just">
                        <a:lnSpc>
                          <a:spcPct val="115000"/>
                        </a:lnSpc>
                        <a:spcBef>
                          <a:spcPts val="0"/>
                        </a:spcBef>
                        <a:spcAft>
                          <a:spcPts val="0"/>
                        </a:spcAft>
                      </a:pPr>
                      <a:r>
                        <a:rPr lang="en-GB" sz="2000" dirty="0">
                          <a:effectLst/>
                          <a:latin typeface="Calibri"/>
                          <a:ea typeface="Times New Roman"/>
                          <a:cs typeface="Times New Roman"/>
                        </a:rPr>
                        <a:t>Walking in their shoes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marL="0" marR="0" algn="just">
                        <a:lnSpc>
                          <a:spcPct val="115000"/>
                        </a:lnSpc>
                        <a:spcBef>
                          <a:spcPts val="0"/>
                        </a:spcBef>
                        <a:spcAft>
                          <a:spcPts val="0"/>
                        </a:spcAft>
                      </a:pPr>
                      <a:r>
                        <a:rPr lang="en-GB" sz="2000" dirty="0">
                          <a:effectLst/>
                          <a:latin typeface="Calibri"/>
                          <a:ea typeface="Times New Roman"/>
                          <a:cs typeface="Times New Roman"/>
                        </a:rPr>
                        <a:t>Resilience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0003"/>
                  </a:ext>
                </a:extLst>
              </a:tr>
              <a:tr h="898072">
                <a:tc>
                  <a:txBody>
                    <a:bodyPr/>
                    <a:lstStyle/>
                    <a:p>
                      <a:pPr marL="0" marR="0" algn="just">
                        <a:lnSpc>
                          <a:spcPct val="115000"/>
                        </a:lnSpc>
                        <a:spcBef>
                          <a:spcPts val="0"/>
                        </a:spcBef>
                        <a:spcAft>
                          <a:spcPts val="0"/>
                        </a:spcAft>
                      </a:pPr>
                      <a:r>
                        <a:rPr lang="en-GB" sz="2000" dirty="0">
                          <a:effectLst/>
                          <a:latin typeface="Calibri"/>
                          <a:ea typeface="Times New Roman"/>
                          <a:cs typeface="Times New Roman"/>
                        </a:rPr>
                        <a:t>Perceived reluctance to explore the death question </a:t>
                      </a:r>
                    </a:p>
                    <a:p>
                      <a:pPr marL="0" marR="0" algn="just">
                        <a:lnSpc>
                          <a:spcPct val="115000"/>
                        </a:lnSpc>
                        <a:spcBef>
                          <a:spcPts val="0"/>
                        </a:spcBef>
                        <a:spcAft>
                          <a:spcPts val="0"/>
                        </a:spcAft>
                      </a:pPr>
                      <a:r>
                        <a:rPr lang="en-GB" sz="2000" dirty="0">
                          <a:effectLst/>
                          <a:latin typeface="Calibri"/>
                          <a:ea typeface="Times New Roman"/>
                          <a:cs typeface="Times New Roman"/>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marL="0" marR="0" algn="just">
                        <a:lnSpc>
                          <a:spcPct val="115000"/>
                        </a:lnSpc>
                        <a:spcBef>
                          <a:spcPts val="0"/>
                        </a:spcBef>
                        <a:spcAft>
                          <a:spcPts val="0"/>
                        </a:spcAft>
                      </a:pPr>
                      <a:r>
                        <a:rPr lang="en-GB" sz="2000">
                          <a:effectLst/>
                          <a:latin typeface="Calibri"/>
                          <a:ea typeface="Times New Roman"/>
                          <a:cs typeface="Times New Roman"/>
                        </a:rPr>
                        <a:t>A common identity through shared experience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marL="0" marR="0" algn="just">
                        <a:lnSpc>
                          <a:spcPct val="115000"/>
                        </a:lnSpc>
                        <a:spcBef>
                          <a:spcPts val="0"/>
                        </a:spcBef>
                        <a:spcAft>
                          <a:spcPts val="0"/>
                        </a:spcAft>
                      </a:pPr>
                      <a:r>
                        <a:rPr lang="en-GB" sz="2000" dirty="0">
                          <a:effectLst/>
                          <a:latin typeface="Calibri"/>
                          <a:ea typeface="Times New Roman"/>
                          <a:cs typeface="Times New Roman"/>
                        </a:rPr>
                        <a:t>Reluctance to seek  psychosocial support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0004"/>
                  </a:ext>
                </a:extLst>
              </a:tr>
              <a:tr h="598714">
                <a:tc>
                  <a:txBody>
                    <a:bodyPr/>
                    <a:lstStyle/>
                    <a:p>
                      <a:pPr marL="0" marR="0" algn="just">
                        <a:lnSpc>
                          <a:spcPct val="115000"/>
                        </a:lnSpc>
                        <a:spcBef>
                          <a:spcPts val="0"/>
                        </a:spcBef>
                        <a:spcAft>
                          <a:spcPts val="0"/>
                        </a:spcAft>
                      </a:pPr>
                      <a:r>
                        <a:rPr lang="en-GB" sz="2000" dirty="0">
                          <a:effectLst/>
                          <a:latin typeface="Calibri"/>
                          <a:ea typeface="Times New Roman"/>
                          <a:cs typeface="Times New Roman"/>
                        </a:rPr>
                        <a:t>A missing link </a:t>
                      </a:r>
                    </a:p>
                    <a:p>
                      <a:pPr marL="0" marR="0" algn="just">
                        <a:lnSpc>
                          <a:spcPct val="115000"/>
                        </a:lnSpc>
                        <a:spcBef>
                          <a:spcPts val="0"/>
                        </a:spcBef>
                        <a:spcAft>
                          <a:spcPts val="0"/>
                        </a:spcAft>
                      </a:pPr>
                      <a:r>
                        <a:rPr lang="en-GB" sz="2000" dirty="0">
                          <a:effectLst/>
                          <a:latin typeface="Calibri"/>
                          <a:ea typeface="Times New Roman"/>
                          <a:cs typeface="Times New Roman"/>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marL="0" marR="0" algn="just">
                        <a:lnSpc>
                          <a:spcPct val="115000"/>
                        </a:lnSpc>
                        <a:spcBef>
                          <a:spcPts val="0"/>
                        </a:spcBef>
                        <a:spcAft>
                          <a:spcPts val="0"/>
                        </a:spcAft>
                      </a:pPr>
                      <a:r>
                        <a:rPr lang="en-GB" sz="2000" dirty="0">
                          <a:effectLst/>
                          <a:latin typeface="Calibri"/>
                          <a:ea typeface="Times New Roman"/>
                          <a:cs typeface="Times New Roman"/>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marL="0" marR="0" algn="just">
                        <a:lnSpc>
                          <a:spcPct val="115000"/>
                        </a:lnSpc>
                        <a:spcBef>
                          <a:spcPts val="0"/>
                        </a:spcBef>
                        <a:spcAft>
                          <a:spcPts val="0"/>
                        </a:spcAft>
                      </a:pPr>
                      <a:r>
                        <a:rPr lang="en-GB" sz="2000" dirty="0">
                          <a:effectLst/>
                          <a:latin typeface="Calibri"/>
                          <a:ea typeface="Times New Roman"/>
                          <a:cs typeface="Times New Roman"/>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4412513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438400"/>
            <a:ext cx="8229600" cy="1143000"/>
          </a:xfrm>
        </p:spPr>
        <p:txBody>
          <a:bodyPr/>
          <a:lstStyle/>
          <a:p>
            <a:r>
              <a:rPr lang="en-GB" dirty="0"/>
              <a:t>Impact….</a:t>
            </a:r>
          </a:p>
        </p:txBody>
      </p:sp>
    </p:spTree>
    <p:extLst>
      <p:ext uri="{BB962C8B-B14F-4D97-AF65-F5344CB8AC3E}">
        <p14:creationId xmlns:p14="http://schemas.microsoft.com/office/powerpoint/2010/main" val="16965709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4812657" y="302190"/>
            <a:ext cx="4204985" cy="6073866"/>
          </a:xfrm>
          <a:prstGeom prst="rect">
            <a:avLst/>
          </a:prstGeom>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2400" y="202223"/>
            <a:ext cx="4705350" cy="6273800"/>
          </a:xfrm>
          <a:prstGeom prst="rect">
            <a:avLst/>
          </a:prstGeom>
        </p:spPr>
      </p:pic>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5400000">
            <a:off x="1685925" y="1895475"/>
            <a:ext cx="4800600" cy="3600450"/>
          </a:xfrm>
          <a:prstGeom prst="rect">
            <a:avLst/>
          </a:prstGeom>
        </p:spPr>
      </p:pic>
    </p:spTree>
    <p:extLst>
      <p:ext uri="{BB962C8B-B14F-4D97-AF65-F5344CB8AC3E}">
        <p14:creationId xmlns:p14="http://schemas.microsoft.com/office/powerpoint/2010/main" val="27159279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52400" y="0"/>
            <a:ext cx="8763000" cy="6477000"/>
          </a:xfrm>
          <a:prstGeom prst="rect">
            <a:avLst/>
          </a:prstGeom>
        </p:spPr>
      </p:pic>
    </p:spTree>
    <p:extLst>
      <p:ext uri="{BB962C8B-B14F-4D97-AF65-F5344CB8AC3E}">
        <p14:creationId xmlns:p14="http://schemas.microsoft.com/office/powerpoint/2010/main" val="326279439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3886200" y="457200"/>
            <a:ext cx="4892215" cy="6172200"/>
          </a:xfrm>
          <a:prstGeom prst="rect">
            <a:avLst/>
          </a:prstGeom>
        </p:spPr>
      </p:pic>
      <p:pic>
        <p:nvPicPr>
          <p:cNvPr id="4" name="Picture 3"/>
          <p:cNvPicPr>
            <a:picLocks noChangeAspect="1"/>
          </p:cNvPicPr>
          <p:nvPr/>
        </p:nvPicPr>
        <p:blipFill>
          <a:blip r:embed="rId3"/>
          <a:stretch>
            <a:fillRect/>
          </a:stretch>
        </p:blipFill>
        <p:spPr>
          <a:xfrm>
            <a:off x="228600" y="1066800"/>
            <a:ext cx="3582866" cy="4657725"/>
          </a:xfrm>
          <a:prstGeom prst="rect">
            <a:avLst/>
          </a:prstGeom>
        </p:spPr>
      </p:pic>
    </p:spTree>
    <p:extLst>
      <p:ext uri="{BB962C8B-B14F-4D97-AF65-F5344CB8AC3E}">
        <p14:creationId xmlns:p14="http://schemas.microsoft.com/office/powerpoint/2010/main" val="16865228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6685" y="152400"/>
            <a:ext cx="8229600" cy="1143000"/>
          </a:xfrm>
        </p:spPr>
        <p:txBody>
          <a:bodyPr/>
          <a:lstStyle/>
          <a:p>
            <a:r>
              <a:rPr lang="en-GB" dirty="0"/>
              <a:t>An ongoing journey…</a:t>
            </a:r>
          </a:p>
        </p:txBody>
      </p:sp>
      <p:sp>
        <p:nvSpPr>
          <p:cNvPr id="3" name="Content Placeholder 2"/>
          <p:cNvSpPr>
            <a:spLocks noGrp="1"/>
          </p:cNvSpPr>
          <p:nvPr>
            <p:ph idx="1"/>
          </p:nvPr>
        </p:nvSpPr>
        <p:spPr>
          <a:xfrm>
            <a:off x="457200" y="1371600"/>
            <a:ext cx="8229600" cy="4754563"/>
          </a:xfrm>
        </p:spPr>
        <p:txBody>
          <a:bodyPr/>
          <a:lstStyle/>
          <a:p>
            <a:pPr marL="0" indent="0">
              <a:buNone/>
            </a:pPr>
            <a:r>
              <a:rPr lang="en-GB" dirty="0"/>
              <a:t> Seeking funding from Macmillan:</a:t>
            </a:r>
          </a:p>
          <a:p>
            <a:pPr marL="857250" lvl="1" indent="-457200">
              <a:buFont typeface="Wingdings" panose="05000000000000000000" pitchFamily="2" charset="2"/>
              <a:buChar char="Ø"/>
            </a:pPr>
            <a:r>
              <a:rPr lang="en-GB" dirty="0"/>
              <a:t>Involving patients in co-design of evolving secondary breast cancer services</a:t>
            </a:r>
          </a:p>
          <a:p>
            <a:pPr marL="857250" lvl="1" indent="-457200">
              <a:buFont typeface="Wingdings" panose="05000000000000000000" pitchFamily="2" charset="2"/>
              <a:buChar char="Ø"/>
            </a:pPr>
            <a:r>
              <a:rPr lang="en-GB" dirty="0"/>
              <a:t>Outline application invited for full submission </a:t>
            </a:r>
          </a:p>
          <a:p>
            <a:pPr marL="857250" lvl="1" indent="-457200">
              <a:buFont typeface="Wingdings" panose="05000000000000000000" pitchFamily="2" charset="2"/>
              <a:buChar char="Ø"/>
            </a:pPr>
            <a:r>
              <a:rPr lang="en-GB" dirty="0"/>
              <a:t>Reviewers comments received back – 10 days </a:t>
            </a:r>
            <a:r>
              <a:rPr lang="en-GB"/>
              <a:t>to respond!</a:t>
            </a:r>
            <a:endParaRPr lang="en-GB" dirty="0"/>
          </a:p>
        </p:txBody>
      </p:sp>
    </p:spTree>
    <p:extLst>
      <p:ext uri="{BB962C8B-B14F-4D97-AF65-F5344CB8AC3E}">
        <p14:creationId xmlns:p14="http://schemas.microsoft.com/office/powerpoint/2010/main" val="173010106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6685" y="152400"/>
            <a:ext cx="8229600" cy="1143000"/>
          </a:xfrm>
        </p:spPr>
        <p:txBody>
          <a:bodyPr/>
          <a:lstStyle/>
          <a:p>
            <a:r>
              <a:rPr lang="en-GB" dirty="0"/>
              <a:t>An ongoing journey…</a:t>
            </a:r>
          </a:p>
        </p:txBody>
      </p:sp>
      <p:sp>
        <p:nvSpPr>
          <p:cNvPr id="3" name="Content Placeholder 2"/>
          <p:cNvSpPr>
            <a:spLocks noGrp="1"/>
          </p:cNvSpPr>
          <p:nvPr>
            <p:ph idx="1"/>
          </p:nvPr>
        </p:nvSpPr>
        <p:spPr>
          <a:xfrm>
            <a:off x="457200" y="1371600"/>
            <a:ext cx="8229600" cy="4754563"/>
          </a:xfrm>
        </p:spPr>
        <p:txBody>
          <a:bodyPr/>
          <a:lstStyle/>
          <a:p>
            <a:pPr marL="857250" lvl="1" indent="-457200">
              <a:buFont typeface="Wingdings" panose="05000000000000000000" pitchFamily="2" charset="2"/>
              <a:buChar char="Ø"/>
            </a:pPr>
            <a:r>
              <a:rPr lang="en-GB" dirty="0"/>
              <a:t>Exploring how to support the needs of the secondary breast cancer nurse</a:t>
            </a:r>
          </a:p>
          <a:p>
            <a:pPr marL="857250" lvl="1" indent="-457200">
              <a:buFont typeface="Wingdings" panose="05000000000000000000" pitchFamily="2" charset="2"/>
              <a:buChar char="Ø"/>
            </a:pPr>
            <a:endParaRPr lang="en-GB" dirty="0"/>
          </a:p>
          <a:p>
            <a:pPr marL="857250" lvl="1" indent="-457200">
              <a:buFont typeface="Wingdings" panose="05000000000000000000" pitchFamily="2" charset="2"/>
              <a:buChar char="Ø"/>
            </a:pPr>
            <a:endParaRPr lang="en-GB" dirty="0"/>
          </a:p>
          <a:p>
            <a:pPr marL="400050" lvl="1" indent="0">
              <a:buNone/>
            </a:pPr>
            <a:r>
              <a:rPr lang="en-GB" i="1" dirty="0"/>
              <a:t>“Its been a crappy few weeks , ladies passing away.. I know its what I do now but it hurts”</a:t>
            </a:r>
            <a:r>
              <a:rPr lang="en-GB" dirty="0"/>
              <a:t>  </a:t>
            </a:r>
          </a:p>
          <a:p>
            <a:pPr marL="400050" lvl="1" indent="0">
              <a:buNone/>
            </a:pPr>
            <a:r>
              <a:rPr lang="en-GB" dirty="0"/>
              <a:t>(Ann Baker, 2018)</a:t>
            </a:r>
          </a:p>
        </p:txBody>
      </p:sp>
    </p:spTree>
    <p:extLst>
      <p:ext uri="{BB962C8B-B14F-4D97-AF65-F5344CB8AC3E}">
        <p14:creationId xmlns:p14="http://schemas.microsoft.com/office/powerpoint/2010/main" val="411067818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09600" y="1981200"/>
            <a:ext cx="7772400" cy="1470025"/>
          </a:xfrm>
        </p:spPr>
        <p:txBody>
          <a:bodyPr>
            <a:noAutofit/>
          </a:bodyPr>
          <a:lstStyle/>
          <a:p>
            <a:r>
              <a:rPr lang="en-GB" sz="2800" dirty="0">
                <a:solidFill>
                  <a:prstClr val="black"/>
                </a:solidFill>
              </a:rPr>
              <a:t>A psychosocial evaluation of the impact of the </a:t>
            </a:r>
            <a:r>
              <a:rPr lang="en-GB" sz="2800" dirty="0" err="1">
                <a:solidFill>
                  <a:prstClr val="black"/>
                </a:solidFill>
              </a:rPr>
              <a:t>Tenovus</a:t>
            </a:r>
            <a:r>
              <a:rPr lang="en-GB" sz="2800" dirty="0">
                <a:solidFill>
                  <a:prstClr val="black"/>
                </a:solidFill>
              </a:rPr>
              <a:t> Cancer Care “</a:t>
            </a:r>
            <a:r>
              <a:rPr lang="en-GB" sz="2800" dirty="0" err="1">
                <a:solidFill>
                  <a:prstClr val="black"/>
                </a:solidFill>
              </a:rPr>
              <a:t>ManVan</a:t>
            </a:r>
            <a:r>
              <a:rPr lang="en-GB" sz="2800" dirty="0">
                <a:solidFill>
                  <a:prstClr val="black"/>
                </a:solidFill>
              </a:rPr>
              <a:t> for Wales”</a:t>
            </a:r>
            <a:endParaRPr lang="en-GB" sz="4800" dirty="0"/>
          </a:p>
        </p:txBody>
      </p:sp>
      <p:sp>
        <p:nvSpPr>
          <p:cNvPr id="3" name="Subtitle 2"/>
          <p:cNvSpPr>
            <a:spLocks noGrp="1"/>
          </p:cNvSpPr>
          <p:nvPr>
            <p:ph type="subTitle" idx="1"/>
          </p:nvPr>
        </p:nvSpPr>
        <p:spPr>
          <a:xfrm>
            <a:off x="1295400" y="3648550"/>
            <a:ext cx="7086600" cy="1752600"/>
          </a:xfrm>
        </p:spPr>
        <p:txBody>
          <a:bodyPr>
            <a:normAutofit/>
          </a:bodyPr>
          <a:lstStyle/>
          <a:p>
            <a:r>
              <a:rPr lang="en-GB" sz="2000" b="1" dirty="0">
                <a:solidFill>
                  <a:schemeClr val="tx1"/>
                </a:solidFill>
              </a:rPr>
              <a:t>Dr Ceri Phelps, University of Wales Trinity Saint David</a:t>
            </a:r>
          </a:p>
          <a:p>
            <a:r>
              <a:rPr lang="en-GB" sz="2000" dirty="0">
                <a:solidFill>
                  <a:schemeClr val="tx1"/>
                </a:solidFill>
              </a:rPr>
              <a:t>Dr Rachel Iredale, University of South Wales</a:t>
            </a:r>
          </a:p>
          <a:p>
            <a:r>
              <a:rPr lang="en-GB" sz="2000" dirty="0">
                <a:solidFill>
                  <a:schemeClr val="tx1"/>
                </a:solidFill>
              </a:rPr>
              <a:t> Rhiannon </a:t>
            </a:r>
            <a:r>
              <a:rPr lang="en-GB" sz="2000" dirty="0" err="1">
                <a:solidFill>
                  <a:schemeClr val="tx1"/>
                </a:solidFill>
              </a:rPr>
              <a:t>Skilton</a:t>
            </a:r>
            <a:r>
              <a:rPr lang="en-GB" sz="2000" dirty="0">
                <a:solidFill>
                  <a:schemeClr val="tx1"/>
                </a:solidFill>
              </a:rPr>
              <a:t>, Tenovus Cancer Care </a:t>
            </a:r>
          </a:p>
        </p:txBody>
      </p:sp>
      <p:pic>
        <p:nvPicPr>
          <p:cNvPr id="5122" name="Picture 2" descr="Image result for uwtsd logo"/>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57201" y="533400"/>
            <a:ext cx="3124200" cy="125047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Image result"/>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19800" y="394558"/>
            <a:ext cx="2381794" cy="1385773"/>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895600" y="5181600"/>
            <a:ext cx="3381375" cy="1352550"/>
          </a:xfrm>
          <a:prstGeom prst="rect">
            <a:avLst/>
          </a:prstGeom>
        </p:spPr>
      </p:pic>
    </p:spTree>
    <p:extLst>
      <p:ext uri="{BB962C8B-B14F-4D97-AF65-F5344CB8AC3E}">
        <p14:creationId xmlns:p14="http://schemas.microsoft.com/office/powerpoint/2010/main" val="379847452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5775" y="27709"/>
            <a:ext cx="8229600" cy="1143000"/>
          </a:xfrm>
        </p:spPr>
        <p:txBody>
          <a:bodyPr/>
          <a:lstStyle/>
          <a:p>
            <a:r>
              <a:rPr lang="en-GB" dirty="0"/>
              <a:t>The </a:t>
            </a:r>
            <a:r>
              <a:rPr lang="en-GB" dirty="0" err="1"/>
              <a:t>ManVan</a:t>
            </a:r>
            <a:r>
              <a:rPr lang="en-GB" dirty="0"/>
              <a:t> Project </a:t>
            </a:r>
          </a:p>
        </p:txBody>
      </p:sp>
      <p:sp>
        <p:nvSpPr>
          <p:cNvPr id="3" name="Content Placeholder 2"/>
          <p:cNvSpPr>
            <a:spLocks noGrp="1"/>
          </p:cNvSpPr>
          <p:nvPr>
            <p:ph idx="1"/>
          </p:nvPr>
        </p:nvSpPr>
        <p:spPr>
          <a:xfrm>
            <a:off x="442479" y="990600"/>
            <a:ext cx="8316191" cy="2133600"/>
          </a:xfrm>
        </p:spPr>
        <p:txBody>
          <a:bodyPr>
            <a:noAutofit/>
          </a:bodyPr>
          <a:lstStyle/>
          <a:p>
            <a:r>
              <a:rPr lang="en-GB" sz="2000" dirty="0">
                <a:latin typeface="Arial" panose="020B0604020202020204" pitchFamily="34" charset="0"/>
                <a:cs typeface="Arial" panose="020B0604020202020204" pitchFamily="34" charset="0"/>
              </a:rPr>
              <a:t>The </a:t>
            </a:r>
            <a:r>
              <a:rPr lang="en-GB" sz="2000" dirty="0" err="1">
                <a:latin typeface="Arial" panose="020B0604020202020204" pitchFamily="34" charset="0"/>
                <a:cs typeface="Arial" panose="020B0604020202020204" pitchFamily="34" charset="0"/>
              </a:rPr>
              <a:t>Tenovus</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ManVan</a:t>
            </a:r>
            <a:r>
              <a:rPr lang="en-GB" sz="2000" dirty="0">
                <a:latin typeface="Arial" panose="020B0604020202020204" pitchFamily="34" charset="0"/>
                <a:cs typeface="Arial" panose="020B0604020202020204" pitchFamily="34" charset="0"/>
              </a:rPr>
              <a:t> was launched in March 2014 in partnership with the </a:t>
            </a:r>
            <a:r>
              <a:rPr lang="en-GB" sz="2000" dirty="0" err="1">
                <a:latin typeface="Arial" panose="020B0604020202020204" pitchFamily="34" charset="0"/>
                <a:cs typeface="Arial" panose="020B0604020202020204" pitchFamily="34" charset="0"/>
              </a:rPr>
              <a:t>Movember</a:t>
            </a:r>
            <a:r>
              <a:rPr lang="en-GB" sz="2000" dirty="0">
                <a:latin typeface="Arial" panose="020B0604020202020204" pitchFamily="34" charset="0"/>
                <a:cs typeface="Arial" panose="020B0604020202020204" pitchFamily="34" charset="0"/>
              </a:rPr>
              <a:t> Foundation and Prostate Cancer UK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The UK’s first dedicated mobile support service for men affected by prostate, testicular and penile cancer.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Provides nursing advice, counselling for individuals and couples, group support and welfare rights advice directly to men in their communities across Wales.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Travelled to more than 100 </a:t>
            </a:r>
          </a:p>
          <a:p>
            <a:pPr marL="0" indent="0">
              <a:buNone/>
            </a:pPr>
            <a:r>
              <a:rPr lang="en-GB" sz="2000" dirty="0">
                <a:latin typeface="Arial" panose="020B0604020202020204" pitchFamily="34" charset="0"/>
                <a:cs typeface="Arial" panose="020B0604020202020204" pitchFamily="34" charset="0"/>
              </a:rPr>
              <a:t>     different locations across all seven </a:t>
            </a:r>
          </a:p>
          <a:p>
            <a:pPr marL="0" indent="0">
              <a:buNone/>
            </a:pPr>
            <a:r>
              <a:rPr lang="en-GB" sz="2000" dirty="0">
                <a:latin typeface="Arial" panose="020B0604020202020204" pitchFamily="34" charset="0"/>
                <a:cs typeface="Arial" panose="020B0604020202020204" pitchFamily="34" charset="0"/>
              </a:rPr>
              <a:t>     Welsh Local Health Board areas. </a:t>
            </a:r>
          </a:p>
          <a:p>
            <a:endParaRPr lang="en-GB" sz="2000" dirty="0">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72470" y="4191000"/>
            <a:ext cx="3886200" cy="2452991"/>
          </a:xfrm>
          <a:prstGeom prst="rect">
            <a:avLst/>
          </a:prstGeom>
        </p:spPr>
      </p:pic>
      <p:sp>
        <p:nvSpPr>
          <p:cNvPr id="6" name="AutoShape 2" descr="Image result for tenovus manvan"/>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134601936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a:stretch>
            <a:fillRect/>
          </a:stretch>
        </p:blipFill>
        <p:spPr>
          <a:xfrm>
            <a:off x="381000" y="3276600"/>
            <a:ext cx="4572000" cy="3429000"/>
          </a:xfrm>
          <a:prstGeom prst="rect">
            <a:avLst/>
          </a:prstGeom>
        </p:spPr>
      </p:pic>
      <p:pic>
        <p:nvPicPr>
          <p:cNvPr id="2" name="Picture 1"/>
          <p:cNvPicPr>
            <a:picLocks noChangeAspect="1"/>
          </p:cNvPicPr>
          <p:nvPr/>
        </p:nvPicPr>
        <p:blipFill>
          <a:blip r:embed="rId4"/>
          <a:stretch>
            <a:fillRect/>
          </a:stretch>
        </p:blipFill>
        <p:spPr>
          <a:xfrm>
            <a:off x="1371600" y="369570"/>
            <a:ext cx="6553200" cy="3238500"/>
          </a:xfrm>
          <a:prstGeom prst="rect">
            <a:avLst/>
          </a:prstGeom>
        </p:spPr>
      </p:pic>
      <p:pic>
        <p:nvPicPr>
          <p:cNvPr id="7" name="Picture 6"/>
          <p:cNvPicPr>
            <a:picLocks noChangeAspect="1"/>
          </p:cNvPicPr>
          <p:nvPr/>
        </p:nvPicPr>
        <p:blipFill>
          <a:blip r:embed="rId5"/>
          <a:stretch>
            <a:fillRect/>
          </a:stretch>
        </p:blipFill>
        <p:spPr>
          <a:xfrm>
            <a:off x="4987834" y="4068694"/>
            <a:ext cx="3902871" cy="2202407"/>
          </a:xfrm>
          <a:prstGeom prst="rect">
            <a:avLst/>
          </a:prstGeom>
        </p:spPr>
      </p:pic>
    </p:spTree>
    <p:extLst>
      <p:ext uri="{BB962C8B-B14F-4D97-AF65-F5344CB8AC3E}">
        <p14:creationId xmlns:p14="http://schemas.microsoft.com/office/powerpoint/2010/main" val="214425664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1" dirty="0"/>
              <a:t>Research reflections… a moveable (literally) feast….</a:t>
            </a:r>
          </a:p>
        </p:txBody>
      </p:sp>
      <p:sp>
        <p:nvSpPr>
          <p:cNvPr id="3" name="Content Placeholder 2"/>
          <p:cNvSpPr>
            <a:spLocks noGrp="1"/>
          </p:cNvSpPr>
          <p:nvPr>
            <p:ph idx="1"/>
          </p:nvPr>
        </p:nvSpPr>
        <p:spPr/>
        <p:txBody>
          <a:bodyPr>
            <a:normAutofit/>
          </a:bodyPr>
          <a:lstStyle/>
          <a:p>
            <a:r>
              <a:rPr lang="en-GB" sz="2800" dirty="0"/>
              <a:t>Evaluation of a completely unique “intervention”</a:t>
            </a:r>
          </a:p>
          <a:p>
            <a:pPr lvl="1"/>
            <a:r>
              <a:rPr lang="en-GB" sz="2400" dirty="0"/>
              <a:t>Pragmatic, avoid burden </a:t>
            </a:r>
          </a:p>
          <a:p>
            <a:endParaRPr lang="en-GB" sz="2800" dirty="0"/>
          </a:p>
          <a:p>
            <a:r>
              <a:rPr lang="en-GB" sz="2800" dirty="0"/>
              <a:t>Complex, difficult to control</a:t>
            </a:r>
          </a:p>
          <a:p>
            <a:pPr lvl="1"/>
            <a:r>
              <a:rPr lang="en-GB" sz="2400" dirty="0"/>
              <a:t>Multiple services received </a:t>
            </a:r>
          </a:p>
          <a:p>
            <a:endParaRPr lang="en-GB" sz="2800" dirty="0"/>
          </a:p>
          <a:p>
            <a:r>
              <a:rPr lang="en-GB" sz="2800" dirty="0"/>
              <a:t>Awareness-raising V engagement with services </a:t>
            </a:r>
          </a:p>
          <a:p>
            <a:endParaRPr lang="en-GB" sz="2800" dirty="0"/>
          </a:p>
          <a:p>
            <a:r>
              <a:rPr lang="en-GB" sz="2800" dirty="0"/>
              <a:t>Buy-in from the </a:t>
            </a:r>
            <a:r>
              <a:rPr lang="en-GB" sz="2800" dirty="0" err="1"/>
              <a:t>ManVan</a:t>
            </a:r>
            <a:r>
              <a:rPr lang="en-GB" sz="2800" dirty="0"/>
              <a:t> team crucial </a:t>
            </a:r>
          </a:p>
          <a:p>
            <a:endParaRPr lang="en-GB" dirty="0"/>
          </a:p>
        </p:txBody>
      </p:sp>
    </p:spTree>
    <p:extLst>
      <p:ext uri="{BB962C8B-B14F-4D97-AF65-F5344CB8AC3E}">
        <p14:creationId xmlns:p14="http://schemas.microsoft.com/office/powerpoint/2010/main" val="420932745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Conclusions II </a:t>
            </a:r>
          </a:p>
        </p:txBody>
      </p:sp>
      <p:sp>
        <p:nvSpPr>
          <p:cNvPr id="3" name="Content Placeholder 2"/>
          <p:cNvSpPr>
            <a:spLocks noGrp="1"/>
          </p:cNvSpPr>
          <p:nvPr>
            <p:ph idx="1"/>
          </p:nvPr>
        </p:nvSpPr>
        <p:spPr>
          <a:xfrm>
            <a:off x="442546" y="1524000"/>
            <a:ext cx="8229600" cy="4525963"/>
          </a:xfrm>
        </p:spPr>
        <p:txBody>
          <a:bodyPr>
            <a:normAutofit/>
          </a:bodyPr>
          <a:lstStyle/>
          <a:p>
            <a:r>
              <a:rPr lang="en-GB" sz="2400" dirty="0"/>
              <a:t>Clear potential value of the provision of mobile cancer service delivery in the provision of psychosocial support and care to men at different stages of their cancer journey and with different demographic, psychological and clinical profiles. </a:t>
            </a:r>
          </a:p>
          <a:p>
            <a:endParaRPr lang="en-GB" sz="2400" dirty="0"/>
          </a:p>
          <a:p>
            <a:r>
              <a:rPr lang="en-GB" sz="2400" dirty="0"/>
              <a:t>Men still reluctant to engage with counselling services (V “tea and a chat”)</a:t>
            </a:r>
          </a:p>
          <a:p>
            <a:endParaRPr lang="en-GB" sz="2400" dirty="0"/>
          </a:p>
          <a:p>
            <a:r>
              <a:rPr lang="en-GB" sz="2400" dirty="0"/>
              <a:t>Potentially important role in awareness-raising </a:t>
            </a:r>
          </a:p>
          <a:p>
            <a:pPr lvl="1"/>
            <a:r>
              <a:rPr lang="en-GB" sz="2000" dirty="0"/>
              <a:t>E.g. Bridgend Ford Occupational Health day</a:t>
            </a:r>
          </a:p>
          <a:p>
            <a:endParaRPr lang="en-GB" sz="2400" dirty="0"/>
          </a:p>
          <a:p>
            <a:endParaRPr lang="en-GB" sz="2400" dirty="0"/>
          </a:p>
          <a:p>
            <a:endParaRPr lang="en-GB" sz="2400" dirty="0"/>
          </a:p>
        </p:txBody>
      </p:sp>
    </p:spTree>
    <p:extLst>
      <p:ext uri="{BB962C8B-B14F-4D97-AF65-F5344CB8AC3E}">
        <p14:creationId xmlns:p14="http://schemas.microsoft.com/office/powerpoint/2010/main" val="312377330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0746" y="225013"/>
            <a:ext cx="8229600" cy="1143000"/>
          </a:xfrm>
        </p:spPr>
        <p:txBody>
          <a:bodyPr/>
          <a:lstStyle/>
          <a:p>
            <a:r>
              <a:rPr lang="en-GB" dirty="0"/>
              <a:t>Acknowledgements</a:t>
            </a:r>
          </a:p>
        </p:txBody>
      </p:sp>
      <p:pic>
        <p:nvPicPr>
          <p:cNvPr id="4" name="Picture 4" descr="C:\Users\Advent\Documents\manvan image.jpg"/>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905000" y="1385598"/>
            <a:ext cx="5061735" cy="3194996"/>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4"/>
          <a:stretch>
            <a:fillRect/>
          </a:stretch>
        </p:blipFill>
        <p:spPr>
          <a:xfrm>
            <a:off x="152400" y="4495800"/>
            <a:ext cx="2133600" cy="2143125"/>
          </a:xfrm>
          <a:prstGeom prst="rect">
            <a:avLst/>
          </a:prstGeom>
        </p:spPr>
      </p:pic>
      <p:pic>
        <p:nvPicPr>
          <p:cNvPr id="6" name="Picture 5"/>
          <p:cNvPicPr>
            <a:picLocks noChangeAspect="1"/>
          </p:cNvPicPr>
          <p:nvPr/>
        </p:nvPicPr>
        <p:blipFill>
          <a:blip r:embed="rId5"/>
          <a:stretch>
            <a:fillRect/>
          </a:stretch>
        </p:blipFill>
        <p:spPr>
          <a:xfrm>
            <a:off x="2819400" y="5039670"/>
            <a:ext cx="2952750" cy="1552575"/>
          </a:xfrm>
          <a:prstGeom prst="rect">
            <a:avLst/>
          </a:prstGeom>
        </p:spPr>
      </p:pic>
      <p:pic>
        <p:nvPicPr>
          <p:cNvPr id="7" name="Picture 6"/>
          <p:cNvPicPr>
            <a:picLocks noChangeAspect="1"/>
          </p:cNvPicPr>
          <p:nvPr/>
        </p:nvPicPr>
        <p:blipFill>
          <a:blip r:embed="rId6"/>
          <a:stretch>
            <a:fillRect/>
          </a:stretch>
        </p:blipFill>
        <p:spPr>
          <a:xfrm>
            <a:off x="6400800" y="5074839"/>
            <a:ext cx="2377646" cy="1383912"/>
          </a:xfrm>
          <a:prstGeom prst="rect">
            <a:avLst/>
          </a:prstGeom>
        </p:spPr>
      </p:pic>
    </p:spTree>
    <p:extLst>
      <p:ext uri="{BB962C8B-B14F-4D97-AF65-F5344CB8AC3E}">
        <p14:creationId xmlns:p14="http://schemas.microsoft.com/office/powerpoint/2010/main" val="261022392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307</TotalTime>
  <Words>1214</Words>
  <Application>Microsoft Office PowerPoint</Application>
  <PresentationFormat>On-screen Show (4:3)</PresentationFormat>
  <Paragraphs>153</Paragraphs>
  <Slides>30</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30</vt:i4>
      </vt:variant>
    </vt:vector>
  </HeadingPairs>
  <TitlesOfParts>
    <vt:vector size="35" baseType="lpstr">
      <vt:lpstr>Arial</vt:lpstr>
      <vt:lpstr>Calibri</vt:lpstr>
      <vt:lpstr>Times New Roman</vt:lpstr>
      <vt:lpstr>Wingdings</vt:lpstr>
      <vt:lpstr>Office Theme</vt:lpstr>
      <vt:lpstr>Applied Research &amp; Ethics:  a quick tour of UWTSD’s  psycho-oncology research  Dr Ceri Phelps Registered Health Psychologist Academic Director </vt:lpstr>
      <vt:lpstr>A little bit about me…</vt:lpstr>
      <vt:lpstr>PowerPoint Presentation</vt:lpstr>
      <vt:lpstr>PowerPoint Presentation</vt:lpstr>
      <vt:lpstr>PowerPoint Presentation</vt:lpstr>
      <vt:lpstr>PowerPoint Presentation</vt:lpstr>
      <vt:lpstr>PowerPoint Presentation</vt:lpstr>
      <vt:lpstr>The C:EVOLVE Young Persons Panel... the  “Keyboard Counsellors”</vt:lpstr>
      <vt:lpstr>Nature and Wellbeing</vt:lpstr>
      <vt:lpstr>The Biophilia hypothesis</vt:lpstr>
      <vt:lpstr>PowerPoint Presentation</vt:lpstr>
      <vt:lpstr>PowerPoint Presentation</vt:lpstr>
      <vt:lpstr>PowerPoint Presentation</vt:lpstr>
      <vt:lpstr>PowerPoint Presentation</vt:lpstr>
      <vt:lpstr>  “I almost feel like a bit of a second class citizen”: A focus group study of the experiences of women diagnosed with secondary breast cancer and their support needs </vt:lpstr>
      <vt:lpstr>Background</vt:lpstr>
      <vt:lpstr>Methods</vt:lpstr>
      <vt:lpstr>Findings: Thematic Analysis  </vt:lpstr>
      <vt:lpstr>Impact….</vt:lpstr>
      <vt:lpstr>PowerPoint Presentation</vt:lpstr>
      <vt:lpstr>PowerPoint Presentation</vt:lpstr>
      <vt:lpstr>PowerPoint Presentation</vt:lpstr>
      <vt:lpstr>An ongoing journey…</vt:lpstr>
      <vt:lpstr>An ongoing journey…</vt:lpstr>
      <vt:lpstr>A psychosocial evaluation of the impact of the Tenovus Cancer Care “ManVan for Wales”</vt:lpstr>
      <vt:lpstr>The ManVan Project </vt:lpstr>
      <vt:lpstr>PowerPoint Presentation</vt:lpstr>
      <vt:lpstr>Research reflections… a moveable (literally) feast….</vt:lpstr>
      <vt:lpstr>Conclusions II </vt:lpstr>
      <vt:lpstr>Acknowledgements</vt:lpstr>
    </vt:vector>
  </TitlesOfParts>
  <Company>SIHE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C:EVOLVE Project</dc:title>
  <dc:creator>edu-mm2</dc:creator>
  <cp:lastModifiedBy>Ceri Phelps</cp:lastModifiedBy>
  <cp:revision>107</cp:revision>
  <dcterms:created xsi:type="dcterms:W3CDTF">2013-03-05T11:15:39Z</dcterms:created>
  <dcterms:modified xsi:type="dcterms:W3CDTF">2019-12-13T12:31:11Z</dcterms:modified>
</cp:coreProperties>
</file>