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404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255CF9-0EC5-450D-BBE6-3103D8A0C199}" v="170" dt="2026-07-10T13:39:43.5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83" d="100"/>
          <a:sy n="83" d="100"/>
        </p:scale>
        <p:origin x="408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Ion" userId="f5106efe166c9425" providerId="LiveId" clId="{C217B34E-4162-4653-BE0C-431BC47B6825}"/>
    <pc:docChg chg="undo custSel addSld delSld modSld">
      <pc:chgData name="Maria Ion" userId="f5106efe166c9425" providerId="LiveId" clId="{C217B34E-4162-4653-BE0C-431BC47B6825}" dt="2026-07-12T07:55:34.363" v="534" actId="14100"/>
      <pc:docMkLst>
        <pc:docMk/>
      </pc:docMkLst>
      <pc:sldChg chg="modSp">
        <pc:chgData name="Maria Ion" userId="f5106efe166c9425" providerId="LiveId" clId="{C217B34E-4162-4653-BE0C-431BC47B6825}" dt="2026-07-05T15:40:58.265" v="200" actId="20577"/>
        <pc:sldMkLst>
          <pc:docMk/>
          <pc:sldMk cId="0" sldId="364"/>
        </pc:sldMkLst>
        <pc:spChg chg="mod">
          <ac:chgData name="Maria Ion" userId="f5106efe166c9425" providerId="LiveId" clId="{C217B34E-4162-4653-BE0C-431BC47B6825}" dt="2026-07-05T15:40:58.265" v="200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 mod">
        <pc:chgData name="Maria Ion" userId="f5106efe166c9425" providerId="LiveId" clId="{C217B34E-4162-4653-BE0C-431BC47B6825}" dt="2026-07-12T07:45:52.056" v="492" actId="255"/>
        <pc:sldMkLst>
          <pc:docMk/>
          <pc:sldMk cId="0" sldId="387"/>
        </pc:sldMkLst>
        <pc:spChg chg="mod">
          <ac:chgData name="Maria Ion" userId="f5106efe166c9425" providerId="LiveId" clId="{C217B34E-4162-4653-BE0C-431BC47B6825}" dt="2026-07-12T07:45:52.056" v="492" actId="255"/>
          <ac:spMkLst>
            <pc:docMk/>
            <pc:sldMk cId="0" sldId="387"/>
            <ac:spMk id="2" creationId="{A2FCF950-4012-15F0-B279-1361A6BD7D3F}"/>
          </ac:spMkLst>
        </pc:spChg>
        <pc:spChg chg="mod">
          <ac:chgData name="Maria Ion" userId="f5106efe166c9425" providerId="LiveId" clId="{C217B34E-4162-4653-BE0C-431BC47B6825}" dt="2026-07-10T14:04:55.791" v="414" actId="2711"/>
          <ac:spMkLst>
            <pc:docMk/>
            <pc:sldMk cId="0" sldId="387"/>
            <ac:spMk id="18434" creationId="{6E993329-62CA-9A49-62A4-7E50E4557350}"/>
          </ac:spMkLst>
        </pc:spChg>
        <pc:picChg chg="mod">
          <ac:chgData name="Maria Ion" userId="f5106efe166c9425" providerId="LiveId" clId="{C217B34E-4162-4653-BE0C-431BC47B6825}" dt="2026-07-11T16:03:48.647" v="437" actId="1076"/>
          <ac:picMkLst>
            <pc:docMk/>
            <pc:sldMk cId="0" sldId="387"/>
            <ac:picMk id="5" creationId="{1DB79CB9-75F7-6419-0B21-8F3DF9EE4D80}"/>
          </ac:picMkLst>
        </pc:picChg>
      </pc:sldChg>
      <pc:sldChg chg="modSp mod">
        <pc:chgData name="Maria Ion" userId="f5106efe166c9425" providerId="LiveId" clId="{C217B34E-4162-4653-BE0C-431BC47B6825}" dt="2026-07-12T07:55:34.363" v="534" actId="14100"/>
        <pc:sldMkLst>
          <pc:docMk/>
          <pc:sldMk cId="0" sldId="394"/>
        </pc:sldMkLst>
        <pc:spChg chg="mod">
          <ac:chgData name="Maria Ion" userId="f5106efe166c9425" providerId="LiveId" clId="{C217B34E-4162-4653-BE0C-431BC47B6825}" dt="2026-07-12T07:46:48.227" v="498" actId="255"/>
          <ac:spMkLst>
            <pc:docMk/>
            <pc:sldMk cId="0" sldId="394"/>
            <ac:spMk id="5" creationId="{028FA0CD-6774-EDEB-7901-7CC84D67FB82}"/>
          </ac:spMkLst>
        </pc:spChg>
        <pc:spChg chg="mod">
          <ac:chgData name="Maria Ion" userId="f5106efe166c9425" providerId="LiveId" clId="{C217B34E-4162-4653-BE0C-431BC47B6825}" dt="2026-07-12T07:55:24.146" v="533" actId="14100"/>
          <ac:spMkLst>
            <pc:docMk/>
            <pc:sldMk cId="0" sldId="394"/>
            <ac:spMk id="9218" creationId="{1C5FB738-49DC-34AE-A0B2-E0926CAB7A9B}"/>
          </ac:spMkLst>
        </pc:spChg>
        <pc:picChg chg="mod">
          <ac:chgData name="Maria Ion" userId="f5106efe166c9425" providerId="LiveId" clId="{C217B34E-4162-4653-BE0C-431BC47B6825}" dt="2026-07-12T07:55:34.363" v="534" actId="14100"/>
          <ac:picMkLst>
            <pc:docMk/>
            <pc:sldMk cId="0" sldId="394"/>
            <ac:picMk id="3" creationId="{2FAF4CD6-9CE7-C872-591D-75744817AA70}"/>
          </ac:picMkLst>
        </pc:picChg>
      </pc:sldChg>
      <pc:sldChg chg="modSp mod">
        <pc:chgData name="Maria Ion" userId="f5106efe166c9425" providerId="LiveId" clId="{C217B34E-4162-4653-BE0C-431BC47B6825}" dt="2026-07-12T07:54:33.042" v="531" actId="14100"/>
        <pc:sldMkLst>
          <pc:docMk/>
          <pc:sldMk cId="0" sldId="395"/>
        </pc:sldMkLst>
        <pc:spChg chg="mod">
          <ac:chgData name="Maria Ion" userId="f5106efe166c9425" providerId="LiveId" clId="{C217B34E-4162-4653-BE0C-431BC47B6825}" dt="2026-07-12T07:54:33.042" v="531" actId="14100"/>
          <ac:spMkLst>
            <pc:docMk/>
            <pc:sldMk cId="0" sldId="395"/>
            <ac:spMk id="2" creationId="{1FE8F138-5F23-B989-7BFD-71F5C33065F6}"/>
          </ac:spMkLst>
        </pc:spChg>
        <pc:spChg chg="mod">
          <ac:chgData name="Maria Ion" userId="f5106efe166c9425" providerId="LiveId" clId="{C217B34E-4162-4653-BE0C-431BC47B6825}" dt="2026-07-12T07:54:03.774" v="529" actId="255"/>
          <ac:spMkLst>
            <pc:docMk/>
            <pc:sldMk cId="0" sldId="395"/>
            <ac:spMk id="10" creationId="{E32E3400-4CF7-D76F-91E6-1E97593C4D9A}"/>
          </ac:spMkLst>
        </pc:spChg>
        <pc:picChg chg="mod">
          <ac:chgData name="Maria Ion" userId="f5106efe166c9425" providerId="LiveId" clId="{C217B34E-4162-4653-BE0C-431BC47B6825}" dt="2026-07-12T07:53:49.043" v="527" actId="14100"/>
          <ac:picMkLst>
            <pc:docMk/>
            <pc:sldMk cId="0" sldId="395"/>
            <ac:picMk id="5" creationId="{AC4EDA0E-06DC-7D2D-D609-C60E878D3C54}"/>
          </ac:picMkLst>
        </pc:picChg>
      </pc:sldChg>
      <pc:sldChg chg="modSp mod">
        <pc:chgData name="Maria Ion" userId="f5106efe166c9425" providerId="LiveId" clId="{C217B34E-4162-4653-BE0C-431BC47B6825}" dt="2026-07-12T07:53:02.049" v="526" actId="255"/>
        <pc:sldMkLst>
          <pc:docMk/>
          <pc:sldMk cId="1663974967" sldId="396"/>
        </pc:sldMkLst>
        <pc:spChg chg="mod">
          <ac:chgData name="Maria Ion" userId="f5106efe166c9425" providerId="LiveId" clId="{C217B34E-4162-4653-BE0C-431BC47B6825}" dt="2026-07-10T14:06:47.712" v="424" actId="2711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Maria Ion" userId="f5106efe166c9425" providerId="LiveId" clId="{C217B34E-4162-4653-BE0C-431BC47B6825}" dt="2026-07-12T07:53:02.049" v="526" actId="255"/>
          <ac:spMkLst>
            <pc:docMk/>
            <pc:sldMk cId="1663974967" sldId="396"/>
            <ac:spMk id="3" creationId="{857BFAFA-1A27-74B0-A7A9-13BBFEBEE86C}"/>
          </ac:spMkLst>
        </pc:spChg>
        <pc:picChg chg="mod">
          <ac:chgData name="Maria Ion" userId="f5106efe166c9425" providerId="LiveId" clId="{C217B34E-4162-4653-BE0C-431BC47B6825}" dt="2026-07-12T07:52:22.741" v="523" actId="14100"/>
          <ac:picMkLst>
            <pc:docMk/>
            <pc:sldMk cId="1663974967" sldId="396"/>
            <ac:picMk id="7" creationId="{088DE287-41F5-82C4-5167-F6CAF3C15B4E}"/>
          </ac:picMkLst>
        </pc:picChg>
      </pc:sldChg>
      <pc:sldChg chg="modSp mod">
        <pc:chgData name="Maria Ion" userId="f5106efe166c9425" providerId="LiveId" clId="{C217B34E-4162-4653-BE0C-431BC47B6825}" dt="2026-07-12T07:50:33.528" v="517" actId="14100"/>
        <pc:sldMkLst>
          <pc:docMk/>
          <pc:sldMk cId="0" sldId="398"/>
        </pc:sldMkLst>
        <pc:spChg chg="mod">
          <ac:chgData name="Maria Ion" userId="f5106efe166c9425" providerId="LiveId" clId="{C217B34E-4162-4653-BE0C-431BC47B6825}" dt="2026-07-10T14:07:37.091" v="430" actId="2711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Maria Ion" userId="f5106efe166c9425" providerId="LiveId" clId="{C217B34E-4162-4653-BE0C-431BC47B6825}" dt="2026-07-12T07:50:27.451" v="516" actId="255"/>
          <ac:spMkLst>
            <pc:docMk/>
            <pc:sldMk cId="0" sldId="398"/>
            <ac:spMk id="12291" creationId="{DA8DF68F-34C4-285F-B4A1-B6E08AE08A8B}"/>
          </ac:spMkLst>
        </pc:spChg>
        <pc:picChg chg="mod">
          <ac:chgData name="Maria Ion" userId="f5106efe166c9425" providerId="LiveId" clId="{C217B34E-4162-4653-BE0C-431BC47B6825}" dt="2026-07-12T07:50:33.528" v="517" actId="14100"/>
          <ac:picMkLst>
            <pc:docMk/>
            <pc:sldMk cId="0" sldId="398"/>
            <ac:picMk id="3" creationId="{CF8BFC6A-CB07-A254-65C1-BE4AD303A59A}"/>
          </ac:picMkLst>
        </pc:picChg>
      </pc:sldChg>
      <pc:sldChg chg="modSp mod">
        <pc:chgData name="Maria Ion" userId="f5106efe166c9425" providerId="LiveId" clId="{C217B34E-4162-4653-BE0C-431BC47B6825}" dt="2026-07-12T07:51:16.868" v="520" actId="255"/>
        <pc:sldMkLst>
          <pc:docMk/>
          <pc:sldMk cId="0" sldId="399"/>
        </pc:sldMkLst>
        <pc:spChg chg="mod">
          <ac:chgData name="Maria Ion" userId="f5106efe166c9425" providerId="LiveId" clId="{C217B34E-4162-4653-BE0C-431BC47B6825}" dt="2026-07-10T14:08:05.889" v="433" actId="2711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Maria Ion" userId="f5106efe166c9425" providerId="LiveId" clId="{C217B34E-4162-4653-BE0C-431BC47B6825}" dt="2026-07-12T07:51:16.868" v="520" actId="255"/>
          <ac:spMkLst>
            <pc:docMk/>
            <pc:sldMk cId="0" sldId="399"/>
            <ac:spMk id="12291" creationId="{DA8DF68F-34C4-285F-B4A1-B6E08AE08A8B}"/>
          </ac:spMkLst>
        </pc:spChg>
        <pc:picChg chg="mod">
          <ac:chgData name="Maria Ion" userId="f5106efe166c9425" providerId="LiveId" clId="{C217B34E-4162-4653-BE0C-431BC47B6825}" dt="2026-07-12T07:50:55.287" v="518" actId="14100"/>
          <ac:picMkLst>
            <pc:docMk/>
            <pc:sldMk cId="0" sldId="399"/>
            <ac:picMk id="3" creationId="{2E5CAB14-BF97-DE73-06F1-269B29040279}"/>
          </ac:picMkLst>
        </pc:picChg>
      </pc:sldChg>
      <pc:sldChg chg="modSp mod">
        <pc:chgData name="Maria Ion" userId="f5106efe166c9425" providerId="LiveId" clId="{C217B34E-4162-4653-BE0C-431BC47B6825}" dt="2026-07-12T07:49:33.207" v="512" actId="27636"/>
        <pc:sldMkLst>
          <pc:docMk/>
          <pc:sldMk cId="1557286457" sldId="402"/>
        </pc:sldMkLst>
        <pc:spChg chg="mod">
          <ac:chgData name="Maria Ion" userId="f5106efe166c9425" providerId="LiveId" clId="{C217B34E-4162-4653-BE0C-431BC47B6825}" dt="2026-07-10T14:07:10.847" v="427" actId="2711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Maria Ion" userId="f5106efe166c9425" providerId="LiveId" clId="{C217B34E-4162-4653-BE0C-431BC47B6825}" dt="2026-07-12T07:49:33.207" v="512" actId="27636"/>
          <ac:spMkLst>
            <pc:docMk/>
            <pc:sldMk cId="1557286457" sldId="402"/>
            <ac:spMk id="3" creationId="{D269A12E-089F-65A6-1AAB-F01DB5F08F07}"/>
          </ac:spMkLst>
        </pc:spChg>
        <pc:picChg chg="mod">
          <ac:chgData name="Maria Ion" userId="f5106efe166c9425" providerId="LiveId" clId="{C217B34E-4162-4653-BE0C-431BC47B6825}" dt="2026-07-12T07:49:24.408" v="510" actId="14100"/>
          <ac:picMkLst>
            <pc:docMk/>
            <pc:sldMk cId="1557286457" sldId="402"/>
            <ac:picMk id="7" creationId="{89E7BCFE-89B8-5228-0455-3BB79A3D2677}"/>
          </ac:picMkLst>
        </pc:picChg>
      </pc:sldChg>
      <pc:sldChg chg="modSp new mod">
        <pc:chgData name="Maria Ion" userId="f5106efe166c9425" providerId="LiveId" clId="{C217B34E-4162-4653-BE0C-431BC47B6825}" dt="2026-07-12T07:39:09.950" v="489" actId="20577"/>
        <pc:sldMkLst>
          <pc:docMk/>
          <pc:sldMk cId="542128495" sldId="403"/>
        </pc:sldMkLst>
        <pc:spChg chg="mod">
          <ac:chgData name="Maria Ion" userId="f5106efe166c9425" providerId="LiveId" clId="{C217B34E-4162-4653-BE0C-431BC47B6825}" dt="2026-07-04T19:40:29.114" v="60" actId="255"/>
          <ac:spMkLst>
            <pc:docMk/>
            <pc:sldMk cId="542128495" sldId="403"/>
            <ac:spMk id="2" creationId="{CB830ABE-04CE-DAE2-BCCC-EF760316B72B}"/>
          </ac:spMkLst>
        </pc:spChg>
        <pc:spChg chg="mod">
          <ac:chgData name="Maria Ion" userId="f5106efe166c9425" providerId="LiveId" clId="{C217B34E-4162-4653-BE0C-431BC47B6825}" dt="2026-07-12T07:39:09.950" v="489" actId="20577"/>
          <ac:spMkLst>
            <pc:docMk/>
            <pc:sldMk cId="542128495" sldId="403"/>
            <ac:spMk id="3" creationId="{0167D748-2238-E493-2E95-A264E4204F90}"/>
          </ac:spMkLst>
        </pc:spChg>
      </pc:sldChg>
      <pc:sldChg chg="modSp new mod">
        <pc:chgData name="Maria Ion" userId="f5106efe166c9425" providerId="LiveId" clId="{C217B34E-4162-4653-BE0C-431BC47B6825}" dt="2026-07-10T14:04:46.743" v="413" actId="2711"/>
        <pc:sldMkLst>
          <pc:docMk/>
          <pc:sldMk cId="1050995652" sldId="404"/>
        </pc:sldMkLst>
        <pc:spChg chg="mod">
          <ac:chgData name="Maria Ion" userId="f5106efe166c9425" providerId="LiveId" clId="{C217B34E-4162-4653-BE0C-431BC47B6825}" dt="2026-07-10T14:04:38.363" v="412" actId="2711"/>
          <ac:spMkLst>
            <pc:docMk/>
            <pc:sldMk cId="1050995652" sldId="404"/>
            <ac:spMk id="2" creationId="{755A924C-99E2-C86B-FEDF-D01273A30197}"/>
          </ac:spMkLst>
        </pc:spChg>
        <pc:spChg chg="mod">
          <ac:chgData name="Maria Ion" userId="f5106efe166c9425" providerId="LiveId" clId="{C217B34E-4162-4653-BE0C-431BC47B6825}" dt="2026-07-10T14:04:46.743" v="413" actId="2711"/>
          <ac:spMkLst>
            <pc:docMk/>
            <pc:sldMk cId="1050995652" sldId="404"/>
            <ac:spMk id="3" creationId="{BA03235E-C397-F396-4594-0BD961CDFCF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ellcomeopenresearch.org/articles/7-223" TargetMode="External"/><Relationship Id="rId2" Type="http://schemas.openxmlformats.org/officeDocument/2006/relationships/hyperlink" Target="https://peer.asee.org/exploring-teamwork-experiences-in-collaborative-undergraduate-research-reu-programs-through-tuckman-s-group-development-theo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pii/S0007091224000114" TargetMode="External"/><Relationship Id="rId5" Type="http://schemas.openxmlformats.org/officeDocument/2006/relationships/hyperlink" Target="https://ir.uitm.edu.my/id/eprint/106736/" TargetMode="External"/><Relationship Id="rId4" Type="http://schemas.openxmlformats.org/officeDocument/2006/relationships/hyperlink" Target="https://www.sciencedirect.com/science/article/pii/S294988212500084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b="1" i="1" dirty="0"/>
              <a:t>:</a:t>
            </a:r>
            <a:r>
              <a:rPr lang="en-GB" altLang="en-US" dirty="0"/>
              <a:t>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   MARIA-GABRIELA ION</a:t>
            </a:r>
          </a:p>
          <a:p>
            <a:r>
              <a:rPr lang="en-GB" altLang="en-US" u="sng" dirty="0"/>
              <a:t>Student ID</a:t>
            </a:r>
            <a:r>
              <a:rPr lang="en-GB" altLang="en-US" b="1" i="1" dirty="0"/>
              <a:t>:          2509672</a:t>
            </a:r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A924C-99E2-C86B-FEDF-D01273A30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3235E-C397-F396-4594-0BD961CDFC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have used Microsoft Copilot for proofreading, clarity, organisation, and checking alignment with the assessment brief.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 ideas, examples, academic content, and arguments in this presentation are my own work.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EE3CD-FB2B-1813-841B-43BE67C28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4BFD2E-5F9E-BA46-377D-58EA78757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0995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417638"/>
            <a:ext cx="7389963" cy="4171603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Working in Teams in Health and Social Care: Understanding Tuckman’s Team Development Model</a:t>
            </a:r>
          </a:p>
          <a:p>
            <a:pPr>
              <a:lnSpc>
                <a:spcPct val="90000"/>
              </a:lnSpc>
              <a:defRPr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am developing my skills for future work in health and social care, with a strong interest in teamwork and communication. This presentation focuses on Working in Teams and how effective collaboration supports safe, person‑centred care.</a:t>
            </a:r>
          </a:p>
          <a:p>
            <a:pPr>
              <a:lnSpc>
                <a:spcPct val="90000"/>
              </a:lnSpc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Working in Teams in Health and Social Care: Understanding Tuckman’s Team Development Model.</a:t>
            </a:r>
          </a:p>
          <a:p>
            <a:pPr>
              <a:lnSpc>
                <a:spcPct val="90000"/>
              </a:lnSpc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Preparing for a future role in health and social care.</a:t>
            </a:r>
          </a:p>
          <a:p>
            <a:pPr>
              <a:lnSpc>
                <a:spcPct val="90000"/>
              </a:lnSpc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Developing teamwork, communication, and employability skills.</a:t>
            </a:r>
          </a:p>
          <a:p>
            <a:pPr>
              <a:lnSpc>
                <a:spcPct val="90000"/>
              </a:lnSpc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Presentation focus: importance of teamwork, Tuckman’s model, practical example, career relevance.</a:t>
            </a:r>
          </a:p>
          <a:p>
            <a:pPr>
              <a:lnSpc>
                <a:spcPct val="90000"/>
              </a:lnSpc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Teamwork strengthens communication, safety, and outcomes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Aggrawal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5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B79CB9-75F7-6419-0B21-8F3DF9EE4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3079" y="1417638"/>
            <a:ext cx="3818626" cy="389051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5078" y="3558"/>
            <a:ext cx="6656990" cy="1068480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Working in Teams?</a:t>
            </a:r>
            <a:endParaRPr lang="en-GB" altLang="en-US" sz="28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4307457" y="928315"/>
            <a:ext cx="7159923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Collaborating with colleagues to achieve shared goals and deliver safe, person‑centred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Everyday practice: active listening, respecting roles, sharing information clearly, supporting decisions, being accountable, reliable, and consistent (O’Daniel and Rosenstein, 2008).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Where teamwork appears: handovers, care planning, multidisciplinary meetings, referrals, daily coordination.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My development: group tasks improved communication, responsibility, confidence, and collaboration.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F4CD6-9CE7-C872-591D-75744817A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84" y="914159"/>
            <a:ext cx="3824556" cy="441696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7991" y="273050"/>
            <a:ext cx="6883881" cy="1162050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Importance of Teamwork in Professional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4EDA0E-06DC-7D2D-D609-C60E878D3C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6966" y="1435101"/>
            <a:ext cx="2714446" cy="4170933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 bwMode="auto">
          <a:xfrm>
            <a:off x="759124" y="1435101"/>
            <a:ext cx="8074325" cy="41709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285750" indent="-2857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Why teamwork is essential: no single professional can meet all physical, emotional, and social care needs alone.</a:t>
            </a:r>
          </a:p>
          <a:p>
            <a:pPr marL="285750" indent="-2857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Supports safe and effective care: clearer communication, safer decisions, fewer errors, consistent practice.</a:t>
            </a: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</a:pPr>
            <a:r>
              <a:rPr lang="en-GB" sz="2000" b="1" kern="1200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marL="285750" indent="-285750" eaLnBrk="0" fontAlgn="base" hangingPunct="0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Service users: better experience, safer care</a:t>
            </a:r>
          </a:p>
          <a:p>
            <a:pPr marL="285750" indent="-285750" eaLnBrk="0" fontAlgn="base" hangingPunct="0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Staff: confidence, shared workload, improved communication</a:t>
            </a:r>
          </a:p>
          <a:p>
            <a:pPr marL="285750" indent="-285750" eaLnBrk="0" fontAlgn="base" hangingPunct="0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Organisation: efficiency, reduced risk, stronger outcomes (Weller et al., 2024)</a:t>
            </a:r>
          </a:p>
          <a:p>
            <a:pPr marL="285750" indent="-2857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b="1" kern="1200" dirty="0">
                <a:latin typeface="Arial" panose="020B0604020202020204" pitchFamily="34" charset="0"/>
                <a:cs typeface="Arial" panose="020B0604020202020204" pitchFamily="34" charset="0"/>
              </a:rPr>
              <a:t>Problems if teamwork is poor: </a:t>
            </a: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Missed information, duplicated tasks, delays, reduced safety and consistency.</a:t>
            </a:r>
            <a:endParaRPr lang="en-US" sz="2000" kern="1200" dirty="0">
              <a:latin typeface="+mn-lt"/>
              <a:ea typeface="+mn-ea"/>
              <a:cs typeface="+mn-cs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</a:pPr>
            <a:endParaRPr lang="en-US" sz="1400" kern="1200" dirty="0">
              <a:latin typeface="+mn-lt"/>
              <a:ea typeface="+mn-ea"/>
              <a:cs typeface="+mn-cs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</a:pPr>
            <a:endParaRPr lang="en-US" sz="1400" kern="1200" dirty="0">
              <a:latin typeface="+mn-lt"/>
              <a:ea typeface="+mn-ea"/>
              <a:cs typeface="+mn-cs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</a:pPr>
            <a:endParaRPr lang="en-US" sz="1400" kern="1200" dirty="0">
              <a:latin typeface="+mn-lt"/>
              <a:ea typeface="+mn-ea"/>
              <a:cs typeface="+mn-cs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</a:pPr>
            <a:endParaRPr lang="en-US" sz="1400" kern="1200" dirty="0">
              <a:latin typeface="+mn-lt"/>
              <a:ea typeface="+mn-ea"/>
              <a:cs typeface="+mn-cs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</a:pPr>
            <a:endParaRPr lang="en-US" sz="1400" kern="1200" dirty="0">
              <a:latin typeface="+mn-lt"/>
              <a:ea typeface="+mn-ea"/>
              <a:cs typeface="+mn-cs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</a:pPr>
            <a:endParaRPr lang="en-US" sz="140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04BA63B0-57B7-4749-A8AB-75E15FE4EF80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Tuckman’s Team Development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8DE287-41F5-82C4-5167-F6CAF3C15B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1" y="1804274"/>
            <a:ext cx="2817962" cy="358089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615" y="1417638"/>
            <a:ext cx="7832786" cy="4171603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Stages: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Forming – roles introduced, expectations set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Storming – disagreements addressed, communication tested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Norming – trust develops, routines established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Performing – confident teamwork, efficient collaboration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Adjourning – tasks completed, team reflects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the model helps practice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supports team growth, conflict management, communication, leadership, and safe collaboration (McGrath et al., 2025).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Applying Teamwork in Practice</a:t>
            </a:r>
            <a:br>
              <a:rPr lang="en-GB" sz="3700" dirty="0"/>
            </a:br>
            <a:endParaRPr lang="en-GB" sz="3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763109" cy="3989040"/>
          </a:xfrm>
        </p:spPr>
        <p:txBody>
          <a:bodyPr wrap="square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Setting: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hospital ward.</a:t>
            </a:r>
          </a:p>
          <a:p>
            <a:pPr>
              <a:lnSpc>
                <a:spcPct val="9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Situation: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caring for a confused elderly patient.</a:t>
            </a:r>
          </a:p>
          <a:p>
            <a:pPr>
              <a:lnSpc>
                <a:spcPct val="9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My actions: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monitoring condition changes, communicating observations, reporting concerns promptly.</a:t>
            </a:r>
          </a:p>
          <a:p>
            <a:pPr>
              <a:lnSpc>
                <a:spcPct val="9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Team actions: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assessing pain, checking infection risk, reviewing medication, monitoring hydration.</a:t>
            </a:r>
          </a:p>
          <a:p>
            <a:pPr>
              <a:lnSpc>
                <a:spcPct val="9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Impact: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coordinated care, reduced errors, improved safety and outcomes (Wan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Yadri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>
              <a:lnSpc>
                <a:spcPct val="9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Model link: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team was in the Norming stage of Tuckman’s model, where trust and clear communication helped us coordinate care safely and make shared decisions.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E7BCFE-89B8-5228-0455-3BB79A3D26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5751" y="1600201"/>
            <a:ext cx="3888616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Future Career Development</a:t>
            </a:r>
            <a:b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70104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Importance for employability: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builds trust, communication, problem‑solving, readiness for practice.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My strengths: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listening respectfully, contributing ideas, supporting colleagues.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Development needs: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building confidence when expressing professional opinions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Musitia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et al., 2025).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readiness for practice, personal development, and career planning.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endParaRPr lang="en-GB" alt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8BFC6A-CB07-A254-65C1-BE4AD303A5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2784" y="1622538"/>
            <a:ext cx="3749615" cy="387536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12/07/2026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5CAB14-BF97-DE73-06F1-269B290402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818"/>
          <a:stretch>
            <a:fillRect/>
          </a:stretch>
        </p:blipFill>
        <p:spPr>
          <a:xfrm>
            <a:off x="609600" y="1600201"/>
            <a:ext cx="3772619" cy="3989040"/>
          </a:xfrm>
          <a:prstGeom prst="rect">
            <a:avLst/>
          </a:prstGeom>
          <a:noFill/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35260" y="1600201"/>
            <a:ext cx="694714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Teamwork is essential for safe, effective, person‑centred care.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relies on cooperation, information sharing, and trust.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Strong teamwork improves patient outcomes, staff performance, and organisational standards.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Applying teamwork strengthens safety, quality, and my future professional growth.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800" dirty="0"/>
          </a:p>
          <a:p>
            <a:pPr marL="0" indent="0">
              <a:lnSpc>
                <a:spcPct val="90000"/>
              </a:lnSpc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12/07/2026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30ABE-04CE-DAE2-BCCC-EF760316B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7D748-2238-E493-2E95-A264E4204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2460"/>
            <a:ext cx="10972800" cy="4336212"/>
          </a:xfrm>
        </p:spPr>
        <p:txBody>
          <a:bodyPr/>
          <a:lstStyle/>
          <a:p>
            <a:pPr marL="0" indent="0">
              <a:buNone/>
            </a:pPr>
            <a:r>
              <a:rPr lang="en-GB" sz="900" dirty="0" err="1"/>
              <a:t>Aggrawal</a:t>
            </a:r>
            <a:r>
              <a:rPr lang="en-GB" sz="900" dirty="0"/>
              <a:t>, S., Bosman, L. and Magana, A.J. (2024) ‘Exploring teamwork experiences in collaborative undergraduate research (REU) programs through Tuckman’s group development theory’, ASEE Annual Conference &amp; Exposition.</a:t>
            </a:r>
          </a:p>
          <a:p>
            <a:pPr marL="0" indent="0">
              <a:buNone/>
            </a:pPr>
            <a:r>
              <a:rPr lang="en-GB" sz="900" dirty="0"/>
              <a:t>Available at: </a:t>
            </a:r>
            <a:r>
              <a:rPr lang="en-GB" sz="900" dirty="0">
                <a:hlinkClick r:id="rId2"/>
              </a:rPr>
              <a:t>https://peer.asee.org/exploring-teamwork-experiences-in-collaborative-undergraduate-research-reu-programs-through-tuckman-s-group-development-theory</a:t>
            </a:r>
            <a:endParaRPr lang="en-GB" sz="900" dirty="0"/>
          </a:p>
          <a:p>
            <a:pPr marL="0" indent="0">
              <a:buNone/>
            </a:pPr>
            <a:r>
              <a:rPr lang="en-GB" sz="900" dirty="0"/>
              <a:t>(Accessed: 04 July 2026).</a:t>
            </a:r>
          </a:p>
          <a:p>
            <a:pPr marL="0" indent="0">
              <a:buNone/>
            </a:pPr>
            <a:r>
              <a:rPr lang="en-GB" sz="900"/>
              <a:t>Musitia</a:t>
            </a:r>
            <a:r>
              <a:rPr lang="en-GB" sz="900" dirty="0"/>
              <a:t>, P., Boga, M., Oluoch, D., Haaland, A., Nzinga, J., English, M. and Molyneux, S. (2025) ‘Strengthening respectful communication with patients and colleagues in neonatal units—developing and evaluating a communication and emotional competence training for nurse managers in Kenya’, </a:t>
            </a:r>
            <a:r>
              <a:rPr lang="en-GB" sz="900" dirty="0" err="1"/>
              <a:t>Wellcome</a:t>
            </a:r>
            <a:r>
              <a:rPr lang="en-GB" sz="900" dirty="0"/>
              <a:t> Open Research, 7, p. 223.</a:t>
            </a:r>
          </a:p>
          <a:p>
            <a:pPr marL="0" indent="0">
              <a:buNone/>
            </a:pPr>
            <a:r>
              <a:rPr lang="en-GB" sz="900" dirty="0"/>
              <a:t>Available at: </a:t>
            </a:r>
            <a:r>
              <a:rPr lang="en-GB" sz="900" dirty="0">
                <a:hlinkClick r:id="rId3"/>
              </a:rPr>
              <a:t>https://wellcomeopenresearch.org/articles/7-223</a:t>
            </a:r>
            <a:endParaRPr lang="en-GB" sz="900" dirty="0"/>
          </a:p>
          <a:p>
            <a:pPr marL="0" indent="0">
              <a:buNone/>
            </a:pPr>
            <a:r>
              <a:rPr lang="en-GB" sz="900" dirty="0"/>
              <a:t>(Accessed: 04 July 2026).</a:t>
            </a:r>
          </a:p>
          <a:p>
            <a:pPr marL="0" indent="0">
              <a:buNone/>
            </a:pPr>
            <a:r>
              <a:rPr lang="en-GB" sz="900" dirty="0"/>
              <a:t>McGrath, M.J., </a:t>
            </a:r>
            <a:r>
              <a:rPr lang="en-GB" sz="900" dirty="0" err="1"/>
              <a:t>Duenser</a:t>
            </a:r>
            <a:r>
              <a:rPr lang="en-GB" sz="900" dirty="0"/>
              <a:t>, A., Lacey, J. and Paris, C. (2025) ‘Collaborative human-AI trust (CHAI-T): A process framework for active management of trust in human-AI collaboration’, Computers in Human </a:t>
            </a:r>
            <a:r>
              <a:rPr lang="en-GB" sz="900" dirty="0" err="1"/>
              <a:t>Behavior</a:t>
            </a:r>
            <a:r>
              <a:rPr lang="en-GB" sz="900" dirty="0"/>
              <a:t>: Artificial Humans, p. 100200.</a:t>
            </a:r>
          </a:p>
          <a:p>
            <a:pPr marL="0" indent="0">
              <a:buNone/>
            </a:pPr>
            <a:r>
              <a:rPr lang="en-GB" sz="900" dirty="0"/>
              <a:t>Available at: </a:t>
            </a:r>
            <a:r>
              <a:rPr lang="en-GB" sz="900" dirty="0">
                <a:hlinkClick r:id="rId4"/>
              </a:rPr>
              <a:t>https://www.sciencedirect.com/science/article/pii/S2949882125000842</a:t>
            </a:r>
            <a:endParaRPr lang="en-GB" sz="900" dirty="0"/>
          </a:p>
          <a:p>
            <a:pPr marL="0" indent="0">
              <a:buNone/>
            </a:pPr>
            <a:r>
              <a:rPr lang="en-GB" sz="900" dirty="0"/>
              <a:t>(Accessed: 04 July 2026).</a:t>
            </a:r>
          </a:p>
          <a:p>
            <a:pPr marL="0" indent="0">
              <a:buNone/>
            </a:pPr>
            <a:r>
              <a:rPr lang="en-GB" sz="900" dirty="0"/>
              <a:t>Wan </a:t>
            </a:r>
            <a:r>
              <a:rPr lang="en-GB" sz="900" dirty="0" err="1"/>
              <a:t>Yadri</a:t>
            </a:r>
            <a:r>
              <a:rPr lang="en-GB" sz="900" dirty="0"/>
              <a:t>, W.S., Ahmad, N.H.F., Abdul Kadar, N.S., </a:t>
            </a:r>
            <a:r>
              <a:rPr lang="en-GB" sz="900" dirty="0" err="1"/>
              <a:t>Nazym</a:t>
            </a:r>
            <a:r>
              <a:rPr lang="en-GB" sz="900" dirty="0"/>
              <a:t>, N.K. and Mohd Johari, M.D. (2024) ‘The influence of conflict in group work according to Tuckman’s Model’, ESTEEM Journal of Social Sciences and Humanities, 8(SI), pp. 71–85.</a:t>
            </a:r>
          </a:p>
          <a:p>
            <a:pPr marL="0" indent="0">
              <a:buNone/>
            </a:pPr>
            <a:r>
              <a:rPr lang="en-GB" sz="900" dirty="0"/>
              <a:t>Available at: </a:t>
            </a:r>
            <a:r>
              <a:rPr lang="en-GB" sz="900" dirty="0">
                <a:hlinkClick r:id="rId5"/>
              </a:rPr>
              <a:t>https://ir.uitm.edu.my/id/eprint/106736/</a:t>
            </a:r>
            <a:endParaRPr lang="en-GB" sz="900" dirty="0"/>
          </a:p>
          <a:p>
            <a:pPr marL="0" indent="0">
              <a:buNone/>
            </a:pPr>
            <a:r>
              <a:rPr lang="en-GB" sz="900" dirty="0"/>
              <a:t>(Accessed: 04 July 2026).</a:t>
            </a:r>
          </a:p>
          <a:p>
            <a:pPr marL="0" indent="0">
              <a:buNone/>
            </a:pPr>
            <a:r>
              <a:rPr lang="en-GB" sz="900" dirty="0"/>
              <a:t>Weller, J.M., Mahajan, R., Fahey-Williams, K. and Webster, C.S. (2024) ‘Teamwork matters: team situation awareness to build high-performing healthcare teams, a narrative review’, British Journal of Anaesthesia, 132(4), pp. 771–778.</a:t>
            </a:r>
          </a:p>
          <a:p>
            <a:pPr marL="0" indent="0">
              <a:buNone/>
            </a:pPr>
            <a:r>
              <a:rPr lang="en-GB" sz="900" dirty="0"/>
              <a:t>Available at: </a:t>
            </a:r>
            <a:r>
              <a:rPr lang="en-GB" sz="900" dirty="0">
                <a:hlinkClick r:id="rId6"/>
              </a:rPr>
              <a:t>https://www.sciencedirect.com/science/article/pii/S0007091224000114</a:t>
            </a:r>
            <a:endParaRPr lang="en-GB" sz="900" dirty="0"/>
          </a:p>
          <a:p>
            <a:pPr marL="0" indent="0">
              <a:buNone/>
            </a:pPr>
            <a:r>
              <a:rPr lang="en-GB" sz="900" dirty="0"/>
              <a:t>(Accessed: 04 July 2026).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F7E9D2-3279-54EB-093B-08174F531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1545FD-427D-34ED-6405-5C47E1998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12849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1086</Words>
  <Application>Microsoft Office PowerPoint</Application>
  <PresentationFormat>Widescreen</PresentationFormat>
  <Paragraphs>100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Wingdings</vt:lpstr>
      <vt:lpstr>20140311PresentationUWTSDTemplate</vt:lpstr>
      <vt:lpstr>PowerPoint Presentation</vt:lpstr>
      <vt:lpstr>Acknowledge use of AI</vt:lpstr>
      <vt:lpstr>Introduction</vt:lpstr>
      <vt:lpstr>What is Working in Teams?</vt:lpstr>
      <vt:lpstr>Importance of Teamwork in Professional Practice</vt:lpstr>
      <vt:lpstr>Tuckman’s Team Development Model</vt:lpstr>
      <vt:lpstr>Applying Teamwork in Practice </vt:lpstr>
      <vt:lpstr>Future Career Development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Maria Ion</cp:lastModifiedBy>
  <cp:revision>27</cp:revision>
  <dcterms:created xsi:type="dcterms:W3CDTF">2025-02-21T18:28:54Z</dcterms:created>
  <dcterms:modified xsi:type="dcterms:W3CDTF">2026-07-12T07:55:48Z</dcterms:modified>
</cp:coreProperties>
</file>