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0" r:id="rId1"/>
  </p:sldMasterIdLst>
  <p:sldIdLst>
    <p:sldId id="256" r:id="rId2"/>
    <p:sldId id="257" r:id="rId3"/>
    <p:sldId id="261" r:id="rId4"/>
    <p:sldId id="258" r:id="rId5"/>
    <p:sldId id="260" r:id="rId6"/>
    <p:sldId id="259" r:id="rId7"/>
    <p:sldId id="262" r:id="rId8"/>
    <p:sldId id="263" r:id="rId9"/>
    <p:sldId id="264" r:id="rId10"/>
    <p:sldId id="265" r:id="rId11"/>
    <p:sldId id="266" r:id="rId12"/>
    <p:sldId id="267" r:id="rId13"/>
    <p:sldId id="268" r:id="rId14"/>
    <p:sldId id="269" r:id="rId15"/>
    <p:sldId id="270" r:id="rId16"/>
    <p:sldId id="271" r:id="rId17"/>
    <p:sldId id="272" r:id="rId18"/>
    <p:sldId id="283" r:id="rId19"/>
    <p:sldId id="274" r:id="rId20"/>
    <p:sldId id="275" r:id="rId21"/>
    <p:sldId id="276" r:id="rId22"/>
    <p:sldId id="277" r:id="rId23"/>
    <p:sldId id="278" r:id="rId24"/>
    <p:sldId id="282" r:id="rId25"/>
    <p:sldId id="279" r:id="rId26"/>
    <p:sldId id="281"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1/26/22</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9662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39737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1/26/22</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898114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1361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001778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33775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42700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27468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027808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146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1/26/22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38047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1/26/22</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887389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1/26/22</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55682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612232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14018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886851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1/26/22</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20523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1/26/22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046250627"/>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hade val="98000"/>
                <a:satMod val="150000"/>
                <a:lumMod val="102000"/>
              </a:schemeClr>
            </a:gs>
            <a:gs pos="50000">
              <a:schemeClr val="bg2">
                <a:tint val="98000"/>
                <a:shade val="90000"/>
                <a:satMod val="13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FBEFCD-B00E-C840-B60C-45C27F61917C}"/>
              </a:ext>
            </a:extLst>
          </p:cNvPr>
          <p:cNvSpPr txBox="1">
            <a:spLocks noGrp="1"/>
          </p:cNvSpPr>
          <p:nvPr>
            <p:ph type="ctrTitle"/>
          </p:nvPr>
        </p:nvSpPr>
        <p:spPr>
          <a:xfrm>
            <a:off x="792483" y="821265"/>
            <a:ext cx="6098705" cy="5222117"/>
          </a:xfrm>
          <a:prstGeom prst="rect">
            <a:avLst/>
          </a:prstGeom>
        </p:spPr>
        <p:txBody>
          <a:bodyPr vert="horz" lIns="91440" tIns="45720" rIns="91440" bIns="45720" rtlCol="0" anchor="ctr">
            <a:norm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Set Design and Production</a:t>
            </a:r>
            <a:br>
              <a:rPr lang="en-GB"/>
            </a:br>
            <a:r>
              <a:rPr lang="en-GB"/>
              <a:t>Process Workbook</a:t>
            </a:r>
            <a:endParaRPr lang="en-US"/>
          </a:p>
        </p:txBody>
      </p:sp>
      <p:cxnSp>
        <p:nvCxnSpPr>
          <p:cNvPr id="21" name="Straight Connector 20">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23" name="Picture 22">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7545075" y="2187578"/>
            <a:ext cx="6857999" cy="2482850"/>
          </a:xfrm>
          <a:prstGeom prst="rect">
            <a:avLst/>
          </a:prstGeom>
        </p:spPr>
      </p:pic>
      <p:sp>
        <p:nvSpPr>
          <p:cNvPr id="3" name="Subtitle 2">
            <a:extLst>
              <a:ext uri="{FF2B5EF4-FFF2-40B4-BE49-F238E27FC236}">
                <a16:creationId xmlns:a16="http://schemas.microsoft.com/office/drawing/2014/main" id="{D357BB42-8ACD-F946-AE32-F30D3E5739E7}"/>
              </a:ext>
            </a:extLst>
          </p:cNvPr>
          <p:cNvSpPr>
            <a:spLocks noGrp="1"/>
          </p:cNvSpPr>
          <p:nvPr>
            <p:ph type="subTitle" idx="1"/>
          </p:nvPr>
        </p:nvSpPr>
        <p:spPr>
          <a:xfrm>
            <a:off x="7903028" y="821265"/>
            <a:ext cx="3265713" cy="5222117"/>
          </a:xfrm>
        </p:spPr>
        <p:txBody>
          <a:bodyPr anchor="ctr">
            <a:normAutofit/>
          </a:bodyPr>
          <a:lstStyle/>
          <a:p>
            <a:r>
              <a:rPr lang="en-GB"/>
              <a:t>Stage Management </a:t>
            </a:r>
          </a:p>
          <a:p>
            <a:r>
              <a:rPr lang="en-GB"/>
              <a:t>Molly Pearce</a:t>
            </a:r>
            <a:endParaRPr lang="en-US"/>
          </a:p>
        </p:txBody>
      </p:sp>
    </p:spTree>
    <p:extLst>
      <p:ext uri="{BB962C8B-B14F-4D97-AF65-F5344CB8AC3E}">
        <p14:creationId xmlns:p14="http://schemas.microsoft.com/office/powerpoint/2010/main" val="234573900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1" name="Picture 10">
            <a:extLst>
              <a:ext uri="{FF2B5EF4-FFF2-40B4-BE49-F238E27FC236}">
                <a16:creationId xmlns:a16="http://schemas.microsoft.com/office/drawing/2014/main" id="{BB912AE0-CAD9-4F8F-A2A2-BDF07D4ED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BB6951E3-543F-3348-9069-5C21CD295269}"/>
              </a:ext>
            </a:extLst>
          </p:cNvPr>
          <p:cNvSpPr>
            <a:spLocks noGrp="1"/>
          </p:cNvSpPr>
          <p:nvPr>
            <p:ph type="title"/>
          </p:nvPr>
        </p:nvSpPr>
        <p:spPr>
          <a:xfrm>
            <a:off x="7056808" y="673240"/>
            <a:ext cx="4510994" cy="3446373"/>
          </a:xfrm>
          <a:noFill/>
          <a:ln w="19050">
            <a:noFill/>
            <a:prstDash val="dash"/>
          </a:ln>
        </p:spPr>
        <p:txBody>
          <a:bodyPr vert="horz" lIns="91440" tIns="45720" rIns="91440" bIns="45720" rtlCol="0" anchor="b">
            <a:normAutofit/>
          </a:bodyPr>
          <a:lstStyle/>
          <a:p>
            <a:r>
              <a:rPr lang="en-US" sz="4400"/>
              <a:t>Introduction to Stage management </a:t>
            </a:r>
          </a:p>
        </p:txBody>
      </p:sp>
      <p:sp>
        <p:nvSpPr>
          <p:cNvPr id="3" name="Content Placeholder 2">
            <a:extLst>
              <a:ext uri="{FF2B5EF4-FFF2-40B4-BE49-F238E27FC236}">
                <a16:creationId xmlns:a16="http://schemas.microsoft.com/office/drawing/2014/main" id="{3CF3FE09-D406-A243-B062-6A8584969E78}"/>
              </a:ext>
            </a:extLst>
          </p:cNvPr>
          <p:cNvSpPr>
            <a:spLocks noGrp="1"/>
          </p:cNvSpPr>
          <p:nvPr>
            <p:ph idx="1"/>
          </p:nvPr>
        </p:nvSpPr>
        <p:spPr>
          <a:xfrm>
            <a:off x="7056807" y="4119613"/>
            <a:ext cx="4510993" cy="2058765"/>
          </a:xfrm>
          <a:noFill/>
          <a:ln w="19050">
            <a:noFill/>
            <a:prstDash val="dash"/>
          </a:ln>
        </p:spPr>
        <p:txBody>
          <a:bodyPr vert="horz" lIns="91440" tIns="45720" rIns="91440" bIns="45720" rtlCol="0">
            <a:normAutofit/>
          </a:bodyPr>
          <a:lstStyle/>
          <a:p>
            <a:pPr marL="0" indent="0" algn="r">
              <a:buNone/>
            </a:pPr>
            <a:r>
              <a:rPr lang="en-US" sz="2000"/>
              <a:t>There are many roles in theatre and film, all with different sections too. </a:t>
            </a:r>
          </a:p>
        </p:txBody>
      </p:sp>
      <p:sp useBgFill="1">
        <p:nvSpPr>
          <p:cNvPr id="13" name="Rectangle 12">
            <a:extLst>
              <a:ext uri="{FF2B5EF4-FFF2-40B4-BE49-F238E27FC236}">
                <a16:creationId xmlns:a16="http://schemas.microsoft.com/office/drawing/2014/main" id="{A6621E27-B4D3-4EEA-8F4D-BB759FD24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5641" y="-1"/>
            <a:ext cx="5706359" cy="6434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9DCD9119-A5D2-4D09-BCB2-70ABD368DB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74623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B8A6E35-13D9-1A4D-9AD6-9DB6ED1AA373}"/>
              </a:ext>
            </a:extLst>
          </p:cNvPr>
          <p:cNvPicPr>
            <a:picLocks noChangeAspect="1"/>
          </p:cNvPicPr>
          <p:nvPr/>
        </p:nvPicPr>
        <p:blipFill>
          <a:blip r:embed="rId4"/>
          <a:stretch>
            <a:fillRect/>
          </a:stretch>
        </p:blipFill>
        <p:spPr>
          <a:xfrm>
            <a:off x="177892" y="1030527"/>
            <a:ext cx="6390445" cy="4217692"/>
          </a:xfrm>
          <a:prstGeom prst="rect">
            <a:avLst/>
          </a:prstGeom>
        </p:spPr>
      </p:pic>
    </p:spTree>
    <p:extLst>
      <p:ext uri="{BB962C8B-B14F-4D97-AF65-F5344CB8AC3E}">
        <p14:creationId xmlns:p14="http://schemas.microsoft.com/office/powerpoint/2010/main" val="2815372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9" name="Picture 8">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1" name="Rectangle 10">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C51B9DA-B0CC-480A-8EA5-4D5C3E0515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FCF05FBE-D94B-F745-9D76-15DA1A18DC09}"/>
              </a:ext>
            </a:extLst>
          </p:cNvPr>
          <p:cNvSpPr>
            <a:spLocks noGrp="1"/>
          </p:cNvSpPr>
          <p:nvPr>
            <p:ph type="title"/>
          </p:nvPr>
        </p:nvSpPr>
        <p:spPr>
          <a:xfrm>
            <a:off x="4976028" y="965200"/>
            <a:ext cx="6170943" cy="4329641"/>
          </a:xfrm>
        </p:spPr>
        <p:txBody>
          <a:bodyPr vert="horz" lIns="91440" tIns="45720" rIns="91440" bIns="45720" rtlCol="0" anchor="ctr">
            <a:normAutofit/>
          </a:bodyPr>
          <a:lstStyle/>
          <a:p>
            <a:pPr algn="l"/>
            <a:r>
              <a:rPr lang="en-US" sz="5400"/>
              <a:t>The different types of roles</a:t>
            </a:r>
          </a:p>
        </p:txBody>
      </p:sp>
      <p:cxnSp>
        <p:nvCxnSpPr>
          <p:cNvPr id="15" name="Straight Connector 14">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6747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829B1-7EB9-2945-9BF2-C2B12BF67CEB}"/>
              </a:ext>
            </a:extLst>
          </p:cNvPr>
          <p:cNvSpPr>
            <a:spLocks noGrp="1"/>
          </p:cNvSpPr>
          <p:nvPr>
            <p:ph type="title"/>
          </p:nvPr>
        </p:nvSpPr>
        <p:spPr>
          <a:xfrm>
            <a:off x="4090507" y="764372"/>
            <a:ext cx="7434070" cy="1432289"/>
          </a:xfrm>
        </p:spPr>
        <p:txBody>
          <a:bodyPr>
            <a:normAutofit/>
          </a:bodyPr>
          <a:lstStyle/>
          <a:p>
            <a:r>
              <a:rPr lang="en-GB" dirty="0"/>
              <a:t>Producer and producer manager </a:t>
            </a:r>
            <a:endParaRPr lang="en-US" dirty="0"/>
          </a:p>
        </p:txBody>
      </p:sp>
      <p:sp>
        <p:nvSpPr>
          <p:cNvPr id="12" name="Rectangle 11">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4" name="Picture 13">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5" name="Content Placeholder 4">
            <a:extLst>
              <a:ext uri="{FF2B5EF4-FFF2-40B4-BE49-F238E27FC236}">
                <a16:creationId xmlns:a16="http://schemas.microsoft.com/office/drawing/2014/main" id="{B75CE05F-D3EA-4D43-915D-85FB72BE9735}"/>
              </a:ext>
            </a:extLst>
          </p:cNvPr>
          <p:cNvSpPr>
            <a:spLocks noGrp="1"/>
          </p:cNvSpPr>
          <p:nvPr>
            <p:ph idx="1"/>
          </p:nvPr>
        </p:nvSpPr>
        <p:spPr>
          <a:xfrm>
            <a:off x="4090507" y="2628900"/>
            <a:ext cx="7454077" cy="3589785"/>
          </a:xfrm>
        </p:spPr>
        <p:txBody>
          <a:bodyPr>
            <a:normAutofit/>
          </a:bodyPr>
          <a:lstStyle/>
          <a:p>
            <a:r>
              <a:rPr lang="en-GB" sz="2000"/>
              <a:t>A producer looks over about seven sections </a:t>
            </a:r>
            <a:r>
              <a:rPr lang="en-US" sz="2000"/>
              <a:t>of the production. Lots of emails and meetings. Responsible for marketing, meetings of investors and sponsors, attending rehearsals and meetings with the production team.</a:t>
            </a:r>
            <a:endParaRPr lang="en-GB" sz="2000"/>
          </a:p>
          <a:p>
            <a:r>
              <a:rPr lang="en-GB" sz="2000"/>
              <a:t>A production manager is similar but has a few more tasks to do. They are responsible for ensuring all aspects of the production are completed in the given budget, which fit the directors and designers ideas and requests, and in time for the performance. </a:t>
            </a:r>
          </a:p>
          <a:p>
            <a:endParaRPr lang="en-US" sz="2000"/>
          </a:p>
        </p:txBody>
      </p:sp>
    </p:spTree>
    <p:extLst>
      <p:ext uri="{BB962C8B-B14F-4D97-AF65-F5344CB8AC3E}">
        <p14:creationId xmlns:p14="http://schemas.microsoft.com/office/powerpoint/2010/main" val="169638518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0F27AA-8EA7-134F-A8CE-E3A94F4B2B27}"/>
              </a:ext>
            </a:extLst>
          </p:cNvPr>
          <p:cNvSpPr>
            <a:spLocks noGrp="1"/>
          </p:cNvSpPr>
          <p:nvPr>
            <p:ph type="title"/>
          </p:nvPr>
        </p:nvSpPr>
        <p:spPr>
          <a:xfrm>
            <a:off x="4090507" y="764372"/>
            <a:ext cx="7434070" cy="1432289"/>
          </a:xfrm>
        </p:spPr>
        <p:txBody>
          <a:bodyPr>
            <a:normAutofit/>
          </a:bodyPr>
          <a:lstStyle/>
          <a:p>
            <a:r>
              <a:rPr lang="en-GB" dirty="0"/>
              <a:t>Technical manager and Company Stage Manager </a:t>
            </a:r>
            <a:endParaRPr lang="en-US" dirty="0"/>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046236A5-C5C9-0C43-9CB5-21C33317934C}"/>
              </a:ext>
            </a:extLst>
          </p:cNvPr>
          <p:cNvSpPr>
            <a:spLocks noGrp="1"/>
          </p:cNvSpPr>
          <p:nvPr>
            <p:ph idx="1"/>
          </p:nvPr>
        </p:nvSpPr>
        <p:spPr>
          <a:xfrm>
            <a:off x="4090507" y="2628900"/>
            <a:ext cx="7454077" cy="3589785"/>
          </a:xfrm>
        </p:spPr>
        <p:txBody>
          <a:bodyPr>
            <a:normAutofit/>
          </a:bodyPr>
          <a:lstStyle/>
          <a:p>
            <a:r>
              <a:rPr lang="en-GB" sz="2000"/>
              <a:t>The technical manager Combines his technical experience with safety knowledge make sure all the technical elements of a production and safe and well planned. Typical days involves attending meetings, designing, budgeting, and solving any problems that come about.</a:t>
            </a:r>
          </a:p>
          <a:p>
            <a:r>
              <a:rPr lang="en-GB" sz="2000"/>
              <a:t>The company stage managers job includes a combination of work with company manager and with stage manager for a production. Typical day involve  checking any publicity engagements for the cast, payroll, call sheets, and time sheets.</a:t>
            </a:r>
          </a:p>
        </p:txBody>
      </p:sp>
    </p:spTree>
    <p:extLst>
      <p:ext uri="{BB962C8B-B14F-4D97-AF65-F5344CB8AC3E}">
        <p14:creationId xmlns:p14="http://schemas.microsoft.com/office/powerpoint/2010/main" val="289812324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EB993-D655-464C-9A17-881487F6188B}"/>
              </a:ext>
            </a:extLst>
          </p:cNvPr>
          <p:cNvSpPr>
            <a:spLocks noGrp="1"/>
          </p:cNvSpPr>
          <p:nvPr>
            <p:ph type="title"/>
          </p:nvPr>
        </p:nvSpPr>
        <p:spPr>
          <a:xfrm>
            <a:off x="4090507" y="764372"/>
            <a:ext cx="7434070" cy="1432289"/>
          </a:xfrm>
        </p:spPr>
        <p:txBody>
          <a:bodyPr>
            <a:normAutofit/>
          </a:bodyPr>
          <a:lstStyle/>
          <a:p>
            <a:r>
              <a:rPr lang="en-GB" dirty="0"/>
              <a:t>Director and stage manager</a:t>
            </a:r>
            <a:endParaRPr lang="en-US" dirty="0"/>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12A0A70B-A208-2345-8FDD-556007528DFB}"/>
              </a:ext>
            </a:extLst>
          </p:cNvPr>
          <p:cNvSpPr>
            <a:spLocks noGrp="1"/>
          </p:cNvSpPr>
          <p:nvPr>
            <p:ph idx="1"/>
          </p:nvPr>
        </p:nvSpPr>
        <p:spPr>
          <a:xfrm>
            <a:off x="4090507" y="2628900"/>
            <a:ext cx="7454077" cy="3589785"/>
          </a:xfrm>
        </p:spPr>
        <p:txBody>
          <a:bodyPr>
            <a:normAutofit/>
          </a:bodyPr>
          <a:lstStyle/>
          <a:p>
            <a:r>
              <a:rPr lang="en-US" sz="2000" dirty="0"/>
              <a:t>Responsible for taking </a:t>
            </a:r>
            <a:r>
              <a:rPr lang="en-GB" sz="2000" dirty="0"/>
              <a:t>the production </a:t>
            </a:r>
            <a:r>
              <a:rPr lang="en-US" sz="2000" dirty="0"/>
              <a:t>to stage using their own creative </a:t>
            </a:r>
            <a:r>
              <a:rPr lang="en-GB" sz="2000" dirty="0"/>
              <a:t>ideas</a:t>
            </a:r>
            <a:r>
              <a:rPr lang="en-US" sz="2000" dirty="0"/>
              <a:t>. Works with actors during rehearsals to help them understand and develop their roles. </a:t>
            </a:r>
            <a:r>
              <a:rPr lang="en-GB" sz="2000" dirty="0"/>
              <a:t>Strong</a:t>
            </a:r>
            <a:r>
              <a:rPr lang="en-US" sz="2000" dirty="0"/>
              <a:t> communication skills and creative skills to </a:t>
            </a:r>
            <a:r>
              <a:rPr lang="en-GB" sz="2000" dirty="0"/>
              <a:t>create bold </a:t>
            </a:r>
            <a:r>
              <a:rPr lang="en-US" sz="2000" dirty="0"/>
              <a:t> performances from the actors.</a:t>
            </a:r>
            <a:endParaRPr lang="en-GB" sz="2000" dirty="0"/>
          </a:p>
          <a:p>
            <a:r>
              <a:rPr lang="en-GB" sz="2000" dirty="0"/>
              <a:t>As a stage manager, their days might different depending on the production. A </a:t>
            </a:r>
            <a:r>
              <a:rPr lang="en-US" sz="2000" dirty="0"/>
              <a:t>typical day might involve daily problem solving</a:t>
            </a:r>
            <a:r>
              <a:rPr lang="en-GB" sz="2000" dirty="0"/>
              <a:t>, </a:t>
            </a:r>
            <a:r>
              <a:rPr lang="en-US" sz="2000" dirty="0"/>
              <a:t>communication with all departments and dealing with any problems </a:t>
            </a:r>
            <a:r>
              <a:rPr lang="en-GB" sz="2000" dirty="0"/>
              <a:t>and sorting them as quick as possible</a:t>
            </a:r>
            <a:r>
              <a:rPr lang="en-US" sz="2000" dirty="0"/>
              <a:t>, maintaining the stage, and </a:t>
            </a:r>
            <a:r>
              <a:rPr lang="en-GB" sz="2000" dirty="0"/>
              <a:t>preparing</a:t>
            </a:r>
            <a:r>
              <a:rPr lang="en-US" sz="2000" dirty="0"/>
              <a:t> the set.</a:t>
            </a:r>
          </a:p>
        </p:txBody>
      </p:sp>
    </p:spTree>
    <p:extLst>
      <p:ext uri="{BB962C8B-B14F-4D97-AF65-F5344CB8AC3E}">
        <p14:creationId xmlns:p14="http://schemas.microsoft.com/office/powerpoint/2010/main" val="459318955"/>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0DA43-5E82-1347-BC82-AEC79B59A77B}"/>
              </a:ext>
            </a:extLst>
          </p:cNvPr>
          <p:cNvSpPr>
            <a:spLocks noGrp="1"/>
          </p:cNvSpPr>
          <p:nvPr>
            <p:ph type="title"/>
          </p:nvPr>
        </p:nvSpPr>
        <p:spPr>
          <a:xfrm>
            <a:off x="4090507" y="764372"/>
            <a:ext cx="7434070" cy="1432289"/>
          </a:xfrm>
        </p:spPr>
        <p:txBody>
          <a:bodyPr>
            <a:normAutofit/>
          </a:bodyPr>
          <a:lstStyle/>
          <a:p>
            <a:r>
              <a:rPr lang="en-GB" sz="3700"/>
              <a:t>Deputy stage manager and assistant stage manager</a:t>
            </a:r>
            <a:endParaRPr lang="en-US" sz="3700"/>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54C53FA8-0D72-D34A-9888-CB439B96776A}"/>
              </a:ext>
            </a:extLst>
          </p:cNvPr>
          <p:cNvSpPr>
            <a:spLocks noGrp="1"/>
          </p:cNvSpPr>
          <p:nvPr>
            <p:ph idx="1"/>
          </p:nvPr>
        </p:nvSpPr>
        <p:spPr>
          <a:xfrm>
            <a:off x="4090507" y="2628900"/>
            <a:ext cx="7454077" cy="3589785"/>
          </a:xfrm>
        </p:spPr>
        <p:txBody>
          <a:bodyPr>
            <a:normAutofit/>
          </a:bodyPr>
          <a:lstStyle/>
          <a:p>
            <a:r>
              <a:rPr lang="en-GB" sz="2000"/>
              <a:t>Deputy stage manager normally sits in and watches</a:t>
            </a:r>
            <a:r>
              <a:rPr lang="en-US" sz="2000"/>
              <a:t> rehearsals,</a:t>
            </a:r>
            <a:r>
              <a:rPr lang="en-GB" sz="2000"/>
              <a:t> </a:t>
            </a:r>
            <a:r>
              <a:rPr lang="en-US" sz="2000"/>
              <a:t>light and sound </a:t>
            </a:r>
            <a:r>
              <a:rPr lang="en-GB" sz="2000"/>
              <a:t>testing and</a:t>
            </a:r>
            <a:r>
              <a:rPr lang="en-US" sz="2000"/>
              <a:t> calling the show</a:t>
            </a:r>
            <a:r>
              <a:rPr lang="en-GB" sz="2000"/>
              <a:t>s</a:t>
            </a:r>
            <a:r>
              <a:rPr lang="en-US" sz="2000"/>
              <a:t>. </a:t>
            </a:r>
            <a:r>
              <a:rPr lang="en-GB" sz="2000"/>
              <a:t>Their days</a:t>
            </a:r>
            <a:r>
              <a:rPr lang="en-US" sz="2000"/>
              <a:t> are long and there are always meetings to attend, props to make, and sets to </a:t>
            </a:r>
            <a:r>
              <a:rPr lang="en-GB" sz="2000"/>
              <a:t>create</a:t>
            </a:r>
            <a:r>
              <a:rPr lang="en-US" sz="2000"/>
              <a:t>.</a:t>
            </a:r>
            <a:endParaRPr lang="en-GB" sz="2000"/>
          </a:p>
          <a:p>
            <a:r>
              <a:rPr lang="en-GB" sz="2000"/>
              <a:t>Assistant stage managers shifts</a:t>
            </a:r>
            <a:r>
              <a:rPr lang="en-US" sz="2000"/>
              <a:t> are long and you need to be</a:t>
            </a:r>
            <a:r>
              <a:rPr lang="en-GB" sz="2000"/>
              <a:t> good at</a:t>
            </a:r>
            <a:r>
              <a:rPr lang="en-US" sz="2000"/>
              <a:t> multi tasking. Set and sweep the stage before a show/rehearsal, be in charge of props on a show</a:t>
            </a:r>
            <a:r>
              <a:rPr lang="en-GB" sz="2000"/>
              <a:t> and </a:t>
            </a:r>
            <a:r>
              <a:rPr lang="en-US" sz="2000"/>
              <a:t>mark- up props tables</a:t>
            </a:r>
            <a:r>
              <a:rPr lang="en-GB" sz="2000"/>
              <a:t>. </a:t>
            </a:r>
            <a:endParaRPr lang="en-US" sz="2000"/>
          </a:p>
        </p:txBody>
      </p:sp>
    </p:spTree>
    <p:extLst>
      <p:ext uri="{BB962C8B-B14F-4D97-AF65-F5344CB8AC3E}">
        <p14:creationId xmlns:p14="http://schemas.microsoft.com/office/powerpoint/2010/main" val="393527293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059629-0686-2A46-9462-874BA4F316E5}"/>
              </a:ext>
            </a:extLst>
          </p:cNvPr>
          <p:cNvSpPr>
            <a:spLocks noGrp="1"/>
          </p:cNvSpPr>
          <p:nvPr>
            <p:ph type="title"/>
          </p:nvPr>
        </p:nvSpPr>
        <p:spPr>
          <a:xfrm>
            <a:off x="4090507" y="764372"/>
            <a:ext cx="7434070" cy="1432289"/>
          </a:xfrm>
        </p:spPr>
        <p:txBody>
          <a:bodyPr>
            <a:normAutofit/>
          </a:bodyPr>
          <a:lstStyle/>
          <a:p>
            <a:r>
              <a:rPr lang="en-GB" dirty="0"/>
              <a:t>Set and costume designers</a:t>
            </a:r>
            <a:endParaRPr lang="en-US" dirty="0"/>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7B80844E-6B41-7B49-ABFA-FFE306EF01BC}"/>
              </a:ext>
            </a:extLst>
          </p:cNvPr>
          <p:cNvSpPr>
            <a:spLocks noGrp="1"/>
          </p:cNvSpPr>
          <p:nvPr>
            <p:ph idx="1"/>
          </p:nvPr>
        </p:nvSpPr>
        <p:spPr>
          <a:xfrm>
            <a:off x="4090507" y="2628900"/>
            <a:ext cx="7454077" cy="3589785"/>
          </a:xfrm>
        </p:spPr>
        <p:txBody>
          <a:bodyPr>
            <a:normAutofit/>
          </a:bodyPr>
          <a:lstStyle/>
          <a:p>
            <a:r>
              <a:rPr lang="en-GB" sz="2000"/>
              <a:t>Set designers work</a:t>
            </a:r>
            <a:r>
              <a:rPr lang="en-US" sz="2000"/>
              <a:t> with the </a:t>
            </a:r>
            <a:r>
              <a:rPr lang="en-GB" sz="2000"/>
              <a:t>director and the company to discuss and </a:t>
            </a:r>
            <a:r>
              <a:rPr lang="en-US" sz="2000"/>
              <a:t>to sketch designs</a:t>
            </a:r>
            <a:r>
              <a:rPr lang="en-GB" sz="2000"/>
              <a:t>. They also </a:t>
            </a:r>
            <a:r>
              <a:rPr lang="en-US" sz="2000"/>
              <a:t>make scale models and produce drawings which are then </a:t>
            </a:r>
            <a:r>
              <a:rPr lang="en-GB" sz="2000"/>
              <a:t>given and made</a:t>
            </a:r>
            <a:r>
              <a:rPr lang="en-US" sz="2000"/>
              <a:t> by the set builder.</a:t>
            </a:r>
            <a:endParaRPr lang="en-GB" sz="2000"/>
          </a:p>
          <a:p>
            <a:r>
              <a:rPr lang="en-GB" sz="2000"/>
              <a:t>The costume designer works with the director to sketch designs like the set designer. Creates appropriate drawings and designs, find materials and fits costumes for the characters in a performance.</a:t>
            </a:r>
            <a:endParaRPr lang="en-US" sz="2000"/>
          </a:p>
        </p:txBody>
      </p:sp>
    </p:spTree>
    <p:extLst>
      <p:ext uri="{BB962C8B-B14F-4D97-AF65-F5344CB8AC3E}">
        <p14:creationId xmlns:p14="http://schemas.microsoft.com/office/powerpoint/2010/main" val="188122156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A36FB-BA48-2645-BA02-76896CD69553}"/>
              </a:ext>
            </a:extLst>
          </p:cNvPr>
          <p:cNvSpPr>
            <a:spLocks noGrp="1"/>
          </p:cNvSpPr>
          <p:nvPr>
            <p:ph type="title"/>
          </p:nvPr>
        </p:nvSpPr>
        <p:spPr>
          <a:xfrm>
            <a:off x="4090507" y="764372"/>
            <a:ext cx="7434070" cy="1432289"/>
          </a:xfrm>
        </p:spPr>
        <p:txBody>
          <a:bodyPr>
            <a:normAutofit/>
          </a:bodyPr>
          <a:lstStyle/>
          <a:p>
            <a:r>
              <a:rPr lang="en-GB" dirty="0"/>
              <a:t>Technicians, sound and lighting designers. </a:t>
            </a:r>
            <a:endParaRPr lang="en-US" dirty="0"/>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9E4C87C7-6500-8B47-B440-D21FEF27BA4E}"/>
              </a:ext>
            </a:extLst>
          </p:cNvPr>
          <p:cNvSpPr>
            <a:spLocks noGrp="1"/>
          </p:cNvSpPr>
          <p:nvPr>
            <p:ph idx="1"/>
          </p:nvPr>
        </p:nvSpPr>
        <p:spPr>
          <a:xfrm>
            <a:off x="4090507" y="2628900"/>
            <a:ext cx="7454077" cy="3589785"/>
          </a:xfrm>
        </p:spPr>
        <p:txBody>
          <a:bodyPr>
            <a:normAutofit/>
          </a:bodyPr>
          <a:lstStyle/>
          <a:p>
            <a:r>
              <a:rPr lang="en-GB" sz="2000"/>
              <a:t>The technicians are in charge of set ups, operates and maintains the technical equipment in a theatre, and for the duration of the show.</a:t>
            </a:r>
          </a:p>
          <a:p>
            <a:r>
              <a:rPr lang="en-GB" sz="2000"/>
              <a:t>The sound designers make plans and mixes a soundscape or cue list to support a performance for the show. </a:t>
            </a:r>
          </a:p>
          <a:p>
            <a:r>
              <a:rPr lang="en-GB" sz="2000"/>
              <a:t>The lighting designers create an effective lighting plot to help enhance and make a live event or performance stand out.</a:t>
            </a:r>
          </a:p>
          <a:p>
            <a:endParaRPr lang="en-US" sz="2000"/>
          </a:p>
        </p:txBody>
      </p:sp>
    </p:spTree>
    <p:extLst>
      <p:ext uri="{BB962C8B-B14F-4D97-AF65-F5344CB8AC3E}">
        <p14:creationId xmlns:p14="http://schemas.microsoft.com/office/powerpoint/2010/main" val="1782705237"/>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4426B3-3740-6640-B859-2A0D67276F7B}"/>
              </a:ext>
            </a:extLst>
          </p:cNvPr>
          <p:cNvSpPr>
            <a:spLocks noGrp="1"/>
          </p:cNvSpPr>
          <p:nvPr>
            <p:ph idx="1"/>
          </p:nvPr>
        </p:nvSpPr>
        <p:spPr>
          <a:xfrm>
            <a:off x="804334" y="630827"/>
            <a:ext cx="10613215" cy="3845311"/>
          </a:xfrm>
        </p:spPr>
        <p:txBody>
          <a:bodyPr anchor="ctr">
            <a:normAutofit/>
          </a:bodyPr>
          <a:lstStyle/>
          <a:p>
            <a:r>
              <a:rPr lang="en-US" sz="1800" dirty="0"/>
              <a:t>1 </a:t>
            </a:r>
            <a:r>
              <a:rPr lang="en-GB" sz="1800" dirty="0"/>
              <a:t>No one should </a:t>
            </a:r>
            <a:r>
              <a:rPr lang="en-US" sz="1800" dirty="0"/>
              <a:t>set foot on the stage or rehearsal area unless you </a:t>
            </a:r>
            <a:r>
              <a:rPr lang="en-GB" sz="1800" dirty="0"/>
              <a:t>know it is safe</a:t>
            </a:r>
            <a:r>
              <a:rPr lang="en-US" sz="1800" dirty="0"/>
              <a:t>. Inspect the area daily for potential problems. Are all stairs and platforms</a:t>
            </a:r>
            <a:r>
              <a:rPr lang="en-GB" sz="1800" dirty="0"/>
              <a:t> are safe and secure</a:t>
            </a:r>
            <a:r>
              <a:rPr lang="en-US" sz="1800" dirty="0"/>
              <a:t>? Are all escapes </a:t>
            </a:r>
            <a:r>
              <a:rPr lang="en-GB" sz="1800" dirty="0"/>
              <a:t>well</a:t>
            </a:r>
            <a:r>
              <a:rPr lang="en-US" sz="1800" dirty="0"/>
              <a:t> lit and glow taped? </a:t>
            </a:r>
            <a:r>
              <a:rPr lang="en-GB" sz="1800" dirty="0"/>
              <a:t>Make sure you know where the first aid kit is and who</a:t>
            </a:r>
            <a:r>
              <a:rPr lang="en-US" sz="1800" dirty="0"/>
              <a:t> is certified in CPR and First Aid? </a:t>
            </a:r>
            <a:endParaRPr lang="en-GB" sz="1800" dirty="0"/>
          </a:p>
          <a:p>
            <a:r>
              <a:rPr lang="en-US" sz="1800" dirty="0"/>
              <a:t>2 Always </a:t>
            </a:r>
            <a:r>
              <a:rPr lang="en-GB" sz="1800" dirty="0"/>
              <a:t>make sure you are </a:t>
            </a:r>
            <a:r>
              <a:rPr lang="en-US" sz="1800" dirty="0"/>
              <a:t>calm</a:t>
            </a:r>
            <a:r>
              <a:rPr lang="en-GB" sz="1800" dirty="0"/>
              <a:t> </a:t>
            </a:r>
            <a:r>
              <a:rPr lang="en-US" sz="1800" dirty="0"/>
              <a:t>and collected. </a:t>
            </a:r>
            <a:r>
              <a:rPr lang="en-GB" sz="1800" dirty="0"/>
              <a:t>Make sure you never</a:t>
            </a:r>
            <a:r>
              <a:rPr lang="en-US" sz="1800" dirty="0"/>
              <a:t> yell</a:t>
            </a:r>
            <a:r>
              <a:rPr lang="en-GB" sz="1800" dirty="0"/>
              <a:t>, only rise voice if you need to be heard but don’t yell. </a:t>
            </a:r>
          </a:p>
          <a:p>
            <a:r>
              <a:rPr lang="en-US" sz="1800" dirty="0"/>
              <a:t>3 What can be done to avoid </a:t>
            </a:r>
            <a:r>
              <a:rPr lang="en-GB" sz="1800" dirty="0"/>
              <a:t>and solve </a:t>
            </a:r>
            <a:r>
              <a:rPr lang="en-US" sz="1800" dirty="0"/>
              <a:t>problems? How can </a:t>
            </a:r>
            <a:r>
              <a:rPr lang="en-GB" sz="1800" dirty="0"/>
              <a:t>you help</a:t>
            </a:r>
            <a:r>
              <a:rPr lang="en-US" sz="1800" dirty="0"/>
              <a:t> make life easier for everyone?</a:t>
            </a:r>
            <a:endParaRPr lang="en-GB" sz="1800" dirty="0"/>
          </a:p>
          <a:p>
            <a:r>
              <a:rPr lang="en-GB" sz="1800" dirty="0"/>
              <a:t>4 Make sure you learn from any mistakes you make. The best thing anyone can do is to analyse these situations and learn from each and everyone. </a:t>
            </a:r>
          </a:p>
          <a:p>
            <a:r>
              <a:rPr lang="en-GB" sz="1800" dirty="0"/>
              <a:t>5 Make sure you ask questions, no matter how big or small they are make sure you understand everything you need to. </a:t>
            </a:r>
            <a:endParaRPr lang="en-US" sz="1800" dirty="0"/>
          </a:p>
        </p:txBody>
      </p:sp>
      <p:pic>
        <p:nvPicPr>
          <p:cNvPr id="17" name="Picture 16">
            <a:extLst>
              <a:ext uri="{FF2B5EF4-FFF2-40B4-BE49-F238E27FC236}">
                <a16:creationId xmlns:a16="http://schemas.microsoft.com/office/drawing/2014/main" id="{287356FD-82C7-4E0B-9494-355CAE397D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alphaModFix amt="75000"/>
            <a:extLst>
              <a:ext uri="{28A0092B-C50C-407E-A947-70E740481C1C}">
                <a14:useLocalDpi xmlns:a14="http://schemas.microsoft.com/office/drawing/2010/main" val="0"/>
              </a:ext>
            </a:extLst>
          </a:blip>
          <a:srcRect r="62946" b="15805"/>
          <a:stretch/>
        </p:blipFill>
        <p:spPr>
          <a:xfrm rot="5400000" flipH="1" flipV="1">
            <a:off x="8887991" y="3553991"/>
            <a:ext cx="4517571" cy="2090448"/>
          </a:xfrm>
          <a:prstGeom prst="rect">
            <a:avLst/>
          </a:prstGeom>
          <a:noFill/>
        </p:spPr>
      </p:pic>
      <p:sp>
        <p:nvSpPr>
          <p:cNvPr id="2" name="Title 1">
            <a:extLst>
              <a:ext uri="{FF2B5EF4-FFF2-40B4-BE49-F238E27FC236}">
                <a16:creationId xmlns:a16="http://schemas.microsoft.com/office/drawing/2014/main" id="{22AB1F53-A1E9-F249-BB1A-8E4F851A1D73}"/>
              </a:ext>
            </a:extLst>
          </p:cNvPr>
          <p:cNvSpPr>
            <a:spLocks noGrp="1"/>
          </p:cNvSpPr>
          <p:nvPr>
            <p:ph type="title"/>
          </p:nvPr>
        </p:nvSpPr>
        <p:spPr>
          <a:xfrm>
            <a:off x="1001486" y="4771908"/>
            <a:ext cx="9845190" cy="1293028"/>
          </a:xfrm>
        </p:spPr>
        <p:txBody>
          <a:bodyPr>
            <a:normAutofit/>
          </a:bodyPr>
          <a:lstStyle/>
          <a:p>
            <a:pPr algn="l"/>
            <a:r>
              <a:rPr lang="en-GB" dirty="0"/>
              <a:t>The ten golden rules of stage management </a:t>
            </a:r>
            <a:endParaRPr lang="en-US"/>
          </a:p>
        </p:txBody>
      </p:sp>
    </p:spTree>
    <p:extLst>
      <p:ext uri="{BB962C8B-B14F-4D97-AF65-F5344CB8AC3E}">
        <p14:creationId xmlns:p14="http://schemas.microsoft.com/office/powerpoint/2010/main" val="1656475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184FA60-56E6-4C39-B1D1-F8DA36DE1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80C54E-1C93-3E4D-864B-E565DC01F2D2}"/>
              </a:ext>
            </a:extLst>
          </p:cNvPr>
          <p:cNvSpPr>
            <a:spLocks noGrp="1"/>
          </p:cNvSpPr>
          <p:nvPr>
            <p:ph idx="1"/>
          </p:nvPr>
        </p:nvSpPr>
        <p:spPr>
          <a:xfrm>
            <a:off x="804334" y="630827"/>
            <a:ext cx="10912039" cy="3845311"/>
          </a:xfrm>
        </p:spPr>
        <p:txBody>
          <a:bodyPr anchor="ctr">
            <a:normAutofit/>
          </a:bodyPr>
          <a:lstStyle/>
          <a:p>
            <a:r>
              <a:rPr lang="en-GB" sz="1800" dirty="0"/>
              <a:t>6 Make sure to share tasks  out. Delegate to other crew members or cast members when necessary so you don’t feel overwhelmed. </a:t>
            </a:r>
          </a:p>
          <a:p>
            <a:r>
              <a:rPr lang="en-GB" sz="1800" dirty="0"/>
              <a:t>7 The tags manager should always be the first person in and the last person out of the theatre, meetings or rehearsals. Plan your journey with extra time, just in case traffic is bad or any problems or delays occur. 15 minutes early to the venue should be the time you get there.   </a:t>
            </a:r>
          </a:p>
          <a:p>
            <a:r>
              <a:rPr lang="en-GB" sz="1800" dirty="0"/>
              <a:t> 8 Dating daily rehearsal notes help in communication and help to avoid conflicts over when stuff is due or changes were made. </a:t>
            </a:r>
          </a:p>
          <a:p>
            <a:r>
              <a:rPr lang="en-GB" sz="1800" dirty="0"/>
              <a:t>9 Manners are key skill to have in life. </a:t>
            </a:r>
          </a:p>
          <a:p>
            <a:r>
              <a:rPr lang="en-GB" sz="1800" dirty="0"/>
              <a:t>10. Stage Managers do a million tasks that are meant to make people happy and to boost the mood in the rehearsals. The little things like not missing birthdays, buying or baking treats and organising paper work go a long way. </a:t>
            </a:r>
            <a:endParaRPr lang="en-US" sz="1800" dirty="0"/>
          </a:p>
        </p:txBody>
      </p:sp>
      <p:pic>
        <p:nvPicPr>
          <p:cNvPr id="12" name="Picture 11">
            <a:extLst>
              <a:ext uri="{FF2B5EF4-FFF2-40B4-BE49-F238E27FC236}">
                <a16:creationId xmlns:a16="http://schemas.microsoft.com/office/drawing/2014/main" id="{287356FD-82C7-4E0B-9494-355CAE397D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alphaModFix amt="75000"/>
            <a:extLst>
              <a:ext uri="{28A0092B-C50C-407E-A947-70E740481C1C}">
                <a14:useLocalDpi xmlns:a14="http://schemas.microsoft.com/office/drawing/2010/main" val="0"/>
              </a:ext>
            </a:extLst>
          </a:blip>
          <a:srcRect r="62946" b="15805"/>
          <a:stretch/>
        </p:blipFill>
        <p:spPr>
          <a:xfrm rot="5400000" flipH="1" flipV="1">
            <a:off x="8887991" y="3553991"/>
            <a:ext cx="4517571" cy="2090448"/>
          </a:xfrm>
          <a:prstGeom prst="rect">
            <a:avLst/>
          </a:prstGeom>
          <a:noFill/>
        </p:spPr>
      </p:pic>
      <p:sp>
        <p:nvSpPr>
          <p:cNvPr id="5" name="Title 1">
            <a:extLst>
              <a:ext uri="{FF2B5EF4-FFF2-40B4-BE49-F238E27FC236}">
                <a16:creationId xmlns:a16="http://schemas.microsoft.com/office/drawing/2014/main" id="{939C6DAF-484F-1740-92CC-D806AA7092BD}"/>
              </a:ext>
            </a:extLst>
          </p:cNvPr>
          <p:cNvSpPr txBox="1">
            <a:spLocks noGrp="1"/>
          </p:cNvSpPr>
          <p:nvPr>
            <p:ph type="title"/>
          </p:nvPr>
        </p:nvSpPr>
        <p:spPr>
          <a:xfrm>
            <a:off x="1001486" y="4771908"/>
            <a:ext cx="9845190" cy="1293028"/>
          </a:xfrm>
          <a:prstGeom prst="rect">
            <a:avLst/>
          </a:prstGeom>
        </p:spPr>
        <p:txBody>
          <a:bodyPr vert="horz" lIns="91440" tIns="45720" rIns="91440" bIns="45720" rtlCol="0">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r>
              <a:rPr lang="en-GB" dirty="0"/>
              <a:t>The ten golden rules of stage management </a:t>
            </a:r>
            <a:endParaRPr lang="en-US" dirty="0"/>
          </a:p>
        </p:txBody>
      </p:sp>
    </p:spTree>
    <p:extLst>
      <p:ext uri="{BB962C8B-B14F-4D97-AF65-F5344CB8AC3E}">
        <p14:creationId xmlns:p14="http://schemas.microsoft.com/office/powerpoint/2010/main" val="962376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23" name="Rectangle 14">
            <a:extLst>
              <a:ext uri="{FF2B5EF4-FFF2-40B4-BE49-F238E27FC236}">
                <a16:creationId xmlns:a16="http://schemas.microsoft.com/office/drawing/2014/main" id="{6529CFB1-4A36-4A05-8D7A-948E22773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7341B8-8097-B546-8D20-43D9DD09EB23}"/>
              </a:ext>
            </a:extLst>
          </p:cNvPr>
          <p:cNvSpPr>
            <a:spLocks noGrp="1"/>
          </p:cNvSpPr>
          <p:nvPr>
            <p:ph idx="1"/>
          </p:nvPr>
        </p:nvSpPr>
        <p:spPr>
          <a:xfrm>
            <a:off x="0" y="965201"/>
            <a:ext cx="7567424" cy="4923448"/>
          </a:xfrm>
        </p:spPr>
        <p:txBody>
          <a:bodyPr anchor="ctr">
            <a:noAutofit/>
          </a:bodyPr>
          <a:lstStyle/>
          <a:p>
            <a:r>
              <a:rPr lang="en-GB" sz="1800" dirty="0"/>
              <a:t>The roles of an assistant stage manager during rehearsals includes: research, sourcing props, marking up props, prop lists and prop running. </a:t>
            </a:r>
          </a:p>
          <a:p>
            <a:r>
              <a:rPr lang="en-GB" sz="1800" dirty="0"/>
              <a:t>Making a good assistant stage manager includes different skills like: Organised and efficient, Calm under immense pressure, Keep their cool, Punctual and dependable, Enthusiasm and more. </a:t>
            </a:r>
          </a:p>
          <a:p>
            <a:r>
              <a:rPr lang="en-GB" sz="1800" dirty="0"/>
              <a:t>Juggling responsibilities is a main skill needed for an ASM, a lot of the time you could be trying to solve ten different problems at once. </a:t>
            </a:r>
          </a:p>
          <a:p>
            <a:r>
              <a:rPr lang="en-GB" sz="1800" dirty="0"/>
              <a:t>The rehearsal process often consists of a team made of CSM/SM, DSM and ASM.Attention to detail and good communication skills are very important here. The SM team should be in the centre of the production and be the first point out anything concerning for the show for all those involved in running it.SM team are there to prevent anything from causing issues to the production.</a:t>
            </a:r>
          </a:p>
          <a:p>
            <a:r>
              <a:rPr lang="en-GB" sz="1800" dirty="0"/>
              <a:t>When receiving the script for a performance you should make sure you read the script from to back over and over again, using highlighters to pick out Stage Directions, Props, Setting, Scenes, Character. You need to know as much as you can, and also make notes of as many questions you want to ask. </a:t>
            </a:r>
          </a:p>
        </p:txBody>
      </p:sp>
      <p:sp>
        <p:nvSpPr>
          <p:cNvPr id="24" name="Rectangle 16">
            <a:extLst>
              <a:ext uri="{FF2B5EF4-FFF2-40B4-BE49-F238E27FC236}">
                <a16:creationId xmlns:a16="http://schemas.microsoft.com/office/drawing/2014/main" id="{88783419-8188-4C50-BD8F-237B464B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0788" y="1"/>
            <a:ext cx="4651212" cy="6858000"/>
          </a:xfrm>
          <a:prstGeom prst="rect">
            <a:avLst/>
          </a:prstGeom>
          <a:solidFill>
            <a:schemeClr val="accent1"/>
          </a:solidFill>
          <a:ln>
            <a:noFill/>
          </a:ln>
          <a:effectLst>
            <a:outerShdw blurRad="63500" dist="38100" dir="10800000" algn="l"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5" name="Picture 18">
            <a:extLst>
              <a:ext uri="{FF2B5EF4-FFF2-40B4-BE49-F238E27FC236}">
                <a16:creationId xmlns:a16="http://schemas.microsoft.com/office/drawing/2014/main" id="{570D84C5-A105-4AB9-8C54-A26D13722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7521575" y="2187579"/>
            <a:ext cx="6857999" cy="2482850"/>
          </a:xfrm>
          <a:prstGeom prst="rect">
            <a:avLst/>
          </a:prstGeom>
        </p:spPr>
      </p:pic>
      <p:sp>
        <p:nvSpPr>
          <p:cNvPr id="2" name="Title 1">
            <a:extLst>
              <a:ext uri="{FF2B5EF4-FFF2-40B4-BE49-F238E27FC236}">
                <a16:creationId xmlns:a16="http://schemas.microsoft.com/office/drawing/2014/main" id="{FB0A5DC6-D29D-694C-8C30-BF28B4248532}"/>
              </a:ext>
            </a:extLst>
          </p:cNvPr>
          <p:cNvSpPr>
            <a:spLocks noGrp="1"/>
          </p:cNvSpPr>
          <p:nvPr>
            <p:ph type="title"/>
          </p:nvPr>
        </p:nvSpPr>
        <p:spPr>
          <a:xfrm>
            <a:off x="7877898" y="1327169"/>
            <a:ext cx="3646678" cy="4199513"/>
          </a:xfrm>
        </p:spPr>
        <p:txBody>
          <a:bodyPr>
            <a:normAutofit/>
          </a:bodyPr>
          <a:lstStyle/>
          <a:p>
            <a:pPr algn="l"/>
            <a:r>
              <a:rPr lang="en-GB">
                <a:solidFill>
                  <a:srgbClr val="FFFFFF"/>
                </a:solidFill>
              </a:rPr>
              <a:t>The assistant stage MANAGER (ASM)</a:t>
            </a:r>
            <a:endParaRPr lang="en-US">
              <a:solidFill>
                <a:srgbClr val="FFFFFF"/>
              </a:solidFill>
            </a:endParaRPr>
          </a:p>
        </p:txBody>
      </p:sp>
    </p:spTree>
    <p:extLst>
      <p:ext uri="{BB962C8B-B14F-4D97-AF65-F5344CB8AC3E}">
        <p14:creationId xmlns:p14="http://schemas.microsoft.com/office/powerpoint/2010/main" val="2063002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FECDA1F-977F-40AF-840D-D05BB091D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B9FECD2-89B7-4AC3-8D54-9733D60AF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2F54C189-4A4C-4899-9585-5281DA208D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9" name="Title 8">
            <a:extLst>
              <a:ext uri="{FF2B5EF4-FFF2-40B4-BE49-F238E27FC236}">
                <a16:creationId xmlns:a16="http://schemas.microsoft.com/office/drawing/2014/main" id="{5977569B-576E-A44F-96CF-CCE6B2355022}"/>
              </a:ext>
            </a:extLst>
          </p:cNvPr>
          <p:cNvSpPr>
            <a:spLocks noGrp="1"/>
          </p:cNvSpPr>
          <p:nvPr>
            <p:ph type="title"/>
          </p:nvPr>
        </p:nvSpPr>
        <p:spPr>
          <a:xfrm>
            <a:off x="2186153" y="764373"/>
            <a:ext cx="9320048" cy="1293028"/>
          </a:xfrm>
        </p:spPr>
        <p:txBody>
          <a:bodyPr>
            <a:normAutofit/>
          </a:bodyPr>
          <a:lstStyle/>
          <a:p>
            <a:r>
              <a:rPr lang="en-GB">
                <a:solidFill>
                  <a:schemeClr val="bg1"/>
                </a:solidFill>
              </a:rPr>
              <a:t>Script analysis </a:t>
            </a:r>
            <a:endParaRPr lang="en-US">
              <a:solidFill>
                <a:schemeClr val="bg1"/>
              </a:solidFill>
            </a:endParaRPr>
          </a:p>
        </p:txBody>
      </p:sp>
      <p:sp>
        <p:nvSpPr>
          <p:cNvPr id="7" name="Content Placeholder 6">
            <a:extLst>
              <a:ext uri="{FF2B5EF4-FFF2-40B4-BE49-F238E27FC236}">
                <a16:creationId xmlns:a16="http://schemas.microsoft.com/office/drawing/2014/main" id="{C74E020F-D43A-D24F-88C5-4ADBA8C760B9}"/>
              </a:ext>
            </a:extLst>
          </p:cNvPr>
          <p:cNvSpPr>
            <a:spLocks noGrp="1"/>
          </p:cNvSpPr>
          <p:nvPr>
            <p:ph idx="1"/>
          </p:nvPr>
        </p:nvSpPr>
        <p:spPr>
          <a:xfrm>
            <a:off x="685800" y="2743200"/>
            <a:ext cx="10820400" cy="3475485"/>
          </a:xfrm>
        </p:spPr>
        <p:txBody>
          <a:bodyPr>
            <a:normAutofit/>
          </a:bodyPr>
          <a:lstStyle/>
          <a:p>
            <a:r>
              <a:rPr lang="en-GB" dirty="0"/>
              <a:t>When analysing a scrip you come up with </a:t>
            </a:r>
            <a:r>
              <a:rPr lang="en-US" dirty="0"/>
              <a:t>your own method that suits you. </a:t>
            </a:r>
            <a:r>
              <a:rPr lang="en-GB" dirty="0"/>
              <a:t>Using different coloured highlights for different sections will really help separate them. Setting</a:t>
            </a:r>
            <a:r>
              <a:rPr lang="en-US" dirty="0"/>
              <a:t> all props and </a:t>
            </a:r>
            <a:r>
              <a:rPr lang="en-GB" dirty="0"/>
              <a:t>making sure they are</a:t>
            </a:r>
            <a:r>
              <a:rPr lang="en-US" dirty="0"/>
              <a:t> where they need to be </a:t>
            </a:r>
            <a:r>
              <a:rPr lang="en-GB" dirty="0"/>
              <a:t>at all times is useful.</a:t>
            </a:r>
            <a:r>
              <a:rPr lang="en-US" dirty="0"/>
              <a:t>as you’ll need to be able to go from scene to scene as quickly as possible</a:t>
            </a:r>
            <a:r>
              <a:rPr lang="en-GB" dirty="0"/>
              <a:t> without stopping and starting</a:t>
            </a:r>
            <a:r>
              <a:rPr lang="en-US" dirty="0"/>
              <a:t>.</a:t>
            </a:r>
            <a:r>
              <a:rPr lang="en-GB" dirty="0"/>
              <a:t> </a:t>
            </a:r>
          </a:p>
          <a:p>
            <a:r>
              <a:rPr lang="en-GB" dirty="0"/>
              <a:t>Researching about the play you are producing is a massive part to any role you play in production. Three questions you should know after research is: What period is the production set in? What’s the style or concept the director and designer are after? What challenges may arise? Raked stage?</a:t>
            </a:r>
          </a:p>
          <a:p>
            <a:endParaRPr lang="en-GB" dirty="0"/>
          </a:p>
        </p:txBody>
      </p:sp>
    </p:spTree>
    <p:extLst>
      <p:ext uri="{BB962C8B-B14F-4D97-AF65-F5344CB8AC3E}">
        <p14:creationId xmlns:p14="http://schemas.microsoft.com/office/powerpoint/2010/main" val="2811093312"/>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 name="Picture 12">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sp>
        <p:nvSpPr>
          <p:cNvPr id="2" name="Title 1">
            <a:extLst>
              <a:ext uri="{FF2B5EF4-FFF2-40B4-BE49-F238E27FC236}">
                <a16:creationId xmlns:a16="http://schemas.microsoft.com/office/drawing/2014/main" id="{7AD27B8B-67B1-7144-B839-040417DE01BA}"/>
              </a:ext>
            </a:extLst>
          </p:cNvPr>
          <p:cNvSpPr>
            <a:spLocks noGrp="1"/>
          </p:cNvSpPr>
          <p:nvPr>
            <p:ph type="title"/>
          </p:nvPr>
        </p:nvSpPr>
        <p:spPr>
          <a:xfrm>
            <a:off x="685800" y="764373"/>
            <a:ext cx="3687417" cy="1920372"/>
          </a:xfrm>
        </p:spPr>
        <p:txBody>
          <a:bodyPr>
            <a:normAutofit/>
          </a:bodyPr>
          <a:lstStyle/>
          <a:p>
            <a:pPr algn="l"/>
            <a:r>
              <a:rPr lang="en-GB" sz="3600">
                <a:solidFill>
                  <a:schemeClr val="bg1"/>
                </a:solidFill>
              </a:rPr>
              <a:t>My script analyses </a:t>
            </a:r>
            <a:endParaRPr lang="en-US" sz="3600">
              <a:solidFill>
                <a:schemeClr val="bg1"/>
              </a:solidFill>
            </a:endParaRPr>
          </a:p>
        </p:txBody>
      </p:sp>
      <p:pic>
        <p:nvPicPr>
          <p:cNvPr id="15" name="Picture 14">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Content Placeholder 2">
            <a:extLst>
              <a:ext uri="{FF2B5EF4-FFF2-40B4-BE49-F238E27FC236}">
                <a16:creationId xmlns:a16="http://schemas.microsoft.com/office/drawing/2014/main" id="{44344C95-3878-8845-8D0A-A3F474AAB221}"/>
              </a:ext>
            </a:extLst>
          </p:cNvPr>
          <p:cNvSpPr>
            <a:spLocks noGrp="1"/>
          </p:cNvSpPr>
          <p:nvPr>
            <p:ph idx="1"/>
          </p:nvPr>
        </p:nvSpPr>
        <p:spPr>
          <a:xfrm>
            <a:off x="685800" y="2821774"/>
            <a:ext cx="3687417" cy="3148329"/>
          </a:xfrm>
        </p:spPr>
        <p:txBody>
          <a:bodyPr>
            <a:normAutofit/>
          </a:bodyPr>
          <a:lstStyle/>
          <a:p>
            <a:r>
              <a:rPr lang="en-GB" sz="1600">
                <a:solidFill>
                  <a:schemeClr val="bg1"/>
                </a:solidFill>
              </a:rPr>
              <a:t>Pink: Lighting</a:t>
            </a:r>
          </a:p>
          <a:p>
            <a:r>
              <a:rPr lang="en-GB" sz="1600">
                <a:solidFill>
                  <a:schemeClr val="bg1"/>
                </a:solidFill>
              </a:rPr>
              <a:t>Green: Sound</a:t>
            </a:r>
          </a:p>
          <a:p>
            <a:r>
              <a:rPr lang="en-GB" sz="1600">
                <a:solidFill>
                  <a:schemeClr val="bg1"/>
                </a:solidFill>
              </a:rPr>
              <a:t>Blue: Location</a:t>
            </a:r>
          </a:p>
          <a:p>
            <a:r>
              <a:rPr lang="en-GB" sz="1600">
                <a:solidFill>
                  <a:schemeClr val="bg1"/>
                </a:solidFill>
              </a:rPr>
              <a:t>Yellow: Costume</a:t>
            </a:r>
          </a:p>
          <a:p>
            <a:r>
              <a:rPr lang="en-GB" sz="1600">
                <a:solidFill>
                  <a:schemeClr val="bg1"/>
                </a:solidFill>
              </a:rPr>
              <a:t>Purple: Act and Scene</a:t>
            </a:r>
          </a:p>
          <a:p>
            <a:r>
              <a:rPr lang="en-GB" sz="1600">
                <a:solidFill>
                  <a:schemeClr val="bg1"/>
                </a:solidFill>
              </a:rPr>
              <a:t>Orange: Entrances and Exists</a:t>
            </a:r>
            <a:endParaRPr lang="en-US" sz="1600">
              <a:solidFill>
                <a:schemeClr val="bg1"/>
              </a:solidFill>
            </a:endParaRPr>
          </a:p>
        </p:txBody>
      </p:sp>
      <p:pic>
        <p:nvPicPr>
          <p:cNvPr id="4" name="Picture 4">
            <a:extLst>
              <a:ext uri="{FF2B5EF4-FFF2-40B4-BE49-F238E27FC236}">
                <a16:creationId xmlns:a16="http://schemas.microsoft.com/office/drawing/2014/main" id="{E9FD595E-8460-EA44-B1D4-6FA5400F3116}"/>
              </a:ext>
            </a:extLst>
          </p:cNvPr>
          <p:cNvPicPr>
            <a:picLocks noChangeAspect="1"/>
          </p:cNvPicPr>
          <p:nvPr/>
        </p:nvPicPr>
        <p:blipFill>
          <a:blip r:embed="rId4"/>
          <a:stretch>
            <a:fillRect/>
          </a:stretch>
        </p:blipFill>
        <p:spPr>
          <a:xfrm>
            <a:off x="4636008" y="439065"/>
            <a:ext cx="7521850" cy="5979869"/>
          </a:xfrm>
          <a:prstGeom prst="rect">
            <a:avLst/>
          </a:prstGeom>
        </p:spPr>
      </p:pic>
    </p:spTree>
    <p:extLst>
      <p:ext uri="{BB962C8B-B14F-4D97-AF65-F5344CB8AC3E}">
        <p14:creationId xmlns:p14="http://schemas.microsoft.com/office/powerpoint/2010/main" val="366034970"/>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16217-5FC8-8348-B9C4-22A9438244B3}"/>
              </a:ext>
            </a:extLst>
          </p:cNvPr>
          <p:cNvSpPr>
            <a:spLocks noGrp="1"/>
          </p:cNvSpPr>
          <p:nvPr>
            <p:ph type="title"/>
          </p:nvPr>
        </p:nvSpPr>
        <p:spPr>
          <a:xfrm>
            <a:off x="4090507" y="764373"/>
            <a:ext cx="7434070" cy="1474330"/>
          </a:xfrm>
        </p:spPr>
        <p:txBody>
          <a:bodyPr>
            <a:normAutofit/>
          </a:bodyPr>
          <a:lstStyle/>
          <a:p>
            <a:r>
              <a:rPr lang="en-GB" dirty="0"/>
              <a:t>ASM AND PROPs</a:t>
            </a:r>
            <a:endParaRPr lang="en-US"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3" name="Content Placeholder 2">
            <a:extLst>
              <a:ext uri="{FF2B5EF4-FFF2-40B4-BE49-F238E27FC236}">
                <a16:creationId xmlns:a16="http://schemas.microsoft.com/office/drawing/2014/main" id="{E1AB2EA0-5D21-F344-A92B-D98AFA368B3E}"/>
              </a:ext>
            </a:extLst>
          </p:cNvPr>
          <p:cNvSpPr>
            <a:spLocks noGrp="1"/>
          </p:cNvSpPr>
          <p:nvPr>
            <p:ph idx="1"/>
          </p:nvPr>
        </p:nvSpPr>
        <p:spPr>
          <a:xfrm>
            <a:off x="4090507" y="2628900"/>
            <a:ext cx="7454077" cy="3589785"/>
          </a:xfrm>
        </p:spPr>
        <p:txBody>
          <a:bodyPr>
            <a:normAutofit/>
          </a:bodyPr>
          <a:lstStyle/>
          <a:p>
            <a:r>
              <a:rPr lang="en-GB" sz="2000"/>
              <a:t>The ASM is in charge of different types of props, making sure they are where they need to be at the right time with the right person. They also have the job of sourcing for props for the production. </a:t>
            </a:r>
            <a:r>
              <a:rPr lang="en-US" sz="2000"/>
              <a:t>The items need to be correct for the time period of the production. </a:t>
            </a:r>
            <a:endParaRPr lang="en-GB" sz="2000"/>
          </a:p>
          <a:p>
            <a:r>
              <a:rPr lang="en-US" sz="2000"/>
              <a:t>Props can be divided into several categories, which may </a:t>
            </a:r>
            <a:r>
              <a:rPr lang="en-GB" sz="2000"/>
              <a:t>help when sorting or sourcing props:</a:t>
            </a:r>
            <a:r>
              <a:rPr lang="en-US" sz="2000"/>
              <a:t> Rehearsal and Actual Props</a:t>
            </a:r>
            <a:r>
              <a:rPr lang="en-GB" sz="2000"/>
              <a:t>, </a:t>
            </a:r>
            <a:r>
              <a:rPr lang="en-US" sz="2000"/>
              <a:t>Hand</a:t>
            </a:r>
            <a:r>
              <a:rPr lang="en-GB" sz="2000"/>
              <a:t> </a:t>
            </a:r>
            <a:r>
              <a:rPr lang="en-US" sz="2000"/>
              <a:t>Props</a:t>
            </a:r>
            <a:r>
              <a:rPr lang="en-GB" sz="2000"/>
              <a:t>, </a:t>
            </a:r>
            <a:r>
              <a:rPr lang="en-US" sz="2000"/>
              <a:t>Practical Props</a:t>
            </a:r>
            <a:r>
              <a:rPr lang="en-GB" sz="2000"/>
              <a:t>,</a:t>
            </a:r>
            <a:r>
              <a:rPr lang="en-US" sz="2000"/>
              <a:t> Personal</a:t>
            </a:r>
            <a:r>
              <a:rPr lang="en-GB" sz="2000"/>
              <a:t> </a:t>
            </a:r>
            <a:r>
              <a:rPr lang="en-US" sz="2000"/>
              <a:t>Props</a:t>
            </a:r>
            <a:r>
              <a:rPr lang="en-GB" sz="2000"/>
              <a:t>, </a:t>
            </a:r>
            <a:r>
              <a:rPr lang="en-US" sz="2000"/>
              <a:t>Paper Props</a:t>
            </a:r>
            <a:r>
              <a:rPr lang="en-GB" sz="2000"/>
              <a:t>,</a:t>
            </a:r>
            <a:r>
              <a:rPr lang="en-US" sz="2000"/>
              <a:t> Consumables</a:t>
            </a:r>
            <a:r>
              <a:rPr lang="en-GB" sz="2000"/>
              <a:t> etc. It is important</a:t>
            </a:r>
            <a:r>
              <a:rPr lang="en-US" sz="2000"/>
              <a:t> that a clear record is kept of the source of the props so that they can be efficiently returned at the end of the show.</a:t>
            </a:r>
          </a:p>
        </p:txBody>
      </p:sp>
    </p:spTree>
    <p:extLst>
      <p:ext uri="{BB962C8B-B14F-4D97-AF65-F5344CB8AC3E}">
        <p14:creationId xmlns:p14="http://schemas.microsoft.com/office/powerpoint/2010/main" val="4420920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14DE0-B621-B647-8FD8-5106C3FC1FD0}"/>
              </a:ext>
            </a:extLst>
          </p:cNvPr>
          <p:cNvSpPr>
            <a:spLocks noGrp="1"/>
          </p:cNvSpPr>
          <p:nvPr>
            <p:ph type="title"/>
          </p:nvPr>
        </p:nvSpPr>
        <p:spPr>
          <a:xfrm>
            <a:off x="2895600" y="764373"/>
            <a:ext cx="8610600" cy="1293028"/>
          </a:xfrm>
        </p:spPr>
        <p:txBody>
          <a:bodyPr>
            <a:normAutofit/>
          </a:bodyPr>
          <a:lstStyle/>
          <a:p>
            <a:r>
              <a:rPr lang="en-GB" dirty="0"/>
              <a:t>Marking up a props table</a:t>
            </a:r>
            <a:endParaRPr lang="en-US" dirty="0"/>
          </a:p>
        </p:txBody>
      </p:sp>
      <p:sp>
        <p:nvSpPr>
          <p:cNvPr id="3" name="Content Placeholder 2">
            <a:extLst>
              <a:ext uri="{FF2B5EF4-FFF2-40B4-BE49-F238E27FC236}">
                <a16:creationId xmlns:a16="http://schemas.microsoft.com/office/drawing/2014/main" id="{32C37D41-45A8-6E4F-8C5A-7536293D426D}"/>
              </a:ext>
            </a:extLst>
          </p:cNvPr>
          <p:cNvSpPr>
            <a:spLocks noGrp="1"/>
          </p:cNvSpPr>
          <p:nvPr>
            <p:ph idx="1"/>
          </p:nvPr>
        </p:nvSpPr>
        <p:spPr>
          <a:xfrm>
            <a:off x="677333" y="2194560"/>
            <a:ext cx="5816600" cy="4024125"/>
          </a:xfrm>
        </p:spPr>
        <p:txBody>
          <a:bodyPr>
            <a:normAutofit/>
          </a:bodyPr>
          <a:lstStyle/>
          <a:p>
            <a:r>
              <a:rPr lang="en-US" dirty="0"/>
              <a:t> A prop table</a:t>
            </a:r>
            <a:r>
              <a:rPr lang="en-GB" dirty="0"/>
              <a:t>s is</a:t>
            </a:r>
            <a:r>
              <a:rPr lang="en-US" dirty="0"/>
              <a:t> where props are laid for use</a:t>
            </a:r>
            <a:r>
              <a:rPr lang="en-GB" dirty="0"/>
              <a:t> of the actors and are </a:t>
            </a:r>
            <a:r>
              <a:rPr lang="en-US" dirty="0"/>
              <a:t>usually divided into sections for each prop</a:t>
            </a:r>
            <a:r>
              <a:rPr lang="en-GB" dirty="0"/>
              <a:t> and</a:t>
            </a:r>
            <a:r>
              <a:rPr lang="en-US" dirty="0"/>
              <a:t> appropriately labelled. It is then </a:t>
            </a:r>
            <a:r>
              <a:rPr lang="en-GB" dirty="0"/>
              <a:t>easy</a:t>
            </a:r>
            <a:r>
              <a:rPr lang="en-US" dirty="0"/>
              <a:t> to look over the table to see if anything is missing. </a:t>
            </a:r>
            <a:r>
              <a:rPr lang="en-GB" dirty="0"/>
              <a:t>Actors</a:t>
            </a:r>
            <a:r>
              <a:rPr lang="en-US" dirty="0"/>
              <a:t> will want and need to get use to where things will be set. It is the responsibility of both the ASM and the actor that uses the prop to check everything is in the right place. </a:t>
            </a:r>
            <a:r>
              <a:rPr lang="en-GB" dirty="0"/>
              <a:t>If using shelves try and put the heavier things at the bottom of the shelves and the lighter things higher up. </a:t>
            </a:r>
            <a:endParaRPr lang="en-US" dirty="0"/>
          </a:p>
        </p:txBody>
      </p:sp>
      <p:pic>
        <p:nvPicPr>
          <p:cNvPr id="5" name="Picture 5">
            <a:extLst>
              <a:ext uri="{FF2B5EF4-FFF2-40B4-BE49-F238E27FC236}">
                <a16:creationId xmlns:a16="http://schemas.microsoft.com/office/drawing/2014/main" id="{1DBC9292-D2E7-8343-8D6D-61D267E477D8}"/>
              </a:ext>
            </a:extLst>
          </p:cNvPr>
          <p:cNvPicPr>
            <a:picLocks noChangeAspect="1"/>
          </p:cNvPicPr>
          <p:nvPr/>
        </p:nvPicPr>
        <p:blipFill rotWithShape="1">
          <a:blip r:embed="rId2"/>
          <a:srcRect r="589" b="2"/>
          <a:stretch/>
        </p:blipFill>
        <p:spPr>
          <a:xfrm>
            <a:off x="6985000" y="2501159"/>
            <a:ext cx="4521200" cy="3410926"/>
          </a:xfrm>
          <a:prstGeom prst="rect">
            <a:avLst/>
          </a:prstGeom>
        </p:spPr>
      </p:pic>
    </p:spTree>
    <p:extLst>
      <p:ext uri="{BB962C8B-B14F-4D97-AF65-F5344CB8AC3E}">
        <p14:creationId xmlns:p14="http://schemas.microsoft.com/office/powerpoint/2010/main" val="14213892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38447E32-3815-8846-A21B-0EA3E77A482A}"/>
              </a:ext>
            </a:extLst>
          </p:cNvPr>
          <p:cNvSpPr>
            <a:spLocks noGrp="1"/>
          </p:cNvSpPr>
          <p:nvPr>
            <p:ph type="title"/>
          </p:nvPr>
        </p:nvSpPr>
        <p:spPr>
          <a:xfrm>
            <a:off x="683609" y="764372"/>
            <a:ext cx="3173688" cy="5216013"/>
          </a:xfrm>
        </p:spPr>
        <p:txBody>
          <a:bodyPr>
            <a:normAutofit/>
          </a:bodyPr>
          <a:lstStyle/>
          <a:p>
            <a:r>
              <a:rPr lang="en-GB" dirty="0"/>
              <a:t>Model making </a:t>
            </a:r>
            <a:endParaRPr lang="en-US" dirty="0"/>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96B3E56-BDA6-9C41-8118-CF640B2C7917}"/>
              </a:ext>
            </a:extLst>
          </p:cNvPr>
          <p:cNvSpPr>
            <a:spLocks noGrp="1"/>
          </p:cNvSpPr>
          <p:nvPr>
            <p:ph idx="1"/>
          </p:nvPr>
        </p:nvSpPr>
        <p:spPr>
          <a:xfrm>
            <a:off x="4370138" y="764372"/>
            <a:ext cx="7086600" cy="5216013"/>
          </a:xfrm>
        </p:spPr>
        <p:txBody>
          <a:bodyPr anchor="ctr">
            <a:normAutofit/>
          </a:bodyPr>
          <a:lstStyle/>
          <a:p>
            <a:r>
              <a:rPr lang="en-GB" sz="2000"/>
              <a:t>In every production industry you have designers. When building a set you have to start off small, you can’t go straight into building a set from scratch, which is why normally you make a miniature version of your set to see what it will look like and also to help Constrution workers build your set as they have a 3D model to follow. A scale model can vary in size and scale, stuff like puppets and bigger sets would use a 1:10 scale as they can add more detail to the set. </a:t>
            </a:r>
          </a:p>
          <a:p>
            <a:r>
              <a:rPr lang="en-GB" sz="2000"/>
              <a:t>While attempting building some scale models myself I found it quite hard to begin with, using the scalpel correct is where I struggled to most as my card cut outs were not smooth like they should have been, but with a bit more practice in my spare time I have been able to hold the scalpel correctly and the card is much more smoother. </a:t>
            </a:r>
            <a:endParaRPr lang="en-US" sz="2000"/>
          </a:p>
        </p:txBody>
      </p:sp>
    </p:spTree>
    <p:extLst>
      <p:ext uri="{BB962C8B-B14F-4D97-AF65-F5344CB8AC3E}">
        <p14:creationId xmlns:p14="http://schemas.microsoft.com/office/powerpoint/2010/main" val="27547778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C3BBC63-DC19-41B8-AB81-E30CC21AEB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2" name="Picture 11">
            <a:extLst>
              <a:ext uri="{FF2B5EF4-FFF2-40B4-BE49-F238E27FC236}">
                <a16:creationId xmlns:a16="http://schemas.microsoft.com/office/drawing/2014/main" id="{387CAEF2-F22C-4F37-B4E4-C70558C0BC1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2E7A3A2B-ECBF-8348-A7E8-3D37E032AFF5}"/>
              </a:ext>
            </a:extLst>
          </p:cNvPr>
          <p:cNvSpPr>
            <a:spLocks noGrp="1"/>
          </p:cNvSpPr>
          <p:nvPr>
            <p:ph type="title"/>
          </p:nvPr>
        </p:nvSpPr>
        <p:spPr>
          <a:xfrm>
            <a:off x="8536277" y="673240"/>
            <a:ext cx="3031524" cy="3446373"/>
          </a:xfrm>
          <a:noFill/>
          <a:ln w="19050">
            <a:noFill/>
            <a:prstDash val="dash"/>
          </a:ln>
        </p:spPr>
        <p:txBody>
          <a:bodyPr vert="horz" lIns="91440" tIns="45720" rIns="91440" bIns="45720" rtlCol="0" anchor="b">
            <a:normAutofit/>
          </a:bodyPr>
          <a:lstStyle/>
          <a:p>
            <a:pPr algn="l"/>
            <a:r>
              <a:rPr lang="en-US" sz="4800"/>
              <a:t>Model sets</a:t>
            </a:r>
          </a:p>
        </p:txBody>
      </p:sp>
      <p:sp>
        <p:nvSpPr>
          <p:cNvPr id="14" name="Rectangle 13">
            <a:extLst>
              <a:ext uri="{FF2B5EF4-FFF2-40B4-BE49-F238E27FC236}">
                <a16:creationId xmlns:a16="http://schemas.microsoft.com/office/drawing/2014/main" id="{2DF2D01C-5CF9-4B15-A892-30697AEC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77058AA-32F4-4742-B1B0-88DB21689F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61243"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8C11F4D1-4F25-A147-A469-8E93C3AD08A3}"/>
              </a:ext>
            </a:extLst>
          </p:cNvPr>
          <p:cNvPicPr>
            <a:picLocks noChangeAspect="1"/>
          </p:cNvPicPr>
          <p:nvPr/>
        </p:nvPicPr>
        <p:blipFill rotWithShape="1">
          <a:blip r:embed="rId4"/>
          <a:srcRect t="22048" b="7678"/>
          <a:stretch/>
        </p:blipFill>
        <p:spPr>
          <a:xfrm>
            <a:off x="471999" y="488844"/>
            <a:ext cx="3763204" cy="3526040"/>
          </a:xfrm>
          <a:prstGeom prst="rect">
            <a:avLst/>
          </a:prstGeom>
        </p:spPr>
      </p:pic>
      <p:sp>
        <p:nvSpPr>
          <p:cNvPr id="18" name="Round Single Corner Rectangle 17">
            <a:extLst>
              <a:ext uri="{FF2B5EF4-FFF2-40B4-BE49-F238E27FC236}">
                <a16:creationId xmlns:a16="http://schemas.microsoft.com/office/drawing/2014/main" id="{7DC42F66-81D5-4D45-9058-31DB09162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1832" y="488845"/>
            <a:ext cx="1948749" cy="2008888"/>
          </a:xfrm>
          <a:prstGeom prst="round1Rect">
            <a:avLst>
              <a:gd name="adj" fmla="val 11295"/>
            </a:avLst>
          </a:prstGeom>
          <a:solidFill>
            <a:schemeClr val="accent6">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 Single Corner Rectangle 16">
            <a:extLst>
              <a:ext uri="{FF2B5EF4-FFF2-40B4-BE49-F238E27FC236}">
                <a16:creationId xmlns:a16="http://schemas.microsoft.com/office/drawing/2014/main" id="{24021E8D-5E17-4D2F-8DD8-CB5950195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817950" y="4158358"/>
            <a:ext cx="2417253" cy="1840846"/>
          </a:xfrm>
          <a:prstGeom prst="round1Rect">
            <a:avLst>
              <a:gd name="adj" fmla="val 11295"/>
            </a:avLst>
          </a:prstGeom>
          <a:solidFill>
            <a:schemeClr val="accent5">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954CCF3E-0264-6848-85C3-8E9A0C1F8F15}"/>
              </a:ext>
            </a:extLst>
          </p:cNvPr>
          <p:cNvPicPr>
            <a:picLocks noChangeAspect="1"/>
          </p:cNvPicPr>
          <p:nvPr/>
        </p:nvPicPr>
        <p:blipFill rotWithShape="1">
          <a:blip r:embed="rId5"/>
          <a:srcRect t="3749" r="-1" b="5345"/>
          <a:stretch/>
        </p:blipFill>
        <p:spPr>
          <a:xfrm>
            <a:off x="4401832" y="2669286"/>
            <a:ext cx="3060318" cy="3709330"/>
          </a:xfrm>
          <a:prstGeom prst="rect">
            <a:avLst/>
          </a:prstGeom>
        </p:spPr>
      </p:pic>
    </p:spTree>
    <p:extLst>
      <p:ext uri="{BB962C8B-B14F-4D97-AF65-F5344CB8AC3E}">
        <p14:creationId xmlns:p14="http://schemas.microsoft.com/office/powerpoint/2010/main" val="37773702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38B914A0-E948-8049-9E4C-6558873DEE1D}"/>
              </a:ext>
            </a:extLst>
          </p:cNvPr>
          <p:cNvSpPr>
            <a:spLocks noGrp="1"/>
          </p:cNvSpPr>
          <p:nvPr>
            <p:ph type="title"/>
          </p:nvPr>
        </p:nvSpPr>
        <p:spPr>
          <a:xfrm>
            <a:off x="683609" y="764372"/>
            <a:ext cx="3173688" cy="5216013"/>
          </a:xfrm>
        </p:spPr>
        <p:txBody>
          <a:bodyPr>
            <a:normAutofit/>
          </a:bodyPr>
          <a:lstStyle/>
          <a:p>
            <a:r>
              <a:rPr lang="en-GB" dirty="0"/>
              <a:t>Prop food and drinks </a:t>
            </a:r>
            <a:endParaRPr lang="en-US" dirty="0"/>
          </a:p>
        </p:txBody>
      </p:sp>
      <p:cxnSp>
        <p:nvCxnSpPr>
          <p:cNvPr id="12" name="Straight Connector 11">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CDFF0888-2EB6-F04D-8679-238F465D69F4}"/>
              </a:ext>
            </a:extLst>
          </p:cNvPr>
          <p:cNvSpPr>
            <a:spLocks noGrp="1"/>
          </p:cNvSpPr>
          <p:nvPr>
            <p:ph idx="1"/>
          </p:nvPr>
        </p:nvSpPr>
        <p:spPr>
          <a:xfrm>
            <a:off x="4370138" y="764372"/>
            <a:ext cx="7086600" cy="5216013"/>
          </a:xfrm>
        </p:spPr>
        <p:txBody>
          <a:bodyPr anchor="ctr">
            <a:normAutofit/>
          </a:bodyPr>
          <a:lstStyle/>
          <a:p>
            <a:r>
              <a:rPr lang="en-GB" sz="2000"/>
              <a:t>When sorting out prop food and drink we need to have some things taken into consideration. Such as: Allergies/ Intolerances, Vegetarian/vegan actors, Sweet or syrupy drinks cause phlegm and much more. </a:t>
            </a:r>
          </a:p>
          <a:p>
            <a:r>
              <a:rPr lang="en-GB" sz="2000"/>
              <a:t>A tip is to have a bottle of the real thing or image on hand for comparison when making the similar props. </a:t>
            </a:r>
          </a:p>
          <a:p>
            <a:r>
              <a:rPr lang="en-GB" sz="2000"/>
              <a:t>To make red wine you would use Ribena plus a dash of blue food colouring</a:t>
            </a:r>
          </a:p>
          <a:p>
            <a:r>
              <a:rPr lang="en-GB" sz="2000"/>
              <a:t>To make whiskey it would be water with a cola soda stream concentrate, this way is also suitable for vegetarians. </a:t>
            </a:r>
          </a:p>
          <a:p>
            <a:endParaRPr lang="en-GB" sz="2000"/>
          </a:p>
        </p:txBody>
      </p:sp>
    </p:spTree>
    <p:extLst>
      <p:ext uri="{BB962C8B-B14F-4D97-AF65-F5344CB8AC3E}">
        <p14:creationId xmlns:p14="http://schemas.microsoft.com/office/powerpoint/2010/main" val="1780993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C24C7E6F-C1A0-C641-9926-4DCD5D4E3354}"/>
              </a:ext>
            </a:extLst>
          </p:cNvPr>
          <p:cNvSpPr>
            <a:spLocks noGrp="1"/>
          </p:cNvSpPr>
          <p:nvPr>
            <p:ph type="title"/>
          </p:nvPr>
        </p:nvSpPr>
        <p:spPr>
          <a:xfrm>
            <a:off x="665922" y="987287"/>
            <a:ext cx="3548269" cy="4697896"/>
          </a:xfrm>
        </p:spPr>
        <p:txBody>
          <a:bodyPr>
            <a:normAutofit/>
          </a:bodyPr>
          <a:lstStyle/>
          <a:p>
            <a:r>
              <a:rPr lang="en-GB" sz="3600"/>
              <a:t>Deputy stage manager </a:t>
            </a:r>
            <a:endParaRPr lang="en-US" sz="3600"/>
          </a:p>
        </p:txBody>
      </p:sp>
      <p:sp>
        <p:nvSpPr>
          <p:cNvPr id="3" name="Content Placeholder 2">
            <a:extLst>
              <a:ext uri="{FF2B5EF4-FFF2-40B4-BE49-F238E27FC236}">
                <a16:creationId xmlns:a16="http://schemas.microsoft.com/office/drawing/2014/main" id="{EC7A6298-F9A3-DB49-A59E-3F116E5EA255}"/>
              </a:ext>
            </a:extLst>
          </p:cNvPr>
          <p:cNvSpPr>
            <a:spLocks noGrp="1"/>
          </p:cNvSpPr>
          <p:nvPr>
            <p:ph idx="1"/>
          </p:nvPr>
        </p:nvSpPr>
        <p:spPr>
          <a:xfrm>
            <a:off x="4607142" y="1186502"/>
            <a:ext cx="7765168" cy="4697895"/>
          </a:xfrm>
        </p:spPr>
        <p:txBody>
          <a:bodyPr anchor="ctr">
            <a:noAutofit/>
          </a:bodyPr>
          <a:lstStyle/>
          <a:p>
            <a:r>
              <a:rPr lang="en-US" sz="1800" dirty="0"/>
              <a:t>The Deputy Stage Manager </a:t>
            </a:r>
            <a:r>
              <a:rPr lang="en-GB" sz="1800" dirty="0"/>
              <a:t>also known as </a:t>
            </a:r>
            <a:r>
              <a:rPr lang="en-US" sz="1800" dirty="0"/>
              <a:t>DSM is </a:t>
            </a:r>
            <a:r>
              <a:rPr lang="en-GB" sz="1800" dirty="0"/>
              <a:t>in charge of</a:t>
            </a:r>
            <a:r>
              <a:rPr lang="en-US" sz="1800" dirty="0"/>
              <a:t> assist</a:t>
            </a:r>
            <a:r>
              <a:rPr lang="en-GB" sz="1800" dirty="0"/>
              <a:t>ing</a:t>
            </a:r>
            <a:r>
              <a:rPr lang="en-US" sz="1800" dirty="0"/>
              <a:t> the Stage Manager. The Deputy Stage Managers role is to follow the script and ensure all technical cues are correct</a:t>
            </a:r>
            <a:r>
              <a:rPr lang="en-GB" sz="1800" dirty="0"/>
              <a:t> and all effects are all done correctly. </a:t>
            </a:r>
          </a:p>
          <a:p>
            <a:r>
              <a:rPr lang="en-GB" sz="1800" dirty="0"/>
              <a:t>They have many roles but some of the main ones they have are:  making a note of any changes made to the script, following the script throughout the performance and rehearsals for technical queues, helps out with the dress rehearsal along with the Stage Manager to make sure the performance runs smoothly. </a:t>
            </a:r>
          </a:p>
          <a:p>
            <a:r>
              <a:rPr lang="en-GB" sz="1800" dirty="0"/>
              <a:t>A DSM normally will have a prompt book throughout these rehearsals. A Prompt Book is the master copy of the script that’s contains all the actor’s moves and tech cues used by the deputy stage manager to run rehearsals and later on , control the performance. </a:t>
            </a:r>
          </a:p>
          <a:p>
            <a:r>
              <a:rPr lang="en-GB" sz="1800" dirty="0"/>
              <a:t>Blocking queues are an important thing to know for productions, especially for deputy stage managers. </a:t>
            </a:r>
          </a:p>
          <a:p>
            <a:r>
              <a:rPr lang="en-GB" sz="1800" dirty="0"/>
              <a:t> • X = Cross to (diagonally moving)</a:t>
            </a:r>
          </a:p>
          <a:p>
            <a:r>
              <a:rPr lang="en-GB" sz="1800" dirty="0"/>
              <a:t>• -&gt; = Moves to (or toward)</a:t>
            </a:r>
          </a:p>
          <a:p>
            <a:r>
              <a:rPr lang="en-GB" sz="1800" dirty="0"/>
              <a:t>• sits = Sits on a piece of furniture</a:t>
            </a:r>
          </a:p>
          <a:p>
            <a:r>
              <a:rPr lang="en-GB" sz="1800" dirty="0"/>
              <a:t>• rises = Stands up</a:t>
            </a:r>
          </a:p>
          <a:p>
            <a:r>
              <a:rPr lang="en-GB" sz="1800" dirty="0"/>
              <a:t>• enters</a:t>
            </a:r>
          </a:p>
          <a:p>
            <a:r>
              <a:rPr lang="en-GB" sz="1800" dirty="0"/>
              <a:t>• exits</a:t>
            </a:r>
            <a:endParaRPr lang="en-US" sz="1800" dirty="0"/>
          </a:p>
        </p:txBody>
      </p:sp>
    </p:spTree>
    <p:extLst>
      <p:ext uri="{BB962C8B-B14F-4D97-AF65-F5344CB8AC3E}">
        <p14:creationId xmlns:p14="http://schemas.microsoft.com/office/powerpoint/2010/main" val="412760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38044BEB-FC68-DF45-99B3-7439CE02806E}"/>
              </a:ext>
            </a:extLst>
          </p:cNvPr>
          <p:cNvSpPr>
            <a:spLocks noGrp="1"/>
          </p:cNvSpPr>
          <p:nvPr>
            <p:ph type="title"/>
          </p:nvPr>
        </p:nvSpPr>
        <p:spPr>
          <a:xfrm>
            <a:off x="683609" y="764372"/>
            <a:ext cx="3173688" cy="5216013"/>
          </a:xfrm>
        </p:spPr>
        <p:txBody>
          <a:bodyPr>
            <a:normAutofit/>
          </a:bodyPr>
          <a:lstStyle/>
          <a:p>
            <a:r>
              <a:rPr lang="en-GB" sz="3100"/>
              <a:t>Production management</a:t>
            </a:r>
            <a:endParaRPr lang="en-US" sz="3100"/>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13E782-55A2-3A45-9FDB-8A111BB7F2AE}"/>
              </a:ext>
            </a:extLst>
          </p:cNvPr>
          <p:cNvSpPr>
            <a:spLocks noGrp="1"/>
          </p:cNvSpPr>
          <p:nvPr>
            <p:ph idx="1"/>
          </p:nvPr>
        </p:nvSpPr>
        <p:spPr>
          <a:xfrm>
            <a:off x="4370138" y="764372"/>
            <a:ext cx="7086600" cy="5216013"/>
          </a:xfrm>
        </p:spPr>
        <p:txBody>
          <a:bodyPr anchor="ctr">
            <a:normAutofit/>
          </a:bodyPr>
          <a:lstStyle/>
          <a:p>
            <a:r>
              <a:rPr lang="en-GB" sz="2000"/>
              <a:t>As</a:t>
            </a:r>
            <a:r>
              <a:rPr lang="en-GB" sz="2000" b="0" i="0" u="none" strike="noStrike">
                <a:effectLst/>
              </a:rPr>
              <a:t> a production manager, you </a:t>
            </a:r>
            <a:r>
              <a:rPr lang="en-GB" sz="2000"/>
              <a:t>oversea</a:t>
            </a:r>
            <a:r>
              <a:rPr lang="en-GB" sz="2000" b="1" i="0" u="none" strike="noStrike">
                <a:effectLst/>
              </a:rPr>
              <a:t> </a:t>
            </a:r>
            <a:r>
              <a:rPr lang="en-GB" sz="2000" i="0" u="none" strike="noStrike">
                <a:effectLst/>
              </a:rPr>
              <a:t>the production process, you are in charge of all production operations. You'll be in charge of: planning and draw up a schedule for the production, decide on and order the resources that are required and ensure stock levels remain well.</a:t>
            </a:r>
          </a:p>
          <a:p>
            <a:r>
              <a:rPr lang="en-GB" sz="2000"/>
              <a:t>You will know pretty much how everything works around the production. You will know how every department process works, Budgeting, Health &amp; Safety  responsibility, production meetings, Helps every department if needed, or arranges help. </a:t>
            </a:r>
          </a:p>
          <a:p>
            <a:r>
              <a:rPr lang="en-GB" sz="2000"/>
              <a:t>You will also know the script inside and out and be close working quarters with the director . </a:t>
            </a:r>
          </a:p>
          <a:p>
            <a:r>
              <a:rPr lang="en-GB" sz="2000"/>
              <a:t>With the actors you have to be strong and bold, make sure you keep schedules clean and concise. Also make sure information up and available for everyone. </a:t>
            </a:r>
            <a:endParaRPr lang="en-US" sz="2000"/>
          </a:p>
        </p:txBody>
      </p:sp>
    </p:spTree>
    <p:extLst>
      <p:ext uri="{BB962C8B-B14F-4D97-AF65-F5344CB8AC3E}">
        <p14:creationId xmlns:p14="http://schemas.microsoft.com/office/powerpoint/2010/main" val="40323022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529CFB1-4A36-4A05-8D7A-948E22773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2078B8-14A6-D342-B054-2BE2C89891FB}"/>
              </a:ext>
            </a:extLst>
          </p:cNvPr>
          <p:cNvSpPr>
            <a:spLocks noGrp="1"/>
          </p:cNvSpPr>
          <p:nvPr>
            <p:ph idx="1"/>
          </p:nvPr>
        </p:nvSpPr>
        <p:spPr>
          <a:xfrm>
            <a:off x="965201" y="965201"/>
            <a:ext cx="5947496" cy="4923448"/>
          </a:xfrm>
        </p:spPr>
        <p:txBody>
          <a:bodyPr anchor="ctr">
            <a:normAutofit fontScale="92500" lnSpcReduction="10000"/>
          </a:bodyPr>
          <a:lstStyle/>
          <a:p>
            <a:r>
              <a:rPr lang="en-GB" sz="2000" dirty="0"/>
              <a:t>The health and safety act fro work places came into place in 1974. This Act of Parliament is a main part of the UK health and safety legislation. It places a duty on all employers to ensure a reasonably practicable, the health, safety and welfare at work of all their employees.</a:t>
            </a:r>
          </a:p>
          <a:p>
            <a:r>
              <a:rPr lang="en-GB" sz="2000" dirty="0"/>
              <a:t>There are many health and safety aspects to a production that you will need to keep your eye out for. </a:t>
            </a:r>
          </a:p>
          <a:p>
            <a:r>
              <a:rPr lang="en-GB" sz="2000" dirty="0"/>
              <a:t>Height is a big risk for productions whether it ben in the actual performance or setting up the sets before hand. Employers that are in control of any work at high level off the floor, must make sure work is properly planned and  supervised. They should be carried out by competent people. This also includes using the right type of equipment for working at height.</a:t>
            </a:r>
          </a:p>
          <a:p>
            <a:endParaRPr lang="en-US" sz="1700" dirty="0"/>
          </a:p>
        </p:txBody>
      </p:sp>
      <p:sp>
        <p:nvSpPr>
          <p:cNvPr id="10" name="Rectangle 9">
            <a:extLst>
              <a:ext uri="{FF2B5EF4-FFF2-40B4-BE49-F238E27FC236}">
                <a16:creationId xmlns:a16="http://schemas.microsoft.com/office/drawing/2014/main" id="{88783419-8188-4C50-BD8F-237B464B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0788" y="1"/>
            <a:ext cx="4651212" cy="6858000"/>
          </a:xfrm>
          <a:prstGeom prst="rect">
            <a:avLst/>
          </a:prstGeom>
          <a:solidFill>
            <a:schemeClr val="accent1"/>
          </a:solidFill>
          <a:ln>
            <a:noFill/>
          </a:ln>
          <a:effectLst>
            <a:outerShdw blurRad="63500" dist="38100" dir="10800000" algn="l"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570D84C5-A105-4AB9-8C54-A26D13722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7521575" y="2187579"/>
            <a:ext cx="6857999" cy="2482850"/>
          </a:xfrm>
          <a:prstGeom prst="rect">
            <a:avLst/>
          </a:prstGeom>
        </p:spPr>
      </p:pic>
      <p:sp>
        <p:nvSpPr>
          <p:cNvPr id="2" name="Title 1">
            <a:extLst>
              <a:ext uri="{FF2B5EF4-FFF2-40B4-BE49-F238E27FC236}">
                <a16:creationId xmlns:a16="http://schemas.microsoft.com/office/drawing/2014/main" id="{FE210A96-C023-B545-9C93-5A64EF980E50}"/>
              </a:ext>
            </a:extLst>
          </p:cNvPr>
          <p:cNvSpPr>
            <a:spLocks noGrp="1"/>
          </p:cNvSpPr>
          <p:nvPr>
            <p:ph type="title"/>
          </p:nvPr>
        </p:nvSpPr>
        <p:spPr>
          <a:xfrm>
            <a:off x="7877898" y="1327169"/>
            <a:ext cx="3646678" cy="4199513"/>
          </a:xfrm>
        </p:spPr>
        <p:txBody>
          <a:bodyPr>
            <a:normAutofit/>
          </a:bodyPr>
          <a:lstStyle/>
          <a:p>
            <a:pPr algn="l"/>
            <a:r>
              <a:rPr lang="en-GB">
                <a:solidFill>
                  <a:srgbClr val="FFFFFF"/>
                </a:solidFill>
              </a:rPr>
              <a:t>Health and safety </a:t>
            </a:r>
            <a:endParaRPr lang="en-US">
              <a:solidFill>
                <a:srgbClr val="FFFFFF"/>
              </a:solidFill>
            </a:endParaRPr>
          </a:p>
        </p:txBody>
      </p:sp>
    </p:spTree>
    <p:extLst>
      <p:ext uri="{BB962C8B-B14F-4D97-AF65-F5344CB8AC3E}">
        <p14:creationId xmlns:p14="http://schemas.microsoft.com/office/powerpoint/2010/main" val="42700131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A7E843C3-74CD-5A43-87CF-DD88F9E26D35}"/>
              </a:ext>
            </a:extLst>
          </p:cNvPr>
          <p:cNvSpPr>
            <a:spLocks noGrp="1"/>
          </p:cNvSpPr>
          <p:nvPr>
            <p:ph type="title"/>
          </p:nvPr>
        </p:nvSpPr>
        <p:spPr>
          <a:xfrm>
            <a:off x="683609" y="764372"/>
            <a:ext cx="3173688" cy="5216013"/>
          </a:xfrm>
        </p:spPr>
        <p:txBody>
          <a:bodyPr>
            <a:normAutofit/>
          </a:bodyPr>
          <a:lstStyle/>
          <a:p>
            <a:r>
              <a:rPr lang="en-GB"/>
              <a:t>COSHH</a:t>
            </a:r>
            <a:endParaRPr lang="en-US"/>
          </a:p>
        </p:txBody>
      </p:sp>
      <p:cxnSp>
        <p:nvCxnSpPr>
          <p:cNvPr id="19" name="Straight Connector 18">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3B37B1-B037-5844-B123-83CEEFA5BE85}"/>
              </a:ext>
            </a:extLst>
          </p:cNvPr>
          <p:cNvSpPr>
            <a:spLocks noGrp="1"/>
          </p:cNvSpPr>
          <p:nvPr>
            <p:ph idx="1"/>
          </p:nvPr>
        </p:nvSpPr>
        <p:spPr>
          <a:xfrm>
            <a:off x="4370138" y="764372"/>
            <a:ext cx="7086600" cy="5216013"/>
          </a:xfrm>
        </p:spPr>
        <p:txBody>
          <a:bodyPr anchor="ctr">
            <a:normAutofit/>
          </a:bodyPr>
          <a:lstStyle/>
          <a:p>
            <a:r>
              <a:rPr lang="en-GB" sz="2000"/>
              <a:t>COSHH stands for “</a:t>
            </a:r>
            <a:r>
              <a:rPr lang="en-GB" sz="2000" b="0" i="0" u="none" strike="noStrike">
                <a:effectLst/>
              </a:rPr>
              <a:t>Control of Substances Hazardous to Health”. It is a regulation that came into place in 2002 in the UK. It is the law that requires employers to control substances well that are dangerous to your health. You can prevent or reduce workers exposure to hazardous substances by: finding out what the health hazards are; deciding how to prevent harm to health using a risk assessment</a:t>
            </a:r>
            <a:r>
              <a:rPr lang="en-GB" sz="2000"/>
              <a:t>.</a:t>
            </a:r>
          </a:p>
          <a:p>
            <a:r>
              <a:rPr lang="en-US" sz="2000"/>
              <a:t>When writing a Risk assessment list the </a:t>
            </a:r>
            <a:r>
              <a:rPr lang="en-GB" sz="2000"/>
              <a:t>hazards that are there</a:t>
            </a:r>
            <a:r>
              <a:rPr lang="en-US" sz="2000"/>
              <a:t> and identify what you can do to reduce the </a:t>
            </a:r>
            <a:r>
              <a:rPr lang="en-GB" sz="2000"/>
              <a:t>risk</a:t>
            </a:r>
            <a:r>
              <a:rPr lang="en-US" sz="2000"/>
              <a:t> of </a:t>
            </a:r>
            <a:r>
              <a:rPr lang="en-GB" sz="2000"/>
              <a:t>those</a:t>
            </a:r>
            <a:r>
              <a:rPr lang="en-US" sz="2000"/>
              <a:t> hazard</a:t>
            </a:r>
            <a:r>
              <a:rPr lang="en-GB" sz="2000"/>
              <a:t>s</a:t>
            </a:r>
            <a:r>
              <a:rPr lang="en-US" sz="2000"/>
              <a:t> happening</a:t>
            </a:r>
            <a:r>
              <a:rPr lang="en-GB" sz="2000"/>
              <a:t> and causing issues</a:t>
            </a:r>
            <a:r>
              <a:rPr lang="en-US" sz="2000"/>
              <a:t>.</a:t>
            </a:r>
            <a:endParaRPr lang="en-GB" sz="2000"/>
          </a:p>
          <a:p>
            <a:endParaRPr lang="en-US" sz="2000"/>
          </a:p>
        </p:txBody>
      </p:sp>
    </p:spTree>
    <p:extLst>
      <p:ext uri="{BB962C8B-B14F-4D97-AF65-F5344CB8AC3E}">
        <p14:creationId xmlns:p14="http://schemas.microsoft.com/office/powerpoint/2010/main" val="1436922163"/>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FDFF85F-F105-40D5-9793-90419158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Rectangle 10">
            <a:extLst>
              <a:ext uri="{FF2B5EF4-FFF2-40B4-BE49-F238E27FC236}">
                <a16:creationId xmlns:a16="http://schemas.microsoft.com/office/drawing/2014/main" id="{35AB47A4-BA8C-4250-88BD-D49C68C5F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 name="Picture 12">
            <a:extLst>
              <a:ext uri="{FF2B5EF4-FFF2-40B4-BE49-F238E27FC236}">
                <a16:creationId xmlns:a16="http://schemas.microsoft.com/office/drawing/2014/main" id="{66C8958D-EB99-414F-B735-863B67BB14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sp>
        <p:nvSpPr>
          <p:cNvPr id="2" name="Title 1">
            <a:extLst>
              <a:ext uri="{FF2B5EF4-FFF2-40B4-BE49-F238E27FC236}">
                <a16:creationId xmlns:a16="http://schemas.microsoft.com/office/drawing/2014/main" id="{5B8B8D3F-C63A-DB44-9828-1A854688C475}"/>
              </a:ext>
            </a:extLst>
          </p:cNvPr>
          <p:cNvSpPr>
            <a:spLocks noGrp="1"/>
          </p:cNvSpPr>
          <p:nvPr>
            <p:ph type="title"/>
          </p:nvPr>
        </p:nvSpPr>
        <p:spPr>
          <a:xfrm>
            <a:off x="685800" y="764373"/>
            <a:ext cx="3687417" cy="1920372"/>
          </a:xfrm>
        </p:spPr>
        <p:txBody>
          <a:bodyPr>
            <a:normAutofit/>
          </a:bodyPr>
          <a:lstStyle/>
          <a:p>
            <a:pPr algn="l"/>
            <a:r>
              <a:rPr lang="en-GB" sz="3600" dirty="0">
                <a:solidFill>
                  <a:schemeClr val="bg1"/>
                </a:solidFill>
              </a:rPr>
              <a:t>Site Safety colour meanings </a:t>
            </a:r>
            <a:endParaRPr lang="en-US" sz="3600" dirty="0">
              <a:solidFill>
                <a:schemeClr val="bg1"/>
              </a:solidFill>
            </a:endParaRPr>
          </a:p>
        </p:txBody>
      </p:sp>
      <p:pic>
        <p:nvPicPr>
          <p:cNvPr id="15" name="Picture 14">
            <a:extLst>
              <a:ext uri="{FF2B5EF4-FFF2-40B4-BE49-F238E27FC236}">
                <a16:creationId xmlns:a16="http://schemas.microsoft.com/office/drawing/2014/main" id="{39E5F3CB-7BDD-4E64-B274-CD900F08C6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Content Placeholder 2">
            <a:extLst>
              <a:ext uri="{FF2B5EF4-FFF2-40B4-BE49-F238E27FC236}">
                <a16:creationId xmlns:a16="http://schemas.microsoft.com/office/drawing/2014/main" id="{3DA2CFD1-9BD2-294C-85AC-990C6E1B301B}"/>
              </a:ext>
            </a:extLst>
          </p:cNvPr>
          <p:cNvSpPr>
            <a:spLocks noGrp="1"/>
          </p:cNvSpPr>
          <p:nvPr>
            <p:ph idx="1"/>
          </p:nvPr>
        </p:nvSpPr>
        <p:spPr>
          <a:xfrm>
            <a:off x="685800" y="2821774"/>
            <a:ext cx="3687417" cy="3148329"/>
          </a:xfrm>
        </p:spPr>
        <p:txBody>
          <a:bodyPr>
            <a:normAutofit/>
          </a:bodyPr>
          <a:lstStyle/>
          <a:p>
            <a:r>
              <a:rPr lang="en-US" sz="2000">
                <a:solidFill>
                  <a:schemeClr val="bg1"/>
                </a:solidFill>
              </a:rPr>
              <a:t>Blue</a:t>
            </a:r>
            <a:r>
              <a:rPr lang="en-GB" sz="2000">
                <a:solidFill>
                  <a:schemeClr val="bg1"/>
                </a:solidFill>
              </a:rPr>
              <a:t>: </a:t>
            </a:r>
            <a:r>
              <a:rPr lang="en-US" sz="2000">
                <a:solidFill>
                  <a:schemeClr val="bg1"/>
                </a:solidFill>
              </a:rPr>
              <a:t> Mandatory</a:t>
            </a:r>
            <a:endParaRPr lang="en-GB" sz="2000">
              <a:solidFill>
                <a:schemeClr val="bg1"/>
              </a:solidFill>
            </a:endParaRPr>
          </a:p>
          <a:p>
            <a:r>
              <a:rPr lang="en-US" sz="2000">
                <a:solidFill>
                  <a:schemeClr val="bg1"/>
                </a:solidFill>
              </a:rPr>
              <a:t> Red</a:t>
            </a:r>
            <a:r>
              <a:rPr lang="en-GB" sz="2000">
                <a:solidFill>
                  <a:schemeClr val="bg1"/>
                </a:solidFill>
              </a:rPr>
              <a:t>:</a:t>
            </a:r>
            <a:r>
              <a:rPr lang="en-US" sz="2000">
                <a:solidFill>
                  <a:schemeClr val="bg1"/>
                </a:solidFill>
              </a:rPr>
              <a:t> Prohibition /Danger / Alarm</a:t>
            </a:r>
            <a:endParaRPr lang="en-GB" sz="2000">
              <a:solidFill>
                <a:schemeClr val="bg1"/>
              </a:solidFill>
            </a:endParaRPr>
          </a:p>
          <a:p>
            <a:r>
              <a:rPr lang="en-US" sz="2000">
                <a:solidFill>
                  <a:schemeClr val="bg1"/>
                </a:solidFill>
              </a:rPr>
              <a:t> Yellow</a:t>
            </a:r>
            <a:r>
              <a:rPr lang="en-GB" sz="2000">
                <a:solidFill>
                  <a:schemeClr val="bg1"/>
                </a:solidFill>
              </a:rPr>
              <a:t>: </a:t>
            </a:r>
            <a:r>
              <a:rPr lang="en-US" sz="2000">
                <a:solidFill>
                  <a:schemeClr val="bg1"/>
                </a:solidFill>
              </a:rPr>
              <a:t>Warning</a:t>
            </a:r>
            <a:endParaRPr lang="en-GB" sz="2000">
              <a:solidFill>
                <a:schemeClr val="bg1"/>
              </a:solidFill>
            </a:endParaRPr>
          </a:p>
          <a:p>
            <a:r>
              <a:rPr lang="en-US" sz="2000">
                <a:solidFill>
                  <a:schemeClr val="bg1"/>
                </a:solidFill>
              </a:rPr>
              <a:t> Green</a:t>
            </a:r>
            <a:r>
              <a:rPr lang="en-GB" sz="2000">
                <a:solidFill>
                  <a:schemeClr val="bg1"/>
                </a:solidFill>
              </a:rPr>
              <a:t>: </a:t>
            </a:r>
            <a:r>
              <a:rPr lang="en-US" sz="2000">
                <a:solidFill>
                  <a:schemeClr val="bg1"/>
                </a:solidFill>
              </a:rPr>
              <a:t>Emergency escape / First Aid /No danger</a:t>
            </a:r>
          </a:p>
        </p:txBody>
      </p:sp>
      <p:pic>
        <p:nvPicPr>
          <p:cNvPr id="4" name="Picture 4">
            <a:extLst>
              <a:ext uri="{FF2B5EF4-FFF2-40B4-BE49-F238E27FC236}">
                <a16:creationId xmlns:a16="http://schemas.microsoft.com/office/drawing/2014/main" id="{737ECFBF-B428-534D-A591-D5A1FA4F0BBF}"/>
              </a:ext>
            </a:extLst>
          </p:cNvPr>
          <p:cNvPicPr>
            <a:picLocks noChangeAspect="1"/>
          </p:cNvPicPr>
          <p:nvPr/>
        </p:nvPicPr>
        <p:blipFill>
          <a:blip r:embed="rId4"/>
          <a:stretch>
            <a:fillRect/>
          </a:stretch>
        </p:blipFill>
        <p:spPr>
          <a:xfrm>
            <a:off x="5279475" y="1101613"/>
            <a:ext cx="6269058" cy="4654774"/>
          </a:xfrm>
          <a:prstGeom prst="rect">
            <a:avLst/>
          </a:prstGeom>
        </p:spPr>
      </p:pic>
    </p:spTree>
    <p:extLst>
      <p:ext uri="{BB962C8B-B14F-4D97-AF65-F5344CB8AC3E}">
        <p14:creationId xmlns:p14="http://schemas.microsoft.com/office/powerpoint/2010/main" val="1994066427"/>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0F52CA-65A7-4535-BF3C-22D126766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2525B01-FF71-4E47-84A9-6A8029A113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E803A7-0F3E-5F43-9ACB-6529270B5946}"/>
              </a:ext>
            </a:extLst>
          </p:cNvPr>
          <p:cNvSpPr>
            <a:spLocks noGrp="1"/>
          </p:cNvSpPr>
          <p:nvPr>
            <p:ph type="title"/>
          </p:nvPr>
        </p:nvSpPr>
        <p:spPr>
          <a:xfrm>
            <a:off x="1739900" y="681142"/>
            <a:ext cx="9766300" cy="1293028"/>
          </a:xfrm>
        </p:spPr>
        <p:txBody>
          <a:bodyPr>
            <a:normAutofit/>
          </a:bodyPr>
          <a:lstStyle/>
          <a:p>
            <a:r>
              <a:rPr lang="en-GB">
                <a:solidFill>
                  <a:srgbClr val="FFFFFF"/>
                </a:solidFill>
              </a:rPr>
              <a:t>A touring theatre </a:t>
            </a:r>
            <a:endParaRPr lang="en-US">
              <a:solidFill>
                <a:srgbClr val="FFFFFF"/>
              </a:solidFill>
            </a:endParaRPr>
          </a:p>
        </p:txBody>
      </p:sp>
      <p:sp>
        <p:nvSpPr>
          <p:cNvPr id="3" name="Content Placeholder 2">
            <a:extLst>
              <a:ext uri="{FF2B5EF4-FFF2-40B4-BE49-F238E27FC236}">
                <a16:creationId xmlns:a16="http://schemas.microsoft.com/office/drawing/2014/main" id="{0C6C368B-316E-5D4F-9A91-DE2A24A1AE80}"/>
              </a:ext>
            </a:extLst>
          </p:cNvPr>
          <p:cNvSpPr>
            <a:spLocks noGrp="1"/>
          </p:cNvSpPr>
          <p:nvPr>
            <p:ph idx="1"/>
          </p:nvPr>
        </p:nvSpPr>
        <p:spPr>
          <a:xfrm>
            <a:off x="1739900" y="2821774"/>
            <a:ext cx="9766299" cy="3396911"/>
          </a:xfrm>
        </p:spPr>
        <p:txBody>
          <a:bodyPr>
            <a:normAutofit/>
          </a:bodyPr>
          <a:lstStyle/>
          <a:p>
            <a:r>
              <a:rPr lang="en-GB" sz="1700" i="0" u="none" strike="noStrike">
                <a:effectLst/>
              </a:rPr>
              <a:t>Touring theatre is independent travelling theatre that </a:t>
            </a:r>
            <a:r>
              <a:rPr lang="en-GB" sz="1700"/>
              <a:t>performs </a:t>
            </a:r>
            <a:r>
              <a:rPr lang="en-GB" sz="1700" i="0" u="none" strike="noStrike">
                <a:effectLst/>
              </a:rPr>
              <a:t>at a different location in each city. A touring theatre is made by a theatre company, often based in one location, and sold, as a show, by a booking agent to presenters.</a:t>
            </a:r>
          </a:p>
          <a:p>
            <a:r>
              <a:rPr lang="en-GB" sz="1700"/>
              <a:t>EET is a touring company based in England. They travel across the UK and internationally. Some shows they have produced are “Children's children”, “Two Trains Running”, “Adult Children” and many more. </a:t>
            </a:r>
          </a:p>
          <a:p>
            <a:r>
              <a:rPr lang="en-GB" sz="1700"/>
              <a:t>They believe in the power of creativity and collaboration. They work in partnership with other visionary artists and venues to create work on a variety of scales and levels.Each year they work with an average of 10 venue partners, they will tour to around 25 towns and city’s. </a:t>
            </a:r>
          </a:p>
          <a:p>
            <a:r>
              <a:rPr lang="en-GB" sz="1700"/>
              <a:t> They were founded in 1993 and they won best touring production at the UK theatre awards three years in a row. </a:t>
            </a:r>
            <a:endParaRPr lang="en-US" sz="1700"/>
          </a:p>
        </p:txBody>
      </p:sp>
      <p:sp>
        <p:nvSpPr>
          <p:cNvPr id="5" name="TextBox 4">
            <a:extLst>
              <a:ext uri="{FF2B5EF4-FFF2-40B4-BE49-F238E27FC236}">
                <a16:creationId xmlns:a16="http://schemas.microsoft.com/office/drawing/2014/main" id="{EBC98775-A53E-B74B-8583-6F9A2F537DB9}"/>
              </a:ext>
            </a:extLst>
          </p:cNvPr>
          <p:cNvSpPr txBox="1"/>
          <p:nvPr/>
        </p:nvSpPr>
        <p:spPr>
          <a:xfrm>
            <a:off x="0" y="6488668"/>
            <a:ext cx="4969684" cy="369332"/>
          </a:xfrm>
          <a:prstGeom prst="rect">
            <a:avLst/>
          </a:prstGeom>
          <a:noFill/>
        </p:spPr>
        <p:txBody>
          <a:bodyPr wrap="square" rtlCol="0">
            <a:spAutoFit/>
          </a:bodyPr>
          <a:lstStyle/>
          <a:p>
            <a:pPr algn="l"/>
            <a:r>
              <a:rPr lang="en-US" dirty="0"/>
              <a:t>https://</a:t>
            </a:r>
            <a:r>
              <a:rPr lang="en-US" dirty="0" err="1"/>
              <a:t>ett.org.uk</a:t>
            </a:r>
            <a:r>
              <a:rPr lang="en-US" dirty="0"/>
              <a:t>/who-we-are/</a:t>
            </a:r>
          </a:p>
        </p:txBody>
      </p:sp>
    </p:spTree>
    <p:extLst>
      <p:ext uri="{BB962C8B-B14F-4D97-AF65-F5344CB8AC3E}">
        <p14:creationId xmlns:p14="http://schemas.microsoft.com/office/powerpoint/2010/main" val="29029256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0F52CA-65A7-4535-BF3C-22D126766D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2525B01-FF71-4E47-84A9-6A8029A113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60EFD-0060-6D4F-93A7-322D99606970}"/>
              </a:ext>
            </a:extLst>
          </p:cNvPr>
          <p:cNvSpPr>
            <a:spLocks noGrp="1"/>
          </p:cNvSpPr>
          <p:nvPr>
            <p:ph type="title"/>
          </p:nvPr>
        </p:nvSpPr>
        <p:spPr>
          <a:xfrm>
            <a:off x="1739900" y="681142"/>
            <a:ext cx="9766300" cy="1293028"/>
          </a:xfrm>
        </p:spPr>
        <p:txBody>
          <a:bodyPr>
            <a:normAutofit/>
          </a:bodyPr>
          <a:lstStyle/>
          <a:p>
            <a:r>
              <a:rPr lang="en-US">
                <a:solidFill>
                  <a:srgbClr val="FFFFFF"/>
                </a:solidFill>
              </a:rPr>
              <a:t>Theatre</a:t>
            </a:r>
            <a:r>
              <a:rPr lang="en-GB">
                <a:solidFill>
                  <a:srgbClr val="FFFFFF"/>
                </a:solidFill>
              </a:rPr>
              <a:t> </a:t>
            </a:r>
            <a:r>
              <a:rPr lang="en-US">
                <a:solidFill>
                  <a:srgbClr val="FFFFFF"/>
                </a:solidFill>
              </a:rPr>
              <a:t>in Education</a:t>
            </a:r>
          </a:p>
        </p:txBody>
      </p:sp>
      <p:sp>
        <p:nvSpPr>
          <p:cNvPr id="3" name="Content Placeholder 2">
            <a:extLst>
              <a:ext uri="{FF2B5EF4-FFF2-40B4-BE49-F238E27FC236}">
                <a16:creationId xmlns:a16="http://schemas.microsoft.com/office/drawing/2014/main" id="{AE9534EF-397C-4E42-AA50-7602402EDDF4}"/>
              </a:ext>
            </a:extLst>
          </p:cNvPr>
          <p:cNvSpPr>
            <a:spLocks noGrp="1"/>
          </p:cNvSpPr>
          <p:nvPr>
            <p:ph idx="1"/>
          </p:nvPr>
        </p:nvSpPr>
        <p:spPr>
          <a:xfrm>
            <a:off x="1739900" y="2821774"/>
            <a:ext cx="9766299" cy="3396911"/>
          </a:xfrm>
        </p:spPr>
        <p:txBody>
          <a:bodyPr>
            <a:normAutofit/>
          </a:bodyPr>
          <a:lstStyle/>
          <a:p>
            <a:r>
              <a:rPr lang="en-US" sz="1600"/>
              <a:t>The purpose of theatre in education is to</a:t>
            </a:r>
            <a:r>
              <a:rPr lang="en-GB" sz="1600"/>
              <a:t> help</a:t>
            </a:r>
            <a:r>
              <a:rPr lang="en-US" sz="1600"/>
              <a:t> inspire and </a:t>
            </a:r>
            <a:r>
              <a:rPr lang="en-GB" sz="1600"/>
              <a:t>spark an interest </a:t>
            </a:r>
            <a:r>
              <a:rPr lang="en-US" sz="1600"/>
              <a:t> with children and young adults who may never have had the opportunity of seeing any form of</a:t>
            </a:r>
            <a:r>
              <a:rPr lang="en-GB" sz="1600"/>
              <a:t> theatre.</a:t>
            </a:r>
          </a:p>
          <a:p>
            <a:r>
              <a:rPr lang="en-GB" sz="1600"/>
              <a:t>It was first made in 1965 by the Belgrade theatre. It was a way to use theatre and drama to find new ways of learning opportunities for kids. It soon spread across the UK and then around the globe. It helped inspire a wide range of kids around the world, empowering them to challenge themselves. </a:t>
            </a:r>
          </a:p>
          <a:p>
            <a:r>
              <a:rPr lang="en-GB" sz="1600"/>
              <a:t>Originally it would be Center ally funded but theses days companies have to seek their funding from individual schools and other places. </a:t>
            </a:r>
          </a:p>
          <a:p>
            <a:r>
              <a:rPr lang="en-GB" sz="1600"/>
              <a:t>The characteristics of TIE is there is a clear aim throughout and an educational objective for the end, they normally explorer issues from a variety of viewpoints to help see the effect on young kids. Also there is normally a level of audience interaction to help the kids stay interested and involved.</a:t>
            </a:r>
          </a:p>
        </p:txBody>
      </p:sp>
      <p:sp>
        <p:nvSpPr>
          <p:cNvPr id="6" name="TextBox 5">
            <a:extLst>
              <a:ext uri="{FF2B5EF4-FFF2-40B4-BE49-F238E27FC236}">
                <a16:creationId xmlns:a16="http://schemas.microsoft.com/office/drawing/2014/main" id="{D913F02B-B5A1-4D4E-BBFE-F4AD64FDEC7E}"/>
              </a:ext>
            </a:extLst>
          </p:cNvPr>
          <p:cNvSpPr txBox="1"/>
          <p:nvPr/>
        </p:nvSpPr>
        <p:spPr>
          <a:xfrm>
            <a:off x="497728" y="6345849"/>
            <a:ext cx="7386544" cy="369332"/>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t>https://</a:t>
            </a:r>
            <a:r>
              <a:rPr lang="en-US" dirty="0" err="1"/>
              <a:t>www.belgrade.co.uk</a:t>
            </a:r>
            <a:r>
              <a:rPr lang="en-US" dirty="0"/>
              <a:t>/theatre-in-education-tie/</a:t>
            </a:r>
          </a:p>
        </p:txBody>
      </p:sp>
    </p:spTree>
    <p:extLst>
      <p:ext uri="{BB962C8B-B14F-4D97-AF65-F5344CB8AC3E}">
        <p14:creationId xmlns:p14="http://schemas.microsoft.com/office/powerpoint/2010/main" val="166823772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Vapor Trail</vt:lpstr>
      <vt:lpstr>Set Design and Production Process Workbook</vt:lpstr>
      <vt:lpstr>Introduction to Stage management </vt:lpstr>
      <vt:lpstr>The different types of roles</vt:lpstr>
      <vt:lpstr>Producer and producer manager </vt:lpstr>
      <vt:lpstr>Technical manager and Company Stage Manager </vt:lpstr>
      <vt:lpstr>Director and stage manager</vt:lpstr>
      <vt:lpstr>Deputy stage manager and assistant stage manager</vt:lpstr>
      <vt:lpstr>Set and costume designers</vt:lpstr>
      <vt:lpstr>Technicians, sound and lighting designers. </vt:lpstr>
      <vt:lpstr>The ten golden rules of stage management </vt:lpstr>
      <vt:lpstr>The ten golden rules of stage management </vt:lpstr>
      <vt:lpstr>The assistant stage MANAGER (ASM)</vt:lpstr>
      <vt:lpstr>Script analysis </vt:lpstr>
      <vt:lpstr>My script analyses </vt:lpstr>
      <vt:lpstr>ASM AND PROPs</vt:lpstr>
      <vt:lpstr>Marking up a props table</vt:lpstr>
      <vt:lpstr>Model making </vt:lpstr>
      <vt:lpstr>Model sets</vt:lpstr>
      <vt:lpstr>Prop food and drinks </vt:lpstr>
      <vt:lpstr>Deputy stage manager </vt:lpstr>
      <vt:lpstr>Production management</vt:lpstr>
      <vt:lpstr>Health and safety </vt:lpstr>
      <vt:lpstr>COSHH</vt:lpstr>
      <vt:lpstr>Site Safety colour meanings </vt:lpstr>
      <vt:lpstr>A touring theatre </vt:lpstr>
      <vt:lpstr>Theatre in Education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Stage Management </dc:title>
  <dc:creator>PEA18845490 (Molly Elizabeth Pearce)</dc:creator>
  <cp:lastModifiedBy>PEA18845490 (Molly Elizabeth Pearce)</cp:lastModifiedBy>
  <cp:revision>8</cp:revision>
  <dcterms:created xsi:type="dcterms:W3CDTF">2021-10-11T10:11:56Z</dcterms:created>
  <dcterms:modified xsi:type="dcterms:W3CDTF">2022-01-27T16:38:00Z</dcterms:modified>
</cp:coreProperties>
</file>