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61" d="100"/>
          <a:sy n="61" d="100"/>
        </p:scale>
        <p:origin x="1074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092440" y="0"/>
            <a:ext cx="4099255" cy="6858000"/>
          </a:xfrm>
          <a:prstGeom prst="rect">
            <a:avLst/>
          </a:prstGeom>
          <a:solidFill>
            <a:srgbClr val="234A3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Oval 2"/>
          <p:cNvSpPr/>
          <p:nvPr/>
        </p:nvSpPr>
        <p:spPr>
          <a:xfrm>
            <a:off x="8732520" y="685800"/>
            <a:ext cx="2011680" cy="2011680"/>
          </a:xfrm>
          <a:prstGeom prst="ellipse">
            <a:avLst/>
          </a:prstGeom>
          <a:solidFill>
            <a:srgbClr val="849D8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Oval 3"/>
          <p:cNvSpPr/>
          <p:nvPr/>
        </p:nvSpPr>
        <p:spPr>
          <a:xfrm>
            <a:off x="9921240" y="4480560"/>
            <a:ext cx="1234440" cy="1234440"/>
          </a:xfrm>
          <a:prstGeom prst="ellipse">
            <a:avLst/>
          </a:prstGeom>
          <a:solidFill>
            <a:srgbClr val="B97F5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10561320" y="2011680"/>
            <a:ext cx="731520" cy="731520"/>
          </a:xfrm>
          <a:prstGeom prst="ellipse">
            <a:avLst/>
          </a:prstGeom>
          <a:solidFill>
            <a:srgbClr val="E1E8D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Oval 5"/>
          <p:cNvSpPr/>
          <p:nvPr/>
        </p:nvSpPr>
        <p:spPr>
          <a:xfrm>
            <a:off x="914400" y="960120"/>
            <a:ext cx="1086307" cy="1086307"/>
          </a:xfrm>
          <a:prstGeom prst="ellipse">
            <a:avLst/>
          </a:prstGeom>
          <a:solidFill>
            <a:srgbClr val="234A3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914400" y="1090879"/>
            <a:ext cx="1086307" cy="55321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3300" b="1">
                <a:solidFill>
                  <a:srgbClr val="F7F5EF"/>
                </a:solidFill>
                <a:latin typeface="Aptos Display"/>
              </a:rPr>
              <a:t>V</a:t>
            </a:r>
          </a:p>
        </p:txBody>
      </p:sp>
      <p:sp>
        <p:nvSpPr>
          <p:cNvPr id="8" name="Arc 7"/>
          <p:cNvSpPr/>
          <p:nvPr/>
        </p:nvSpPr>
        <p:spPr>
          <a:xfrm>
            <a:off x="1638604" y="859536"/>
            <a:ext cx="482803" cy="553212"/>
          </a:xfrm>
          <a:prstGeom prst="arc">
            <a:avLst/>
          </a:prstGeom>
          <a:solidFill>
            <a:srgbClr val="849D8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2201875" y="1040587"/>
            <a:ext cx="3118104" cy="42245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420" b="1">
                <a:solidFill>
                  <a:srgbClr val="234A38"/>
                </a:solidFill>
                <a:latin typeface="Aptos Display"/>
              </a:rPr>
              <a:t>VerdeMode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221992" y="1513332"/>
            <a:ext cx="2212848" cy="2514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935" b="1">
                <a:solidFill>
                  <a:srgbClr val="656C66"/>
                </a:solidFill>
                <a:latin typeface="Aptos"/>
              </a:rPr>
              <a:t>STUDIO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32688" y="2423160"/>
            <a:ext cx="5943600" cy="338554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600" b="1" dirty="0">
                <a:solidFill>
                  <a:srgbClr val="B97F57"/>
                </a:solidFill>
                <a:latin typeface="Aptos"/>
              </a:rPr>
              <a:t>ONLINE PRESENCE PLAN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46494" y="2920085"/>
            <a:ext cx="6879102" cy="110799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6600" b="1" dirty="0" err="1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ptos Display"/>
              </a:rPr>
              <a:t>VerdeMode</a:t>
            </a:r>
            <a:r>
              <a:rPr sz="66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ptos Display"/>
              </a:rPr>
              <a:t> Studio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508760" y="4016724"/>
            <a:ext cx="5852160" cy="43891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900" b="0" dirty="0">
                <a:solidFill>
                  <a:srgbClr val="656C66"/>
                </a:solidFill>
                <a:latin typeface="Aptos"/>
              </a:rPr>
              <a:t>Style with Purpose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389888" y="5052280"/>
            <a:ext cx="5029200" cy="15696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lang="en-US" sz="1600" b="1" dirty="0">
                <a:solidFill>
                  <a:srgbClr val="656C66"/>
                </a:solidFill>
                <a:latin typeface="Aptos"/>
              </a:rPr>
              <a:t>Name: </a:t>
            </a:r>
            <a:r>
              <a:rPr lang="en-US" sz="1600" b="1" dirty="0" err="1">
                <a:solidFill>
                  <a:srgbClr val="656C66"/>
                </a:solidFill>
                <a:latin typeface="Aptos"/>
              </a:rPr>
              <a:t>Mr</a:t>
            </a:r>
            <a:r>
              <a:rPr lang="en-US" sz="1600" b="1" dirty="0">
                <a:solidFill>
                  <a:srgbClr val="656C66"/>
                </a:solidFill>
                <a:latin typeface="Aptos"/>
              </a:rPr>
              <a:t> Chukwu </a:t>
            </a:r>
            <a:r>
              <a:rPr lang="en-US" sz="1600" b="1" dirty="0" err="1">
                <a:solidFill>
                  <a:srgbClr val="656C66"/>
                </a:solidFill>
                <a:latin typeface="Aptos"/>
              </a:rPr>
              <a:t>Emehjulu</a:t>
            </a:r>
            <a:r>
              <a:rPr lang="en-US" sz="1600" b="1" dirty="0">
                <a:solidFill>
                  <a:srgbClr val="656C66"/>
                </a:solidFill>
                <a:latin typeface="Aptos"/>
              </a:rPr>
              <a:t> Charles</a:t>
            </a:r>
          </a:p>
          <a:p>
            <a:pPr algn="l"/>
            <a:r>
              <a:rPr lang="en-US" sz="1600" b="1" dirty="0">
                <a:solidFill>
                  <a:srgbClr val="656C66"/>
                </a:solidFill>
                <a:latin typeface="Aptos"/>
              </a:rPr>
              <a:t>Student ID: 2411379</a:t>
            </a:r>
          </a:p>
          <a:p>
            <a:pPr algn="l"/>
            <a:r>
              <a:rPr lang="en-US" sz="1600" b="1" dirty="0" err="1">
                <a:solidFill>
                  <a:srgbClr val="656C66"/>
                </a:solidFill>
                <a:latin typeface="Aptos"/>
              </a:rPr>
              <a:t>Programme</a:t>
            </a:r>
            <a:r>
              <a:rPr lang="en-US" sz="1600" b="1" dirty="0">
                <a:solidFill>
                  <a:srgbClr val="656C66"/>
                </a:solidFill>
                <a:latin typeface="Aptos"/>
              </a:rPr>
              <a:t>: BSc Applied Computing</a:t>
            </a:r>
          </a:p>
          <a:p>
            <a:pPr algn="l"/>
            <a:r>
              <a:rPr lang="en-US" sz="1600" b="1" dirty="0">
                <a:solidFill>
                  <a:srgbClr val="656C66"/>
                </a:solidFill>
                <a:latin typeface="Aptos"/>
              </a:rPr>
              <a:t>Lecturer: </a:t>
            </a:r>
            <a:r>
              <a:rPr lang="en-US" sz="1600" b="1" dirty="0" err="1">
                <a:solidFill>
                  <a:srgbClr val="656C66"/>
                </a:solidFill>
                <a:latin typeface="Aptos"/>
              </a:rPr>
              <a:t>Suneth</a:t>
            </a:r>
            <a:r>
              <a:rPr lang="en-US" sz="1600" b="1" dirty="0">
                <a:solidFill>
                  <a:srgbClr val="656C66"/>
                </a:solidFill>
                <a:latin typeface="Aptos"/>
              </a:rPr>
              <a:t> Fernando</a:t>
            </a:r>
          </a:p>
          <a:p>
            <a:pPr algn="l"/>
            <a:r>
              <a:rPr lang="en-US" sz="1600" b="1" dirty="0">
                <a:solidFill>
                  <a:srgbClr val="656C66"/>
                </a:solidFill>
                <a:latin typeface="Aptos"/>
              </a:rPr>
              <a:t>Module: Business and Web Management</a:t>
            </a:r>
          </a:p>
          <a:p>
            <a:pPr algn="l"/>
            <a:endParaRPr sz="1600" b="1" dirty="0">
              <a:solidFill>
                <a:srgbClr val="656C66"/>
              </a:solidFill>
              <a:latin typeface="Aptos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11018520" y="6263640"/>
            <a:ext cx="50292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/>
            <a:r>
              <a:rPr sz="1000" b="1">
                <a:solidFill>
                  <a:srgbClr val="FFFFFF"/>
                </a:solidFill>
                <a:latin typeface="Aptos"/>
              </a:rPr>
              <a:t>01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58368" y="438912"/>
            <a:ext cx="10241280" cy="646331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3600" b="1" dirty="0">
                <a:solidFill>
                  <a:srgbClr val="234A38"/>
                </a:solidFill>
                <a:latin typeface="Aptos Display"/>
              </a:rPr>
              <a:t>Introduction &amp; Digital Business Objectives</a:t>
            </a:r>
          </a:p>
        </p:txBody>
      </p:sp>
      <p:sp>
        <p:nvSpPr>
          <p:cNvPr id="3" name="Rectangle 2"/>
          <p:cNvSpPr/>
          <p:nvPr/>
        </p:nvSpPr>
        <p:spPr>
          <a:xfrm>
            <a:off x="658368" y="1078992"/>
            <a:ext cx="914400" cy="50292"/>
          </a:xfrm>
          <a:prstGeom prst="rect">
            <a:avLst/>
          </a:prstGeom>
          <a:solidFill>
            <a:srgbClr val="B97F5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658368" y="1207008"/>
            <a:ext cx="10607040" cy="36933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b="0" dirty="0">
                <a:solidFill>
                  <a:srgbClr val="656C66"/>
                </a:solidFill>
                <a:latin typeface="Aptos"/>
              </a:rPr>
              <a:t>Building a credible, conversion-focused online presence for a sustainability-led fashion brand.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018520" y="438912"/>
            <a:ext cx="502920" cy="32004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/>
            <a:r>
              <a:rPr sz="1100" b="1">
                <a:solidFill>
                  <a:srgbClr val="656C66"/>
                </a:solidFill>
                <a:latin typeface="Aptos"/>
              </a:rPr>
              <a:t>02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58368" y="1783080"/>
            <a:ext cx="3383280" cy="1874519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1E8D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Oval 6"/>
          <p:cNvSpPr/>
          <p:nvPr/>
        </p:nvSpPr>
        <p:spPr>
          <a:xfrm>
            <a:off x="859536" y="1984248"/>
            <a:ext cx="420624" cy="420624"/>
          </a:xfrm>
          <a:prstGeom prst="ellipse">
            <a:avLst/>
          </a:prstGeom>
          <a:solidFill>
            <a:srgbClr val="E1E8D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859536" y="1993392"/>
            <a:ext cx="420624" cy="31089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500" b="1">
                <a:solidFill>
                  <a:srgbClr val="234A38"/>
                </a:solidFill>
                <a:latin typeface="Aptos"/>
              </a:rPr>
              <a:t>B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408176" y="1965960"/>
            <a:ext cx="2423160" cy="31089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500" b="1">
                <a:solidFill>
                  <a:srgbClr val="234A38"/>
                </a:solidFill>
                <a:latin typeface="Aptos"/>
              </a:rPr>
              <a:t>The Business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86968" y="2423160"/>
            <a:ext cx="2926080" cy="954107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0" dirty="0">
                <a:solidFill>
                  <a:srgbClr val="272B28"/>
                </a:solidFill>
                <a:latin typeface="Aptos"/>
              </a:rPr>
              <a:t>Eco-friendly clothing and accessories using ethically sourced materials, responsible production and minimalist design.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4279392" y="1783080"/>
            <a:ext cx="3383280" cy="1874519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1E8D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Oval 11"/>
          <p:cNvSpPr/>
          <p:nvPr/>
        </p:nvSpPr>
        <p:spPr>
          <a:xfrm>
            <a:off x="4480559" y="1984248"/>
            <a:ext cx="420624" cy="420624"/>
          </a:xfrm>
          <a:prstGeom prst="ellipse">
            <a:avLst/>
          </a:prstGeom>
          <a:solidFill>
            <a:srgbClr val="E1E8D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4480559" y="1993392"/>
            <a:ext cx="420624" cy="31089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500" b="1">
                <a:solidFill>
                  <a:srgbClr val="234A38"/>
                </a:solidFill>
                <a:latin typeface="Aptos"/>
              </a:rPr>
              <a:t>A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5029200" y="1965960"/>
            <a:ext cx="2423160" cy="31089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500" b="1">
                <a:solidFill>
                  <a:srgbClr val="234A38"/>
                </a:solidFill>
                <a:latin typeface="Aptos"/>
              </a:rPr>
              <a:t>The Audience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507992" y="2423160"/>
            <a:ext cx="2926080" cy="954107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0" dirty="0">
                <a:solidFill>
                  <a:srgbClr val="272B28"/>
                </a:solidFill>
                <a:latin typeface="Aptos"/>
              </a:rPr>
              <a:t>Environmentally conscious consumers aged 20–45: urban professionals, creatives and students seeking style + responsibility.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7900416" y="1783080"/>
            <a:ext cx="3383280" cy="1874519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1E8D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Oval 16"/>
          <p:cNvSpPr/>
          <p:nvPr/>
        </p:nvSpPr>
        <p:spPr>
          <a:xfrm>
            <a:off x="8101584" y="1984248"/>
            <a:ext cx="420624" cy="420624"/>
          </a:xfrm>
          <a:prstGeom prst="ellipse">
            <a:avLst/>
          </a:prstGeom>
          <a:solidFill>
            <a:srgbClr val="E1E8D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8101584" y="1993392"/>
            <a:ext cx="420624" cy="31089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500" b="1">
                <a:solidFill>
                  <a:srgbClr val="234A38"/>
                </a:solidFill>
                <a:latin typeface="Aptos"/>
              </a:rPr>
              <a:t>P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8650224" y="1965960"/>
            <a:ext cx="2423160" cy="31089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500" b="1">
                <a:solidFill>
                  <a:srgbClr val="234A38"/>
                </a:solidFill>
                <a:latin typeface="Aptos"/>
              </a:rPr>
              <a:t>The Promise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8129016" y="2423160"/>
            <a:ext cx="2926080" cy="954107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0" dirty="0">
                <a:solidFill>
                  <a:srgbClr val="272B28"/>
                </a:solidFill>
                <a:latin typeface="Aptos"/>
              </a:rPr>
              <a:t>Make conscious fashion easier through timeless products, transparent information and a refined digital experience.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713232" y="4041648"/>
            <a:ext cx="2743200" cy="32004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600" b="1">
                <a:solidFill>
                  <a:srgbClr val="234A38"/>
                </a:solidFill>
                <a:latin typeface="Aptos"/>
              </a:rPr>
              <a:t>Strategic objectives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520600" y="4520653"/>
            <a:ext cx="6858000" cy="1554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700"/>
              </a:spcAft>
              <a:defRPr sz="1400">
                <a:solidFill>
                  <a:srgbClr val="272B28"/>
                </a:solidFill>
                <a:latin typeface="Aptos"/>
              </a:defRPr>
            </a:pPr>
            <a:r>
              <a:rPr dirty="0"/>
              <a:t>• Build brand awareness and trust through consistent visual identity.</a:t>
            </a:r>
          </a:p>
          <a:p>
            <a:pPr>
              <a:spcAft>
                <a:spcPts val="700"/>
              </a:spcAft>
              <a:defRPr sz="1400">
                <a:solidFill>
                  <a:srgbClr val="272B28"/>
                </a:solidFill>
                <a:latin typeface="Aptos"/>
              </a:defRPr>
            </a:pPr>
            <a:r>
              <a:rPr dirty="0"/>
              <a:t>• Convert social discovery into website visits, email sign-ups and sales.</a:t>
            </a:r>
          </a:p>
          <a:p>
            <a:pPr>
              <a:spcAft>
                <a:spcPts val="700"/>
              </a:spcAft>
              <a:defRPr sz="1400">
                <a:solidFill>
                  <a:srgbClr val="272B28"/>
                </a:solidFill>
                <a:latin typeface="Aptos"/>
              </a:defRPr>
            </a:pPr>
            <a:r>
              <a:rPr dirty="0"/>
              <a:t>• Use content and SEO to educate customers and generate organic demand.</a:t>
            </a:r>
          </a:p>
          <a:p>
            <a:pPr>
              <a:spcAft>
                <a:spcPts val="700"/>
              </a:spcAft>
              <a:defRPr sz="1400">
                <a:solidFill>
                  <a:srgbClr val="272B28"/>
                </a:solidFill>
                <a:latin typeface="Aptos"/>
              </a:defRPr>
            </a:pPr>
            <a:r>
              <a:rPr dirty="0"/>
              <a:t>• Scale securely using cloud services while protecting customer data.</a:t>
            </a:r>
          </a:p>
        </p:txBody>
      </p:sp>
      <p:sp>
        <p:nvSpPr>
          <p:cNvPr id="23" name="Rounded Rectangle 22"/>
          <p:cNvSpPr/>
          <p:nvPr/>
        </p:nvSpPr>
        <p:spPr>
          <a:xfrm>
            <a:off x="8229600" y="4069080"/>
            <a:ext cx="2743200" cy="329184"/>
          </a:xfrm>
          <a:prstGeom prst="roundRect">
            <a:avLst/>
          </a:prstGeom>
          <a:solidFill>
            <a:srgbClr val="E1E8D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TextBox 23"/>
          <p:cNvSpPr txBox="1"/>
          <p:nvPr/>
        </p:nvSpPr>
        <p:spPr>
          <a:xfrm>
            <a:off x="8229600" y="4133088"/>
            <a:ext cx="274320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900" b="1">
                <a:solidFill>
                  <a:srgbClr val="234A38"/>
                </a:solidFill>
                <a:latin typeface="Aptos"/>
              </a:rPr>
              <a:t>DISCOVER</a:t>
            </a:r>
          </a:p>
        </p:txBody>
      </p:sp>
      <p:sp>
        <p:nvSpPr>
          <p:cNvPr id="25" name="Rounded Rectangle 24"/>
          <p:cNvSpPr/>
          <p:nvPr/>
        </p:nvSpPr>
        <p:spPr>
          <a:xfrm>
            <a:off x="8435340" y="4507992"/>
            <a:ext cx="2331720" cy="329184"/>
          </a:xfrm>
          <a:prstGeom prst="roundRect">
            <a:avLst/>
          </a:prstGeom>
          <a:solidFill>
            <a:srgbClr val="D5E1D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/>
          <p:cNvSpPr txBox="1"/>
          <p:nvPr/>
        </p:nvSpPr>
        <p:spPr>
          <a:xfrm>
            <a:off x="8435340" y="4572000"/>
            <a:ext cx="233172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900" b="1">
                <a:solidFill>
                  <a:srgbClr val="234A38"/>
                </a:solidFill>
                <a:latin typeface="Aptos"/>
              </a:rPr>
              <a:t>TRUST</a:t>
            </a:r>
          </a:p>
        </p:txBody>
      </p:sp>
      <p:sp>
        <p:nvSpPr>
          <p:cNvPr id="27" name="Rounded Rectangle 26"/>
          <p:cNvSpPr/>
          <p:nvPr/>
        </p:nvSpPr>
        <p:spPr>
          <a:xfrm>
            <a:off x="8641080" y="4946904"/>
            <a:ext cx="1920240" cy="329184"/>
          </a:xfrm>
          <a:prstGeom prst="roundRect">
            <a:avLst/>
          </a:prstGeom>
          <a:solidFill>
            <a:srgbClr val="C2D7C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TextBox 27"/>
          <p:cNvSpPr txBox="1"/>
          <p:nvPr/>
        </p:nvSpPr>
        <p:spPr>
          <a:xfrm>
            <a:off x="8641080" y="5010912"/>
            <a:ext cx="192024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900" b="1">
                <a:solidFill>
                  <a:srgbClr val="234A38"/>
                </a:solidFill>
                <a:latin typeface="Aptos"/>
              </a:rPr>
              <a:t>CONVERT</a:t>
            </a:r>
          </a:p>
        </p:txBody>
      </p:sp>
      <p:sp>
        <p:nvSpPr>
          <p:cNvPr id="29" name="Rounded Rectangle 28"/>
          <p:cNvSpPr/>
          <p:nvPr/>
        </p:nvSpPr>
        <p:spPr>
          <a:xfrm>
            <a:off x="8846820" y="5385816"/>
            <a:ext cx="1508760" cy="329184"/>
          </a:xfrm>
          <a:prstGeom prst="roundRect">
            <a:avLst/>
          </a:prstGeom>
          <a:solidFill>
            <a:srgbClr val="ACC9B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TextBox 29"/>
          <p:cNvSpPr txBox="1"/>
          <p:nvPr/>
        </p:nvSpPr>
        <p:spPr>
          <a:xfrm>
            <a:off x="8846820" y="5449824"/>
            <a:ext cx="150876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900" b="1">
                <a:solidFill>
                  <a:srgbClr val="234A38"/>
                </a:solidFill>
                <a:latin typeface="Aptos"/>
              </a:rPr>
              <a:t>RETAIN</a:t>
            </a:r>
          </a:p>
        </p:txBody>
      </p:sp>
      <p:sp>
        <p:nvSpPr>
          <p:cNvPr id="31" name="Rectangle 30"/>
          <p:cNvSpPr/>
          <p:nvPr/>
        </p:nvSpPr>
        <p:spPr>
          <a:xfrm>
            <a:off x="658368" y="6510528"/>
            <a:ext cx="10881360" cy="10972"/>
          </a:xfrm>
          <a:prstGeom prst="rect">
            <a:avLst/>
          </a:prstGeom>
          <a:solidFill>
            <a:srgbClr val="E1E8D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58368" y="438912"/>
            <a:ext cx="10241280" cy="646331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3600" b="1" dirty="0">
                <a:solidFill>
                  <a:srgbClr val="234A38"/>
                </a:solidFill>
                <a:latin typeface="Aptos Display"/>
              </a:rPr>
              <a:t>Target Audience &amp; Value Proposition</a:t>
            </a:r>
          </a:p>
        </p:txBody>
      </p:sp>
      <p:sp>
        <p:nvSpPr>
          <p:cNvPr id="3" name="Rectangle 2"/>
          <p:cNvSpPr/>
          <p:nvPr/>
        </p:nvSpPr>
        <p:spPr>
          <a:xfrm>
            <a:off x="658368" y="1078992"/>
            <a:ext cx="914400" cy="50292"/>
          </a:xfrm>
          <a:prstGeom prst="rect">
            <a:avLst/>
          </a:prstGeom>
          <a:solidFill>
            <a:srgbClr val="B97F5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658368" y="1207008"/>
            <a:ext cx="10607040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0" dirty="0">
                <a:solidFill>
                  <a:srgbClr val="656C66"/>
                </a:solidFill>
                <a:latin typeface="Aptos"/>
              </a:rPr>
              <a:t>Position VerdeMode at the intersection of aesthetics, ethics and transparency.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018520" y="438912"/>
            <a:ext cx="502920" cy="32004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/>
            <a:r>
              <a:rPr sz="1100" b="1">
                <a:solidFill>
                  <a:srgbClr val="656C66"/>
                </a:solidFill>
                <a:latin typeface="Aptos"/>
              </a:rPr>
              <a:t>03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58368" y="1719072"/>
            <a:ext cx="3657600" cy="411480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1E8D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Oval 6"/>
          <p:cNvSpPr/>
          <p:nvPr/>
        </p:nvSpPr>
        <p:spPr>
          <a:xfrm>
            <a:off x="859536" y="1920240"/>
            <a:ext cx="420624" cy="420624"/>
          </a:xfrm>
          <a:prstGeom prst="ellipse">
            <a:avLst/>
          </a:prstGeom>
          <a:solidFill>
            <a:srgbClr val="E1E8D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859536" y="1929384"/>
            <a:ext cx="420624" cy="31089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500" b="1">
                <a:solidFill>
                  <a:srgbClr val="234A38"/>
                </a:solidFill>
                <a:latin typeface="Aptos"/>
              </a:rPr>
              <a:t>V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408176" y="1945886"/>
            <a:ext cx="2697480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1" dirty="0">
                <a:solidFill>
                  <a:srgbClr val="234A38"/>
                </a:solidFill>
                <a:latin typeface="Aptos"/>
              </a:rPr>
              <a:t>Core Customer Persona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86968" y="2359152"/>
            <a:ext cx="3200400" cy="2800767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sz="1600" b="1" dirty="0">
                <a:solidFill>
                  <a:srgbClr val="272B28"/>
                </a:solidFill>
                <a:latin typeface="Aptos"/>
              </a:rPr>
              <a:t>Age: </a:t>
            </a:r>
            <a:r>
              <a:rPr sz="1600" b="0" dirty="0">
                <a:solidFill>
                  <a:srgbClr val="272B28"/>
                </a:solidFill>
                <a:latin typeface="Aptos"/>
              </a:rPr>
              <a:t>20–45
</a:t>
            </a:r>
            <a:r>
              <a:rPr sz="1600" b="1" dirty="0">
                <a:solidFill>
                  <a:srgbClr val="272B28"/>
                </a:solidFill>
                <a:latin typeface="Aptos"/>
              </a:rPr>
              <a:t>Lifestyle: </a:t>
            </a:r>
            <a:r>
              <a:rPr lang="en-US" sz="1600" dirty="0">
                <a:solidFill>
                  <a:srgbClr val="272B28"/>
                </a:solidFill>
                <a:latin typeface="Aptos"/>
              </a:rPr>
              <a:t>U</a:t>
            </a:r>
            <a:r>
              <a:rPr sz="1600" b="0" dirty="0">
                <a:solidFill>
                  <a:srgbClr val="272B28"/>
                </a:solidFill>
                <a:latin typeface="Aptos"/>
              </a:rPr>
              <a:t>rban, digital-first, style-conscious
</a:t>
            </a:r>
            <a:r>
              <a:rPr sz="1600" b="1" dirty="0">
                <a:solidFill>
                  <a:srgbClr val="272B28"/>
                </a:solidFill>
                <a:latin typeface="Aptos"/>
              </a:rPr>
              <a:t>Values: </a:t>
            </a:r>
            <a:r>
              <a:rPr lang="en-US" sz="1600" dirty="0">
                <a:solidFill>
                  <a:srgbClr val="272B28"/>
                </a:solidFill>
                <a:latin typeface="Aptos"/>
              </a:rPr>
              <a:t>S</a:t>
            </a:r>
            <a:r>
              <a:rPr sz="1600" b="0" dirty="0">
                <a:solidFill>
                  <a:srgbClr val="272B28"/>
                </a:solidFill>
                <a:latin typeface="Aptos"/>
              </a:rPr>
              <a:t>ustainability, quality, transparency
</a:t>
            </a:r>
            <a:r>
              <a:rPr sz="1600" b="1" dirty="0">
                <a:solidFill>
                  <a:srgbClr val="272B28"/>
                </a:solidFill>
                <a:latin typeface="Aptos"/>
              </a:rPr>
              <a:t>Pain points: </a:t>
            </a:r>
            <a:r>
              <a:rPr lang="en-US" sz="1600" dirty="0">
                <a:solidFill>
                  <a:srgbClr val="272B28"/>
                </a:solidFill>
                <a:latin typeface="Aptos"/>
              </a:rPr>
              <a:t>G</a:t>
            </a:r>
            <a:r>
              <a:rPr sz="1600" b="0" dirty="0">
                <a:solidFill>
                  <a:srgbClr val="272B28"/>
                </a:solidFill>
                <a:latin typeface="Aptos"/>
              </a:rPr>
              <a:t>reenwashing, low durability, information overload
</a:t>
            </a:r>
            <a:r>
              <a:rPr sz="1600" b="1" dirty="0">
                <a:solidFill>
                  <a:srgbClr val="272B28"/>
                </a:solidFill>
                <a:latin typeface="Aptos"/>
              </a:rPr>
              <a:t>Digital </a:t>
            </a:r>
            <a:r>
              <a:rPr sz="1600" b="1" dirty="0" err="1">
                <a:solidFill>
                  <a:srgbClr val="272B28"/>
                </a:solidFill>
                <a:latin typeface="Aptos"/>
              </a:rPr>
              <a:t>behaviour</a:t>
            </a:r>
            <a:r>
              <a:rPr sz="1600" b="1" dirty="0">
                <a:solidFill>
                  <a:srgbClr val="272B28"/>
                </a:solidFill>
                <a:latin typeface="Aptos"/>
              </a:rPr>
              <a:t>: </a:t>
            </a:r>
            <a:r>
              <a:rPr lang="en-US" sz="1600" dirty="0">
                <a:solidFill>
                  <a:srgbClr val="272B28"/>
                </a:solidFill>
                <a:latin typeface="Aptos"/>
              </a:rPr>
              <a:t>D</a:t>
            </a:r>
            <a:r>
              <a:rPr sz="1600" b="0" dirty="0">
                <a:solidFill>
                  <a:srgbClr val="272B28"/>
                </a:solidFill>
                <a:latin typeface="Aptos"/>
              </a:rPr>
              <a:t>iscovers products via social platforms, search and peer recommendations.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709160" y="1783080"/>
            <a:ext cx="2926080" cy="338554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600" b="1" dirty="0">
                <a:solidFill>
                  <a:srgbClr val="B97F57"/>
                </a:solidFill>
                <a:latin typeface="Aptos"/>
              </a:rPr>
              <a:t>VALUE PROPOSITION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5010443" y="2247198"/>
            <a:ext cx="6492240" cy="10515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500" b="1" dirty="0">
                <a:solidFill>
                  <a:srgbClr val="234A38"/>
                </a:solidFill>
                <a:latin typeface="Aptos Display"/>
              </a:rPr>
              <a:t>“Modern essentials that look good,
last longer and leave a lighter footprint.”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4709160" y="3657600"/>
            <a:ext cx="2148840" cy="1417320"/>
          </a:xfrm>
          <a:prstGeom prst="roundRect">
            <a:avLst/>
          </a:prstGeom>
          <a:solidFill>
            <a:srgbClr val="E1E8DE"/>
          </a:solidFill>
          <a:ln w="12700">
            <a:solidFill>
              <a:srgbClr val="E1E8D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Oval 13"/>
          <p:cNvSpPr/>
          <p:nvPr/>
        </p:nvSpPr>
        <p:spPr>
          <a:xfrm>
            <a:off x="4910328" y="3858768"/>
            <a:ext cx="420624" cy="420624"/>
          </a:xfrm>
          <a:prstGeom prst="ellipse">
            <a:avLst/>
          </a:prstGeom>
          <a:solidFill>
            <a:srgbClr val="E1E8D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4910328" y="3867912"/>
            <a:ext cx="420624" cy="31089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500" b="1">
                <a:solidFill>
                  <a:srgbClr val="234A38"/>
                </a:solidFill>
                <a:latin typeface="Aptos"/>
              </a:rPr>
              <a:t>1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458968" y="3840480"/>
            <a:ext cx="1188720" cy="31089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500" b="1">
                <a:solidFill>
                  <a:srgbClr val="234A38"/>
                </a:solidFill>
                <a:latin typeface="Aptos"/>
              </a:rPr>
              <a:t>STYLE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4937760" y="4297680"/>
            <a:ext cx="1691640" cy="5232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0" dirty="0">
                <a:solidFill>
                  <a:srgbClr val="272B28"/>
                </a:solidFill>
                <a:latin typeface="Aptos"/>
              </a:rPr>
              <a:t>Minimalist, versatile and timeless.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7040880" y="3657600"/>
            <a:ext cx="2148840" cy="1417320"/>
          </a:xfrm>
          <a:prstGeom prst="roundRect">
            <a:avLst/>
          </a:prstGeom>
          <a:solidFill>
            <a:srgbClr val="E1E8DE"/>
          </a:solidFill>
          <a:ln w="12700">
            <a:solidFill>
              <a:srgbClr val="E1E8D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Oval 18"/>
          <p:cNvSpPr/>
          <p:nvPr/>
        </p:nvSpPr>
        <p:spPr>
          <a:xfrm>
            <a:off x="7242048" y="3858768"/>
            <a:ext cx="420624" cy="420624"/>
          </a:xfrm>
          <a:prstGeom prst="ellipse">
            <a:avLst/>
          </a:prstGeom>
          <a:solidFill>
            <a:srgbClr val="E1E8D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7242048" y="3867912"/>
            <a:ext cx="420624" cy="31089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500" b="1">
                <a:solidFill>
                  <a:srgbClr val="234A38"/>
                </a:solidFill>
                <a:latin typeface="Aptos"/>
              </a:rPr>
              <a:t>2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7790688" y="3840480"/>
            <a:ext cx="1188720" cy="31089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500" b="1">
                <a:solidFill>
                  <a:srgbClr val="234A38"/>
                </a:solidFill>
                <a:latin typeface="Aptos"/>
              </a:rPr>
              <a:t>PROOF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7269480" y="4297680"/>
            <a:ext cx="1691640" cy="738664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0" dirty="0">
                <a:solidFill>
                  <a:srgbClr val="272B28"/>
                </a:solidFill>
                <a:latin typeface="Aptos"/>
              </a:rPr>
              <a:t>Clear materials, sourcing and care information.</a:t>
            </a:r>
          </a:p>
        </p:txBody>
      </p:sp>
      <p:sp>
        <p:nvSpPr>
          <p:cNvPr id="23" name="Rounded Rectangle 22"/>
          <p:cNvSpPr/>
          <p:nvPr/>
        </p:nvSpPr>
        <p:spPr>
          <a:xfrm>
            <a:off x="9372600" y="3657600"/>
            <a:ext cx="2148840" cy="1417320"/>
          </a:xfrm>
          <a:prstGeom prst="roundRect">
            <a:avLst/>
          </a:prstGeom>
          <a:solidFill>
            <a:srgbClr val="E1E8DE"/>
          </a:solidFill>
          <a:ln w="12700">
            <a:solidFill>
              <a:srgbClr val="E1E8D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Oval 23"/>
          <p:cNvSpPr/>
          <p:nvPr/>
        </p:nvSpPr>
        <p:spPr>
          <a:xfrm>
            <a:off x="9573768" y="3858768"/>
            <a:ext cx="420624" cy="420624"/>
          </a:xfrm>
          <a:prstGeom prst="ellipse">
            <a:avLst/>
          </a:prstGeom>
          <a:solidFill>
            <a:srgbClr val="E1E8D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TextBox 24"/>
          <p:cNvSpPr txBox="1"/>
          <p:nvPr/>
        </p:nvSpPr>
        <p:spPr>
          <a:xfrm>
            <a:off x="9573768" y="3867912"/>
            <a:ext cx="420624" cy="31089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500" b="1">
                <a:solidFill>
                  <a:srgbClr val="234A38"/>
                </a:solidFill>
                <a:latin typeface="Aptos"/>
              </a:rPr>
              <a:t>3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10122408" y="3840480"/>
            <a:ext cx="1188720" cy="31089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500" b="1">
                <a:solidFill>
                  <a:srgbClr val="234A38"/>
                </a:solidFill>
                <a:latin typeface="Aptos"/>
              </a:rPr>
              <a:t>IMPACT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9601200" y="4297680"/>
            <a:ext cx="1691640" cy="738664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0" dirty="0">
                <a:solidFill>
                  <a:srgbClr val="272B28"/>
                </a:solidFill>
                <a:latin typeface="Aptos"/>
              </a:rPr>
              <a:t>Encourage fewer, better and longer-lasting purchases.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4709160" y="5394960"/>
            <a:ext cx="6492240" cy="830997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600" b="0" dirty="0">
                <a:solidFill>
                  <a:srgbClr val="656C66"/>
                </a:solidFill>
                <a:latin typeface="Aptos"/>
              </a:rPr>
              <a:t>Critical insight: sustainable-fashion research highlights the importance of perceived value and accessible information; uncertainty can inhibit purchase decisions.</a:t>
            </a:r>
          </a:p>
        </p:txBody>
      </p:sp>
      <p:sp>
        <p:nvSpPr>
          <p:cNvPr id="29" name="Rectangle 28"/>
          <p:cNvSpPr/>
          <p:nvPr/>
        </p:nvSpPr>
        <p:spPr>
          <a:xfrm>
            <a:off x="658368" y="6510528"/>
            <a:ext cx="10881360" cy="10972"/>
          </a:xfrm>
          <a:prstGeom prst="rect">
            <a:avLst/>
          </a:prstGeom>
          <a:solidFill>
            <a:srgbClr val="E1E8D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58368" y="438912"/>
            <a:ext cx="10241280" cy="70788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4000" b="1" dirty="0">
                <a:solidFill>
                  <a:srgbClr val="234A38"/>
                </a:solidFill>
                <a:latin typeface="Aptos Display"/>
              </a:rPr>
              <a:t>Brand Identity: Logo, </a:t>
            </a:r>
            <a:r>
              <a:rPr sz="4000" b="1" dirty="0" err="1">
                <a:solidFill>
                  <a:srgbClr val="234A38"/>
                </a:solidFill>
                <a:latin typeface="Aptos Display"/>
              </a:rPr>
              <a:t>Colour</a:t>
            </a:r>
            <a:r>
              <a:rPr sz="4000" b="1" dirty="0">
                <a:solidFill>
                  <a:srgbClr val="234A38"/>
                </a:solidFill>
                <a:latin typeface="Aptos Display"/>
              </a:rPr>
              <a:t> &amp; Typography</a:t>
            </a:r>
          </a:p>
        </p:txBody>
      </p:sp>
      <p:sp>
        <p:nvSpPr>
          <p:cNvPr id="3" name="Rectangle 2"/>
          <p:cNvSpPr/>
          <p:nvPr/>
        </p:nvSpPr>
        <p:spPr>
          <a:xfrm>
            <a:off x="658368" y="1078992"/>
            <a:ext cx="914400" cy="50292"/>
          </a:xfrm>
          <a:prstGeom prst="rect">
            <a:avLst/>
          </a:prstGeom>
          <a:solidFill>
            <a:srgbClr val="B97F5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658368" y="1207008"/>
            <a:ext cx="10607040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0" dirty="0">
                <a:solidFill>
                  <a:srgbClr val="656C66"/>
                </a:solidFill>
                <a:latin typeface="Aptos"/>
              </a:rPr>
              <a:t>A minimalist system designed to communicate nature without looking rustic or generic.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018520" y="438912"/>
            <a:ext cx="502920" cy="32004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/>
            <a:r>
              <a:rPr sz="1100" b="1">
                <a:solidFill>
                  <a:srgbClr val="656C66"/>
                </a:solidFill>
                <a:latin typeface="Aptos"/>
              </a:rPr>
              <a:t>04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58368" y="1691640"/>
            <a:ext cx="3657600" cy="4341054"/>
          </a:xfrm>
          <a:prstGeom prst="roundRect">
            <a:avLst/>
          </a:prstGeom>
          <a:solidFill>
            <a:srgbClr val="FFFFFF"/>
          </a:solidFill>
          <a:ln>
            <a:solidFill>
              <a:srgbClr val="E1E8D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Oval 6"/>
          <p:cNvSpPr/>
          <p:nvPr/>
        </p:nvSpPr>
        <p:spPr>
          <a:xfrm>
            <a:off x="1143000" y="2331720"/>
            <a:ext cx="1135684" cy="1135684"/>
          </a:xfrm>
          <a:prstGeom prst="ellipse">
            <a:avLst/>
          </a:prstGeom>
          <a:solidFill>
            <a:srgbClr val="234A3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1143000" y="2468422"/>
            <a:ext cx="1135684" cy="57835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3450" b="1">
                <a:solidFill>
                  <a:srgbClr val="F7F5EF"/>
                </a:solidFill>
                <a:latin typeface="Aptos Display"/>
              </a:rPr>
              <a:t>V</a:t>
            </a:r>
          </a:p>
        </p:txBody>
      </p:sp>
      <p:sp>
        <p:nvSpPr>
          <p:cNvPr id="9" name="Arc 8"/>
          <p:cNvSpPr/>
          <p:nvPr/>
        </p:nvSpPr>
        <p:spPr>
          <a:xfrm>
            <a:off x="1900123" y="2226563"/>
            <a:ext cx="504748" cy="578358"/>
          </a:xfrm>
          <a:prstGeom prst="arc">
            <a:avLst/>
          </a:prstGeom>
          <a:solidFill>
            <a:srgbClr val="849D8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488996" y="2415844"/>
            <a:ext cx="3259836" cy="441655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529" b="1">
                <a:solidFill>
                  <a:srgbClr val="234A38"/>
                </a:solidFill>
                <a:latin typeface="Aptos Display"/>
              </a:rPr>
              <a:t>VerdeMode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510028" y="2910077"/>
            <a:ext cx="2313432" cy="26289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977" b="1">
                <a:solidFill>
                  <a:srgbClr val="656C66"/>
                </a:solidFill>
                <a:latin typeface="Aptos"/>
              </a:rPr>
              <a:t>STUDIO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143000" y="3558015"/>
            <a:ext cx="2011680" cy="36933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b="1" dirty="0">
                <a:solidFill>
                  <a:srgbClr val="234A38"/>
                </a:solidFill>
                <a:latin typeface="Aptos"/>
              </a:rPr>
              <a:t>Logo concept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3752" y="3982522"/>
            <a:ext cx="3044014" cy="18697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700"/>
              </a:spcAft>
              <a:defRPr sz="1150">
                <a:solidFill>
                  <a:srgbClr val="272B28"/>
                </a:solidFill>
                <a:latin typeface="Aptos"/>
              </a:defRPr>
            </a:pPr>
            <a:r>
              <a:rPr sz="1400" dirty="0"/>
              <a:t>• “V” monogram = VerdeMode identity.</a:t>
            </a:r>
          </a:p>
          <a:p>
            <a:pPr>
              <a:spcAft>
                <a:spcPts val="700"/>
              </a:spcAft>
              <a:defRPr sz="1150">
                <a:solidFill>
                  <a:srgbClr val="272B28"/>
                </a:solidFill>
                <a:latin typeface="Aptos"/>
              </a:defRPr>
            </a:pPr>
            <a:r>
              <a:rPr sz="1400" dirty="0"/>
              <a:t>• Leaf motif = responsible production.</a:t>
            </a:r>
          </a:p>
          <a:p>
            <a:pPr>
              <a:spcAft>
                <a:spcPts val="700"/>
              </a:spcAft>
              <a:defRPr sz="1150">
                <a:solidFill>
                  <a:srgbClr val="272B28"/>
                </a:solidFill>
                <a:latin typeface="Aptos"/>
              </a:defRPr>
            </a:pPr>
            <a:r>
              <a:rPr sz="1400" dirty="0"/>
              <a:t>• Circular form = longevity and circularity.</a:t>
            </a:r>
          </a:p>
          <a:p>
            <a:pPr>
              <a:spcAft>
                <a:spcPts val="700"/>
              </a:spcAft>
              <a:defRPr sz="1150">
                <a:solidFill>
                  <a:srgbClr val="272B28"/>
                </a:solidFill>
                <a:latin typeface="Aptos"/>
              </a:defRPr>
            </a:pPr>
            <a:r>
              <a:rPr sz="1400" dirty="0"/>
              <a:t>• Simple geometry = premium, digital-first appearance.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709160" y="1783080"/>
            <a:ext cx="2011680" cy="338554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600" b="1" dirty="0">
                <a:solidFill>
                  <a:srgbClr val="B97F57"/>
                </a:solidFill>
                <a:latin typeface="Aptos"/>
              </a:rPr>
              <a:t>COLOUR PALETTE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4709160" y="2240280"/>
            <a:ext cx="1078992" cy="713232"/>
          </a:xfrm>
          <a:prstGeom prst="roundRect">
            <a:avLst/>
          </a:prstGeom>
          <a:solidFill>
            <a:srgbClr val="234A3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4709160" y="3072384"/>
            <a:ext cx="1078992" cy="276999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200" b="1" dirty="0">
                <a:solidFill>
                  <a:srgbClr val="272B28"/>
                </a:solidFill>
                <a:latin typeface="Aptos"/>
              </a:rPr>
              <a:t>Deep Forest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6007608" y="2240280"/>
            <a:ext cx="1078992" cy="713232"/>
          </a:xfrm>
          <a:prstGeom prst="roundRect">
            <a:avLst/>
          </a:prstGeom>
          <a:solidFill>
            <a:srgbClr val="849D8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6007608" y="3072384"/>
            <a:ext cx="1078992" cy="276999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200" b="1" dirty="0">
                <a:solidFill>
                  <a:srgbClr val="272B28"/>
                </a:solidFill>
                <a:latin typeface="Aptos"/>
              </a:rPr>
              <a:t>Sage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7306056" y="2240280"/>
            <a:ext cx="1078992" cy="713232"/>
          </a:xfrm>
          <a:prstGeom prst="roundRect">
            <a:avLst/>
          </a:prstGeom>
          <a:solidFill>
            <a:srgbClr val="F7F5E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7306056" y="3072384"/>
            <a:ext cx="1078992" cy="276999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200" b="1" dirty="0">
                <a:solidFill>
                  <a:srgbClr val="272B28"/>
                </a:solidFill>
                <a:latin typeface="Aptos"/>
              </a:rPr>
              <a:t>Warm Ivory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8604504" y="2240280"/>
            <a:ext cx="1078992" cy="713232"/>
          </a:xfrm>
          <a:prstGeom prst="roundRect">
            <a:avLst/>
          </a:prstGeom>
          <a:solidFill>
            <a:srgbClr val="B97F5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8604504" y="3072384"/>
            <a:ext cx="1078992" cy="276999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200" b="1" dirty="0">
                <a:solidFill>
                  <a:srgbClr val="272B28"/>
                </a:solidFill>
                <a:latin typeface="Aptos"/>
              </a:rPr>
              <a:t>Terracotta</a:t>
            </a:r>
          </a:p>
        </p:txBody>
      </p:sp>
      <p:sp>
        <p:nvSpPr>
          <p:cNvPr id="23" name="Rounded Rectangle 22"/>
          <p:cNvSpPr/>
          <p:nvPr/>
        </p:nvSpPr>
        <p:spPr>
          <a:xfrm>
            <a:off x="9902952" y="2240280"/>
            <a:ext cx="1078992" cy="713232"/>
          </a:xfrm>
          <a:prstGeom prst="roundRect">
            <a:avLst/>
          </a:prstGeom>
          <a:solidFill>
            <a:srgbClr val="272B2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TextBox 23"/>
          <p:cNvSpPr txBox="1"/>
          <p:nvPr/>
        </p:nvSpPr>
        <p:spPr>
          <a:xfrm>
            <a:off x="9902952" y="3072384"/>
            <a:ext cx="1078992" cy="276999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200" b="1" dirty="0">
                <a:solidFill>
                  <a:srgbClr val="272B28"/>
                </a:solidFill>
                <a:latin typeface="Aptos"/>
              </a:rPr>
              <a:t>Charcoal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4709160" y="3730752"/>
            <a:ext cx="2011680" cy="338554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600" b="1" dirty="0">
                <a:solidFill>
                  <a:srgbClr val="B97F57"/>
                </a:solidFill>
                <a:latin typeface="Aptos"/>
              </a:rPr>
              <a:t>TYPOGRAPHY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4709160" y="4133087"/>
            <a:ext cx="2926080" cy="4572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200" b="1">
                <a:solidFill>
                  <a:srgbClr val="234A38"/>
                </a:solidFill>
                <a:latin typeface="Aptos Display"/>
              </a:rPr>
              <a:t>Aptos Display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4709160" y="4681728"/>
            <a:ext cx="4023360" cy="110799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sz="1600" b="1" dirty="0">
                <a:solidFill>
                  <a:srgbClr val="272B28"/>
                </a:solidFill>
                <a:latin typeface="Aptos"/>
              </a:rPr>
              <a:t>Headlines: </a:t>
            </a:r>
            <a:r>
              <a:rPr lang="en-US" sz="1600" dirty="0">
                <a:solidFill>
                  <a:srgbClr val="272B28"/>
                </a:solidFill>
                <a:latin typeface="Aptos"/>
              </a:rPr>
              <a:t>E</a:t>
            </a:r>
            <a:r>
              <a:rPr sz="1600" b="0" dirty="0">
                <a:solidFill>
                  <a:srgbClr val="272B28"/>
                </a:solidFill>
                <a:latin typeface="Aptos"/>
              </a:rPr>
              <a:t>legant + confident
</a:t>
            </a:r>
            <a:r>
              <a:rPr sz="1600" b="1" dirty="0">
                <a:solidFill>
                  <a:srgbClr val="272B28"/>
                </a:solidFill>
                <a:latin typeface="Aptos"/>
              </a:rPr>
              <a:t>Body: </a:t>
            </a:r>
            <a:r>
              <a:rPr lang="en-US" sz="1600" dirty="0">
                <a:solidFill>
                  <a:srgbClr val="272B28"/>
                </a:solidFill>
                <a:latin typeface="Aptos"/>
              </a:rPr>
              <a:t>C</a:t>
            </a:r>
            <a:r>
              <a:rPr sz="1600" b="0" dirty="0">
                <a:solidFill>
                  <a:srgbClr val="272B28"/>
                </a:solidFill>
                <a:latin typeface="Aptos"/>
              </a:rPr>
              <a:t>lean + highly readable
</a:t>
            </a:r>
            <a:r>
              <a:rPr b="1" dirty="0">
                <a:solidFill>
                  <a:srgbClr val="272B28"/>
                </a:solidFill>
                <a:latin typeface="Aptos"/>
              </a:rPr>
              <a:t>UI: </a:t>
            </a:r>
            <a:r>
              <a:rPr lang="en-US" sz="1600" dirty="0">
                <a:solidFill>
                  <a:srgbClr val="272B28"/>
                </a:solidFill>
                <a:latin typeface="Aptos"/>
              </a:rPr>
              <a:t>S</a:t>
            </a:r>
            <a:r>
              <a:rPr sz="1600" b="0" dirty="0">
                <a:solidFill>
                  <a:srgbClr val="272B28"/>
                </a:solidFill>
                <a:latin typeface="Aptos"/>
              </a:rPr>
              <a:t>hort labels, generous spacing, strong hierarchy</a:t>
            </a:r>
          </a:p>
        </p:txBody>
      </p:sp>
      <p:sp>
        <p:nvSpPr>
          <p:cNvPr id="28" name="Rounded Rectangle 27"/>
          <p:cNvSpPr/>
          <p:nvPr/>
        </p:nvSpPr>
        <p:spPr>
          <a:xfrm>
            <a:off x="8732520" y="3730752"/>
            <a:ext cx="2606040" cy="1572768"/>
          </a:xfrm>
          <a:prstGeom prst="roundRect">
            <a:avLst/>
          </a:prstGeom>
          <a:solidFill>
            <a:srgbClr val="E1E8DE"/>
          </a:solidFill>
          <a:ln w="12700">
            <a:solidFill>
              <a:srgbClr val="E1E8D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Oval 28"/>
          <p:cNvSpPr/>
          <p:nvPr/>
        </p:nvSpPr>
        <p:spPr>
          <a:xfrm>
            <a:off x="8933688" y="3931920"/>
            <a:ext cx="420624" cy="420624"/>
          </a:xfrm>
          <a:prstGeom prst="ellipse">
            <a:avLst/>
          </a:prstGeom>
          <a:solidFill>
            <a:srgbClr val="E1E8D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TextBox 29"/>
          <p:cNvSpPr txBox="1"/>
          <p:nvPr/>
        </p:nvSpPr>
        <p:spPr>
          <a:xfrm>
            <a:off x="8933688" y="3941064"/>
            <a:ext cx="420624" cy="31089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500" b="1">
                <a:solidFill>
                  <a:srgbClr val="234A38"/>
                </a:solidFill>
                <a:latin typeface="Aptos"/>
              </a:rPr>
              <a:t>T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9482328" y="3913632"/>
            <a:ext cx="1645920" cy="31089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500" b="1">
                <a:solidFill>
                  <a:srgbClr val="234A38"/>
                </a:solidFill>
                <a:latin typeface="Aptos"/>
              </a:rPr>
              <a:t>Brand Voice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8961120" y="4370832"/>
            <a:ext cx="2148840" cy="830997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600" b="0" dirty="0">
                <a:solidFill>
                  <a:srgbClr val="272B28"/>
                </a:solidFill>
                <a:latin typeface="Aptos"/>
              </a:rPr>
              <a:t>Calm • transparent • intelligent • optimistic • never preachy</a:t>
            </a:r>
          </a:p>
        </p:txBody>
      </p:sp>
      <p:sp>
        <p:nvSpPr>
          <p:cNvPr id="33" name="Rectangle 32"/>
          <p:cNvSpPr/>
          <p:nvPr/>
        </p:nvSpPr>
        <p:spPr>
          <a:xfrm>
            <a:off x="658368" y="6510528"/>
            <a:ext cx="10881360" cy="10972"/>
          </a:xfrm>
          <a:prstGeom prst="rect">
            <a:avLst/>
          </a:prstGeom>
          <a:solidFill>
            <a:srgbClr val="E1E8D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58368" y="438912"/>
            <a:ext cx="10241280" cy="70788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4000" b="1" dirty="0">
                <a:solidFill>
                  <a:srgbClr val="234A38"/>
                </a:solidFill>
                <a:latin typeface="Aptos Display"/>
              </a:rPr>
              <a:t>Brand Story &amp; Sustainable Positioning</a:t>
            </a:r>
          </a:p>
        </p:txBody>
      </p:sp>
      <p:sp>
        <p:nvSpPr>
          <p:cNvPr id="3" name="Rectangle 2"/>
          <p:cNvSpPr/>
          <p:nvPr/>
        </p:nvSpPr>
        <p:spPr>
          <a:xfrm>
            <a:off x="658368" y="1078992"/>
            <a:ext cx="914400" cy="50292"/>
          </a:xfrm>
          <a:prstGeom prst="rect">
            <a:avLst/>
          </a:prstGeom>
          <a:solidFill>
            <a:srgbClr val="B97F5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658368" y="1207008"/>
            <a:ext cx="10607040" cy="36933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b="0" dirty="0">
                <a:solidFill>
                  <a:srgbClr val="656C66"/>
                </a:solidFill>
                <a:latin typeface="Aptos"/>
              </a:rPr>
              <a:t>Turn sustainability from a claim into a visible, evidence-led customer experience.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018520" y="438912"/>
            <a:ext cx="502920" cy="32004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/>
            <a:r>
              <a:rPr sz="1100" b="1">
                <a:solidFill>
                  <a:srgbClr val="656C66"/>
                </a:solidFill>
                <a:latin typeface="Aptos"/>
              </a:rPr>
              <a:t>05</a:t>
            </a:r>
          </a:p>
        </p:txBody>
      </p:sp>
      <p:sp>
        <p:nvSpPr>
          <p:cNvPr id="6" name="Oval 5"/>
          <p:cNvSpPr/>
          <p:nvPr/>
        </p:nvSpPr>
        <p:spPr>
          <a:xfrm>
            <a:off x="658368" y="1828800"/>
            <a:ext cx="502920" cy="502920"/>
          </a:xfrm>
          <a:prstGeom prst="ellipse">
            <a:avLst/>
          </a:prstGeom>
          <a:solidFill>
            <a:srgbClr val="234A3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658368" y="1938528"/>
            <a:ext cx="502920" cy="338554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600" b="1" dirty="0">
                <a:solidFill>
                  <a:srgbClr val="FFFFFF"/>
                </a:solidFill>
                <a:latin typeface="Aptos"/>
              </a:rPr>
              <a:t>01</a:t>
            </a:r>
          </a:p>
        </p:txBody>
      </p:sp>
      <p:sp>
        <p:nvSpPr>
          <p:cNvPr id="8" name="Rectangle 7"/>
          <p:cNvSpPr/>
          <p:nvPr/>
        </p:nvSpPr>
        <p:spPr>
          <a:xfrm>
            <a:off x="1161288" y="2057400"/>
            <a:ext cx="2331720" cy="32004"/>
          </a:xfrm>
          <a:prstGeom prst="rect">
            <a:avLst/>
          </a:prstGeom>
          <a:solidFill>
            <a:srgbClr val="E1E8D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658368" y="2560320"/>
            <a:ext cx="2423160" cy="338554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600" b="1" dirty="0">
                <a:solidFill>
                  <a:srgbClr val="B97F57"/>
                </a:solidFill>
                <a:latin typeface="Aptos"/>
              </a:rPr>
              <a:t>THE PROBLEM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58368" y="2971800"/>
            <a:ext cx="2423160" cy="954107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0" dirty="0">
                <a:solidFill>
                  <a:srgbClr val="272B28"/>
                </a:solidFill>
                <a:latin typeface="Aptos"/>
              </a:rPr>
              <a:t>Fashion can encourage over-consumption and creates environmental and social pressures.</a:t>
            </a:r>
          </a:p>
        </p:txBody>
      </p:sp>
      <p:sp>
        <p:nvSpPr>
          <p:cNvPr id="11" name="Oval 10"/>
          <p:cNvSpPr/>
          <p:nvPr/>
        </p:nvSpPr>
        <p:spPr>
          <a:xfrm>
            <a:off x="3493008" y="1828800"/>
            <a:ext cx="502920" cy="502920"/>
          </a:xfrm>
          <a:prstGeom prst="ellipse">
            <a:avLst/>
          </a:prstGeom>
          <a:solidFill>
            <a:srgbClr val="234A3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3493008" y="1938528"/>
            <a:ext cx="502920" cy="338554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600" b="1" dirty="0">
                <a:solidFill>
                  <a:srgbClr val="FFFFFF"/>
                </a:solidFill>
                <a:latin typeface="Aptos"/>
              </a:rPr>
              <a:t>02</a:t>
            </a:r>
          </a:p>
        </p:txBody>
      </p:sp>
      <p:sp>
        <p:nvSpPr>
          <p:cNvPr id="13" name="Rectangle 12"/>
          <p:cNvSpPr/>
          <p:nvPr/>
        </p:nvSpPr>
        <p:spPr>
          <a:xfrm>
            <a:off x="3995928" y="2057400"/>
            <a:ext cx="2331720" cy="32004"/>
          </a:xfrm>
          <a:prstGeom prst="rect">
            <a:avLst/>
          </a:prstGeom>
          <a:solidFill>
            <a:srgbClr val="E1E8D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3493008" y="2560320"/>
            <a:ext cx="2423160" cy="338554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600" b="1" dirty="0">
                <a:solidFill>
                  <a:srgbClr val="B97F57"/>
                </a:solidFill>
                <a:latin typeface="Aptos"/>
              </a:rPr>
              <a:t>THE BELIEF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3493008" y="2971800"/>
            <a:ext cx="2423160" cy="738664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0" dirty="0">
                <a:solidFill>
                  <a:srgbClr val="272B28"/>
                </a:solidFill>
                <a:latin typeface="Aptos"/>
              </a:rPr>
              <a:t>Style and responsibility should reinforce each other—not compete.</a:t>
            </a:r>
          </a:p>
        </p:txBody>
      </p:sp>
      <p:sp>
        <p:nvSpPr>
          <p:cNvPr id="16" name="Oval 15"/>
          <p:cNvSpPr/>
          <p:nvPr/>
        </p:nvSpPr>
        <p:spPr>
          <a:xfrm>
            <a:off x="6327648" y="1828800"/>
            <a:ext cx="502920" cy="502920"/>
          </a:xfrm>
          <a:prstGeom prst="ellipse">
            <a:avLst/>
          </a:prstGeom>
          <a:solidFill>
            <a:srgbClr val="234A3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6327648" y="1938528"/>
            <a:ext cx="502920" cy="338554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600" b="1" dirty="0">
                <a:solidFill>
                  <a:srgbClr val="FFFFFF"/>
                </a:solidFill>
                <a:latin typeface="Aptos"/>
              </a:rPr>
              <a:t>03</a:t>
            </a:r>
          </a:p>
        </p:txBody>
      </p:sp>
      <p:sp>
        <p:nvSpPr>
          <p:cNvPr id="18" name="Rectangle 17"/>
          <p:cNvSpPr/>
          <p:nvPr/>
        </p:nvSpPr>
        <p:spPr>
          <a:xfrm>
            <a:off x="6830568" y="2057400"/>
            <a:ext cx="2331720" cy="32004"/>
          </a:xfrm>
          <a:prstGeom prst="rect">
            <a:avLst/>
          </a:prstGeom>
          <a:solidFill>
            <a:srgbClr val="E1E8D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6327648" y="2560320"/>
            <a:ext cx="2423160" cy="338554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600" b="1" dirty="0">
                <a:solidFill>
                  <a:srgbClr val="B97F57"/>
                </a:solidFill>
                <a:latin typeface="Aptos"/>
              </a:rPr>
              <a:t>THE RESPONSE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327648" y="2971800"/>
            <a:ext cx="2423160" cy="954107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0" dirty="0">
                <a:solidFill>
                  <a:srgbClr val="272B28"/>
                </a:solidFill>
                <a:latin typeface="Aptos"/>
              </a:rPr>
              <a:t>VerdeMode creates timeless pieces, chooses responsible materials and communicates the journey.</a:t>
            </a:r>
          </a:p>
        </p:txBody>
      </p:sp>
      <p:sp>
        <p:nvSpPr>
          <p:cNvPr id="21" name="Oval 20"/>
          <p:cNvSpPr/>
          <p:nvPr/>
        </p:nvSpPr>
        <p:spPr>
          <a:xfrm>
            <a:off x="9162288" y="1828800"/>
            <a:ext cx="502920" cy="502920"/>
          </a:xfrm>
          <a:prstGeom prst="ellipse">
            <a:avLst/>
          </a:prstGeom>
          <a:solidFill>
            <a:srgbClr val="234A3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9162288" y="1938528"/>
            <a:ext cx="502920" cy="338554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600" b="1" dirty="0">
                <a:solidFill>
                  <a:srgbClr val="FFFFFF"/>
                </a:solidFill>
                <a:latin typeface="Aptos"/>
              </a:rPr>
              <a:t>04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9162288" y="2560320"/>
            <a:ext cx="2423160" cy="338554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600" b="1" dirty="0">
                <a:solidFill>
                  <a:srgbClr val="B97F57"/>
                </a:solidFill>
                <a:latin typeface="Aptos"/>
              </a:rPr>
              <a:t>THE INVITATION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9162288" y="2971800"/>
            <a:ext cx="2423160" cy="738664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0" dirty="0">
                <a:solidFill>
                  <a:srgbClr val="272B28"/>
                </a:solidFill>
                <a:latin typeface="Aptos"/>
              </a:rPr>
              <a:t>Customers become part of a slower, more considered approach to fashion.</a:t>
            </a:r>
          </a:p>
        </p:txBody>
      </p:sp>
      <p:sp>
        <p:nvSpPr>
          <p:cNvPr id="25" name="Rounded Rectangle 24"/>
          <p:cNvSpPr/>
          <p:nvPr/>
        </p:nvSpPr>
        <p:spPr>
          <a:xfrm>
            <a:off x="658368" y="5074920"/>
            <a:ext cx="10881360" cy="822960"/>
          </a:xfrm>
          <a:prstGeom prst="roundRect">
            <a:avLst/>
          </a:prstGeom>
          <a:solidFill>
            <a:srgbClr val="E1E8D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/>
          <p:cNvSpPr txBox="1"/>
          <p:nvPr/>
        </p:nvSpPr>
        <p:spPr>
          <a:xfrm>
            <a:off x="914400" y="5321808"/>
            <a:ext cx="1371600" cy="307777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1" dirty="0">
                <a:solidFill>
                  <a:srgbClr val="234A38"/>
                </a:solidFill>
                <a:latin typeface="Aptos"/>
              </a:rPr>
              <a:t>TRUST RULE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2057400" y="5239512"/>
            <a:ext cx="9052560" cy="584775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600" b="0" dirty="0">
                <a:solidFill>
                  <a:srgbClr val="272B28"/>
                </a:solidFill>
                <a:latin typeface="Aptos"/>
              </a:rPr>
              <a:t>Every sustainability claim should be paired with specific evidence: material origin, production method, certifications where applicable, care guidance and measurable impact.</a:t>
            </a:r>
          </a:p>
        </p:txBody>
      </p:sp>
      <p:sp>
        <p:nvSpPr>
          <p:cNvPr id="28" name="Rectangle 27"/>
          <p:cNvSpPr/>
          <p:nvPr/>
        </p:nvSpPr>
        <p:spPr>
          <a:xfrm>
            <a:off x="658368" y="6510528"/>
            <a:ext cx="10881360" cy="10972"/>
          </a:xfrm>
          <a:prstGeom prst="rect">
            <a:avLst/>
          </a:prstGeom>
          <a:solidFill>
            <a:srgbClr val="E1E8D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58368" y="438912"/>
            <a:ext cx="10241280" cy="646331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3600" b="1" dirty="0">
                <a:solidFill>
                  <a:srgbClr val="234A38"/>
                </a:solidFill>
                <a:latin typeface="Aptos Display"/>
              </a:rPr>
              <a:t>Website Experience &amp; Information Architecture</a:t>
            </a:r>
          </a:p>
        </p:txBody>
      </p:sp>
      <p:sp>
        <p:nvSpPr>
          <p:cNvPr id="3" name="Rectangle 2"/>
          <p:cNvSpPr/>
          <p:nvPr/>
        </p:nvSpPr>
        <p:spPr>
          <a:xfrm>
            <a:off x="658368" y="1078992"/>
            <a:ext cx="914400" cy="50292"/>
          </a:xfrm>
          <a:prstGeom prst="rect">
            <a:avLst/>
          </a:prstGeom>
          <a:solidFill>
            <a:srgbClr val="B97F5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658368" y="1207008"/>
            <a:ext cx="10607040" cy="36933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b="0" dirty="0">
                <a:solidFill>
                  <a:srgbClr val="656C66"/>
                </a:solidFill>
                <a:latin typeface="Aptos"/>
              </a:rPr>
              <a:t>The website should make ethical purchasing easy, credible and visually premium.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018520" y="438912"/>
            <a:ext cx="502920" cy="32004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/>
            <a:r>
              <a:rPr sz="1100" b="1">
                <a:solidFill>
                  <a:srgbClr val="656C66"/>
                </a:solidFill>
                <a:latin typeface="Aptos"/>
              </a:rPr>
              <a:t>06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58368" y="1719072"/>
            <a:ext cx="6720840" cy="4251960"/>
          </a:xfrm>
          <a:prstGeom prst="roundRect">
            <a:avLst/>
          </a:prstGeom>
          <a:solidFill>
            <a:srgbClr val="FFFFFF"/>
          </a:solidFill>
          <a:ln>
            <a:solidFill>
              <a:srgbClr val="E1E8D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658368" y="1719072"/>
            <a:ext cx="6720840" cy="384048"/>
          </a:xfrm>
          <a:prstGeom prst="rect">
            <a:avLst/>
          </a:prstGeom>
          <a:solidFill>
            <a:srgbClr val="E1E8D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Oval 7"/>
          <p:cNvSpPr/>
          <p:nvPr/>
        </p:nvSpPr>
        <p:spPr>
          <a:xfrm>
            <a:off x="859536" y="1847088"/>
            <a:ext cx="82296" cy="82296"/>
          </a:xfrm>
          <a:prstGeom prst="ellipse">
            <a:avLst/>
          </a:prstGeom>
          <a:solidFill>
            <a:srgbClr val="656C6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Oval 8"/>
          <p:cNvSpPr/>
          <p:nvPr/>
        </p:nvSpPr>
        <p:spPr>
          <a:xfrm>
            <a:off x="1033271" y="1847088"/>
            <a:ext cx="82296" cy="82296"/>
          </a:xfrm>
          <a:prstGeom prst="ellipse">
            <a:avLst/>
          </a:prstGeom>
          <a:solidFill>
            <a:srgbClr val="656C6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Oval 9"/>
          <p:cNvSpPr/>
          <p:nvPr/>
        </p:nvSpPr>
        <p:spPr>
          <a:xfrm>
            <a:off x="1207008" y="1847088"/>
            <a:ext cx="82296" cy="82296"/>
          </a:xfrm>
          <a:prstGeom prst="ellipse">
            <a:avLst/>
          </a:prstGeom>
          <a:solidFill>
            <a:srgbClr val="656C6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2423160" y="1819656"/>
            <a:ext cx="2286000" cy="16459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850" b="0">
                <a:solidFill>
                  <a:srgbClr val="656C66"/>
                </a:solidFill>
                <a:latin typeface="Aptos"/>
              </a:rPr>
              <a:t>verdemode.studio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987552" y="2514600"/>
            <a:ext cx="2971800" cy="10515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500" b="1">
                <a:solidFill>
                  <a:srgbClr val="234A38"/>
                </a:solidFill>
                <a:latin typeface="Aptos Display"/>
              </a:rPr>
              <a:t>New season.
Less, but better.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05840" y="3657600"/>
            <a:ext cx="2743200" cy="584775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600" b="0" dirty="0">
                <a:solidFill>
                  <a:srgbClr val="272B28"/>
                </a:solidFill>
                <a:latin typeface="Aptos"/>
              </a:rPr>
              <a:t>Timeless essentials made with responsible choices.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1005840" y="4370832"/>
            <a:ext cx="1371600" cy="384048"/>
          </a:xfrm>
          <a:prstGeom prst="roundRect">
            <a:avLst/>
          </a:prstGeom>
          <a:solidFill>
            <a:srgbClr val="234A3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1005840" y="4471416"/>
            <a:ext cx="1371600" cy="16459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850" b="1">
                <a:solidFill>
                  <a:srgbClr val="FFFFFF"/>
                </a:solidFill>
                <a:latin typeface="Aptos"/>
              </a:rPr>
              <a:t>SHOP NOW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4096512" y="2423160"/>
            <a:ext cx="758952" cy="2240280"/>
          </a:xfrm>
          <a:prstGeom prst="roundRect">
            <a:avLst/>
          </a:prstGeom>
          <a:solidFill>
            <a:srgbClr val="EFEBE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4334256" y="4251960"/>
            <a:ext cx="27432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800" b="1">
                <a:solidFill>
                  <a:srgbClr val="656C66"/>
                </a:solidFill>
                <a:latin typeface="Aptos"/>
              </a:rPr>
              <a:t>01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5056632" y="2423160"/>
            <a:ext cx="758952" cy="2240280"/>
          </a:xfrm>
          <a:prstGeom prst="roundRect">
            <a:avLst/>
          </a:prstGeom>
          <a:solidFill>
            <a:srgbClr val="E1E8D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5294376" y="4251960"/>
            <a:ext cx="27432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800" b="1">
                <a:solidFill>
                  <a:srgbClr val="656C66"/>
                </a:solidFill>
                <a:latin typeface="Aptos"/>
              </a:rPr>
              <a:t>02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6016752" y="2423160"/>
            <a:ext cx="758952" cy="2240280"/>
          </a:xfrm>
          <a:prstGeom prst="roundRect">
            <a:avLst/>
          </a:prstGeom>
          <a:solidFill>
            <a:srgbClr val="E8E0D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6254496" y="4251960"/>
            <a:ext cx="27432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800" b="1">
                <a:solidFill>
                  <a:srgbClr val="656C66"/>
                </a:solidFill>
                <a:latin typeface="Aptos"/>
              </a:rPr>
              <a:t>03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7818120" y="1810512"/>
            <a:ext cx="2743200" cy="36933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b="1" dirty="0">
                <a:solidFill>
                  <a:srgbClr val="234A38"/>
                </a:solidFill>
                <a:latin typeface="Aptos"/>
              </a:rPr>
              <a:t>Core navigation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7818120" y="2240280"/>
            <a:ext cx="3337560" cy="19595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700"/>
              </a:spcAft>
              <a:defRPr sz="1200">
                <a:solidFill>
                  <a:srgbClr val="272B28"/>
                </a:solidFill>
                <a:latin typeface="Aptos"/>
              </a:defRPr>
            </a:pPr>
            <a:r>
              <a:rPr sz="1400" dirty="0"/>
              <a:t>• Home → Collection → Product → Cart → Checkout</a:t>
            </a:r>
          </a:p>
          <a:p>
            <a:pPr>
              <a:spcAft>
                <a:spcPts val="700"/>
              </a:spcAft>
              <a:defRPr sz="1200">
                <a:solidFill>
                  <a:srgbClr val="272B28"/>
                </a:solidFill>
                <a:latin typeface="Aptos"/>
              </a:defRPr>
            </a:pPr>
            <a:r>
              <a:rPr sz="1400" dirty="0"/>
              <a:t>• Our Story → Materials → Supply Chain → Impact</a:t>
            </a:r>
          </a:p>
          <a:p>
            <a:pPr>
              <a:spcAft>
                <a:spcPts val="700"/>
              </a:spcAft>
              <a:defRPr sz="1200">
                <a:solidFill>
                  <a:srgbClr val="272B28"/>
                </a:solidFill>
                <a:latin typeface="Aptos"/>
              </a:defRPr>
            </a:pPr>
            <a:r>
              <a:rPr sz="1400" dirty="0"/>
              <a:t>• Journal → Care Guides → Repair / Reuse</a:t>
            </a:r>
          </a:p>
          <a:p>
            <a:pPr>
              <a:spcAft>
                <a:spcPts val="700"/>
              </a:spcAft>
              <a:defRPr sz="1200">
                <a:solidFill>
                  <a:srgbClr val="272B28"/>
                </a:solidFill>
                <a:latin typeface="Aptos"/>
              </a:defRPr>
            </a:pPr>
            <a:r>
              <a:rPr sz="1400" dirty="0"/>
              <a:t>• Account → Orders → Preferences</a:t>
            </a:r>
          </a:p>
          <a:p>
            <a:pPr>
              <a:spcAft>
                <a:spcPts val="700"/>
              </a:spcAft>
              <a:defRPr sz="1200">
                <a:solidFill>
                  <a:srgbClr val="272B28"/>
                </a:solidFill>
                <a:latin typeface="Aptos"/>
              </a:defRPr>
            </a:pPr>
            <a:r>
              <a:rPr sz="1400" dirty="0"/>
              <a:t>• Help → Delivery → Returns → Privacy</a:t>
            </a:r>
          </a:p>
        </p:txBody>
      </p:sp>
      <p:sp>
        <p:nvSpPr>
          <p:cNvPr id="24" name="Rounded Rectangle 23"/>
          <p:cNvSpPr/>
          <p:nvPr/>
        </p:nvSpPr>
        <p:spPr>
          <a:xfrm>
            <a:off x="7818120" y="4526280"/>
            <a:ext cx="3337560" cy="1601502"/>
          </a:xfrm>
          <a:prstGeom prst="roundRect">
            <a:avLst/>
          </a:prstGeom>
          <a:solidFill>
            <a:srgbClr val="E1E8DE"/>
          </a:solidFill>
          <a:ln w="12700">
            <a:solidFill>
              <a:srgbClr val="E1E8D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Oval 24"/>
          <p:cNvSpPr/>
          <p:nvPr/>
        </p:nvSpPr>
        <p:spPr>
          <a:xfrm>
            <a:off x="8019288" y="4727448"/>
            <a:ext cx="420624" cy="420624"/>
          </a:xfrm>
          <a:prstGeom prst="ellipse">
            <a:avLst/>
          </a:prstGeom>
          <a:solidFill>
            <a:srgbClr val="E1E8D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/>
          <p:cNvSpPr txBox="1"/>
          <p:nvPr/>
        </p:nvSpPr>
        <p:spPr>
          <a:xfrm>
            <a:off x="8019288" y="4736592"/>
            <a:ext cx="420624" cy="31089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500" b="1">
                <a:solidFill>
                  <a:srgbClr val="234A38"/>
                </a:solidFill>
                <a:latin typeface="Aptos"/>
              </a:rPr>
              <a:t>UX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8567928" y="4709160"/>
            <a:ext cx="2377439" cy="36933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b="1" dirty="0">
                <a:solidFill>
                  <a:srgbClr val="234A38"/>
                </a:solidFill>
                <a:latin typeface="Aptos"/>
              </a:rPr>
              <a:t>UX principle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8046720" y="5166360"/>
            <a:ext cx="2880360" cy="954107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0" dirty="0">
                <a:solidFill>
                  <a:srgbClr val="272B28"/>
                </a:solidFill>
                <a:latin typeface="Aptos"/>
              </a:rPr>
              <a:t>Mobile-first, accessible, fast-loading and evidence-led. Every page should answer “Why should I trust this brand?”</a:t>
            </a:r>
          </a:p>
        </p:txBody>
      </p:sp>
      <p:sp>
        <p:nvSpPr>
          <p:cNvPr id="29" name="Rectangle 28"/>
          <p:cNvSpPr/>
          <p:nvPr/>
        </p:nvSpPr>
        <p:spPr>
          <a:xfrm>
            <a:off x="658368" y="6510528"/>
            <a:ext cx="10881360" cy="10972"/>
          </a:xfrm>
          <a:prstGeom prst="rect">
            <a:avLst/>
          </a:prstGeom>
          <a:solidFill>
            <a:srgbClr val="E1E8D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58368" y="438912"/>
            <a:ext cx="10241280" cy="70788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4000" b="1" dirty="0">
                <a:solidFill>
                  <a:srgbClr val="234A38"/>
                </a:solidFill>
                <a:latin typeface="Aptos Display"/>
              </a:rPr>
              <a:t>Social Media Strategy</a:t>
            </a:r>
          </a:p>
        </p:txBody>
      </p:sp>
      <p:sp>
        <p:nvSpPr>
          <p:cNvPr id="3" name="Rectangle 2"/>
          <p:cNvSpPr/>
          <p:nvPr/>
        </p:nvSpPr>
        <p:spPr>
          <a:xfrm>
            <a:off x="658368" y="1078992"/>
            <a:ext cx="914400" cy="50292"/>
          </a:xfrm>
          <a:prstGeom prst="rect">
            <a:avLst/>
          </a:prstGeom>
          <a:solidFill>
            <a:srgbClr val="B97F5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658368" y="1207008"/>
            <a:ext cx="10607040" cy="36933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b="0" dirty="0">
                <a:solidFill>
                  <a:srgbClr val="656C66"/>
                </a:solidFill>
                <a:latin typeface="Aptos"/>
              </a:rPr>
              <a:t>Use each platform for a distinct role rather than reposting identical content everywhere.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018520" y="438912"/>
            <a:ext cx="502920" cy="32004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/>
            <a:r>
              <a:rPr sz="1100" b="1">
                <a:solidFill>
                  <a:srgbClr val="656C66"/>
                </a:solidFill>
                <a:latin typeface="Aptos"/>
              </a:rPr>
              <a:t>07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58368" y="1783080"/>
            <a:ext cx="3246120" cy="3977639"/>
          </a:xfrm>
          <a:prstGeom prst="roundRect">
            <a:avLst/>
          </a:prstGeom>
          <a:solidFill>
            <a:srgbClr val="FFFFFF"/>
          </a:solidFill>
          <a:ln>
            <a:solidFill>
              <a:srgbClr val="E1E8D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ounded Rectangle 6"/>
          <p:cNvSpPr/>
          <p:nvPr/>
        </p:nvSpPr>
        <p:spPr>
          <a:xfrm>
            <a:off x="658368" y="1783080"/>
            <a:ext cx="3246120" cy="731520"/>
          </a:xfrm>
          <a:prstGeom prst="roundRect">
            <a:avLst/>
          </a:prstGeom>
          <a:solidFill>
            <a:srgbClr val="234A3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841247" y="1993392"/>
            <a:ext cx="2880360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2000" b="1" dirty="0">
                <a:solidFill>
                  <a:srgbClr val="FFFFFF"/>
                </a:solidFill>
                <a:latin typeface="Aptos"/>
              </a:rPr>
              <a:t>INSTAGRAM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86968" y="2724912"/>
            <a:ext cx="2743200" cy="338554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600" b="1" u="sng" dirty="0">
                <a:solidFill>
                  <a:srgbClr val="234A38"/>
                </a:solidFill>
                <a:latin typeface="Aptos"/>
              </a:rPr>
              <a:t>Brand world + community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86968" y="3154680"/>
            <a:ext cx="2743200" cy="16542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700"/>
              </a:spcAft>
              <a:defRPr sz="1120">
                <a:solidFill>
                  <a:srgbClr val="272B28"/>
                </a:solidFill>
                <a:latin typeface="Aptos"/>
              </a:defRPr>
            </a:pPr>
            <a:r>
              <a:rPr sz="1400" dirty="0"/>
              <a:t>• Reels: styling + behind-the-scenes</a:t>
            </a:r>
          </a:p>
          <a:p>
            <a:pPr>
              <a:spcAft>
                <a:spcPts val="700"/>
              </a:spcAft>
              <a:defRPr sz="1120">
                <a:solidFill>
                  <a:srgbClr val="272B28"/>
                </a:solidFill>
                <a:latin typeface="Aptos"/>
              </a:defRPr>
            </a:pPr>
            <a:r>
              <a:rPr sz="1400" dirty="0"/>
              <a:t>• Carousels: materials + impact facts</a:t>
            </a:r>
          </a:p>
          <a:p>
            <a:pPr>
              <a:spcAft>
                <a:spcPts val="700"/>
              </a:spcAft>
              <a:defRPr sz="1120">
                <a:solidFill>
                  <a:srgbClr val="272B28"/>
                </a:solidFill>
                <a:latin typeface="Aptos"/>
              </a:defRPr>
            </a:pPr>
            <a:r>
              <a:rPr sz="1400" dirty="0"/>
              <a:t>• Stories: polls, Q&amp;A, launches</a:t>
            </a:r>
          </a:p>
          <a:p>
            <a:pPr>
              <a:spcAft>
                <a:spcPts val="700"/>
              </a:spcAft>
              <a:defRPr sz="1120">
                <a:solidFill>
                  <a:srgbClr val="272B28"/>
                </a:solidFill>
                <a:latin typeface="Aptos"/>
              </a:defRPr>
            </a:pPr>
            <a:r>
              <a:rPr sz="1400" dirty="0"/>
              <a:t>• Creator collaborations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4315968" y="1783080"/>
            <a:ext cx="3246120" cy="3977639"/>
          </a:xfrm>
          <a:prstGeom prst="roundRect">
            <a:avLst/>
          </a:prstGeom>
          <a:solidFill>
            <a:srgbClr val="FFFFFF"/>
          </a:solidFill>
          <a:ln>
            <a:solidFill>
              <a:srgbClr val="E1E8D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ounded Rectangle 11"/>
          <p:cNvSpPr/>
          <p:nvPr/>
        </p:nvSpPr>
        <p:spPr>
          <a:xfrm>
            <a:off x="4315968" y="1783080"/>
            <a:ext cx="3246120" cy="731520"/>
          </a:xfrm>
          <a:prstGeom prst="roundRect">
            <a:avLst/>
          </a:prstGeom>
          <a:solidFill>
            <a:srgbClr val="849D8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4498848" y="1993392"/>
            <a:ext cx="2880360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2000" b="1" dirty="0">
                <a:solidFill>
                  <a:srgbClr val="FFFFFF"/>
                </a:solidFill>
                <a:latin typeface="Aptos"/>
              </a:rPr>
              <a:t>TIKTOK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544568" y="2724912"/>
            <a:ext cx="2743200" cy="338554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600" b="1" u="sng" dirty="0">
                <a:solidFill>
                  <a:srgbClr val="234A38"/>
                </a:solidFill>
                <a:latin typeface="Aptos"/>
              </a:rPr>
              <a:t>Reach + authenticity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544568" y="3154680"/>
            <a:ext cx="2743200" cy="18389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700"/>
              </a:spcAft>
              <a:defRPr sz="1120">
                <a:solidFill>
                  <a:srgbClr val="272B28"/>
                </a:solidFill>
                <a:latin typeface="Aptos"/>
              </a:defRPr>
            </a:pPr>
            <a:r>
              <a:rPr sz="1600" dirty="0"/>
              <a:t>• 15–30 sec “made this way” videos</a:t>
            </a:r>
          </a:p>
          <a:p>
            <a:pPr>
              <a:spcAft>
                <a:spcPts val="700"/>
              </a:spcAft>
              <a:defRPr sz="1120">
                <a:solidFill>
                  <a:srgbClr val="272B28"/>
                </a:solidFill>
                <a:latin typeface="Aptos"/>
              </a:defRPr>
            </a:pPr>
            <a:r>
              <a:rPr sz="1600" dirty="0"/>
              <a:t>• Wardrobe challenges</a:t>
            </a:r>
          </a:p>
          <a:p>
            <a:pPr>
              <a:spcAft>
                <a:spcPts val="700"/>
              </a:spcAft>
              <a:defRPr sz="1120">
                <a:solidFill>
                  <a:srgbClr val="272B28"/>
                </a:solidFill>
                <a:latin typeface="Aptos"/>
              </a:defRPr>
            </a:pPr>
            <a:r>
              <a:rPr sz="1600" dirty="0"/>
              <a:t>• Founder/creator storytelling</a:t>
            </a:r>
          </a:p>
          <a:p>
            <a:pPr>
              <a:spcAft>
                <a:spcPts val="700"/>
              </a:spcAft>
              <a:defRPr sz="1120">
                <a:solidFill>
                  <a:srgbClr val="272B28"/>
                </a:solidFill>
                <a:latin typeface="Aptos"/>
              </a:defRPr>
            </a:pPr>
            <a:r>
              <a:rPr sz="1600" dirty="0"/>
              <a:t>• Trend participation with brand fit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7973568" y="1783080"/>
            <a:ext cx="3246120" cy="3977639"/>
          </a:xfrm>
          <a:prstGeom prst="roundRect">
            <a:avLst/>
          </a:prstGeom>
          <a:solidFill>
            <a:srgbClr val="FFFFFF"/>
          </a:solidFill>
          <a:ln>
            <a:solidFill>
              <a:srgbClr val="E1E8D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Rounded Rectangle 16"/>
          <p:cNvSpPr/>
          <p:nvPr/>
        </p:nvSpPr>
        <p:spPr>
          <a:xfrm>
            <a:off x="7973568" y="1783080"/>
            <a:ext cx="3246120" cy="731520"/>
          </a:xfrm>
          <a:prstGeom prst="roundRect">
            <a:avLst/>
          </a:prstGeom>
          <a:solidFill>
            <a:srgbClr val="B97F5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8156448" y="1993392"/>
            <a:ext cx="2880360" cy="36933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b="1" dirty="0">
                <a:solidFill>
                  <a:srgbClr val="FFFFFF"/>
                </a:solidFill>
                <a:latin typeface="Aptos"/>
              </a:rPr>
              <a:t>PINTEREST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8202168" y="2724912"/>
            <a:ext cx="2743200" cy="338554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600" b="1" u="sng" dirty="0">
                <a:solidFill>
                  <a:srgbClr val="234A38"/>
                </a:solidFill>
                <a:latin typeface="Aptos"/>
              </a:rPr>
              <a:t>Discovery + intent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8202168" y="3154680"/>
            <a:ext cx="2743200" cy="13465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700"/>
              </a:spcAft>
              <a:defRPr sz="1120">
                <a:solidFill>
                  <a:srgbClr val="272B28"/>
                </a:solidFill>
                <a:latin typeface="Aptos"/>
              </a:defRPr>
            </a:pPr>
            <a:r>
              <a:rPr sz="1600" dirty="0"/>
              <a:t>• Capsule wardrobe boards</a:t>
            </a:r>
          </a:p>
          <a:p>
            <a:pPr>
              <a:spcAft>
                <a:spcPts val="700"/>
              </a:spcAft>
              <a:defRPr sz="1120">
                <a:solidFill>
                  <a:srgbClr val="272B28"/>
                </a:solidFill>
                <a:latin typeface="Aptos"/>
              </a:defRPr>
            </a:pPr>
            <a:r>
              <a:rPr sz="1600" dirty="0"/>
              <a:t>• Outfit inspiration</a:t>
            </a:r>
          </a:p>
          <a:p>
            <a:pPr>
              <a:spcAft>
                <a:spcPts val="700"/>
              </a:spcAft>
              <a:defRPr sz="1120">
                <a:solidFill>
                  <a:srgbClr val="272B28"/>
                </a:solidFill>
                <a:latin typeface="Aptos"/>
              </a:defRPr>
            </a:pPr>
            <a:r>
              <a:rPr sz="1600" dirty="0"/>
              <a:t>• Fabric/material guides</a:t>
            </a:r>
          </a:p>
          <a:p>
            <a:pPr>
              <a:spcAft>
                <a:spcPts val="700"/>
              </a:spcAft>
              <a:defRPr sz="1120">
                <a:solidFill>
                  <a:srgbClr val="272B28"/>
                </a:solidFill>
                <a:latin typeface="Aptos"/>
              </a:defRPr>
            </a:pPr>
            <a:r>
              <a:rPr sz="1600" dirty="0"/>
              <a:t>• Seasonal search-led pins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868680" y="5961888"/>
            <a:ext cx="10241280" cy="338554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600" b="1" dirty="0">
                <a:solidFill>
                  <a:srgbClr val="656C66"/>
                </a:solidFill>
                <a:latin typeface="Aptos"/>
              </a:rPr>
              <a:t>Weekly rhythm: 3–4 Instagram posts • 4–6 </a:t>
            </a:r>
            <a:r>
              <a:rPr sz="1600" b="1" dirty="0" err="1">
                <a:solidFill>
                  <a:srgbClr val="656C66"/>
                </a:solidFill>
                <a:latin typeface="Aptos"/>
              </a:rPr>
              <a:t>TikToks</a:t>
            </a:r>
            <a:r>
              <a:rPr sz="1600" b="1" dirty="0">
                <a:solidFill>
                  <a:srgbClr val="656C66"/>
                </a:solidFill>
                <a:latin typeface="Aptos"/>
              </a:rPr>
              <a:t> • 8–12 Pinterest pins • daily Stories during launches</a:t>
            </a:r>
          </a:p>
        </p:txBody>
      </p:sp>
      <p:sp>
        <p:nvSpPr>
          <p:cNvPr id="22" name="Rectangle 21"/>
          <p:cNvSpPr/>
          <p:nvPr/>
        </p:nvSpPr>
        <p:spPr>
          <a:xfrm>
            <a:off x="658368" y="6510528"/>
            <a:ext cx="10881360" cy="10972"/>
          </a:xfrm>
          <a:prstGeom prst="rect">
            <a:avLst/>
          </a:prstGeom>
          <a:solidFill>
            <a:srgbClr val="E1E8D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58368" y="438912"/>
            <a:ext cx="10241280" cy="769441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4400" b="1" dirty="0">
                <a:solidFill>
                  <a:srgbClr val="234A38"/>
                </a:solidFill>
                <a:latin typeface="Aptos Display"/>
              </a:rPr>
              <a:t>Content Marketing + SEO</a:t>
            </a:r>
          </a:p>
        </p:txBody>
      </p:sp>
      <p:sp>
        <p:nvSpPr>
          <p:cNvPr id="3" name="Rectangle 2"/>
          <p:cNvSpPr/>
          <p:nvPr/>
        </p:nvSpPr>
        <p:spPr>
          <a:xfrm>
            <a:off x="658368" y="1078992"/>
            <a:ext cx="914400" cy="50292"/>
          </a:xfrm>
          <a:prstGeom prst="rect">
            <a:avLst/>
          </a:prstGeom>
          <a:solidFill>
            <a:srgbClr val="B97F5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658368" y="1207008"/>
            <a:ext cx="10607040" cy="36933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b="0" dirty="0">
                <a:solidFill>
                  <a:srgbClr val="656C66"/>
                </a:solidFill>
                <a:latin typeface="Aptos"/>
              </a:rPr>
              <a:t>Create useful content that earns attention first, then supports organic search and conversion.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018520" y="438912"/>
            <a:ext cx="502920" cy="32004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/>
            <a:r>
              <a:rPr sz="1100" b="1">
                <a:solidFill>
                  <a:srgbClr val="656C66"/>
                </a:solidFill>
                <a:latin typeface="Aptos"/>
              </a:rPr>
              <a:t>08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58368" y="1719072"/>
            <a:ext cx="2011680" cy="36933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b="1" dirty="0">
                <a:solidFill>
                  <a:srgbClr val="B97F57"/>
                </a:solidFill>
                <a:latin typeface="Aptos"/>
              </a:rPr>
              <a:t>CONTENT PILLARS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58368" y="2148840"/>
            <a:ext cx="2468880" cy="1417320"/>
          </a:xfrm>
          <a:prstGeom prst="roundRect">
            <a:avLst/>
          </a:prstGeom>
          <a:solidFill>
            <a:srgbClr val="E1E8DE"/>
          </a:solidFill>
          <a:ln w="12700">
            <a:solidFill>
              <a:srgbClr val="E1E8D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Oval 7"/>
          <p:cNvSpPr/>
          <p:nvPr/>
        </p:nvSpPr>
        <p:spPr>
          <a:xfrm>
            <a:off x="859536" y="2350008"/>
            <a:ext cx="420624" cy="420624"/>
          </a:xfrm>
          <a:prstGeom prst="ellipse">
            <a:avLst/>
          </a:prstGeom>
          <a:solidFill>
            <a:srgbClr val="E1E8D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859536" y="2359152"/>
            <a:ext cx="420624" cy="31089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500" b="1">
                <a:solidFill>
                  <a:srgbClr val="234A38"/>
                </a:solidFill>
                <a:latin typeface="Aptos"/>
              </a:rPr>
              <a:t>1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408176" y="2331720"/>
            <a:ext cx="1508760" cy="31089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500" b="1">
                <a:solidFill>
                  <a:srgbClr val="234A38"/>
                </a:solidFill>
                <a:latin typeface="Aptos"/>
              </a:rPr>
              <a:t>EDUCATE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86968" y="2788920"/>
            <a:ext cx="2137586" cy="738664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0" dirty="0">
                <a:solidFill>
                  <a:srgbClr val="272B28"/>
                </a:solidFill>
                <a:latin typeface="Aptos"/>
              </a:rPr>
              <a:t>“What is organic cotton?”
“Understanding garment care”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3355848" y="2148840"/>
            <a:ext cx="2468880" cy="1417320"/>
          </a:xfrm>
          <a:prstGeom prst="roundRect">
            <a:avLst/>
          </a:prstGeom>
          <a:solidFill>
            <a:srgbClr val="E1E8DE"/>
          </a:solidFill>
          <a:ln w="12700">
            <a:solidFill>
              <a:srgbClr val="E1E8D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Oval 12"/>
          <p:cNvSpPr/>
          <p:nvPr/>
        </p:nvSpPr>
        <p:spPr>
          <a:xfrm>
            <a:off x="3557016" y="2350008"/>
            <a:ext cx="420624" cy="420624"/>
          </a:xfrm>
          <a:prstGeom prst="ellipse">
            <a:avLst/>
          </a:prstGeom>
          <a:solidFill>
            <a:srgbClr val="E1E8D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3557016" y="2359152"/>
            <a:ext cx="420624" cy="31089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500" b="1">
                <a:solidFill>
                  <a:srgbClr val="234A38"/>
                </a:solidFill>
                <a:latin typeface="Aptos"/>
              </a:rPr>
              <a:t>2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105656" y="2331720"/>
            <a:ext cx="1508760" cy="31089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500" b="1">
                <a:solidFill>
                  <a:srgbClr val="234A38"/>
                </a:solidFill>
                <a:latin typeface="Aptos"/>
              </a:rPr>
              <a:t>INSPIRE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3584448" y="2788920"/>
            <a:ext cx="2011680" cy="5232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0" dirty="0">
                <a:solidFill>
                  <a:srgbClr val="272B28"/>
                </a:solidFill>
                <a:latin typeface="Aptos"/>
              </a:rPr>
              <a:t>Capsule wardrobes
1 item / 3 looks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6053328" y="2148840"/>
            <a:ext cx="2468880" cy="1417320"/>
          </a:xfrm>
          <a:prstGeom prst="roundRect">
            <a:avLst/>
          </a:prstGeom>
          <a:solidFill>
            <a:srgbClr val="E1E8DE"/>
          </a:solidFill>
          <a:ln w="12700">
            <a:solidFill>
              <a:srgbClr val="E1E8D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Oval 17"/>
          <p:cNvSpPr/>
          <p:nvPr/>
        </p:nvSpPr>
        <p:spPr>
          <a:xfrm>
            <a:off x="6254496" y="2350008"/>
            <a:ext cx="420624" cy="420624"/>
          </a:xfrm>
          <a:prstGeom prst="ellipse">
            <a:avLst/>
          </a:prstGeom>
          <a:solidFill>
            <a:srgbClr val="E1E8D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6254496" y="2359152"/>
            <a:ext cx="420624" cy="31089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500" b="1">
                <a:solidFill>
                  <a:srgbClr val="234A38"/>
                </a:solidFill>
                <a:latin typeface="Aptos"/>
              </a:rPr>
              <a:t>3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803136" y="2331720"/>
            <a:ext cx="1508760" cy="31089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500" b="1">
                <a:solidFill>
                  <a:srgbClr val="234A38"/>
                </a:solidFill>
                <a:latin typeface="Aptos"/>
              </a:rPr>
              <a:t>PROVE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6281928" y="2788920"/>
            <a:ext cx="2011680" cy="55399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0" dirty="0">
                <a:solidFill>
                  <a:srgbClr val="272B28"/>
                </a:solidFill>
                <a:latin typeface="Aptos"/>
              </a:rPr>
              <a:t>Supplier stories
Material </a:t>
            </a:r>
            <a:r>
              <a:rPr sz="1600" b="0" dirty="0">
                <a:solidFill>
                  <a:srgbClr val="272B28"/>
                </a:solidFill>
                <a:latin typeface="Aptos"/>
              </a:rPr>
              <a:t>traceability</a:t>
            </a:r>
            <a:endParaRPr sz="1400" b="0" dirty="0">
              <a:solidFill>
                <a:srgbClr val="272B28"/>
              </a:solidFill>
              <a:latin typeface="Aptos"/>
            </a:endParaRPr>
          </a:p>
        </p:txBody>
      </p:sp>
      <p:sp>
        <p:nvSpPr>
          <p:cNvPr id="22" name="Rounded Rectangle 21"/>
          <p:cNvSpPr/>
          <p:nvPr/>
        </p:nvSpPr>
        <p:spPr>
          <a:xfrm>
            <a:off x="8750808" y="2148840"/>
            <a:ext cx="2468880" cy="1417320"/>
          </a:xfrm>
          <a:prstGeom prst="roundRect">
            <a:avLst/>
          </a:prstGeom>
          <a:solidFill>
            <a:srgbClr val="E1E8DE"/>
          </a:solidFill>
          <a:ln w="12700">
            <a:solidFill>
              <a:srgbClr val="E1E8D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Oval 22"/>
          <p:cNvSpPr/>
          <p:nvPr/>
        </p:nvSpPr>
        <p:spPr>
          <a:xfrm>
            <a:off x="8951976" y="2350008"/>
            <a:ext cx="420624" cy="420624"/>
          </a:xfrm>
          <a:prstGeom prst="ellipse">
            <a:avLst/>
          </a:prstGeom>
          <a:solidFill>
            <a:srgbClr val="E1E8D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TextBox 23"/>
          <p:cNvSpPr txBox="1"/>
          <p:nvPr/>
        </p:nvSpPr>
        <p:spPr>
          <a:xfrm>
            <a:off x="8951976" y="2359152"/>
            <a:ext cx="420624" cy="31089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500" b="1">
                <a:solidFill>
                  <a:srgbClr val="234A38"/>
                </a:solidFill>
                <a:latin typeface="Aptos"/>
              </a:rPr>
              <a:t>4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9500616" y="2331720"/>
            <a:ext cx="1508760" cy="31089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500" b="1">
                <a:solidFill>
                  <a:srgbClr val="234A38"/>
                </a:solidFill>
                <a:latin typeface="Aptos"/>
              </a:rPr>
              <a:t>CONVERT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8979408" y="2788920"/>
            <a:ext cx="2011680" cy="738664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0" dirty="0">
                <a:solidFill>
                  <a:srgbClr val="272B28"/>
                </a:solidFill>
                <a:latin typeface="Aptos"/>
              </a:rPr>
              <a:t>New drops
Bundles, reviews, email offers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658368" y="3977639"/>
            <a:ext cx="1828800" cy="36933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b="1" dirty="0">
                <a:solidFill>
                  <a:srgbClr val="B97F57"/>
                </a:solidFill>
                <a:latin typeface="Aptos"/>
              </a:rPr>
              <a:t>SEO PRIORITIES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521208" y="4430600"/>
            <a:ext cx="1051560" cy="307777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1" dirty="0">
                <a:solidFill>
                  <a:srgbClr val="234A38"/>
                </a:solidFill>
                <a:latin typeface="Aptos"/>
              </a:rPr>
              <a:t>Technical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1725402" y="4392466"/>
            <a:ext cx="4160520" cy="5232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0" dirty="0">
                <a:solidFill>
                  <a:srgbClr val="272B28"/>
                </a:solidFill>
                <a:latin typeface="Aptos"/>
              </a:rPr>
              <a:t>Mobile performance, crawlability, HTTPS, sitemap, clean URLs.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6099048" y="4370832"/>
            <a:ext cx="1051560" cy="307777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1" dirty="0">
                <a:solidFill>
                  <a:srgbClr val="234A38"/>
                </a:solidFill>
                <a:latin typeface="Aptos"/>
              </a:rPr>
              <a:t>On-page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7178040" y="4352544"/>
            <a:ext cx="4160520" cy="5232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0" dirty="0">
                <a:solidFill>
                  <a:srgbClr val="272B28"/>
                </a:solidFill>
                <a:latin typeface="Aptos"/>
              </a:rPr>
              <a:t>Search-intent titles, headings, product descriptions, internal links.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457200" y="5274857"/>
            <a:ext cx="1252728" cy="307777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1" dirty="0">
                <a:solidFill>
                  <a:srgbClr val="234A38"/>
                </a:solidFill>
                <a:latin typeface="Aptos"/>
              </a:rPr>
              <a:t>E-commerce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1737360" y="5221224"/>
            <a:ext cx="4160520" cy="584775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600" b="0" dirty="0">
                <a:solidFill>
                  <a:srgbClr val="272B28"/>
                </a:solidFill>
                <a:latin typeface="Aptos"/>
              </a:rPr>
              <a:t>Product structured data, price/availability, image </a:t>
            </a:r>
            <a:r>
              <a:rPr sz="1600" b="0" dirty="0" err="1">
                <a:solidFill>
                  <a:srgbClr val="272B28"/>
                </a:solidFill>
                <a:latin typeface="Aptos"/>
              </a:rPr>
              <a:t>optimisation</a:t>
            </a:r>
            <a:r>
              <a:rPr sz="1600" b="0" dirty="0">
                <a:solidFill>
                  <a:srgbClr val="272B28"/>
                </a:solidFill>
                <a:latin typeface="Aptos"/>
              </a:rPr>
              <a:t>.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6099048" y="5239512"/>
            <a:ext cx="1051560" cy="307777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1" dirty="0">
                <a:solidFill>
                  <a:srgbClr val="234A38"/>
                </a:solidFill>
                <a:latin typeface="Aptos"/>
              </a:rPr>
              <a:t>Authority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7178040" y="5221224"/>
            <a:ext cx="4160520" cy="5232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0" dirty="0">
                <a:solidFill>
                  <a:srgbClr val="272B28"/>
                </a:solidFill>
                <a:latin typeface="Aptos"/>
              </a:rPr>
              <a:t>Digital PR, ethical-fashion collaborations, useful backlinks.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661182" y="6126479"/>
            <a:ext cx="10512786" cy="338554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600" b="1" dirty="0">
                <a:solidFill>
                  <a:srgbClr val="656C66"/>
                </a:solidFill>
                <a:latin typeface="Aptos"/>
              </a:rPr>
              <a:t>Measurement: organic impressions → clicks → engaged sessions → product views → add-to-cart → purchase.</a:t>
            </a:r>
          </a:p>
        </p:txBody>
      </p:sp>
      <p:sp>
        <p:nvSpPr>
          <p:cNvPr id="37" name="Rectangle 36"/>
          <p:cNvSpPr/>
          <p:nvPr/>
        </p:nvSpPr>
        <p:spPr>
          <a:xfrm>
            <a:off x="658368" y="6510528"/>
            <a:ext cx="10881360" cy="10972"/>
          </a:xfrm>
          <a:prstGeom prst="rect">
            <a:avLst/>
          </a:prstGeom>
          <a:solidFill>
            <a:srgbClr val="E1E8D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58368" y="438912"/>
            <a:ext cx="10241280" cy="769441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4400" b="1" dirty="0">
                <a:solidFill>
                  <a:srgbClr val="234A38"/>
                </a:solidFill>
                <a:latin typeface="Aptos Display"/>
              </a:rPr>
              <a:t>Cloud Computing Strategy</a:t>
            </a:r>
          </a:p>
        </p:txBody>
      </p:sp>
      <p:sp>
        <p:nvSpPr>
          <p:cNvPr id="3" name="Rectangle 2"/>
          <p:cNvSpPr/>
          <p:nvPr/>
        </p:nvSpPr>
        <p:spPr>
          <a:xfrm>
            <a:off x="658368" y="1078992"/>
            <a:ext cx="914400" cy="50292"/>
          </a:xfrm>
          <a:prstGeom prst="rect">
            <a:avLst/>
          </a:prstGeom>
          <a:solidFill>
            <a:srgbClr val="B97F5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680173" y="1289417"/>
            <a:ext cx="10607040" cy="70788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0" dirty="0">
                <a:solidFill>
                  <a:srgbClr val="656C66"/>
                </a:solidFill>
                <a:latin typeface="Aptos"/>
              </a:rPr>
              <a:t>A managed cloud architecture provides scalability, resilience, analytics and controlled operating costs.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018520" y="438912"/>
            <a:ext cx="502920" cy="32004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/>
            <a:r>
              <a:rPr sz="1100" b="1">
                <a:solidFill>
                  <a:srgbClr val="656C66"/>
                </a:solidFill>
                <a:latin typeface="Aptos"/>
              </a:rPr>
              <a:t>09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777240" y="2057400"/>
            <a:ext cx="1874519" cy="822960"/>
          </a:xfrm>
          <a:prstGeom prst="roundRect">
            <a:avLst/>
          </a:prstGeom>
          <a:solidFill>
            <a:srgbClr val="E1E8DE"/>
          </a:solidFill>
          <a:ln>
            <a:solidFill>
              <a:srgbClr val="E1E8D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850392" y="2176492"/>
            <a:ext cx="1728216" cy="584775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600" b="1" dirty="0">
                <a:solidFill>
                  <a:srgbClr val="234A38"/>
                </a:solidFill>
                <a:latin typeface="Aptos"/>
              </a:rPr>
              <a:t>CUSTOMER
Web + Mobile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3154680" y="2057400"/>
            <a:ext cx="1874519" cy="822960"/>
          </a:xfrm>
          <a:prstGeom prst="roundRect">
            <a:avLst/>
          </a:prstGeom>
          <a:solidFill>
            <a:srgbClr val="DCE7DC"/>
          </a:solidFill>
          <a:ln>
            <a:solidFill>
              <a:srgbClr val="E1E8D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3218688" y="2216646"/>
            <a:ext cx="1728216" cy="584775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600" b="1" dirty="0">
                <a:solidFill>
                  <a:srgbClr val="234A38"/>
                </a:solidFill>
                <a:latin typeface="Aptos"/>
              </a:rPr>
              <a:t>CDN + WAF
Edge protection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5532120" y="2057400"/>
            <a:ext cx="1874519" cy="822960"/>
          </a:xfrm>
          <a:prstGeom prst="roundRect">
            <a:avLst/>
          </a:prstGeom>
          <a:solidFill>
            <a:srgbClr val="CEE0D2"/>
          </a:solidFill>
          <a:ln>
            <a:solidFill>
              <a:srgbClr val="E1E8D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5390740" y="2213006"/>
            <a:ext cx="2148840" cy="584775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600" b="1" dirty="0">
                <a:solidFill>
                  <a:srgbClr val="234A38"/>
                </a:solidFill>
                <a:latin typeface="Aptos"/>
              </a:rPr>
              <a:t>CLOUD APP
E-commerce platform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7909560" y="2057400"/>
            <a:ext cx="1874519" cy="822960"/>
          </a:xfrm>
          <a:prstGeom prst="roundRect">
            <a:avLst/>
          </a:prstGeom>
          <a:solidFill>
            <a:srgbClr val="C4D8C9"/>
          </a:solidFill>
          <a:ln>
            <a:solidFill>
              <a:srgbClr val="E1E8D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7982712" y="2216414"/>
            <a:ext cx="1728216" cy="584775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600" b="1" dirty="0">
                <a:solidFill>
                  <a:srgbClr val="234A38"/>
                </a:solidFill>
                <a:latin typeface="Aptos"/>
              </a:rPr>
              <a:t>DATABASE
Orders + products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10058400" y="2057400"/>
            <a:ext cx="1325880" cy="822960"/>
          </a:xfrm>
          <a:prstGeom prst="roundRect">
            <a:avLst/>
          </a:prstGeom>
          <a:solidFill>
            <a:srgbClr val="EFEBE0"/>
          </a:solidFill>
          <a:ln>
            <a:solidFill>
              <a:srgbClr val="E1E8D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10131552" y="2172492"/>
            <a:ext cx="1179576" cy="584775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600" b="1" dirty="0">
                <a:solidFill>
                  <a:srgbClr val="234A38"/>
                </a:solidFill>
                <a:latin typeface="Aptos"/>
              </a:rPr>
              <a:t>ANALYTICS
KPIs</a:t>
            </a:r>
          </a:p>
        </p:txBody>
      </p:sp>
      <p:sp>
        <p:nvSpPr>
          <p:cNvPr id="16" name="Right Arrow 15"/>
          <p:cNvSpPr/>
          <p:nvPr/>
        </p:nvSpPr>
        <p:spPr>
          <a:xfrm>
            <a:off x="2651760" y="2313432"/>
            <a:ext cx="502920" cy="320040"/>
          </a:xfrm>
          <a:prstGeom prst="rightArrow">
            <a:avLst/>
          </a:prstGeom>
          <a:solidFill>
            <a:srgbClr val="849D8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Right Arrow 16"/>
          <p:cNvSpPr/>
          <p:nvPr/>
        </p:nvSpPr>
        <p:spPr>
          <a:xfrm>
            <a:off x="5029200" y="2313432"/>
            <a:ext cx="502919" cy="320040"/>
          </a:xfrm>
          <a:prstGeom prst="rightArrow">
            <a:avLst/>
          </a:prstGeom>
          <a:solidFill>
            <a:srgbClr val="849D8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Right Arrow 17"/>
          <p:cNvSpPr/>
          <p:nvPr/>
        </p:nvSpPr>
        <p:spPr>
          <a:xfrm>
            <a:off x="7406640" y="2313432"/>
            <a:ext cx="502920" cy="320040"/>
          </a:xfrm>
          <a:prstGeom prst="rightArrow">
            <a:avLst/>
          </a:prstGeom>
          <a:solidFill>
            <a:srgbClr val="849D8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Right Arrow 18"/>
          <p:cNvSpPr/>
          <p:nvPr/>
        </p:nvSpPr>
        <p:spPr>
          <a:xfrm>
            <a:off x="9784080" y="2313432"/>
            <a:ext cx="274320" cy="320040"/>
          </a:xfrm>
          <a:prstGeom prst="rightArrow">
            <a:avLst/>
          </a:prstGeom>
          <a:solidFill>
            <a:srgbClr val="849D8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Rounded Rectangle 19"/>
          <p:cNvSpPr/>
          <p:nvPr/>
        </p:nvSpPr>
        <p:spPr>
          <a:xfrm>
            <a:off x="658368" y="3703320"/>
            <a:ext cx="2560320" cy="160020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1E8D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Oval 20"/>
          <p:cNvSpPr/>
          <p:nvPr/>
        </p:nvSpPr>
        <p:spPr>
          <a:xfrm>
            <a:off x="859536" y="3904487"/>
            <a:ext cx="420624" cy="420624"/>
          </a:xfrm>
          <a:prstGeom prst="ellipse">
            <a:avLst/>
          </a:prstGeom>
          <a:solidFill>
            <a:srgbClr val="E1E8D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859536" y="3913632"/>
            <a:ext cx="420624" cy="31089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500" b="1">
                <a:solidFill>
                  <a:srgbClr val="234A38"/>
                </a:solidFill>
                <a:latin typeface="Aptos"/>
              </a:rPr>
              <a:t>↗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1408176" y="3886200"/>
            <a:ext cx="1600199" cy="36933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b="1" dirty="0">
                <a:solidFill>
                  <a:srgbClr val="234A38"/>
                </a:solidFill>
                <a:latin typeface="Aptos"/>
              </a:rPr>
              <a:t>Scalability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886968" y="4343400"/>
            <a:ext cx="2103120" cy="738664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0" dirty="0">
                <a:solidFill>
                  <a:srgbClr val="272B28"/>
                </a:solidFill>
                <a:latin typeface="Aptos"/>
              </a:rPr>
              <a:t>Auto-scale during campaign peaks and product launches.</a:t>
            </a:r>
          </a:p>
        </p:txBody>
      </p:sp>
      <p:sp>
        <p:nvSpPr>
          <p:cNvPr id="25" name="Rounded Rectangle 24"/>
          <p:cNvSpPr/>
          <p:nvPr/>
        </p:nvSpPr>
        <p:spPr>
          <a:xfrm>
            <a:off x="3401568" y="3703320"/>
            <a:ext cx="2560320" cy="160020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1E8D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Oval 25"/>
          <p:cNvSpPr/>
          <p:nvPr/>
        </p:nvSpPr>
        <p:spPr>
          <a:xfrm>
            <a:off x="3602736" y="3904487"/>
            <a:ext cx="420624" cy="420624"/>
          </a:xfrm>
          <a:prstGeom prst="ellipse">
            <a:avLst/>
          </a:prstGeom>
          <a:solidFill>
            <a:srgbClr val="E1E8D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TextBox 26"/>
          <p:cNvSpPr txBox="1"/>
          <p:nvPr/>
        </p:nvSpPr>
        <p:spPr>
          <a:xfrm>
            <a:off x="3602736" y="3913632"/>
            <a:ext cx="420624" cy="31089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500" b="1">
                <a:solidFill>
                  <a:srgbClr val="234A38"/>
                </a:solidFill>
                <a:latin typeface="Aptos"/>
              </a:rPr>
              <a:t>✓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4151376" y="3928390"/>
            <a:ext cx="1600199" cy="36933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b="1" dirty="0">
                <a:solidFill>
                  <a:srgbClr val="234A38"/>
                </a:solidFill>
                <a:latin typeface="Aptos"/>
              </a:rPr>
              <a:t>Availability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3630168" y="4343400"/>
            <a:ext cx="2103120" cy="830997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600" b="0" dirty="0">
                <a:solidFill>
                  <a:srgbClr val="272B28"/>
                </a:solidFill>
                <a:latin typeface="Aptos"/>
              </a:rPr>
              <a:t>Managed backups, monitoring and multi-zone resilience.</a:t>
            </a:r>
          </a:p>
        </p:txBody>
      </p:sp>
      <p:sp>
        <p:nvSpPr>
          <p:cNvPr id="30" name="Rounded Rectangle 29"/>
          <p:cNvSpPr/>
          <p:nvPr/>
        </p:nvSpPr>
        <p:spPr>
          <a:xfrm>
            <a:off x="6144768" y="3703320"/>
            <a:ext cx="2560320" cy="160020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1E8D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Oval 30"/>
          <p:cNvSpPr/>
          <p:nvPr/>
        </p:nvSpPr>
        <p:spPr>
          <a:xfrm>
            <a:off x="6345936" y="3904487"/>
            <a:ext cx="420624" cy="420624"/>
          </a:xfrm>
          <a:prstGeom prst="ellipse">
            <a:avLst/>
          </a:prstGeom>
          <a:solidFill>
            <a:srgbClr val="E1E8D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2" name="TextBox 31"/>
          <p:cNvSpPr txBox="1"/>
          <p:nvPr/>
        </p:nvSpPr>
        <p:spPr>
          <a:xfrm>
            <a:off x="6345936" y="3913632"/>
            <a:ext cx="420624" cy="31089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500" b="1">
                <a:solidFill>
                  <a:srgbClr val="234A38"/>
                </a:solidFill>
                <a:latin typeface="Aptos"/>
              </a:rPr>
              <a:t>+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6876289" y="3914632"/>
            <a:ext cx="1600199" cy="36933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b="1" dirty="0">
                <a:solidFill>
                  <a:srgbClr val="234A38"/>
                </a:solidFill>
                <a:latin typeface="Aptos"/>
              </a:rPr>
              <a:t>Agility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6373368" y="4343400"/>
            <a:ext cx="2103120" cy="954107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0" dirty="0">
                <a:solidFill>
                  <a:srgbClr val="272B28"/>
                </a:solidFill>
                <a:latin typeface="Aptos"/>
              </a:rPr>
              <a:t>Add search, recommendations, CRM and analytics as the brand grows.</a:t>
            </a:r>
          </a:p>
        </p:txBody>
      </p:sp>
      <p:sp>
        <p:nvSpPr>
          <p:cNvPr id="35" name="Rounded Rectangle 34"/>
          <p:cNvSpPr/>
          <p:nvPr/>
        </p:nvSpPr>
        <p:spPr>
          <a:xfrm>
            <a:off x="8887968" y="3703320"/>
            <a:ext cx="2560320" cy="160020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1E8D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6" name="Oval 35"/>
          <p:cNvSpPr/>
          <p:nvPr/>
        </p:nvSpPr>
        <p:spPr>
          <a:xfrm>
            <a:off x="9089136" y="3904487"/>
            <a:ext cx="420624" cy="420624"/>
          </a:xfrm>
          <a:prstGeom prst="ellipse">
            <a:avLst/>
          </a:prstGeom>
          <a:solidFill>
            <a:srgbClr val="E1E8D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7" name="TextBox 36"/>
          <p:cNvSpPr txBox="1"/>
          <p:nvPr/>
        </p:nvSpPr>
        <p:spPr>
          <a:xfrm>
            <a:off x="9089136" y="3913632"/>
            <a:ext cx="420624" cy="31089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500" b="1">
                <a:solidFill>
                  <a:srgbClr val="234A38"/>
                </a:solidFill>
                <a:latin typeface="Aptos"/>
              </a:rPr>
              <a:t>£</a:t>
            </a:r>
          </a:p>
        </p:txBody>
      </p:sp>
      <p:sp>
        <p:nvSpPr>
          <p:cNvPr id="38" name="TextBox 37"/>
          <p:cNvSpPr txBox="1"/>
          <p:nvPr/>
        </p:nvSpPr>
        <p:spPr>
          <a:xfrm>
            <a:off x="9619489" y="3928390"/>
            <a:ext cx="1600199" cy="36933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b="1" dirty="0">
                <a:solidFill>
                  <a:srgbClr val="234A38"/>
                </a:solidFill>
                <a:latin typeface="Aptos"/>
              </a:rPr>
              <a:t>Cost Control</a:t>
            </a:r>
          </a:p>
        </p:txBody>
      </p:sp>
      <p:sp>
        <p:nvSpPr>
          <p:cNvPr id="39" name="TextBox 38"/>
          <p:cNvSpPr txBox="1"/>
          <p:nvPr/>
        </p:nvSpPr>
        <p:spPr>
          <a:xfrm>
            <a:off x="9116568" y="4343400"/>
            <a:ext cx="2103120" cy="738664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0" dirty="0">
                <a:solidFill>
                  <a:srgbClr val="272B28"/>
                </a:solidFill>
                <a:latin typeface="Aptos"/>
              </a:rPr>
              <a:t>Pay-as-you-use services reduce upfront infrastructure investment.</a:t>
            </a:r>
          </a:p>
        </p:txBody>
      </p:sp>
      <p:sp>
        <p:nvSpPr>
          <p:cNvPr id="40" name="TextBox 39"/>
          <p:cNvSpPr txBox="1"/>
          <p:nvPr/>
        </p:nvSpPr>
        <p:spPr>
          <a:xfrm>
            <a:off x="868680" y="5806440"/>
            <a:ext cx="10241280" cy="584775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600" b="1" dirty="0">
                <a:solidFill>
                  <a:srgbClr val="656C66"/>
                </a:solidFill>
                <a:latin typeface="Aptos"/>
              </a:rPr>
              <a:t>Recommended approach: managed e-commerce hosting + object storage + CDN + managed database + monitoring + automated backups.</a:t>
            </a:r>
          </a:p>
        </p:txBody>
      </p:sp>
      <p:sp>
        <p:nvSpPr>
          <p:cNvPr id="41" name="Rectangle 40"/>
          <p:cNvSpPr/>
          <p:nvPr/>
        </p:nvSpPr>
        <p:spPr>
          <a:xfrm>
            <a:off x="658368" y="6510528"/>
            <a:ext cx="10881360" cy="10972"/>
          </a:xfrm>
          <a:prstGeom prst="rect">
            <a:avLst/>
          </a:prstGeom>
          <a:solidFill>
            <a:srgbClr val="E1E8D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58368" y="438912"/>
            <a:ext cx="10241280" cy="769441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4400" b="1" dirty="0">
                <a:solidFill>
                  <a:srgbClr val="234A38"/>
                </a:solidFill>
                <a:latin typeface="Aptos Display"/>
              </a:rPr>
              <a:t>Security &amp; Customer Data Protection</a:t>
            </a:r>
          </a:p>
        </p:txBody>
      </p:sp>
      <p:sp>
        <p:nvSpPr>
          <p:cNvPr id="3" name="Rectangle 2"/>
          <p:cNvSpPr/>
          <p:nvPr/>
        </p:nvSpPr>
        <p:spPr>
          <a:xfrm>
            <a:off x="658368" y="1078992"/>
            <a:ext cx="914400" cy="50292"/>
          </a:xfrm>
          <a:prstGeom prst="rect">
            <a:avLst/>
          </a:prstGeom>
          <a:solidFill>
            <a:srgbClr val="B97F5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658368" y="1207008"/>
            <a:ext cx="10607040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0" dirty="0">
                <a:solidFill>
                  <a:srgbClr val="656C66"/>
                </a:solidFill>
                <a:latin typeface="Aptos"/>
              </a:rPr>
              <a:t>Security should be built into the website architecture—not added after launch.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018520" y="438912"/>
            <a:ext cx="502920" cy="32004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/>
            <a:r>
              <a:rPr sz="1100" b="1">
                <a:solidFill>
                  <a:srgbClr val="656C66"/>
                </a:solidFill>
                <a:latin typeface="Aptos"/>
              </a:rPr>
              <a:t>10</a:t>
            </a:r>
          </a:p>
        </p:txBody>
      </p:sp>
      <p:sp>
        <p:nvSpPr>
          <p:cNvPr id="6" name="Hexagon 5"/>
          <p:cNvSpPr/>
          <p:nvPr/>
        </p:nvSpPr>
        <p:spPr>
          <a:xfrm>
            <a:off x="868680" y="1874519"/>
            <a:ext cx="2011680" cy="2331720"/>
          </a:xfrm>
          <a:prstGeom prst="hexagon">
            <a:avLst/>
          </a:prstGeom>
          <a:solidFill>
            <a:srgbClr val="234A3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143000" y="2542032"/>
            <a:ext cx="1463040" cy="461665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2400" b="1" dirty="0">
                <a:solidFill>
                  <a:srgbClr val="FFFFFF"/>
                </a:solidFill>
                <a:latin typeface="Aptos"/>
              </a:rPr>
              <a:t>SECURE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143000" y="2971800"/>
            <a:ext cx="1463040" cy="338554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600" b="1" dirty="0">
                <a:solidFill>
                  <a:srgbClr val="E1E8DE"/>
                </a:solidFill>
                <a:latin typeface="Aptos"/>
              </a:rPr>
              <a:t>BY DESIGN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3246120" y="1810512"/>
            <a:ext cx="3794760" cy="1024128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1E8D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Oval 9"/>
          <p:cNvSpPr/>
          <p:nvPr/>
        </p:nvSpPr>
        <p:spPr>
          <a:xfrm>
            <a:off x="3447288" y="2011680"/>
            <a:ext cx="420624" cy="420624"/>
          </a:xfrm>
          <a:prstGeom prst="ellipse">
            <a:avLst/>
          </a:prstGeom>
          <a:solidFill>
            <a:srgbClr val="E1E8D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3447288" y="2020824"/>
            <a:ext cx="420624" cy="31089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500" b="1">
                <a:solidFill>
                  <a:srgbClr val="234A38"/>
                </a:solidFill>
                <a:latin typeface="Aptos"/>
              </a:rPr>
              <a:t>✓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3995928" y="1993392"/>
            <a:ext cx="2834640" cy="338554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600" b="1" dirty="0">
                <a:solidFill>
                  <a:srgbClr val="234A38"/>
                </a:solidFill>
                <a:latin typeface="Aptos"/>
              </a:rPr>
              <a:t>Identity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3767328" y="2281223"/>
            <a:ext cx="3337560" cy="5232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0" dirty="0">
                <a:solidFill>
                  <a:srgbClr val="272B28"/>
                </a:solidFill>
                <a:latin typeface="Aptos"/>
              </a:rPr>
              <a:t>Admin MFA; strong password policy; role-based access; least privilege.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7406640" y="1810512"/>
            <a:ext cx="3794760" cy="1024128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1E8D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Oval 14"/>
          <p:cNvSpPr/>
          <p:nvPr/>
        </p:nvSpPr>
        <p:spPr>
          <a:xfrm>
            <a:off x="7607808" y="2011680"/>
            <a:ext cx="420624" cy="420624"/>
          </a:xfrm>
          <a:prstGeom prst="ellipse">
            <a:avLst/>
          </a:prstGeom>
          <a:solidFill>
            <a:srgbClr val="E1E8D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7607808" y="2020824"/>
            <a:ext cx="420624" cy="31089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500" b="1">
                <a:solidFill>
                  <a:srgbClr val="234A38"/>
                </a:solidFill>
                <a:latin typeface="Aptos"/>
              </a:rPr>
              <a:t>✓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156448" y="1993392"/>
            <a:ext cx="2834640" cy="338554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600" b="1" dirty="0">
                <a:solidFill>
                  <a:srgbClr val="234A38"/>
                </a:solidFill>
                <a:latin typeface="Aptos"/>
              </a:rPr>
              <a:t>Data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7946136" y="2269266"/>
            <a:ext cx="3337560" cy="5232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0" dirty="0">
                <a:solidFill>
                  <a:srgbClr val="272B28"/>
                </a:solidFill>
                <a:latin typeface="Aptos"/>
              </a:rPr>
              <a:t>TLS/HTTPS in transit; encryption at rest; </a:t>
            </a:r>
            <a:r>
              <a:rPr sz="1400" b="0" dirty="0" err="1">
                <a:solidFill>
                  <a:srgbClr val="272B28"/>
                </a:solidFill>
                <a:latin typeface="Aptos"/>
              </a:rPr>
              <a:t>minimise</a:t>
            </a:r>
            <a:r>
              <a:rPr sz="1400" b="0" dirty="0">
                <a:solidFill>
                  <a:srgbClr val="272B28"/>
                </a:solidFill>
                <a:latin typeface="Aptos"/>
              </a:rPr>
              <a:t> stored personal data.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3246120" y="3072384"/>
            <a:ext cx="3794760" cy="1024128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1E8D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Oval 19"/>
          <p:cNvSpPr/>
          <p:nvPr/>
        </p:nvSpPr>
        <p:spPr>
          <a:xfrm>
            <a:off x="3447288" y="3273552"/>
            <a:ext cx="420624" cy="420624"/>
          </a:xfrm>
          <a:prstGeom prst="ellipse">
            <a:avLst/>
          </a:prstGeom>
          <a:solidFill>
            <a:srgbClr val="E1E8D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3447288" y="3282696"/>
            <a:ext cx="420624" cy="31089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500" b="1">
                <a:solidFill>
                  <a:srgbClr val="234A38"/>
                </a:solidFill>
                <a:latin typeface="Aptos"/>
              </a:rPr>
              <a:t>✓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3995928" y="3184354"/>
            <a:ext cx="2834640" cy="338554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600" b="1" dirty="0">
                <a:solidFill>
                  <a:srgbClr val="234A38"/>
                </a:solidFill>
                <a:latin typeface="Aptos"/>
              </a:rPr>
              <a:t>Payments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3808476" y="3544854"/>
            <a:ext cx="3337560" cy="5232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0" dirty="0">
                <a:solidFill>
                  <a:srgbClr val="272B28"/>
                </a:solidFill>
                <a:latin typeface="Aptos"/>
              </a:rPr>
              <a:t>Use a reputable PCI-compliant payment provider; avoid storing card details.</a:t>
            </a:r>
          </a:p>
        </p:txBody>
      </p:sp>
      <p:sp>
        <p:nvSpPr>
          <p:cNvPr id="24" name="Rounded Rectangle 23"/>
          <p:cNvSpPr/>
          <p:nvPr/>
        </p:nvSpPr>
        <p:spPr>
          <a:xfrm>
            <a:off x="7406640" y="3072384"/>
            <a:ext cx="3794760" cy="1024128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1E8D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Oval 24"/>
          <p:cNvSpPr/>
          <p:nvPr/>
        </p:nvSpPr>
        <p:spPr>
          <a:xfrm>
            <a:off x="7607808" y="3273552"/>
            <a:ext cx="420624" cy="420624"/>
          </a:xfrm>
          <a:prstGeom prst="ellipse">
            <a:avLst/>
          </a:prstGeom>
          <a:solidFill>
            <a:srgbClr val="E1E8D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/>
          <p:cNvSpPr txBox="1"/>
          <p:nvPr/>
        </p:nvSpPr>
        <p:spPr>
          <a:xfrm>
            <a:off x="7607808" y="3282696"/>
            <a:ext cx="420624" cy="31089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500" b="1">
                <a:solidFill>
                  <a:srgbClr val="234A38"/>
                </a:solidFill>
                <a:latin typeface="Aptos"/>
              </a:rPr>
              <a:t>✓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8156448" y="3255264"/>
            <a:ext cx="2834640" cy="338554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600" b="1" dirty="0">
                <a:solidFill>
                  <a:srgbClr val="234A38"/>
                </a:solidFill>
                <a:latin typeface="Aptos"/>
              </a:rPr>
              <a:t>Application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7985760" y="3556875"/>
            <a:ext cx="3337560" cy="5232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0" dirty="0">
                <a:solidFill>
                  <a:srgbClr val="272B28"/>
                </a:solidFill>
                <a:latin typeface="Aptos"/>
              </a:rPr>
              <a:t>Input validation, secure sessions, CSRF protection and dependency updates.</a:t>
            </a:r>
          </a:p>
        </p:txBody>
      </p:sp>
      <p:sp>
        <p:nvSpPr>
          <p:cNvPr id="29" name="Rounded Rectangle 28"/>
          <p:cNvSpPr/>
          <p:nvPr/>
        </p:nvSpPr>
        <p:spPr>
          <a:xfrm>
            <a:off x="3246120" y="4334256"/>
            <a:ext cx="3794760" cy="1024128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1E8D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Oval 29"/>
          <p:cNvSpPr/>
          <p:nvPr/>
        </p:nvSpPr>
        <p:spPr>
          <a:xfrm>
            <a:off x="3447288" y="4535424"/>
            <a:ext cx="420624" cy="420624"/>
          </a:xfrm>
          <a:prstGeom prst="ellipse">
            <a:avLst/>
          </a:prstGeom>
          <a:solidFill>
            <a:srgbClr val="E1E8D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TextBox 30"/>
          <p:cNvSpPr txBox="1"/>
          <p:nvPr/>
        </p:nvSpPr>
        <p:spPr>
          <a:xfrm>
            <a:off x="3447288" y="4544568"/>
            <a:ext cx="420624" cy="31089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500" b="1">
                <a:solidFill>
                  <a:srgbClr val="234A38"/>
                </a:solidFill>
                <a:latin typeface="Aptos"/>
              </a:rPr>
              <a:t>✓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3995928" y="4517136"/>
            <a:ext cx="2834640" cy="338554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600" b="1" dirty="0">
                <a:solidFill>
                  <a:srgbClr val="234A38"/>
                </a:solidFill>
                <a:latin typeface="Aptos"/>
              </a:rPr>
              <a:t>Monitoring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3727471" y="4845427"/>
            <a:ext cx="3337560" cy="5232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0" dirty="0" err="1">
                <a:solidFill>
                  <a:srgbClr val="272B28"/>
                </a:solidFill>
                <a:latin typeface="Aptos"/>
              </a:rPr>
              <a:t>Centralised</a:t>
            </a:r>
            <a:r>
              <a:rPr sz="1400" b="0" dirty="0">
                <a:solidFill>
                  <a:srgbClr val="272B28"/>
                </a:solidFill>
                <a:latin typeface="Aptos"/>
              </a:rPr>
              <a:t> logs, alerts, anomaly detection and incident response plan.</a:t>
            </a:r>
          </a:p>
        </p:txBody>
      </p:sp>
      <p:sp>
        <p:nvSpPr>
          <p:cNvPr id="34" name="Rounded Rectangle 33"/>
          <p:cNvSpPr/>
          <p:nvPr/>
        </p:nvSpPr>
        <p:spPr>
          <a:xfrm>
            <a:off x="7406640" y="4334256"/>
            <a:ext cx="3794760" cy="1024128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1E8D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Oval 34"/>
          <p:cNvSpPr/>
          <p:nvPr/>
        </p:nvSpPr>
        <p:spPr>
          <a:xfrm>
            <a:off x="7607808" y="4535424"/>
            <a:ext cx="420624" cy="420624"/>
          </a:xfrm>
          <a:prstGeom prst="ellipse">
            <a:avLst/>
          </a:prstGeom>
          <a:solidFill>
            <a:srgbClr val="E1E8D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6" name="TextBox 35"/>
          <p:cNvSpPr txBox="1"/>
          <p:nvPr/>
        </p:nvSpPr>
        <p:spPr>
          <a:xfrm>
            <a:off x="7607808" y="4544568"/>
            <a:ext cx="420624" cy="31089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500" b="1">
                <a:solidFill>
                  <a:srgbClr val="234A38"/>
                </a:solidFill>
                <a:latin typeface="Aptos"/>
              </a:rPr>
              <a:t>✓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8156448" y="4517136"/>
            <a:ext cx="2834640" cy="338554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600" b="1" dirty="0">
                <a:solidFill>
                  <a:srgbClr val="234A38"/>
                </a:solidFill>
                <a:latin typeface="Aptos"/>
              </a:rPr>
              <a:t>Recovery</a:t>
            </a:r>
          </a:p>
        </p:txBody>
      </p:sp>
      <p:sp>
        <p:nvSpPr>
          <p:cNvPr id="38" name="TextBox 37"/>
          <p:cNvSpPr txBox="1"/>
          <p:nvPr/>
        </p:nvSpPr>
        <p:spPr>
          <a:xfrm>
            <a:off x="7863839" y="4804166"/>
            <a:ext cx="3337560" cy="5232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0" dirty="0">
                <a:solidFill>
                  <a:srgbClr val="272B28"/>
                </a:solidFill>
                <a:latin typeface="Aptos"/>
              </a:rPr>
              <a:t>Automated backups, tested restoration and disaster-recovery procedures.</a:t>
            </a:r>
          </a:p>
        </p:txBody>
      </p:sp>
      <p:sp>
        <p:nvSpPr>
          <p:cNvPr id="39" name="TextBox 38"/>
          <p:cNvSpPr txBox="1"/>
          <p:nvPr/>
        </p:nvSpPr>
        <p:spPr>
          <a:xfrm>
            <a:off x="1572768" y="5687568"/>
            <a:ext cx="9628631" cy="646331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b="1" dirty="0">
                <a:solidFill>
                  <a:srgbClr val="656C66"/>
                </a:solidFill>
                <a:latin typeface="Aptos"/>
              </a:rPr>
              <a:t>Framework basis: NIST CSF 2.0 for risk management + OWASP Top 10:2025 for web application threats.</a:t>
            </a:r>
          </a:p>
        </p:txBody>
      </p:sp>
      <p:sp>
        <p:nvSpPr>
          <p:cNvPr id="40" name="Rectangle 39"/>
          <p:cNvSpPr/>
          <p:nvPr/>
        </p:nvSpPr>
        <p:spPr>
          <a:xfrm>
            <a:off x="658368" y="6510528"/>
            <a:ext cx="10881360" cy="10972"/>
          </a:xfrm>
          <a:prstGeom prst="rect">
            <a:avLst/>
          </a:prstGeom>
          <a:solidFill>
            <a:srgbClr val="E1E8D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58368" y="438912"/>
            <a:ext cx="10241280" cy="646331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3600" b="1" dirty="0">
                <a:solidFill>
                  <a:srgbClr val="234A38"/>
                </a:solidFill>
                <a:latin typeface="Aptos Display"/>
              </a:rPr>
              <a:t>Implementation Roadmap, KPIs &amp; Expected Impact</a:t>
            </a:r>
          </a:p>
        </p:txBody>
      </p:sp>
      <p:sp>
        <p:nvSpPr>
          <p:cNvPr id="3" name="Rectangle 2"/>
          <p:cNvSpPr/>
          <p:nvPr/>
        </p:nvSpPr>
        <p:spPr>
          <a:xfrm>
            <a:off x="658368" y="1078992"/>
            <a:ext cx="914400" cy="50292"/>
          </a:xfrm>
          <a:prstGeom prst="rect">
            <a:avLst/>
          </a:prstGeom>
          <a:solidFill>
            <a:srgbClr val="B97F5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658368" y="1207008"/>
            <a:ext cx="10607040" cy="36933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b="0" dirty="0">
                <a:solidFill>
                  <a:srgbClr val="656C66"/>
                </a:solidFill>
                <a:latin typeface="Aptos"/>
              </a:rPr>
              <a:t>A phased launch reduces risk while creating measurable progress from day one.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018520" y="438912"/>
            <a:ext cx="502920" cy="32004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/>
            <a:r>
              <a:rPr sz="1100" b="1">
                <a:solidFill>
                  <a:srgbClr val="656C66"/>
                </a:solidFill>
                <a:latin typeface="Aptos"/>
              </a:rPr>
              <a:t>11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58368" y="1755648"/>
            <a:ext cx="2468880" cy="1572768"/>
          </a:xfrm>
          <a:prstGeom prst="roundRect">
            <a:avLst/>
          </a:prstGeom>
          <a:solidFill>
            <a:srgbClr val="E1E8DE"/>
          </a:solidFill>
          <a:ln w="12700">
            <a:solidFill>
              <a:srgbClr val="E1E8D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Oval 6"/>
          <p:cNvSpPr/>
          <p:nvPr/>
        </p:nvSpPr>
        <p:spPr>
          <a:xfrm>
            <a:off x="859536" y="1956816"/>
            <a:ext cx="420624" cy="420624"/>
          </a:xfrm>
          <a:prstGeom prst="ellipse">
            <a:avLst/>
          </a:prstGeom>
          <a:solidFill>
            <a:srgbClr val="E1E8D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859536" y="1965960"/>
            <a:ext cx="420624" cy="31089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500" b="1">
                <a:solidFill>
                  <a:srgbClr val="234A38"/>
                </a:solidFill>
                <a:latin typeface="Aptos"/>
              </a:rPr>
              <a:t>1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389888" y="1908555"/>
            <a:ext cx="1508760" cy="36933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b="1" dirty="0">
                <a:solidFill>
                  <a:srgbClr val="234A38"/>
                </a:solidFill>
                <a:latin typeface="Aptos"/>
              </a:rPr>
              <a:t>PHASE 1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175004" y="2277942"/>
            <a:ext cx="2011680" cy="954107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marL="171450" indent="-171450" algn="l">
              <a:buFont typeface="Arial" panose="020B0604020202020204" pitchFamily="34" charset="0"/>
              <a:buChar char="•"/>
            </a:pPr>
            <a:r>
              <a:rPr sz="1400" b="0" dirty="0">
                <a:solidFill>
                  <a:srgbClr val="272B28"/>
                </a:solidFill>
                <a:latin typeface="Aptos"/>
              </a:rPr>
              <a:t>0–4 WEEKS
Brand system
Website prototype
Security baseline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3401568" y="1755648"/>
            <a:ext cx="2468880" cy="1572768"/>
          </a:xfrm>
          <a:prstGeom prst="roundRect">
            <a:avLst/>
          </a:prstGeom>
          <a:solidFill>
            <a:srgbClr val="E1E8DE"/>
          </a:solidFill>
          <a:ln w="12700">
            <a:solidFill>
              <a:srgbClr val="E1E8D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Oval 11"/>
          <p:cNvSpPr/>
          <p:nvPr/>
        </p:nvSpPr>
        <p:spPr>
          <a:xfrm>
            <a:off x="3602736" y="1956816"/>
            <a:ext cx="420624" cy="420624"/>
          </a:xfrm>
          <a:prstGeom prst="ellipse">
            <a:avLst/>
          </a:prstGeom>
          <a:solidFill>
            <a:srgbClr val="E1E8D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3602736" y="1965960"/>
            <a:ext cx="420624" cy="31089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500" b="1">
                <a:solidFill>
                  <a:srgbClr val="234A38"/>
                </a:solidFill>
                <a:latin typeface="Aptos"/>
              </a:rPr>
              <a:t>2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151376" y="1938528"/>
            <a:ext cx="1508760" cy="36933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b="1" dirty="0">
                <a:solidFill>
                  <a:srgbClr val="234A38"/>
                </a:solidFill>
                <a:latin typeface="Aptos"/>
              </a:rPr>
              <a:t>PHASE 2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3813048" y="2311867"/>
            <a:ext cx="2011680" cy="954107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marL="171450" indent="-171450" algn="l">
              <a:buFont typeface="Arial" panose="020B0604020202020204" pitchFamily="34" charset="0"/>
              <a:buChar char="•"/>
            </a:pPr>
            <a:r>
              <a:rPr sz="1400" b="0" dirty="0">
                <a:solidFill>
                  <a:srgbClr val="272B28"/>
                </a:solidFill>
                <a:latin typeface="Aptos"/>
              </a:rPr>
              <a:t>5–8 WEEKS
E-commerce build
Content launch
SEO foundations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6144768" y="1755648"/>
            <a:ext cx="2468880" cy="1572768"/>
          </a:xfrm>
          <a:prstGeom prst="roundRect">
            <a:avLst/>
          </a:prstGeom>
          <a:solidFill>
            <a:srgbClr val="E1E8DE"/>
          </a:solidFill>
          <a:ln w="12700">
            <a:solidFill>
              <a:srgbClr val="E1E8D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Oval 16"/>
          <p:cNvSpPr/>
          <p:nvPr/>
        </p:nvSpPr>
        <p:spPr>
          <a:xfrm>
            <a:off x="6345936" y="1956816"/>
            <a:ext cx="420624" cy="420624"/>
          </a:xfrm>
          <a:prstGeom prst="ellipse">
            <a:avLst/>
          </a:prstGeom>
          <a:solidFill>
            <a:srgbClr val="E1E8D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6345936" y="1965960"/>
            <a:ext cx="420624" cy="31089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500" b="1">
                <a:solidFill>
                  <a:srgbClr val="234A38"/>
                </a:solidFill>
                <a:latin typeface="Aptos"/>
              </a:rPr>
              <a:t>3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894576" y="1938528"/>
            <a:ext cx="1508760" cy="36933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b="1" dirty="0">
                <a:solidFill>
                  <a:srgbClr val="234A38"/>
                </a:solidFill>
                <a:latin typeface="Aptos"/>
              </a:rPr>
              <a:t>PHASE 3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451092" y="2324968"/>
            <a:ext cx="2011680" cy="954107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marL="171450" indent="-171450" algn="l">
              <a:buFont typeface="Arial" panose="020B0604020202020204" pitchFamily="34" charset="0"/>
              <a:buChar char="•"/>
            </a:pPr>
            <a:r>
              <a:rPr sz="1400" b="0" dirty="0">
                <a:solidFill>
                  <a:srgbClr val="272B28"/>
                </a:solidFill>
                <a:latin typeface="Aptos"/>
              </a:rPr>
              <a:t>9–12 WEEKS
Social campaigns
Creator partnerships
Analytics </a:t>
            </a:r>
            <a:r>
              <a:rPr sz="1400" b="0" dirty="0" err="1">
                <a:solidFill>
                  <a:srgbClr val="272B28"/>
                </a:solidFill>
                <a:latin typeface="Aptos"/>
              </a:rPr>
              <a:t>optimisation</a:t>
            </a:r>
            <a:endParaRPr sz="1400" b="0" dirty="0">
              <a:solidFill>
                <a:srgbClr val="272B28"/>
              </a:solidFill>
              <a:latin typeface="Aptos"/>
            </a:endParaRPr>
          </a:p>
        </p:txBody>
      </p:sp>
      <p:sp>
        <p:nvSpPr>
          <p:cNvPr id="21" name="Rounded Rectangle 20"/>
          <p:cNvSpPr/>
          <p:nvPr/>
        </p:nvSpPr>
        <p:spPr>
          <a:xfrm>
            <a:off x="8887968" y="1755648"/>
            <a:ext cx="2468880" cy="1572768"/>
          </a:xfrm>
          <a:prstGeom prst="roundRect">
            <a:avLst/>
          </a:prstGeom>
          <a:solidFill>
            <a:srgbClr val="E1E8DE"/>
          </a:solidFill>
          <a:ln w="12700">
            <a:solidFill>
              <a:srgbClr val="E1E8D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Oval 21"/>
          <p:cNvSpPr/>
          <p:nvPr/>
        </p:nvSpPr>
        <p:spPr>
          <a:xfrm>
            <a:off x="9089136" y="1956816"/>
            <a:ext cx="420624" cy="420624"/>
          </a:xfrm>
          <a:prstGeom prst="ellipse">
            <a:avLst/>
          </a:prstGeom>
          <a:solidFill>
            <a:srgbClr val="E1E8D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9089136" y="1965960"/>
            <a:ext cx="420624" cy="31089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500" b="1">
                <a:solidFill>
                  <a:srgbClr val="234A38"/>
                </a:solidFill>
                <a:latin typeface="Aptos"/>
              </a:rPr>
              <a:t>4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9637776" y="1938528"/>
            <a:ext cx="1508760" cy="36933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b="1" dirty="0">
                <a:solidFill>
                  <a:srgbClr val="234A38"/>
                </a:solidFill>
                <a:latin typeface="Aptos"/>
              </a:rPr>
              <a:t>PHASE 4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9208008" y="2324968"/>
            <a:ext cx="2011680" cy="954107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marL="171450" indent="-171450" algn="l">
              <a:buFont typeface="Arial" panose="020B0604020202020204" pitchFamily="34" charset="0"/>
              <a:buChar char="•"/>
            </a:pPr>
            <a:r>
              <a:rPr sz="1400" b="0" dirty="0">
                <a:solidFill>
                  <a:srgbClr val="272B28"/>
                </a:solidFill>
                <a:latin typeface="Aptos"/>
              </a:rPr>
              <a:t>ONGOING
Retention
SEO growth
Security reviews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658368" y="3669530"/>
            <a:ext cx="2011680" cy="36933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b="1" dirty="0">
                <a:solidFill>
                  <a:srgbClr val="B97F57"/>
                </a:solidFill>
                <a:latin typeface="Aptos"/>
              </a:rPr>
              <a:t>KPI DASHBOARD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658368" y="4228745"/>
            <a:ext cx="1234440" cy="307777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1" dirty="0">
                <a:solidFill>
                  <a:srgbClr val="234A38"/>
                </a:solidFill>
                <a:latin typeface="Aptos"/>
              </a:rPr>
              <a:t>Awareness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1879092" y="4175294"/>
            <a:ext cx="2240280" cy="646331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marL="171450" indent="-171450" algn="l">
              <a:buFont typeface="Arial" panose="020B0604020202020204" pitchFamily="34" charset="0"/>
              <a:buChar char="•"/>
            </a:pPr>
            <a:r>
              <a:rPr sz="1200" b="0" dirty="0">
                <a:solidFill>
                  <a:srgbClr val="272B28"/>
                </a:solidFill>
                <a:latin typeface="Aptos"/>
              </a:rPr>
              <a:t>Reach  </a:t>
            </a:r>
            <a:endParaRPr lang="en-US" sz="1200" b="0" dirty="0">
              <a:solidFill>
                <a:srgbClr val="272B28"/>
              </a:solidFill>
              <a:latin typeface="Aptos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sz="1200" b="0" dirty="0">
                <a:solidFill>
                  <a:srgbClr val="272B28"/>
                </a:solidFill>
                <a:latin typeface="Aptos"/>
              </a:rPr>
              <a:t>video views </a:t>
            </a:r>
            <a:endParaRPr lang="en-US" sz="1200" dirty="0">
              <a:solidFill>
                <a:srgbClr val="272B28"/>
              </a:solidFill>
              <a:latin typeface="Aptos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sz="1200" b="0" dirty="0">
                <a:solidFill>
                  <a:srgbClr val="272B28"/>
                </a:solidFill>
                <a:latin typeface="Aptos"/>
              </a:rPr>
              <a:t>branded search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3870198" y="4209167"/>
            <a:ext cx="1234440" cy="307777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1" dirty="0">
                <a:solidFill>
                  <a:srgbClr val="234A38"/>
                </a:solidFill>
                <a:latin typeface="Aptos"/>
              </a:rPr>
              <a:t>Engagement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5408676" y="4078224"/>
            <a:ext cx="2240280" cy="646331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marL="171450" indent="-171450" algn="l">
              <a:buFont typeface="Arial" panose="020B0604020202020204" pitchFamily="34" charset="0"/>
              <a:buChar char="•"/>
            </a:pPr>
            <a:r>
              <a:rPr sz="1200" b="0" dirty="0">
                <a:solidFill>
                  <a:srgbClr val="272B28"/>
                </a:solidFill>
                <a:latin typeface="Aptos"/>
              </a:rPr>
              <a:t>Save/share rate </a:t>
            </a:r>
            <a:endParaRPr lang="en-US" sz="1200" dirty="0">
              <a:solidFill>
                <a:srgbClr val="272B28"/>
              </a:solidFill>
              <a:latin typeface="Aptos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sz="1200" b="0" dirty="0">
                <a:solidFill>
                  <a:srgbClr val="272B28"/>
                </a:solidFill>
                <a:latin typeface="Aptos"/>
              </a:rPr>
              <a:t>comments </a:t>
            </a:r>
            <a:endParaRPr lang="en-US" sz="1200" b="0" dirty="0">
              <a:solidFill>
                <a:srgbClr val="272B28"/>
              </a:solidFill>
              <a:latin typeface="Aptos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sz="1200" b="0" dirty="0">
                <a:solidFill>
                  <a:srgbClr val="272B28"/>
                </a:solidFill>
                <a:latin typeface="Aptos"/>
              </a:rPr>
              <a:t>email sign-ups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7686939" y="4222619"/>
            <a:ext cx="1234440" cy="307777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1" dirty="0">
                <a:solidFill>
                  <a:srgbClr val="234A38"/>
                </a:solidFill>
                <a:latin typeface="Aptos"/>
              </a:rPr>
              <a:t>Conversion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9208008" y="4078224"/>
            <a:ext cx="2240280" cy="646331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sz="1200" b="0" dirty="0">
                <a:solidFill>
                  <a:srgbClr val="272B28"/>
                </a:solidFill>
                <a:latin typeface="Aptos"/>
              </a:rPr>
              <a:t>Product views </a:t>
            </a:r>
            <a:endParaRPr lang="en-US" sz="1200" dirty="0">
              <a:solidFill>
                <a:srgbClr val="272B28"/>
              </a:solidFill>
              <a:latin typeface="Aptos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sz="1200" b="0" dirty="0">
                <a:solidFill>
                  <a:srgbClr val="272B28"/>
                </a:solidFill>
                <a:latin typeface="Aptos"/>
              </a:rPr>
              <a:t>add-to-cart </a:t>
            </a:r>
            <a:endParaRPr lang="en-US" sz="1200" b="0" dirty="0">
              <a:solidFill>
                <a:srgbClr val="272B28"/>
              </a:solidFill>
              <a:latin typeface="Aptos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sz="1200" b="0" dirty="0">
                <a:solidFill>
                  <a:srgbClr val="272B28"/>
                </a:solidFill>
                <a:latin typeface="Aptos"/>
              </a:rPr>
              <a:t>conversion rate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658368" y="5056632"/>
            <a:ext cx="1234440" cy="307777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1" dirty="0">
                <a:solidFill>
                  <a:srgbClr val="234A38"/>
                </a:solidFill>
                <a:latin typeface="Aptos"/>
              </a:rPr>
              <a:t>Retention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1879092" y="4995874"/>
            <a:ext cx="2240280" cy="646331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marL="171450" indent="-171450" algn="l">
              <a:buFont typeface="Arial" panose="020B0604020202020204" pitchFamily="34" charset="0"/>
              <a:buChar char="•"/>
            </a:pPr>
            <a:r>
              <a:rPr sz="1200" b="0" dirty="0">
                <a:solidFill>
                  <a:srgbClr val="272B28"/>
                </a:solidFill>
                <a:latin typeface="Aptos"/>
              </a:rPr>
              <a:t>Repeat purchase </a:t>
            </a:r>
            <a:endParaRPr lang="en-US" sz="1200" dirty="0">
              <a:solidFill>
                <a:srgbClr val="272B28"/>
              </a:solidFill>
              <a:latin typeface="Aptos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sz="1200" b="0" dirty="0">
                <a:solidFill>
                  <a:srgbClr val="272B28"/>
                </a:solidFill>
                <a:latin typeface="Aptos"/>
              </a:rPr>
              <a:t>email CTR  </a:t>
            </a:r>
            <a:endParaRPr lang="en-US" sz="1200" b="0" dirty="0">
              <a:solidFill>
                <a:srgbClr val="272B28"/>
              </a:solidFill>
              <a:latin typeface="Aptos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sz="1200" b="0" dirty="0">
                <a:solidFill>
                  <a:srgbClr val="272B28"/>
                </a:solidFill>
                <a:latin typeface="Aptos"/>
              </a:rPr>
              <a:t>customer value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3966913" y="5056632"/>
            <a:ext cx="1234440" cy="307777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1" dirty="0">
                <a:solidFill>
                  <a:srgbClr val="234A38"/>
                </a:solidFill>
                <a:latin typeface="Aptos"/>
              </a:rPr>
              <a:t>SEO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5389596" y="4869611"/>
            <a:ext cx="2240280" cy="646331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marL="171450" indent="-171450" algn="l">
              <a:buFont typeface="Arial" panose="020B0604020202020204" pitchFamily="34" charset="0"/>
              <a:buChar char="•"/>
            </a:pPr>
            <a:r>
              <a:rPr sz="1200" b="0" dirty="0">
                <a:solidFill>
                  <a:srgbClr val="272B28"/>
                </a:solidFill>
                <a:latin typeface="Aptos"/>
              </a:rPr>
              <a:t>Impressions </a:t>
            </a:r>
            <a:endParaRPr lang="en-US" sz="1200" dirty="0">
              <a:solidFill>
                <a:srgbClr val="272B28"/>
              </a:solidFill>
              <a:latin typeface="Aptos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sz="1200" b="0" dirty="0">
                <a:solidFill>
                  <a:srgbClr val="272B28"/>
                </a:solidFill>
                <a:latin typeface="Aptos"/>
              </a:rPr>
              <a:t>CTR  </a:t>
            </a:r>
            <a:endParaRPr lang="en-US" sz="1200" b="0" dirty="0">
              <a:solidFill>
                <a:srgbClr val="272B28"/>
              </a:solidFill>
              <a:latin typeface="Aptos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sz="1200" b="0" dirty="0">
                <a:solidFill>
                  <a:srgbClr val="272B28"/>
                </a:solidFill>
                <a:latin typeface="Aptos"/>
              </a:rPr>
              <a:t>non-brand organic traffic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7733363" y="4929485"/>
            <a:ext cx="1234440" cy="5232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1" dirty="0">
                <a:solidFill>
                  <a:srgbClr val="234A38"/>
                </a:solidFill>
                <a:latin typeface="Aptos"/>
              </a:rPr>
              <a:t>Trust &amp; security</a:t>
            </a:r>
          </a:p>
        </p:txBody>
      </p:sp>
      <p:sp>
        <p:nvSpPr>
          <p:cNvPr id="38" name="TextBox 37"/>
          <p:cNvSpPr txBox="1"/>
          <p:nvPr/>
        </p:nvSpPr>
        <p:spPr>
          <a:xfrm>
            <a:off x="9208008" y="4929485"/>
            <a:ext cx="2240280" cy="646331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marL="171450" indent="-171450" algn="l">
              <a:buFont typeface="Arial" panose="020B0604020202020204" pitchFamily="34" charset="0"/>
              <a:buChar char="•"/>
            </a:pPr>
            <a:r>
              <a:rPr sz="1200" b="0" dirty="0">
                <a:solidFill>
                  <a:srgbClr val="272B28"/>
                </a:solidFill>
                <a:latin typeface="Aptos"/>
              </a:rPr>
              <a:t>Checkout success  </a:t>
            </a:r>
            <a:endParaRPr lang="en-US" sz="1200" b="0" dirty="0">
              <a:solidFill>
                <a:srgbClr val="272B28"/>
              </a:solidFill>
              <a:latin typeface="Aptos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sz="1200" b="0" dirty="0">
                <a:solidFill>
                  <a:srgbClr val="272B28"/>
                </a:solidFill>
                <a:latin typeface="Aptos"/>
              </a:rPr>
              <a:t>incidents </a:t>
            </a:r>
            <a:endParaRPr lang="en-US" sz="1200" b="0" dirty="0">
              <a:solidFill>
                <a:srgbClr val="272B28"/>
              </a:solidFill>
              <a:latin typeface="Aptos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sz="1200" b="0" dirty="0">
                <a:solidFill>
                  <a:srgbClr val="272B28"/>
                </a:solidFill>
                <a:latin typeface="Aptos"/>
              </a:rPr>
              <a:t>recovery test results</a:t>
            </a:r>
          </a:p>
        </p:txBody>
      </p:sp>
      <p:sp>
        <p:nvSpPr>
          <p:cNvPr id="39" name="TextBox 38"/>
          <p:cNvSpPr txBox="1"/>
          <p:nvPr/>
        </p:nvSpPr>
        <p:spPr>
          <a:xfrm>
            <a:off x="786736" y="5851794"/>
            <a:ext cx="10241280" cy="584775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600" b="1" dirty="0">
                <a:solidFill>
                  <a:srgbClr val="656C66"/>
                </a:solidFill>
                <a:latin typeface="Aptos"/>
              </a:rPr>
              <a:t>Expected impact: stronger differentiation → higher trust → more qualified traffic → improved conversion → scalable, secure growth.</a:t>
            </a:r>
          </a:p>
        </p:txBody>
      </p:sp>
      <p:sp>
        <p:nvSpPr>
          <p:cNvPr id="40" name="Rectangle 39"/>
          <p:cNvSpPr/>
          <p:nvPr/>
        </p:nvSpPr>
        <p:spPr>
          <a:xfrm>
            <a:off x="658368" y="6510528"/>
            <a:ext cx="10881360" cy="10972"/>
          </a:xfrm>
          <a:prstGeom prst="rect">
            <a:avLst/>
          </a:prstGeom>
          <a:solidFill>
            <a:srgbClr val="E1E8D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58368" y="438912"/>
            <a:ext cx="10241280" cy="769441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4400" b="1" dirty="0">
                <a:solidFill>
                  <a:srgbClr val="234A38"/>
                </a:solidFill>
                <a:latin typeface="Aptos Display"/>
              </a:rPr>
              <a:t>References</a:t>
            </a:r>
          </a:p>
        </p:txBody>
      </p:sp>
      <p:sp>
        <p:nvSpPr>
          <p:cNvPr id="3" name="Rectangle 2"/>
          <p:cNvSpPr/>
          <p:nvPr/>
        </p:nvSpPr>
        <p:spPr>
          <a:xfrm>
            <a:off x="658368" y="1078992"/>
            <a:ext cx="914400" cy="50292"/>
          </a:xfrm>
          <a:prstGeom prst="rect">
            <a:avLst/>
          </a:prstGeom>
          <a:solidFill>
            <a:srgbClr val="B97F5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11018520" y="438912"/>
            <a:ext cx="502920" cy="32004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/>
            <a:r>
              <a:rPr sz="1100" b="1">
                <a:solidFill>
                  <a:srgbClr val="656C66"/>
                </a:solidFill>
                <a:latin typeface="Aptos"/>
              </a:rPr>
              <a:t>12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395984" y="1664208"/>
            <a:ext cx="9400032" cy="5078313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b="0" dirty="0">
                <a:solidFill>
                  <a:srgbClr val="272B28"/>
                </a:solidFill>
                <a:latin typeface="Aptos"/>
              </a:rPr>
              <a:t>[1] Y. Hong et al., “Predicting sustainable fashion consumption intentions and practices,” Scientific Reports, vol. 14, art. no. 1706, 2024.</a:t>
            </a:r>
            <a:endParaRPr lang="en-US" b="0" dirty="0">
              <a:solidFill>
                <a:srgbClr val="272B28"/>
              </a:solidFill>
              <a:latin typeface="Aptos"/>
            </a:endParaRPr>
          </a:p>
          <a:p>
            <a:r>
              <a:rPr lang="en-US" dirty="0">
                <a:solidFill>
                  <a:srgbClr val="272B28"/>
                </a:solidFill>
                <a:latin typeface="Aptos"/>
              </a:rPr>
              <a:t>[2] V. </a:t>
            </a:r>
            <a:r>
              <a:rPr lang="en-US" dirty="0" err="1">
                <a:solidFill>
                  <a:srgbClr val="272B28"/>
                </a:solidFill>
                <a:latin typeface="Aptos"/>
              </a:rPr>
              <a:t>Schiaroli</a:t>
            </a:r>
            <a:r>
              <a:rPr lang="en-US" dirty="0">
                <a:solidFill>
                  <a:srgbClr val="272B28"/>
                </a:solidFill>
                <a:latin typeface="Aptos"/>
              </a:rPr>
              <a:t>, L. </a:t>
            </a:r>
            <a:r>
              <a:rPr lang="en-US" dirty="0" err="1">
                <a:solidFill>
                  <a:srgbClr val="272B28"/>
                </a:solidFill>
                <a:latin typeface="Aptos"/>
              </a:rPr>
              <a:t>Fraccascia</a:t>
            </a:r>
            <a:r>
              <a:rPr lang="en-US" dirty="0">
                <a:solidFill>
                  <a:srgbClr val="272B28"/>
                </a:solidFill>
                <a:latin typeface="Aptos"/>
              </a:rPr>
              <a:t>, and R. M. </a:t>
            </a:r>
            <a:r>
              <a:rPr lang="en-US" dirty="0" err="1">
                <a:solidFill>
                  <a:srgbClr val="272B28"/>
                </a:solidFill>
                <a:latin typeface="Aptos"/>
              </a:rPr>
              <a:t>Dangelico</a:t>
            </a:r>
            <a:r>
              <a:rPr lang="en-US" dirty="0">
                <a:solidFill>
                  <a:srgbClr val="272B28"/>
                </a:solidFill>
                <a:latin typeface="Aptos"/>
              </a:rPr>
              <a:t>, “How can consumers behave sustainably in the fashion industry? A systematic literature review,” Journal of Cleaner Production, vol. 483, art. no. 144232, 2024.</a:t>
            </a:r>
          </a:p>
          <a:p>
            <a:r>
              <a:rPr lang="en-US" dirty="0">
                <a:solidFill>
                  <a:srgbClr val="272B28"/>
                </a:solidFill>
                <a:latin typeface="Aptos"/>
              </a:rPr>
              <a:t>[3] M. </a:t>
            </a:r>
            <a:r>
              <a:rPr lang="en-US" dirty="0" err="1">
                <a:solidFill>
                  <a:srgbClr val="272B28"/>
                </a:solidFill>
                <a:latin typeface="Aptos"/>
              </a:rPr>
              <a:t>Benhissi</a:t>
            </a:r>
            <a:r>
              <a:rPr lang="en-US" dirty="0">
                <a:solidFill>
                  <a:srgbClr val="272B28"/>
                </a:solidFill>
                <a:latin typeface="Aptos"/>
              </a:rPr>
              <a:t> and M. </a:t>
            </a:r>
            <a:r>
              <a:rPr lang="en-US" dirty="0" err="1">
                <a:solidFill>
                  <a:srgbClr val="272B28"/>
                </a:solidFill>
                <a:latin typeface="Aptos"/>
              </a:rPr>
              <a:t>Hamouda</a:t>
            </a:r>
            <a:r>
              <a:rPr lang="en-US" dirty="0">
                <a:solidFill>
                  <a:srgbClr val="272B28"/>
                </a:solidFill>
                <a:latin typeface="Aptos"/>
              </a:rPr>
              <a:t>, “Investigating consumers’ slow fashion purchase decision: role of lack of information and confusion,” European Business Review, vol. 37, no. 3, pp. 575–595, 2025.</a:t>
            </a:r>
          </a:p>
          <a:p>
            <a:r>
              <a:rPr lang="de-DE" dirty="0">
                <a:solidFill>
                  <a:srgbClr val="272B28"/>
                </a:solidFill>
                <a:latin typeface="Aptos"/>
              </a:rPr>
              <a:t>[4] Meta, “Instagram for Business,” 2026; TikTok, “Business,” 2026; Pinterest, “Business,” 2026.</a:t>
            </a:r>
          </a:p>
          <a:p>
            <a:r>
              <a:rPr lang="en-US" dirty="0">
                <a:solidFill>
                  <a:srgbClr val="272B28"/>
                </a:solidFill>
                <a:latin typeface="Aptos"/>
              </a:rPr>
              <a:t>[5] Google Search Central, “SEO Starter Guide: The Basics,” Google for Developers, updated Dec. 10, 2025.</a:t>
            </a:r>
          </a:p>
          <a:p>
            <a:r>
              <a:rPr lang="de-DE" dirty="0">
                <a:solidFill>
                  <a:srgbClr val="272B28"/>
                </a:solidFill>
                <a:latin typeface="Aptos"/>
              </a:rPr>
              <a:t>[6] Amazon Web Services, “Digital Commerce Solutions on AWS,” AWS, 2026.</a:t>
            </a:r>
          </a:p>
          <a:p>
            <a:r>
              <a:rPr lang="en-US" dirty="0">
                <a:solidFill>
                  <a:srgbClr val="272B28"/>
                </a:solidFill>
                <a:latin typeface="Aptos"/>
              </a:rPr>
              <a:t>[7] D. Eliot, “NIST Cybersecurity Framework 2.0: Small Business Quick-Start Guide,” NIST SP 1300, 2024.</a:t>
            </a:r>
          </a:p>
          <a:p>
            <a:r>
              <a:rPr lang="en-US" dirty="0">
                <a:solidFill>
                  <a:srgbClr val="272B28"/>
                </a:solidFill>
                <a:latin typeface="Aptos"/>
              </a:rPr>
              <a:t>[8] OWASP Foundation, “OWASP Top 10:2025,” OWASP, 2025.</a:t>
            </a:r>
          </a:p>
          <a:p>
            <a:r>
              <a:rPr lang="en-US" dirty="0">
                <a:solidFill>
                  <a:srgbClr val="272B28"/>
                </a:solidFill>
                <a:latin typeface="Aptos"/>
              </a:rPr>
              <a:t>[9] NIST </a:t>
            </a:r>
            <a:r>
              <a:rPr lang="en-US" dirty="0" err="1">
                <a:solidFill>
                  <a:srgbClr val="272B28"/>
                </a:solidFill>
                <a:latin typeface="Aptos"/>
              </a:rPr>
              <a:t>NCCoE</a:t>
            </a:r>
            <a:r>
              <a:rPr lang="en-US" dirty="0">
                <a:solidFill>
                  <a:srgbClr val="272B28"/>
                </a:solidFill>
                <a:latin typeface="Aptos"/>
              </a:rPr>
              <a:t>, “Multifactor Authentication for E-Commerce,” NIST SP 1800-17, 2019.</a:t>
            </a:r>
          </a:p>
          <a:p>
            <a:endParaRPr lang="de-DE" dirty="0">
              <a:solidFill>
                <a:srgbClr val="272B28"/>
              </a:solidFill>
              <a:latin typeface="Aptos"/>
            </a:endParaRPr>
          </a:p>
          <a:p>
            <a:endParaRPr lang="en-US" dirty="0">
              <a:solidFill>
                <a:srgbClr val="272B28"/>
              </a:solidFill>
              <a:latin typeface="Aptos"/>
            </a:endParaRPr>
          </a:p>
          <a:p>
            <a:pPr algn="l"/>
            <a:endParaRPr lang="en-US" b="0" dirty="0">
              <a:solidFill>
                <a:srgbClr val="272B28"/>
              </a:solidFill>
              <a:latin typeface="Aptos"/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658368" y="6510528"/>
            <a:ext cx="10881360" cy="10972"/>
          </a:xfrm>
          <a:prstGeom prst="rect">
            <a:avLst/>
          </a:prstGeom>
          <a:solidFill>
            <a:srgbClr val="E1E8D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4657</TotalTime>
  <Words>1511</Words>
  <Application>Microsoft Office PowerPoint</Application>
  <PresentationFormat>Widescreen</PresentationFormat>
  <Paragraphs>256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Aptos Display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Hp</dc:creator>
  <cp:keywords/>
  <dc:description>generated using python-pptx</dc:description>
  <cp:lastModifiedBy>emehjulucharles@gmail.com</cp:lastModifiedBy>
  <cp:revision>9</cp:revision>
  <dcterms:created xsi:type="dcterms:W3CDTF">2013-01-27T09:14:16Z</dcterms:created>
  <dcterms:modified xsi:type="dcterms:W3CDTF">2026-08-17T03:01:31Z</dcterms:modified>
  <cp:category/>
</cp:coreProperties>
</file>