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>
                <a:latin typeface="+mj-lt"/>
                <a:ea typeface="+mj-ea"/>
                <a:cs typeface="+mj-cs"/>
                <a:sym typeface="Helvetica"/>
              </a:defRPr>
            </a:lvl1pPr>
            <a:lvl2pPr marL="0" indent="457200">
              <a:buSzTx/>
              <a:buFontTx/>
              <a:buNone/>
              <a:defRPr sz="2400" b="1">
                <a:latin typeface="+mj-lt"/>
                <a:ea typeface="+mj-ea"/>
                <a:cs typeface="+mj-cs"/>
                <a:sym typeface="Helvetica"/>
              </a:defRPr>
            </a:lvl2pPr>
            <a:lvl3pPr marL="0" indent="914400">
              <a:buSzTx/>
              <a:buFontTx/>
              <a:buNone/>
              <a:defRPr sz="2400" b="1">
                <a:latin typeface="+mj-lt"/>
                <a:ea typeface="+mj-ea"/>
                <a:cs typeface="+mj-cs"/>
                <a:sym typeface="Helvetica"/>
              </a:defRPr>
            </a:lvl3pPr>
            <a:lvl4pPr marL="0" indent="1371600">
              <a:buSzTx/>
              <a:buFontTx/>
              <a:buNone/>
              <a:defRPr sz="2400" b="1">
                <a:latin typeface="+mj-lt"/>
                <a:ea typeface="+mj-ea"/>
                <a:cs typeface="+mj-cs"/>
                <a:sym typeface="Helvetica"/>
              </a:defRPr>
            </a:lvl4pPr>
            <a:lvl5pPr marL="0" indent="1828800">
              <a:buSzTx/>
              <a:buFontTx/>
              <a:buNone/>
              <a:defRPr sz="2400" b="1">
                <a:latin typeface="+mj-lt"/>
                <a:ea typeface="+mj-ea"/>
                <a:cs typeface="+mj-cs"/>
                <a:sym typeface="Helvetic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://libguides.swansea.ac.uk/?b=s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://guides.library.uhh.hawaii.edu/aecontent.php?pid=362499&amp;sid=2970484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s://www.evidence.nhs.uk/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www.wateraid.org/uk/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naturalnews.com/Index.html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1.png"/><Relationship Id="rId3" Type="http://schemas.openxmlformats.org/officeDocument/2006/relationships/hyperlink" Target="https://www.instagram.com/swanseaunilib" TargetMode="External"/><Relationship Id="rId7" Type="http://schemas.openxmlformats.org/officeDocument/2006/relationships/image" Target="../media/image3.png"/><Relationship Id="rId12" Type="http://schemas.openxmlformats.org/officeDocument/2006/relationships/hyperlink" Target="https://www.facebook.com/SwanseaUniLib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2.png"/><Relationship Id="rId10" Type="http://schemas.openxmlformats.org/officeDocument/2006/relationships/image" Target="../media/image6.png"/><Relationship Id="rId4" Type="http://schemas.openxmlformats.org/officeDocument/2006/relationships/image" Target="../media/image10.png"/><Relationship Id="rId9" Type="http://schemas.openxmlformats.org/officeDocument/2006/relationships/image" Target="../media/image5.png"/><Relationship Id="rId14" Type="http://schemas.openxmlformats.org/officeDocument/2006/relationships/hyperlink" Target="http://twitter.com/SwanseaUniLi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95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96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99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00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01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>
            <a:lvl1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Welcome to the Evaluating Websites session</a:t>
            </a:r>
          </a:p>
        </p:txBody>
      </p:sp>
      <p:sp>
        <p:nvSpPr>
          <p:cNvPr id="102" name="Rectangle 4"/>
          <p:cNvSpPr txBox="1"/>
          <p:nvPr/>
        </p:nvSpPr>
        <p:spPr>
          <a:xfrm>
            <a:off x="1642548" y="1409320"/>
            <a:ext cx="8567600" cy="57169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Please open the chat window – we will provide additional information in here during the session in case your audio isn't perfect.</a:t>
            </a:r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Please do use the chat to type questions, answers or comments throughout but remember – everyone will see what you type!</a:t>
            </a:r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1" build="p" bldLvl="5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05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06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07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08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09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0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11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Useful website and how to find them…</a:t>
            </a:r>
            <a:br/>
            <a:endParaRPr/>
          </a:p>
        </p:txBody>
      </p:sp>
      <p:sp>
        <p:nvSpPr>
          <p:cNvPr id="112" name="Rectangle 4"/>
          <p:cNvSpPr txBox="1"/>
          <p:nvPr/>
        </p:nvSpPr>
        <p:spPr>
          <a:xfrm>
            <a:off x="1550184" y="1443955"/>
            <a:ext cx="8567600" cy="33674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Where should you look for websites? </a:t>
            </a:r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u="sng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hlinkClick r:id="rId9"/>
              </a:rPr>
              <a:t>Library Guides</a:t>
            </a:r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 u="sng">
              <a:solidFill>
                <a:srgbClr val="0563C1"/>
              </a:solidFill>
              <a:uFill>
                <a:solidFill>
                  <a:srgbClr val="0563C1"/>
                </a:solidFill>
              </a:uFill>
              <a:hlinkClick r:id="rId9"/>
            </a:endParaRP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Links from reputable websites</a:t>
            </a:r>
          </a:p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Google (but with caution!)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1" build="p" bldLvl="5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17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0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Useful website and how to find them…</a:t>
            </a:r>
            <a:br/>
            <a:endParaRPr/>
          </a:p>
        </p:txBody>
      </p:sp>
      <p:sp>
        <p:nvSpPr>
          <p:cNvPr id="122" name="Rectangle 4"/>
          <p:cNvSpPr txBox="1"/>
          <p:nvPr/>
        </p:nvSpPr>
        <p:spPr>
          <a:xfrm>
            <a:off x="1550184" y="1443955"/>
            <a:ext cx="8567600" cy="14878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3200" b="1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How do you know they are good quality?</a:t>
            </a:r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123" name="Picture 1" descr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2601" y="2165856"/>
            <a:ext cx="7361695" cy="44966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1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1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32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Currency…</a:t>
            </a:r>
            <a:br/>
            <a:endParaRPr/>
          </a:p>
        </p:txBody>
      </p:sp>
      <p:sp>
        <p:nvSpPr>
          <p:cNvPr id="133" name="Rectangle 4"/>
          <p:cNvSpPr txBox="1"/>
          <p:nvPr/>
        </p:nvSpPr>
        <p:spPr>
          <a:xfrm>
            <a:off x="1550184" y="1443955"/>
            <a:ext cx="8567600" cy="75203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40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…relates to the timeliness of the resources</a:t>
            </a:r>
          </a:p>
          <a:p>
            <a:pPr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When was the information published or posted?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Has the information been revised or updated?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Is it important to have current information, or will older sources work as well?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Are all the links working?</a:t>
            </a:r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7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42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Relevance…</a:t>
            </a:r>
            <a:br/>
            <a:endParaRPr/>
          </a:p>
        </p:txBody>
      </p:sp>
      <p:sp>
        <p:nvSpPr>
          <p:cNvPr id="143" name="Rectangle 4"/>
          <p:cNvSpPr txBox="1"/>
          <p:nvPr/>
        </p:nvSpPr>
        <p:spPr>
          <a:xfrm>
            <a:off x="1550184" y="1443955"/>
            <a:ext cx="8567600" cy="6097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40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…relates to the importance of the information to you</a:t>
            </a:r>
          </a:p>
          <a:p>
            <a:pPr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285750" indent="-28575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Does the information relate to your research or answer your question?</a:t>
            </a:r>
          </a:p>
          <a:p>
            <a:pPr marL="285750" indent="-28575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Is the information at an appropriate level?</a:t>
            </a:r>
          </a:p>
          <a:p>
            <a:pPr marL="285750" indent="-28575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Are you comfortable citing this as a reputable source for your research paper?</a:t>
            </a:r>
          </a:p>
          <a:p>
            <a:pPr>
              <a:defRPr sz="3200">
                <a:solidFill>
                  <a:srgbClr val="203864"/>
                </a:solidFill>
              </a:defRPr>
            </a:pPr>
            <a:endParaRPr/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Authority…</a:t>
            </a:r>
            <a:br/>
            <a:endParaRPr/>
          </a:p>
        </p:txBody>
      </p:sp>
      <p:sp>
        <p:nvSpPr>
          <p:cNvPr id="153" name="Rectangle 4"/>
          <p:cNvSpPr txBox="1"/>
          <p:nvPr/>
        </p:nvSpPr>
        <p:spPr>
          <a:xfrm>
            <a:off x="1550184" y="1443955"/>
            <a:ext cx="8567600" cy="6097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40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…relates to the source of the information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Who is the author/publisher/source?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Are they reputable?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Is there contact information and is it easy find out more about the author/organisation?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If it is a website, what does the </a:t>
            </a:r>
            <a:r>
              <a:rPr u="sng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hlinkClick r:id="rId9"/>
              </a:rPr>
              <a:t>URL (.com .ac .gov .org .nhs)</a:t>
            </a:r>
            <a:r>
              <a:t> say about the source?</a:t>
            </a:r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Accuracy…</a:t>
            </a:r>
            <a:br/>
            <a:endParaRPr/>
          </a:p>
        </p:txBody>
      </p:sp>
      <p:sp>
        <p:nvSpPr>
          <p:cNvPr id="163" name="Rectangle 4"/>
          <p:cNvSpPr txBox="1"/>
          <p:nvPr/>
        </p:nvSpPr>
        <p:spPr>
          <a:xfrm>
            <a:off x="1550184" y="1443955"/>
            <a:ext cx="8567600" cy="6097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40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…relates to the reliability of the resource  </a:t>
            </a:r>
          </a:p>
          <a:p>
            <a:pPr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Where does the information come from?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Is the information supported by correct evidence?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Can you verify any of the information in another reliable source?</a:t>
            </a:r>
          </a:p>
          <a:p>
            <a:pPr marL="457200" indent="-45720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Does the language or tone seem balanced, unbiased and free from errors?</a:t>
            </a:r>
          </a:p>
          <a:p>
            <a:pPr>
              <a:defRPr sz="3200">
                <a:solidFill>
                  <a:srgbClr val="203864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7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72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Purpose…</a:t>
            </a:r>
            <a:br/>
            <a:endParaRPr/>
          </a:p>
        </p:txBody>
      </p:sp>
      <p:sp>
        <p:nvSpPr>
          <p:cNvPr id="173" name="Rectangle 4"/>
          <p:cNvSpPr txBox="1"/>
          <p:nvPr/>
        </p:nvSpPr>
        <p:spPr>
          <a:xfrm>
            <a:off x="1550184" y="1443955"/>
            <a:ext cx="8567600" cy="6097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40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… relates to the reason the information exists</a:t>
            </a:r>
          </a:p>
          <a:p>
            <a:pPr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285750" indent="-28575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What is the purpose of the information? (i.e. inform, argue, teach, sell, entertain, persuade)?</a:t>
            </a:r>
          </a:p>
          <a:p>
            <a:pPr marL="285750" indent="-28575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Is the purpose clear and the point of view impartial or are there biases?</a:t>
            </a:r>
          </a:p>
          <a:p>
            <a:pPr marL="285750" indent="-285750">
              <a:buSzPct val="100000"/>
              <a:buFont typeface="Arial"/>
              <a:buChar char="•"/>
              <a:defRPr sz="32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Is the information fact, opinion, or propaganda?</a:t>
            </a:r>
          </a:p>
          <a:p>
            <a:pPr>
              <a:defRPr sz="3200" b="1">
                <a:solidFill>
                  <a:srgbClr val="1F4E7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Picture 16" descr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21" y="5843735"/>
            <a:ext cx="990144" cy="959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Picture 17" descr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0" y="4905940"/>
            <a:ext cx="990144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Picture 18" descr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19" y="1997107"/>
            <a:ext cx="990144" cy="10139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Picture 19" descr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23" y="2967153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Picture 20" descr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421" y="3943200"/>
            <a:ext cx="990144" cy="941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Picture 21" descr="Picture 21"/>
          <p:cNvPicPr>
            <a:picLocks noChangeAspect="1"/>
          </p:cNvPicPr>
          <p:nvPr/>
        </p:nvPicPr>
        <p:blipFill>
          <a:blip r:embed="rId7"/>
          <a:srcRect r="7610"/>
          <a:stretch>
            <a:fillRect/>
          </a:stretch>
        </p:blipFill>
        <p:spPr>
          <a:xfrm>
            <a:off x="172020" y="58704"/>
            <a:ext cx="990143" cy="9419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Picture 22" descr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019" y="1040567"/>
            <a:ext cx="990144" cy="94199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Title 1"/>
          <p:cNvSpPr txBox="1">
            <a:spLocks noGrp="1"/>
          </p:cNvSpPr>
          <p:nvPr>
            <p:ph type="title"/>
          </p:nvPr>
        </p:nvSpPr>
        <p:spPr>
          <a:xfrm>
            <a:off x="1315277" y="186003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868680">
              <a:defRPr sz="4180" b="1">
                <a:solidFill>
                  <a:srgbClr val="203864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Let's have a look:</a:t>
            </a:r>
            <a:br/>
            <a:endParaRPr/>
          </a:p>
        </p:txBody>
      </p:sp>
      <p:sp>
        <p:nvSpPr>
          <p:cNvPr id="183" name="Rectangle 4"/>
          <p:cNvSpPr txBox="1"/>
          <p:nvPr/>
        </p:nvSpPr>
        <p:spPr>
          <a:xfrm>
            <a:off x="1550184" y="1443955"/>
            <a:ext cx="8567600" cy="4065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4000"/>
            </a:pPr>
            <a:r>
              <a:rPr u="sng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hlinkClick r:id="rId9"/>
              </a:rPr>
              <a:t>NaturalNews.com</a:t>
            </a:r>
          </a:p>
          <a:p>
            <a:pPr>
              <a:defRPr sz="4000"/>
            </a:pPr>
            <a:endParaRPr u="sng">
              <a:solidFill>
                <a:srgbClr val="0563C1"/>
              </a:solidFill>
              <a:uFill>
                <a:solidFill>
                  <a:srgbClr val="0563C1"/>
                </a:solidFill>
              </a:uFill>
              <a:hlinkClick r:id="rId9"/>
            </a:endParaRPr>
          </a:p>
          <a:p>
            <a:pPr>
              <a:defRPr sz="4000"/>
            </a:pPr>
            <a:r>
              <a:rPr u="sng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hlinkClick r:id="rId10"/>
              </a:rPr>
              <a:t>Water Aid</a:t>
            </a:r>
          </a:p>
          <a:p>
            <a:pPr>
              <a:defRPr sz="4000"/>
            </a:pPr>
            <a:endParaRPr u="sng">
              <a:solidFill>
                <a:srgbClr val="0563C1"/>
              </a:solidFill>
              <a:uFill>
                <a:solidFill>
                  <a:srgbClr val="0563C1"/>
                </a:solidFill>
              </a:uFill>
              <a:hlinkClick r:id="rId10"/>
            </a:endParaRPr>
          </a:p>
          <a:p>
            <a:pPr>
              <a:defRPr sz="4000"/>
            </a:pPr>
            <a:r>
              <a:rPr u="sng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hlinkClick r:id="rId11"/>
              </a:rPr>
              <a:t>NICE Evidence Search</a:t>
            </a:r>
          </a:p>
          <a:p>
            <a:pPr>
              <a:defRPr sz="3200" b="1">
                <a:solidFill>
                  <a:srgbClr val="1F4E79"/>
                </a:solidFill>
                <a:latin typeface="Arial"/>
                <a:ea typeface="Arial"/>
                <a:cs typeface="Arial"/>
                <a:sym typeface="Arial"/>
              </a:defRPr>
            </a:pPr>
            <a:endParaRPr u="sng">
              <a:solidFill>
                <a:srgbClr val="0563C1"/>
              </a:solidFill>
              <a:uFill>
                <a:solidFill>
                  <a:srgbClr val="0563C1"/>
                </a:solidFill>
              </a:uFill>
              <a:hlinkClick r:id="rId11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21" y="178939"/>
            <a:ext cx="3885363" cy="14439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Picture 6" descr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550" y="5690937"/>
            <a:ext cx="658527" cy="6678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94" name="Group 36"/>
          <p:cNvGrpSpPr/>
          <p:nvPr/>
        </p:nvGrpSpPr>
        <p:grpSpPr>
          <a:xfrm>
            <a:off x="10858020" y="76630"/>
            <a:ext cx="994745" cy="6672568"/>
            <a:chOff x="0" y="0"/>
            <a:chExt cx="994744" cy="6672566"/>
          </a:xfrm>
        </p:grpSpPr>
        <p:pic>
          <p:nvPicPr>
            <p:cNvPr id="187" name="Picture 37" descr="Picture 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00" y="5713125"/>
              <a:ext cx="990145" cy="9594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8" name="Picture 38" descr="Picture 3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1" y="4826492"/>
              <a:ext cx="990145" cy="9419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9" name="Picture 39" descr="Picture 3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97" y="1938403"/>
              <a:ext cx="990145" cy="10139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0" name="Picture 40" descr="Picture 4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0" y="2908449"/>
              <a:ext cx="990145" cy="9419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1" name="Picture 41" descr="Picture 4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-1" y="3884495"/>
              <a:ext cx="990145" cy="9419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2" name="Picture 42" descr="Picture 42"/>
            <p:cNvPicPr>
              <a:picLocks noChangeAspect="1"/>
            </p:cNvPicPr>
            <p:nvPr/>
          </p:nvPicPr>
          <p:blipFill>
            <a:blip r:embed="rId10"/>
            <a:srcRect r="7610"/>
            <a:stretch>
              <a:fillRect/>
            </a:stretch>
          </p:blipFill>
          <p:spPr>
            <a:xfrm>
              <a:off x="4597" y="0"/>
              <a:ext cx="990145" cy="9419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3" name="Picture 43" descr="Picture 43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597" y="981863"/>
              <a:ext cx="990145" cy="9419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95" name="Picture 8" descr="Picture 8">
            <a:hlinkClick r:id="rId12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55076" y="5687402"/>
            <a:ext cx="683289" cy="683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196" name="Picture 10" descr="Picture 10">
            <a:hlinkClick r:id="rId14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38365" y="5682869"/>
            <a:ext cx="683936" cy="683936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itle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8" name="TextBox 4"/>
          <p:cNvSpPr txBox="1"/>
          <p:nvPr/>
        </p:nvSpPr>
        <p:spPr>
          <a:xfrm>
            <a:off x="2668269" y="2936874"/>
            <a:ext cx="6120450" cy="159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4900" b="1">
                <a:solidFill>
                  <a:srgbClr val="1F4E7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What questions do you have for me?</a:t>
            </a:r>
            <a:r>
              <a:rPr b="0">
                <a:solidFill>
                  <a:srgbClr val="000000"/>
                </a:solidFill>
                <a:latin typeface="+mn-lt"/>
                <a:ea typeface="+mn-ea"/>
                <a:cs typeface="+mn-cs"/>
                <a:sym typeface="Calibri"/>
              </a:rPr>
              <a:t> 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6A3F3D7E3F5342A1684D4AAF5E9B83" ma:contentTypeVersion="12" ma:contentTypeDescription="Create a new document." ma:contentTypeScope="" ma:versionID="c4d22d0572679b9b0613f43b6801e66f">
  <xsd:schema xmlns:xsd="http://www.w3.org/2001/XMLSchema" xmlns:xs="http://www.w3.org/2001/XMLSchema" xmlns:p="http://schemas.microsoft.com/office/2006/metadata/properties" xmlns:ns3="7508b7cc-a0b2-463e-a34d-45d2873cf514" xmlns:ns4="51452d3a-a4ed-4fa6-8c49-185fb7f2a1ca" targetNamespace="http://schemas.microsoft.com/office/2006/metadata/properties" ma:root="true" ma:fieldsID="4a59fa5b6eac3725361cd1753dd1911a" ns3:_="" ns4:_="">
    <xsd:import namespace="7508b7cc-a0b2-463e-a34d-45d2873cf514"/>
    <xsd:import namespace="51452d3a-a4ed-4fa6-8c49-185fb7f2a1c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08b7cc-a0b2-463e-a34d-45d2873cf51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452d3a-a4ed-4fa6-8c49-185fb7f2a1c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E0BCC2-97CB-4E18-BE70-919D2171A5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890E67-078C-45D0-9B66-D4FB1B25FE60}">
  <ds:schemaRefs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schemas.microsoft.com/office/2006/metadata/properties"/>
    <ds:schemaRef ds:uri="7508b7cc-a0b2-463e-a34d-45d2873cf514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51452d3a-a4ed-4fa6-8c49-185fb7f2a1ca"/>
  </ds:schemaRefs>
</ds:datastoreItem>
</file>

<file path=customXml/itemProps3.xml><?xml version="1.0" encoding="utf-8"?>
<ds:datastoreItem xmlns:ds="http://schemas.openxmlformats.org/officeDocument/2006/customXml" ds:itemID="{AE0C44DD-36EE-46B6-9A69-42BD23A066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508b7cc-a0b2-463e-a34d-45d2873cf514"/>
    <ds:schemaRef ds:uri="51452d3a-a4ed-4fa6-8c49-185fb7f2a1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Microsoft Office PowerPoint</Application>
  <PresentationFormat>Widescreen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Helvetica</vt:lpstr>
      <vt:lpstr>Office Theme</vt:lpstr>
      <vt:lpstr>Welcome to the Evaluating Websites session</vt:lpstr>
      <vt:lpstr>Useful website and how to find them… </vt:lpstr>
      <vt:lpstr>Useful website and how to find them… </vt:lpstr>
      <vt:lpstr>Currency… </vt:lpstr>
      <vt:lpstr>Relevance… </vt:lpstr>
      <vt:lpstr>Authority… </vt:lpstr>
      <vt:lpstr>Accuracy… </vt:lpstr>
      <vt:lpstr>Purpose… </vt:lpstr>
      <vt:lpstr>Let's have a look: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Evaluating websites</dc:title>
  <cp:lastModifiedBy>Dewick Karen.</cp:lastModifiedBy>
  <cp:revision>1</cp:revision>
  <dcterms:modified xsi:type="dcterms:W3CDTF">2021-03-22T15:07:15Z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0x0101003A6A3F3D7E3F5342A1684D4AAF5E9B83</vt:lpwstr>
  </property>
  <property fmtid="{D5CDD505-2E9C-101B-9397-08002B2CF9AE}" pid="3" name="_dlc_DocIdItemGuid">
    <vt:lpwstr>ebacb3ad-d5d1-49cc-b424-bd47cbfd0e58</vt:lpwstr>
  </property>
</Properties>
</file>