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92" r:id="rId2"/>
    <p:sldId id="259" r:id="rId3"/>
    <p:sldId id="393" r:id="rId4"/>
    <p:sldId id="266" r:id="rId5"/>
    <p:sldId id="268" r:id="rId6"/>
    <p:sldId id="269" r:id="rId7"/>
    <p:sldId id="302" r:id="rId8"/>
    <p:sldId id="272" r:id="rId9"/>
    <p:sldId id="273" r:id="rId10"/>
    <p:sldId id="270" r:id="rId11"/>
    <p:sldId id="276" r:id="rId12"/>
    <p:sldId id="277" r:id="rId13"/>
    <p:sldId id="278" r:id="rId14"/>
    <p:sldId id="279" r:id="rId15"/>
    <p:sldId id="394" r:id="rId16"/>
    <p:sldId id="280" r:id="rId17"/>
    <p:sldId id="396" r:id="rId18"/>
    <p:sldId id="281" r:id="rId19"/>
    <p:sldId id="300" r:id="rId20"/>
    <p:sldId id="308" r:id="rId21"/>
    <p:sldId id="284" r:id="rId22"/>
    <p:sldId id="395" r:id="rId23"/>
    <p:sldId id="296" r:id="rId24"/>
    <p:sldId id="295" r:id="rId25"/>
    <p:sldId id="304" r:id="rId26"/>
    <p:sldId id="310" r:id="rId27"/>
    <p:sldId id="297" r:id="rId28"/>
    <p:sldId id="306" r:id="rId29"/>
    <p:sldId id="305" r:id="rId30"/>
    <p:sldId id="299" r:id="rId31"/>
    <p:sldId id="369" r:id="rId32"/>
    <p:sldId id="391"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9775" autoAdjust="0"/>
  </p:normalViewPr>
  <p:slideViewPr>
    <p:cSldViewPr>
      <p:cViewPr varScale="1">
        <p:scale>
          <a:sx n="81" d="100"/>
          <a:sy n="81" d="100"/>
        </p:scale>
        <p:origin x="1572"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dirty="0"/>
          </a:p>
        </p:txBody>
      </p:sp>
    </p:spTree>
    <p:extLst>
      <p:ext uri="{BB962C8B-B14F-4D97-AF65-F5344CB8AC3E}">
        <p14:creationId xmlns:p14="http://schemas.microsoft.com/office/powerpoint/2010/main" val="3355359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dirty="0"/>
          </a:p>
        </p:txBody>
      </p:sp>
    </p:spTree>
    <p:extLst>
      <p:ext uri="{BB962C8B-B14F-4D97-AF65-F5344CB8AC3E}">
        <p14:creationId xmlns:p14="http://schemas.microsoft.com/office/powerpoint/2010/main" val="3923810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30/09/2021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30/09/2021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30/09/2021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30/09/2021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30/09/2021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30/09/2021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30/09/2021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30/09/2021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QgGdGYIsVhE" TargetMode="External"/><Relationship Id="rId2" Type="http://schemas.openxmlformats.org/officeDocument/2006/relationships/slideLayout" Target="../slideLayouts/slideLayout2.xml"/><Relationship Id="rId1" Type="http://schemas.openxmlformats.org/officeDocument/2006/relationships/video" Target="https://www.youtube.com/embed/QgGdGYIsVhE?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iZJbs1DdyWk?feature=oembed" TargetMode="External"/><Relationship Id="rId4" Type="http://schemas.openxmlformats.org/officeDocument/2006/relationships/hyperlink" Target="https://www.youtube.com/watch?v=iZJbs1DdyW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u6XAPnuFjJc?feature=oembed" TargetMode="External"/><Relationship Id="rId5" Type="http://schemas.openxmlformats.org/officeDocument/2006/relationships/image" Target="../media/image7.jpeg"/><Relationship Id="rId4" Type="http://schemas.openxmlformats.org/officeDocument/2006/relationships/hyperlink" Target="https://www.youtube.com/watch?v=u6XAPnuFjJc"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sP7Q51zHp4I?feature=oembed" TargetMode="External"/><Relationship Id="rId4" Type="http://schemas.openxmlformats.org/officeDocument/2006/relationships/hyperlink" Target="https://www.youtube.com/watch?v=sP7Q51zHp4I"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Week 3</a:t>
            </a:r>
          </a:p>
          <a:p>
            <a:pPr eaLnBrk="1" hangingPunct="1"/>
            <a:r>
              <a:rPr lang="en-GB" alt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Workforce Planning Job Analysis, Design, and Employment Forecasting </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293962"/>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Resource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76" y="169494"/>
            <a:ext cx="11471448" cy="1143000"/>
          </a:xfrm>
        </p:spPr>
        <p:txBody>
          <a:bodyPr>
            <a:normAutofit fontScale="90000"/>
          </a:bodyPr>
          <a:lstStyle/>
          <a:p>
            <a:r>
              <a:rPr lang="en-US" b="1" dirty="0">
                <a:solidFill>
                  <a:srgbClr val="003399"/>
                </a:solidFill>
              </a:rPr>
              <a:t>Workforce Planning and Workflow Analysis </a:t>
            </a:r>
          </a:p>
        </p:txBody>
      </p:sp>
      <p:sp>
        <p:nvSpPr>
          <p:cNvPr id="4" name="Content Placeholder 3"/>
          <p:cNvSpPr>
            <a:spLocks noGrp="1"/>
          </p:cNvSpPr>
          <p:nvPr>
            <p:ph idx="1"/>
          </p:nvPr>
        </p:nvSpPr>
        <p:spPr>
          <a:xfrm>
            <a:off x="724508" y="1626221"/>
            <a:ext cx="10742984" cy="4391000"/>
          </a:xfrm>
        </p:spPr>
        <p:txBody>
          <a:bodyPr/>
          <a:lstStyle/>
          <a:p>
            <a:pPr algn="just"/>
            <a:r>
              <a:rPr lang="en-US" dirty="0"/>
              <a:t>Employees matched with the right job maximize productivity.</a:t>
            </a:r>
          </a:p>
          <a:p>
            <a:pPr algn="just"/>
            <a:r>
              <a:rPr lang="en-US" dirty="0"/>
              <a:t>Mismatched workers tend to have lower job satisfaction,  absenteeism, and turnover.</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a:t>
            </a:fld>
            <a:endParaRPr lang="en-US" dirty="0"/>
          </a:p>
        </p:txBody>
      </p:sp>
      <p:sp>
        <p:nvSpPr>
          <p:cNvPr id="3" name="Footer Placeholder 2">
            <a:extLst>
              <a:ext uri="{FF2B5EF4-FFF2-40B4-BE49-F238E27FC236}">
                <a16:creationId xmlns:a16="http://schemas.microsoft.com/office/drawing/2014/main" id="{F031BB2B-5C0D-40FF-86DA-7D3A5710C811}"/>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76" y="169494"/>
            <a:ext cx="11471448" cy="1143000"/>
          </a:xfrm>
        </p:spPr>
        <p:txBody>
          <a:bodyPr>
            <a:normAutofit/>
          </a:bodyPr>
          <a:lstStyle/>
          <a:p>
            <a:r>
              <a:rPr lang="en-US" b="1" dirty="0">
                <a:solidFill>
                  <a:srgbClr val="003399"/>
                </a:solidFill>
              </a:rPr>
              <a:t>Workforce Planning - BMW</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a:t>
            </a:fld>
            <a:endParaRPr lang="en-US" dirty="0"/>
          </a:p>
        </p:txBody>
      </p:sp>
      <p:sp>
        <p:nvSpPr>
          <p:cNvPr id="3" name="Footer Placeholder 2">
            <a:extLst>
              <a:ext uri="{FF2B5EF4-FFF2-40B4-BE49-F238E27FC236}">
                <a16:creationId xmlns:a16="http://schemas.microsoft.com/office/drawing/2014/main" id="{F031BB2B-5C0D-40FF-86DA-7D3A5710C811}"/>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10" name="TextBox 9">
            <a:extLst>
              <a:ext uri="{FF2B5EF4-FFF2-40B4-BE49-F238E27FC236}">
                <a16:creationId xmlns:a16="http://schemas.microsoft.com/office/drawing/2014/main" id="{30B55C74-F006-42A8-9C11-170714FB6524}"/>
              </a:ext>
            </a:extLst>
          </p:cNvPr>
          <p:cNvSpPr txBox="1"/>
          <p:nvPr/>
        </p:nvSpPr>
        <p:spPr>
          <a:xfrm>
            <a:off x="3047011" y="5402536"/>
            <a:ext cx="6097978" cy="523220"/>
          </a:xfrm>
          <a:prstGeom prst="rect">
            <a:avLst/>
          </a:prstGeom>
          <a:noFill/>
        </p:spPr>
        <p:txBody>
          <a:bodyPr wrap="square">
            <a:spAutoFit/>
          </a:bodyPr>
          <a:lstStyle/>
          <a:p>
            <a:pPr algn="ctr"/>
            <a:r>
              <a:rPr lang="en-GB" sz="1400" dirty="0">
                <a:hlinkClick r:id="rId3"/>
              </a:rPr>
              <a:t>https://www.youtube.com/watch?v=QgGdGYIsVhE</a:t>
            </a:r>
            <a:endParaRPr lang="en-GB" sz="1400" dirty="0"/>
          </a:p>
          <a:p>
            <a:pPr algn="ctr"/>
            <a:endParaRPr lang="en-GB" sz="1400" dirty="0"/>
          </a:p>
        </p:txBody>
      </p:sp>
      <p:pic>
        <p:nvPicPr>
          <p:cNvPr id="11" name="Online Media 10" title="Workforce Planning -  BMW">
            <a:hlinkClick r:id="" action="ppaction://media"/>
            <a:extLst>
              <a:ext uri="{FF2B5EF4-FFF2-40B4-BE49-F238E27FC236}">
                <a16:creationId xmlns:a16="http://schemas.microsoft.com/office/drawing/2014/main" id="{EABDFFD7-A200-4AAB-9AE1-955A24ECF75B}"/>
              </a:ext>
            </a:extLst>
          </p:cNvPr>
          <p:cNvPicPr>
            <a:picLocks noRot="1" noChangeAspect="1"/>
          </p:cNvPicPr>
          <p:nvPr>
            <a:videoFile r:link="rId1"/>
          </p:nvPr>
        </p:nvPicPr>
        <p:blipFill>
          <a:blip r:embed="rId4"/>
          <a:stretch>
            <a:fillRect/>
          </a:stretch>
        </p:blipFill>
        <p:spPr>
          <a:xfrm>
            <a:off x="1818060" y="1104748"/>
            <a:ext cx="8555880" cy="4297788"/>
          </a:xfrm>
          <a:prstGeom prst="rect">
            <a:avLst/>
          </a:prstGeom>
        </p:spPr>
      </p:pic>
    </p:spTree>
    <p:extLst>
      <p:ext uri="{BB962C8B-B14F-4D97-AF65-F5344CB8AC3E}">
        <p14:creationId xmlns:p14="http://schemas.microsoft.com/office/powerpoint/2010/main" val="153042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003399"/>
                </a:solidFill>
              </a:rPr>
              <a:t>Work Flow Analysis</a:t>
            </a:r>
          </a:p>
        </p:txBody>
      </p:sp>
      <p:sp>
        <p:nvSpPr>
          <p:cNvPr id="3" name="Content Placeholder 2"/>
          <p:cNvSpPr>
            <a:spLocks noGrp="1"/>
          </p:cNvSpPr>
          <p:nvPr>
            <p:ph idx="1"/>
          </p:nvPr>
        </p:nvSpPr>
        <p:spPr/>
        <p:txBody>
          <a:bodyPr>
            <a:normAutofit/>
          </a:bodyPr>
          <a:lstStyle/>
          <a:p>
            <a:pPr marL="0" lvl="0" indent="0">
              <a:buNone/>
            </a:pPr>
            <a:r>
              <a:rPr lang="en-US" dirty="0"/>
              <a:t>What Must Be Done to Produce a Product or Service</a:t>
            </a:r>
          </a:p>
          <a:p>
            <a:pPr marL="0" lvl="0" indent="0">
              <a:buNone/>
            </a:pPr>
            <a:endParaRPr lang="en-US" dirty="0"/>
          </a:p>
          <a:p>
            <a:pPr lvl="1"/>
            <a:r>
              <a:rPr lang="en-US" dirty="0"/>
              <a:t>Identify expected result (organizational outputs)</a:t>
            </a:r>
          </a:p>
          <a:p>
            <a:pPr lvl="1"/>
            <a:r>
              <a:rPr lang="en-US" dirty="0"/>
              <a:t>Determine steps required to create the end result</a:t>
            </a:r>
          </a:p>
          <a:p>
            <a:pPr lvl="1"/>
            <a:r>
              <a:rPr lang="en-US" dirty="0"/>
              <a:t>Spot inputs necessary to carry out and perform the same tasks (i.e., the 4-Ms: machines, material, manpower, and money) </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4</a:t>
            </a:fld>
            <a:endParaRPr lang="en-US" dirty="0"/>
          </a:p>
        </p:txBody>
      </p:sp>
      <p:sp>
        <p:nvSpPr>
          <p:cNvPr id="4" name="Footer Placeholder 3">
            <a:extLst>
              <a:ext uri="{FF2B5EF4-FFF2-40B4-BE49-F238E27FC236}">
                <a16:creationId xmlns:a16="http://schemas.microsoft.com/office/drawing/2014/main" id="{9FC59778-11D5-4204-9BF4-59A8B51344A1}"/>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43542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hart shows workflow analysis. &#10;&#10;The flow begins with “organizational inputs” to “required organization tasks” to four different inputs as below.&#10;1. Inputs: Machines, Tools, equipment, and other machinery. &#10;2. Inputs: Materials, Physical resources such as raw materials, and facilities used in production. &#10;3. Inputs: Manpower, People in the various jobs in the company. &#10;4. Inputs: Money, The organization’s financial resources. " title="EXHIBIT 4.1 Workflow Analys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9616" y="136525"/>
            <a:ext cx="8607896" cy="5524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tle 1"/>
          <p:cNvSpPr>
            <a:spLocks noGrp="1"/>
          </p:cNvSpPr>
          <p:nvPr>
            <p:ph type="title"/>
          </p:nvPr>
        </p:nvSpPr>
        <p:spPr>
          <a:xfrm>
            <a:off x="422508" y="5897"/>
            <a:ext cx="8229600" cy="1249362"/>
          </a:xfrm>
        </p:spPr>
        <p:txBody>
          <a:bodyPr>
            <a:noAutofit/>
          </a:bodyPr>
          <a:lstStyle/>
          <a:p>
            <a:r>
              <a:rPr lang="en-US" sz="4000" b="1" dirty="0">
                <a:solidFill>
                  <a:srgbClr val="003399"/>
                </a:solidFill>
              </a:rPr>
              <a:t>Workflow Analysis</a:t>
            </a:r>
          </a:p>
        </p:txBody>
      </p:sp>
      <p:sp>
        <p:nvSpPr>
          <p:cNvPr id="2" name="Footer Placeholder 1">
            <a:extLst>
              <a:ext uri="{FF2B5EF4-FFF2-40B4-BE49-F238E27FC236}">
                <a16:creationId xmlns:a16="http://schemas.microsoft.com/office/drawing/2014/main" id="{DCD6BCB1-C639-464F-ACFB-85D399EBB503}"/>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3" name="Slide Number Placeholder 2">
            <a:extLst>
              <a:ext uri="{FF2B5EF4-FFF2-40B4-BE49-F238E27FC236}">
                <a16:creationId xmlns:a16="http://schemas.microsoft.com/office/drawing/2014/main" id="{AE7C1BA1-14E4-481D-AE5B-0934E889996E}"/>
              </a:ext>
            </a:extLst>
          </p:cNvPr>
          <p:cNvSpPr>
            <a:spLocks noGrp="1"/>
          </p:cNvSpPr>
          <p:nvPr>
            <p:ph type="sldNum" sz="quarter" idx="12"/>
          </p:nvPr>
        </p:nvSpPr>
        <p:spPr/>
        <p:txBody>
          <a:bodyPr/>
          <a:lstStyle/>
          <a:p>
            <a:fld id="{561B0F74-09A5-489A-9583-6307195A64A6}" type="slidenum">
              <a:rPr lang="en-US" smtClean="0"/>
              <a:pPr/>
              <a:t>5</a:t>
            </a:fld>
            <a:endParaRPr lang="en-US" dirty="0"/>
          </a:p>
        </p:txBody>
      </p:sp>
    </p:spTree>
    <p:extLst>
      <p:ext uri="{BB962C8B-B14F-4D97-AF65-F5344CB8AC3E}">
        <p14:creationId xmlns:p14="http://schemas.microsoft.com/office/powerpoint/2010/main" val="1395432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t> </a:t>
            </a:r>
            <a:r>
              <a:rPr lang="en-US" b="1" dirty="0">
                <a:solidFill>
                  <a:srgbClr val="003399"/>
                </a:solidFill>
              </a:rPr>
              <a:t>Job Analysis</a:t>
            </a:r>
          </a:p>
        </p:txBody>
      </p:sp>
      <p:sp>
        <p:nvSpPr>
          <p:cNvPr id="4" name="Content Placeholder 3"/>
          <p:cNvSpPr>
            <a:spLocks noGrp="1"/>
          </p:cNvSpPr>
          <p:nvPr>
            <p:ph idx="1"/>
          </p:nvPr>
        </p:nvSpPr>
        <p:spPr/>
        <p:txBody>
          <a:bodyPr>
            <a:normAutofit/>
          </a:bodyPr>
          <a:lstStyle/>
          <a:p>
            <a:r>
              <a:rPr lang="en-US" dirty="0"/>
              <a:t>Identifies work performance and working conditions</a:t>
            </a:r>
          </a:p>
          <a:p>
            <a:r>
              <a:rPr lang="en-US" dirty="0"/>
              <a:t>Results include duties, responsibilities, skills, knowledge, outcomes (i.e., job description and job specification), and  conditions.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6</a:t>
            </a:fld>
            <a:endParaRPr lang="en-US" dirty="0"/>
          </a:p>
        </p:txBody>
      </p:sp>
      <p:sp>
        <p:nvSpPr>
          <p:cNvPr id="3" name="Footer Placeholder 2">
            <a:extLst>
              <a:ext uri="{FF2B5EF4-FFF2-40B4-BE49-F238E27FC236}">
                <a16:creationId xmlns:a16="http://schemas.microsoft.com/office/drawing/2014/main" id="{D39F2473-DC5E-44FD-8C16-46C2E3023F99}"/>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5630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1140" y="197767"/>
            <a:ext cx="9309720" cy="1143000"/>
          </a:xfrm>
        </p:spPr>
        <p:txBody>
          <a:bodyPr>
            <a:normAutofit fontScale="90000"/>
          </a:bodyPr>
          <a:lstStyle/>
          <a:p>
            <a:r>
              <a:rPr lang="en-US" b="1" dirty="0"/>
              <a:t> </a:t>
            </a:r>
            <a:r>
              <a:rPr lang="en-US" b="1" dirty="0">
                <a:solidFill>
                  <a:srgbClr val="003399"/>
                </a:solidFill>
              </a:rPr>
              <a:t>Why Do We Need to Analyze Jobs?</a:t>
            </a:r>
          </a:p>
        </p:txBody>
      </p:sp>
      <p:sp>
        <p:nvSpPr>
          <p:cNvPr id="4" name="Content Placeholder 3"/>
          <p:cNvSpPr>
            <a:spLocks noGrp="1"/>
          </p:cNvSpPr>
          <p:nvPr>
            <p:ph idx="1"/>
          </p:nvPr>
        </p:nvSpPr>
        <p:spPr>
          <a:xfrm>
            <a:off x="609600" y="1470484"/>
            <a:ext cx="10972800" cy="3917032"/>
          </a:xfrm>
        </p:spPr>
        <p:txBody>
          <a:bodyPr>
            <a:normAutofit/>
          </a:bodyPr>
          <a:lstStyle/>
          <a:p>
            <a:r>
              <a:rPr lang="en-US" dirty="0"/>
              <a:t>Human resource planning and training</a:t>
            </a:r>
          </a:p>
          <a:p>
            <a:r>
              <a:rPr lang="en-US" dirty="0"/>
              <a:t>Job evaluation for compensation</a:t>
            </a:r>
          </a:p>
          <a:p>
            <a:r>
              <a:rPr lang="en-US" dirty="0"/>
              <a:t>Staffing (recruiting and selection)</a:t>
            </a:r>
          </a:p>
          <a:p>
            <a:r>
              <a:rPr lang="en-US" dirty="0"/>
              <a:t>Training</a:t>
            </a:r>
          </a:p>
          <a:p>
            <a:r>
              <a:rPr lang="en-US" dirty="0"/>
              <a:t>Performance management</a:t>
            </a:r>
          </a:p>
          <a:p>
            <a:r>
              <a:rPr lang="en-US" dirty="0"/>
              <a:t>Maintaining a safe work environment</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7</a:t>
            </a:fld>
            <a:endParaRPr lang="en-US" dirty="0"/>
          </a:p>
        </p:txBody>
      </p:sp>
      <p:sp>
        <p:nvSpPr>
          <p:cNvPr id="3" name="Footer Placeholder 2">
            <a:extLst>
              <a:ext uri="{FF2B5EF4-FFF2-40B4-BE49-F238E27FC236}">
                <a16:creationId xmlns:a16="http://schemas.microsoft.com/office/drawing/2014/main" id="{8C9B41A1-DA1C-404B-AD21-7BF6AAB96B0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28659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0938"/>
            <a:ext cx="8229600" cy="1143000"/>
          </a:xfrm>
        </p:spPr>
        <p:txBody>
          <a:bodyPr>
            <a:normAutofit/>
          </a:bodyPr>
          <a:lstStyle/>
          <a:p>
            <a:r>
              <a:rPr lang="en-US" b="1" dirty="0">
                <a:solidFill>
                  <a:srgbClr val="003399"/>
                </a:solidFill>
              </a:rPr>
              <a:t>Job Analysis Databases</a:t>
            </a:r>
          </a:p>
        </p:txBody>
      </p:sp>
      <p:sp>
        <p:nvSpPr>
          <p:cNvPr id="4" name="Content Placeholder 3"/>
          <p:cNvSpPr>
            <a:spLocks noGrp="1"/>
          </p:cNvSpPr>
          <p:nvPr>
            <p:ph idx="1"/>
          </p:nvPr>
        </p:nvSpPr>
        <p:spPr/>
        <p:txBody>
          <a:bodyPr/>
          <a:lstStyle/>
          <a:p>
            <a:r>
              <a:rPr lang="en-US" dirty="0"/>
              <a:t>Free and Continually Updated</a:t>
            </a:r>
          </a:p>
          <a:p>
            <a:pPr lvl="1"/>
            <a:r>
              <a:rPr lang="en-US" dirty="0"/>
              <a:t>Department of Labor’s O*NET</a:t>
            </a:r>
          </a:p>
          <a:p>
            <a:r>
              <a:rPr lang="en-US" dirty="0"/>
              <a:t>Commercial Databases Also Available</a:t>
            </a:r>
          </a:p>
        </p:txBody>
      </p:sp>
      <p:sp>
        <p:nvSpPr>
          <p:cNvPr id="5" name="Slide Number Placeholder 4"/>
          <p:cNvSpPr>
            <a:spLocks noGrp="1"/>
          </p:cNvSpPr>
          <p:nvPr>
            <p:ph type="sldNum" sz="quarter" idx="12"/>
          </p:nvPr>
        </p:nvSpPr>
        <p:spPr/>
        <p:txBody>
          <a:bodyPr/>
          <a:lstStyle/>
          <a:p>
            <a:fld id="{561B0F74-09A5-489A-9583-6307195A64A6}" type="slidenum">
              <a:rPr lang="en-US" smtClean="0"/>
              <a:pPr/>
              <a:t>8</a:t>
            </a:fld>
            <a:endParaRPr lang="en-US" dirty="0"/>
          </a:p>
        </p:txBody>
      </p:sp>
      <p:sp>
        <p:nvSpPr>
          <p:cNvPr id="3" name="Footer Placeholder 2">
            <a:extLst>
              <a:ext uri="{FF2B5EF4-FFF2-40B4-BE49-F238E27FC236}">
                <a16:creationId xmlns:a16="http://schemas.microsoft.com/office/drawing/2014/main" id="{7B6D658B-A624-435B-99CA-192195905AD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30165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5283"/>
            <a:ext cx="10972800" cy="1143000"/>
          </a:xfrm>
        </p:spPr>
        <p:txBody>
          <a:bodyPr/>
          <a:lstStyle/>
          <a:p>
            <a:r>
              <a:rPr lang="en-US" b="1" dirty="0">
                <a:solidFill>
                  <a:srgbClr val="003399"/>
                </a:solidFill>
              </a:rPr>
              <a:t>Job Analysis Methods</a:t>
            </a:r>
          </a:p>
        </p:txBody>
      </p:sp>
      <p:sp>
        <p:nvSpPr>
          <p:cNvPr id="4" name="Content Placeholder 3"/>
          <p:cNvSpPr>
            <a:spLocks noGrp="1"/>
          </p:cNvSpPr>
          <p:nvPr>
            <p:ph idx="1"/>
          </p:nvPr>
        </p:nvSpPr>
        <p:spPr/>
        <p:txBody>
          <a:bodyPr>
            <a:normAutofit/>
          </a:bodyPr>
          <a:lstStyle/>
          <a:p>
            <a:r>
              <a:rPr lang="en-US" dirty="0"/>
              <a:t>Questionnaires: Identify functions of a particular job </a:t>
            </a:r>
          </a:p>
          <a:p>
            <a:r>
              <a:rPr lang="en-US" dirty="0"/>
              <a:t>Verbal Interviews: Answers compiled into profile of job </a:t>
            </a:r>
          </a:p>
          <a:p>
            <a:r>
              <a:rPr lang="en-US" dirty="0"/>
              <a:t>Diaries: Employees’ documentation of tasks </a:t>
            </a:r>
          </a:p>
          <a:p>
            <a:r>
              <a:rPr lang="en-US" dirty="0"/>
              <a:t>Observation: Observers shadow employees and log tasks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9</a:t>
            </a:fld>
            <a:endParaRPr lang="en-US" dirty="0"/>
          </a:p>
        </p:txBody>
      </p:sp>
      <p:sp>
        <p:nvSpPr>
          <p:cNvPr id="3" name="Footer Placeholder 2">
            <a:extLst>
              <a:ext uri="{FF2B5EF4-FFF2-40B4-BE49-F238E27FC236}">
                <a16:creationId xmlns:a16="http://schemas.microsoft.com/office/drawing/2014/main" id="{813B85B0-6CB2-4E9E-8C0F-373EF292CFD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138150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4183"/>
            <a:ext cx="11125200" cy="1143000"/>
          </a:xfrm>
        </p:spPr>
        <p:txBody>
          <a:bodyPr>
            <a:normAutofit fontScale="90000"/>
          </a:bodyPr>
          <a:lstStyle/>
          <a:p>
            <a:r>
              <a:rPr lang="en-US" b="1" dirty="0">
                <a:solidFill>
                  <a:srgbClr val="003399"/>
                </a:solidFill>
              </a:rPr>
              <a:t>Outcomes: Descriptions and Specifications</a:t>
            </a:r>
          </a:p>
        </p:txBody>
      </p:sp>
      <p:sp>
        <p:nvSpPr>
          <p:cNvPr id="4" name="Content Placeholder 3"/>
          <p:cNvSpPr>
            <a:spLocks noGrp="1"/>
          </p:cNvSpPr>
          <p:nvPr>
            <p:ph idx="1"/>
          </p:nvPr>
        </p:nvSpPr>
        <p:spPr/>
        <p:txBody>
          <a:bodyPr>
            <a:normAutofit/>
          </a:bodyPr>
          <a:lstStyle/>
          <a:p>
            <a:pPr algn="just"/>
            <a:r>
              <a:rPr lang="en-US" dirty="0"/>
              <a:t>Job Description: Identifies major tasks, duties, and  responsibilities of a job</a:t>
            </a:r>
          </a:p>
          <a:p>
            <a:pPr algn="just"/>
            <a:r>
              <a:rPr lang="en-US" dirty="0"/>
              <a:t>Job Specification: Identifies qualifications in the job description </a:t>
            </a:r>
          </a:p>
          <a:p>
            <a:pPr algn="just"/>
            <a:r>
              <a:rPr lang="en-US" dirty="0"/>
              <a:t>Person Specification: Summarizes characteristics of those who perform the job well</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10</a:t>
            </a:fld>
            <a:endParaRPr lang="en-US" dirty="0"/>
          </a:p>
        </p:txBody>
      </p:sp>
      <p:sp>
        <p:nvSpPr>
          <p:cNvPr id="3" name="Footer Placeholder 2">
            <a:extLst>
              <a:ext uri="{FF2B5EF4-FFF2-40B4-BE49-F238E27FC236}">
                <a16:creationId xmlns:a16="http://schemas.microsoft.com/office/drawing/2014/main" id="{0051D142-E76B-4907-AA9C-40664457ECCD}"/>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66786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0938"/>
            <a:ext cx="8229600" cy="1143000"/>
          </a:xfrm>
        </p:spPr>
        <p:txBody>
          <a:bodyPr>
            <a:normAutofit/>
          </a:bodyPr>
          <a:lstStyle/>
          <a:p>
            <a:r>
              <a:rPr lang="en-US" b="1" dirty="0">
                <a:solidFill>
                  <a:srgbClr val="003399"/>
                </a:solidFill>
              </a:rPr>
              <a:t>Job Design/Redesign</a:t>
            </a:r>
          </a:p>
        </p:txBody>
      </p:sp>
      <p:sp>
        <p:nvSpPr>
          <p:cNvPr id="4" name="Content Placeholder 3"/>
          <p:cNvSpPr>
            <a:spLocks noGrp="1"/>
          </p:cNvSpPr>
          <p:nvPr>
            <p:ph idx="1"/>
          </p:nvPr>
        </p:nvSpPr>
        <p:spPr/>
        <p:txBody>
          <a:bodyPr>
            <a:normAutofit/>
          </a:bodyPr>
          <a:lstStyle/>
          <a:p>
            <a:r>
              <a:rPr lang="en-US" sz="3600" dirty="0"/>
              <a:t> Job Design </a:t>
            </a:r>
          </a:p>
          <a:p>
            <a:pPr lvl="1"/>
            <a:r>
              <a:rPr lang="en-US" sz="3200" dirty="0"/>
              <a:t>Identifies tasks that employees are responsible for and how those tasks will be accomplished </a:t>
            </a:r>
          </a:p>
          <a:p>
            <a:r>
              <a:rPr lang="en-US" sz="3600" dirty="0"/>
              <a:t> Job Redesign </a:t>
            </a:r>
          </a:p>
          <a:p>
            <a:pPr lvl="1"/>
            <a:r>
              <a:rPr lang="en-US" sz="3200" dirty="0"/>
              <a:t>Changes tasks or how they are performed </a:t>
            </a:r>
          </a:p>
          <a:p>
            <a:pPr lvl="1"/>
            <a:r>
              <a:rPr lang="en-US" sz="3200" dirty="0"/>
              <a:t>Job redesign is about working smarter, not harder</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11</a:t>
            </a:fld>
            <a:endParaRPr lang="en-US" dirty="0"/>
          </a:p>
        </p:txBody>
      </p:sp>
      <p:sp>
        <p:nvSpPr>
          <p:cNvPr id="3" name="Footer Placeholder 2">
            <a:extLst>
              <a:ext uri="{FF2B5EF4-FFF2-40B4-BE49-F238E27FC236}">
                <a16:creationId xmlns:a16="http://schemas.microsoft.com/office/drawing/2014/main" id="{9A7A325A-93DF-4ABB-93C8-2EF4573E778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240090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288" y="189585"/>
            <a:ext cx="11255424" cy="1143000"/>
          </a:xfrm>
        </p:spPr>
        <p:txBody>
          <a:bodyPr>
            <a:normAutofit/>
          </a:bodyPr>
          <a:lstStyle/>
          <a:p>
            <a:r>
              <a:rPr lang="en-US" b="1" dirty="0">
                <a:solidFill>
                  <a:srgbClr val="003399"/>
                </a:solidFill>
              </a:rPr>
              <a:t>Organizational Structure and Job Design</a:t>
            </a:r>
          </a:p>
        </p:txBody>
      </p:sp>
      <p:sp>
        <p:nvSpPr>
          <p:cNvPr id="4" name="Content Placeholder 3"/>
          <p:cNvSpPr>
            <a:spLocks noGrp="1"/>
          </p:cNvSpPr>
          <p:nvPr>
            <p:ph idx="1"/>
          </p:nvPr>
        </p:nvSpPr>
        <p:spPr/>
        <p:txBody>
          <a:bodyPr/>
          <a:lstStyle/>
          <a:p>
            <a:pPr algn="just"/>
            <a:r>
              <a:rPr lang="en-US" dirty="0"/>
              <a:t>Rigid bureaucratic structures with strong centralized decision-making need jobs that are controlled by an authority. </a:t>
            </a:r>
          </a:p>
          <a:p>
            <a:pPr algn="just"/>
            <a:r>
              <a:rPr lang="en-US" dirty="0"/>
              <a:t>Relaxed, flatter structures with autonomy need jobs that take advantage of autonomy.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12</a:t>
            </a:fld>
            <a:endParaRPr lang="en-US" dirty="0"/>
          </a:p>
        </p:txBody>
      </p:sp>
      <p:sp>
        <p:nvSpPr>
          <p:cNvPr id="3" name="Footer Placeholder 2">
            <a:extLst>
              <a:ext uri="{FF2B5EF4-FFF2-40B4-BE49-F238E27FC236}">
                <a16:creationId xmlns:a16="http://schemas.microsoft.com/office/drawing/2014/main" id="{531E5269-F51D-46E9-9BF4-62A83E6C07E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258221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911" y="201694"/>
            <a:ext cx="11255424" cy="1143000"/>
          </a:xfrm>
        </p:spPr>
        <p:txBody>
          <a:bodyPr>
            <a:normAutofit/>
          </a:bodyPr>
          <a:lstStyle/>
          <a:p>
            <a:r>
              <a:rPr lang="en-US" b="1" dirty="0">
                <a:solidFill>
                  <a:srgbClr val="003399"/>
                </a:solidFill>
              </a:rPr>
              <a:t>Approaches to Job Design and Redesign</a:t>
            </a:r>
          </a:p>
        </p:txBody>
      </p:sp>
      <p:sp>
        <p:nvSpPr>
          <p:cNvPr id="4" name="Content Placeholder 3"/>
          <p:cNvSpPr>
            <a:spLocks noGrp="1"/>
          </p:cNvSpPr>
          <p:nvPr>
            <p:ph idx="1"/>
          </p:nvPr>
        </p:nvSpPr>
        <p:spPr>
          <a:xfrm>
            <a:off x="609600" y="1600200"/>
            <a:ext cx="10972800" cy="4349080"/>
          </a:xfrm>
        </p:spPr>
        <p:txBody>
          <a:bodyPr>
            <a:normAutofit fontScale="85000" lnSpcReduction="10000"/>
          </a:bodyPr>
          <a:lstStyle/>
          <a:p>
            <a:pPr algn="just">
              <a:lnSpc>
                <a:spcPct val="120000"/>
              </a:lnSpc>
            </a:pPr>
            <a:r>
              <a:rPr lang="en-US" b="1" dirty="0"/>
              <a:t>Mechanistic Job Design: </a:t>
            </a:r>
            <a:r>
              <a:rPr lang="en-US" dirty="0"/>
              <a:t>Task specialization, skill simplification, and repetition; the traditional pyramidal pattern of organizing</a:t>
            </a:r>
          </a:p>
          <a:p>
            <a:pPr algn="just">
              <a:lnSpc>
                <a:spcPct val="120000"/>
              </a:lnSpc>
            </a:pPr>
            <a:r>
              <a:rPr lang="en-US" b="1" dirty="0"/>
              <a:t>Biological  Job Design: </a:t>
            </a:r>
            <a:r>
              <a:rPr lang="en-US" dirty="0"/>
              <a:t>Structures the physical work environment around how the body works to minimize strain </a:t>
            </a:r>
          </a:p>
          <a:p>
            <a:pPr algn="just">
              <a:lnSpc>
                <a:spcPct val="120000"/>
              </a:lnSpc>
            </a:pPr>
            <a:r>
              <a:rPr lang="en-US" b="1" dirty="0"/>
              <a:t>Perceptual/Motor Job Design: </a:t>
            </a:r>
            <a:r>
              <a:rPr lang="en-US" dirty="0"/>
              <a:t>Keeps employees within their mental capabilities and limitations </a:t>
            </a:r>
          </a:p>
          <a:p>
            <a:pPr algn="just">
              <a:lnSpc>
                <a:spcPct val="120000"/>
              </a:lnSpc>
            </a:pPr>
            <a:r>
              <a:rPr lang="en-US" b="1" dirty="0"/>
              <a:t>Motivational  Job Design: </a:t>
            </a:r>
            <a:r>
              <a:rPr lang="en-US" dirty="0"/>
              <a:t>Focuses on affecting psychological meaning and motivational potential</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13</a:t>
            </a:fld>
            <a:endParaRPr lang="en-US" dirty="0"/>
          </a:p>
        </p:txBody>
      </p:sp>
      <p:sp>
        <p:nvSpPr>
          <p:cNvPr id="3" name="Footer Placeholder 2">
            <a:extLst>
              <a:ext uri="{FF2B5EF4-FFF2-40B4-BE49-F238E27FC236}">
                <a16:creationId xmlns:a16="http://schemas.microsoft.com/office/drawing/2014/main" id="{A61E720C-43C2-4480-9CE0-4CAD68AF78F5}"/>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938515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7822"/>
            <a:ext cx="8229600" cy="1143000"/>
          </a:xfrm>
        </p:spPr>
        <p:txBody>
          <a:bodyPr>
            <a:normAutofit/>
          </a:bodyPr>
          <a:lstStyle/>
          <a:p>
            <a:r>
              <a:rPr lang="en-US" sz="3600" b="1" dirty="0">
                <a:solidFill>
                  <a:srgbClr val="003399"/>
                </a:solidFill>
              </a:rPr>
              <a:t>The Job Characteristics Model (JCM)</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14</a:t>
            </a:fld>
            <a:endParaRPr lang="en-US" dirty="0"/>
          </a:p>
        </p:txBody>
      </p:sp>
      <p:sp>
        <p:nvSpPr>
          <p:cNvPr id="4" name="Footer Placeholder 3">
            <a:extLst>
              <a:ext uri="{FF2B5EF4-FFF2-40B4-BE49-F238E27FC236}">
                <a16:creationId xmlns:a16="http://schemas.microsoft.com/office/drawing/2014/main" id="{61B26A82-DB2D-4B33-91AC-297D7AAE21B0}"/>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pic>
        <p:nvPicPr>
          <p:cNvPr id="7" name="Content Placeholder 6" descr="A chart shows the job characteristics model (JCM).&#10;&#10;The chart has three layers as below. &#10;1. Core job characteristics consisting of &#10;• Skill variety, task identity and task significance, &#10;• Autonomy, and &#10;• Feedback.&#10;2. Psychological states consisting of &#10;• Experienced Meaningfulness of Work,&#10;• Experienced Responsibility for Outcomes, and&#10;• Knowledge of Results&#10;3. Work-related outcomes&#10;• Increased Motivation &#10;• Increased Performance (Productivity) &#10;• Increased Job Satisfaction or Engagement &#10;• Decreased Absenteeism &#10;• Decreased Turnover&#10;The below flows from the respective layers lead to all work-related outcomes.&#10;• Skill variety, task identity and task significance to Experienced Meaningfulness of Work.&#10;• Autonomy to Experienced Responsibility for Outcomes&#10;• Knowledge of Results" title="EXHIBIT 4.2 The Job Characteristics Model (JCM)"/>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75520" y="1156661"/>
            <a:ext cx="9049237" cy="4544677"/>
          </a:xfrm>
        </p:spPr>
      </p:pic>
    </p:spTree>
    <p:extLst>
      <p:ext uri="{BB962C8B-B14F-4D97-AF65-F5344CB8AC3E}">
        <p14:creationId xmlns:p14="http://schemas.microsoft.com/office/powerpoint/2010/main" val="1340088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normAutofit/>
          </a:bodyPr>
          <a:lstStyle/>
          <a:p>
            <a:r>
              <a:rPr lang="en-US" b="1" dirty="0">
                <a:solidFill>
                  <a:srgbClr val="003399"/>
                </a:solidFill>
              </a:rPr>
              <a:t>The Job Characteristics Model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15</a:t>
            </a:fld>
            <a:endParaRPr lang="en-US" dirty="0"/>
          </a:p>
        </p:txBody>
      </p:sp>
      <p:sp>
        <p:nvSpPr>
          <p:cNvPr id="3" name="Footer Placeholder 2">
            <a:extLst>
              <a:ext uri="{FF2B5EF4-FFF2-40B4-BE49-F238E27FC236}">
                <a16:creationId xmlns:a16="http://schemas.microsoft.com/office/drawing/2014/main" id="{17A79730-6855-4F02-BEF0-DA0C688A2BB5}"/>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pic>
        <p:nvPicPr>
          <p:cNvPr id="7" name="Online Media 6" title="Job Characteristics Model: Assessing Employee Motivation and Satisfaction">
            <a:hlinkClick r:id="" action="ppaction://media"/>
            <a:extLst>
              <a:ext uri="{FF2B5EF4-FFF2-40B4-BE49-F238E27FC236}">
                <a16:creationId xmlns:a16="http://schemas.microsoft.com/office/drawing/2014/main" id="{8B3C5946-1B1D-49FF-B563-8C03A09EF3F0}"/>
              </a:ext>
            </a:extLst>
          </p:cNvPr>
          <p:cNvPicPr>
            <a:picLocks noRot="1" noChangeAspect="1"/>
          </p:cNvPicPr>
          <p:nvPr>
            <a:videoFile r:link="rId1"/>
          </p:nvPr>
        </p:nvPicPr>
        <p:blipFill>
          <a:blip r:embed="rId3"/>
          <a:stretch>
            <a:fillRect/>
          </a:stretch>
        </p:blipFill>
        <p:spPr>
          <a:xfrm>
            <a:off x="1559496" y="1052736"/>
            <a:ext cx="9073008" cy="4392488"/>
          </a:xfrm>
          <a:prstGeom prst="rect">
            <a:avLst/>
          </a:prstGeom>
        </p:spPr>
      </p:pic>
      <p:sp>
        <p:nvSpPr>
          <p:cNvPr id="11" name="TextBox 10">
            <a:extLst>
              <a:ext uri="{FF2B5EF4-FFF2-40B4-BE49-F238E27FC236}">
                <a16:creationId xmlns:a16="http://schemas.microsoft.com/office/drawing/2014/main" id="{523E5506-4AEE-44C3-A279-0C242CE85560}"/>
              </a:ext>
            </a:extLst>
          </p:cNvPr>
          <p:cNvSpPr txBox="1"/>
          <p:nvPr/>
        </p:nvSpPr>
        <p:spPr>
          <a:xfrm>
            <a:off x="3047011" y="5378787"/>
            <a:ext cx="6097978" cy="646331"/>
          </a:xfrm>
          <a:prstGeom prst="rect">
            <a:avLst/>
          </a:prstGeom>
          <a:noFill/>
        </p:spPr>
        <p:txBody>
          <a:bodyPr wrap="square">
            <a:spAutoFit/>
          </a:bodyPr>
          <a:lstStyle/>
          <a:p>
            <a:pPr algn="ctr"/>
            <a:r>
              <a:rPr lang="en-GB" dirty="0">
                <a:hlinkClick r:id="rId4"/>
              </a:rPr>
              <a:t>https://www.youtube.com/watch?v=iZJbs1DdyWk</a:t>
            </a:r>
            <a:endParaRPr lang="en-GB" dirty="0"/>
          </a:p>
          <a:p>
            <a:pPr algn="ctr"/>
            <a:endParaRPr lang="en-GB" dirty="0"/>
          </a:p>
        </p:txBody>
      </p:sp>
    </p:spTree>
    <p:extLst>
      <p:ext uri="{BB962C8B-B14F-4D97-AF65-F5344CB8AC3E}">
        <p14:creationId xmlns:p14="http://schemas.microsoft.com/office/powerpoint/2010/main" val="263597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normAutofit/>
          </a:bodyPr>
          <a:lstStyle/>
          <a:p>
            <a:r>
              <a:rPr lang="en-US" b="1" dirty="0">
                <a:solidFill>
                  <a:srgbClr val="003399"/>
                </a:solidFill>
              </a:rPr>
              <a:t>The Job Characteristics Model </a:t>
            </a:r>
          </a:p>
        </p:txBody>
      </p:sp>
      <p:sp>
        <p:nvSpPr>
          <p:cNvPr id="4" name="Content Placeholder 3"/>
          <p:cNvSpPr>
            <a:spLocks noGrp="1"/>
          </p:cNvSpPr>
          <p:nvPr>
            <p:ph idx="1"/>
          </p:nvPr>
        </p:nvSpPr>
        <p:spPr/>
        <p:txBody>
          <a:bodyPr/>
          <a:lstStyle/>
          <a:p>
            <a:pPr marL="0" indent="0">
              <a:buNone/>
            </a:pPr>
            <a:r>
              <a:rPr lang="en-US" dirty="0"/>
              <a:t>Five Core Job Characteristics to Improve Employees’ Productivity and Quality of Working Life</a:t>
            </a:r>
          </a:p>
          <a:p>
            <a:pPr lvl="1"/>
            <a:r>
              <a:rPr lang="en-US" dirty="0"/>
              <a:t>Skill variety</a:t>
            </a:r>
          </a:p>
          <a:p>
            <a:pPr lvl="1"/>
            <a:r>
              <a:rPr lang="en-US" dirty="0"/>
              <a:t>Task identity</a:t>
            </a:r>
          </a:p>
          <a:p>
            <a:pPr lvl="1"/>
            <a:r>
              <a:rPr lang="en-US" dirty="0"/>
              <a:t>Task significance </a:t>
            </a:r>
          </a:p>
          <a:p>
            <a:pPr lvl="1"/>
            <a:r>
              <a:rPr lang="en-US" dirty="0"/>
              <a:t>Autonomy </a:t>
            </a:r>
          </a:p>
          <a:p>
            <a:pPr lvl="1"/>
            <a:r>
              <a:rPr lang="en-US" dirty="0"/>
              <a:t>Feedback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16</a:t>
            </a:fld>
            <a:endParaRPr lang="en-US" dirty="0"/>
          </a:p>
        </p:txBody>
      </p:sp>
      <p:sp>
        <p:nvSpPr>
          <p:cNvPr id="3" name="Footer Placeholder 2">
            <a:extLst>
              <a:ext uri="{FF2B5EF4-FFF2-40B4-BE49-F238E27FC236}">
                <a16:creationId xmlns:a16="http://schemas.microsoft.com/office/drawing/2014/main" id="{17A79730-6855-4F02-BEF0-DA0C688A2BB5}"/>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540940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618" y="0"/>
            <a:ext cx="10972800" cy="1143000"/>
          </a:xfrm>
        </p:spPr>
        <p:txBody>
          <a:bodyPr>
            <a:normAutofit/>
          </a:bodyPr>
          <a:lstStyle/>
          <a:p>
            <a:r>
              <a:rPr lang="en-US" b="1" dirty="0">
                <a:solidFill>
                  <a:srgbClr val="003399"/>
                </a:solidFill>
              </a:rPr>
              <a:t>What Motivates People?</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17</a:t>
            </a:fld>
            <a:endParaRPr lang="en-US" dirty="0"/>
          </a:p>
        </p:txBody>
      </p:sp>
      <p:sp>
        <p:nvSpPr>
          <p:cNvPr id="3" name="Footer Placeholder 2">
            <a:extLst>
              <a:ext uri="{FF2B5EF4-FFF2-40B4-BE49-F238E27FC236}">
                <a16:creationId xmlns:a16="http://schemas.microsoft.com/office/drawing/2014/main" id="{17A79730-6855-4F02-BEF0-DA0C688A2BB5}"/>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11" name="TextBox 10">
            <a:extLst>
              <a:ext uri="{FF2B5EF4-FFF2-40B4-BE49-F238E27FC236}">
                <a16:creationId xmlns:a16="http://schemas.microsoft.com/office/drawing/2014/main" id="{523E5506-4AEE-44C3-A279-0C242CE85560}"/>
              </a:ext>
            </a:extLst>
          </p:cNvPr>
          <p:cNvSpPr txBox="1"/>
          <p:nvPr/>
        </p:nvSpPr>
        <p:spPr>
          <a:xfrm>
            <a:off x="3047011" y="5378787"/>
            <a:ext cx="6097978" cy="646331"/>
          </a:xfrm>
          <a:prstGeom prst="rect">
            <a:avLst/>
          </a:prstGeom>
          <a:noFill/>
        </p:spPr>
        <p:txBody>
          <a:bodyPr wrap="square">
            <a:spAutoFit/>
          </a:bodyPr>
          <a:lstStyle/>
          <a:p>
            <a:pPr algn="ctr"/>
            <a:r>
              <a:rPr lang="en-GB" dirty="0">
                <a:hlinkClick r:id="rId4"/>
              </a:rPr>
              <a:t>https://www.youtube.com/watch?v=u6XAPnuFjJc</a:t>
            </a:r>
            <a:endParaRPr lang="en-GB" dirty="0"/>
          </a:p>
          <a:p>
            <a:pPr algn="ctr"/>
            <a:endParaRPr lang="en-GB" dirty="0"/>
          </a:p>
        </p:txBody>
      </p:sp>
      <p:pic>
        <p:nvPicPr>
          <p:cNvPr id="4" name="Online Media 3" title="RSA ANIMATE: Drive: The surprising truth about what motivates us">
            <a:hlinkClick r:id="" action="ppaction://media"/>
            <a:extLst>
              <a:ext uri="{FF2B5EF4-FFF2-40B4-BE49-F238E27FC236}">
                <a16:creationId xmlns:a16="http://schemas.microsoft.com/office/drawing/2014/main" id="{D105D4F9-60F9-4D96-ABD3-5A3AB976A76A}"/>
              </a:ext>
            </a:extLst>
          </p:cNvPr>
          <p:cNvPicPr>
            <a:picLocks noRot="1" noChangeAspect="1"/>
          </p:cNvPicPr>
          <p:nvPr>
            <a:videoFile r:link="rId1"/>
          </p:nvPr>
        </p:nvPicPr>
        <p:blipFill>
          <a:blip r:embed="rId5"/>
          <a:stretch>
            <a:fillRect/>
          </a:stretch>
        </p:blipFill>
        <p:spPr>
          <a:xfrm>
            <a:off x="1602036" y="980728"/>
            <a:ext cx="8987928" cy="4398059"/>
          </a:xfrm>
          <a:prstGeom prst="rect">
            <a:avLst/>
          </a:prstGeom>
        </p:spPr>
      </p:pic>
    </p:spTree>
    <p:extLst>
      <p:ext uri="{BB962C8B-B14F-4D97-AF65-F5344CB8AC3E}">
        <p14:creationId xmlns:p14="http://schemas.microsoft.com/office/powerpoint/2010/main" val="246181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3" y="136524"/>
            <a:ext cx="10972800" cy="1143000"/>
          </a:xfrm>
        </p:spPr>
        <p:txBody>
          <a:bodyPr>
            <a:normAutofit/>
          </a:bodyPr>
          <a:lstStyle/>
          <a:p>
            <a:r>
              <a:rPr lang="en-US" b="1" dirty="0">
                <a:solidFill>
                  <a:srgbClr val="003399"/>
                </a:solidFill>
              </a:rPr>
              <a:t>Designing Motivational Jobs</a:t>
            </a:r>
          </a:p>
        </p:txBody>
      </p:sp>
      <p:sp>
        <p:nvSpPr>
          <p:cNvPr id="4" name="Content Placeholder 3"/>
          <p:cNvSpPr>
            <a:spLocks noGrp="1"/>
          </p:cNvSpPr>
          <p:nvPr>
            <p:ph idx="1"/>
          </p:nvPr>
        </p:nvSpPr>
        <p:spPr/>
        <p:txBody>
          <a:bodyPr/>
          <a:lstStyle/>
          <a:p>
            <a:r>
              <a:rPr lang="en-US" sz="3600" dirty="0"/>
              <a:t>Job Simplification</a:t>
            </a:r>
          </a:p>
          <a:p>
            <a:r>
              <a:rPr lang="en-US" sz="3600" dirty="0"/>
              <a:t>Job Expansion</a:t>
            </a:r>
          </a:p>
          <a:p>
            <a:pPr lvl="1"/>
            <a:r>
              <a:rPr lang="en-US" sz="3200" dirty="0"/>
              <a:t>Rotation, enlargement, and enrichment</a:t>
            </a:r>
          </a:p>
          <a:p>
            <a:r>
              <a:rPr lang="en-US" sz="3600" dirty="0"/>
              <a:t>Flexible Work</a:t>
            </a:r>
          </a:p>
          <a:p>
            <a:pPr lvl="1"/>
            <a:r>
              <a:rPr lang="en-US" sz="3200" dirty="0"/>
              <a:t>Flextime, job sharing, telecommuting, and compressed work weeks</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18</a:t>
            </a:fld>
            <a:endParaRPr lang="en-US" dirty="0"/>
          </a:p>
        </p:txBody>
      </p:sp>
      <p:sp>
        <p:nvSpPr>
          <p:cNvPr id="3" name="Footer Placeholder 2">
            <a:extLst>
              <a:ext uri="{FF2B5EF4-FFF2-40B4-BE49-F238E27FC236}">
                <a16:creationId xmlns:a16="http://schemas.microsoft.com/office/drawing/2014/main" id="{881556F7-EEFC-4BA9-A556-D6024FA26353}"/>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817230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lstStyle/>
          <a:p>
            <a:r>
              <a:rPr lang="en-US" b="1" dirty="0">
                <a:solidFill>
                  <a:srgbClr val="003399"/>
                </a:solidFill>
              </a:rPr>
              <a:t>Job Design for Flexibility</a:t>
            </a:r>
          </a:p>
        </p:txBody>
      </p:sp>
      <p:sp>
        <p:nvSpPr>
          <p:cNvPr id="3" name="Content Placeholder 2"/>
          <p:cNvSpPr>
            <a:spLocks noGrp="1"/>
          </p:cNvSpPr>
          <p:nvPr>
            <p:ph idx="1"/>
          </p:nvPr>
        </p:nvSpPr>
        <p:spPr/>
        <p:txBody>
          <a:bodyPr>
            <a:normAutofit/>
          </a:bodyPr>
          <a:lstStyle/>
          <a:p>
            <a:r>
              <a:rPr lang="en-US" b="1" dirty="0"/>
              <a:t>Flextime</a:t>
            </a:r>
            <a:r>
              <a:rPr lang="en-US" dirty="0"/>
              <a:t>: Provides workers with a flexible set of work hours </a:t>
            </a:r>
          </a:p>
          <a:p>
            <a:r>
              <a:rPr lang="en-US" b="1" dirty="0"/>
              <a:t>Job Sharing</a:t>
            </a:r>
            <a:r>
              <a:rPr lang="en-US" dirty="0"/>
              <a:t>: Two (or more) people share one whole job</a:t>
            </a:r>
          </a:p>
          <a:p>
            <a:r>
              <a:rPr lang="en-US" b="1" dirty="0"/>
              <a:t>Telecommuting</a:t>
            </a:r>
            <a:r>
              <a:rPr lang="en-US" dirty="0"/>
              <a:t>: Allows workers to work from a location other than the office</a:t>
            </a:r>
          </a:p>
          <a:p>
            <a:r>
              <a:rPr lang="en-US" b="1" dirty="0"/>
              <a:t>Compressed Workweek</a:t>
            </a:r>
            <a:r>
              <a:rPr lang="en-US" dirty="0"/>
              <a:t>: Takes the normal 5-day, 40-hr workweek and compresses it to fewer than 5 days </a:t>
            </a:r>
          </a:p>
          <a:p>
            <a:endParaRPr lang="en-US" dirty="0"/>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19</a:t>
            </a:fld>
            <a:endParaRPr lang="en-US" dirty="0"/>
          </a:p>
        </p:txBody>
      </p:sp>
      <p:sp>
        <p:nvSpPr>
          <p:cNvPr id="5" name="Footer Placeholder 4">
            <a:extLst>
              <a:ext uri="{FF2B5EF4-FFF2-40B4-BE49-F238E27FC236}">
                <a16:creationId xmlns:a16="http://schemas.microsoft.com/office/drawing/2014/main" id="{94F21FDB-F4C6-438E-AB1E-C9FDC0A0E5BE}"/>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556227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61EDCD-2187-4E8E-9B95-F0734F4E128D}"/>
              </a:ext>
            </a:extLst>
          </p:cNvPr>
          <p:cNvSpPr>
            <a:spLocks noGrp="1"/>
          </p:cNvSpPr>
          <p:nvPr>
            <p:ph type="sldNum" sz="quarter" idx="12"/>
          </p:nvPr>
        </p:nvSpPr>
        <p:spPr/>
        <p:txBody>
          <a:bodyPr/>
          <a:lstStyle/>
          <a:p>
            <a:fld id="{561B0F74-09A5-489A-9583-6307195A64A6}" type="slidenum">
              <a:rPr lang="en-US" smtClean="0"/>
              <a:pPr/>
              <a:t>20</a:t>
            </a:fld>
            <a:endParaRPr lang="en-US" dirty="0"/>
          </a:p>
        </p:txBody>
      </p:sp>
      <p:sp>
        <p:nvSpPr>
          <p:cNvPr id="6" name="Title 5">
            <a:extLst>
              <a:ext uri="{FF2B5EF4-FFF2-40B4-BE49-F238E27FC236}">
                <a16:creationId xmlns:a16="http://schemas.microsoft.com/office/drawing/2014/main" id="{A4BFB2D6-AF32-4E13-B485-265D964EECD6}"/>
              </a:ext>
            </a:extLst>
          </p:cNvPr>
          <p:cNvSpPr>
            <a:spLocks noGrp="1"/>
          </p:cNvSpPr>
          <p:nvPr>
            <p:ph type="title"/>
          </p:nvPr>
        </p:nvSpPr>
        <p:spPr>
          <a:xfrm>
            <a:off x="1524000" y="155351"/>
            <a:ext cx="9144000" cy="762000"/>
          </a:xfrm>
        </p:spPr>
        <p:txBody>
          <a:bodyPr>
            <a:normAutofit/>
          </a:bodyPr>
          <a:lstStyle/>
          <a:p>
            <a:r>
              <a:rPr lang="en-US" sz="3200" b="1" dirty="0">
                <a:solidFill>
                  <a:srgbClr val="003399"/>
                </a:solidFill>
              </a:rPr>
              <a:t>Sample Flextime Work Schedule</a:t>
            </a:r>
          </a:p>
        </p:txBody>
      </p:sp>
      <p:sp>
        <p:nvSpPr>
          <p:cNvPr id="8" name="Footer Placeholder 7">
            <a:extLst>
              <a:ext uri="{FF2B5EF4-FFF2-40B4-BE49-F238E27FC236}">
                <a16:creationId xmlns:a16="http://schemas.microsoft.com/office/drawing/2014/main" id="{D7353764-41B0-4BFC-B1BA-96C6449ECF9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1492922402"/>
              </p:ext>
            </p:extLst>
          </p:nvPr>
        </p:nvGraphicFramePr>
        <p:xfrm>
          <a:off x="911424" y="917351"/>
          <a:ext cx="10369152" cy="4645428"/>
        </p:xfrm>
        <a:graphic>
          <a:graphicData uri="http://schemas.openxmlformats.org/drawingml/2006/table">
            <a:tbl>
              <a:tblPr/>
              <a:tblGrid>
                <a:gridCol w="10369152">
                  <a:extLst>
                    <a:ext uri="{9D8B030D-6E8A-4147-A177-3AD203B41FA5}">
                      <a16:colId xmlns:a16="http://schemas.microsoft.com/office/drawing/2014/main" val="674667266"/>
                    </a:ext>
                  </a:extLst>
                </a:gridCol>
              </a:tblGrid>
              <a:tr h="764709">
                <a:tc>
                  <a:txBody>
                    <a:bodyPr/>
                    <a:lstStyle/>
                    <a:p>
                      <a:pPr marL="0" marR="0">
                        <a:lnSpc>
                          <a:spcPct val="150000"/>
                        </a:lnSpc>
                        <a:spcBef>
                          <a:spcPts val="0"/>
                        </a:spcBef>
                        <a:spcAft>
                          <a:spcPts val="800"/>
                        </a:spcAft>
                      </a:pP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Acmemegadyne</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Corporation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Flextime</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Work Schedule</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863432664"/>
                  </a:ext>
                </a:extLst>
              </a:tr>
              <a:tr h="545411">
                <a:tc>
                  <a:txBody>
                    <a:bodyPr/>
                    <a:lstStyle/>
                    <a:p>
                      <a:pPr marL="0" marR="0">
                        <a:lnSpc>
                          <a:spcPct val="107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Normal operating hours: 8:30 a.m.–5:30 p.m. Monday through Friday (1 hour for lunch)</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2895659914"/>
                  </a:ext>
                </a:extLst>
              </a:tr>
              <a:tr h="623097">
                <a:tc>
                  <a:txBody>
                    <a:bodyPr/>
                    <a:lstStyle/>
                    <a:p>
                      <a:pPr marL="0" marR="0">
                        <a:lnSpc>
                          <a:spcPct val="107000"/>
                        </a:lnSpc>
                        <a:spcBef>
                          <a:spcPts val="0"/>
                        </a:spcBef>
                        <a:spcAft>
                          <a:spcPts val="800"/>
                        </a:spcAft>
                      </a:pP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Full-time workers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(40 hours per week):</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758041696"/>
                  </a:ext>
                </a:extLst>
              </a:tr>
              <a:tr h="545411">
                <a:tc>
                  <a:txBody>
                    <a:bodyPr/>
                    <a:lstStyle/>
                    <a:p>
                      <a:pPr marL="0" marR="0">
                        <a:lnSpc>
                          <a:spcPct val="107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Core hours: 9:00–11:00 a.m.; 1:00–3:00 p.m.</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3929782912"/>
                  </a:ext>
                </a:extLst>
              </a:tr>
              <a:tr h="545411">
                <a:tc>
                  <a:txBody>
                    <a:bodyPr/>
                    <a:lstStyle/>
                    <a:p>
                      <a:pPr marL="0" marR="0">
                        <a:lnSpc>
                          <a:spcPct val="107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Flexible hours: 7:30–9:00 a.m.; 11:00 a.m.–1:00 p.m.; 3:00–6:30 p.m.</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924620496"/>
                  </a:ext>
                </a:extLst>
              </a:tr>
              <a:tr h="545411">
                <a:tc>
                  <a:txBody>
                    <a:bodyPr/>
                    <a:lstStyle/>
                    <a:p>
                      <a:pPr marL="0" marR="0">
                        <a:lnSpc>
                          <a:spcPct val="107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Work hours (bandwidth): 7:30 a.m.–6:30 p.m.</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1698243458"/>
                  </a:ext>
                </a:extLst>
              </a:tr>
              <a:tr h="1075978">
                <a:tc>
                  <a:txBody>
                    <a:bodyPr/>
                    <a:lstStyle/>
                    <a:p>
                      <a:pPr marL="0" marR="0">
                        <a:lnSpc>
                          <a:spcPct val="107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flextime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arrangement may be suspended or cancelled at any time. Exempt employees must depart from any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flextime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schedule to perform their jobs.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Nonexempt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employees may be asked to work overtime regardless of a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flextime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schedule” (from SHRM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flextime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policy sample).</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681030022"/>
                  </a:ext>
                </a:extLst>
              </a:tr>
            </a:tbl>
          </a:graphicData>
        </a:graphic>
      </p:graphicFrame>
    </p:spTree>
    <p:extLst>
      <p:ext uri="{BB962C8B-B14F-4D97-AF65-F5344CB8AC3E}">
        <p14:creationId xmlns:p14="http://schemas.microsoft.com/office/powerpoint/2010/main" val="1602261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HR Forecasting</a:t>
            </a:r>
          </a:p>
        </p:txBody>
      </p:sp>
      <p:sp>
        <p:nvSpPr>
          <p:cNvPr id="4" name="Content Placeholder 3"/>
          <p:cNvSpPr>
            <a:spLocks noGrp="1"/>
          </p:cNvSpPr>
          <p:nvPr>
            <p:ph idx="1"/>
          </p:nvPr>
        </p:nvSpPr>
        <p:spPr>
          <a:xfrm>
            <a:off x="609600" y="1628800"/>
            <a:ext cx="10972800" cy="3888433"/>
          </a:xfrm>
        </p:spPr>
        <p:txBody>
          <a:bodyPr/>
          <a:lstStyle/>
          <a:p>
            <a:r>
              <a:rPr lang="en-US" dirty="0"/>
              <a:t>Identifies estimated supply and demand for different types of HR</a:t>
            </a:r>
          </a:p>
          <a:p>
            <a:r>
              <a:rPr lang="en-US" dirty="0"/>
              <a:t>Based on analysis of past and present demand</a:t>
            </a:r>
          </a:p>
          <a:p>
            <a:r>
              <a:rPr lang="en-US" dirty="0"/>
              <a:t>Methods can be quantitative or qualitative  </a:t>
            </a:r>
          </a:p>
          <a:p>
            <a:r>
              <a:rPr lang="en-US" dirty="0"/>
              <a:t>Measures need </a:t>
            </a:r>
            <a:r>
              <a:rPr lang="en-US" b="1" dirty="0"/>
              <a:t>reliability</a:t>
            </a:r>
            <a:r>
              <a:rPr lang="en-US" dirty="0"/>
              <a:t> and </a:t>
            </a:r>
            <a:r>
              <a:rPr lang="en-US" b="1" dirty="0"/>
              <a:t>validity</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21</a:t>
            </a:fld>
            <a:endParaRPr lang="en-US" dirty="0"/>
          </a:p>
        </p:txBody>
      </p:sp>
      <p:sp>
        <p:nvSpPr>
          <p:cNvPr id="3" name="Footer Placeholder 2">
            <a:extLst>
              <a:ext uri="{FF2B5EF4-FFF2-40B4-BE49-F238E27FC236}">
                <a16:creationId xmlns:a16="http://schemas.microsoft.com/office/drawing/2014/main" id="{2DCA217A-117F-4B51-96EA-0632A123E12F}"/>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938811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44" y="-99392"/>
            <a:ext cx="11809312" cy="1143000"/>
          </a:xfrm>
        </p:spPr>
        <p:txBody>
          <a:bodyPr/>
          <a:lstStyle/>
          <a:p>
            <a:r>
              <a:rPr lang="en-US" b="1" dirty="0">
                <a:solidFill>
                  <a:srgbClr val="003399"/>
                </a:solidFill>
              </a:rPr>
              <a:t>HR Management: Planning &amp; Forecasting</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22</a:t>
            </a:fld>
            <a:endParaRPr lang="en-US" dirty="0"/>
          </a:p>
        </p:txBody>
      </p:sp>
      <p:sp>
        <p:nvSpPr>
          <p:cNvPr id="3" name="Footer Placeholder 2">
            <a:extLst>
              <a:ext uri="{FF2B5EF4-FFF2-40B4-BE49-F238E27FC236}">
                <a16:creationId xmlns:a16="http://schemas.microsoft.com/office/drawing/2014/main" id="{2DCA217A-117F-4B51-96EA-0632A123E12F}"/>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pic>
        <p:nvPicPr>
          <p:cNvPr id="7" name="Online Media 6" title="HR Management: Planning &amp; Forecasting">
            <a:hlinkClick r:id="" action="ppaction://media"/>
            <a:extLst>
              <a:ext uri="{FF2B5EF4-FFF2-40B4-BE49-F238E27FC236}">
                <a16:creationId xmlns:a16="http://schemas.microsoft.com/office/drawing/2014/main" id="{40508C19-C3C7-4FB0-B7C2-D5EDF373B54F}"/>
              </a:ext>
            </a:extLst>
          </p:cNvPr>
          <p:cNvPicPr>
            <a:picLocks noRot="1" noChangeAspect="1"/>
          </p:cNvPicPr>
          <p:nvPr>
            <a:videoFile r:link="rId1"/>
          </p:nvPr>
        </p:nvPicPr>
        <p:blipFill>
          <a:blip r:embed="rId3"/>
          <a:stretch>
            <a:fillRect/>
          </a:stretch>
        </p:blipFill>
        <p:spPr>
          <a:xfrm>
            <a:off x="1991544" y="908720"/>
            <a:ext cx="8470800" cy="4464496"/>
          </a:xfrm>
          <a:prstGeom prst="rect">
            <a:avLst/>
          </a:prstGeom>
        </p:spPr>
      </p:pic>
      <p:sp>
        <p:nvSpPr>
          <p:cNvPr id="9" name="TextBox 8">
            <a:extLst>
              <a:ext uri="{FF2B5EF4-FFF2-40B4-BE49-F238E27FC236}">
                <a16:creationId xmlns:a16="http://schemas.microsoft.com/office/drawing/2014/main" id="{7A4A1607-F82C-43C3-B02B-B39BA56A6D28}"/>
              </a:ext>
            </a:extLst>
          </p:cNvPr>
          <p:cNvSpPr txBox="1"/>
          <p:nvPr/>
        </p:nvSpPr>
        <p:spPr>
          <a:xfrm>
            <a:off x="3047011" y="5302949"/>
            <a:ext cx="6097978" cy="646331"/>
          </a:xfrm>
          <a:prstGeom prst="rect">
            <a:avLst/>
          </a:prstGeom>
          <a:noFill/>
        </p:spPr>
        <p:txBody>
          <a:bodyPr wrap="square">
            <a:spAutoFit/>
          </a:bodyPr>
          <a:lstStyle/>
          <a:p>
            <a:pPr algn="ctr"/>
            <a:r>
              <a:rPr lang="en-GB" dirty="0">
                <a:hlinkClick r:id="rId4"/>
              </a:rPr>
              <a:t>https://www.youtube.com/watch?v=sP7Q51zHp4I</a:t>
            </a:r>
            <a:endParaRPr lang="en-GB" dirty="0"/>
          </a:p>
          <a:p>
            <a:pPr algn="ctr"/>
            <a:endParaRPr lang="en-GB" dirty="0"/>
          </a:p>
        </p:txBody>
      </p:sp>
    </p:spTree>
    <p:extLst>
      <p:ext uri="{BB962C8B-B14F-4D97-AF65-F5344CB8AC3E}">
        <p14:creationId xmlns:p14="http://schemas.microsoft.com/office/powerpoint/2010/main" val="3927648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lstStyle/>
          <a:p>
            <a:r>
              <a:rPr lang="en-US" b="1" dirty="0">
                <a:solidFill>
                  <a:srgbClr val="003399"/>
                </a:solidFill>
              </a:rPr>
              <a:t>Quantitative Forecasting</a:t>
            </a:r>
            <a:r>
              <a:rPr lang="en-US" b="1" dirty="0"/>
              <a:t>	</a:t>
            </a:r>
          </a:p>
        </p:txBody>
      </p:sp>
      <p:sp>
        <p:nvSpPr>
          <p:cNvPr id="4" name="Content Placeholder 3"/>
          <p:cNvSpPr>
            <a:spLocks noGrp="1"/>
          </p:cNvSpPr>
          <p:nvPr>
            <p:ph idx="1"/>
          </p:nvPr>
        </p:nvSpPr>
        <p:spPr/>
        <p:txBody>
          <a:bodyPr>
            <a:normAutofit fontScale="92500" lnSpcReduction="10000"/>
          </a:bodyPr>
          <a:lstStyle/>
          <a:p>
            <a:pPr algn="just"/>
            <a:r>
              <a:rPr lang="en-US" dirty="0"/>
              <a:t>Trend Analysis: Reviewing historical items (such as revenues) and relating changes to business factors to form a predictive chart</a:t>
            </a:r>
          </a:p>
          <a:p>
            <a:pPr algn="just"/>
            <a:r>
              <a:rPr lang="en-US" dirty="0"/>
              <a:t>Ratio Analysis: Reviewing historical data and calculating proportions between a business factor (such as production) and the number of employees needed</a:t>
            </a:r>
          </a:p>
          <a:p>
            <a:pPr algn="just"/>
            <a:r>
              <a:rPr lang="en-US" dirty="0"/>
              <a:t>Regression Analysis: Identifies relationship between a series of variable data points to forecast future variables</a:t>
            </a:r>
          </a:p>
          <a:p>
            <a:pPr algn="just"/>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23</a:t>
            </a:fld>
            <a:endParaRPr lang="en-US" dirty="0"/>
          </a:p>
        </p:txBody>
      </p:sp>
      <p:sp>
        <p:nvSpPr>
          <p:cNvPr id="3" name="Footer Placeholder 2">
            <a:extLst>
              <a:ext uri="{FF2B5EF4-FFF2-40B4-BE49-F238E27FC236}">
                <a16:creationId xmlns:a16="http://schemas.microsoft.com/office/drawing/2014/main" id="{23DE2C04-840B-4688-850F-A288C70E5B9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958746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820" y="141207"/>
            <a:ext cx="11136560" cy="1143000"/>
          </a:xfrm>
        </p:spPr>
        <p:txBody>
          <a:bodyPr>
            <a:noAutofit/>
          </a:bodyPr>
          <a:lstStyle/>
          <a:p>
            <a:r>
              <a:rPr lang="en-US" sz="3600" b="1" dirty="0">
                <a:solidFill>
                  <a:srgbClr val="003399"/>
                </a:solidFill>
              </a:rPr>
              <a:t>Quantitative Forecasting Analysis: Trend Analysis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24</a:t>
            </a:fld>
            <a:endParaRPr lang="en-US" dirty="0"/>
          </a:p>
        </p:txBody>
      </p:sp>
      <p:sp>
        <p:nvSpPr>
          <p:cNvPr id="4" name="Footer Placeholder 3">
            <a:extLst>
              <a:ext uri="{FF2B5EF4-FFF2-40B4-BE49-F238E27FC236}">
                <a16:creationId xmlns:a16="http://schemas.microsoft.com/office/drawing/2014/main" id="{EF699E14-75D1-4CED-9542-DDE46E630A4D}"/>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1322756004"/>
              </p:ext>
            </p:extLst>
          </p:nvPr>
        </p:nvGraphicFramePr>
        <p:xfrm>
          <a:off x="839417" y="1284207"/>
          <a:ext cx="10441159" cy="4233026"/>
        </p:xfrm>
        <a:graphic>
          <a:graphicData uri="http://schemas.openxmlformats.org/drawingml/2006/table">
            <a:tbl>
              <a:tblPr firstRow="1" firstCol="1" bandRow="1"/>
              <a:tblGrid>
                <a:gridCol w="2008924">
                  <a:extLst>
                    <a:ext uri="{9D8B030D-6E8A-4147-A177-3AD203B41FA5}">
                      <a16:colId xmlns:a16="http://schemas.microsoft.com/office/drawing/2014/main" val="2079287543"/>
                    </a:ext>
                  </a:extLst>
                </a:gridCol>
                <a:gridCol w="1685308">
                  <a:extLst>
                    <a:ext uri="{9D8B030D-6E8A-4147-A177-3AD203B41FA5}">
                      <a16:colId xmlns:a16="http://schemas.microsoft.com/office/drawing/2014/main" val="4029659410"/>
                    </a:ext>
                  </a:extLst>
                </a:gridCol>
                <a:gridCol w="1686447">
                  <a:extLst>
                    <a:ext uri="{9D8B030D-6E8A-4147-A177-3AD203B41FA5}">
                      <a16:colId xmlns:a16="http://schemas.microsoft.com/office/drawing/2014/main" val="1743955487"/>
                    </a:ext>
                  </a:extLst>
                </a:gridCol>
                <a:gridCol w="1686447">
                  <a:extLst>
                    <a:ext uri="{9D8B030D-6E8A-4147-A177-3AD203B41FA5}">
                      <a16:colId xmlns:a16="http://schemas.microsoft.com/office/drawing/2014/main" val="3671260509"/>
                    </a:ext>
                  </a:extLst>
                </a:gridCol>
                <a:gridCol w="1686447">
                  <a:extLst>
                    <a:ext uri="{9D8B030D-6E8A-4147-A177-3AD203B41FA5}">
                      <a16:colId xmlns:a16="http://schemas.microsoft.com/office/drawing/2014/main" val="3202239215"/>
                    </a:ext>
                  </a:extLst>
                </a:gridCol>
                <a:gridCol w="1687586">
                  <a:extLst>
                    <a:ext uri="{9D8B030D-6E8A-4147-A177-3AD203B41FA5}">
                      <a16:colId xmlns:a16="http://schemas.microsoft.com/office/drawing/2014/main" val="3084708201"/>
                    </a:ext>
                  </a:extLst>
                </a:gridCol>
              </a:tblGrid>
              <a:tr h="882591">
                <a:tc>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Historical Data</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2015</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2016</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2017</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2018</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2019</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2942839189"/>
                  </a:ext>
                </a:extLst>
              </a:tr>
              <a:tr h="1056920">
                <a:tc>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Revenues($MM)</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27.84</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29.92</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25.48</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26.3</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30.12</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461492714"/>
                  </a:ext>
                </a:extLst>
              </a:tr>
              <a:tr h="1056920">
                <a:tc>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Total # of Employees</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225</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244</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215</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214</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240</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886532251"/>
                  </a:ext>
                </a:extLst>
              </a:tr>
              <a:tr h="1236595">
                <a:tc gridSpan="6">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We then estimate the number of employees needed based on the historical trend. In this case, how many total employees would you say we need if we expect 2014 revenues to be $31.8 million? Your likely said something around 250 people, because you looked at the historical trend.</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255279339"/>
                  </a:ext>
                </a:extLst>
              </a:tr>
            </a:tbl>
          </a:graphicData>
        </a:graphic>
      </p:graphicFrame>
    </p:spTree>
    <p:extLst>
      <p:ext uri="{BB962C8B-B14F-4D97-AF65-F5344CB8AC3E}">
        <p14:creationId xmlns:p14="http://schemas.microsoft.com/office/powerpoint/2010/main" val="4059124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190500"/>
            <a:ext cx="11521280" cy="1143000"/>
          </a:xfrm>
        </p:spPr>
        <p:txBody>
          <a:bodyPr>
            <a:noAutofit/>
          </a:bodyPr>
          <a:lstStyle/>
          <a:p>
            <a:r>
              <a:rPr lang="en-US" sz="3600" b="1" dirty="0">
                <a:solidFill>
                  <a:srgbClr val="003399"/>
                </a:solidFill>
              </a:rPr>
              <a:t>Quantitative Forecasting Analysis: Ratio Analysis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25</a:t>
            </a:fld>
            <a:endParaRPr lang="en-US" dirty="0"/>
          </a:p>
        </p:txBody>
      </p:sp>
      <p:sp>
        <p:nvSpPr>
          <p:cNvPr id="4" name="Footer Placeholder 3">
            <a:extLst>
              <a:ext uri="{FF2B5EF4-FFF2-40B4-BE49-F238E27FC236}">
                <a16:creationId xmlns:a16="http://schemas.microsoft.com/office/drawing/2014/main" id="{D4AE0CAD-F9E8-4F68-AEBA-E457ABBEC65E}"/>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1064395396"/>
              </p:ext>
            </p:extLst>
          </p:nvPr>
        </p:nvGraphicFramePr>
        <p:xfrm>
          <a:off x="767409" y="1196753"/>
          <a:ext cx="10657183" cy="4536503"/>
        </p:xfrm>
        <a:graphic>
          <a:graphicData uri="http://schemas.openxmlformats.org/drawingml/2006/table">
            <a:tbl>
              <a:tblPr firstRow="1" firstCol="1" bandRow="1"/>
              <a:tblGrid>
                <a:gridCol w="2050487">
                  <a:extLst>
                    <a:ext uri="{9D8B030D-6E8A-4147-A177-3AD203B41FA5}">
                      <a16:colId xmlns:a16="http://schemas.microsoft.com/office/drawing/2014/main" val="2079287543"/>
                    </a:ext>
                  </a:extLst>
                </a:gridCol>
                <a:gridCol w="1720176">
                  <a:extLst>
                    <a:ext uri="{9D8B030D-6E8A-4147-A177-3AD203B41FA5}">
                      <a16:colId xmlns:a16="http://schemas.microsoft.com/office/drawing/2014/main" val="4029659410"/>
                    </a:ext>
                  </a:extLst>
                </a:gridCol>
                <a:gridCol w="1721339">
                  <a:extLst>
                    <a:ext uri="{9D8B030D-6E8A-4147-A177-3AD203B41FA5}">
                      <a16:colId xmlns:a16="http://schemas.microsoft.com/office/drawing/2014/main" val="1743955487"/>
                    </a:ext>
                  </a:extLst>
                </a:gridCol>
                <a:gridCol w="1721339">
                  <a:extLst>
                    <a:ext uri="{9D8B030D-6E8A-4147-A177-3AD203B41FA5}">
                      <a16:colId xmlns:a16="http://schemas.microsoft.com/office/drawing/2014/main" val="3671260509"/>
                    </a:ext>
                  </a:extLst>
                </a:gridCol>
                <a:gridCol w="1721339">
                  <a:extLst>
                    <a:ext uri="{9D8B030D-6E8A-4147-A177-3AD203B41FA5}">
                      <a16:colId xmlns:a16="http://schemas.microsoft.com/office/drawing/2014/main" val="3202239215"/>
                    </a:ext>
                  </a:extLst>
                </a:gridCol>
                <a:gridCol w="1722503">
                  <a:extLst>
                    <a:ext uri="{9D8B030D-6E8A-4147-A177-3AD203B41FA5}">
                      <a16:colId xmlns:a16="http://schemas.microsoft.com/office/drawing/2014/main" val="3084708201"/>
                    </a:ext>
                  </a:extLst>
                </a:gridCol>
              </a:tblGrid>
              <a:tr h="669236">
                <a:tc>
                  <a:txBody>
                    <a:bodyPr/>
                    <a:lstStyle/>
                    <a:p>
                      <a:pPr marL="0" marR="0">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Historical Data</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2015</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2016</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2017</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2018</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2019</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2942839189"/>
                  </a:ext>
                </a:extLst>
              </a:tr>
              <a:tr h="801423">
                <a:tc>
                  <a:txBody>
                    <a:bodyPr/>
                    <a:lstStyle/>
                    <a:p>
                      <a:pPr marL="0" marR="0">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Production Levels ($MM)</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18.62</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20.58</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17.44</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a:effectLst/>
                          <a:latin typeface="Arial" panose="020B0604020202020204" pitchFamily="34" charset="0"/>
                          <a:ea typeface="Calibri" panose="020F0502020204030204" pitchFamily="34" charset="0"/>
                          <a:cs typeface="Times New Roman" panose="02020603050405020304" pitchFamily="18" charset="0"/>
                        </a:rPr>
                        <a:t>17.23</a:t>
                      </a:r>
                      <a:endParaRPr lang="en-IN"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a:effectLst/>
                          <a:latin typeface="Arial" panose="020B0604020202020204" pitchFamily="34" charset="0"/>
                          <a:ea typeface="Calibri" panose="020F0502020204030204" pitchFamily="34" charset="0"/>
                          <a:cs typeface="Times New Roman" panose="02020603050405020304" pitchFamily="18" charset="0"/>
                        </a:rPr>
                        <a:t>19.16</a:t>
                      </a:r>
                      <a:endParaRPr lang="en-IN"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461492714"/>
                  </a:ext>
                </a:extLst>
              </a:tr>
              <a:tr h="801423">
                <a:tc>
                  <a:txBody>
                    <a:bodyPr/>
                    <a:lstStyle/>
                    <a:p>
                      <a:pPr marL="0" marR="0">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Av. #Production Workers/Year</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62</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71</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61</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55</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61</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886532251"/>
                  </a:ext>
                </a:extLst>
              </a:tr>
              <a:tr h="801423">
                <a:tc>
                  <a:txBody>
                    <a:bodyPr/>
                    <a:lstStyle/>
                    <a:p>
                      <a:pPr marL="0" marR="0">
                        <a:lnSpc>
                          <a:spcPct val="115000"/>
                        </a:lnSpc>
                        <a:spcBef>
                          <a:spcPts val="0"/>
                        </a:spcBef>
                        <a:spcAft>
                          <a:spcPts val="0"/>
                        </a:spcAft>
                      </a:pPr>
                      <a:r>
                        <a:rPr lang="en-IN" sz="1600">
                          <a:effectLst/>
                          <a:latin typeface="Arial" panose="020B0604020202020204" pitchFamily="34" charset="0"/>
                          <a:ea typeface="Times New Roman" panose="02020603050405020304" pitchFamily="18" charset="0"/>
                          <a:cs typeface="Times New Roman" panose="02020603050405020304" pitchFamily="18" charset="0"/>
                        </a:rPr>
                        <a:t>$Production/Worker (000’s)</a:t>
                      </a:r>
                      <a:endParaRPr lang="en-IN"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a:effectLst/>
                          <a:latin typeface="Arial" panose="020B0604020202020204" pitchFamily="34" charset="0"/>
                          <a:ea typeface="Calibri" panose="020F0502020204030204" pitchFamily="34" charset="0"/>
                          <a:cs typeface="Times New Roman" panose="02020603050405020304" pitchFamily="18" charset="0"/>
                        </a:rPr>
                        <a:t>300</a:t>
                      </a:r>
                      <a:endParaRPr lang="en-IN"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a:effectLst/>
                          <a:latin typeface="Arial" panose="020B0604020202020204" pitchFamily="34" charset="0"/>
                          <a:ea typeface="Calibri" panose="020F0502020204030204" pitchFamily="34" charset="0"/>
                          <a:cs typeface="Times New Roman" panose="02020603050405020304" pitchFamily="18" charset="0"/>
                        </a:rPr>
                        <a:t>290</a:t>
                      </a:r>
                      <a:endParaRPr lang="en-IN"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286</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313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600" dirty="0">
                          <a:effectLst/>
                          <a:latin typeface="Arial" panose="020B0604020202020204" pitchFamily="34" charset="0"/>
                          <a:ea typeface="Calibri" panose="020F0502020204030204" pitchFamily="34" charset="0"/>
                          <a:cs typeface="Times New Roman" panose="02020603050405020304" pitchFamily="18" charset="0"/>
                        </a:rPr>
                        <a:t>314</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578114290"/>
                  </a:ext>
                </a:extLst>
              </a:tr>
              <a:tr h="1462998">
                <a:tc gridSpan="6">
                  <a:txBody>
                    <a:bodyPr/>
                    <a:lstStyle/>
                    <a:p>
                      <a:pPr marL="0" marR="0">
                        <a:lnSpc>
                          <a:spcPct val="115000"/>
                        </a:lnSpc>
                        <a:spcBef>
                          <a:spcPts val="0"/>
                        </a:spcBef>
                        <a:spcAft>
                          <a:spcPts val="0"/>
                        </a:spcAft>
                      </a:pPr>
                      <a:r>
                        <a:rPr lang="en-IN" sz="1600" dirty="0">
                          <a:effectLst/>
                          <a:latin typeface="Arial" panose="020B0604020202020204" pitchFamily="34" charset="0"/>
                          <a:ea typeface="Times New Roman" panose="02020603050405020304" pitchFamily="18" charset="0"/>
                          <a:cs typeface="Times New Roman" panose="02020603050405020304" pitchFamily="18" charset="0"/>
                        </a:rPr>
                        <a:t>The average production per worker for the 5 years listed would be just under $301,000, so $301,000: worker is our ratio. If expect production requirements to be $20.2MM in 2015, we could divide $20,200,000 by $301,000 and get approximately 67 production workers as an expected complement for 2015. If we had 61 workers at the end of 2014, we would need to recruit 6 more for 2015–assuming no voluntary turnover during the year.</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255279339"/>
                  </a:ext>
                </a:extLst>
              </a:tr>
            </a:tbl>
          </a:graphicData>
        </a:graphic>
      </p:graphicFrame>
    </p:spTree>
    <p:extLst>
      <p:ext uri="{BB962C8B-B14F-4D97-AF65-F5344CB8AC3E}">
        <p14:creationId xmlns:p14="http://schemas.microsoft.com/office/powerpoint/2010/main" val="865539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C10E7C-3AAB-48ED-8609-E0B1BE0A720B}"/>
              </a:ext>
            </a:extLst>
          </p:cNvPr>
          <p:cNvSpPr>
            <a:spLocks noGrp="1"/>
          </p:cNvSpPr>
          <p:nvPr>
            <p:ph type="sldNum" sz="quarter" idx="12"/>
          </p:nvPr>
        </p:nvSpPr>
        <p:spPr/>
        <p:txBody>
          <a:bodyPr/>
          <a:lstStyle/>
          <a:p>
            <a:fld id="{561B0F74-09A5-489A-9583-6307195A64A6}" type="slidenum">
              <a:rPr lang="en-US" smtClean="0"/>
              <a:pPr/>
              <a:t>26</a:t>
            </a:fld>
            <a:endParaRPr lang="en-US" dirty="0"/>
          </a:p>
        </p:txBody>
      </p:sp>
      <p:pic>
        <p:nvPicPr>
          <p:cNvPr id="6" name="Picture 2" descr="A table for quantitative forecasting analysis lists data for trend analysis, ratio analysis, and regression analysis.&#10;&#10;Regression analysis shows a linear graph as the mean line of scattered data points. &#10;A note reads, a regression diagram of all of the companies in our industry by year for the past 10 years, plotted with the number of employees on the x-axis and revenues on the y-axis, might look like this.&#10;&#10;The X axis is labelled number of employees and ranges from 80 to 260, in increments of 20. The Y axis is revenue is $ M M and ranges from 8 to 32, in increments of 8. A mean linear graph considering the scattered data points ranges approximately as (80, 10), (100, 12), (120, 15), (140, 18), (160, 20), (180, 22), (200, 23), (220, 25), and (240, 28). &#10;A note reads, based on this diagram, if we were expecting to have revenues of $29MM next year, we would need approximately 254 employees." title="EXHIBIT 4.5 Quantitative Forecasting Analysis: Regression Analysis">
            <a:extLst>
              <a:ext uri="{FF2B5EF4-FFF2-40B4-BE49-F238E27FC236}">
                <a16:creationId xmlns:a16="http://schemas.microsoft.com/office/drawing/2014/main" id="{30656E8B-23E7-4B70-AD97-F60D7BBBEBE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4707" y="1098848"/>
            <a:ext cx="6002985" cy="45943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a:extLst>
              <a:ext uri="{FF2B5EF4-FFF2-40B4-BE49-F238E27FC236}">
                <a16:creationId xmlns:a16="http://schemas.microsoft.com/office/drawing/2014/main" id="{4268E0F9-E820-4F72-9A98-5C5F81A6CDE5}"/>
              </a:ext>
            </a:extLst>
          </p:cNvPr>
          <p:cNvSpPr>
            <a:spLocks noGrp="1"/>
          </p:cNvSpPr>
          <p:nvPr>
            <p:ph type="title"/>
          </p:nvPr>
        </p:nvSpPr>
        <p:spPr>
          <a:xfrm>
            <a:off x="809172" y="260648"/>
            <a:ext cx="10573656" cy="838200"/>
          </a:xfrm>
        </p:spPr>
        <p:txBody>
          <a:bodyPr>
            <a:noAutofit/>
          </a:bodyPr>
          <a:lstStyle/>
          <a:p>
            <a:r>
              <a:rPr lang="en-US" sz="3000" b="1" dirty="0">
                <a:solidFill>
                  <a:srgbClr val="003399"/>
                </a:solidFill>
              </a:rPr>
              <a:t>Quantitative Forecasting Analysis: Regression Analysis</a:t>
            </a:r>
          </a:p>
        </p:txBody>
      </p:sp>
      <p:sp>
        <p:nvSpPr>
          <p:cNvPr id="8" name="Rectangle 7">
            <a:extLst>
              <a:ext uri="{FF2B5EF4-FFF2-40B4-BE49-F238E27FC236}">
                <a16:creationId xmlns:a16="http://schemas.microsoft.com/office/drawing/2014/main" id="{2D091EC5-3D64-4CC1-BA59-225872AC2847}"/>
              </a:ext>
            </a:extLst>
          </p:cNvPr>
          <p:cNvSpPr/>
          <p:nvPr/>
        </p:nvSpPr>
        <p:spPr>
          <a:xfrm>
            <a:off x="6857445" y="1503176"/>
            <a:ext cx="4968551" cy="3785652"/>
          </a:xfrm>
          <a:prstGeom prst="rect">
            <a:avLst/>
          </a:prstGeom>
        </p:spPr>
        <p:txBody>
          <a:bodyPr wrap="square">
            <a:spAutoFit/>
          </a:bodyPr>
          <a:lstStyle/>
          <a:p>
            <a:pPr algn="just"/>
            <a:r>
              <a:rPr lang="en-US" sz="2400" dirty="0"/>
              <a:t>A regression diagram of all of the companies in our industry by year for the past 10 years, plotted with the number of employees on the </a:t>
            </a:r>
            <a:r>
              <a:rPr lang="en-US" sz="2400" i="1" dirty="0"/>
              <a:t>x</a:t>
            </a:r>
            <a:r>
              <a:rPr lang="en-US" sz="2400" dirty="0"/>
              <a:t>-axis and revenues on the </a:t>
            </a:r>
            <a:r>
              <a:rPr lang="en-US" sz="2400" i="1" dirty="0"/>
              <a:t>y</a:t>
            </a:r>
            <a:r>
              <a:rPr lang="en-US" sz="2400" dirty="0"/>
              <a:t>-axis, might look like this. Based on this diagram, if we were expecting to have revenues of $29MM next year, we would need approximately 254 employees.	</a:t>
            </a:r>
          </a:p>
        </p:txBody>
      </p:sp>
      <p:sp>
        <p:nvSpPr>
          <p:cNvPr id="9" name="Footer Placeholder 8">
            <a:extLst>
              <a:ext uri="{FF2B5EF4-FFF2-40B4-BE49-F238E27FC236}">
                <a16:creationId xmlns:a16="http://schemas.microsoft.com/office/drawing/2014/main" id="{468BE94E-09EC-4F4F-BD5C-AC6CD98583F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66690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9585"/>
            <a:ext cx="10972800" cy="1143000"/>
          </a:xfrm>
        </p:spPr>
        <p:txBody>
          <a:bodyPr/>
          <a:lstStyle/>
          <a:p>
            <a:r>
              <a:rPr lang="en-US" b="1" dirty="0">
                <a:solidFill>
                  <a:srgbClr val="003399"/>
                </a:solidFill>
              </a:rPr>
              <a:t>Qualitative Forecasting</a:t>
            </a:r>
          </a:p>
        </p:txBody>
      </p:sp>
      <p:sp>
        <p:nvSpPr>
          <p:cNvPr id="4" name="Content Placeholder 3"/>
          <p:cNvSpPr>
            <a:spLocks noGrp="1"/>
          </p:cNvSpPr>
          <p:nvPr>
            <p:ph idx="1"/>
          </p:nvPr>
        </p:nvSpPr>
        <p:spPr/>
        <p:txBody>
          <a:bodyPr/>
          <a:lstStyle/>
          <a:p>
            <a:r>
              <a:rPr lang="en-US" dirty="0"/>
              <a:t>Nonquantitative methods are usually based on knowledge of a pool of experts in a subject or an industry.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27</a:t>
            </a:fld>
            <a:endParaRPr lang="en-US" dirty="0"/>
          </a:p>
        </p:txBody>
      </p:sp>
      <p:sp>
        <p:nvSpPr>
          <p:cNvPr id="3" name="Footer Placeholder 2">
            <a:extLst>
              <a:ext uri="{FF2B5EF4-FFF2-40B4-BE49-F238E27FC236}">
                <a16:creationId xmlns:a16="http://schemas.microsoft.com/office/drawing/2014/main" id="{EB094622-F745-4D72-9472-426C83364E2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2439956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2276" y="197767"/>
            <a:ext cx="9947448" cy="1143000"/>
          </a:xfrm>
        </p:spPr>
        <p:txBody>
          <a:bodyPr>
            <a:normAutofit fontScale="90000"/>
          </a:bodyPr>
          <a:lstStyle/>
          <a:p>
            <a:r>
              <a:rPr lang="en-US" b="1" dirty="0">
                <a:solidFill>
                  <a:srgbClr val="003399"/>
                </a:solidFill>
              </a:rPr>
              <a:t>Methods for Reconciling a Labor Surplus</a:t>
            </a:r>
          </a:p>
        </p:txBody>
      </p:sp>
      <p:sp>
        <p:nvSpPr>
          <p:cNvPr id="3" name="Content Placeholder 2"/>
          <p:cNvSpPr>
            <a:spLocks noGrp="1"/>
          </p:cNvSpPr>
          <p:nvPr>
            <p:ph idx="1"/>
          </p:nvPr>
        </p:nvSpPr>
        <p:spPr/>
        <p:txBody>
          <a:bodyPr/>
          <a:lstStyle/>
          <a:p>
            <a:r>
              <a:rPr lang="en-US" dirty="0"/>
              <a:t>Downsizing and layoffs</a:t>
            </a:r>
          </a:p>
          <a:p>
            <a:r>
              <a:rPr lang="en-US" dirty="0"/>
              <a:t>Pay reduction </a:t>
            </a:r>
          </a:p>
          <a:p>
            <a:r>
              <a:rPr lang="en-US" dirty="0"/>
              <a:t>Work sharing</a:t>
            </a:r>
          </a:p>
          <a:p>
            <a:r>
              <a:rPr lang="en-US" dirty="0"/>
              <a:t>Natural attrition</a:t>
            </a:r>
          </a:p>
          <a:p>
            <a:r>
              <a:rPr lang="en-US" dirty="0"/>
              <a:t>Hiring freeze</a:t>
            </a:r>
          </a:p>
          <a:p>
            <a:r>
              <a:rPr lang="en-US" dirty="0"/>
              <a:t>Retraining and transfers</a:t>
            </a:r>
          </a:p>
          <a:p>
            <a:r>
              <a:rPr lang="en-US" dirty="0"/>
              <a:t>Early retirement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28</a:t>
            </a:fld>
            <a:endParaRPr lang="en-US" dirty="0"/>
          </a:p>
        </p:txBody>
      </p:sp>
      <p:sp>
        <p:nvSpPr>
          <p:cNvPr id="4" name="Footer Placeholder 3">
            <a:extLst>
              <a:ext uri="{FF2B5EF4-FFF2-40B4-BE49-F238E27FC236}">
                <a16:creationId xmlns:a16="http://schemas.microsoft.com/office/drawing/2014/main" id="{CBC55844-28C3-4A2A-9E1A-BDB7DE3C49A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7567149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977" y="226957"/>
            <a:ext cx="10972800" cy="1143000"/>
          </a:xfrm>
        </p:spPr>
        <p:txBody>
          <a:bodyPr>
            <a:normAutofit fontScale="90000"/>
          </a:bodyPr>
          <a:lstStyle/>
          <a:p>
            <a:r>
              <a:rPr lang="en-US" b="1" dirty="0">
                <a:solidFill>
                  <a:srgbClr val="003399"/>
                </a:solidFill>
              </a:rPr>
              <a:t>Methods for Reconciling a Labor Shortage</a:t>
            </a:r>
          </a:p>
        </p:txBody>
      </p:sp>
      <p:sp>
        <p:nvSpPr>
          <p:cNvPr id="4" name="Content Placeholder 3"/>
          <p:cNvSpPr>
            <a:spLocks noGrp="1"/>
          </p:cNvSpPr>
          <p:nvPr>
            <p:ph idx="1"/>
          </p:nvPr>
        </p:nvSpPr>
        <p:spPr/>
        <p:txBody>
          <a:bodyPr/>
          <a:lstStyle/>
          <a:p>
            <a:r>
              <a:rPr lang="en-US" dirty="0"/>
              <a:t>Overtime</a:t>
            </a:r>
          </a:p>
          <a:p>
            <a:r>
              <a:rPr lang="en-US" dirty="0"/>
              <a:t>Temporary/contract employees</a:t>
            </a:r>
          </a:p>
          <a:p>
            <a:r>
              <a:rPr lang="en-US" dirty="0"/>
              <a:t>Retrain employees</a:t>
            </a:r>
          </a:p>
          <a:p>
            <a:r>
              <a:rPr lang="en-US" dirty="0"/>
              <a:t>Outsourcing</a:t>
            </a:r>
          </a:p>
          <a:p>
            <a:r>
              <a:rPr lang="en-US" dirty="0"/>
              <a:t>Turnover reduction</a:t>
            </a:r>
          </a:p>
          <a:p>
            <a:r>
              <a:rPr lang="en-US" dirty="0"/>
              <a:t>Hire new employees</a:t>
            </a:r>
          </a:p>
          <a:p>
            <a:r>
              <a:rPr lang="en-US" dirty="0"/>
              <a:t>Technological innovation</a:t>
            </a:r>
          </a:p>
          <a:p>
            <a:endParaRPr lang="en-US" dirty="0"/>
          </a:p>
          <a:p>
            <a:endParaRPr lang="en-US" dirty="0"/>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29</a:t>
            </a:fld>
            <a:endParaRPr lang="en-US" dirty="0"/>
          </a:p>
        </p:txBody>
      </p:sp>
      <p:sp>
        <p:nvSpPr>
          <p:cNvPr id="3" name="Footer Placeholder 2">
            <a:extLst>
              <a:ext uri="{FF2B5EF4-FFF2-40B4-BE49-F238E27FC236}">
                <a16:creationId xmlns:a16="http://schemas.microsoft.com/office/drawing/2014/main" id="{A80D12E9-B499-4EE2-800A-87D2597BDAB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825419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4183"/>
            <a:ext cx="10972800" cy="1143000"/>
          </a:xfrm>
        </p:spPr>
        <p:txBody>
          <a:bodyPr/>
          <a:lstStyle/>
          <a:p>
            <a:r>
              <a:rPr lang="en-US" b="1" dirty="0">
                <a:solidFill>
                  <a:srgbClr val="003399"/>
                </a:solidFill>
              </a:rPr>
              <a:t>Trends and Issues in HRM</a:t>
            </a:r>
          </a:p>
        </p:txBody>
      </p:sp>
      <p:sp>
        <p:nvSpPr>
          <p:cNvPr id="3" name="Content Placeholder 2"/>
          <p:cNvSpPr>
            <a:spLocks noGrp="1"/>
          </p:cNvSpPr>
          <p:nvPr>
            <p:ph idx="1"/>
          </p:nvPr>
        </p:nvSpPr>
        <p:spPr/>
        <p:txBody>
          <a:bodyPr/>
          <a:lstStyle/>
          <a:p>
            <a:r>
              <a:rPr lang="en-US" dirty="0"/>
              <a:t>Gig Work and the Agile workforce </a:t>
            </a:r>
          </a:p>
          <a:p>
            <a:r>
              <a:rPr lang="en-US" dirty="0"/>
              <a:t>Automation at Work </a:t>
            </a:r>
          </a:p>
        </p:txBody>
      </p:sp>
      <p:sp>
        <p:nvSpPr>
          <p:cNvPr id="4" name="Slide Number Placeholder 3"/>
          <p:cNvSpPr>
            <a:spLocks noGrp="1"/>
          </p:cNvSpPr>
          <p:nvPr>
            <p:ph type="sldNum" sz="quarter" idx="12"/>
          </p:nvPr>
        </p:nvSpPr>
        <p:spPr/>
        <p:txBody>
          <a:bodyPr/>
          <a:lstStyle/>
          <a:p>
            <a:fld id="{561B0F74-09A5-489A-9583-6307195A64A6}" type="slidenum">
              <a:rPr lang="en-US" smtClean="0"/>
              <a:pPr/>
              <a:t>30</a:t>
            </a:fld>
            <a:endParaRPr lang="en-US" dirty="0"/>
          </a:p>
        </p:txBody>
      </p:sp>
      <p:sp>
        <p:nvSpPr>
          <p:cNvPr id="5" name="Footer Placeholder 4">
            <a:extLst>
              <a:ext uri="{FF2B5EF4-FFF2-40B4-BE49-F238E27FC236}">
                <a16:creationId xmlns:a16="http://schemas.microsoft.com/office/drawing/2014/main" id="{CA1F0801-A866-400B-986E-F5F6B6CFF57A}"/>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567453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Armstrong, M., 2014. </a:t>
            </a:r>
            <a:r>
              <a:rPr lang="en-GB" sz="1800" i="1" dirty="0">
                <a:latin typeface="Arial" panose="020B0604020202020204" pitchFamily="34" charset="0"/>
                <a:ea typeface="Times New Roman" panose="02020603050405020304" pitchFamily="18" charset="0"/>
                <a:cs typeface="Times New Roman" panose="02020603050405020304" pitchFamily="18" charset="0"/>
              </a:rPr>
              <a:t>Armstrong’s handbook of human resource management practice</a:t>
            </a:r>
            <a:r>
              <a:rPr lang="en-GB" sz="1800" dirty="0">
                <a:latin typeface="Arial" panose="020B0604020202020204" pitchFamily="34" charset="0"/>
                <a:ea typeface="Times New Roman" panose="02020603050405020304" pitchFamily="18" charset="0"/>
                <a:cs typeface="Times New Roman" panose="02020603050405020304" pitchFamily="18" charset="0"/>
              </a:rPr>
              <a:t>. 13</a:t>
            </a:r>
            <a:r>
              <a:rPr lang="en-GB" sz="1800" baseline="30000" dirty="0">
                <a:latin typeface="Arial" panose="020B0604020202020204" pitchFamily="34" charset="0"/>
                <a:ea typeface="Times New Roman" panose="02020603050405020304" pitchFamily="18" charset="0"/>
                <a:cs typeface="Times New Roman" panose="02020603050405020304" pitchFamily="18" charset="0"/>
              </a:rPr>
              <a:t> </a:t>
            </a:r>
            <a:r>
              <a:rPr lang="en-GB" sz="1800" dirty="0">
                <a:latin typeface="Arial" panose="020B0604020202020204" pitchFamily="34" charset="0"/>
                <a:ea typeface="Times New Roman" panose="02020603050405020304" pitchFamily="18" charset="0"/>
                <a:cs typeface="Times New Roman" panose="02020603050405020304" pitchFamily="18" charset="0"/>
              </a:rPr>
              <a:t>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Lussier, R. N. &amp; Hendon, J. R., 2019.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Fundamentals of Human Resource Management: Functions, Applications, and Skill Development. 2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ed. London: SAGE Publications, Inc.</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2020</a:t>
            </a:r>
            <a:r>
              <a:rPr lang="en-GB" sz="1800" dirty="0">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11 ed. Harlow:  Pearson Education.</a:t>
            </a:r>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569119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TotalTime>
  <Words>1749</Words>
  <Application>Microsoft Office PowerPoint</Application>
  <PresentationFormat>Widescreen</PresentationFormat>
  <Paragraphs>237</Paragraphs>
  <Slides>32</Slides>
  <Notes>4</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Aharoni</vt:lpstr>
      <vt:lpstr>Arial</vt:lpstr>
      <vt:lpstr>Calibri</vt:lpstr>
      <vt:lpstr>Candara</vt:lpstr>
      <vt:lpstr>Myriad Pro</vt:lpstr>
      <vt:lpstr>Symbol</vt:lpstr>
      <vt:lpstr>Times New Roman</vt:lpstr>
      <vt:lpstr>Verdana</vt:lpstr>
      <vt:lpstr>20140311PresentationUWTSDTemplate</vt:lpstr>
      <vt:lpstr>LCMB7000</vt:lpstr>
      <vt:lpstr>Workforce Planning and Workflow Analysis </vt:lpstr>
      <vt:lpstr>Workforce Planning - BMW</vt:lpstr>
      <vt:lpstr>Work Flow Analysis</vt:lpstr>
      <vt:lpstr>Workflow Analysis</vt:lpstr>
      <vt:lpstr> Job Analysis</vt:lpstr>
      <vt:lpstr> Why Do We Need to Analyze Jobs?</vt:lpstr>
      <vt:lpstr>Job Analysis Databases</vt:lpstr>
      <vt:lpstr>Job Analysis Methods</vt:lpstr>
      <vt:lpstr>Outcomes: Descriptions and Specifications</vt:lpstr>
      <vt:lpstr>Job Design/Redesign</vt:lpstr>
      <vt:lpstr>Organizational Structure and Job Design</vt:lpstr>
      <vt:lpstr>Approaches to Job Design and Redesign</vt:lpstr>
      <vt:lpstr>The Job Characteristics Model (JCM)</vt:lpstr>
      <vt:lpstr>The Job Characteristics Model </vt:lpstr>
      <vt:lpstr>The Job Characteristics Model </vt:lpstr>
      <vt:lpstr>What Motivates People?</vt:lpstr>
      <vt:lpstr>Designing Motivational Jobs</vt:lpstr>
      <vt:lpstr>Job Design for Flexibility</vt:lpstr>
      <vt:lpstr>Sample Flextime Work Schedule</vt:lpstr>
      <vt:lpstr>HR Forecasting</vt:lpstr>
      <vt:lpstr>HR Management: Planning &amp; Forecasting</vt:lpstr>
      <vt:lpstr>Quantitative Forecasting </vt:lpstr>
      <vt:lpstr>Quantitative Forecasting Analysis: Trend Analysis</vt:lpstr>
      <vt:lpstr>Quantitative Forecasting Analysis: Ratio Analysis</vt:lpstr>
      <vt:lpstr>Quantitative Forecasting Analysis: Regression Analysis</vt:lpstr>
      <vt:lpstr>Qualitative Forecasting</vt:lpstr>
      <vt:lpstr>Methods for Reconciling a Labor Surplus</vt:lpstr>
      <vt:lpstr>Methods for Reconciling a Labor Shortage</vt:lpstr>
      <vt:lpstr>Trends and Issues in HRM</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Hossein Shokri</cp:lastModifiedBy>
  <cp:revision>66</cp:revision>
  <dcterms:created xsi:type="dcterms:W3CDTF">2020-09-30T03:06:41Z</dcterms:created>
  <dcterms:modified xsi:type="dcterms:W3CDTF">2021-09-30T20:52:59Z</dcterms:modified>
</cp:coreProperties>
</file>