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sldIdLst>
    <p:sldId id="256" r:id="rId5"/>
    <p:sldId id="263" r:id="rId6"/>
    <p:sldId id="649" r:id="rId7"/>
    <p:sldId id="279" r:id="rId8"/>
    <p:sldId id="451" r:id="rId9"/>
    <p:sldId id="358" r:id="rId10"/>
    <p:sldId id="443" r:id="rId11"/>
    <p:sldId id="445" r:id="rId12"/>
    <p:sldId id="369" r:id="rId13"/>
    <p:sldId id="379" r:id="rId14"/>
    <p:sldId id="446" r:id="rId15"/>
    <p:sldId id="454" r:id="rId16"/>
    <p:sldId id="645" r:id="rId17"/>
    <p:sldId id="651" r:id="rId18"/>
    <p:sldId id="265" r:id="rId19"/>
    <p:sldId id="264" r:id="rId20"/>
    <p:sldId id="338" r:id="rId21"/>
    <p:sldId id="341" r:id="rId22"/>
    <p:sldId id="659" r:id="rId23"/>
    <p:sldId id="660" r:id="rId24"/>
    <p:sldId id="654" r:id="rId25"/>
    <p:sldId id="269" r:id="rId26"/>
    <p:sldId id="336" r:id="rId27"/>
    <p:sldId id="653" r:id="rId28"/>
    <p:sldId id="658" r:id="rId29"/>
    <p:sldId id="652" r:id="rId30"/>
    <p:sldId id="323" r:id="rId31"/>
    <p:sldId id="262" r:id="rId32"/>
    <p:sldId id="322" r:id="rId33"/>
    <p:sldId id="26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E151B1-C324-733F-634F-FB339BE6BFE7}" v="10" dt="2025-10-13T10:59:54.388"/>
    <p1510:client id="{A42B9AB5-9CCC-4C4C-B27A-8E9C8FC3D01B}" v="1" dt="2025-10-13T11:00:31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111" d="100"/>
          <a:sy n="111" d="100"/>
        </p:scale>
        <p:origin x="306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A42B9AB5-9CCC-4C4C-B27A-8E9C8FC3D01B}"/>
    <pc:docChg chg="modSld">
      <pc:chgData name="Lisa Ellis" userId="1e3b8b31-18a3-40b3-8e12-8230c5071370" providerId="ADAL" clId="{A42B9AB5-9CCC-4C4C-B27A-8E9C8FC3D01B}" dt="2025-10-13T11:00:31.455" v="0" actId="339"/>
      <pc:docMkLst>
        <pc:docMk/>
      </pc:docMkLst>
      <pc:sldChg chg="modSp">
        <pc:chgData name="Lisa Ellis" userId="1e3b8b31-18a3-40b3-8e12-8230c5071370" providerId="ADAL" clId="{A42B9AB5-9CCC-4C4C-B27A-8E9C8FC3D01B}" dt="2025-10-13T11:00:31.455" v="0" actId="339"/>
        <pc:sldMkLst>
          <pc:docMk/>
          <pc:sldMk cId="1690994520" sldId="659"/>
        </pc:sldMkLst>
        <pc:picChg chg="mod">
          <ac:chgData name="Lisa Ellis" userId="1e3b8b31-18a3-40b3-8e12-8230c5071370" providerId="ADAL" clId="{A42B9AB5-9CCC-4C4C-B27A-8E9C8FC3D01B}" dt="2025-10-13T11:00:31.455" v="0" actId="339"/>
          <ac:picMkLst>
            <pc:docMk/>
            <pc:sldMk cId="1690994520" sldId="659"/>
            <ac:picMk id="3" creationId="{D176A11F-DA7E-291C-1E0D-ECCCCFCA7E4C}"/>
          </ac:picMkLst>
        </pc:picChg>
      </pc:sldChg>
    </pc:docChg>
  </pc:docChgLst>
  <pc:docChgLst>
    <pc:chgData name="Lisa Ellis" userId="S::l.ellis@uwtsd.ac.uk::1e3b8b31-18a3-40b3-8e12-8230c5071370" providerId="AD" clId="Web-{5BE151B1-C324-733F-634F-FB339BE6BFE7}"/>
    <pc:docChg chg="addSld modSld">
      <pc:chgData name="Lisa Ellis" userId="S::l.ellis@uwtsd.ac.uk::1e3b8b31-18a3-40b3-8e12-8230c5071370" providerId="AD" clId="Web-{5BE151B1-C324-733F-634F-FB339BE6BFE7}" dt="2025-10-13T10:59:54.388" v="8"/>
      <pc:docMkLst>
        <pc:docMk/>
      </pc:docMkLst>
      <pc:sldChg chg="modSp">
        <pc:chgData name="Lisa Ellis" userId="S::l.ellis@uwtsd.ac.uk::1e3b8b31-18a3-40b3-8e12-8230c5071370" providerId="AD" clId="Web-{5BE151B1-C324-733F-634F-FB339BE6BFE7}" dt="2025-10-13T10:32:41.946" v="1" actId="20577"/>
        <pc:sldMkLst>
          <pc:docMk/>
          <pc:sldMk cId="3049819953" sldId="358"/>
        </pc:sldMkLst>
        <pc:spChg chg="mod">
          <ac:chgData name="Lisa Ellis" userId="S::l.ellis@uwtsd.ac.uk::1e3b8b31-18a3-40b3-8e12-8230c5071370" providerId="AD" clId="Web-{5BE151B1-C324-733F-634F-FB339BE6BFE7}" dt="2025-10-13T10:32:41.946" v="1" actId="20577"/>
          <ac:spMkLst>
            <pc:docMk/>
            <pc:sldMk cId="3049819953" sldId="358"/>
            <ac:spMk id="8" creationId="{DE442600-79FE-4D35-3435-B4440D87EA16}"/>
          </ac:spMkLst>
        </pc:spChg>
      </pc:sldChg>
      <pc:sldChg chg="addSp delSp modSp add">
        <pc:chgData name="Lisa Ellis" userId="S::l.ellis@uwtsd.ac.uk::1e3b8b31-18a3-40b3-8e12-8230c5071370" providerId="AD" clId="Web-{5BE151B1-C324-733F-634F-FB339BE6BFE7}" dt="2025-10-13T10:59:32.169" v="7" actId="1076"/>
        <pc:sldMkLst>
          <pc:docMk/>
          <pc:sldMk cId="1690994520" sldId="659"/>
        </pc:sldMkLst>
        <pc:picChg chg="add mod">
          <ac:chgData name="Lisa Ellis" userId="S::l.ellis@uwtsd.ac.uk::1e3b8b31-18a3-40b3-8e12-8230c5071370" providerId="AD" clId="Web-{5BE151B1-C324-733F-634F-FB339BE6BFE7}" dt="2025-10-13T10:59:32.169" v="7" actId="1076"/>
          <ac:picMkLst>
            <pc:docMk/>
            <pc:sldMk cId="1690994520" sldId="659"/>
            <ac:picMk id="3" creationId="{D176A11F-DA7E-291C-1E0D-ECCCCFCA7E4C}"/>
          </ac:picMkLst>
        </pc:picChg>
        <pc:picChg chg="del">
          <ac:chgData name="Lisa Ellis" userId="S::l.ellis@uwtsd.ac.uk::1e3b8b31-18a3-40b3-8e12-8230c5071370" providerId="AD" clId="Web-{5BE151B1-C324-733F-634F-FB339BE6BFE7}" dt="2025-10-13T10:59:17.106" v="3"/>
          <ac:picMkLst>
            <pc:docMk/>
            <pc:sldMk cId="1690994520" sldId="659"/>
            <ac:picMk id="7" creationId="{D7D22DC2-B267-9DF0-2094-8DD4A9A7F661}"/>
          </ac:picMkLst>
        </pc:picChg>
      </pc:sldChg>
      <pc:sldChg chg="add">
        <pc:chgData name="Lisa Ellis" userId="S::l.ellis@uwtsd.ac.uk::1e3b8b31-18a3-40b3-8e12-8230c5071370" providerId="AD" clId="Web-{5BE151B1-C324-733F-634F-FB339BE6BFE7}" dt="2025-10-13T10:59:54.388" v="8"/>
        <pc:sldMkLst>
          <pc:docMk/>
          <pc:sldMk cId="375844223" sldId="66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urn:microsoft.com/office/officeart/2005/8/layout/vList3" loCatId="list" qsTypeId="urn:microsoft.com/office/officeart/2005/8/quickstyle/3d1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dirty="0"/>
            <a:t>.</a:t>
          </a:r>
        </a:p>
      </dgm:t>
    </dgm:pt>
    <dgm:pt modelId="{6CB03FC5-9C45-4836-BCDB-44AD45739476}" type="parTrans" cxnId="{DEDC87C0-8B0D-46D8-9A2E-FC83AFAEFB88}">
      <dgm:prSet/>
      <dgm:spPr/>
      <dgm:t>
        <a:bodyPr/>
        <a:lstStyle/>
        <a:p>
          <a:endParaRPr lang="en-GB"/>
        </a:p>
      </dgm:t>
    </dgm:pt>
    <dgm:pt modelId="{2B3944AE-12CF-4A11-84BF-7E39B4B1B9F4}" type="sibTrans" cxnId="{DEDC87C0-8B0D-46D8-9A2E-FC83AFAEFB88}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Online tutorials to improve your academic skills.</a:t>
          </a:r>
        </a:p>
      </dgm:t>
    </dgm:pt>
    <dgm:pt modelId="{5B0FBB26-F060-4214-99EE-6E4CB531A0BD}" type="parTrans" cxnId="{4E5731F2-780D-4999-9D70-3DFCF16459D9}">
      <dgm:prSet/>
      <dgm:spPr/>
      <dgm:t>
        <a:bodyPr/>
        <a:lstStyle/>
        <a:p>
          <a:endParaRPr lang="en-GB"/>
        </a:p>
      </dgm:t>
    </dgm:pt>
    <dgm:pt modelId="{B10C0881-E52D-4D5E-B34F-66C09D92AA2A}" type="sibTrans" cxnId="{4E5731F2-780D-4999-9D70-3DFCF16459D9}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Online resource lists linking to course reading.</a:t>
          </a:r>
        </a:p>
      </dgm:t>
    </dgm:pt>
    <dgm:pt modelId="{46D3F440-7F8A-45A9-B914-8EFCF9C83BEE}" type="parTrans" cxnId="{B86A156A-0EF1-4CED-8283-3518A4F8210C}">
      <dgm:prSet/>
      <dgm:spPr/>
      <dgm:t>
        <a:bodyPr/>
        <a:lstStyle/>
        <a:p>
          <a:endParaRPr lang="en-GB"/>
        </a:p>
      </dgm:t>
    </dgm:pt>
    <dgm:pt modelId="{2DC4F724-C573-4277-BE8E-7EF56A1B43CB}" type="sibTrans" cxnId="{B86A156A-0EF1-4CED-8283-3518A4F8210C}">
      <dgm:prSet/>
      <dgm:spPr/>
      <dgm:t>
        <a:bodyPr/>
        <a:lstStyle/>
        <a:p>
          <a:endParaRPr lang="en-GB"/>
        </a:p>
      </dgm:t>
    </dgm:pt>
    <dgm:pt modelId="{346D9AAB-FF81-4FF7-811B-2BA2DA7C1B12}">
      <dgm:prSet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dirty="0"/>
            <a:t>.</a:t>
          </a:r>
        </a:p>
      </dgm:t>
    </dgm:pt>
    <dgm:pt modelId="{E23F097A-5D89-4A07-B90F-A11EF034D23D}" type="parTrans" cxnId="{8E633AF5-E180-40EB-9411-9430EF8240EF}">
      <dgm:prSet/>
      <dgm:spPr/>
      <dgm:t>
        <a:bodyPr/>
        <a:lstStyle/>
        <a:p>
          <a:endParaRPr lang="en-GB"/>
        </a:p>
      </dgm:t>
    </dgm:pt>
    <dgm:pt modelId="{C064F62F-89DA-4AC1-975D-99205F494D6C}" type="sibTrans" cxnId="{8E633AF5-E180-40EB-9411-9430EF8240EF}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 with solid fill"/>
        </a:ext>
      </dgm:extLst>
    </dgm:pt>
    <dgm:pt modelId="{FE5BEE38-7ADF-4E62-81F6-660666E563D9}" type="pres">
      <dgm:prSet presAssocID="{80796817-207E-42E9-BDF3-0E1BA2E2E3C7}" presName="txShp" presStyleLbl="node1" presStyleIdx="0" presStyleCnt="4" custScaleX="146344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 male with solid fill"/>
        </a:ext>
      </dgm:extLst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8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with solid fill"/>
        </a:ext>
      </dgm:extLst>
    </dgm:pt>
    <dgm:pt modelId="{43E75672-BBA5-4444-9886-34E6DBEAB8DE}" type="pres">
      <dgm:prSet presAssocID="{959E04EF-E2BC-476A-BF0C-4AF0E225CC49}" presName="txShp" presStyleLbl="node1" presStyleIdx="2" presStyleCnt="4" custScaleX="148175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 with solid fill"/>
        </a:ext>
      </dgm:extLst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FBD8E838-799D-4AD3-B0FD-5308B7C41EA2}" type="presOf" srcId="{80C53DFF-7728-4F41-BC6A-C2883A053F66}" destId="{69163053-0507-4E3D-AA00-124D6FABECB1}" srcOrd="0" destOrd="0" presId="urn:microsoft.com/office/officeart/2005/8/layout/vList3"/>
    <dgm:cxn modelId="{C0775160-E58B-4959-95F2-74D0436F6414}" type="presOf" srcId="{E8CAF8CD-A238-4686-872F-F990726BDC36}" destId="{F37DBE2F-0AEF-4287-B717-8E685D676025}" srcOrd="0" destOrd="0" presId="urn:microsoft.com/office/officeart/2005/8/layout/vList3"/>
    <dgm:cxn modelId="{B86A156A-0EF1-4CED-8283-3518A4F8210C}" srcId="{E8CAF8CD-A238-4686-872F-F990726BDC36}" destId="{959E04EF-E2BC-476A-BF0C-4AF0E225CC49}" srcOrd="2" destOrd="0" parTransId="{46D3F440-7F8A-45A9-B914-8EFCF9C83BEE}" sibTransId="{2DC4F724-C573-4277-BE8E-7EF56A1B43CB}"/>
    <dgm:cxn modelId="{8CCBAD6F-D7DD-49B0-8450-20B362056C11}" type="presOf" srcId="{959E04EF-E2BC-476A-BF0C-4AF0E225CC49}" destId="{43E75672-BBA5-4444-9886-34E6DBEAB8DE}" srcOrd="0" destOrd="0" presId="urn:microsoft.com/office/officeart/2005/8/layout/vList3"/>
    <dgm:cxn modelId="{FA2540BE-89DF-436B-A11C-0A2B75A2C8E5}" type="presOf" srcId="{80796817-207E-42E9-BDF3-0E1BA2E2E3C7}" destId="{FE5BEE38-7ADF-4E62-81F6-660666E563D9}" srcOrd="0" destOrd="0" presId="urn:microsoft.com/office/officeart/2005/8/layout/vList3"/>
    <dgm:cxn modelId="{6F9CC8BF-188E-4D38-A264-741B6E829C7B}" type="presOf" srcId="{346D9AAB-FF81-4FF7-811B-2BA2DA7C1B12}" destId="{B90C42E6-023D-4B4E-951F-D0A9AA615BFE}" srcOrd="0" destOrd="0" presId="urn:microsoft.com/office/officeart/2005/8/layout/vList3"/>
    <dgm:cxn modelId="{DEDC87C0-8B0D-46D8-9A2E-FC83AFAEFB88}" srcId="{E8CAF8CD-A238-4686-872F-F990726BDC36}" destId="{80796817-207E-42E9-BDF3-0E1BA2E2E3C7}" srcOrd="0" destOrd="0" parTransId="{6CB03FC5-9C45-4836-BCDB-44AD45739476}" sibTransId="{2B3944AE-12CF-4A11-84BF-7E39B4B1B9F4}"/>
    <dgm:cxn modelId="{4E5731F2-780D-4999-9D70-3DFCF16459D9}" srcId="{E8CAF8CD-A238-4686-872F-F990726BDC36}" destId="{80C53DFF-7728-4F41-BC6A-C2883A053F66}" srcOrd="1" destOrd="0" parTransId="{5B0FBB26-F060-4214-99EE-6E4CB531A0BD}" sibTransId="{B10C0881-E52D-4D5E-B34F-66C09D92AA2A}"/>
    <dgm:cxn modelId="{8E633AF5-E180-40EB-9411-9430EF8240EF}" srcId="{E8CAF8CD-A238-4686-872F-F990726BDC36}" destId="{346D9AAB-FF81-4FF7-811B-2BA2DA7C1B12}" srcOrd="3" destOrd="0" parTransId="{E23F097A-5D89-4A07-B90F-A11EF034D23D}" sibTransId="{C064F62F-89DA-4AC1-975D-99205F494D6C}"/>
    <dgm:cxn modelId="{1DA9BE80-9D18-40CC-AFCB-22810A9090FE}" type="presParOf" srcId="{F37DBE2F-0AEF-4287-B717-8E685D676025}" destId="{5E5AB7C9-244B-4224-9821-343C22B01BD6}" srcOrd="0" destOrd="0" presId="urn:microsoft.com/office/officeart/2005/8/layout/vList3"/>
    <dgm:cxn modelId="{4A222F7D-3976-4F46-BAA6-DB019D152367}" type="presParOf" srcId="{5E5AB7C9-244B-4224-9821-343C22B01BD6}" destId="{597FD67B-1CC8-4C16-B5C2-BEB07D90567B}" srcOrd="0" destOrd="0" presId="urn:microsoft.com/office/officeart/2005/8/layout/vList3"/>
    <dgm:cxn modelId="{3AF00DE8-6B6D-4117-B3C0-B3FAC8003A5F}" type="presParOf" srcId="{5E5AB7C9-244B-4224-9821-343C22B01BD6}" destId="{FE5BEE38-7ADF-4E62-81F6-660666E563D9}" srcOrd="1" destOrd="0" presId="urn:microsoft.com/office/officeart/2005/8/layout/vList3"/>
    <dgm:cxn modelId="{A5E7F758-EE11-4501-B435-0E178CBAA758}" type="presParOf" srcId="{F37DBE2F-0AEF-4287-B717-8E685D676025}" destId="{FD51FAF8-929B-4A18-8F2D-7B5E91AB33F3}" srcOrd="1" destOrd="0" presId="urn:microsoft.com/office/officeart/2005/8/layout/vList3"/>
    <dgm:cxn modelId="{5ACCB8F7-C62E-4CA3-810B-5C1ACC9CE988}" type="presParOf" srcId="{F37DBE2F-0AEF-4287-B717-8E685D676025}" destId="{8AD5A50C-B03B-4988-B1C7-9CFF91E52B03}" srcOrd="2" destOrd="0" presId="urn:microsoft.com/office/officeart/2005/8/layout/vList3"/>
    <dgm:cxn modelId="{57119EB5-64C2-4185-B273-136824264FC5}" type="presParOf" srcId="{8AD5A50C-B03B-4988-B1C7-9CFF91E52B03}" destId="{299B8852-4F37-4E03-8FB2-90C97D80FCA8}" srcOrd="0" destOrd="0" presId="urn:microsoft.com/office/officeart/2005/8/layout/vList3"/>
    <dgm:cxn modelId="{9357C577-54CA-4E32-B9F4-2BE37B2353EE}" type="presParOf" srcId="{8AD5A50C-B03B-4988-B1C7-9CFF91E52B03}" destId="{69163053-0507-4E3D-AA00-124D6FABECB1}" srcOrd="1" destOrd="0" presId="urn:microsoft.com/office/officeart/2005/8/layout/vList3"/>
    <dgm:cxn modelId="{C0281E6C-2295-4362-A2B6-2A0AE5EC2285}" type="presParOf" srcId="{F37DBE2F-0AEF-4287-B717-8E685D676025}" destId="{2B62837F-A146-4694-9E4E-C27C458D15EA}" srcOrd="3" destOrd="0" presId="urn:microsoft.com/office/officeart/2005/8/layout/vList3"/>
    <dgm:cxn modelId="{5E961ABF-268A-45BC-8F72-25A58CB9861A}" type="presParOf" srcId="{F37DBE2F-0AEF-4287-B717-8E685D676025}" destId="{4B1268BF-25A6-4C82-A0A6-AAE3BE70B2B8}" srcOrd="4" destOrd="0" presId="urn:microsoft.com/office/officeart/2005/8/layout/vList3"/>
    <dgm:cxn modelId="{68838F4E-08C1-4961-9114-57F2E27A0AD7}" type="presParOf" srcId="{4B1268BF-25A6-4C82-A0A6-AAE3BE70B2B8}" destId="{1B3908B5-7B60-4B87-8364-5815913247B3}" srcOrd="0" destOrd="0" presId="urn:microsoft.com/office/officeart/2005/8/layout/vList3"/>
    <dgm:cxn modelId="{9D7E8765-E49E-4D2D-8697-157F6A0F00AA}" type="presParOf" srcId="{4B1268BF-25A6-4C82-A0A6-AAE3BE70B2B8}" destId="{43E75672-BBA5-4444-9886-34E6DBEAB8DE}" srcOrd="1" destOrd="0" presId="urn:microsoft.com/office/officeart/2005/8/layout/vList3"/>
    <dgm:cxn modelId="{4BE8CD92-9F3C-41B8-B4D6-2FF85DA1478D}" type="presParOf" srcId="{F37DBE2F-0AEF-4287-B717-8E685D676025}" destId="{6EFBEA6B-790B-47FE-93AC-A787F6D00711}" srcOrd="5" destOrd="0" presId="urn:microsoft.com/office/officeart/2005/8/layout/vList3"/>
    <dgm:cxn modelId="{22E03ED9-FB5D-4E72-B3C8-AF464B8E5072}" type="presParOf" srcId="{F37DBE2F-0AEF-4287-B717-8E685D676025}" destId="{4D2ED867-123B-450E-A0BD-D4FEE3B6ED66}" srcOrd="6" destOrd="0" presId="urn:microsoft.com/office/officeart/2005/8/layout/vList3"/>
    <dgm:cxn modelId="{E3592E7B-ED83-4059-A05E-6D57D0402AF0}" type="presParOf" srcId="{4D2ED867-123B-450E-A0BD-D4FEE3B6ED66}" destId="{29CE7826-F92E-4DFC-AA7E-190456F9561B}" srcOrd="0" destOrd="0" presId="urn:microsoft.com/office/officeart/2005/8/layout/vList3"/>
    <dgm:cxn modelId="{807CFFE5-B93B-4929-8C1C-3DC89209C175}" type="presParOf" srcId="{4D2ED867-123B-450E-A0BD-D4FEE3B6ED66}" destId="{B90C42E6-023D-4B4E-951F-D0A9AA615BF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FE6000-B0A0-476B-9CCF-991793A746D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64D220-E88D-40BC-8BA1-7E92EB5B563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Encyclopaedia/ Indices / Thesauri</a:t>
          </a:r>
        </a:p>
      </dgm:t>
    </dgm:pt>
    <dgm:pt modelId="{CD78D0AF-BB88-4207-A592-3965CC16B18B}" type="parTrans" cxnId="{C3376AF9-F3A5-441C-89B6-ED37A306D7FC}">
      <dgm:prSet/>
      <dgm:spPr/>
      <dgm:t>
        <a:bodyPr/>
        <a:lstStyle/>
        <a:p>
          <a:endParaRPr lang="en-GB"/>
        </a:p>
      </dgm:t>
    </dgm:pt>
    <dgm:pt modelId="{F6A469D9-5774-455D-B66D-B150E420CFDC}" type="sibTrans" cxnId="{C3376AF9-F3A5-441C-89B6-ED37A306D7FC}">
      <dgm:prSet/>
      <dgm:spPr/>
      <dgm:t>
        <a:bodyPr/>
        <a:lstStyle/>
        <a:p>
          <a:endParaRPr lang="en-GB"/>
        </a:p>
      </dgm:t>
    </dgm:pt>
    <dgm:pt modelId="{8DA3CEEF-4E03-4485-AE5D-07C14E8ED82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Books (Monographs)</a:t>
          </a:r>
        </a:p>
      </dgm:t>
    </dgm:pt>
    <dgm:pt modelId="{C27033C0-4489-4646-8CBE-CEF0598ACAF5}" type="parTrans" cxnId="{94C11605-2C3A-4B95-A69F-C42B9976E912}">
      <dgm:prSet/>
      <dgm:spPr/>
      <dgm:t>
        <a:bodyPr/>
        <a:lstStyle/>
        <a:p>
          <a:endParaRPr lang="en-GB"/>
        </a:p>
      </dgm:t>
    </dgm:pt>
    <dgm:pt modelId="{A9DB3A85-617D-44B2-AD50-3992F876726E}" type="sibTrans" cxnId="{94C11605-2C3A-4B95-A69F-C42B9976E912}">
      <dgm:prSet/>
      <dgm:spPr/>
      <dgm:t>
        <a:bodyPr/>
        <a:lstStyle/>
        <a:p>
          <a:endParaRPr lang="en-GB"/>
        </a:p>
      </dgm:t>
    </dgm:pt>
    <dgm:pt modelId="{3F631AEF-2066-4B93-B5D3-F09C9442ED88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Specialist documentation</a:t>
          </a:r>
        </a:p>
      </dgm:t>
    </dgm:pt>
    <dgm:pt modelId="{B10F1B8A-E93F-4607-B8A5-7F8ECCCA17B9}" type="parTrans" cxnId="{D08B8ABA-1D3E-44AD-9A1B-E53CF813BF43}">
      <dgm:prSet/>
      <dgm:spPr/>
      <dgm:t>
        <a:bodyPr/>
        <a:lstStyle/>
        <a:p>
          <a:endParaRPr lang="en-GB"/>
        </a:p>
      </dgm:t>
    </dgm:pt>
    <dgm:pt modelId="{D61C41F5-E757-4D78-A23B-8B19BB9F259E}" type="sibTrans" cxnId="{D08B8ABA-1D3E-44AD-9A1B-E53CF813BF43}">
      <dgm:prSet/>
      <dgm:spPr/>
      <dgm:t>
        <a:bodyPr/>
        <a:lstStyle/>
        <a:p>
          <a:endParaRPr lang="en-GB"/>
        </a:p>
      </dgm:t>
    </dgm:pt>
    <dgm:pt modelId="{55ABFA88-2BB5-413D-B670-DB3BEFC1C3D8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Newspapers/Media Sources</a:t>
          </a:r>
        </a:p>
      </dgm:t>
    </dgm:pt>
    <dgm:pt modelId="{9B847D50-0987-4079-80E3-E8C32CDA4E68}" type="parTrans" cxnId="{1AA17DA4-4175-463E-9B76-AB6292F4B44C}">
      <dgm:prSet/>
      <dgm:spPr/>
      <dgm:t>
        <a:bodyPr/>
        <a:lstStyle/>
        <a:p>
          <a:endParaRPr lang="en-GB"/>
        </a:p>
      </dgm:t>
    </dgm:pt>
    <dgm:pt modelId="{B9CEF431-9E47-4BC2-A674-D3043258560A}" type="sibTrans" cxnId="{1AA17DA4-4175-463E-9B76-AB6292F4B44C}">
      <dgm:prSet/>
      <dgm:spPr/>
      <dgm:t>
        <a:bodyPr/>
        <a:lstStyle/>
        <a:p>
          <a:endParaRPr lang="en-GB"/>
        </a:p>
      </dgm:t>
    </dgm:pt>
    <dgm:pt modelId="{0C7FA2F5-B0E6-4D41-A256-1B5C0D85D1DB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Articles from academic journals</a:t>
          </a:r>
        </a:p>
      </dgm:t>
    </dgm:pt>
    <dgm:pt modelId="{75024A59-FC31-4745-8A1D-9AE212C3D0E5}" type="parTrans" cxnId="{DAE2F2EB-E8CA-43EE-AA56-84DC32BEDA38}">
      <dgm:prSet/>
      <dgm:spPr/>
      <dgm:t>
        <a:bodyPr/>
        <a:lstStyle/>
        <a:p>
          <a:endParaRPr lang="en-GB"/>
        </a:p>
      </dgm:t>
    </dgm:pt>
    <dgm:pt modelId="{DEB71036-B01C-4D5F-BA9B-47AA6F7E2B4A}" type="sibTrans" cxnId="{DAE2F2EB-E8CA-43EE-AA56-84DC32BEDA38}">
      <dgm:prSet/>
      <dgm:spPr/>
      <dgm:t>
        <a:bodyPr/>
        <a:lstStyle/>
        <a:p>
          <a:endParaRPr lang="en-GB"/>
        </a:p>
      </dgm:t>
    </dgm:pt>
    <dgm:pt modelId="{CE2E1259-2F29-4088-8011-91ED6C22985F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Information found on the open web</a:t>
          </a:r>
        </a:p>
      </dgm:t>
    </dgm:pt>
    <dgm:pt modelId="{50CFA215-DB2A-483F-A46D-05C7D19BF76D}" type="parTrans" cxnId="{88BEB954-E60D-4BE9-860D-CBE517A24F2A}">
      <dgm:prSet/>
      <dgm:spPr/>
      <dgm:t>
        <a:bodyPr/>
        <a:lstStyle/>
        <a:p>
          <a:endParaRPr lang="en-GB"/>
        </a:p>
      </dgm:t>
    </dgm:pt>
    <dgm:pt modelId="{8FC5C890-77F5-4494-94CA-6F5351C85F76}" type="sibTrans" cxnId="{88BEB954-E60D-4BE9-860D-CBE517A24F2A}">
      <dgm:prSet/>
      <dgm:spPr/>
      <dgm:t>
        <a:bodyPr/>
        <a:lstStyle/>
        <a:p>
          <a:endParaRPr lang="en-GB"/>
        </a:p>
      </dgm:t>
    </dgm:pt>
    <dgm:pt modelId="{E3FE9BDE-455D-4EA3-BD09-FF97CB3447DB}" type="pres">
      <dgm:prSet presAssocID="{6EFE6000-B0A0-476B-9CCF-991793A746DD}" presName="Name0" presStyleCnt="0">
        <dgm:presLayoutVars>
          <dgm:dir/>
          <dgm:resizeHandles val="exact"/>
        </dgm:presLayoutVars>
      </dgm:prSet>
      <dgm:spPr/>
    </dgm:pt>
    <dgm:pt modelId="{62CA944A-5BE0-46A9-9091-FEB119498ECA}" type="pres">
      <dgm:prSet presAssocID="{C264D220-E88D-40BC-8BA1-7E92EB5B563E}" presName="node" presStyleLbl="node1" presStyleIdx="0" presStyleCnt="6" custRadScaleRad="99601" custRadScaleInc="3169">
        <dgm:presLayoutVars>
          <dgm:bulletEnabled val="1"/>
        </dgm:presLayoutVars>
      </dgm:prSet>
      <dgm:spPr/>
    </dgm:pt>
    <dgm:pt modelId="{63F89BE1-BDD1-4D57-86B0-8846999E12A8}" type="pres">
      <dgm:prSet presAssocID="{F6A469D9-5774-455D-B66D-B150E420CFDC}" presName="sibTrans" presStyleLbl="sibTrans2D1" presStyleIdx="0" presStyleCnt="6"/>
      <dgm:spPr/>
    </dgm:pt>
    <dgm:pt modelId="{B3AB521E-3C43-4A03-87CD-B35B36CE986A}" type="pres">
      <dgm:prSet presAssocID="{F6A469D9-5774-455D-B66D-B150E420CFDC}" presName="connectorText" presStyleLbl="sibTrans2D1" presStyleIdx="0" presStyleCnt="6"/>
      <dgm:spPr/>
    </dgm:pt>
    <dgm:pt modelId="{00B4D70B-0220-4EE7-9A21-23979DF0DEF2}" type="pres">
      <dgm:prSet presAssocID="{8DA3CEEF-4E03-4485-AE5D-07C14E8ED82A}" presName="node" presStyleLbl="node1" presStyleIdx="1" presStyleCnt="6" custRadScaleRad="100078" custRadScaleInc="18701">
        <dgm:presLayoutVars>
          <dgm:bulletEnabled val="1"/>
        </dgm:presLayoutVars>
      </dgm:prSet>
      <dgm:spPr/>
    </dgm:pt>
    <dgm:pt modelId="{364CBA91-71A0-4E5F-99D0-B7E98D1A74D1}" type="pres">
      <dgm:prSet presAssocID="{A9DB3A85-617D-44B2-AD50-3992F876726E}" presName="sibTrans" presStyleLbl="sibTrans2D1" presStyleIdx="1" presStyleCnt="6"/>
      <dgm:spPr/>
    </dgm:pt>
    <dgm:pt modelId="{DE46BD03-B082-4901-8BA9-0C839C4B5BFA}" type="pres">
      <dgm:prSet presAssocID="{A9DB3A85-617D-44B2-AD50-3992F876726E}" presName="connectorText" presStyleLbl="sibTrans2D1" presStyleIdx="1" presStyleCnt="6"/>
      <dgm:spPr/>
    </dgm:pt>
    <dgm:pt modelId="{028AE3D2-DF24-435A-B706-B87AF9949F73}" type="pres">
      <dgm:prSet presAssocID="{0C7FA2F5-B0E6-4D41-A256-1B5C0D85D1DB}" presName="node" presStyleLbl="node1" presStyleIdx="2" presStyleCnt="6" custRadScaleRad="102602" custRadScaleInc="-14052">
        <dgm:presLayoutVars>
          <dgm:bulletEnabled val="1"/>
        </dgm:presLayoutVars>
      </dgm:prSet>
      <dgm:spPr/>
    </dgm:pt>
    <dgm:pt modelId="{043F456B-9B7D-450F-B085-C0C8864015A4}" type="pres">
      <dgm:prSet presAssocID="{DEB71036-B01C-4D5F-BA9B-47AA6F7E2B4A}" presName="sibTrans" presStyleLbl="sibTrans2D1" presStyleIdx="2" presStyleCnt="6" custLinFactNeighborX="12702" custLinFactNeighborY="31166"/>
      <dgm:spPr/>
    </dgm:pt>
    <dgm:pt modelId="{7D568D47-14C0-4E46-9184-F4228E00DFD1}" type="pres">
      <dgm:prSet presAssocID="{DEB71036-B01C-4D5F-BA9B-47AA6F7E2B4A}" presName="connectorText" presStyleLbl="sibTrans2D1" presStyleIdx="2" presStyleCnt="6"/>
      <dgm:spPr/>
    </dgm:pt>
    <dgm:pt modelId="{D802FF3F-A063-4C5B-AC40-C5DF7412C641}" type="pres">
      <dgm:prSet presAssocID="{55ABFA88-2BB5-413D-B670-DB3BEFC1C3D8}" presName="node" presStyleLbl="node1" presStyleIdx="3" presStyleCnt="6">
        <dgm:presLayoutVars>
          <dgm:bulletEnabled val="1"/>
        </dgm:presLayoutVars>
      </dgm:prSet>
      <dgm:spPr/>
    </dgm:pt>
    <dgm:pt modelId="{5D1D5594-71BF-47C9-A6E7-4832D2B205AE}" type="pres">
      <dgm:prSet presAssocID="{B9CEF431-9E47-4BC2-A674-D3043258560A}" presName="sibTrans" presStyleLbl="sibTrans2D1" presStyleIdx="3" presStyleCnt="6" custLinFactNeighborX="-7409" custLinFactNeighborY="38959"/>
      <dgm:spPr/>
    </dgm:pt>
    <dgm:pt modelId="{F00A1455-C83A-4026-AEF9-AF68C46DFBE6}" type="pres">
      <dgm:prSet presAssocID="{B9CEF431-9E47-4BC2-A674-D3043258560A}" presName="connectorText" presStyleLbl="sibTrans2D1" presStyleIdx="3" presStyleCnt="6"/>
      <dgm:spPr/>
    </dgm:pt>
    <dgm:pt modelId="{125A4995-2E74-44A6-998C-BB60CA9F6273}" type="pres">
      <dgm:prSet presAssocID="{3F631AEF-2066-4B93-B5D3-F09C9442ED88}" presName="node" presStyleLbl="node1" presStyleIdx="4" presStyleCnt="6" custRadScaleRad="104353" custRadScaleInc="19758">
        <dgm:presLayoutVars>
          <dgm:bulletEnabled val="1"/>
        </dgm:presLayoutVars>
      </dgm:prSet>
      <dgm:spPr/>
    </dgm:pt>
    <dgm:pt modelId="{A47E8624-3C92-4B05-8A95-A43BAD487091}" type="pres">
      <dgm:prSet presAssocID="{D61C41F5-E757-4D78-A23B-8B19BB9F259E}" presName="sibTrans" presStyleLbl="sibTrans2D1" presStyleIdx="4" presStyleCnt="6"/>
      <dgm:spPr/>
    </dgm:pt>
    <dgm:pt modelId="{653D4AD6-C7E7-423C-BFDB-66F54B55E5B3}" type="pres">
      <dgm:prSet presAssocID="{D61C41F5-E757-4D78-A23B-8B19BB9F259E}" presName="connectorText" presStyleLbl="sibTrans2D1" presStyleIdx="4" presStyleCnt="6"/>
      <dgm:spPr/>
    </dgm:pt>
    <dgm:pt modelId="{5847A9D1-702D-4006-B96D-CAB48ECBEAD8}" type="pres">
      <dgm:prSet presAssocID="{CE2E1259-2F29-4088-8011-91ED6C22985F}" presName="node" presStyleLbl="node1" presStyleIdx="5" presStyleCnt="6" custRadScaleRad="105465" custRadScaleInc="-21506">
        <dgm:presLayoutVars>
          <dgm:bulletEnabled val="1"/>
        </dgm:presLayoutVars>
      </dgm:prSet>
      <dgm:spPr/>
    </dgm:pt>
    <dgm:pt modelId="{AECDF5C4-0598-4208-8845-FE9636222C1E}" type="pres">
      <dgm:prSet presAssocID="{8FC5C890-77F5-4494-94CA-6F5351C85F76}" presName="sibTrans" presStyleLbl="sibTrans2D1" presStyleIdx="5" presStyleCnt="6"/>
      <dgm:spPr/>
    </dgm:pt>
    <dgm:pt modelId="{521C2FE0-FA11-48E9-BBB7-AF22A7F972F3}" type="pres">
      <dgm:prSet presAssocID="{8FC5C890-77F5-4494-94CA-6F5351C85F76}" presName="connectorText" presStyleLbl="sibTrans2D1" presStyleIdx="5" presStyleCnt="6"/>
      <dgm:spPr/>
    </dgm:pt>
  </dgm:ptLst>
  <dgm:cxnLst>
    <dgm:cxn modelId="{94C11605-2C3A-4B95-A69F-C42B9976E912}" srcId="{6EFE6000-B0A0-476B-9CCF-991793A746DD}" destId="{8DA3CEEF-4E03-4485-AE5D-07C14E8ED82A}" srcOrd="1" destOrd="0" parTransId="{C27033C0-4489-4646-8CBE-CEF0598ACAF5}" sibTransId="{A9DB3A85-617D-44B2-AD50-3992F876726E}"/>
    <dgm:cxn modelId="{B67D5C0E-3B83-49DC-BF1C-2351F315E186}" type="presOf" srcId="{DEB71036-B01C-4D5F-BA9B-47AA6F7E2B4A}" destId="{7D568D47-14C0-4E46-9184-F4228E00DFD1}" srcOrd="1" destOrd="0" presId="urn:microsoft.com/office/officeart/2005/8/layout/cycle7"/>
    <dgm:cxn modelId="{53C8BF11-EE60-4ADC-8447-DC63DD7AA239}" type="presOf" srcId="{D61C41F5-E757-4D78-A23B-8B19BB9F259E}" destId="{A47E8624-3C92-4B05-8A95-A43BAD487091}" srcOrd="0" destOrd="0" presId="urn:microsoft.com/office/officeart/2005/8/layout/cycle7"/>
    <dgm:cxn modelId="{86C9D711-F4C3-4E7C-AB33-479186B62393}" type="presOf" srcId="{F6A469D9-5774-455D-B66D-B150E420CFDC}" destId="{B3AB521E-3C43-4A03-87CD-B35B36CE986A}" srcOrd="1" destOrd="0" presId="urn:microsoft.com/office/officeart/2005/8/layout/cycle7"/>
    <dgm:cxn modelId="{91B0BA31-DC4D-4C48-851C-26563449BAA6}" type="presOf" srcId="{B9CEF431-9E47-4BC2-A674-D3043258560A}" destId="{5D1D5594-71BF-47C9-A6E7-4832D2B205AE}" srcOrd="0" destOrd="0" presId="urn:microsoft.com/office/officeart/2005/8/layout/cycle7"/>
    <dgm:cxn modelId="{8E49823E-4E0B-4B8F-B2AF-F1B5CF3AD615}" type="presOf" srcId="{6EFE6000-B0A0-476B-9CCF-991793A746DD}" destId="{E3FE9BDE-455D-4EA3-BD09-FF97CB3447DB}" srcOrd="0" destOrd="0" presId="urn:microsoft.com/office/officeart/2005/8/layout/cycle7"/>
    <dgm:cxn modelId="{CE9A124A-1228-4D3F-84CB-866BA18FD716}" type="presOf" srcId="{8FC5C890-77F5-4494-94CA-6F5351C85F76}" destId="{AECDF5C4-0598-4208-8845-FE9636222C1E}" srcOrd="0" destOrd="0" presId="urn:microsoft.com/office/officeart/2005/8/layout/cycle7"/>
    <dgm:cxn modelId="{368ABA6C-BF24-43D4-B344-D67BC1ECC90F}" type="presOf" srcId="{F6A469D9-5774-455D-B66D-B150E420CFDC}" destId="{63F89BE1-BDD1-4D57-86B0-8846999E12A8}" srcOrd="0" destOrd="0" presId="urn:microsoft.com/office/officeart/2005/8/layout/cycle7"/>
    <dgm:cxn modelId="{88BEB954-E60D-4BE9-860D-CBE517A24F2A}" srcId="{6EFE6000-B0A0-476B-9CCF-991793A746DD}" destId="{CE2E1259-2F29-4088-8011-91ED6C22985F}" srcOrd="5" destOrd="0" parTransId="{50CFA215-DB2A-483F-A46D-05C7D19BF76D}" sibTransId="{8FC5C890-77F5-4494-94CA-6F5351C85F76}"/>
    <dgm:cxn modelId="{CC2B007B-BB16-423F-A0A6-BCAAD5C8A0FA}" type="presOf" srcId="{55ABFA88-2BB5-413D-B670-DB3BEFC1C3D8}" destId="{D802FF3F-A063-4C5B-AC40-C5DF7412C641}" srcOrd="0" destOrd="0" presId="urn:microsoft.com/office/officeart/2005/8/layout/cycle7"/>
    <dgm:cxn modelId="{869F6F7D-4E96-4A0C-8FEE-1FC305A778BB}" type="presOf" srcId="{C264D220-E88D-40BC-8BA1-7E92EB5B563E}" destId="{62CA944A-5BE0-46A9-9091-FEB119498ECA}" srcOrd="0" destOrd="0" presId="urn:microsoft.com/office/officeart/2005/8/layout/cycle7"/>
    <dgm:cxn modelId="{FCC63B8F-94E5-4F53-9106-36A3B1B10533}" type="presOf" srcId="{CE2E1259-2F29-4088-8011-91ED6C22985F}" destId="{5847A9D1-702D-4006-B96D-CAB48ECBEAD8}" srcOrd="0" destOrd="0" presId="urn:microsoft.com/office/officeart/2005/8/layout/cycle7"/>
    <dgm:cxn modelId="{1AA17DA4-4175-463E-9B76-AB6292F4B44C}" srcId="{6EFE6000-B0A0-476B-9CCF-991793A746DD}" destId="{55ABFA88-2BB5-413D-B670-DB3BEFC1C3D8}" srcOrd="3" destOrd="0" parTransId="{9B847D50-0987-4079-80E3-E8C32CDA4E68}" sibTransId="{B9CEF431-9E47-4BC2-A674-D3043258560A}"/>
    <dgm:cxn modelId="{FBDFD4A6-7D71-4A9D-A2C1-7E8F82D0A4CC}" type="presOf" srcId="{D61C41F5-E757-4D78-A23B-8B19BB9F259E}" destId="{653D4AD6-C7E7-423C-BFDB-66F54B55E5B3}" srcOrd="1" destOrd="0" presId="urn:microsoft.com/office/officeart/2005/8/layout/cycle7"/>
    <dgm:cxn modelId="{80EF6AB1-B4D8-45BD-9FC1-D3449697616A}" type="presOf" srcId="{B9CEF431-9E47-4BC2-A674-D3043258560A}" destId="{F00A1455-C83A-4026-AEF9-AF68C46DFBE6}" srcOrd="1" destOrd="0" presId="urn:microsoft.com/office/officeart/2005/8/layout/cycle7"/>
    <dgm:cxn modelId="{D08B8ABA-1D3E-44AD-9A1B-E53CF813BF43}" srcId="{6EFE6000-B0A0-476B-9CCF-991793A746DD}" destId="{3F631AEF-2066-4B93-B5D3-F09C9442ED88}" srcOrd="4" destOrd="0" parTransId="{B10F1B8A-E93F-4607-B8A5-7F8ECCCA17B9}" sibTransId="{D61C41F5-E757-4D78-A23B-8B19BB9F259E}"/>
    <dgm:cxn modelId="{7ED44CC0-0A6B-411C-A72D-DFF3AB342036}" type="presOf" srcId="{8DA3CEEF-4E03-4485-AE5D-07C14E8ED82A}" destId="{00B4D70B-0220-4EE7-9A21-23979DF0DEF2}" srcOrd="0" destOrd="0" presId="urn:microsoft.com/office/officeart/2005/8/layout/cycle7"/>
    <dgm:cxn modelId="{F9402FCA-0D1E-4EF6-9937-FB1083F3A988}" type="presOf" srcId="{8FC5C890-77F5-4494-94CA-6F5351C85F76}" destId="{521C2FE0-FA11-48E9-BBB7-AF22A7F972F3}" srcOrd="1" destOrd="0" presId="urn:microsoft.com/office/officeart/2005/8/layout/cycle7"/>
    <dgm:cxn modelId="{04655DD0-5ACD-40C8-A884-45C5C10EE1B7}" type="presOf" srcId="{A9DB3A85-617D-44B2-AD50-3992F876726E}" destId="{364CBA91-71A0-4E5F-99D0-B7E98D1A74D1}" srcOrd="0" destOrd="0" presId="urn:microsoft.com/office/officeart/2005/8/layout/cycle7"/>
    <dgm:cxn modelId="{ABF227E6-62A6-4512-98E5-81E1DD4A3B04}" type="presOf" srcId="{A9DB3A85-617D-44B2-AD50-3992F876726E}" destId="{DE46BD03-B082-4901-8BA9-0C839C4B5BFA}" srcOrd="1" destOrd="0" presId="urn:microsoft.com/office/officeart/2005/8/layout/cycle7"/>
    <dgm:cxn modelId="{CEE85AE6-1267-4FDF-8325-19726770B4CA}" type="presOf" srcId="{DEB71036-B01C-4D5F-BA9B-47AA6F7E2B4A}" destId="{043F456B-9B7D-450F-B085-C0C8864015A4}" srcOrd="0" destOrd="0" presId="urn:microsoft.com/office/officeart/2005/8/layout/cycle7"/>
    <dgm:cxn modelId="{DAE2F2EB-E8CA-43EE-AA56-84DC32BEDA38}" srcId="{6EFE6000-B0A0-476B-9CCF-991793A746DD}" destId="{0C7FA2F5-B0E6-4D41-A256-1B5C0D85D1DB}" srcOrd="2" destOrd="0" parTransId="{75024A59-FC31-4745-8A1D-9AE212C3D0E5}" sibTransId="{DEB71036-B01C-4D5F-BA9B-47AA6F7E2B4A}"/>
    <dgm:cxn modelId="{FC1717EF-8902-42DF-A8E3-9531C409DC4B}" type="presOf" srcId="{0C7FA2F5-B0E6-4D41-A256-1B5C0D85D1DB}" destId="{028AE3D2-DF24-435A-B706-B87AF9949F73}" srcOrd="0" destOrd="0" presId="urn:microsoft.com/office/officeart/2005/8/layout/cycle7"/>
    <dgm:cxn modelId="{D70F6DEF-E523-4263-8607-B2DB9C3CBAE7}" type="presOf" srcId="{3F631AEF-2066-4B93-B5D3-F09C9442ED88}" destId="{125A4995-2E74-44A6-998C-BB60CA9F6273}" srcOrd="0" destOrd="0" presId="urn:microsoft.com/office/officeart/2005/8/layout/cycle7"/>
    <dgm:cxn modelId="{C3376AF9-F3A5-441C-89B6-ED37A306D7FC}" srcId="{6EFE6000-B0A0-476B-9CCF-991793A746DD}" destId="{C264D220-E88D-40BC-8BA1-7E92EB5B563E}" srcOrd="0" destOrd="0" parTransId="{CD78D0AF-BB88-4207-A592-3965CC16B18B}" sibTransId="{F6A469D9-5774-455D-B66D-B150E420CFDC}"/>
    <dgm:cxn modelId="{64AE0B8E-5AB3-4556-AF4A-AD04552BD205}" type="presParOf" srcId="{E3FE9BDE-455D-4EA3-BD09-FF97CB3447DB}" destId="{62CA944A-5BE0-46A9-9091-FEB119498ECA}" srcOrd="0" destOrd="0" presId="urn:microsoft.com/office/officeart/2005/8/layout/cycle7"/>
    <dgm:cxn modelId="{E2DFCF47-2860-4366-8EFC-E791BA1D8415}" type="presParOf" srcId="{E3FE9BDE-455D-4EA3-BD09-FF97CB3447DB}" destId="{63F89BE1-BDD1-4D57-86B0-8846999E12A8}" srcOrd="1" destOrd="0" presId="urn:microsoft.com/office/officeart/2005/8/layout/cycle7"/>
    <dgm:cxn modelId="{84D38BFF-2632-414A-ADE7-01BA9D5C5D49}" type="presParOf" srcId="{63F89BE1-BDD1-4D57-86B0-8846999E12A8}" destId="{B3AB521E-3C43-4A03-87CD-B35B36CE986A}" srcOrd="0" destOrd="0" presId="urn:microsoft.com/office/officeart/2005/8/layout/cycle7"/>
    <dgm:cxn modelId="{0F7F9CA3-3B12-490E-A017-BCDCDD86A4E3}" type="presParOf" srcId="{E3FE9BDE-455D-4EA3-BD09-FF97CB3447DB}" destId="{00B4D70B-0220-4EE7-9A21-23979DF0DEF2}" srcOrd="2" destOrd="0" presId="urn:microsoft.com/office/officeart/2005/8/layout/cycle7"/>
    <dgm:cxn modelId="{5F4C60BE-6470-4A26-B8F4-9BDB8B769BD8}" type="presParOf" srcId="{E3FE9BDE-455D-4EA3-BD09-FF97CB3447DB}" destId="{364CBA91-71A0-4E5F-99D0-B7E98D1A74D1}" srcOrd="3" destOrd="0" presId="urn:microsoft.com/office/officeart/2005/8/layout/cycle7"/>
    <dgm:cxn modelId="{BECC4B92-7142-44FD-BE70-58D451B4FB1B}" type="presParOf" srcId="{364CBA91-71A0-4E5F-99D0-B7E98D1A74D1}" destId="{DE46BD03-B082-4901-8BA9-0C839C4B5BFA}" srcOrd="0" destOrd="0" presId="urn:microsoft.com/office/officeart/2005/8/layout/cycle7"/>
    <dgm:cxn modelId="{4D910277-2D11-4E29-815E-D42133584408}" type="presParOf" srcId="{E3FE9BDE-455D-4EA3-BD09-FF97CB3447DB}" destId="{028AE3D2-DF24-435A-B706-B87AF9949F73}" srcOrd="4" destOrd="0" presId="urn:microsoft.com/office/officeart/2005/8/layout/cycle7"/>
    <dgm:cxn modelId="{CF69EF3D-27A8-455F-A574-E70C8A9AE0BB}" type="presParOf" srcId="{E3FE9BDE-455D-4EA3-BD09-FF97CB3447DB}" destId="{043F456B-9B7D-450F-B085-C0C8864015A4}" srcOrd="5" destOrd="0" presId="urn:microsoft.com/office/officeart/2005/8/layout/cycle7"/>
    <dgm:cxn modelId="{39F3BD5C-3D81-4996-B889-49A532B897FB}" type="presParOf" srcId="{043F456B-9B7D-450F-B085-C0C8864015A4}" destId="{7D568D47-14C0-4E46-9184-F4228E00DFD1}" srcOrd="0" destOrd="0" presId="urn:microsoft.com/office/officeart/2005/8/layout/cycle7"/>
    <dgm:cxn modelId="{370EB823-D4B6-4B7D-85A8-DA56419BA1A8}" type="presParOf" srcId="{E3FE9BDE-455D-4EA3-BD09-FF97CB3447DB}" destId="{D802FF3F-A063-4C5B-AC40-C5DF7412C641}" srcOrd="6" destOrd="0" presId="urn:microsoft.com/office/officeart/2005/8/layout/cycle7"/>
    <dgm:cxn modelId="{83975245-6CBD-43E8-9365-A76CBFF942EC}" type="presParOf" srcId="{E3FE9BDE-455D-4EA3-BD09-FF97CB3447DB}" destId="{5D1D5594-71BF-47C9-A6E7-4832D2B205AE}" srcOrd="7" destOrd="0" presId="urn:microsoft.com/office/officeart/2005/8/layout/cycle7"/>
    <dgm:cxn modelId="{EB59883D-AB92-43F3-886F-42F964FC7C9F}" type="presParOf" srcId="{5D1D5594-71BF-47C9-A6E7-4832D2B205AE}" destId="{F00A1455-C83A-4026-AEF9-AF68C46DFBE6}" srcOrd="0" destOrd="0" presId="urn:microsoft.com/office/officeart/2005/8/layout/cycle7"/>
    <dgm:cxn modelId="{6970F65D-9F73-4222-B5EF-9537BCD4C297}" type="presParOf" srcId="{E3FE9BDE-455D-4EA3-BD09-FF97CB3447DB}" destId="{125A4995-2E74-44A6-998C-BB60CA9F6273}" srcOrd="8" destOrd="0" presId="urn:microsoft.com/office/officeart/2005/8/layout/cycle7"/>
    <dgm:cxn modelId="{3BB1C710-1268-4D12-980E-4FB50FA0A682}" type="presParOf" srcId="{E3FE9BDE-455D-4EA3-BD09-FF97CB3447DB}" destId="{A47E8624-3C92-4B05-8A95-A43BAD487091}" srcOrd="9" destOrd="0" presId="urn:microsoft.com/office/officeart/2005/8/layout/cycle7"/>
    <dgm:cxn modelId="{95865D8A-2022-43A3-B2DF-FBC3BB79F0AF}" type="presParOf" srcId="{A47E8624-3C92-4B05-8A95-A43BAD487091}" destId="{653D4AD6-C7E7-423C-BFDB-66F54B55E5B3}" srcOrd="0" destOrd="0" presId="urn:microsoft.com/office/officeart/2005/8/layout/cycle7"/>
    <dgm:cxn modelId="{E9DC1DB2-5ACA-4D6F-83FF-A46A8D4BB6B4}" type="presParOf" srcId="{E3FE9BDE-455D-4EA3-BD09-FF97CB3447DB}" destId="{5847A9D1-702D-4006-B96D-CAB48ECBEAD8}" srcOrd="10" destOrd="0" presId="urn:microsoft.com/office/officeart/2005/8/layout/cycle7"/>
    <dgm:cxn modelId="{EACEB302-4E3C-40BE-8A5F-536303D98240}" type="presParOf" srcId="{E3FE9BDE-455D-4EA3-BD09-FF97CB3447DB}" destId="{AECDF5C4-0598-4208-8845-FE9636222C1E}" srcOrd="11" destOrd="0" presId="urn:microsoft.com/office/officeart/2005/8/layout/cycle7"/>
    <dgm:cxn modelId="{66BFFD96-235E-4A6D-B5DF-D35E0FBDEF8E}" type="presParOf" srcId="{AECDF5C4-0598-4208-8845-FE9636222C1E}" destId="{521C2FE0-FA11-48E9-BBB7-AF22A7F972F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BEE38-7ADF-4E62-81F6-660666E563D9}">
      <dsp:nvSpPr>
        <dsp:cNvPr id="0" name=""/>
        <dsp:cNvSpPr/>
      </dsp:nvSpPr>
      <dsp:spPr>
        <a:xfrm rot="10800000">
          <a:off x="144719" y="340"/>
          <a:ext cx="10505560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sz="3200" kern="1200" dirty="0"/>
            <a:t>.</a:t>
          </a:r>
        </a:p>
      </dsp:txBody>
      <dsp:txXfrm rot="10800000">
        <a:off x="378244" y="340"/>
        <a:ext cx="10272035" cy="934099"/>
      </dsp:txXfrm>
    </dsp:sp>
    <dsp:sp modelId="{597FD67B-1CC8-4C16-B5C2-BEB07D90567B}">
      <dsp:nvSpPr>
        <dsp:cNvPr id="0" name=""/>
        <dsp:cNvSpPr/>
      </dsp:nvSpPr>
      <dsp:spPr>
        <a:xfrm>
          <a:off x="514313" y="0"/>
          <a:ext cx="934099" cy="93409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9163053-0507-4E3D-AA00-124D6FABECB1}">
      <dsp:nvSpPr>
        <dsp:cNvPr id="0" name=""/>
        <dsp:cNvSpPr/>
      </dsp:nvSpPr>
      <dsp:spPr>
        <a:xfrm rot="10800000">
          <a:off x="248738" y="1229697"/>
          <a:ext cx="10439947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Calibri"/>
              <a:ea typeface="Calibri"/>
              <a:cs typeface="Calibri"/>
            </a:rPr>
            <a:t>    Online tutorials to improve your academic skills.</a:t>
          </a:r>
        </a:p>
      </dsp:txBody>
      <dsp:txXfrm rot="10800000">
        <a:off x="482263" y="1229697"/>
        <a:ext cx="10206422" cy="934099"/>
      </dsp:txXfrm>
    </dsp:sp>
    <dsp:sp modelId="{299B8852-4F37-4E03-8FB2-90C97D80FCA8}">
      <dsp:nvSpPr>
        <dsp:cNvPr id="0" name=""/>
        <dsp:cNvSpPr/>
      </dsp:nvSpPr>
      <dsp:spPr>
        <a:xfrm>
          <a:off x="569079" y="1158528"/>
          <a:ext cx="934099" cy="93409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3E75672-BBA5-4444-9886-34E6DBEAB8DE}">
      <dsp:nvSpPr>
        <dsp:cNvPr id="0" name=""/>
        <dsp:cNvSpPr/>
      </dsp:nvSpPr>
      <dsp:spPr>
        <a:xfrm rot="10800000">
          <a:off x="78999" y="2426211"/>
          <a:ext cx="10637001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/>
              <a:ea typeface="Calibri"/>
              <a:cs typeface="Calibri"/>
            </a:rPr>
            <a:t>Online resource lists linking to course reading.</a:t>
          </a:r>
        </a:p>
      </dsp:txBody>
      <dsp:txXfrm rot="10800000">
        <a:off x="312524" y="2426211"/>
        <a:ext cx="10403476" cy="934099"/>
      </dsp:txXfrm>
    </dsp:sp>
    <dsp:sp modelId="{1B3908B5-7B60-4B87-8364-5815913247B3}">
      <dsp:nvSpPr>
        <dsp:cNvPr id="0" name=""/>
        <dsp:cNvSpPr/>
      </dsp:nvSpPr>
      <dsp:spPr>
        <a:xfrm>
          <a:off x="541691" y="2453589"/>
          <a:ext cx="934099" cy="93409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90C42E6-023D-4B4E-951F-D0A9AA615BFE}">
      <dsp:nvSpPr>
        <dsp:cNvPr id="0" name=""/>
        <dsp:cNvSpPr/>
      </dsp:nvSpPr>
      <dsp:spPr>
        <a:xfrm rot="10800000">
          <a:off x="73543" y="3639146"/>
          <a:ext cx="10647913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0490" rIns="206248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sz="2900" kern="1200" dirty="0"/>
            <a:t>.</a:t>
          </a:r>
        </a:p>
      </dsp:txBody>
      <dsp:txXfrm rot="10800000">
        <a:off x="307068" y="3639146"/>
        <a:ext cx="10414388" cy="934099"/>
      </dsp:txXfrm>
    </dsp:sp>
    <dsp:sp modelId="{29CE7826-F92E-4DFC-AA7E-190456F9561B}">
      <dsp:nvSpPr>
        <dsp:cNvPr id="0" name=""/>
        <dsp:cNvSpPr/>
      </dsp:nvSpPr>
      <dsp:spPr>
        <a:xfrm>
          <a:off x="450317" y="3500217"/>
          <a:ext cx="934099" cy="93409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A944A-5BE0-46A9-9091-FEB119498ECA}">
      <dsp:nvSpPr>
        <dsp:cNvPr id="0" name=""/>
        <dsp:cNvSpPr/>
      </dsp:nvSpPr>
      <dsp:spPr>
        <a:xfrm>
          <a:off x="5246053" y="10592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Encyclopaedia/ Indices / Thesauri</a:t>
          </a:r>
        </a:p>
      </dsp:txBody>
      <dsp:txXfrm>
        <a:off x="5264890" y="29429"/>
        <a:ext cx="1248628" cy="605477"/>
      </dsp:txXfrm>
    </dsp:sp>
    <dsp:sp modelId="{63F89BE1-BDD1-4D57-86B0-8846999E12A8}">
      <dsp:nvSpPr>
        <dsp:cNvPr id="0" name=""/>
        <dsp:cNvSpPr/>
      </dsp:nvSpPr>
      <dsp:spPr>
        <a:xfrm rot="1983855">
          <a:off x="6424981" y="83832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6492512" y="883346"/>
        <a:ext cx="694174" cy="135062"/>
      </dsp:txXfrm>
    </dsp:sp>
    <dsp:sp modelId="{00B4D70B-0220-4EE7-9A21-23979DF0DEF2}">
      <dsp:nvSpPr>
        <dsp:cNvPr id="0" name=""/>
        <dsp:cNvSpPr/>
      </dsp:nvSpPr>
      <dsp:spPr>
        <a:xfrm>
          <a:off x="7146843" y="1248012"/>
          <a:ext cx="1286302" cy="6431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Books (Monographs)</a:t>
          </a:r>
        </a:p>
      </dsp:txBody>
      <dsp:txXfrm>
        <a:off x="7165680" y="1266849"/>
        <a:ext cx="1248628" cy="605477"/>
      </dsp:txXfrm>
    </dsp:sp>
    <dsp:sp modelId="{364CBA91-71A0-4E5F-99D0-B7E98D1A74D1}">
      <dsp:nvSpPr>
        <dsp:cNvPr id="0" name=""/>
        <dsp:cNvSpPr/>
      </dsp:nvSpPr>
      <dsp:spPr>
        <a:xfrm rot="5350418">
          <a:off x="7388542" y="236986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56073" y="2414884"/>
        <a:ext cx="694174" cy="135062"/>
      </dsp:txXfrm>
    </dsp:sp>
    <dsp:sp modelId="{028AE3D2-DF24-435A-B706-B87AF9949F73}">
      <dsp:nvSpPr>
        <dsp:cNvPr id="0" name=""/>
        <dsp:cNvSpPr/>
      </dsp:nvSpPr>
      <dsp:spPr>
        <a:xfrm>
          <a:off x="7173176" y="3073667"/>
          <a:ext cx="1286302" cy="6431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Articles from academic journals</a:t>
          </a:r>
        </a:p>
      </dsp:txBody>
      <dsp:txXfrm>
        <a:off x="7192013" y="3092504"/>
        <a:ext cx="1248628" cy="605477"/>
      </dsp:txXfrm>
    </dsp:sp>
    <dsp:sp modelId="{043F456B-9B7D-450F-B085-C0C8864015A4}">
      <dsp:nvSpPr>
        <dsp:cNvPr id="0" name=""/>
        <dsp:cNvSpPr/>
      </dsp:nvSpPr>
      <dsp:spPr>
        <a:xfrm rot="8943883">
          <a:off x="6525927" y="3940851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6593458" y="3985871"/>
        <a:ext cx="694174" cy="135062"/>
      </dsp:txXfrm>
    </dsp:sp>
    <dsp:sp modelId="{D802FF3F-A063-4C5B-AC40-C5DF7412C641}">
      <dsp:nvSpPr>
        <dsp:cNvPr id="0" name=""/>
        <dsp:cNvSpPr/>
      </dsp:nvSpPr>
      <dsp:spPr>
        <a:xfrm>
          <a:off x="5210953" y="4249675"/>
          <a:ext cx="1286302" cy="6431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Newspapers/Media Sources</a:t>
          </a:r>
        </a:p>
      </dsp:txBody>
      <dsp:txXfrm>
        <a:off x="5229790" y="4268512"/>
        <a:ext cx="1248628" cy="605477"/>
      </dsp:txXfrm>
    </dsp:sp>
    <dsp:sp modelId="{5D1D5594-71BF-47C9-A6E7-4832D2B205AE}">
      <dsp:nvSpPr>
        <dsp:cNvPr id="0" name=""/>
        <dsp:cNvSpPr/>
      </dsp:nvSpPr>
      <dsp:spPr>
        <a:xfrm rot="12664944">
          <a:off x="4366239" y="3936459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4433770" y="3981479"/>
        <a:ext cx="694174" cy="135062"/>
      </dsp:txXfrm>
    </dsp:sp>
    <dsp:sp modelId="{125A4995-2E74-44A6-998C-BB60CA9F6273}">
      <dsp:nvSpPr>
        <dsp:cNvPr id="0" name=""/>
        <dsp:cNvSpPr/>
      </dsp:nvSpPr>
      <dsp:spPr>
        <a:xfrm>
          <a:off x="3187335" y="3029798"/>
          <a:ext cx="1286302" cy="6431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Specialist documentation</a:t>
          </a:r>
        </a:p>
      </dsp:txBody>
      <dsp:txXfrm>
        <a:off x="3206172" y="3048635"/>
        <a:ext cx="1248628" cy="605477"/>
      </dsp:txXfrm>
    </dsp:sp>
    <dsp:sp modelId="{A47E8624-3C92-4B05-8A95-A43BAD487091}">
      <dsp:nvSpPr>
        <dsp:cNvPr id="0" name=""/>
        <dsp:cNvSpPr/>
      </dsp:nvSpPr>
      <dsp:spPr>
        <a:xfrm rot="16142981">
          <a:off x="3400947" y="233933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3468478" y="2384356"/>
        <a:ext cx="694174" cy="135062"/>
      </dsp:txXfrm>
    </dsp:sp>
    <dsp:sp modelId="{5847A9D1-702D-4006-B96D-CAB48ECBEAD8}">
      <dsp:nvSpPr>
        <dsp:cNvPr id="0" name=""/>
        <dsp:cNvSpPr/>
      </dsp:nvSpPr>
      <dsp:spPr>
        <a:xfrm>
          <a:off x="3157494" y="1230827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Information found on the open web</a:t>
          </a:r>
        </a:p>
      </dsp:txBody>
      <dsp:txXfrm>
        <a:off x="3176331" y="1249664"/>
        <a:ext cx="1248628" cy="605477"/>
      </dsp:txXfrm>
    </dsp:sp>
    <dsp:sp modelId="{AECDF5C4-0598-4208-8845-FE9636222C1E}">
      <dsp:nvSpPr>
        <dsp:cNvPr id="0" name=""/>
        <dsp:cNvSpPr/>
      </dsp:nvSpPr>
      <dsp:spPr>
        <a:xfrm rot="19782271">
          <a:off x="4430306" y="82973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497837" y="874754"/>
        <a:ext cx="694174" cy="135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C8FAB-9193-4917-940F-11B4F49F5C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22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07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52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en.wikipedia.org/wiki/Library_anxiety" TargetMode="Externa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hyperlink" Target="https://moodle.uwtsd.ac.uk/login/index.php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5.pn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59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563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hwb.uwtsd.ac.uk/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igitalservices.uwtsd.ac.uk/library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image" Target="../media/image39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%3A44WHELF_UWTSD_VU1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mod/page/view.php?id=47560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igitalservices.uwtsd.ac.uk/library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onscreen.ac.uk/bob-curated-playlists/" TargetMode="External"/><Relationship Id="rId2" Type="http://schemas.openxmlformats.org/officeDocument/2006/relationships/hyperlink" Target="https://librarysearch.uwtsd.ac.uk/permalink/44WHELF_UWTSD/ra52dq/alma991003619562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3.png"/><Relationship Id="rId5" Type="http://schemas.openxmlformats.org/officeDocument/2006/relationships/hyperlink" Target="https://learningonscreen.ac.uk/bob/how-to-use-bob/" TargetMode="External"/><Relationship Id="rId4" Type="http://schemas.openxmlformats.org/officeDocument/2006/relationships/hyperlink" Target="https://learningonscreen.ac.uk/ondemand/help.php/faq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ra52dq/alma99100116160302421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course/section.php?id=193465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ristol.libguides.com/ai-and-the-library/using-the-craap-framework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hyperlink" Target="https://moodle.uwtsd.ac.uk/course/view.php?id=11455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gitalservices.uwtsd.ac.uk/library/using-our-libraries/troubleshooting/" TargetMode="External"/><Relationship Id="rId5" Type="http://schemas.openxmlformats.org/officeDocument/2006/relationships/hyperlink" Target="https://digitalservices.uwtsd.ac.uk/library/using-our-libraries/locating-physical-resources/" TargetMode="External"/><Relationship Id="rId4" Type="http://schemas.openxmlformats.org/officeDocument/2006/relationships/hyperlink" Target="https://www.youtube.com/playlist?list=PL8VCrbt1ecOQowwz2oxP4SmV0q3gWXw04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5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9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Finding and using the library resources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September 2025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Introduction to the library.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9DD9D2-59E7-5D4D-3689-27BCED925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Library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EF025-8539-9D9B-BA0B-2D166BC9E1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9963" y="1626769"/>
            <a:ext cx="5823328" cy="45740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Library anxiety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 recognised phenomenon and affects a significant number of students, (particularly those returning to education after a long time, or for the first time). </a:t>
            </a: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may experience a range of emotions when entering or using a library, which can leave them feeling: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Anxious.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Overwhelmed.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Inferior or intimidated.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Inadequate.</a:t>
            </a:r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</p:txBody>
      </p:sp>
      <p:pic>
        <p:nvPicPr>
          <p:cNvPr id="7" name="Picture 6" descr="Stressed woman working at home">
            <a:extLst>
              <a:ext uri="{FF2B5EF4-FFF2-40B4-BE49-F238E27FC236}">
                <a16:creationId xmlns:a16="http://schemas.microsoft.com/office/drawing/2014/main" id="{5D3EC273-39B0-FF39-76E6-3C5A53D4A2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0" r="-1" b="-1"/>
          <a:stretch>
            <a:fillRect/>
          </a:stretch>
        </p:blipFill>
        <p:spPr>
          <a:xfrm>
            <a:off x="6559312" y="1482995"/>
            <a:ext cx="5302509" cy="457404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24924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FE2B1-B12B-6C72-3634-A19D36C1C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427E2B-C582-BAC3-7986-6CB12FC11DBF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500" y="1592263"/>
          <a:ext cx="10795000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6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Liaison Librarian (ALL)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9402552" y="1661835"/>
            <a:ext cx="2038635" cy="2098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967798" y="1717424"/>
            <a:ext cx="7609550" cy="1569660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  <a:endParaRPr lang="en-GB" sz="3200" b="1">
              <a:solidFill>
                <a:schemeClr val="accent2"/>
              </a:solidFill>
              <a:latin typeface="Calibri"/>
              <a:ea typeface="Calibri"/>
              <a:cs typeface="Arial"/>
            </a:endParaRPr>
          </a:p>
          <a:p>
            <a:r>
              <a:rPr lang="en-GB" sz="3200" dirty="0">
                <a:latin typeface="Calibri"/>
                <a:cs typeface="Arial"/>
              </a:rPr>
              <a:t>Institute of Management &amp; Health (IMH)</a:t>
            </a:r>
            <a:endParaRPr lang="en-GB" sz="3200" dirty="0">
              <a:latin typeface="Calibri"/>
              <a:ea typeface="Calibri"/>
              <a:cs typeface="Arial"/>
            </a:endParaRPr>
          </a:p>
          <a:p>
            <a:r>
              <a:rPr lang="en-GB" sz="3200" b="1" dirty="0">
                <a:latin typeface="Calibri"/>
                <a:cs typeface="Arial"/>
              </a:rPr>
              <a:t>Email:  </a:t>
            </a:r>
            <a:r>
              <a:rPr lang="en-GB" sz="32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3200" dirty="0"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967798" y="4852174"/>
            <a:ext cx="10988956" cy="1077218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3200" b="1" dirty="0">
                <a:latin typeface="Calibri"/>
                <a:ea typeface="+mn-lt"/>
                <a:cs typeface="+mn-lt"/>
              </a:rPr>
              <a:t>Swansea Campus (Y Fforwm)</a:t>
            </a:r>
            <a:r>
              <a:rPr lang="en-US" sz="3200" b="1" dirty="0">
                <a:latin typeface="Calibri"/>
                <a:cs typeface="Calibri Light"/>
              </a:rPr>
              <a:t> </a:t>
            </a:r>
            <a:r>
              <a:rPr lang="en-US" sz="3200" dirty="0">
                <a:latin typeface="Calibri"/>
                <a:cs typeface="Calibri Light"/>
              </a:rPr>
              <a:t>usually </a:t>
            </a:r>
            <a:r>
              <a:rPr lang="en-US" sz="3200" dirty="0">
                <a:latin typeface="Calibri"/>
                <a:ea typeface="Calibri"/>
                <a:cs typeface="Calibri"/>
              </a:rPr>
              <a:t>3 days per week </a:t>
            </a:r>
            <a:endParaRPr lang="en-GB" sz="3200">
              <a:ea typeface="Calibri Light"/>
              <a:cs typeface="Calibri Light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3200" b="1" dirty="0">
                <a:latin typeface="Calibri"/>
                <a:cs typeface="Calibri Light"/>
              </a:rPr>
              <a:t> </a:t>
            </a:r>
            <a:r>
              <a:rPr lang="en-GB" sz="3200" dirty="0">
                <a:latin typeface="Calibri"/>
                <a:cs typeface="Calibri Light"/>
              </a:rPr>
              <a:t>Monday to Friday, 9am - 4:30pm</a:t>
            </a:r>
            <a:endParaRPr lang="en-GB" sz="32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>
            <a:cxnSpLocks/>
          </p:cNvCxnSpPr>
          <p:nvPr/>
        </p:nvCxnSpPr>
        <p:spPr>
          <a:xfrm flipV="1">
            <a:off x="2642250" y="4317334"/>
            <a:ext cx="6904137" cy="249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up to Online Infoskills Tutorials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/>
          <a:stretch>
            <a:fillRect/>
          </a:stretch>
        </p:blipFill>
        <p:spPr bwMode="auto">
          <a:xfrm>
            <a:off x="8954218" y="2671273"/>
            <a:ext cx="3140113" cy="29813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981262" y="584812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 – your shortcut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514" y="2444214"/>
            <a:ext cx="5074998" cy="24817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🧭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to Find Them: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On your 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 </a:t>
            </a:r>
            <a:r>
              <a:rPr lang="en-GB" b="1" dirty="0"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>
                <a:latin typeface="Calibri"/>
                <a:ea typeface="Calibri"/>
                <a:cs typeface="Calibri"/>
              </a:rPr>
              <a:t>course pages</a:t>
            </a:r>
            <a:r>
              <a:rPr lang="en-GB" b="1">
                <a:latin typeface="Calibri"/>
                <a:ea typeface="Calibri"/>
                <a:cs typeface="Calibri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through the 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Library website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.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✅ All managed by the library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 and direct access.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25F6F5-B8B7-8979-1BCA-37B0F1F4C976}"/>
              </a:ext>
            </a:extLst>
          </p:cNvPr>
          <p:cNvSpPr txBox="1"/>
          <p:nvPr/>
        </p:nvSpPr>
        <p:spPr>
          <a:xfrm>
            <a:off x="164514" y="1421361"/>
            <a:ext cx="68746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lecturers have already selected  key books, articles, and materials to begin your research- and they’re all in one place!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0E654F-B671-3A9F-4219-525883B430EC}"/>
              </a:ext>
            </a:extLst>
          </p:cNvPr>
          <p:cNvSpPr txBox="1"/>
          <p:nvPr/>
        </p:nvSpPr>
        <p:spPr>
          <a:xfrm>
            <a:off x="289194" y="5727426"/>
            <a:ext cx="5189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N.B. You must sign into your list to access.</a:t>
            </a:r>
            <a:endParaRPr lang="en-US" sz="20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879F13-B22F-7ED1-7604-22A1F044EFFC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Identifying Information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B00FE1-38F8-A35D-86A8-38EFF13CE3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8147" y="2804030"/>
            <a:ext cx="6769339" cy="31740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4981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C2DACD-CE7C-6993-0FD3-4E47E68EC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89" y="1980645"/>
            <a:ext cx="9944172" cy="354526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Your online resource list on Moodle...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43961" y="5730632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3"/>
              </a:rPr>
              <a:t>Moodle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454213-152A-A328-1D4C-ECDDE6600F26}"/>
              </a:ext>
            </a:extLst>
          </p:cNvPr>
          <p:cNvSpPr txBox="1"/>
          <p:nvPr/>
        </p:nvSpPr>
        <p:spPr>
          <a:xfrm>
            <a:off x="10448879" y="2857143"/>
            <a:ext cx="154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on block drawer to display list.</a:t>
            </a:r>
            <a:endParaRPr lang="en-US" dirty="0">
              <a:latin typeface="Calibri "/>
            </a:endParaRP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3D7F777F-7E39-9098-EDF3-153FFD3CD12F}"/>
              </a:ext>
            </a:extLst>
          </p:cNvPr>
          <p:cNvSpPr/>
          <p:nvPr/>
        </p:nvSpPr>
        <p:spPr>
          <a:xfrm rot="4213705">
            <a:off x="10715614" y="3532733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7898418F-34FF-0828-0A67-C31C3AE6CB06}"/>
              </a:ext>
            </a:extLst>
          </p:cNvPr>
          <p:cNvSpPr/>
          <p:nvPr/>
        </p:nvSpPr>
        <p:spPr>
          <a:xfrm rot="7588194">
            <a:off x="10901956" y="2085309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897DD9-0D3D-819D-7251-ECCFA8E848FA}"/>
              </a:ext>
            </a:extLst>
          </p:cNvPr>
          <p:cNvSpPr txBox="1"/>
          <p:nvPr/>
        </p:nvSpPr>
        <p:spPr>
          <a:xfrm>
            <a:off x="10662096" y="4800939"/>
            <a:ext cx="1468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hyperlink to access your list.</a:t>
            </a:r>
            <a:endParaRPr lang="en-US" dirty="0">
              <a:latin typeface="Calibri 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A232C9-14E6-FF5B-50D9-F85543CA1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203" y="2013152"/>
            <a:ext cx="313425" cy="3114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8861890" y="3329796"/>
            <a:ext cx="1477307" cy="88852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234" y="1404556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 dirty="0">
                <a:ea typeface="Calibri Light"/>
                <a:cs typeface="Calibri Light"/>
              </a:rPr>
              <a:t>Information is everywhere. </a:t>
            </a:r>
          </a:p>
          <a:p>
            <a:endParaRPr lang="en-US" dirty="0">
              <a:ea typeface="Calibri Light"/>
              <a:cs typeface="Calibri Light"/>
            </a:endParaRPr>
          </a:p>
          <a:p>
            <a:r>
              <a:rPr lang="en-US" i="0" dirty="0">
                <a:ea typeface="Calibri Light"/>
                <a:cs typeface="Calibri Light"/>
              </a:rPr>
              <a:t>Choosing the </a:t>
            </a:r>
            <a:r>
              <a:rPr lang="en-US" dirty="0">
                <a:ea typeface="Calibri Light"/>
                <a:cs typeface="Calibri Light"/>
              </a:rPr>
              <a:t>right information</a:t>
            </a:r>
            <a:r>
              <a:rPr lang="en-US" i="0" dirty="0">
                <a:ea typeface="Calibri Light"/>
                <a:cs typeface="Calibri Light"/>
              </a:rPr>
              <a:t> is an essential academic skill!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ACF80-6D6E-694D-FD98-BCFCE41D0F54}"/>
              </a:ext>
            </a:extLst>
          </p:cNvPr>
          <p:cNvSpPr txBox="1"/>
          <p:nvPr/>
        </p:nvSpPr>
        <p:spPr>
          <a:xfrm>
            <a:off x="6343291" y="483338"/>
            <a:ext cx="5848709" cy="1834158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and Using Information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/>
        </p:nvGraphicFramePr>
        <p:xfrm>
          <a:off x="-29063" y="1293675"/>
          <a:ext cx="11708210" cy="4894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52452" y="1480495"/>
            <a:ext cx="351962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Understanding key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6340" y="2357551"/>
            <a:ext cx="333459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Background and in-depth information, on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a specific subject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12264" y="4244634"/>
            <a:ext cx="351962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Recent research, in-depth on a specific topic within a subject.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1444" y="5727568"/>
            <a:ext cx="52194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How a topic is discussed in the media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0293" y="4897164"/>
            <a:ext cx="312365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Legislation? Statistics?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Official publications?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3462" y="2126711"/>
            <a:ext cx="229761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Topic-dependent</a:t>
            </a:r>
          </a:p>
        </p:txBody>
      </p:sp>
      <p:sp>
        <p:nvSpPr>
          <p:cNvPr id="10" name="Oval 9"/>
          <p:cNvSpPr/>
          <p:nvPr/>
        </p:nvSpPr>
        <p:spPr>
          <a:xfrm>
            <a:off x="4924043" y="2881845"/>
            <a:ext cx="1800200" cy="171890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latin typeface="Calibri"/>
                <a:ea typeface="Calibri"/>
                <a:cs typeface="Calibri"/>
              </a:rPr>
              <a:t>Types of material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C0F453C-0F68-B667-752F-A2E0B830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10" y="236455"/>
            <a:ext cx="10678259" cy="751480"/>
          </a:xfrm>
        </p:spPr>
        <p:txBody>
          <a:bodyPr>
            <a:normAutofit/>
          </a:bodyPr>
          <a:lstStyle/>
          <a:p>
            <a:r>
              <a:rPr lang="en-GB" sz="4000" dirty="0"/>
              <a:t>Types of information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F40B3-1E11-2B13-7811-2067F773E61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9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4333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7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612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4612" y="3743435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36" y="3743435"/>
            <a:ext cx="5172076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1256" y="1556971"/>
            <a:ext cx="7054757" cy="78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1042409" y="3029018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7666800" y="3190016"/>
            <a:ext cx="426054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727197" y="5891340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09861" y="3190016"/>
            <a:ext cx="4496152" cy="25403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AAFCF7-3A45-4B67-7B5F-5367DA4B4B66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Library website</a:t>
            </a:r>
            <a:r>
              <a:rPr lang="en-US" dirty="0"/>
              <a:t>: Student HWB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333645" y="2065515"/>
            <a:ext cx="33289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Navigate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Student HWB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page and click on the Library tab.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66F3C5-7FC6-3DB6-28A6-CFFFAF4E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1585" y="1428200"/>
            <a:ext cx="8066567" cy="4275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268732" y="3265844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E881ED-CA9A-7B6D-FFE5-C814F7246346}"/>
              </a:ext>
            </a:extLst>
          </p:cNvPr>
          <p:cNvSpPr txBox="1"/>
          <p:nvPr/>
        </p:nvSpPr>
        <p:spPr>
          <a:xfrm>
            <a:off x="333645" y="5875313"/>
            <a:ext cx="10898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may need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using your university login and password to access HWB.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5963B0C-54F3-1446-9483-0F29019B7B3F}"/>
              </a:ext>
            </a:extLst>
          </p:cNvPr>
          <p:cNvSpPr/>
          <p:nvPr/>
        </p:nvSpPr>
        <p:spPr>
          <a:xfrm>
            <a:off x="3870413" y="3489575"/>
            <a:ext cx="1684998" cy="914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7A57-7BFE-EB65-995D-751B3B4F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11" y="64466"/>
            <a:ext cx="10795518" cy="1003916"/>
          </a:xfrm>
        </p:spPr>
        <p:txBody>
          <a:bodyPr/>
          <a:lstStyle/>
          <a:p>
            <a:r>
              <a:rPr lang="en-GB" dirty="0"/>
              <a:t>Library Webpage</a:t>
            </a:r>
            <a:r>
              <a:rPr lang="en-GB"/>
              <a:t>: Internet search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3898649" y="5772438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CDD8AF-F9A2-214E-C718-3970ACCB9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62" y="1440575"/>
            <a:ext cx="7808976" cy="403672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B7B49-886A-E792-854D-4DADA4F3AC9B}"/>
              </a:ext>
            </a:extLst>
          </p:cNvPr>
          <p:cNvSpPr txBox="1"/>
          <p:nvPr/>
        </p:nvSpPr>
        <p:spPr>
          <a:xfrm>
            <a:off x="10472238" y="2733237"/>
            <a:ext cx="158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the page scrolls!</a:t>
            </a:r>
            <a:endParaRPr lang="en-US" sz="2400" b="1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ADAC-02AF-A3DF-F894-D1F1F4D9AFE8}"/>
              </a:ext>
            </a:extLst>
          </p:cNvPr>
          <p:cNvSpPr txBox="1"/>
          <p:nvPr/>
        </p:nvSpPr>
        <p:spPr>
          <a:xfrm>
            <a:off x="385172" y="2040703"/>
            <a:ext cx="178293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 "/>
              </a:rPr>
              <a:t>Or you can simply google - UWTSD library.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E2FCAE-FD53-B453-B274-9E21E88867EA}"/>
              </a:ext>
            </a:extLst>
          </p:cNvPr>
          <p:cNvSpPr txBox="1"/>
          <p:nvPr/>
        </p:nvSpPr>
        <p:spPr>
          <a:xfrm rot="21183358">
            <a:off x="326813" y="4727986"/>
            <a:ext cx="2060704" cy="120032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You have automatic membership to the library as a student of UWTSD!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51693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EBD31-F26C-1083-F17D-24AB32C7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Explore, Click, and Scroll…</a:t>
            </a:r>
            <a:endParaRPr lang="en-US" dirty="0"/>
          </a:p>
        </p:txBody>
      </p:sp>
      <p:pic>
        <p:nvPicPr>
          <p:cNvPr id="7" name="Picture 6" descr="A person sitting on a couch&#10;&#10;AI-generated content may be incorrect.">
            <a:extLst>
              <a:ext uri="{FF2B5EF4-FFF2-40B4-BE49-F238E27FC236}">
                <a16:creationId xmlns:a16="http://schemas.microsoft.com/office/drawing/2014/main" id="{E024A34E-366C-6941-CB99-374729235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57" y="2544984"/>
            <a:ext cx="6452628" cy="35005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C0C8CA5-2AF1-7212-56C9-176BCE01D83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047419" y="1622567"/>
            <a:ext cx="4983623" cy="44229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160957" y="1622568"/>
            <a:ext cx="622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8116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4EC62ACA-D2DD-128B-27E4-39F48AB5993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5153" y="5273615"/>
            <a:ext cx="975790" cy="90239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363" y="155803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952045-5D02-D8AA-4066-4836255425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448" t="12482" r="29816" b="10481"/>
          <a:stretch>
            <a:fillRect/>
          </a:stretch>
        </p:blipFill>
        <p:spPr>
          <a:xfrm>
            <a:off x="6150041" y="1940377"/>
            <a:ext cx="4879739" cy="25525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3AFA7-9917-BDE6-D8CB-06C15E79BB26}"/>
              </a:ext>
            </a:extLst>
          </p:cNvPr>
          <p:cNvSpPr txBox="1"/>
          <p:nvPr/>
        </p:nvSpPr>
        <p:spPr>
          <a:xfrm>
            <a:off x="313363" y="1252981"/>
            <a:ext cx="877972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r>
              <a:rPr lang="en-GB" sz="2000" b="1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Choose your subject from the A-Z to get access to everything you need, including: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73E8D-055C-674A-792D-1442FC2A101D}"/>
              </a:ext>
            </a:extLst>
          </p:cNvPr>
          <p:cNvSpPr txBox="1"/>
          <p:nvPr/>
        </p:nvSpPr>
        <p:spPr>
          <a:xfrm>
            <a:off x="182626" y="4818413"/>
            <a:ext cx="10847154" cy="14388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 can also explore books, journals, and other resources tailored to your subject.</a:t>
            </a:r>
          </a:p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b="1" i="0" dirty="0">
                <a:solidFill>
                  <a:schemeClr val="accent2"/>
                </a:solidFill>
                <a:effectLst/>
                <a:latin typeface="Calibri"/>
                <a:ea typeface="Calibri"/>
                <a:cs typeface="Calibri"/>
              </a:rPr>
              <a:t>Need help?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You’ll find contact details for your Academic Liaison Librarian and Digital Skills Advisors—they are here to support you throughout your studies. Or click on the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2"/>
              </a:rPr>
              <a:t>Library Chat icon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to chat to a library assistant.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9A7AE7-D255-7460-03E1-8DC28EF692AE}"/>
              </a:ext>
            </a:extLst>
          </p:cNvPr>
          <p:cNvSpPr txBox="1"/>
          <p:nvPr/>
        </p:nvSpPr>
        <p:spPr>
          <a:xfrm>
            <a:off x="746967" y="2527182"/>
            <a:ext cx="5403074" cy="1554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Your library account.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Essential reading lists (</a:t>
            </a:r>
            <a:r>
              <a:rPr lang="en-GB" sz="2000" dirty="0">
                <a:solidFill>
                  <a:srgbClr val="424242"/>
                </a:solidFill>
                <a:latin typeface="Calibri"/>
                <a:ea typeface="Calibri"/>
                <a:cs typeface="Calibri"/>
              </a:rPr>
              <a:t>O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nline Resource Lists).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Digital skills support (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Digi Centre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Referencing guides.</a:t>
            </a:r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90D8-2B9C-27C1-F28E-9A74DB06F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Discovery Tool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4F473-3EA2-1770-EB1F-27548BC881E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015041" y="2748769"/>
            <a:ext cx="9142400" cy="19029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B1F8C-814F-7386-E553-2A342C20AB98}"/>
              </a:ext>
            </a:extLst>
          </p:cNvPr>
          <p:cNvSpPr txBox="1"/>
          <p:nvPr/>
        </p:nvSpPr>
        <p:spPr>
          <a:xfrm>
            <a:off x="376685" y="1404508"/>
            <a:ext cx="70075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the library discovery tool to search across our collections.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A1F8C-EF8F-BEF2-7951-A41DB4977C0E}"/>
              </a:ext>
            </a:extLst>
          </p:cNvPr>
          <p:cNvSpPr txBox="1"/>
          <p:nvPr/>
        </p:nvSpPr>
        <p:spPr>
          <a:xfrm>
            <a:off x="589471" y="4848951"/>
            <a:ext cx="11013058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Not all subscribed collections and databases are searchable by this method. Some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specialised databases </a:t>
            </a:r>
            <a:r>
              <a:rPr lang="en-GB" sz="2000" dirty="0">
                <a:latin typeface="Calibri"/>
                <a:ea typeface="Calibri"/>
                <a:cs typeface="Calibri"/>
              </a:rPr>
              <a:t>will need to be searched individually. You can find out more in the </a:t>
            </a:r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‘finding and using specialised information</a:t>
            </a:r>
            <a:r>
              <a:rPr lang="en-GB" sz="2000" dirty="0">
                <a:latin typeface="Calibri"/>
                <a:ea typeface="Calibri"/>
                <a:cs typeface="Calibri"/>
              </a:rPr>
              <a:t>’ section in Moodle.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488182-7D44-252E-8088-BADBD488085E}"/>
              </a:ext>
            </a:extLst>
          </p:cNvPr>
          <p:cNvSpPr txBox="1"/>
          <p:nvPr/>
        </p:nvSpPr>
        <p:spPr>
          <a:xfrm>
            <a:off x="7194431" y="1316551"/>
            <a:ext cx="4997569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b="1" dirty="0">
                <a:latin typeface="Calibri"/>
                <a:ea typeface="Calibri"/>
                <a:cs typeface="Calibri"/>
              </a:rPr>
              <a:t> Unit Link: </a:t>
            </a:r>
            <a:r>
              <a:rPr lang="en-GB" b="1" dirty="0">
                <a:latin typeface="Calibri"/>
                <a:ea typeface="Calibri"/>
                <a:cs typeface="Calibri"/>
                <a:hlinkClick r:id="rId4"/>
              </a:rPr>
              <a:t>Searching for Information</a:t>
            </a:r>
            <a:endParaRPr lang="en-GB">
              <a:latin typeface="Calibri"/>
              <a:ea typeface="Calibri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264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6A6287-F354-3C7E-9DA6-416C78EC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796" y="1478243"/>
            <a:ext cx="7058149" cy="447943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192317" y="1813790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5110093" y="2645838"/>
            <a:ext cx="1465946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530841" y="1481104"/>
            <a:ext cx="513104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586844" y="2700479"/>
            <a:ext cx="1465946" cy="188835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8604667" y="4673520"/>
            <a:ext cx="1430299" cy="36498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5110093" y="5216324"/>
            <a:ext cx="2485598" cy="7413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6373254" y="1478243"/>
            <a:ext cx="3303679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107680" y="5211603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291B09-5970-6934-202F-BCE6CDB2E7D0}"/>
              </a:ext>
            </a:extLst>
          </p:cNvPr>
          <p:cNvSpPr txBox="1"/>
          <p:nvPr/>
        </p:nvSpPr>
        <p:spPr>
          <a:xfrm>
            <a:off x="230069" y="1351934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0659"/>
            <a:ext cx="10795518" cy="1003916"/>
          </a:xfrm>
        </p:spPr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AD313-1267-0463-2FA1-33E951E3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</a:t>
            </a:r>
            <a:r>
              <a:rPr lang="en-GB" err="1"/>
              <a:t>BoB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B36862-494D-1D88-5473-BFE0019F467B}"/>
              </a:ext>
            </a:extLst>
          </p:cNvPr>
          <p:cNvSpPr txBox="1"/>
          <p:nvPr/>
        </p:nvSpPr>
        <p:spPr>
          <a:xfrm>
            <a:off x="7651629" y="1539883"/>
            <a:ext cx="3416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 "/>
                <a:hlinkClick r:id="rId2"/>
              </a:rPr>
              <a:t>Link: Box of Broadcasts</a:t>
            </a:r>
            <a:endParaRPr lang="en-US" sz="2400" b="1">
              <a:latin typeface="Calibri 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31E7C-889F-1AF8-CCF0-B9E30391793D}"/>
              </a:ext>
            </a:extLst>
          </p:cNvPr>
          <p:cNvSpPr txBox="1"/>
          <p:nvPr/>
        </p:nvSpPr>
        <p:spPr>
          <a:xfrm>
            <a:off x="7530583" y="4939670"/>
            <a:ext cx="36581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3"/>
              </a:rPr>
              <a:t>Curated Playlists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4"/>
              </a:rPr>
              <a:t>Help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5"/>
              </a:rPr>
              <a:t>How to videos</a:t>
            </a:r>
            <a:endParaRPr lang="en-US" sz="2400">
              <a:latin typeface="Calibri 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E909E8-4060-975D-F2AB-638679CDAF11}"/>
              </a:ext>
            </a:extLst>
          </p:cNvPr>
          <p:cNvSpPr txBox="1"/>
          <p:nvPr/>
        </p:nvSpPr>
        <p:spPr>
          <a:xfrm>
            <a:off x="6754758" y="2285231"/>
            <a:ext cx="50806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err="1">
                <a:latin typeface="Calibri "/>
              </a:rPr>
              <a:t>BoB</a:t>
            </a:r>
            <a:r>
              <a:rPr lang="en-US">
                <a:latin typeface="Calibri "/>
              </a:rPr>
              <a:t> is Learning on Screen’s on demand TV and radio service for education. </a:t>
            </a:r>
          </a:p>
          <a:p>
            <a:endParaRPr lang="en-US">
              <a:latin typeface="Calibri "/>
            </a:endParaRPr>
          </a:p>
          <a:p>
            <a:r>
              <a:rPr lang="en-US">
                <a:latin typeface="Calibri "/>
              </a:rPr>
              <a:t>The academically-focused system allows staff and students, at subscribing institutions, to record programmes from over 75 free-to-air channels; and search our archive of over 2.2 million broadcasts.</a:t>
            </a:r>
          </a:p>
        </p:txBody>
      </p:sp>
      <p:pic>
        <p:nvPicPr>
          <p:cNvPr id="3" name="Picture 2" descr="A screenshot of a web page&#10;&#10;AI-generated content may be incorrect.">
            <a:extLst>
              <a:ext uri="{FF2B5EF4-FFF2-40B4-BE49-F238E27FC236}">
                <a16:creationId xmlns:a16="http://schemas.microsoft.com/office/drawing/2014/main" id="{D176A11F-DA7E-291C-1E0D-ECCCCFCA7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060" y="1419225"/>
            <a:ext cx="5764679" cy="47244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6909945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9AAF120-0DF0-7BA2-C06B-E14C1616C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56" y="1438052"/>
            <a:ext cx="11619186" cy="300478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89EEB6-6207-846F-4AFA-31644CEC3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Henry Stewart Talks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5C5C24-E7B4-F7B0-DA17-145B53A40CFE}"/>
              </a:ext>
            </a:extLst>
          </p:cNvPr>
          <p:cNvSpPr txBox="1"/>
          <p:nvPr/>
        </p:nvSpPr>
        <p:spPr>
          <a:xfrm>
            <a:off x="3981432" y="5099883"/>
            <a:ext cx="3388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 "/>
              </a:rPr>
              <a:t>Link: </a:t>
            </a:r>
            <a:r>
              <a:rPr lang="en-GB" sz="2400" b="1">
                <a:latin typeface="Calibri "/>
                <a:hlinkClick r:id="rId3"/>
              </a:rPr>
              <a:t>Henry Stewart Talks</a:t>
            </a:r>
            <a:endParaRPr lang="en-US" sz="2400" b="1">
              <a:latin typeface="Calibri 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C404D7-35C1-34AF-B2B8-60426582EE83}"/>
              </a:ext>
            </a:extLst>
          </p:cNvPr>
          <p:cNvSpPr txBox="1"/>
          <p:nvPr/>
        </p:nvSpPr>
        <p:spPr>
          <a:xfrm>
            <a:off x="6096000" y="3356000"/>
            <a:ext cx="5397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latin typeface="Calibri "/>
              </a:rPr>
              <a:t>A collection of specially-prepared animated audio-visual presentations with synchronized narration.</a:t>
            </a:r>
          </a:p>
        </p:txBody>
      </p:sp>
    </p:spTree>
    <p:extLst>
      <p:ext uri="{BB962C8B-B14F-4D97-AF65-F5344CB8AC3E}">
        <p14:creationId xmlns:p14="http://schemas.microsoft.com/office/powerpoint/2010/main" val="375844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293590" y="1576126"/>
            <a:ext cx="1150817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Finding a relevant article / book can lead to many more resources.</a:t>
            </a:r>
            <a:endParaRPr lang="en-US" sz="24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 dirty="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 dirty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 dirty="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 dirty="0">
                <a:latin typeface="Calibri"/>
                <a:ea typeface="Calibri"/>
                <a:cs typeface="Calibri"/>
              </a:rPr>
              <a:t> subject headings (SH) : Check out SH below the bibliographic details in the catalogue record. 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 dirty="0">
                <a:latin typeface="Calibri"/>
                <a:ea typeface="Calibri"/>
                <a:cs typeface="Calibri"/>
              </a:rPr>
              <a:t> filters: date, location, type of resource.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4325391" y="2952167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505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82563" y="1924167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Search for Google Scholar</a:t>
            </a:r>
            <a:endParaRPr lang="en-US" dirty="0">
              <a:latin typeface="Calibri 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site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3 lines (top left of page)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Choose settings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library links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Type in UW Trinity 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search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Tick the box with View it @ UWTSD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Save</a:t>
            </a:r>
          </a:p>
          <a:p>
            <a:endParaRPr lang="en-US" sz="2000" dirty="0"/>
          </a:p>
          <a:p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93" t="1634" r="-49" b="-755"/>
          <a:stretch>
            <a:fillRect/>
          </a:stretch>
        </p:blipFill>
        <p:spPr>
          <a:xfrm flipH="1">
            <a:off x="2128" y="1279575"/>
            <a:ext cx="4592924" cy="50396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4899277" y="5244179"/>
            <a:ext cx="695721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4898603" y="1552517"/>
            <a:ext cx="6920905" cy="8386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 "/>
              </a:rPr>
              <a:t>Know the difference between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AI enhanced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 and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Generative AI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tools!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3D775-0301-E160-8F23-F9458172A4EE}"/>
              </a:ext>
            </a:extLst>
          </p:cNvPr>
          <p:cNvSpPr txBox="1"/>
          <p:nvPr/>
        </p:nvSpPr>
        <p:spPr>
          <a:xfrm>
            <a:off x="7194431" y="3069151"/>
            <a:ext cx="4997569" cy="1467326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Unit Link: </a:t>
            </a:r>
            <a:r>
              <a:rPr lang="en-GB" sz="2400" b="1" dirty="0">
                <a:latin typeface="Calibri"/>
                <a:ea typeface="Calibri"/>
                <a:cs typeface="Calibri"/>
                <a:hlinkClick r:id="rId4"/>
              </a:rPr>
              <a:t>Generative AI</a:t>
            </a:r>
            <a:r>
              <a:rPr lang="en-GB" sz="2400" dirty="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DCD14-960C-67C3-F349-6CD0FDFA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Primo Research Assistant tool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CD561-48BE-FDFA-E160-4E9756FA7BF0}"/>
              </a:ext>
            </a:extLst>
          </p:cNvPr>
          <p:cNvSpPr txBox="1"/>
          <p:nvPr/>
        </p:nvSpPr>
        <p:spPr>
          <a:xfrm>
            <a:off x="1120141" y="5173889"/>
            <a:ext cx="96790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Use the tool to help locate academic sources, find key words, terms and studies.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Do not use the Generative AI summary in your work!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You must sign in to use.</a:t>
            </a:r>
            <a:endParaRPr lang="en-US" sz="2000" dirty="0">
              <a:latin typeface="Calibri 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8F17F0-B629-88A2-37BC-3B3C98BE30E7}"/>
              </a:ext>
            </a:extLst>
          </p:cNvPr>
          <p:cNvSpPr txBox="1"/>
          <p:nvPr/>
        </p:nvSpPr>
        <p:spPr>
          <a:xfrm>
            <a:off x="7702344" y="5750030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FB2BD-6782-7C47-7498-05FA06F87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063" y="1420580"/>
            <a:ext cx="6651218" cy="34741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8707079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AI CRAAP Test</a:t>
            </a:r>
          </a:p>
        </p:txBody>
      </p:sp>
      <p:pic>
        <p:nvPicPr>
          <p:cNvPr id="7" name="Picture Placeholder 6" descr="A diagram of a company's company's company's company's company's company's company's company's company's company's company's company'&#10;&#10;AI-generated content may be incorrect.">
            <a:extLst>
              <a:ext uri="{FF2B5EF4-FFF2-40B4-BE49-F238E27FC236}">
                <a16:creationId xmlns:a16="http://schemas.microsoft.com/office/drawing/2014/main" id="{7993DC1A-3BAF-7D86-8926-F597129748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"/>
          <a:stretch>
            <a:fillRect/>
          </a:stretch>
        </p:blipFill>
        <p:spPr>
          <a:xfrm>
            <a:off x="1003540" y="1299713"/>
            <a:ext cx="9161253" cy="4902950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FE270-3905-E6D5-E3A9-88649CFC904D}"/>
              </a:ext>
            </a:extLst>
          </p:cNvPr>
          <p:cNvSpPr txBox="1"/>
          <p:nvPr/>
        </p:nvSpPr>
        <p:spPr>
          <a:xfrm>
            <a:off x="10386204" y="5054093"/>
            <a:ext cx="18057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Reproduced with kind permission from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Bristol University Library.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97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Good academic practice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402018" y="1456212"/>
            <a:ext cx="1160815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Arial"/>
              </a:rPr>
              <a:t>If permitted, demonstrate good academic practice by...</a:t>
            </a:r>
            <a:endParaRPr lang="en-GB" sz="24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24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2400" b="1" dirty="0">
                <a:latin typeface="Calibri"/>
                <a:ea typeface="Calibri"/>
                <a:cs typeface="Arial"/>
              </a:rPr>
              <a:t>, </a:t>
            </a:r>
            <a:r>
              <a:rPr lang="en-GB" sz="24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b="1" dirty="0">
                <a:latin typeface="Calibri"/>
                <a:ea typeface="Calibri"/>
                <a:cs typeface="Arial"/>
              </a:rPr>
              <a:t>all generated text</a:t>
            </a:r>
            <a:r>
              <a:rPr lang="en-GB" sz="2400" dirty="0">
                <a:latin typeface="Calibri"/>
                <a:ea typeface="Calibri"/>
                <a:cs typeface="Arial"/>
              </a:rPr>
              <a:t>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2400" dirty="0">
                <a:latin typeface="Calibri"/>
                <a:ea typeface="Calibri"/>
                <a:cs typeface="Arial"/>
              </a:rPr>
              <a:t>any AI use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endParaRPr lang="en-GB" sz="24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2400" dirty="0">
                <a:latin typeface="Calibri"/>
                <a:ea typeface="Calibri"/>
                <a:cs typeface="Arial"/>
              </a:rPr>
              <a:t> the AI sections in </a:t>
            </a:r>
            <a:r>
              <a:rPr lang="en-GB" sz="2400" dirty="0" err="1">
                <a:latin typeface="Calibri"/>
                <a:ea typeface="Calibri"/>
                <a:cs typeface="Arial"/>
              </a:rPr>
              <a:t>infoskills</a:t>
            </a:r>
            <a:r>
              <a:rPr lang="en-GB" sz="2400" dirty="0">
                <a:latin typeface="Calibri"/>
                <a:ea typeface="Calibri"/>
                <a:cs typeface="Arial"/>
              </a:rPr>
              <a:t> and using the AI CRAAP test.</a:t>
            </a:r>
          </a:p>
        </p:txBody>
      </p:sp>
    </p:spTree>
    <p:extLst>
      <p:ext uri="{BB962C8B-B14F-4D97-AF65-F5344CB8AC3E}">
        <p14:creationId xmlns:p14="http://schemas.microsoft.com/office/powerpoint/2010/main" val="38841456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Further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1422008"/>
            <a:ext cx="5110627" cy="423692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2"/>
              </a:rPr>
              <a:t>Library study skills resource 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 Library online infoskills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 </a:t>
            </a:r>
            <a:r>
              <a:rPr lang="en-GB" sz="2400" dirty="0">
                <a:latin typeface="Calibri"/>
                <a:ea typeface="Calibri"/>
                <a:cs typeface="Calibri"/>
                <a:hlinkClick r:id="rId4"/>
              </a:rPr>
              <a:t>TurnitIn: evaluating sources playlist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Locating physical resources</a:t>
            </a:r>
            <a:r>
              <a:rPr lang="en-GB" sz="2400" dirty="0">
                <a:latin typeface="Calibri"/>
                <a:ea typeface="Calibri"/>
                <a:cs typeface="Calibri"/>
              </a:rPr>
              <a:t> (Stackmap)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 Using our libraries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6"/>
              </a:rPr>
              <a:t> Troubleshooting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7"/>
              </a:rPr>
              <a:t>Digital Skills Support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4" name="Picture 3" descr="Two people collaborating over books">
            <a:extLst>
              <a:ext uri="{FF2B5EF4-FFF2-40B4-BE49-F238E27FC236}">
                <a16:creationId xmlns:a16="http://schemas.microsoft.com/office/drawing/2014/main" id="{5BC902B2-BAFA-47BD-8EE1-68B5F55EF83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5B0F241-D4B7-E232-5AC9-5D8EBCE00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25992"/>
            <a:ext cx="3670481" cy="45287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>
                <a:ea typeface="Calibri Light"/>
                <a:cs typeface="Calibri Light"/>
              </a:rPr>
              <a:t>You are braver than you believe, stronger than you seem and smarter than you think!</a:t>
            </a:r>
            <a:endParaRPr lang="en-GB" sz="4800" dirty="0">
              <a:solidFill>
                <a:srgbClr val="FFFFFF"/>
              </a:solidFill>
              <a:latin typeface="Calibri Light"/>
              <a:ea typeface="Calibri Light"/>
              <a:cs typeface="Calibri Light"/>
            </a:endParaRPr>
          </a:p>
          <a:p>
            <a:endParaRPr lang="en-GB" sz="48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  <a:p>
            <a:endParaRPr lang="en-GB" sz="14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8F754-6119-810F-F174-30D41B0BCF88}"/>
              </a:ext>
            </a:extLst>
          </p:cNvPr>
          <p:cNvSpPr txBox="1"/>
          <p:nvPr/>
        </p:nvSpPr>
        <p:spPr>
          <a:xfrm>
            <a:off x="2693732" y="6139222"/>
            <a:ext cx="15619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A. A. Milne</a:t>
            </a:r>
          </a:p>
        </p:txBody>
      </p:sp>
      <p:pic>
        <p:nvPicPr>
          <p:cNvPr id="8" name="Picture Placeholder 7" descr="College students at graduation">
            <a:extLst>
              <a:ext uri="{FF2B5EF4-FFF2-40B4-BE49-F238E27FC236}">
                <a16:creationId xmlns:a16="http://schemas.microsoft.com/office/drawing/2014/main" id="{F48D338F-48CE-BBC4-F782-66E2733055D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986113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1709052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859657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11139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8795" y="5095138"/>
            <a:ext cx="1022060" cy="9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8BC6404-E2DC-15ED-8926-C19296BC15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5C51FA-6B25-D18B-DF62-C0147698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0EA765-4799-4CC9-0504-2B632BF33672}"/>
              </a:ext>
            </a:extLst>
          </p:cNvPr>
          <p:cNvSpPr txBox="1"/>
          <p:nvPr/>
        </p:nvSpPr>
        <p:spPr>
          <a:xfrm>
            <a:off x="6463299" y="1421182"/>
            <a:ext cx="5133975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ea typeface="Calibri Light"/>
                <a:cs typeface="Calibri Light"/>
              </a:rPr>
              <a:t>Student Feedback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157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316f2420-4a0a-4c49-8a81-53a9bcc36554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369</TotalTime>
  <Words>1334</Words>
  <Application>Microsoft Office PowerPoint</Application>
  <PresentationFormat>Widescreen</PresentationFormat>
  <Paragraphs>230</Paragraphs>
  <Slides>30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Arial,Sans-Serif</vt:lpstr>
      <vt:lpstr>Calibri </vt:lpstr>
      <vt:lpstr>Aptos</vt:lpstr>
      <vt:lpstr>Arial</vt:lpstr>
      <vt:lpstr>Calibri</vt:lpstr>
      <vt:lpstr>Calibri Light</vt:lpstr>
      <vt:lpstr>Lucida Sans</vt:lpstr>
      <vt:lpstr>Wingdings</vt:lpstr>
      <vt:lpstr>Office Theme</vt:lpstr>
      <vt:lpstr>Introduction to the library. </vt:lpstr>
      <vt:lpstr>Library Anxiety</vt:lpstr>
      <vt:lpstr>Support</vt:lpstr>
      <vt:lpstr>Academic Liaison Librarian (ALL)</vt:lpstr>
      <vt:lpstr>Sign up to Online Infoskills Tutorials</vt:lpstr>
      <vt:lpstr>Online Resource Lists – your shortcut</vt:lpstr>
      <vt:lpstr>Your online resource list on Moodle...</vt:lpstr>
      <vt:lpstr>PowerPoint Presentation</vt:lpstr>
      <vt:lpstr>Types of information </vt:lpstr>
      <vt:lpstr>Where to begin searching for academic information.</vt:lpstr>
      <vt:lpstr>Evaluating Information</vt:lpstr>
      <vt:lpstr>Library website: Student HWB</vt:lpstr>
      <vt:lpstr>Library Webpage: Internet search</vt:lpstr>
      <vt:lpstr>Explore, Click, and Scroll…</vt:lpstr>
      <vt:lpstr>Getting Started Guides</vt:lpstr>
      <vt:lpstr>Library Discovery Tool</vt:lpstr>
      <vt:lpstr>Library Catalogue – Your Library Account.</vt:lpstr>
      <vt:lpstr>Search and save resources</vt:lpstr>
      <vt:lpstr>Database: BoB</vt:lpstr>
      <vt:lpstr>Database: Henry Stewart Talks</vt:lpstr>
      <vt:lpstr>Tips</vt:lpstr>
      <vt:lpstr>Linking Google Scholar </vt:lpstr>
      <vt:lpstr>What about Artificial Intelligence (AI)?</vt:lpstr>
      <vt:lpstr>Primo Research Assistant tool</vt:lpstr>
      <vt:lpstr>AI CRAAP Test</vt:lpstr>
      <vt:lpstr>Good academic practice</vt:lpstr>
      <vt:lpstr>Further Useful Resources</vt:lpstr>
      <vt:lpstr>PowerPoint Presentation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279</cp:revision>
  <dcterms:created xsi:type="dcterms:W3CDTF">2024-01-22T14:34:05Z</dcterms:created>
  <dcterms:modified xsi:type="dcterms:W3CDTF">2025-10-13T11:00:34Z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