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1.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34" r:id="rId24"/>
    <p:sldMasterId id="2147483746" r:id="rId25"/>
  </p:sldMasterIdLst>
  <p:notesMasterIdLst>
    <p:notesMasterId r:id="rId68"/>
  </p:notesMasterIdLst>
  <p:sldIdLst>
    <p:sldId id="273" r:id="rId26"/>
    <p:sldId id="257" r:id="rId27"/>
    <p:sldId id="588" r:id="rId28"/>
    <p:sldId id="592" r:id="rId29"/>
    <p:sldId id="260" r:id="rId30"/>
    <p:sldId id="593" r:id="rId31"/>
    <p:sldId id="272" r:id="rId32"/>
    <p:sldId id="422" r:id="rId33"/>
    <p:sldId id="385" r:id="rId34"/>
    <p:sldId id="297" r:id="rId35"/>
    <p:sldId id="414" r:id="rId36"/>
    <p:sldId id="274" r:id="rId37"/>
    <p:sldId id="423" r:id="rId38"/>
    <p:sldId id="328" r:id="rId39"/>
    <p:sldId id="390" r:id="rId40"/>
    <p:sldId id="386" r:id="rId41"/>
    <p:sldId id="389" r:id="rId42"/>
    <p:sldId id="415" r:id="rId43"/>
    <p:sldId id="416" r:id="rId44"/>
    <p:sldId id="317" r:id="rId45"/>
    <p:sldId id="424" r:id="rId46"/>
    <p:sldId id="594" r:id="rId47"/>
    <p:sldId id="308" r:id="rId48"/>
    <p:sldId id="391" r:id="rId49"/>
    <p:sldId id="425" r:id="rId50"/>
    <p:sldId id="392" r:id="rId51"/>
    <p:sldId id="419" r:id="rId52"/>
    <p:sldId id="329" r:id="rId53"/>
    <p:sldId id="323" r:id="rId54"/>
    <p:sldId id="275" r:id="rId55"/>
    <p:sldId id="420" r:id="rId56"/>
    <p:sldId id="330" r:id="rId57"/>
    <p:sldId id="298" r:id="rId58"/>
    <p:sldId id="410" r:id="rId59"/>
    <p:sldId id="318" r:id="rId60"/>
    <p:sldId id="316" r:id="rId61"/>
    <p:sldId id="283" r:id="rId62"/>
    <p:sldId id="301" r:id="rId63"/>
    <p:sldId id="331" r:id="rId64"/>
    <p:sldId id="288" r:id="rId65"/>
    <p:sldId id="293" r:id="rId66"/>
    <p:sldId id="384"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65" autoAdjust="0"/>
    <p:restoredTop sz="94364" autoAdjust="0"/>
  </p:normalViewPr>
  <p:slideViewPr>
    <p:cSldViewPr snapToGrid="0">
      <p:cViewPr varScale="1">
        <p:scale>
          <a:sx n="110" d="100"/>
          <a:sy n="110" d="100"/>
        </p:scale>
        <p:origin x="73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notesMaster" Target="notesMasters/notesMaster1.xml"/><Relationship Id="rId7" Type="http://schemas.openxmlformats.org/officeDocument/2006/relationships/slideMaster" Target="slideMasters/slideMaster4.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11/06/2024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4</a:t>
            </a:fld>
            <a:endParaRPr lang="en-GB"/>
          </a:p>
        </p:txBody>
      </p:sp>
    </p:spTree>
    <p:extLst>
      <p:ext uri="{BB962C8B-B14F-4D97-AF65-F5344CB8AC3E}">
        <p14:creationId xmlns:p14="http://schemas.microsoft.com/office/powerpoint/2010/main" val="4269798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D3F97A1-76EA-4575-83AD-27326D15B28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6336840D-7708-4739-93AE-A953E62271E6}"/>
              </a:ext>
            </a:extLst>
          </p:cNvPr>
          <p:cNvSpPr>
            <a:spLocks noGrp="1"/>
          </p:cNvSpPr>
          <p:nvPr>
            <p:ph type="body" idx="1"/>
          </p:nvPr>
        </p:nvSpPr>
        <p:spPr bwMode="auto"/>
        <p:txBody>
          <a:bodyPr/>
          <a:lstStyle/>
          <a:p>
            <a:pPr eaLnBrk="1" hangingPunct="1">
              <a:spcBef>
                <a:spcPct val="0"/>
              </a:spcBef>
              <a:defRPr/>
            </a:pPr>
            <a:r>
              <a:rPr lang="en-IN" b="1" dirty="0">
                <a:latin typeface="+mj-lt"/>
              </a:rPr>
              <a:t>Figure 11.1  Three strategy methods</a:t>
            </a:r>
          </a:p>
          <a:p>
            <a:pPr eaLnBrk="1" hangingPunct="1">
              <a:spcBef>
                <a:spcPct val="0"/>
              </a:spcBef>
              <a:defRPr/>
            </a:pPr>
            <a:endParaRPr lang="en-GB" altLang="en-US" dirty="0"/>
          </a:p>
        </p:txBody>
      </p:sp>
      <p:sp>
        <p:nvSpPr>
          <p:cNvPr id="41988" name="Slide Number Placeholder 3">
            <a:extLst>
              <a:ext uri="{FF2B5EF4-FFF2-40B4-BE49-F238E27FC236}">
                <a16:creationId xmlns:a16="http://schemas.microsoft.com/office/drawing/2014/main" id="{F6401DA1-F2F2-452C-B809-D9BAEE1474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4F7D706-26EA-492F-AEE1-83437F0434A1}" type="slidenum">
              <a:rPr lang="en-GB" altLang="en-US"/>
              <a:pPr/>
              <a:t>5</a:t>
            </a:fld>
            <a:endParaRPr lang="en-GB" altLang="en-US"/>
          </a:p>
        </p:txBody>
      </p:sp>
    </p:spTree>
    <p:extLst>
      <p:ext uri="{BB962C8B-B14F-4D97-AF65-F5344CB8AC3E}">
        <p14:creationId xmlns:p14="http://schemas.microsoft.com/office/powerpoint/2010/main" val="3264522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6</a:t>
            </a:fld>
            <a:endParaRPr lang="en-GB"/>
          </a:p>
        </p:txBody>
      </p:sp>
    </p:spTree>
    <p:extLst>
      <p:ext uri="{BB962C8B-B14F-4D97-AF65-F5344CB8AC3E}">
        <p14:creationId xmlns:p14="http://schemas.microsoft.com/office/powerpoint/2010/main" val="1001223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2AAB6C59-F493-428E-AD6D-DFCC774223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812E87D5-14D7-44CD-BB32-354C00D268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9A81E21F-DB7A-4C7D-9D8F-5B3678A532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4C2C711-D8FD-4283-B48C-905190B24A2F}" type="slidenum">
              <a:rPr lang="en-GB" altLang="en-US"/>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89924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10</a:t>
            </a:fld>
            <a:endParaRPr lang="en-GB"/>
          </a:p>
        </p:txBody>
      </p:sp>
    </p:spTree>
    <p:extLst>
      <p:ext uri="{BB962C8B-B14F-4D97-AF65-F5344CB8AC3E}">
        <p14:creationId xmlns:p14="http://schemas.microsoft.com/office/powerpoint/2010/main" val="1301337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1A2C7C7E-8A61-4B0F-8521-387B572049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0EB4E5DA-37D6-4E0F-9649-D97864ABCB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4D7484BF-86A7-498A-9B68-BA24F59CD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A385E49-69F4-43E7-AD94-C3BBBD973F5D}" type="slidenum">
              <a:rPr lang="en-GB" altLang="en-US"/>
              <a:pPr/>
              <a:t>12</a:t>
            </a:fld>
            <a:endParaRPr lang="en-GB" altLang="en-US"/>
          </a:p>
        </p:txBody>
      </p:sp>
    </p:spTree>
    <p:extLst>
      <p:ext uri="{BB962C8B-B14F-4D97-AF65-F5344CB8AC3E}">
        <p14:creationId xmlns:p14="http://schemas.microsoft.com/office/powerpoint/2010/main" val="4243478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14</a:t>
            </a:fld>
            <a:endParaRPr lang="en-GB"/>
          </a:p>
        </p:txBody>
      </p:sp>
    </p:spTree>
    <p:extLst>
      <p:ext uri="{BB962C8B-B14F-4D97-AF65-F5344CB8AC3E}">
        <p14:creationId xmlns:p14="http://schemas.microsoft.com/office/powerpoint/2010/main" val="355202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15</a:t>
            </a:fld>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73910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16</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7285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17</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890756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20</a:t>
            </a:fld>
            <a:endParaRPr lang="en-GB"/>
          </a:p>
        </p:txBody>
      </p:sp>
    </p:spTree>
    <p:extLst>
      <p:ext uri="{BB962C8B-B14F-4D97-AF65-F5344CB8AC3E}">
        <p14:creationId xmlns:p14="http://schemas.microsoft.com/office/powerpoint/2010/main" val="4212283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21</a:t>
            </a:fld>
            <a:endParaRPr lang="en-GB"/>
          </a:p>
        </p:txBody>
      </p:sp>
    </p:spTree>
    <p:extLst>
      <p:ext uri="{BB962C8B-B14F-4D97-AF65-F5344CB8AC3E}">
        <p14:creationId xmlns:p14="http://schemas.microsoft.com/office/powerpoint/2010/main" val="1963137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2888827-03BF-4558-A69E-5723F656D1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48613C63-65C2-40AE-BA8F-C419152FB1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7C90BE8F-32BD-4358-BB3F-6F7C239DEE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94D70BD-200E-422D-B20E-0D2BCC5175B9}" type="slidenum">
              <a:rPr lang="en-GB" altLang="en-US"/>
              <a:pPr/>
              <a:t>22</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23</a:t>
            </a:fld>
            <a:endParaRPr lang="en-GB"/>
          </a:p>
        </p:txBody>
      </p:sp>
    </p:spTree>
    <p:extLst>
      <p:ext uri="{BB962C8B-B14F-4D97-AF65-F5344CB8AC3E}">
        <p14:creationId xmlns:p14="http://schemas.microsoft.com/office/powerpoint/2010/main" val="1594011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24</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05362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26</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167454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28</a:t>
            </a:fld>
            <a:endParaRPr lang="en-GB"/>
          </a:p>
        </p:txBody>
      </p:sp>
    </p:spTree>
    <p:extLst>
      <p:ext uri="{BB962C8B-B14F-4D97-AF65-F5344CB8AC3E}">
        <p14:creationId xmlns:p14="http://schemas.microsoft.com/office/powerpoint/2010/main" val="2800780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29</a:t>
            </a:fld>
            <a:endParaRPr lang="en-GB"/>
          </a:p>
        </p:txBody>
      </p:sp>
    </p:spTree>
    <p:extLst>
      <p:ext uri="{BB962C8B-B14F-4D97-AF65-F5344CB8AC3E}">
        <p14:creationId xmlns:p14="http://schemas.microsoft.com/office/powerpoint/2010/main" val="39073651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E66340A0-6C79-4C1F-8F62-144A71D1C40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D0E0FEA-2A83-4EF3-98B5-617494C5FFB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5925D8E8-BFA6-4EB0-BB86-4320D4F024F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AF54AB-D131-4E23-A872-4C0316A065D3}" type="slidenum">
              <a:rPr lang="en-GB" altLang="en-US"/>
              <a:pPr/>
              <a:t>30</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32</a:t>
            </a:fld>
            <a:endParaRPr lang="en-GB"/>
          </a:p>
        </p:txBody>
      </p:sp>
    </p:spTree>
    <p:extLst>
      <p:ext uri="{BB962C8B-B14F-4D97-AF65-F5344CB8AC3E}">
        <p14:creationId xmlns:p14="http://schemas.microsoft.com/office/powerpoint/2010/main" val="14587079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33</a:t>
            </a:fld>
            <a:endParaRPr lang="en-GB"/>
          </a:p>
        </p:txBody>
      </p:sp>
    </p:spTree>
    <p:extLst>
      <p:ext uri="{BB962C8B-B14F-4D97-AF65-F5344CB8AC3E}">
        <p14:creationId xmlns:p14="http://schemas.microsoft.com/office/powerpoint/2010/main" val="24195948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34</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35</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36</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37</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38</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39</a:t>
            </a:fld>
            <a:endParaRPr lang="en-GB"/>
          </a:p>
        </p:txBody>
      </p:sp>
    </p:spTree>
    <p:extLst>
      <p:ext uri="{BB962C8B-B14F-4D97-AF65-F5344CB8AC3E}">
        <p14:creationId xmlns:p14="http://schemas.microsoft.com/office/powerpoint/2010/main" val="13234858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8951B3C-8AA3-4DA9-99A5-5CEB2E165F80}" type="slidenum">
              <a:rPr lang="en-GB" smtClean="0"/>
              <a:pPr/>
              <a:t>40</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8951B3C-8AA3-4DA9-99A5-5CEB2E165F80}" type="slidenum">
              <a:rPr lang="en-GB" smtClean="0"/>
              <a:pPr/>
              <a:t>41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53126BE-2B11-4C15-9167-0AEA0ED2A25D}"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905DF63-1FF9-46D5-8FED-1829CDB5D9E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908769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B939ABA-8476-47D9-80A0-5033786BCB72}"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25630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DA80D81D-633B-4627-A562-25F3E6B64B1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9F0CEAE2-E49E-4389-B4D7-B5A65611D1B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7523643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8156C84-0050-45C6-A153-D430B4C0D6F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86495F9-B3F5-4DDF-9323-6CEC80C52C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83852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52E9540D-0AA9-4962-9475-E8ADC6DD4930}"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0669F83E-C611-4B90-8FAE-1379528B23C3}"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35705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418B36E-4321-400C-8E7A-4FCB9118D968}"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AF5663D-1B9D-48C8-BD8E-835F92F174D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882410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7EBCCEA-FF61-4260-ACFE-7F7C23F6299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A1819AB-B9DA-41D7-8C91-5DE9528F5AA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240257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D0D050C-C869-4CC5-9D78-7F483CBE7183}"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EF707D33-CDDE-408A-A9D9-8533BBB6956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74161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634482C-3897-478C-BB79-23A31000D5C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1C564236-0921-40F4-A526-D08299A9CED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913271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1E1161B-8EB7-4236-A7DB-8E6C420692B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05FFBAA-7097-4EBF-8EC8-BA13F122F32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430562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D4FE7E7-A98C-4CEB-A79A-5015CF368AA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F27268F-FCE8-404C-B794-14F77261286D}"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3745895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044578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11/06/2024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1676105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2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2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22.xml.rels><?xml version="1.0" encoding="UTF-8" standalone="yes"?>
<Relationships xmlns="http://schemas.openxmlformats.org/package/2006/relationships"><Relationship Id="rId3" Type="http://schemas.openxmlformats.org/officeDocument/2006/relationships/theme" Target="../theme/theme2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1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633D1104-0316-455E-BAFF-BC38C56D81E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D58E4E2-7891-4D91-AF5F-9946CA6D74F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3901386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21388496"/>
      </p:ext>
    </p:extLst>
  </p:cSld>
  <p:clrMap bg1="lt1" tx1="dk1" bg2="lt2" tx2="dk2" accent1="accent1" accent2="accent2" accent3="accent3" accent4="accent4" accent5="accent5" accent6="accent6" hlink="hlink" folHlink="folHlink"/>
  <p:sldLayoutIdLst>
    <p:sldLayoutId id="2147483747" r:id="rId1"/>
    <p:sldLayoutId id="214748374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HjySUZRd8RU" TargetMode="External"/><Relationship Id="rId2" Type="http://schemas.openxmlformats.org/officeDocument/2006/relationships/hyperlink" Target="https://www.investopedia.com/terms/s/strategicalliance.asp" TargetMode="Externa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2" Type="http://schemas.openxmlformats.org/officeDocument/2006/relationships/hyperlink" Target="https://www.bain.com/consulting-services/mergers-acquisitions/joint-ventures-alliances/" TargetMode="Externa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1.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30.xml"/><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8.xml"/><Relationship Id="rId1" Type="http://schemas.openxmlformats.org/officeDocument/2006/relationships/slideLayout" Target="../slideLayouts/slideLayout41.xml"/><Relationship Id="rId5" Type="http://schemas.openxmlformats.org/officeDocument/2006/relationships/image" Target="../media/image38.png"/><Relationship Id="rId4" Type="http://schemas.openxmlformats.org/officeDocument/2006/relationships/image" Target="../media/image37.jpeg"/></Relationships>
</file>

<file path=ppt/slides/_rels/slide2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9.xml"/><Relationship Id="rId1" Type="http://schemas.openxmlformats.org/officeDocument/2006/relationships/slideLayout" Target="../slideLayouts/slideLayout41.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jpe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hyperlink" Target="https://www.investopedia.com/terms/f/franchise.asp" TargetMode="External"/><Relationship Id="rId2" Type="http://schemas.openxmlformats.org/officeDocument/2006/relationships/notesSlide" Target="../notesSlides/notesSlide22.xml"/><Relationship Id="rId1" Type="http://schemas.openxmlformats.org/officeDocument/2006/relationships/slideLayout" Target="../slideLayouts/slideLayout30.xml"/><Relationship Id="rId5" Type="http://schemas.openxmlformats.org/officeDocument/2006/relationships/hyperlink" Target="https://youtube.com/watch?v=S3kRWfadwag&amp;si=EnSIkaIECMiOmarE" TargetMode="External"/><Relationship Id="rId4" Type="http://schemas.openxmlformats.org/officeDocument/2006/relationships/hyperlink" Target="https://www.youtube.com/watch?v=a2bloMkGY2g&amp;feature=emb_logo"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3" Type="http://schemas.openxmlformats.org/officeDocument/2006/relationships/hyperlink" Target="http://www.cisco.com/en/US/hmpgs/index.html" TargetMode="External"/><Relationship Id="rId2" Type="http://schemas.openxmlformats.org/officeDocument/2006/relationships/notesSlide" Target="../notesSlides/notesSlide25.xml"/><Relationship Id="rId1" Type="http://schemas.openxmlformats.org/officeDocument/2006/relationships/slideLayout" Target="../slideLayouts/slideLayout30.xml"/><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8" Type="http://schemas.openxmlformats.org/officeDocument/2006/relationships/image" Target="../media/image51.gif"/><Relationship Id="rId13" Type="http://schemas.openxmlformats.org/officeDocument/2006/relationships/hyperlink" Target="http://www.cisco.com/web/partners/pr67/emerson/index.html" TargetMode="External"/><Relationship Id="rId18" Type="http://schemas.openxmlformats.org/officeDocument/2006/relationships/image" Target="../media/image58.jpeg"/><Relationship Id="rId26" Type="http://schemas.openxmlformats.org/officeDocument/2006/relationships/image" Target="../media/image62.gif"/><Relationship Id="rId3" Type="http://schemas.openxmlformats.org/officeDocument/2006/relationships/hyperlink" Target="http://www.cisco.com/en/US/hmpgs/index.html" TargetMode="External"/><Relationship Id="rId21" Type="http://schemas.openxmlformats.org/officeDocument/2006/relationships/hyperlink" Target="http://www.cisco.com/web/partners/pr67/pr30/partners_strategic_alliance_.html" TargetMode="External"/><Relationship Id="rId7" Type="http://schemas.openxmlformats.org/officeDocument/2006/relationships/image" Target="../media/image50.jpeg"/><Relationship Id="rId12" Type="http://schemas.openxmlformats.org/officeDocument/2006/relationships/image" Target="../media/image54.jpeg"/><Relationship Id="rId17" Type="http://schemas.openxmlformats.org/officeDocument/2006/relationships/hyperlink" Target="http://www.ca.com/us/partners/Spotlights/Cisco.aspx" TargetMode="External"/><Relationship Id="rId25" Type="http://schemas.openxmlformats.org/officeDocument/2006/relationships/hyperlink" Target="http://www.cisco.com/web/partners/pr67/intel/index.html" TargetMode="External"/><Relationship Id="rId2" Type="http://schemas.openxmlformats.org/officeDocument/2006/relationships/notesSlide" Target="../notesSlides/notesSlide26.xml"/><Relationship Id="rId16" Type="http://schemas.openxmlformats.org/officeDocument/2006/relationships/image" Target="../media/image57.jpeg"/><Relationship Id="rId20" Type="http://schemas.openxmlformats.org/officeDocument/2006/relationships/image" Target="../media/image59.gif"/><Relationship Id="rId29" Type="http://schemas.openxmlformats.org/officeDocument/2006/relationships/hyperlink" Target="http://www.cisco.com/web/partners/pr67/hitachi/index.html" TargetMode="External"/><Relationship Id="rId1" Type="http://schemas.openxmlformats.org/officeDocument/2006/relationships/slideLayout" Target="../slideLayouts/slideLayout30.xml"/><Relationship Id="rId6" Type="http://schemas.openxmlformats.org/officeDocument/2006/relationships/image" Target="../media/image49.jpeg"/><Relationship Id="rId11" Type="http://schemas.openxmlformats.org/officeDocument/2006/relationships/hyperlink" Target="http://www.accenture.com/Microsites/acbg/Pages/index.aspx" TargetMode="External"/><Relationship Id="rId24" Type="http://schemas.openxmlformats.org/officeDocument/2006/relationships/image" Target="../media/image61.jpeg"/><Relationship Id="rId5" Type="http://schemas.openxmlformats.org/officeDocument/2006/relationships/image" Target="../media/image48.jpeg"/><Relationship Id="rId15" Type="http://schemas.openxmlformats.org/officeDocument/2006/relationships/image" Target="../media/image56.gif"/><Relationship Id="rId23" Type="http://schemas.openxmlformats.org/officeDocument/2006/relationships/hyperlink" Target="http://www.cisco.com/en/US/netsol/ns1156/index.html" TargetMode="External"/><Relationship Id="rId28" Type="http://schemas.openxmlformats.org/officeDocument/2006/relationships/image" Target="../media/image63.png"/><Relationship Id="rId10" Type="http://schemas.openxmlformats.org/officeDocument/2006/relationships/image" Target="../media/image53.gif"/><Relationship Id="rId19" Type="http://schemas.openxmlformats.org/officeDocument/2006/relationships/hyperlink" Target="http://www.cisco.com/en/US/netsol/ns1154/index.html" TargetMode="External"/><Relationship Id="rId4" Type="http://schemas.openxmlformats.org/officeDocument/2006/relationships/image" Target="../media/image47.png"/><Relationship Id="rId9" Type="http://schemas.openxmlformats.org/officeDocument/2006/relationships/image" Target="../media/image52.gif"/><Relationship Id="rId14" Type="http://schemas.openxmlformats.org/officeDocument/2006/relationships/image" Target="../media/image55.jpeg"/><Relationship Id="rId22" Type="http://schemas.openxmlformats.org/officeDocument/2006/relationships/image" Target="../media/image60.gif"/><Relationship Id="rId27" Type="http://schemas.openxmlformats.org/officeDocument/2006/relationships/hyperlink" Target="http://en.wikipedia.org/wiki/File:HP_New_Logo_2D.svg" TargetMode="External"/><Relationship Id="rId30" Type="http://schemas.openxmlformats.org/officeDocument/2006/relationships/image" Target="../media/image64.jpeg"/></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0.xml"/><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8AEC52-2784-45D3-86D3-DF31561D75FF}"/>
              </a:ext>
            </a:extLst>
          </p:cNvPr>
          <p:cNvSpPr/>
          <p:nvPr/>
        </p:nvSpPr>
        <p:spPr>
          <a:xfrm>
            <a:off x="0" y="1653350"/>
            <a:ext cx="6237027" cy="461665"/>
          </a:xfrm>
          <a:prstGeom prst="rect">
            <a:avLst/>
          </a:prstGeom>
          <a:noFill/>
        </p:spPr>
        <p:txBody>
          <a:bodyPr wrap="square">
            <a:spAutoFit/>
          </a:bodyPr>
          <a:lstStyle/>
          <a:p>
            <a:pPr algn="ctr">
              <a:defRPr/>
            </a:pPr>
            <a:r>
              <a:rPr lang="en-GB" sz="2400" b="1" dirty="0">
                <a:solidFill>
                  <a:schemeClr val="bg1"/>
                </a:solidFill>
              </a:rPr>
              <a:t>BABM LCBB6004 Strategic Mgt. &amp; Sustainability</a:t>
            </a:r>
          </a:p>
        </p:txBody>
      </p:sp>
      <p:sp>
        <p:nvSpPr>
          <p:cNvPr id="3" name="Rectangle 2">
            <a:extLst>
              <a:ext uri="{FF2B5EF4-FFF2-40B4-BE49-F238E27FC236}">
                <a16:creationId xmlns:a16="http://schemas.microsoft.com/office/drawing/2014/main" id="{C8A6FF7C-AC92-470E-BECA-53BF518F605A}"/>
              </a:ext>
            </a:extLst>
          </p:cNvPr>
          <p:cNvSpPr/>
          <p:nvPr/>
        </p:nvSpPr>
        <p:spPr>
          <a:xfrm>
            <a:off x="0" y="3237302"/>
            <a:ext cx="5889009" cy="954107"/>
          </a:xfrm>
          <a:prstGeom prst="rect">
            <a:avLst/>
          </a:prstGeom>
          <a:noFill/>
        </p:spPr>
        <p:txBody>
          <a:bodyPr wrap="square">
            <a:spAutoFit/>
          </a:bodyPr>
          <a:lstStyle/>
          <a:p>
            <a:pPr algn="ctr">
              <a:defRPr/>
            </a:pPr>
            <a:r>
              <a:rPr lang="en-GB" sz="2800" b="1" dirty="0">
                <a:solidFill>
                  <a:schemeClr val="accent4">
                    <a:lumMod val="60000"/>
                    <a:lumOff val="40000"/>
                  </a:schemeClr>
                </a:solidFill>
              </a:rPr>
              <a:t>WEEK 5: </a:t>
            </a:r>
          </a:p>
          <a:p>
            <a:pPr algn="ctr">
              <a:defRPr/>
            </a:pPr>
            <a:r>
              <a:rPr lang="en-GB" sz="2800" b="1" dirty="0">
                <a:solidFill>
                  <a:schemeClr val="accent4">
                    <a:lumMod val="60000"/>
                    <a:lumOff val="40000"/>
                  </a:schemeClr>
                </a:solidFill>
              </a:rPr>
              <a:t>Strategy Method – Alliances (part 5)  </a:t>
            </a:r>
          </a:p>
        </p:txBody>
      </p:sp>
    </p:spTree>
    <p:extLst>
      <p:ext uri="{BB962C8B-B14F-4D97-AF65-F5344CB8AC3E}">
        <p14:creationId xmlns:p14="http://schemas.microsoft.com/office/powerpoint/2010/main" val="4285481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080" y="534858"/>
            <a:ext cx="10363200" cy="644532"/>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Strategic Choice</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grpSp>
        <p:nvGrpSpPr>
          <p:cNvPr id="29" name="Group 28"/>
          <p:cNvGrpSpPr/>
          <p:nvPr/>
        </p:nvGrpSpPr>
        <p:grpSpPr>
          <a:xfrm>
            <a:off x="2279576" y="1324776"/>
            <a:ext cx="7677327" cy="3640853"/>
            <a:chOff x="179388" y="1844675"/>
            <a:chExt cx="8858251" cy="4286248"/>
          </a:xfrm>
        </p:grpSpPr>
        <p:sp>
          <p:nvSpPr>
            <p:cNvPr id="30" name="Text Box 5"/>
            <p:cNvSpPr txBox="1">
              <a:spLocks noChangeArrowheads="1"/>
            </p:cNvSpPr>
            <p:nvPr/>
          </p:nvSpPr>
          <p:spPr bwMode="auto">
            <a:xfrm>
              <a:off x="2916238" y="1844675"/>
              <a:ext cx="2879725" cy="434802"/>
            </a:xfrm>
            <a:prstGeom prst="rect">
              <a:avLst/>
            </a:prstGeom>
            <a:noFill/>
            <a:ln w="19050">
              <a:solidFill>
                <a:schemeClr val="tx1"/>
              </a:solidFill>
              <a:miter lim="800000"/>
              <a:headEnd/>
              <a:tailEnd/>
            </a:ln>
          </p:spPr>
          <p:txBody>
            <a:bodyPr>
              <a:spAutoFit/>
            </a:bodyPr>
            <a:lstStyle/>
            <a:p>
              <a:pPr>
                <a:spcBef>
                  <a:spcPct val="50000"/>
                </a:spcBef>
              </a:pPr>
              <a:r>
                <a:rPr lang="en-GB" b="1"/>
                <a:t>Strategic Choices</a:t>
              </a:r>
              <a:endParaRPr lang="en-GB" b="1" dirty="0"/>
            </a:p>
          </p:txBody>
        </p:sp>
        <p:sp>
          <p:nvSpPr>
            <p:cNvPr id="31" name="Text Box 6"/>
            <p:cNvSpPr txBox="1">
              <a:spLocks noChangeArrowheads="1"/>
            </p:cNvSpPr>
            <p:nvPr/>
          </p:nvSpPr>
          <p:spPr bwMode="auto">
            <a:xfrm>
              <a:off x="179388" y="3141663"/>
              <a:ext cx="2520950" cy="2880560"/>
            </a:xfrm>
            <a:prstGeom prst="rect">
              <a:avLst/>
            </a:prstGeom>
            <a:noFill/>
            <a:ln w="19050">
              <a:solidFill>
                <a:schemeClr val="tx1"/>
              </a:solidFill>
              <a:miter lim="800000"/>
              <a:headEnd/>
              <a:tailEnd/>
            </a:ln>
          </p:spPr>
          <p:txBody>
            <a:bodyPr>
              <a:spAutoFit/>
            </a:bodyPr>
            <a:lstStyle/>
            <a:p>
              <a:pPr>
                <a:spcBef>
                  <a:spcPct val="50000"/>
                </a:spcBef>
              </a:pPr>
              <a:r>
                <a:rPr lang="en-GB" b="1" dirty="0"/>
                <a:t>Bases of </a:t>
              </a:r>
            </a:p>
            <a:p>
              <a:pPr>
                <a:spcBef>
                  <a:spcPct val="50000"/>
                </a:spcBef>
              </a:pPr>
              <a:r>
                <a:rPr lang="en-GB" b="1" dirty="0"/>
                <a:t>Competitive strategy</a:t>
              </a:r>
            </a:p>
            <a:p>
              <a:pPr>
                <a:spcBef>
                  <a:spcPct val="50000"/>
                </a:spcBef>
                <a:buFontTx/>
                <a:buChar char="-"/>
              </a:pPr>
              <a:r>
                <a:rPr lang="en-GB" dirty="0"/>
                <a:t>Price or Cost-based strategies</a:t>
              </a:r>
            </a:p>
            <a:p>
              <a:pPr>
                <a:spcBef>
                  <a:spcPct val="50000"/>
                </a:spcBef>
                <a:buFontTx/>
                <a:buChar char="-"/>
              </a:pPr>
              <a:r>
                <a:rPr lang="en-GB" dirty="0"/>
                <a:t> Differentiation  strategies</a:t>
              </a:r>
            </a:p>
          </p:txBody>
        </p:sp>
        <p:sp>
          <p:nvSpPr>
            <p:cNvPr id="32" name="Text Box 7"/>
            <p:cNvSpPr txBox="1">
              <a:spLocks noChangeArrowheads="1"/>
            </p:cNvSpPr>
            <p:nvPr/>
          </p:nvSpPr>
          <p:spPr bwMode="auto">
            <a:xfrm>
              <a:off x="3132138" y="3141663"/>
              <a:ext cx="2520949" cy="2989260"/>
            </a:xfrm>
            <a:prstGeom prst="rect">
              <a:avLst/>
            </a:prstGeom>
            <a:noFill/>
            <a:ln w="19050">
              <a:solidFill>
                <a:schemeClr val="tx1"/>
              </a:solidFill>
              <a:miter lim="800000"/>
              <a:headEnd/>
              <a:tailEnd/>
            </a:ln>
          </p:spPr>
          <p:txBody>
            <a:bodyPr>
              <a:spAutoFit/>
            </a:bodyPr>
            <a:lstStyle/>
            <a:p>
              <a:pPr>
                <a:spcBef>
                  <a:spcPct val="50000"/>
                </a:spcBef>
              </a:pPr>
              <a:r>
                <a:rPr lang="en-GB" sz="1600" b="1" dirty="0"/>
                <a:t>Strategy Directions/Options</a:t>
              </a:r>
            </a:p>
            <a:p>
              <a:pPr>
                <a:spcBef>
                  <a:spcPct val="50000"/>
                </a:spcBef>
                <a:buFontTx/>
                <a:buChar char="-"/>
              </a:pPr>
              <a:r>
                <a:rPr lang="en-GB" sz="1600" dirty="0"/>
                <a:t>Ansoff’s 4 options</a:t>
              </a:r>
            </a:p>
            <a:p>
              <a:pPr>
                <a:spcBef>
                  <a:spcPct val="50000"/>
                </a:spcBef>
                <a:buFontTx/>
                <a:buChar char="-"/>
              </a:pPr>
              <a:r>
                <a:rPr lang="en-GB" sz="1600" dirty="0"/>
                <a:t>Rationalisation/ Consolidation</a:t>
              </a:r>
            </a:p>
            <a:p>
              <a:pPr>
                <a:spcBef>
                  <a:spcPct val="50000"/>
                </a:spcBef>
                <a:buFontTx/>
                <a:buChar char="-"/>
              </a:pPr>
              <a:r>
                <a:rPr lang="en-GB" sz="1600" dirty="0"/>
                <a:t>Internationalisation</a:t>
              </a:r>
            </a:p>
            <a:p>
              <a:pPr>
                <a:spcBef>
                  <a:spcPct val="50000"/>
                </a:spcBef>
                <a:buFontTx/>
                <a:buChar char="-"/>
              </a:pPr>
              <a:r>
                <a:rPr lang="en-GB" sz="1600" dirty="0"/>
                <a:t>Innovation</a:t>
              </a:r>
            </a:p>
            <a:p>
              <a:pPr>
                <a:spcBef>
                  <a:spcPct val="50000"/>
                </a:spcBef>
              </a:pPr>
              <a:endParaRPr lang="en-GB" sz="1000" dirty="0"/>
            </a:p>
          </p:txBody>
        </p:sp>
        <p:sp>
          <p:nvSpPr>
            <p:cNvPr id="33" name="Text Box 8"/>
            <p:cNvSpPr txBox="1">
              <a:spLocks noChangeArrowheads="1"/>
            </p:cNvSpPr>
            <p:nvPr/>
          </p:nvSpPr>
          <p:spPr bwMode="auto">
            <a:xfrm>
              <a:off x="6084889" y="3086042"/>
              <a:ext cx="2952750" cy="2717508"/>
            </a:xfrm>
            <a:prstGeom prst="rect">
              <a:avLst/>
            </a:prstGeom>
            <a:noFill/>
            <a:ln w="19050">
              <a:solidFill>
                <a:schemeClr val="tx1"/>
              </a:solidFill>
              <a:miter lim="800000"/>
              <a:headEnd/>
              <a:tailEnd/>
            </a:ln>
          </p:spPr>
          <p:txBody>
            <a:bodyPr>
              <a:spAutoFit/>
            </a:bodyPr>
            <a:lstStyle/>
            <a:p>
              <a:pPr>
                <a:spcBef>
                  <a:spcPct val="50000"/>
                </a:spcBef>
              </a:pPr>
              <a:r>
                <a:rPr lang="en-GB" b="1" dirty="0"/>
                <a:t>Methods for Pursuing Strategic Options</a:t>
              </a:r>
            </a:p>
            <a:p>
              <a:pPr>
                <a:spcBef>
                  <a:spcPct val="50000"/>
                </a:spcBef>
                <a:buFontTx/>
                <a:buChar char="-"/>
              </a:pPr>
              <a:r>
                <a:rPr lang="en-GB" dirty="0"/>
                <a:t>Organic Growth</a:t>
              </a:r>
            </a:p>
            <a:p>
              <a:pPr>
                <a:spcBef>
                  <a:spcPct val="50000"/>
                </a:spcBef>
                <a:buFontTx/>
                <a:buChar char="-"/>
              </a:pPr>
              <a:r>
                <a:rPr lang="en-GB" dirty="0"/>
                <a:t>Mergers </a:t>
              </a:r>
            </a:p>
            <a:p>
              <a:pPr>
                <a:spcBef>
                  <a:spcPct val="50000"/>
                </a:spcBef>
                <a:buFontTx/>
                <a:buChar char="-"/>
              </a:pPr>
              <a:r>
                <a:rPr lang="en-GB" dirty="0"/>
                <a:t> Acquisitions</a:t>
              </a:r>
            </a:p>
            <a:p>
              <a:pPr>
                <a:spcBef>
                  <a:spcPct val="50000"/>
                </a:spcBef>
                <a:buFontTx/>
                <a:buChar char="-"/>
              </a:pPr>
              <a:r>
                <a:rPr lang="en-GB" dirty="0"/>
                <a:t> Alliances</a:t>
              </a:r>
            </a:p>
          </p:txBody>
        </p:sp>
        <p:sp>
          <p:nvSpPr>
            <p:cNvPr id="34" name="AutoShape 9"/>
            <p:cNvSpPr>
              <a:spLocks noChangeArrowheads="1"/>
            </p:cNvSpPr>
            <p:nvPr/>
          </p:nvSpPr>
          <p:spPr bwMode="auto">
            <a:xfrm rot="7869746">
              <a:off x="2232025" y="2528888"/>
              <a:ext cx="792163" cy="287337"/>
            </a:xfrm>
            <a:prstGeom prst="rightArrow">
              <a:avLst>
                <a:gd name="adj1" fmla="val 50000"/>
                <a:gd name="adj2" fmla="val 68923"/>
              </a:avLst>
            </a:prstGeom>
            <a:solidFill>
              <a:schemeClr val="accent1"/>
            </a:solidFill>
            <a:ln w="9525">
              <a:solidFill>
                <a:schemeClr val="tx1"/>
              </a:solidFill>
              <a:miter lim="800000"/>
              <a:headEnd/>
              <a:tailEnd/>
            </a:ln>
          </p:spPr>
          <p:txBody>
            <a:bodyPr wrap="none" anchor="ctr"/>
            <a:lstStyle/>
            <a:p>
              <a:endParaRPr lang="en-US"/>
            </a:p>
          </p:txBody>
        </p:sp>
        <p:sp>
          <p:nvSpPr>
            <p:cNvPr id="35" name="AutoShape 10"/>
            <p:cNvSpPr>
              <a:spLocks noChangeArrowheads="1"/>
            </p:cNvSpPr>
            <p:nvPr/>
          </p:nvSpPr>
          <p:spPr bwMode="auto">
            <a:xfrm>
              <a:off x="4211638" y="2420938"/>
              <a:ext cx="288925" cy="647700"/>
            </a:xfrm>
            <a:prstGeom prst="downArrow">
              <a:avLst>
                <a:gd name="adj1" fmla="val 50000"/>
                <a:gd name="adj2" fmla="val 56044"/>
              </a:avLst>
            </a:prstGeom>
            <a:solidFill>
              <a:schemeClr val="accent1"/>
            </a:solidFill>
            <a:ln w="9525">
              <a:solidFill>
                <a:schemeClr val="tx1"/>
              </a:solidFill>
              <a:miter lim="800000"/>
              <a:headEnd/>
              <a:tailEnd/>
            </a:ln>
          </p:spPr>
          <p:txBody>
            <a:bodyPr vert="eaVert" wrap="none" anchor="ctr"/>
            <a:lstStyle/>
            <a:p>
              <a:endParaRPr lang="en-US"/>
            </a:p>
          </p:txBody>
        </p:sp>
        <p:sp>
          <p:nvSpPr>
            <p:cNvPr id="36" name="AutoShape 11"/>
            <p:cNvSpPr>
              <a:spLocks noChangeArrowheads="1"/>
            </p:cNvSpPr>
            <p:nvPr/>
          </p:nvSpPr>
          <p:spPr bwMode="auto">
            <a:xfrm rot="2924138">
              <a:off x="5759450" y="2528888"/>
              <a:ext cx="792163" cy="287337"/>
            </a:xfrm>
            <a:prstGeom prst="rightArrow">
              <a:avLst>
                <a:gd name="adj1" fmla="val 50000"/>
                <a:gd name="adj2" fmla="val 68923"/>
              </a:avLst>
            </a:prstGeom>
            <a:solidFill>
              <a:schemeClr val="accent1"/>
            </a:solidFill>
            <a:ln w="9525">
              <a:solidFill>
                <a:schemeClr val="tx1"/>
              </a:solidFill>
              <a:miter lim="800000"/>
              <a:headEnd/>
              <a:tailEnd/>
            </a:ln>
          </p:spPr>
          <p:txBody>
            <a:bodyPr wrap="none" anchor="ctr"/>
            <a:lstStyle/>
            <a:p>
              <a:endParaRPr lang="en-US"/>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CFC4E3-8E9A-4DCC-BF44-D91C877054C9}"/>
              </a:ext>
            </a:extLst>
          </p:cNvPr>
          <p:cNvSpPr/>
          <p:nvPr/>
        </p:nvSpPr>
        <p:spPr>
          <a:xfrm>
            <a:off x="690616" y="1916832"/>
            <a:ext cx="2880320" cy="3486339"/>
          </a:xfrm>
          <a:prstGeom prst="rect">
            <a:avLst/>
          </a:prstGeom>
        </p:spPr>
        <p:txBody>
          <a:bodyPr wrap="square">
            <a:spAutoFit/>
          </a:bodyPr>
          <a:lstStyle/>
          <a:p>
            <a:pPr>
              <a:lnSpc>
                <a:spcPct val="200000"/>
              </a:lnSpc>
              <a:spcBef>
                <a:spcPct val="50000"/>
              </a:spcBef>
              <a:buFontTx/>
              <a:buChar char="-"/>
            </a:pPr>
            <a:r>
              <a:rPr lang="en-GB" sz="2400" b="1" dirty="0">
                <a:effectLst>
                  <a:outerShdw blurRad="38100" dist="38100" dir="2700000" algn="tl">
                    <a:srgbClr val="000000">
                      <a:alpha val="43137"/>
                    </a:srgbClr>
                  </a:outerShdw>
                </a:effectLst>
                <a:highlight>
                  <a:srgbClr val="FFFF00"/>
                </a:highlight>
              </a:rPr>
              <a:t>Organic Growth</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Mergers </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 Acquisitions</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 Alliances</a:t>
            </a:r>
          </a:p>
        </p:txBody>
      </p:sp>
      <p:sp>
        <p:nvSpPr>
          <p:cNvPr id="5" name="Rectangle 4">
            <a:extLst>
              <a:ext uri="{FF2B5EF4-FFF2-40B4-BE49-F238E27FC236}">
                <a16:creationId xmlns:a16="http://schemas.microsoft.com/office/drawing/2014/main" id="{40B303DD-B5F9-48F5-8419-08AB59F85913}"/>
              </a:ext>
            </a:extLst>
          </p:cNvPr>
          <p:cNvSpPr/>
          <p:nvPr/>
        </p:nvSpPr>
        <p:spPr>
          <a:xfrm>
            <a:off x="2639616" y="548680"/>
            <a:ext cx="7946406" cy="584775"/>
          </a:xfrm>
          <a:prstGeom prst="rect">
            <a:avLst/>
          </a:prstGeom>
        </p:spPr>
        <p:txBody>
          <a:bodyPr wrap="none">
            <a:spAutoFit/>
          </a:bodyPr>
          <a:lstStyle/>
          <a:p>
            <a:pPr>
              <a:spcBef>
                <a:spcPct val="50000"/>
              </a:spcBef>
            </a:pPr>
            <a:r>
              <a:rPr lang="en-GB" sz="3200" b="1" dirty="0"/>
              <a:t>Methods for Pursuing Strategic Options</a:t>
            </a:r>
          </a:p>
        </p:txBody>
      </p:sp>
      <p:sp>
        <p:nvSpPr>
          <p:cNvPr id="6" name="Rectangle 5">
            <a:extLst>
              <a:ext uri="{FF2B5EF4-FFF2-40B4-BE49-F238E27FC236}">
                <a16:creationId xmlns:a16="http://schemas.microsoft.com/office/drawing/2014/main" id="{F12706E3-F24A-4B2C-8950-EB86A49361F0}"/>
              </a:ext>
            </a:extLst>
          </p:cNvPr>
          <p:cNvSpPr/>
          <p:nvPr/>
        </p:nvSpPr>
        <p:spPr bwMode="auto">
          <a:xfrm>
            <a:off x="5591944" y="2132856"/>
            <a:ext cx="5256584" cy="504056"/>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charset="0"/>
                <a:ea typeface="ＭＳ Ｐゴシック" pitchFamily="1" charset="-128"/>
              </a:rPr>
              <a:t>Internal Resources and Capabilities  </a:t>
            </a:r>
          </a:p>
        </p:txBody>
      </p:sp>
      <p:sp>
        <p:nvSpPr>
          <p:cNvPr id="7" name="Rectangle 6">
            <a:extLst>
              <a:ext uri="{FF2B5EF4-FFF2-40B4-BE49-F238E27FC236}">
                <a16:creationId xmlns:a16="http://schemas.microsoft.com/office/drawing/2014/main" id="{8B3709C3-DE65-4936-97DC-6BF654B2E2E2}"/>
              </a:ext>
            </a:extLst>
          </p:cNvPr>
          <p:cNvSpPr/>
          <p:nvPr/>
        </p:nvSpPr>
        <p:spPr bwMode="auto">
          <a:xfrm>
            <a:off x="5596728" y="3356992"/>
            <a:ext cx="5251800" cy="172819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charset="0"/>
                <a:ea typeface="ＭＳ Ｐゴシック" pitchFamily="1" charset="-128"/>
              </a:rPr>
              <a:t>External approaches:</a:t>
            </a:r>
          </a:p>
          <a:p>
            <a:pPr marL="0" marR="0" indent="0" algn="l" defTabSz="914400" rtl="0" eaLnBrk="0" fontAlgn="base" latinLnBrk="0" hangingPunct="0">
              <a:lnSpc>
                <a:spcPct val="100000"/>
              </a:lnSpc>
              <a:spcBef>
                <a:spcPct val="0"/>
              </a:spcBef>
              <a:spcAft>
                <a:spcPct val="0"/>
              </a:spcAft>
              <a:buClrTx/>
              <a:buSzTx/>
              <a:buFontTx/>
              <a:buNone/>
              <a:tabLst/>
            </a:pPr>
            <a:endParaRPr lang="en-GB" sz="2400" dirty="0">
              <a:latin typeface="Arial" charset="0"/>
              <a:ea typeface="ＭＳ Ｐゴシック" pitchFamily="1" charset="-128"/>
            </a:endParaRPr>
          </a:p>
          <a:p>
            <a:pPr marL="342900" marR="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400" dirty="0">
                <a:latin typeface="Arial" charset="0"/>
                <a:ea typeface="ＭＳ Ｐゴシック" pitchFamily="1" charset="-128"/>
              </a:rPr>
              <a:t>External Resources</a:t>
            </a:r>
          </a:p>
          <a:p>
            <a:pPr marL="342900" marR="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400" dirty="0">
                <a:latin typeface="Arial" charset="0"/>
                <a:ea typeface="ＭＳ Ｐゴシック" pitchFamily="1" charset="-128"/>
              </a:rPr>
              <a:t>External Capabilities  </a:t>
            </a:r>
            <a:r>
              <a:rPr kumimoji="0" lang="en-GB" sz="2400" b="0" i="0" u="none" strike="noStrike" cap="none" normalizeH="0" baseline="0" dirty="0">
                <a:ln>
                  <a:noFill/>
                </a:ln>
                <a:solidFill>
                  <a:schemeClr val="tx1"/>
                </a:solidFill>
                <a:effectLst/>
                <a:latin typeface="Arial" charset="0"/>
                <a:ea typeface="ＭＳ Ｐゴシック" pitchFamily="1" charset="-128"/>
              </a:rPr>
              <a:t> </a:t>
            </a:r>
          </a:p>
        </p:txBody>
      </p:sp>
      <p:sp>
        <p:nvSpPr>
          <p:cNvPr id="8" name="Right Brace 7">
            <a:extLst>
              <a:ext uri="{FF2B5EF4-FFF2-40B4-BE49-F238E27FC236}">
                <a16:creationId xmlns:a16="http://schemas.microsoft.com/office/drawing/2014/main" id="{594032FB-FC14-44A7-843E-2A8B91236FE8}"/>
              </a:ext>
            </a:extLst>
          </p:cNvPr>
          <p:cNvSpPr/>
          <p:nvPr/>
        </p:nvSpPr>
        <p:spPr bwMode="auto">
          <a:xfrm>
            <a:off x="2927648" y="2996952"/>
            <a:ext cx="1008112" cy="2448272"/>
          </a:xfrm>
          <a:prstGeom prst="rightBrace">
            <a:avLst/>
          </a:prstGeom>
          <a:solidFill>
            <a:schemeClr val="bg1"/>
          </a:solidFill>
          <a:ln w="762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pitchFamily="1" charset="-128"/>
            </a:endParaRPr>
          </a:p>
        </p:txBody>
      </p:sp>
      <p:cxnSp>
        <p:nvCxnSpPr>
          <p:cNvPr id="10" name="Straight Arrow Connector 9">
            <a:extLst>
              <a:ext uri="{FF2B5EF4-FFF2-40B4-BE49-F238E27FC236}">
                <a16:creationId xmlns:a16="http://schemas.microsoft.com/office/drawing/2014/main" id="{C787E240-7C38-4C08-B16D-AA15FFCFB5F8}"/>
              </a:ext>
            </a:extLst>
          </p:cNvPr>
          <p:cNvCxnSpPr>
            <a:stCxn id="8" idx="1"/>
          </p:cNvCxnSpPr>
          <p:nvPr/>
        </p:nvCxnSpPr>
        <p:spPr bwMode="auto">
          <a:xfrm>
            <a:off x="3935760" y="4221088"/>
            <a:ext cx="1656184" cy="0"/>
          </a:xfrm>
          <a:prstGeom prst="straightConnector1">
            <a:avLst/>
          </a:prstGeom>
          <a:solidFill>
            <a:schemeClr val="accent1"/>
          </a:solidFill>
          <a:ln w="76200" cap="flat" cmpd="sng" algn="ctr">
            <a:solidFill>
              <a:srgbClr val="FF0000"/>
            </a:solidFill>
            <a:prstDash val="solid"/>
            <a:round/>
            <a:headEnd type="none" w="med" len="med"/>
            <a:tailEnd type="triangle" w="med" len="med"/>
          </a:ln>
          <a:effectLst/>
        </p:spPr>
      </p:cxnSp>
      <p:cxnSp>
        <p:nvCxnSpPr>
          <p:cNvPr id="11" name="Straight Arrow Connector 10">
            <a:extLst>
              <a:ext uri="{FF2B5EF4-FFF2-40B4-BE49-F238E27FC236}">
                <a16:creationId xmlns:a16="http://schemas.microsoft.com/office/drawing/2014/main" id="{1F978862-29BD-43C3-980E-962871338FD0}"/>
              </a:ext>
            </a:extLst>
          </p:cNvPr>
          <p:cNvCxnSpPr>
            <a:cxnSpLocks/>
            <a:endCxn id="6" idx="1"/>
          </p:cNvCxnSpPr>
          <p:nvPr/>
        </p:nvCxnSpPr>
        <p:spPr bwMode="auto">
          <a:xfrm>
            <a:off x="3215680" y="2384884"/>
            <a:ext cx="2376264" cy="0"/>
          </a:xfrm>
          <a:prstGeom prst="straightConnector1">
            <a:avLst/>
          </a:prstGeom>
          <a:solidFill>
            <a:schemeClr val="accent1"/>
          </a:solidFill>
          <a:ln w="76200" cap="flat" cmpd="sng" algn="ctr">
            <a:solidFill>
              <a:srgbClr val="FF0000"/>
            </a:solidFill>
            <a:prstDash val="solid"/>
            <a:round/>
            <a:headEnd type="none" w="med" len="med"/>
            <a:tailEnd type="triangle" w="med" len="med"/>
          </a:ln>
          <a:effectLst/>
        </p:spPr>
      </p:cxnSp>
    </p:spTree>
    <p:extLst>
      <p:ext uri="{BB962C8B-B14F-4D97-AF65-F5344CB8AC3E}">
        <p14:creationId xmlns:p14="http://schemas.microsoft.com/office/powerpoint/2010/main" val="274123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1000"/>
                                        <p:tgtEl>
                                          <p:spTgt spid="10"/>
                                        </p:tgtEl>
                                      </p:cBhvr>
                                    </p:animEffect>
                                    <p:anim calcmode="lin" valueType="num">
                                      <p:cBhvr>
                                        <p:cTn id="25" dur="1000" fill="hold"/>
                                        <p:tgtEl>
                                          <p:spTgt spid="10"/>
                                        </p:tgtEl>
                                        <p:attrNameLst>
                                          <p:attrName>ppt_x</p:attrName>
                                        </p:attrNameLst>
                                      </p:cBhvr>
                                      <p:tavLst>
                                        <p:tav tm="0">
                                          <p:val>
                                            <p:strVal val="#ppt_x"/>
                                          </p:val>
                                        </p:tav>
                                        <p:tav tm="100000">
                                          <p:val>
                                            <p:strVal val="#ppt_x"/>
                                          </p:val>
                                        </p:tav>
                                      </p:tavLst>
                                    </p:anim>
                                    <p:anim calcmode="lin" valueType="num">
                                      <p:cBhvr>
                                        <p:cTn id="26" dur="1000" fill="hold"/>
                                        <p:tgtEl>
                                          <p:spTgt spid="10"/>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1862" y="280928"/>
            <a:ext cx="7956938" cy="803176"/>
          </a:xfrm>
          <a:ln w="3175">
            <a:solidFill>
              <a:schemeClr val="bg1"/>
            </a:solidFill>
          </a:ln>
        </p:spPr>
        <p:txBody>
          <a:bodyPr>
            <a:normAutofit/>
          </a:bodyPr>
          <a:lstStyle/>
          <a:p>
            <a:pPr defTabSz="762000">
              <a:defRPr/>
            </a:pPr>
            <a:r>
              <a:rPr lang="en-US" sz="4000" b="1" dirty="0">
                <a:solidFill>
                  <a:schemeClr val="tx1"/>
                </a:solidFill>
                <a:effectLst>
                  <a:outerShdw blurRad="38100" dist="38100" dir="2700000" algn="tl">
                    <a:srgbClr val="000000">
                      <a:alpha val="43137"/>
                    </a:srgbClr>
                  </a:outerShdw>
                </a:effectLst>
              </a:rPr>
              <a:t>What is a Strategic Method?</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5"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30"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31"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15" name="Rectangle 3"/>
          <p:cNvSpPr txBox="1">
            <a:spLocks noChangeArrowheads="1"/>
          </p:cNvSpPr>
          <p:nvPr/>
        </p:nvSpPr>
        <p:spPr>
          <a:xfrm>
            <a:off x="479376" y="1748594"/>
            <a:ext cx="10509347" cy="722554"/>
          </a:xfrm>
          <a:prstGeom prst="rect">
            <a:avLst/>
          </a:prstGeom>
        </p:spPr>
        <p:txBody>
          <a:bodyPr vert="horz" lIns="91440" tIns="45720" rIns="91440" bIns="45720" rtlCol="0">
            <a:normAutofit/>
          </a:bodyPr>
          <a:lstStyle/>
          <a:p>
            <a:pPr marL="342900" indent="4763" algn="ctr">
              <a:spcBef>
                <a:spcPct val="20000"/>
              </a:spcBef>
              <a:defRPr/>
            </a:pPr>
            <a:r>
              <a:rPr lang="en-US" sz="2400" dirty="0"/>
              <a:t>A </a:t>
            </a:r>
            <a:r>
              <a:rPr lang="en-US" sz="2400" b="1" dirty="0"/>
              <a:t>strategic method</a:t>
            </a:r>
            <a:r>
              <a:rPr lang="en-US" sz="2400" dirty="0"/>
              <a:t> is the means by which a strategy can be pursued</a:t>
            </a:r>
            <a:r>
              <a:rPr lang="en-US" sz="3200" dirty="0"/>
              <a:t>.</a:t>
            </a:r>
          </a:p>
        </p:txBody>
      </p:sp>
      <p:grpSp>
        <p:nvGrpSpPr>
          <p:cNvPr id="16" name="Group 15"/>
          <p:cNvGrpSpPr/>
          <p:nvPr/>
        </p:nvGrpSpPr>
        <p:grpSpPr>
          <a:xfrm>
            <a:off x="2999656" y="2852936"/>
            <a:ext cx="6423992" cy="2528664"/>
            <a:chOff x="1676400" y="3276600"/>
            <a:chExt cx="6324600" cy="2438400"/>
          </a:xfrm>
          <a:solidFill>
            <a:srgbClr val="FFC000"/>
          </a:solidFill>
        </p:grpSpPr>
        <p:sp>
          <p:nvSpPr>
            <p:cNvPr id="17" name="AutoShape 4"/>
            <p:cNvSpPr>
              <a:spLocks noChangeArrowheads="1"/>
            </p:cNvSpPr>
            <p:nvPr/>
          </p:nvSpPr>
          <p:spPr bwMode="auto">
            <a:xfrm>
              <a:off x="1676400" y="3276600"/>
              <a:ext cx="3048000" cy="1143000"/>
            </a:xfrm>
            <a:prstGeom prst="roundRect">
              <a:avLst>
                <a:gd name="adj" fmla="val 16667"/>
              </a:avLst>
            </a:prstGeom>
            <a:grpFill/>
            <a:ln w="9525">
              <a:noFill/>
              <a:round/>
              <a:headEnd/>
              <a:tailEnd/>
            </a:ln>
          </p:spPr>
          <p:txBody>
            <a:bodyPr wrap="none" anchor="ctr"/>
            <a:lstStyle/>
            <a:p>
              <a:pPr algn="ctr"/>
              <a:r>
                <a:rPr lang="en-US" dirty="0"/>
                <a:t>Organic </a:t>
              </a:r>
            </a:p>
            <a:p>
              <a:pPr algn="ctr"/>
              <a:r>
                <a:rPr lang="en-US" dirty="0"/>
                <a:t>development</a:t>
              </a:r>
            </a:p>
          </p:txBody>
        </p:sp>
        <p:sp>
          <p:nvSpPr>
            <p:cNvPr id="18" name="AutoShape 5"/>
            <p:cNvSpPr>
              <a:spLocks noChangeArrowheads="1"/>
            </p:cNvSpPr>
            <p:nvPr/>
          </p:nvSpPr>
          <p:spPr bwMode="auto">
            <a:xfrm>
              <a:off x="4953000" y="3276600"/>
              <a:ext cx="3048000" cy="1143000"/>
            </a:xfrm>
            <a:prstGeom prst="roundRect">
              <a:avLst>
                <a:gd name="adj" fmla="val 16667"/>
              </a:avLst>
            </a:prstGeom>
            <a:grpFill/>
            <a:ln w="9525">
              <a:noFill/>
              <a:round/>
              <a:headEnd/>
              <a:tailEnd/>
            </a:ln>
          </p:spPr>
          <p:txBody>
            <a:bodyPr wrap="none" anchor="ctr"/>
            <a:lstStyle/>
            <a:p>
              <a:pPr algn="ctr"/>
              <a:r>
                <a:rPr lang="en-US"/>
                <a:t>Mergers and </a:t>
              </a:r>
            </a:p>
            <a:p>
              <a:pPr algn="ctr"/>
              <a:r>
                <a:rPr lang="en-US"/>
                <a:t>acquisitions</a:t>
              </a:r>
            </a:p>
          </p:txBody>
        </p:sp>
        <p:sp>
          <p:nvSpPr>
            <p:cNvPr id="19" name="AutoShape 6"/>
            <p:cNvSpPr>
              <a:spLocks noChangeArrowheads="1"/>
            </p:cNvSpPr>
            <p:nvPr/>
          </p:nvSpPr>
          <p:spPr bwMode="auto">
            <a:xfrm>
              <a:off x="3352800" y="4572000"/>
              <a:ext cx="3048000" cy="1143000"/>
            </a:xfrm>
            <a:prstGeom prst="roundRect">
              <a:avLst>
                <a:gd name="adj" fmla="val 16667"/>
              </a:avLst>
            </a:prstGeom>
            <a:grpFill/>
            <a:ln w="9525">
              <a:noFill/>
              <a:round/>
              <a:headEnd/>
              <a:tailEnd/>
            </a:ln>
          </p:spPr>
          <p:txBody>
            <a:bodyPr wrap="none" anchor="ctr"/>
            <a:lstStyle/>
            <a:p>
              <a:pPr algn="ctr"/>
              <a:r>
                <a:rPr lang="en-US"/>
                <a:t>Strategic</a:t>
              </a:r>
            </a:p>
            <a:p>
              <a:pPr algn="ctr"/>
              <a:r>
                <a:rPr lang="en-US"/>
                <a:t>alliances</a:t>
              </a:r>
            </a:p>
          </p:txBody>
        </p:sp>
      </p:grpSp>
    </p:spTree>
    <p:extLst>
      <p:ext uri="{BB962C8B-B14F-4D97-AF65-F5344CB8AC3E}">
        <p14:creationId xmlns:p14="http://schemas.microsoft.com/office/powerpoint/2010/main" val="2187660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7">
            <a:extLst>
              <a:ext uri="{FF2B5EF4-FFF2-40B4-BE49-F238E27FC236}">
                <a16:creationId xmlns:a16="http://schemas.microsoft.com/office/drawing/2014/main" id="{B091A416-41DA-4086-AB75-7E4022126C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600" y="476672"/>
            <a:ext cx="6680200" cy="5211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a:extLst>
              <a:ext uri="{FF2B5EF4-FFF2-40B4-BE49-F238E27FC236}">
                <a16:creationId xmlns:a16="http://schemas.microsoft.com/office/drawing/2014/main" id="{0866C3BE-7417-46F1-9C5A-7362659DE29B}"/>
              </a:ext>
            </a:extLst>
          </p:cNvPr>
          <p:cNvSpPr/>
          <p:nvPr/>
        </p:nvSpPr>
        <p:spPr bwMode="auto">
          <a:xfrm>
            <a:off x="6835424" y="4327484"/>
            <a:ext cx="2530272" cy="1440160"/>
          </a:xfrm>
          <a:prstGeom prst="ellipse">
            <a:avLst/>
          </a:prstGeom>
          <a:noFill/>
          <a:ln w="76200" cap="flat" cmpd="sng" algn="ctr">
            <a:solidFill>
              <a:srgbClr val="FFFF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a:ln>
                <a:noFill/>
              </a:ln>
              <a:solidFill>
                <a:srgbClr val="FF0000"/>
              </a:solidFill>
              <a:effectLst/>
              <a:latin typeface="Arial" charset="0"/>
              <a:ea typeface="ＭＳ Ｐゴシック" pitchFamily="1" charset="-128"/>
            </a:endParaRPr>
          </a:p>
        </p:txBody>
      </p:sp>
    </p:spTree>
    <p:extLst>
      <p:ext uri="{BB962C8B-B14F-4D97-AF65-F5344CB8AC3E}">
        <p14:creationId xmlns:p14="http://schemas.microsoft.com/office/powerpoint/2010/main" val="171331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0662" y="104666"/>
            <a:ext cx="7886700" cy="543594"/>
          </a:xfrm>
          <a:ln w="3175">
            <a:solidFill>
              <a:schemeClr val="bg1"/>
            </a:solidFill>
            <a:prstDash val="sysDot"/>
          </a:ln>
        </p:spPr>
        <p:txBody>
          <a:bodyPr>
            <a:normAutofit fontScale="90000"/>
          </a:bodyPr>
          <a:lstStyle/>
          <a:p>
            <a:r>
              <a:rPr lang="en-GB" sz="4000" b="1" dirty="0">
                <a:solidFill>
                  <a:srgbClr val="0070C0"/>
                </a:solidFill>
                <a:effectLst>
                  <a:outerShdw blurRad="38100" dist="38100" dir="2700000" algn="tl">
                    <a:srgbClr val="000000">
                      <a:alpha val="43137"/>
                    </a:srgbClr>
                  </a:outerShdw>
                </a:effectLst>
              </a:rPr>
              <a:t>Introduction</a:t>
            </a:r>
          </a:p>
        </p:txBody>
      </p:sp>
      <p:sp>
        <p:nvSpPr>
          <p:cNvPr id="3" name="Content Placeholder 2"/>
          <p:cNvSpPr>
            <a:spLocks noGrp="1"/>
          </p:cNvSpPr>
          <p:nvPr>
            <p:ph idx="1"/>
          </p:nvPr>
        </p:nvSpPr>
        <p:spPr>
          <a:xfrm>
            <a:off x="263352" y="745903"/>
            <a:ext cx="11809311" cy="4987354"/>
          </a:xfrm>
          <a:ln w="44450">
            <a:solidFill>
              <a:schemeClr val="bg1">
                <a:lumMod val="50000"/>
              </a:schemeClr>
            </a:solidFill>
          </a:ln>
        </p:spPr>
        <p:txBody>
          <a:bodyPr>
            <a:noAutofit/>
          </a:bodyPr>
          <a:lstStyle/>
          <a:p>
            <a:pPr>
              <a:lnSpc>
                <a:spcPct val="120000"/>
              </a:lnSpc>
              <a:buClr>
                <a:srgbClr val="C00000"/>
              </a:buClr>
            </a:pPr>
            <a:r>
              <a:rPr lang="en-GB" sz="1600" b="1" dirty="0"/>
              <a:t>Poor performance of M&amp;As, and lack of suitable targets makes </a:t>
            </a:r>
            <a:r>
              <a:rPr lang="en-GB" sz="1600" b="1" u="sng" dirty="0"/>
              <a:t>cooperative strategies </a:t>
            </a:r>
            <a:r>
              <a:rPr lang="en-GB" sz="1600" b="1" dirty="0"/>
              <a:t>as a possible alternative for firm growth.</a:t>
            </a:r>
          </a:p>
          <a:p>
            <a:pPr>
              <a:lnSpc>
                <a:spcPct val="120000"/>
              </a:lnSpc>
              <a:buClr>
                <a:srgbClr val="C00000"/>
              </a:buClr>
            </a:pPr>
            <a:endParaRPr lang="en-GB" sz="1600" b="1" dirty="0"/>
          </a:p>
          <a:p>
            <a:pPr marL="0" indent="0">
              <a:lnSpc>
                <a:spcPct val="120000"/>
              </a:lnSpc>
              <a:buClr>
                <a:srgbClr val="C00000"/>
              </a:buClr>
              <a:buNone/>
            </a:pPr>
            <a:endParaRPr lang="en-GB" sz="1600" b="1" dirty="0"/>
          </a:p>
          <a:p>
            <a:pPr lvl="1">
              <a:lnSpc>
                <a:spcPct val="120000"/>
              </a:lnSpc>
              <a:buClr>
                <a:srgbClr val="C00000"/>
              </a:buClr>
              <a:buNone/>
            </a:pPr>
            <a:endParaRPr lang="en-GB" sz="1600" b="1" dirty="0"/>
          </a:p>
          <a:p>
            <a:pPr lvl="1">
              <a:lnSpc>
                <a:spcPct val="120000"/>
              </a:lnSpc>
              <a:buClr>
                <a:srgbClr val="C00000"/>
              </a:buClr>
              <a:buNone/>
            </a:pPr>
            <a:endParaRPr lang="en-GB" sz="2000" b="1" dirty="0"/>
          </a:p>
          <a:p>
            <a:pPr lvl="1">
              <a:lnSpc>
                <a:spcPct val="120000"/>
              </a:lnSpc>
              <a:buClr>
                <a:srgbClr val="C00000"/>
              </a:buClr>
              <a:buNone/>
            </a:pPr>
            <a:endParaRPr lang="en-GB" sz="1600" b="1" dirty="0"/>
          </a:p>
          <a:p>
            <a:pPr>
              <a:lnSpc>
                <a:spcPct val="120000"/>
              </a:lnSpc>
              <a:buClr>
                <a:srgbClr val="C00000"/>
              </a:buClr>
            </a:pPr>
            <a:r>
              <a:rPr lang="en-GB" sz="1600" b="1" dirty="0"/>
              <a:t>A Strategic Alliance is considered a primary type of co-operative strategy whereby firms </a:t>
            </a:r>
            <a:r>
              <a:rPr lang="en-GB" sz="1600" b="1" u="sng" dirty="0"/>
              <a:t>combine resources and capabilities </a:t>
            </a:r>
            <a:r>
              <a:rPr lang="en-GB" sz="1600" b="1" dirty="0"/>
              <a:t>to create competitive advantage (collaborative or relational advantage)</a:t>
            </a:r>
          </a:p>
          <a:p>
            <a:pPr>
              <a:lnSpc>
                <a:spcPct val="120000"/>
              </a:lnSpc>
              <a:buClr>
                <a:srgbClr val="C00000"/>
              </a:buClr>
            </a:pPr>
            <a:endParaRPr lang="en-GB" sz="1600" b="1" dirty="0"/>
          </a:p>
          <a:p>
            <a:pPr>
              <a:lnSpc>
                <a:spcPct val="120000"/>
              </a:lnSpc>
              <a:buClr>
                <a:srgbClr val="C00000"/>
              </a:buClr>
            </a:pPr>
            <a:endParaRPr lang="en-GB" sz="1600" b="1" dirty="0"/>
          </a:p>
          <a:p>
            <a:pPr marL="0" indent="0">
              <a:lnSpc>
                <a:spcPct val="120000"/>
              </a:lnSpc>
              <a:buClr>
                <a:srgbClr val="C00000"/>
              </a:buClr>
              <a:buNone/>
            </a:pPr>
            <a:endParaRPr lang="en-GB" sz="1600" b="1" dirty="0"/>
          </a:p>
          <a:p>
            <a:pPr>
              <a:lnSpc>
                <a:spcPct val="120000"/>
              </a:lnSpc>
              <a:buClr>
                <a:srgbClr val="C00000"/>
              </a:buClr>
            </a:pPr>
            <a:r>
              <a:rPr lang="en-GB" sz="1600" b="1" dirty="0"/>
              <a:t>For all cooperative strategies, success is dependent on </a:t>
            </a:r>
            <a:r>
              <a:rPr lang="en-GB" sz="1600" b="1" u="sng" dirty="0"/>
              <a:t>active involvement </a:t>
            </a:r>
            <a:r>
              <a:rPr lang="en-GB" sz="1600" b="1" dirty="0"/>
              <a:t>of all participants, </a:t>
            </a:r>
            <a:r>
              <a:rPr lang="en-GB" sz="1600" b="1" u="sng" dirty="0"/>
              <a:t>trust</a:t>
            </a:r>
            <a:r>
              <a:rPr lang="en-GB" sz="1600" b="1" dirty="0"/>
              <a:t> and </a:t>
            </a:r>
            <a:r>
              <a:rPr lang="en-GB" sz="1600" b="1" u="sng" dirty="0"/>
              <a:t>consistency</a:t>
            </a:r>
            <a:r>
              <a:rPr lang="en-GB" sz="1600" b="1" dirty="0"/>
              <a:t> in pursuing </a:t>
            </a:r>
            <a:r>
              <a:rPr lang="en-GB" sz="1600" b="1" u="sng" dirty="0"/>
              <a:t>common objectives</a:t>
            </a:r>
            <a:r>
              <a:rPr lang="en-GB" sz="1600" b="1" dirty="0"/>
              <a:t>.</a:t>
            </a:r>
          </a:p>
        </p:txBody>
      </p:sp>
      <p:sp>
        <p:nvSpPr>
          <p:cNvPr id="5" name="Rectangle 4"/>
          <p:cNvSpPr/>
          <p:nvPr/>
        </p:nvSpPr>
        <p:spPr>
          <a:xfrm>
            <a:off x="767408" y="1484784"/>
            <a:ext cx="10873208" cy="1470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t>Cooperative strategy</a:t>
            </a:r>
            <a:r>
              <a:rPr lang="en-US" sz="1600" dirty="0"/>
              <a:t> refers to a planning strategy in which two or more firms work together in order to achieve a common objective.</a:t>
            </a:r>
            <a:r>
              <a:rPr lang="en-US" sz="1600" baseline="30000" dirty="0"/>
              <a:t> </a:t>
            </a:r>
            <a:r>
              <a:rPr lang="en-US" sz="1600" dirty="0"/>
              <a:t>A cooperative strategy</a:t>
            </a:r>
            <a:r>
              <a:rPr lang="en-US" sz="1600" baseline="30000" dirty="0"/>
              <a:t> </a:t>
            </a:r>
            <a:r>
              <a:rPr lang="en-US" sz="1600" dirty="0"/>
              <a:t>gives a company advantages, especially to companies that have a lack of competitiveness, know-how  or resources. Cooperative strategy also offers access to new and wider market to companies and the possibility of learning through cooperation. </a:t>
            </a:r>
          </a:p>
        </p:txBody>
      </p:sp>
      <p:sp>
        <p:nvSpPr>
          <p:cNvPr id="6" name="Rectangle 5"/>
          <p:cNvSpPr/>
          <p:nvPr/>
        </p:nvSpPr>
        <p:spPr>
          <a:xfrm>
            <a:off x="767408" y="3902842"/>
            <a:ext cx="10873208" cy="8688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t>Collaborative/Relational Advantage</a:t>
            </a:r>
            <a:r>
              <a:rPr lang="en-US" sz="1600" dirty="0"/>
              <a:t> is the ability to form effective and rewarding partnerships with other organizations, for mutual benefit.</a:t>
            </a:r>
            <a:endParaRPr lang="en-GB" sz="1600" dirty="0"/>
          </a:p>
        </p:txBody>
      </p:sp>
    </p:spTree>
    <p:extLst>
      <p:ext uri="{BB962C8B-B14F-4D97-AF65-F5344CB8AC3E}">
        <p14:creationId xmlns:p14="http://schemas.microsoft.com/office/powerpoint/2010/main" val="3841304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2000"/>
                                        <p:tgtEl>
                                          <p:spTgt spid="3">
                                            <p:txEl>
                                              <p:pRg st="6" end="6"/>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Effect transition="in" filter="fade">
                                      <p:cBhvr>
                                        <p:cTn id="2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11C7C545-A976-42B7-AB4F-AA5286F87059}"/>
              </a:ext>
            </a:extLst>
          </p:cNvPr>
          <p:cNvSpPr>
            <a:spLocks noGrp="1"/>
          </p:cNvSpPr>
          <p:nvPr>
            <p:ph type="title"/>
          </p:nvPr>
        </p:nvSpPr>
        <p:spPr>
          <a:xfrm>
            <a:off x="1981200" y="620688"/>
            <a:ext cx="8229600" cy="792088"/>
          </a:xfrm>
        </p:spPr>
        <p:txBody>
          <a:bodyPr/>
          <a:lstStyle/>
          <a:p>
            <a:pPr eaLnBrk="1" hangingPunct="1"/>
            <a:r>
              <a:rPr lang="en-GB" altLang="en-US" sz="4000" b="1" dirty="0">
                <a:solidFill>
                  <a:srgbClr val="0070C0"/>
                </a:solidFill>
                <a:effectLst>
                  <a:outerShdw blurRad="38100" dist="38100" dir="2700000" algn="tl">
                    <a:srgbClr val="000000">
                      <a:alpha val="43137"/>
                    </a:srgbClr>
                  </a:outerShdw>
                </a:effectLst>
              </a:rPr>
              <a:t>Strategic alliances </a:t>
            </a:r>
          </a:p>
        </p:txBody>
      </p:sp>
      <p:sp>
        <p:nvSpPr>
          <p:cNvPr id="21507" name="Content Placeholder 2">
            <a:extLst>
              <a:ext uri="{FF2B5EF4-FFF2-40B4-BE49-F238E27FC236}">
                <a16:creationId xmlns:a16="http://schemas.microsoft.com/office/drawing/2014/main" id="{EF9C944B-66A6-495D-9F17-EEBE837E88FC}"/>
              </a:ext>
            </a:extLst>
          </p:cNvPr>
          <p:cNvSpPr>
            <a:spLocks noGrp="1"/>
          </p:cNvSpPr>
          <p:nvPr>
            <p:ph idx="1"/>
          </p:nvPr>
        </p:nvSpPr>
        <p:spPr>
          <a:xfrm>
            <a:off x="371364" y="1844824"/>
            <a:ext cx="11449272" cy="3960440"/>
          </a:xfrm>
        </p:spPr>
        <p:txBody>
          <a:bodyPr rtlCol="0">
            <a:normAutofit/>
          </a:bodyPr>
          <a:lstStyle/>
          <a:p>
            <a:pPr marL="17463" indent="-17463" algn="just" eaLnBrk="1" fontAlgn="auto" hangingPunct="1">
              <a:lnSpc>
                <a:spcPct val="220000"/>
              </a:lnSpc>
              <a:spcAft>
                <a:spcPts val="0"/>
              </a:spcAft>
              <a:buNone/>
              <a:defRPr/>
            </a:pPr>
            <a:r>
              <a:rPr lang="en-GB" sz="2800" i="1" dirty="0">
                <a:ea typeface="ＭＳ Ｐゴシック" pitchFamily="34" charset="-128"/>
              </a:rPr>
              <a:t>	</a:t>
            </a:r>
            <a:r>
              <a:rPr lang="en-GB" sz="3200" b="1" i="1" dirty="0">
                <a:ea typeface="ＭＳ Ｐゴシック" pitchFamily="34" charset="-128"/>
              </a:rPr>
              <a:t>A strategic alliance </a:t>
            </a:r>
            <a:r>
              <a:rPr lang="en-GB" sz="2000" dirty="0">
                <a:ea typeface="ＭＳ Ｐゴシック" pitchFamily="34" charset="-128"/>
              </a:rPr>
              <a:t>is where two or more organisations share resources and activities to pursue a common strategy.</a:t>
            </a:r>
          </a:p>
          <a:p>
            <a:pPr marL="292100" indent="-292100" algn="just" eaLnBrk="1" fontAlgn="auto" hangingPunct="1">
              <a:lnSpc>
                <a:spcPct val="220000"/>
              </a:lnSpc>
              <a:spcAft>
                <a:spcPts val="0"/>
              </a:spcAft>
              <a:defRPr/>
            </a:pPr>
            <a:r>
              <a:rPr lang="en-GB" sz="2000" b="1" i="1" dirty="0">
                <a:ea typeface="ＭＳ Ｐゴシック" pitchFamily="34" charset="-128"/>
              </a:rPr>
              <a:t>Collective strategy </a:t>
            </a:r>
            <a:r>
              <a:rPr lang="en-GB" sz="2000" dirty="0">
                <a:ea typeface="ＭＳ Ｐゴシック" pitchFamily="34" charset="-128"/>
              </a:rPr>
              <a:t>is about how the whole network of alliances, of which an organisation is a member, competes against rival networks of alliances.</a:t>
            </a:r>
          </a:p>
          <a:p>
            <a:pPr marL="292100" indent="-292100" algn="just" eaLnBrk="1" fontAlgn="auto" hangingPunct="1">
              <a:lnSpc>
                <a:spcPct val="220000"/>
              </a:lnSpc>
              <a:spcAft>
                <a:spcPts val="0"/>
              </a:spcAft>
              <a:defRPr/>
            </a:pPr>
            <a:r>
              <a:rPr lang="en-GB" sz="2000" b="1" i="1" dirty="0">
                <a:ea typeface="ＭＳ Ｐゴシック" pitchFamily="34" charset="-128"/>
              </a:rPr>
              <a:t>Collaborative advantage </a:t>
            </a:r>
            <a:r>
              <a:rPr lang="en-GB" sz="2000" dirty="0">
                <a:ea typeface="ＭＳ Ｐゴシック" pitchFamily="34" charset="-128"/>
              </a:rPr>
              <a:t>is about managing alliances better than competitors.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8EF63DA-C34D-42CA-9106-878CCFB2A224}"/>
              </a:ext>
            </a:extLst>
          </p:cNvPr>
          <p:cNvSpPr/>
          <p:nvPr/>
        </p:nvSpPr>
        <p:spPr>
          <a:xfrm>
            <a:off x="2924720" y="3356992"/>
            <a:ext cx="6504384" cy="369332"/>
          </a:xfrm>
          <a:prstGeom prst="rect">
            <a:avLst/>
          </a:prstGeom>
        </p:spPr>
        <p:txBody>
          <a:bodyPr wrap="square">
            <a:spAutoFit/>
          </a:bodyPr>
          <a:lstStyle/>
          <a:p>
            <a:r>
              <a:rPr lang="en-GB" dirty="0">
                <a:hlinkClick r:id="rId2"/>
              </a:rPr>
              <a:t>https://www.investopedia.com/terms/s/strategicalliance.asp</a:t>
            </a:r>
            <a:endParaRPr lang="en-GB" dirty="0"/>
          </a:p>
        </p:txBody>
      </p:sp>
      <p:sp>
        <p:nvSpPr>
          <p:cNvPr id="5" name="Rectangle 4">
            <a:extLst>
              <a:ext uri="{FF2B5EF4-FFF2-40B4-BE49-F238E27FC236}">
                <a16:creationId xmlns:a16="http://schemas.microsoft.com/office/drawing/2014/main" id="{9445848F-3DF7-4E67-9292-6B9A27908383}"/>
              </a:ext>
            </a:extLst>
          </p:cNvPr>
          <p:cNvSpPr/>
          <p:nvPr/>
        </p:nvSpPr>
        <p:spPr>
          <a:xfrm>
            <a:off x="3048000" y="1582633"/>
            <a:ext cx="6096000" cy="646331"/>
          </a:xfrm>
          <a:prstGeom prst="rect">
            <a:avLst/>
          </a:prstGeom>
        </p:spPr>
        <p:txBody>
          <a:bodyPr>
            <a:spAutoFit/>
          </a:bodyPr>
          <a:lstStyle/>
          <a:p>
            <a:pPr algn="ctr"/>
            <a:r>
              <a:rPr lang="en-GB" sz="3600" dirty="0">
                <a:solidFill>
                  <a:srgbClr val="111111"/>
                </a:solidFill>
                <a:effectLst>
                  <a:outerShdw blurRad="38100" dist="38100" dir="2700000" algn="tl">
                    <a:srgbClr val="000000">
                      <a:alpha val="43137"/>
                    </a:srgbClr>
                  </a:outerShdw>
                </a:effectLst>
                <a:latin typeface="SourceSansPro"/>
              </a:rPr>
              <a:t>What Is a Strategic Alliance?</a:t>
            </a:r>
          </a:p>
        </p:txBody>
      </p:sp>
      <p:sp>
        <p:nvSpPr>
          <p:cNvPr id="6" name="Rectangle 5">
            <a:extLst>
              <a:ext uri="{FF2B5EF4-FFF2-40B4-BE49-F238E27FC236}">
                <a16:creationId xmlns:a16="http://schemas.microsoft.com/office/drawing/2014/main" id="{819C76FA-0CD2-44A8-91A9-A7A356FC3547}"/>
              </a:ext>
            </a:extLst>
          </p:cNvPr>
          <p:cNvSpPr/>
          <p:nvPr/>
        </p:nvSpPr>
        <p:spPr>
          <a:xfrm>
            <a:off x="3503712" y="4259704"/>
            <a:ext cx="5346400" cy="369332"/>
          </a:xfrm>
          <a:prstGeom prst="rect">
            <a:avLst/>
          </a:prstGeom>
        </p:spPr>
        <p:txBody>
          <a:bodyPr wrap="none">
            <a:spAutoFit/>
          </a:bodyPr>
          <a:lstStyle/>
          <a:p>
            <a:r>
              <a:rPr lang="en-GB" dirty="0">
                <a:hlinkClick r:id="rId3"/>
              </a:rPr>
              <a:t>https://www.youtube.com/watch?v=HjySUZRd8RU</a:t>
            </a:r>
            <a:endParaRPr lang="en-GB" dirty="0"/>
          </a:p>
        </p:txBody>
      </p:sp>
    </p:spTree>
    <p:extLst>
      <p:ext uri="{BB962C8B-B14F-4D97-AF65-F5344CB8AC3E}">
        <p14:creationId xmlns:p14="http://schemas.microsoft.com/office/powerpoint/2010/main" val="2159314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589360" y="0"/>
            <a:ext cx="4694831" cy="1143000"/>
          </a:xfrm>
        </p:spPr>
        <p:txBody>
          <a:bodyPr/>
          <a:lstStyle/>
          <a:p>
            <a:pPr algn="ctr" eaLnBrk="1" hangingPunct="1"/>
            <a:r>
              <a:rPr lang="en-GB" altLang="en-US" sz="3200" b="1" dirty="0">
                <a:solidFill>
                  <a:schemeClr val="bg1"/>
                </a:solidFill>
              </a:rPr>
              <a:t>Entry Mode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618621" y="1534082"/>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Once a particular national market has been selected for entry, an organisation needs to choose how to enter that market.</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Entry mode strategies differ in the degree of resource commitment to a particular market and the extent to which an organisation is operationally involved in a particular location.</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In order of increasing resource commitment, the four key entry mode types are: </a:t>
            </a:r>
            <a:r>
              <a:rPr kumimoji="0" lang="en-GB" sz="2100" b="1"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exporting</a:t>
            </a: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 contractual arrangement through </a:t>
            </a:r>
            <a:r>
              <a:rPr kumimoji="0" lang="en-GB" sz="21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licensing or franchising</a:t>
            </a: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 to local partners; </a:t>
            </a:r>
            <a:r>
              <a:rPr kumimoji="0" lang="en-GB" sz="2100" b="1" i="0" u="none" strike="noStrike" kern="1200" cap="none" spc="0" normalizeH="0" baseline="0" noProof="0" dirty="0">
                <a:ln>
                  <a:noFill/>
                </a:ln>
                <a:solidFill>
                  <a:srgbClr val="00B050"/>
                </a:solidFill>
                <a:effectLst/>
                <a:uLnTx/>
                <a:uFillTx/>
                <a:latin typeface="Calibri" panose="020F0502020204030204"/>
                <a:ea typeface="+mn-ea"/>
                <a:cs typeface="+mn-cs"/>
              </a:rPr>
              <a:t>joint ventures </a:t>
            </a: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with local companies, in other words the establishment of jointly owned businesses; and wholly owned subsidiaries, through either the </a:t>
            </a:r>
            <a:r>
              <a:rPr kumimoji="0" lang="en-GB" sz="2100" b="1" i="0" u="none" strike="noStrike" kern="1200" cap="none" spc="0" normalizeH="0" baseline="0" noProof="0" dirty="0">
                <a:ln>
                  <a:noFill/>
                </a:ln>
                <a:solidFill>
                  <a:srgbClr val="FFC000">
                    <a:lumMod val="75000"/>
                  </a:srgbClr>
                </a:solidFill>
                <a:effectLst/>
                <a:uLnTx/>
                <a:uFillTx/>
                <a:latin typeface="Calibri" panose="020F0502020204030204"/>
                <a:ea typeface="+mn-ea"/>
                <a:cs typeface="+mn-cs"/>
              </a:rPr>
              <a:t>acquisition</a:t>
            </a: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 of established companies or ‘greenfield’ investments, in other words the development of facilities from scratch. </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There are advantages and disadvantages for each entry mode strategy depending on a range of factors including resource and investment requirements, control, risks, transport costs, trade barriers, entry speed, etc.</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406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48680"/>
            <a:ext cx="10363200" cy="864096"/>
          </a:xfr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63352" y="2492896"/>
            <a:ext cx="11665296" cy="3240360"/>
          </a:xfrm>
          <a:ln w="44450">
            <a:noFill/>
          </a:ln>
        </p:spPr>
        <p:txBody>
          <a:bodyPr>
            <a:normAutofit/>
          </a:bodyPr>
          <a:lstStyle/>
          <a:p>
            <a:pPr algn="just">
              <a:lnSpc>
                <a:spcPct val="120000"/>
              </a:lnSpc>
              <a:buClr>
                <a:srgbClr val="C00000"/>
              </a:buClr>
              <a:defRPr/>
            </a:pPr>
            <a:r>
              <a:rPr lang="en-GB" sz="2000" b="1" dirty="0"/>
              <a:t>Joint Venture: </a:t>
            </a:r>
            <a:r>
              <a:rPr lang="en-GB" sz="2000" dirty="0"/>
              <a:t>a strategic alliance where 2 or more firms create a legally independent company to share resources and capabilities in developing competitive advantage: </a:t>
            </a:r>
            <a:r>
              <a:rPr lang="en-GB" sz="2000" b="1" dirty="0">
                <a:solidFill>
                  <a:srgbClr val="FF0000"/>
                </a:solidFill>
              </a:rPr>
              <a:t>Equal percentages </a:t>
            </a:r>
            <a:r>
              <a:rPr lang="en-GB" sz="2000" dirty="0"/>
              <a:t>are owned and contributions to operations should be on equal terms.</a:t>
            </a:r>
          </a:p>
          <a:p>
            <a:pPr algn="just">
              <a:lnSpc>
                <a:spcPct val="120000"/>
              </a:lnSpc>
              <a:buClr>
                <a:srgbClr val="C00000"/>
              </a:buClr>
              <a:defRPr/>
            </a:pPr>
            <a:r>
              <a:rPr lang="en-GB" sz="2000" b="1" dirty="0"/>
              <a:t>Equity alliance: </a:t>
            </a:r>
            <a:r>
              <a:rPr lang="en-US" sz="2000" dirty="0"/>
              <a:t>an alliance in which two or more firms own </a:t>
            </a:r>
            <a:r>
              <a:rPr lang="en-US" sz="2000" b="1" dirty="0">
                <a:solidFill>
                  <a:srgbClr val="FF0000"/>
                </a:solidFill>
              </a:rPr>
              <a:t>different percentages </a:t>
            </a:r>
            <a:r>
              <a:rPr lang="en-US" sz="2000" dirty="0"/>
              <a:t>of the company they have formed by combining some of their resources and capabilities to create a competitive advantage.</a:t>
            </a:r>
          </a:p>
          <a:p>
            <a:pPr algn="just">
              <a:lnSpc>
                <a:spcPct val="120000"/>
              </a:lnSpc>
              <a:buClr>
                <a:srgbClr val="C00000"/>
              </a:buClr>
              <a:defRPr/>
            </a:pPr>
            <a:r>
              <a:rPr lang="en-US" sz="2000" b="1" dirty="0"/>
              <a:t>Non-equity alliance:  </a:t>
            </a:r>
            <a:r>
              <a:rPr lang="en-US" sz="2000" dirty="0"/>
              <a:t>two or more companies sign a </a:t>
            </a:r>
            <a:r>
              <a:rPr lang="en-US" sz="2000" b="1" dirty="0">
                <a:solidFill>
                  <a:srgbClr val="FF0000"/>
                </a:solidFill>
              </a:rPr>
              <a:t>contractual relationship </a:t>
            </a:r>
            <a:r>
              <a:rPr lang="en-US" sz="2000" dirty="0"/>
              <a:t>to pool their resources and capabilities together.</a:t>
            </a:r>
            <a:endParaRPr lang="en-GB" sz="2000" dirty="0"/>
          </a:p>
        </p:txBody>
      </p:sp>
      <p:sp>
        <p:nvSpPr>
          <p:cNvPr id="4" name="Rectangle 3">
            <a:extLst>
              <a:ext uri="{FF2B5EF4-FFF2-40B4-BE49-F238E27FC236}">
                <a16:creationId xmlns:a16="http://schemas.microsoft.com/office/drawing/2014/main" id="{A2A1C153-B900-4F74-9F0D-B2BE09B8A7CC}"/>
              </a:ext>
            </a:extLst>
          </p:cNvPr>
          <p:cNvSpPr/>
          <p:nvPr/>
        </p:nvSpPr>
        <p:spPr>
          <a:xfrm>
            <a:off x="407368" y="1437858"/>
            <a:ext cx="11377264" cy="763542"/>
          </a:xfrm>
          <a:prstGeom prst="rect">
            <a:avLst/>
          </a:prstGeom>
        </p:spPr>
        <p:txBody>
          <a:bodyPr wrap="square">
            <a:spAutoFit/>
          </a:bodyPr>
          <a:lstStyle/>
          <a:p>
            <a:pPr algn="ctr">
              <a:lnSpc>
                <a:spcPct val="120000"/>
              </a:lnSpc>
              <a:buClr>
                <a:srgbClr val="C00000"/>
              </a:buClr>
              <a:defRPr/>
            </a:pPr>
            <a:r>
              <a:rPr lang="en-GB" sz="2000" b="1" dirty="0">
                <a:effectLst>
                  <a:outerShdw blurRad="38100" dist="38100" dir="2700000" algn="tl">
                    <a:srgbClr val="000000">
                      <a:alpha val="43137"/>
                    </a:srgbClr>
                  </a:outerShdw>
                </a:effectLst>
              </a:rPr>
              <a:t>Alliances can be classified into three in terms of ownership arrangements:</a:t>
            </a:r>
          </a:p>
          <a:p>
            <a:pPr marL="342900" lvl="1" indent="0" algn="ctr">
              <a:lnSpc>
                <a:spcPct val="120000"/>
              </a:lnSpc>
              <a:buClr>
                <a:srgbClr val="C00000"/>
              </a:buClr>
              <a:buNone/>
              <a:defRPr/>
            </a:pPr>
            <a:r>
              <a:rPr lang="en-GB" b="1" dirty="0">
                <a:effectLst>
                  <a:outerShdw blurRad="38100" dist="38100" dir="2700000" algn="tl">
                    <a:srgbClr val="000000">
                      <a:alpha val="43137"/>
                    </a:srgbClr>
                  </a:outerShdw>
                </a:effectLst>
              </a:rPr>
              <a:t>1) Joint venture, 2) equity alliance and 3) nonequity alliance</a:t>
            </a:r>
          </a:p>
        </p:txBody>
      </p:sp>
    </p:spTree>
    <p:extLst>
      <p:ext uri="{BB962C8B-B14F-4D97-AF65-F5344CB8AC3E}">
        <p14:creationId xmlns:p14="http://schemas.microsoft.com/office/powerpoint/2010/main" val="180490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829825-45FF-40A4-861F-9A2976B9D717}"/>
              </a:ext>
            </a:extLst>
          </p:cNvPr>
          <p:cNvSpPr>
            <a:spLocks noGrp="1"/>
          </p:cNvSpPr>
          <p:nvPr>
            <p:ph type="title"/>
          </p:nvPr>
        </p:nvSpPr>
        <p:spPr>
          <a:xfrm>
            <a:off x="1981200" y="620688"/>
            <a:ext cx="8229600" cy="792088"/>
          </a:xfrm>
        </p:spPr>
        <p:txBody>
          <a:bodyPr/>
          <a:lstStyle/>
          <a:p>
            <a:pPr eaLnBrk="1" hangingPunct="1"/>
            <a:r>
              <a:rPr lang="en-GB" altLang="en-US" sz="4000" b="1" dirty="0">
                <a:solidFill>
                  <a:srgbClr val="0070C0"/>
                </a:solidFill>
                <a:effectLst>
                  <a:outerShdw blurRad="38100" dist="38100" dir="2700000" algn="tl">
                    <a:srgbClr val="000000">
                      <a:alpha val="43137"/>
                    </a:srgbClr>
                  </a:outerShdw>
                </a:effectLst>
              </a:rPr>
              <a:t>Strategic alliances </a:t>
            </a:r>
          </a:p>
        </p:txBody>
      </p:sp>
      <p:sp>
        <p:nvSpPr>
          <p:cNvPr id="5" name="Rectangle 4">
            <a:extLst>
              <a:ext uri="{FF2B5EF4-FFF2-40B4-BE49-F238E27FC236}">
                <a16:creationId xmlns:a16="http://schemas.microsoft.com/office/drawing/2014/main" id="{4B79935A-F687-42FB-886D-FBC1244D8720}"/>
              </a:ext>
            </a:extLst>
          </p:cNvPr>
          <p:cNvSpPr/>
          <p:nvPr/>
        </p:nvSpPr>
        <p:spPr>
          <a:xfrm>
            <a:off x="335360" y="2348880"/>
            <a:ext cx="7272808" cy="2591287"/>
          </a:xfrm>
          <a:prstGeom prst="rect">
            <a:avLst/>
          </a:prstGeom>
        </p:spPr>
        <p:txBody>
          <a:bodyPr wrap="square">
            <a:spAutoFit/>
          </a:bodyPr>
          <a:lstStyle/>
          <a:p>
            <a:pPr marL="171450" lvl="0" indent="-171450" algn="just">
              <a:lnSpc>
                <a:spcPct val="150000"/>
              </a:lnSpc>
              <a:spcBef>
                <a:spcPts val="750"/>
              </a:spcBef>
              <a:buClr>
                <a:srgbClr val="C00000"/>
              </a:buClr>
              <a:buSzPts val="2220"/>
              <a:buChar char="•"/>
            </a:pPr>
            <a:r>
              <a:rPr lang="en-GB" sz="2220" b="1" dirty="0"/>
              <a:t>Joint Venture: </a:t>
            </a:r>
            <a:r>
              <a:rPr lang="en-GB" sz="2220" dirty="0"/>
              <a:t>a strategic alliance where 2 or more firms create a legally independent company to share resources and capabilities in developing competitive advantage: Equal percentages are owned and contributions to operations should be on equal terms</a:t>
            </a:r>
            <a:endParaRPr lang="en-GB" dirty="0"/>
          </a:p>
        </p:txBody>
      </p:sp>
      <p:pic>
        <p:nvPicPr>
          <p:cNvPr id="5122" name="Picture 2" descr="Image result for Joint Venture:&quot;">
            <a:extLst>
              <a:ext uri="{FF2B5EF4-FFF2-40B4-BE49-F238E27FC236}">
                <a16:creationId xmlns:a16="http://schemas.microsoft.com/office/drawing/2014/main" id="{34D24046-0D07-4DCC-BF62-BD31F1EDA5E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68208" y="2348880"/>
            <a:ext cx="4030450" cy="2686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7510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913A582-4367-4813-8114-C54BD45508AD}"/>
              </a:ext>
            </a:extLst>
          </p:cNvPr>
          <p:cNvSpPr>
            <a:spLocks noGrp="1"/>
          </p:cNvSpPr>
          <p:nvPr>
            <p:ph type="title"/>
          </p:nvPr>
        </p:nvSpPr>
        <p:spPr>
          <a:xfrm>
            <a:off x="452651" y="220420"/>
            <a:ext cx="8229600" cy="763165"/>
          </a:xfrm>
        </p:spPr>
        <p:txBody>
          <a:bodyPr/>
          <a:lstStyle/>
          <a:p>
            <a:pPr algn="l" eaLnBrk="1" hangingPunct="1"/>
            <a:r>
              <a:rPr lang="en-GB" altLang="en-US" sz="4000" b="1" dirty="0">
                <a:solidFill>
                  <a:srgbClr val="0070C0"/>
                </a:solidFill>
                <a:effectLst>
                  <a:outerShdw blurRad="38100" dist="38100" dir="2700000" algn="tl">
                    <a:srgbClr val="000000">
                      <a:alpha val="43137"/>
                    </a:srgbClr>
                  </a:outerShdw>
                </a:effectLst>
              </a:rPr>
              <a:t>Equity alliances </a:t>
            </a:r>
          </a:p>
        </p:txBody>
      </p:sp>
      <p:sp>
        <p:nvSpPr>
          <p:cNvPr id="26627" name="Content Placeholder 2">
            <a:extLst>
              <a:ext uri="{FF2B5EF4-FFF2-40B4-BE49-F238E27FC236}">
                <a16:creationId xmlns:a16="http://schemas.microsoft.com/office/drawing/2014/main" id="{F25937EA-2F98-4232-A028-7CD2D344FBAD}"/>
              </a:ext>
            </a:extLst>
          </p:cNvPr>
          <p:cNvSpPr>
            <a:spLocks noGrp="1"/>
          </p:cNvSpPr>
          <p:nvPr>
            <p:ph idx="1"/>
          </p:nvPr>
        </p:nvSpPr>
        <p:spPr>
          <a:xfrm>
            <a:off x="132984" y="1222421"/>
            <a:ext cx="11737304" cy="3888432"/>
          </a:xfrm>
        </p:spPr>
        <p:txBody>
          <a:bodyPr/>
          <a:lstStyle/>
          <a:p>
            <a:pPr marL="304800" indent="-304800" algn="just" eaLnBrk="1" hangingPunct="1">
              <a:lnSpc>
                <a:spcPct val="150000"/>
              </a:lnSpc>
            </a:pPr>
            <a:r>
              <a:rPr lang="en-GB" altLang="en-US" sz="2400" dirty="0"/>
              <a:t>The most common form of equity alliance is the </a:t>
            </a:r>
            <a:r>
              <a:rPr lang="en-GB" altLang="en-US" sz="2400" i="1" dirty="0">
                <a:solidFill>
                  <a:srgbClr val="FF0000"/>
                </a:solidFill>
              </a:rPr>
              <a:t>joint venture</a:t>
            </a:r>
            <a:r>
              <a:rPr lang="en-GB" altLang="en-US" sz="2400" i="1" dirty="0"/>
              <a:t>, </a:t>
            </a:r>
            <a:r>
              <a:rPr lang="en-GB" altLang="en-US" sz="2400" dirty="0"/>
              <a:t>where two organisations remain independent but set up a new organisation jointly owned by the parents. (An example is </a:t>
            </a:r>
            <a:r>
              <a:rPr lang="en-US" altLang="en-US" sz="2400" dirty="0"/>
              <a:t>Etihad Airways which has many equity alliances including Alitalia, Air Berlin, Air Serbia, Air Seychelles, India</a:t>
            </a:r>
            <a:r>
              <a:rPr lang="en-IN" altLang="en-US" sz="2400" dirty="0"/>
              <a:t>’</a:t>
            </a:r>
            <a:r>
              <a:rPr lang="en-US" altLang="ja-JP" sz="2400" dirty="0"/>
              <a:t>s Jet Airways)</a:t>
            </a:r>
            <a:endParaRPr lang="en-GB" altLang="ja-JP" sz="2400" dirty="0"/>
          </a:p>
          <a:p>
            <a:pPr marL="304800" indent="-304800" algn="just" eaLnBrk="1" hangingPunct="1">
              <a:lnSpc>
                <a:spcPct val="150000"/>
              </a:lnSpc>
            </a:pPr>
            <a:r>
              <a:rPr lang="en-GB" altLang="en-US" sz="2400" i="1" dirty="0"/>
              <a:t>A consortium alliance </a:t>
            </a:r>
            <a:r>
              <a:rPr lang="en-GB" altLang="en-US" sz="2400" dirty="0"/>
              <a:t>involves several partners setting up a venture together. (An example is </a:t>
            </a:r>
            <a:r>
              <a:rPr lang="en-GB" altLang="en-US" sz="2400" dirty="0" err="1"/>
              <a:t>Sematech</a:t>
            </a:r>
            <a:r>
              <a:rPr lang="en-GB" altLang="en-US" sz="2400" dirty="0"/>
              <a:t> research consortium set up by IBM, HP, Toshiba and Samsung).</a:t>
            </a:r>
          </a:p>
        </p:txBody>
      </p:sp>
    </p:spTree>
    <p:extLst>
      <p:ext uri="{BB962C8B-B14F-4D97-AF65-F5344CB8AC3E}">
        <p14:creationId xmlns:p14="http://schemas.microsoft.com/office/powerpoint/2010/main" val="498091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7386AA-BAE5-493C-AF32-4C6255DDB34E}"/>
              </a:ext>
            </a:extLst>
          </p:cNvPr>
          <p:cNvSpPr/>
          <p:nvPr/>
        </p:nvSpPr>
        <p:spPr>
          <a:xfrm>
            <a:off x="767408" y="2457762"/>
            <a:ext cx="11161240" cy="646331"/>
          </a:xfrm>
          <a:prstGeom prst="rect">
            <a:avLst/>
          </a:prstGeom>
        </p:spPr>
        <p:txBody>
          <a:bodyPr wrap="square">
            <a:spAutoFit/>
          </a:bodyPr>
          <a:lstStyle/>
          <a:p>
            <a:r>
              <a:rPr lang="en-GB" dirty="0">
                <a:solidFill>
                  <a:srgbClr val="000000"/>
                </a:solidFill>
                <a:latin typeface="Tiempos"/>
              </a:rPr>
              <a:t>Bain has experience with more than </a:t>
            </a:r>
            <a:r>
              <a:rPr lang="en-GB" b="1" dirty="0">
                <a:solidFill>
                  <a:srgbClr val="000000"/>
                </a:solidFill>
                <a:latin typeface="Tiempos"/>
              </a:rPr>
              <a:t>500 joint ventures</a:t>
            </a:r>
            <a:r>
              <a:rPr lang="en-GB" dirty="0">
                <a:solidFill>
                  <a:srgbClr val="000000"/>
                </a:solidFill>
                <a:latin typeface="Tiempos"/>
              </a:rPr>
              <a:t>, with more than </a:t>
            </a:r>
            <a:r>
              <a:rPr lang="en-GB" b="1" dirty="0">
                <a:solidFill>
                  <a:srgbClr val="000000"/>
                </a:solidFill>
                <a:latin typeface="Tiempos"/>
              </a:rPr>
              <a:t>30 joint ventures experts</a:t>
            </a:r>
            <a:r>
              <a:rPr lang="en-GB" dirty="0">
                <a:solidFill>
                  <a:srgbClr val="000000"/>
                </a:solidFill>
                <a:latin typeface="Tiempos"/>
              </a:rPr>
              <a:t> around the world to help you maximize the value of your joint venture.</a:t>
            </a:r>
            <a:endParaRPr lang="en-GB" dirty="0"/>
          </a:p>
        </p:txBody>
      </p:sp>
      <p:sp>
        <p:nvSpPr>
          <p:cNvPr id="5" name="Rectangle 4">
            <a:extLst>
              <a:ext uri="{FF2B5EF4-FFF2-40B4-BE49-F238E27FC236}">
                <a16:creationId xmlns:a16="http://schemas.microsoft.com/office/drawing/2014/main" id="{4BEFD375-9F5B-42D9-87C0-A7B0226FAC53}"/>
              </a:ext>
            </a:extLst>
          </p:cNvPr>
          <p:cNvSpPr/>
          <p:nvPr/>
        </p:nvSpPr>
        <p:spPr>
          <a:xfrm>
            <a:off x="479376" y="4077072"/>
            <a:ext cx="11017224" cy="369332"/>
          </a:xfrm>
          <a:prstGeom prst="rect">
            <a:avLst/>
          </a:prstGeom>
        </p:spPr>
        <p:txBody>
          <a:bodyPr wrap="square">
            <a:spAutoFit/>
          </a:bodyPr>
          <a:lstStyle/>
          <a:p>
            <a:pPr algn="ctr"/>
            <a:r>
              <a:rPr lang="en-GB" dirty="0">
                <a:hlinkClick r:id="rId2"/>
              </a:rPr>
              <a:t>https://www.bain.com/consulting-services/mergers-acquisitions/joint-ventures-alliances/</a:t>
            </a:r>
            <a:endParaRPr lang="en-GB" dirty="0"/>
          </a:p>
        </p:txBody>
      </p:sp>
    </p:spTree>
    <p:extLst>
      <p:ext uri="{BB962C8B-B14F-4D97-AF65-F5344CB8AC3E}">
        <p14:creationId xmlns:p14="http://schemas.microsoft.com/office/powerpoint/2010/main" val="1491429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137" y="235431"/>
            <a:ext cx="10363200" cy="731168"/>
          </a:xfrm>
          <a:ln w="3175">
            <a:solidFill>
              <a:schemeClr val="bg1"/>
            </a:solidFill>
          </a:ln>
        </p:spPr>
        <p:txBody>
          <a:bodyPr>
            <a:normAutofit/>
          </a:bodyPr>
          <a:lstStyle/>
          <a:p>
            <a:pPr algn="l"/>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48072" y="1232756"/>
            <a:ext cx="11695856" cy="4392488"/>
          </a:xfrm>
          <a:ln w="44450">
            <a:noFill/>
          </a:ln>
        </p:spPr>
        <p:txBody>
          <a:bodyPr>
            <a:normAutofit fontScale="92500" lnSpcReduction="10000"/>
          </a:bodyPr>
          <a:lstStyle/>
          <a:p>
            <a:pPr marL="342900" indent="-342900" algn="just">
              <a:lnSpc>
                <a:spcPct val="200000"/>
              </a:lnSpc>
              <a:buFont typeface="+mj-lt"/>
              <a:buAutoNum type="arabicPeriod"/>
            </a:pPr>
            <a:r>
              <a:rPr lang="en-US" sz="1800" dirty="0"/>
              <a:t>A joint venture can be for a singular purpose or can be an on-going purpose.</a:t>
            </a:r>
          </a:p>
          <a:p>
            <a:pPr marL="342900" indent="-342900" algn="just">
              <a:lnSpc>
                <a:spcPct val="200000"/>
              </a:lnSpc>
              <a:buFont typeface="+mj-lt"/>
              <a:buAutoNum type="arabicPeriod"/>
            </a:pPr>
            <a:r>
              <a:rPr lang="en-US" sz="1800" dirty="0"/>
              <a:t>In a JV, the business entities share their resources, assets, equity to make the venture successful. While getting into the JV, they also sign an agreement which binds them to share the results of profit/loss, management etc.</a:t>
            </a:r>
          </a:p>
          <a:p>
            <a:pPr marL="342900" indent="-342900" algn="just">
              <a:lnSpc>
                <a:spcPct val="200000"/>
              </a:lnSpc>
              <a:buFont typeface="+mj-lt"/>
              <a:buAutoNum type="arabicPeriod"/>
            </a:pPr>
            <a:r>
              <a:rPr lang="en-US" sz="1800" dirty="0"/>
              <a:t>Sometimes, two or more business entities come together and form a new entity altogether for their JV. In that case, they call it partnerships, corporations, or limited liability companies.</a:t>
            </a:r>
          </a:p>
          <a:p>
            <a:pPr marL="342900" indent="-342900" algn="just">
              <a:lnSpc>
                <a:spcPct val="200000"/>
              </a:lnSpc>
              <a:buFont typeface="+mj-lt"/>
              <a:buAutoNum type="arabicPeriod"/>
            </a:pPr>
            <a:r>
              <a:rPr lang="en-US" sz="1800" dirty="0"/>
              <a:t>Sometimes, these business entities keep their own individual identity and go for a JV with a joint venture agreement.</a:t>
            </a:r>
          </a:p>
          <a:p>
            <a:pPr marL="342900" indent="-342900" algn="just">
              <a:lnSpc>
                <a:spcPct val="200000"/>
              </a:lnSpc>
              <a:buFont typeface="+mj-lt"/>
              <a:buAutoNum type="arabicPeriod"/>
            </a:pPr>
            <a:r>
              <a:rPr lang="en-US" sz="1800" dirty="0"/>
              <a:t>In most cases, the JV is initiated to achieve a single purpose like research or production of certain products. But JV can also be formed for an on-going purpose.</a:t>
            </a:r>
          </a:p>
          <a:p>
            <a:pPr algn="just">
              <a:lnSpc>
                <a:spcPct val="200000"/>
              </a:lnSpc>
              <a:buClr>
                <a:srgbClr val="C00000"/>
              </a:buClr>
              <a:buNone/>
              <a:defRPr/>
            </a:pPr>
            <a:endParaRPr lang="en-GB" sz="1800" dirty="0"/>
          </a:p>
        </p:txBody>
      </p:sp>
    </p:spTree>
    <p:extLst>
      <p:ext uri="{BB962C8B-B14F-4D97-AF65-F5344CB8AC3E}">
        <p14:creationId xmlns:p14="http://schemas.microsoft.com/office/powerpoint/2010/main" val="3825266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prstClr val="white"/>
                </a:solidFill>
                <a:effectLst/>
                <a:uLnTx/>
                <a:uFillTx/>
                <a:latin typeface="Calibri Light" panose="020F0302020204030204"/>
                <a:ea typeface="+mj-ea"/>
                <a:cs typeface="+mj-cs"/>
              </a:rPr>
              <a:t>Strategic Alliance</a:t>
            </a:r>
          </a:p>
        </p:txBody>
      </p:sp>
      <p:sp>
        <p:nvSpPr>
          <p:cNvPr id="2" name="Content Placeholder 2">
            <a:extLst>
              <a:ext uri="{FF2B5EF4-FFF2-40B4-BE49-F238E27FC236}">
                <a16:creationId xmlns:a16="http://schemas.microsoft.com/office/drawing/2014/main" id="{72479145-6147-4DA5-9401-4C00F12C346A}"/>
              </a:ext>
            </a:extLst>
          </p:cNvPr>
          <p:cNvSpPr txBox="1">
            <a:spLocks/>
          </p:cNvSpPr>
          <p:nvPr/>
        </p:nvSpPr>
        <p:spPr bwMode="auto">
          <a:xfrm>
            <a:off x="618621" y="1608525"/>
            <a:ext cx="1095475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1" i="0" u="none" strike="noStrike" kern="1200" cap="none" spc="0" normalizeH="0" baseline="0" noProof="0" dirty="0">
                <a:ln>
                  <a:noFill/>
                </a:ln>
                <a:solidFill>
                  <a:srgbClr val="FF0000"/>
                </a:solidFill>
                <a:effectLst/>
                <a:uLnTx/>
                <a:uFillTx/>
                <a:latin typeface="Calibri" panose="020F0502020204030204"/>
                <a:ea typeface="+mn-ea"/>
                <a:cs typeface="+mn-cs"/>
              </a:rPr>
              <a:t>Strategic alliance </a:t>
            </a: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is where two or more organisations share resources and activities to pursue a common strategy.</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GB" sz="2100" b="1" i="0" u="none" strike="noStrike" kern="1200" cap="none" spc="0" normalizeH="0" baseline="0" noProof="0" dirty="0">
                <a:ln>
                  <a:noFill/>
                </a:ln>
                <a:solidFill>
                  <a:srgbClr val="FF0000"/>
                </a:solidFill>
                <a:effectLst/>
                <a:uLnTx/>
                <a:uFillTx/>
                <a:latin typeface="Calibri" panose="020F0502020204030204"/>
                <a:ea typeface="+mn-ea"/>
                <a:cs typeface="+mn-cs"/>
              </a:rPr>
              <a:t>strategic alliance </a:t>
            </a: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is a collaborative arrangement between two or more firms to pursue agreed common goals.</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Types of strategic alliance (in terms of ownership):</a:t>
            </a:r>
          </a:p>
          <a:p>
            <a:pPr marL="742950" marR="0" lvl="1" indent="-28575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2000" b="1"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Equity alliances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involve the creation of a new entity that is owned separately by the partners involved. The most common form of equity alliance is the </a:t>
            </a:r>
            <a:r>
              <a:rPr kumimoji="0" lang="en-GB" sz="20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rPr>
              <a:t>joint venture</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where two organisations remain independent but set up a new organisation jointly owned by the parents.</a:t>
            </a:r>
          </a:p>
          <a:p>
            <a:pPr marL="742950" marR="0" lvl="1" indent="-28575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2000" b="1" i="0" u="none" strike="noStrike" kern="1200" cap="none" spc="0" normalizeH="0" baseline="0" noProof="0" dirty="0">
                <a:ln>
                  <a:noFill/>
                </a:ln>
                <a:solidFill>
                  <a:srgbClr val="FFC000">
                    <a:lumMod val="50000"/>
                  </a:srgbClr>
                </a:solidFill>
                <a:effectLst/>
                <a:uLnTx/>
                <a:uFillTx/>
                <a:latin typeface="Calibri" panose="020F0502020204030204"/>
                <a:ea typeface="+mn-ea"/>
                <a:cs typeface="+mn-cs"/>
              </a:rPr>
              <a:t>Non-equity alliances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are typically looser, without the commitment implied by ownership. Non-equity alliances are often based on contracts. One common form of contractual alliance is </a:t>
            </a:r>
            <a:r>
              <a:rPr kumimoji="0" lang="en-GB" sz="20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rPr>
              <a:t>franchising</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where one organisation (the franchisor) gives another organisation (the franchisee) the right to sell the franchisor’s products or services in a particular location in return for a fee or royalty.</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8146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1000"/>
                                        <p:tgtEl>
                                          <p:spTgt spid="2">
                                            <p:txEl>
                                              <p:pRg st="3" end="3"/>
                                            </p:txEl>
                                          </p:spTgt>
                                        </p:tgtEl>
                                      </p:cBhvr>
                                    </p:animEffect>
                                    <p:anim calcmode="lin" valueType="num">
                                      <p:cBhvr>
                                        <p:cTn id="27"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70997" y="0"/>
            <a:ext cx="5418161" cy="1143000"/>
          </a:xfrm>
        </p:spPr>
        <p:txBody>
          <a:bodyPr>
            <a:normAutofit/>
          </a:bodyPr>
          <a:lstStyle/>
          <a:p>
            <a:pPr algn="ctr" eaLnBrk="1" hangingPunct="1"/>
            <a:r>
              <a:rPr lang="en-GB" altLang="en-US" sz="3200" b="1" dirty="0">
                <a:solidFill>
                  <a:schemeClr val="bg1"/>
                </a:solidFill>
                <a:effectLst>
                  <a:outerShdw blurRad="38100" dist="38100" dir="2700000" algn="tl">
                    <a:srgbClr val="000000">
                      <a:alpha val="43137"/>
                    </a:srgbClr>
                  </a:outerShdw>
                </a:effectLst>
              </a:rPr>
              <a:t>Comparison of Entry Mode Strategies</a:t>
            </a:r>
          </a:p>
        </p:txBody>
      </p:sp>
      <p:pic>
        <p:nvPicPr>
          <p:cNvPr id="3" name="Picture 2">
            <a:extLst>
              <a:ext uri="{FF2B5EF4-FFF2-40B4-BE49-F238E27FC236}">
                <a16:creationId xmlns:a16="http://schemas.microsoft.com/office/drawing/2014/main" id="{E2FFB6F8-5F33-472C-A54E-58AAE65808F3}"/>
              </a:ext>
            </a:extLst>
          </p:cNvPr>
          <p:cNvPicPr>
            <a:picLocks noChangeAspect="1"/>
          </p:cNvPicPr>
          <p:nvPr/>
        </p:nvPicPr>
        <p:blipFill>
          <a:blip r:embed="rId3"/>
          <a:stretch>
            <a:fillRect/>
          </a:stretch>
        </p:blipFill>
        <p:spPr>
          <a:xfrm>
            <a:off x="442819" y="1995861"/>
            <a:ext cx="11306361" cy="3672408"/>
          </a:xfrm>
          <a:prstGeom prst="rect">
            <a:avLst/>
          </a:prstGeom>
        </p:spPr>
      </p:pic>
    </p:spTree>
    <p:extLst>
      <p:ext uri="{BB962C8B-B14F-4D97-AF65-F5344CB8AC3E}">
        <p14:creationId xmlns:p14="http://schemas.microsoft.com/office/powerpoint/2010/main" val="335329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425588" y="0"/>
            <a:ext cx="5199797" cy="1143000"/>
          </a:xfrm>
        </p:spPr>
        <p:txBody>
          <a:bodyPr/>
          <a:lstStyle/>
          <a:p>
            <a:pPr algn="ctr" eaLnBrk="1" hangingPunct="1"/>
            <a:r>
              <a:rPr lang="en-GB" altLang="en-US" sz="3200" b="1" dirty="0">
                <a:solidFill>
                  <a:schemeClr val="bg1"/>
                </a:solidFill>
              </a:rPr>
              <a:t>Methods of Expansion: Advantages and Disadvantages</a:t>
            </a:r>
          </a:p>
        </p:txBody>
      </p:sp>
      <p:pic>
        <p:nvPicPr>
          <p:cNvPr id="5" name="Picture 4" descr="A screenshot of a cell phone&#10;&#10;Description automatically generated">
            <a:extLst>
              <a:ext uri="{FF2B5EF4-FFF2-40B4-BE49-F238E27FC236}">
                <a16:creationId xmlns:a16="http://schemas.microsoft.com/office/drawing/2014/main" id="{04891FDD-9A61-4709-8C1A-7C9CE164B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3538" y="1676764"/>
            <a:ext cx="10585176" cy="4654269"/>
          </a:xfrm>
          <a:prstGeom prst="rect">
            <a:avLst/>
          </a:prstGeom>
        </p:spPr>
      </p:pic>
    </p:spTree>
    <p:extLst>
      <p:ext uri="{BB962C8B-B14F-4D97-AF65-F5344CB8AC3E}">
        <p14:creationId xmlns:p14="http://schemas.microsoft.com/office/powerpoint/2010/main" val="267912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A7AAEE-F2D6-4932-BFC8-0BFCB70288A7}"/>
              </a:ext>
            </a:extLst>
          </p:cNvPr>
          <p:cNvSpPr/>
          <p:nvPr/>
        </p:nvSpPr>
        <p:spPr>
          <a:xfrm>
            <a:off x="191344" y="836712"/>
            <a:ext cx="11809312" cy="1200329"/>
          </a:xfrm>
          <a:prstGeom prst="rect">
            <a:avLst/>
          </a:prstGeom>
        </p:spPr>
        <p:txBody>
          <a:bodyPr wrap="square">
            <a:spAutoFit/>
          </a:bodyPr>
          <a:lstStyle/>
          <a:p>
            <a:pPr algn="just"/>
            <a:r>
              <a:rPr lang="en-GB" b="1" dirty="0">
                <a:latin typeface="Nunito Sans"/>
              </a:rPr>
              <a:t>Example: </a:t>
            </a:r>
          </a:p>
          <a:p>
            <a:pPr algn="just"/>
            <a:r>
              <a:rPr lang="en-GB" dirty="0">
                <a:latin typeface="Nunito Sans"/>
              </a:rPr>
              <a:t>A good example of a joint venture is the joint venture between the taxi giant UBER and the heavy vehicle manufacturer Volvo. The joint venture goal was to produce driverless cars The ratio of the ownership is 50%-50%. The business worth was $350 million as per the agreement in the joint venture.</a:t>
            </a:r>
            <a:endParaRPr lang="en-GB" b="0" i="0" dirty="0">
              <a:effectLst/>
              <a:latin typeface="Nunito Sans"/>
            </a:endParaRPr>
          </a:p>
        </p:txBody>
      </p:sp>
      <p:pic>
        <p:nvPicPr>
          <p:cNvPr id="1026" name="Picture 2" descr="Image result for Uber and volvo joint&quot;">
            <a:extLst>
              <a:ext uri="{FF2B5EF4-FFF2-40B4-BE49-F238E27FC236}">
                <a16:creationId xmlns:a16="http://schemas.microsoft.com/office/drawing/2014/main" id="{F9854988-19C8-4E16-97D3-26DFBDC14F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0" y="2492896"/>
            <a:ext cx="5905500" cy="31432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Uber and volvo joint&quot;">
            <a:extLst>
              <a:ext uri="{FF2B5EF4-FFF2-40B4-BE49-F238E27FC236}">
                <a16:creationId xmlns:a16="http://schemas.microsoft.com/office/drawing/2014/main" id="{9AC2ECEE-C41A-44B2-9129-EB1C54FB16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2146" y="2420888"/>
            <a:ext cx="5588000" cy="3215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540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38CEA02-D3A2-4658-80A0-8786526D24E1}"/>
              </a:ext>
            </a:extLst>
          </p:cNvPr>
          <p:cNvSpPr/>
          <p:nvPr/>
        </p:nvSpPr>
        <p:spPr>
          <a:xfrm>
            <a:off x="155340" y="764704"/>
            <a:ext cx="11881320" cy="1843133"/>
          </a:xfrm>
          <a:prstGeom prst="rect">
            <a:avLst/>
          </a:prstGeom>
        </p:spPr>
        <p:txBody>
          <a:bodyPr wrap="square">
            <a:spAutoFit/>
          </a:bodyPr>
          <a:lstStyle/>
          <a:p>
            <a:pPr algn="just">
              <a:lnSpc>
                <a:spcPct val="150000"/>
              </a:lnSpc>
            </a:pPr>
            <a:r>
              <a:rPr lang="en-GB" b="1" dirty="0">
                <a:latin typeface="Nunito Sans"/>
              </a:rPr>
              <a:t>Example: </a:t>
            </a:r>
            <a:endParaRPr lang="en-GB" dirty="0">
              <a:latin typeface="Nunito Sans"/>
            </a:endParaRPr>
          </a:p>
          <a:p>
            <a:pPr algn="just">
              <a:lnSpc>
                <a:spcPct val="150000"/>
              </a:lnSpc>
            </a:pPr>
            <a:r>
              <a:rPr lang="en-GB" sz="2000" b="1" dirty="0">
                <a:latin typeface="Nunito Sans"/>
              </a:rPr>
              <a:t>Sony and Ericson’s example is also a good example of Joint Venture as they joined hands to manufacture smartphones and gadgets. After several operating years, Sony eventually acquired Ericson mobile manufacturing division.</a:t>
            </a:r>
            <a:endParaRPr lang="en-GB" sz="2000" b="1" dirty="0"/>
          </a:p>
        </p:txBody>
      </p:sp>
      <p:pic>
        <p:nvPicPr>
          <p:cNvPr id="2050" name="Picture 2" descr="Image result for sony ericsson logo&quot;">
            <a:extLst>
              <a:ext uri="{FF2B5EF4-FFF2-40B4-BE49-F238E27FC236}">
                <a16:creationId xmlns:a16="http://schemas.microsoft.com/office/drawing/2014/main" id="{D796D711-D533-426A-A7FB-03C1B16C7A5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9063" y="3109635"/>
            <a:ext cx="3671390" cy="206515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ony logo&quot;">
            <a:extLst>
              <a:ext uri="{FF2B5EF4-FFF2-40B4-BE49-F238E27FC236}">
                <a16:creationId xmlns:a16="http://schemas.microsoft.com/office/drawing/2014/main" id="{4725E6F4-D408-4305-9B39-59487695810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123" y="3109635"/>
            <a:ext cx="4127104" cy="2320421"/>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mage result for Ericsson  logo&quot;">
            <a:extLst>
              <a:ext uri="{FF2B5EF4-FFF2-40B4-BE49-F238E27FC236}">
                <a16:creationId xmlns:a16="http://schemas.microsoft.com/office/drawing/2014/main" id="{73B527A4-6804-4423-B614-0B319165F9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6800" y="2982004"/>
            <a:ext cx="2438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603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440" y="332656"/>
            <a:ext cx="10363200" cy="864097"/>
          </a:xfr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99356" y="1556792"/>
            <a:ext cx="11593288" cy="4104455"/>
          </a:xfrm>
          <a:ln w="44450">
            <a:noFill/>
          </a:ln>
        </p:spPr>
        <p:txBody>
          <a:bodyPr>
            <a:noAutofit/>
          </a:bodyPr>
          <a:lstStyle/>
          <a:p>
            <a:pPr>
              <a:lnSpc>
                <a:spcPct val="120000"/>
              </a:lnSpc>
              <a:buClr>
                <a:srgbClr val="C00000"/>
              </a:buClr>
              <a:buNone/>
              <a:defRPr/>
            </a:pPr>
            <a:r>
              <a:rPr lang="en-GB" sz="1600" dirty="0"/>
              <a:t>Examples of  Joint Venture: </a:t>
            </a:r>
          </a:p>
          <a:p>
            <a:r>
              <a:rPr lang="en-US" sz="1600" b="1" cap="all" dirty="0"/>
              <a:t>VOLVO UBER JOINT VENTURE</a:t>
            </a:r>
          </a:p>
          <a:p>
            <a:pPr marL="0" indent="0">
              <a:buNone/>
            </a:pPr>
            <a:r>
              <a:rPr lang="en-US" sz="1600" dirty="0"/>
              <a:t>Recently, Volvo and Uber announced that they would form a joint venture to produce self-driving cars. The ratio would be 50%-50%. As per the agreement, they are doing a $300 million investment for this JV.</a:t>
            </a:r>
          </a:p>
          <a:p>
            <a:pPr marL="0" indent="0">
              <a:buNone/>
            </a:pPr>
            <a:endParaRPr lang="en-US" sz="1600" dirty="0"/>
          </a:p>
          <a:p>
            <a:r>
              <a:rPr lang="en-US" sz="1600" b="1" cap="all" dirty="0"/>
              <a:t>BANK’S DIGITAL CURRENCY JOINT VENTURE </a:t>
            </a:r>
          </a:p>
          <a:p>
            <a:pPr marL="0" indent="0">
              <a:buNone/>
            </a:pPr>
            <a:r>
              <a:rPr lang="en-US" sz="1600" dirty="0"/>
              <a:t>Even banks can form a joint venture to create something new. Four world-class banks – Deutsche Bank, UBS, BNY Melon, and Santander came together in a JV to produce a new form of digital cash. The purpose of this JV is to create an alternative to the bitcoin using the same </a:t>
            </a:r>
            <a:r>
              <a:rPr lang="en-US" sz="1600" dirty="0" err="1"/>
              <a:t>blockchain</a:t>
            </a:r>
            <a:r>
              <a:rPr lang="en-US" sz="1600" dirty="0"/>
              <a:t> technology.</a:t>
            </a:r>
          </a:p>
          <a:p>
            <a:pPr marL="0" indent="0">
              <a:buNone/>
            </a:pPr>
            <a:endParaRPr lang="en-US" sz="1600" dirty="0"/>
          </a:p>
          <a:p>
            <a:r>
              <a:rPr lang="en-US" sz="1600" b="1" cap="all" dirty="0"/>
              <a:t>GOOGLE’S VERILY LIFE SCIENCES – GLAXOSMITHKLINE JOINT VENTURE</a:t>
            </a:r>
          </a:p>
          <a:p>
            <a:pPr marL="0" indent="0">
              <a:buNone/>
            </a:pPr>
            <a:r>
              <a:rPr lang="en-US" sz="1600" dirty="0"/>
              <a:t>Google’s parent company Alphabet and GlaxoSmithKline announced that they would associate themselves with a joint venture in the ratio of 45%-55% to produce </a:t>
            </a:r>
            <a:r>
              <a:rPr lang="en-US" sz="1600" dirty="0" err="1"/>
              <a:t>bioelectronic</a:t>
            </a:r>
            <a:r>
              <a:rPr lang="en-US" sz="1600" dirty="0"/>
              <a:t> medicines. Both of these companies got committed for 7 years and 540 million Euros. The purpose is to explore a new field </a:t>
            </a:r>
            <a:r>
              <a:rPr lang="en-US" sz="1600" dirty="0" err="1"/>
              <a:t>bioelectronic</a:t>
            </a:r>
            <a:r>
              <a:rPr lang="en-US" sz="1600" dirty="0"/>
              <a:t> medicine which treats diseases with </a:t>
            </a:r>
            <a:r>
              <a:rPr lang="en-US" sz="1600" dirty="0" err="1"/>
              <a:t>electricaL</a:t>
            </a:r>
            <a:r>
              <a:rPr lang="en-US" sz="1600" dirty="0"/>
              <a:t> signals</a:t>
            </a:r>
          </a:p>
          <a:p>
            <a:pPr marL="0" indent="0">
              <a:buNone/>
            </a:pPr>
            <a:endParaRPr lang="en-US" sz="1600" dirty="0"/>
          </a:p>
          <a:p>
            <a:pPr>
              <a:lnSpc>
                <a:spcPct val="120000"/>
              </a:lnSpc>
              <a:buClr>
                <a:srgbClr val="C00000"/>
              </a:buClr>
              <a:buNone/>
              <a:defRPr/>
            </a:pPr>
            <a:endParaRPr lang="en-GB" sz="1600" dirty="0"/>
          </a:p>
          <a:p>
            <a:pPr>
              <a:lnSpc>
                <a:spcPct val="120000"/>
              </a:lnSpc>
              <a:buClr>
                <a:srgbClr val="C00000"/>
              </a:buClr>
              <a:buNone/>
              <a:defRPr/>
            </a:pPr>
            <a:endParaRPr lang="en-GB" sz="1600" dirty="0"/>
          </a:p>
        </p:txBody>
      </p:sp>
    </p:spTree>
    <p:extLst>
      <p:ext uri="{BB962C8B-B14F-4D97-AF65-F5344CB8AC3E}">
        <p14:creationId xmlns:p14="http://schemas.microsoft.com/office/powerpoint/2010/main" val="354661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48680"/>
            <a:ext cx="10363200" cy="864096"/>
          </a:xfr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63352" y="2276872"/>
            <a:ext cx="11665296" cy="3096344"/>
          </a:xfrm>
          <a:ln w="44450">
            <a:noFill/>
          </a:ln>
        </p:spPr>
        <p:txBody>
          <a:bodyPr>
            <a:normAutofit/>
          </a:bodyPr>
          <a:lstStyle/>
          <a:p>
            <a:pPr algn="just">
              <a:lnSpc>
                <a:spcPct val="120000"/>
              </a:lnSpc>
              <a:buClr>
                <a:srgbClr val="C00000"/>
              </a:buClr>
              <a:defRPr/>
            </a:pPr>
            <a:r>
              <a:rPr lang="en-GB" sz="2000" b="1" dirty="0"/>
              <a:t>Equity alliance: </a:t>
            </a:r>
            <a:r>
              <a:rPr lang="en-US" sz="2000" dirty="0"/>
              <a:t>an alliance in which two or more firms own </a:t>
            </a:r>
            <a:r>
              <a:rPr lang="en-US" sz="2000" b="1" dirty="0">
                <a:solidFill>
                  <a:srgbClr val="FF0000"/>
                </a:solidFill>
              </a:rPr>
              <a:t>different percentages </a:t>
            </a:r>
            <a:r>
              <a:rPr lang="en-US" sz="2000" dirty="0"/>
              <a:t>of the company they have formed by combining some of their resources and capabilities to create a competitive advantage.</a:t>
            </a:r>
          </a:p>
          <a:p>
            <a:pPr algn="just">
              <a:lnSpc>
                <a:spcPct val="120000"/>
              </a:lnSpc>
              <a:buClr>
                <a:srgbClr val="C00000"/>
              </a:buClr>
              <a:defRPr/>
            </a:pPr>
            <a:endParaRPr lang="en-US" sz="2000" dirty="0"/>
          </a:p>
          <a:p>
            <a:pPr algn="just">
              <a:lnSpc>
                <a:spcPct val="120000"/>
              </a:lnSpc>
              <a:buClr>
                <a:srgbClr val="C00000"/>
              </a:buClr>
              <a:defRPr/>
            </a:pPr>
            <a:endParaRPr lang="en-US" sz="2000" dirty="0"/>
          </a:p>
          <a:p>
            <a:pPr algn="just">
              <a:lnSpc>
                <a:spcPct val="120000"/>
              </a:lnSpc>
              <a:buClr>
                <a:srgbClr val="C00000"/>
              </a:buClr>
              <a:defRPr/>
            </a:pPr>
            <a:r>
              <a:rPr lang="en-US" sz="2000" b="1" dirty="0"/>
              <a:t>Non-equity alliance:  </a:t>
            </a:r>
            <a:r>
              <a:rPr lang="en-US" sz="2000" dirty="0"/>
              <a:t>two or more companies sign a </a:t>
            </a:r>
            <a:r>
              <a:rPr lang="en-US" sz="2000" b="1" dirty="0">
                <a:solidFill>
                  <a:srgbClr val="FF0000"/>
                </a:solidFill>
              </a:rPr>
              <a:t>contractual relationship </a:t>
            </a:r>
            <a:r>
              <a:rPr lang="en-US" sz="2000" dirty="0"/>
              <a:t>to pool their resources and capabilities together.</a:t>
            </a:r>
            <a:endParaRPr lang="en-GB" sz="2000" dirty="0"/>
          </a:p>
        </p:txBody>
      </p:sp>
    </p:spTree>
    <p:extLst>
      <p:ext uri="{BB962C8B-B14F-4D97-AF65-F5344CB8AC3E}">
        <p14:creationId xmlns:p14="http://schemas.microsoft.com/office/powerpoint/2010/main" val="1642751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9902736-DDC5-46B3-9DB0-7577025E17FA}"/>
              </a:ext>
            </a:extLst>
          </p:cNvPr>
          <p:cNvSpPr>
            <a:spLocks noGrp="1"/>
          </p:cNvSpPr>
          <p:nvPr>
            <p:ph type="title"/>
          </p:nvPr>
        </p:nvSpPr>
        <p:spPr>
          <a:xfrm>
            <a:off x="1981200" y="1092101"/>
            <a:ext cx="8229600" cy="641350"/>
          </a:xfrm>
        </p:spPr>
        <p:txBody>
          <a:bodyPr/>
          <a:lstStyle/>
          <a:p>
            <a:pPr eaLnBrk="1" hangingPunct="1"/>
            <a:r>
              <a:rPr lang="en-GB" altLang="en-US" sz="4000" b="1" dirty="0">
                <a:solidFill>
                  <a:srgbClr val="0070C0"/>
                </a:solidFill>
                <a:effectLst>
                  <a:outerShdw blurRad="38100" dist="38100" dir="2700000" algn="tl">
                    <a:srgbClr val="000000">
                      <a:alpha val="43137"/>
                    </a:srgbClr>
                  </a:outerShdw>
                </a:effectLst>
              </a:rPr>
              <a:t>Types of strategic alliance</a:t>
            </a:r>
          </a:p>
        </p:txBody>
      </p:sp>
      <p:sp>
        <p:nvSpPr>
          <p:cNvPr id="25603" name="Content Placeholder 2">
            <a:extLst>
              <a:ext uri="{FF2B5EF4-FFF2-40B4-BE49-F238E27FC236}">
                <a16:creationId xmlns:a16="http://schemas.microsoft.com/office/drawing/2014/main" id="{47F8A46C-13CB-42E0-8AB4-9382F228F25A}"/>
              </a:ext>
            </a:extLst>
          </p:cNvPr>
          <p:cNvSpPr>
            <a:spLocks noGrp="1"/>
          </p:cNvSpPr>
          <p:nvPr>
            <p:ph idx="1"/>
          </p:nvPr>
        </p:nvSpPr>
        <p:spPr>
          <a:xfrm>
            <a:off x="227348" y="2132856"/>
            <a:ext cx="11737304" cy="3240360"/>
          </a:xfrm>
        </p:spPr>
        <p:txBody>
          <a:bodyPr/>
          <a:lstStyle/>
          <a:p>
            <a:pPr marL="0" indent="0" algn="just" eaLnBrk="1" hangingPunct="1">
              <a:lnSpc>
                <a:spcPct val="90000"/>
              </a:lnSpc>
              <a:buNone/>
              <a:tabLst>
                <a:tab pos="284163" algn="l"/>
              </a:tabLst>
            </a:pPr>
            <a:r>
              <a:rPr lang="en-GB" altLang="en-US" sz="2000" dirty="0"/>
              <a:t>In terms of ownership, there are different kinds of strategic alliances:</a:t>
            </a:r>
          </a:p>
          <a:p>
            <a:pPr marL="0" indent="0" algn="just" eaLnBrk="1" hangingPunct="1">
              <a:lnSpc>
                <a:spcPct val="90000"/>
              </a:lnSpc>
              <a:buNone/>
              <a:tabLst>
                <a:tab pos="284163" algn="l"/>
              </a:tabLst>
            </a:pPr>
            <a:endParaRPr lang="en-GB" altLang="en-US" sz="2000" dirty="0"/>
          </a:p>
          <a:p>
            <a:pPr marL="92075" indent="0" algn="just" eaLnBrk="1" hangingPunct="1">
              <a:lnSpc>
                <a:spcPct val="90000"/>
              </a:lnSpc>
              <a:spcBef>
                <a:spcPts val="1200"/>
              </a:spcBef>
              <a:buClr>
                <a:schemeClr val="tx1"/>
              </a:buClr>
              <a:tabLst>
                <a:tab pos="360363" algn="l"/>
              </a:tabLst>
            </a:pPr>
            <a:r>
              <a:rPr lang="en-GB" altLang="en-US" sz="2000" b="1" i="1" dirty="0"/>
              <a:t>	Equity alliances </a:t>
            </a:r>
            <a:r>
              <a:rPr lang="en-GB" altLang="en-US" sz="2000" dirty="0"/>
              <a:t>involve the creation of a new entity that is owned separately by the partners involved e.g. Etihad Airways.</a:t>
            </a:r>
          </a:p>
          <a:p>
            <a:pPr marL="92075" indent="0" algn="just" eaLnBrk="1" hangingPunct="1">
              <a:lnSpc>
                <a:spcPct val="90000"/>
              </a:lnSpc>
              <a:spcBef>
                <a:spcPts val="1200"/>
              </a:spcBef>
              <a:buClr>
                <a:schemeClr val="tx1"/>
              </a:buClr>
              <a:tabLst>
                <a:tab pos="360363" algn="l"/>
              </a:tabLst>
            </a:pPr>
            <a:endParaRPr lang="en-GB" altLang="en-US" sz="2000" dirty="0"/>
          </a:p>
          <a:p>
            <a:pPr marL="92075" indent="0" algn="just" eaLnBrk="1" hangingPunct="1">
              <a:lnSpc>
                <a:spcPct val="90000"/>
              </a:lnSpc>
              <a:spcBef>
                <a:spcPts val="1200"/>
              </a:spcBef>
              <a:buClr>
                <a:schemeClr val="tx1"/>
              </a:buClr>
              <a:tabLst>
                <a:tab pos="360363" algn="l"/>
              </a:tabLst>
            </a:pPr>
            <a:endParaRPr lang="en-GB" altLang="en-US" sz="2000" dirty="0"/>
          </a:p>
          <a:p>
            <a:pPr marL="92075" indent="0" algn="just" eaLnBrk="1" hangingPunct="1">
              <a:lnSpc>
                <a:spcPct val="90000"/>
              </a:lnSpc>
              <a:buClr>
                <a:schemeClr val="tx1"/>
              </a:buClr>
              <a:tabLst>
                <a:tab pos="360363" algn="l"/>
              </a:tabLst>
            </a:pPr>
            <a:r>
              <a:rPr lang="en-US" altLang="en-US" sz="2000" dirty="0"/>
              <a:t>	</a:t>
            </a:r>
            <a:r>
              <a:rPr lang="en-GB" altLang="en-US" sz="2000" b="1" i="1" dirty="0"/>
              <a:t>Non-equity alliances </a:t>
            </a:r>
            <a:r>
              <a:rPr lang="en-GB" altLang="en-US" sz="2000" dirty="0"/>
              <a:t>are typically looser alliances, without ownership and often based on contracts e.g. </a:t>
            </a:r>
            <a:r>
              <a:rPr lang="en-GB" altLang="en-US" sz="2000" i="1" dirty="0"/>
              <a:t>franchising</a:t>
            </a:r>
            <a:r>
              <a:rPr lang="en-GB" altLang="en-US" sz="2000" dirty="0"/>
              <a:t>, </a:t>
            </a:r>
            <a:r>
              <a:rPr lang="en-GB" altLang="en-US" sz="2000" i="1" dirty="0"/>
              <a:t>licensing</a:t>
            </a:r>
            <a:r>
              <a:rPr lang="en-GB" altLang="en-US" sz="2000" dirty="0"/>
              <a:t> or </a:t>
            </a:r>
            <a:r>
              <a:rPr lang="en-GB" altLang="en-US" sz="2000" i="1" dirty="0"/>
              <a:t>sub-contracting.</a:t>
            </a:r>
            <a:r>
              <a:rPr lang="en-GB" altLang="en-US" sz="2000" dirty="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63352" y="1981200"/>
            <a:ext cx="11737304" cy="3320008"/>
          </a:xfrm>
          <a:ln w="44450">
            <a:noFill/>
          </a:ln>
        </p:spPr>
        <p:txBody>
          <a:bodyPr>
            <a:normAutofit fontScale="70000" lnSpcReduction="20000"/>
          </a:bodyPr>
          <a:lstStyle/>
          <a:p>
            <a:pPr algn="just">
              <a:buNone/>
              <a:defRPr/>
            </a:pPr>
            <a:endParaRPr lang="en-GB" dirty="0">
              <a:solidFill>
                <a:schemeClr val="accent2"/>
              </a:solidFill>
            </a:endParaRPr>
          </a:p>
          <a:p>
            <a:pPr algn="just">
              <a:buClr>
                <a:srgbClr val="C00000"/>
              </a:buClr>
              <a:defRPr/>
            </a:pPr>
            <a:r>
              <a:rPr lang="en-GB" b="1" dirty="0"/>
              <a:t>Equity Strategic Alliance</a:t>
            </a:r>
            <a:r>
              <a:rPr lang="en-GB" dirty="0"/>
              <a:t>: Alliance of two or more firms owning different percentages of the company formed by combining their resources and capabilities</a:t>
            </a:r>
          </a:p>
          <a:p>
            <a:pPr algn="just">
              <a:buClr>
                <a:srgbClr val="C00000"/>
              </a:buClr>
              <a:defRPr/>
            </a:pPr>
            <a:endParaRPr lang="en-GB" dirty="0"/>
          </a:p>
          <a:p>
            <a:pPr lvl="1" algn="just">
              <a:buClr>
                <a:srgbClr val="C00000"/>
              </a:buClr>
              <a:defRPr/>
            </a:pPr>
            <a:r>
              <a:rPr lang="en-GB" sz="2400" dirty="0"/>
              <a:t>A lot of foreign direct investments are completed through equity strategic alliance</a:t>
            </a:r>
          </a:p>
          <a:p>
            <a:pPr marL="457200" lvl="1" indent="0" algn="just">
              <a:buClr>
                <a:srgbClr val="C00000"/>
              </a:buClr>
              <a:buNone/>
              <a:defRPr/>
            </a:pPr>
            <a:endParaRPr lang="en-GB" sz="2400" b="1" dirty="0"/>
          </a:p>
          <a:p>
            <a:pPr algn="just">
              <a:buClr>
                <a:srgbClr val="C00000"/>
              </a:buClr>
              <a:defRPr/>
            </a:pPr>
            <a:r>
              <a:rPr lang="en-GB" b="1" dirty="0"/>
              <a:t>Equity alliances could also be through:</a:t>
            </a:r>
          </a:p>
          <a:p>
            <a:pPr algn="just">
              <a:buClr>
                <a:srgbClr val="C00000"/>
              </a:buClr>
              <a:defRPr/>
            </a:pPr>
            <a:endParaRPr lang="en-GB" b="1" dirty="0"/>
          </a:p>
          <a:p>
            <a:pPr lvl="1" algn="just">
              <a:buClr>
                <a:srgbClr val="C00000"/>
              </a:buClr>
              <a:defRPr/>
            </a:pPr>
            <a:r>
              <a:rPr lang="en-GB" sz="2400" dirty="0"/>
              <a:t>Partial acquisition (one firm buys minority interests in another)</a:t>
            </a:r>
          </a:p>
          <a:p>
            <a:pPr lvl="1" algn="just">
              <a:buClr>
                <a:srgbClr val="C00000"/>
              </a:buClr>
              <a:defRPr/>
            </a:pPr>
            <a:r>
              <a:rPr lang="en-GB" sz="2400" dirty="0"/>
              <a:t>Cross-equity transaction (alliance partners become equity stakeholders in each other’s business)</a:t>
            </a:r>
          </a:p>
          <a:p>
            <a:pPr algn="just">
              <a:buClr>
                <a:srgbClr val="C00000"/>
              </a:buClr>
              <a:buNone/>
              <a:defRPr/>
            </a:pPr>
            <a:endParaRPr lang="en-GB" dirty="0"/>
          </a:p>
        </p:txBody>
      </p:sp>
    </p:spTree>
    <p:extLst>
      <p:ext uri="{BB962C8B-B14F-4D97-AF65-F5344CB8AC3E}">
        <p14:creationId xmlns:p14="http://schemas.microsoft.com/office/powerpoint/2010/main" val="3198021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20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fade">
                                      <p:cBhvr>
                                        <p:cTn id="18" dur="2000"/>
                                        <p:tgtEl>
                                          <p:spTgt spid="3">
                                            <p:txEl>
                                              <p:pRg st="7" end="7"/>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fade">
                                      <p:cBhvr>
                                        <p:cTn id="21"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0DBA22A2-3463-4012-A85B-A881C35B1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6541" y="1143000"/>
            <a:ext cx="2507936" cy="1143000"/>
          </a:xfrm>
          <a:prstGeom prst="rect">
            <a:avLst/>
          </a:prstGeom>
        </p:spPr>
      </p:pic>
      <p:pic>
        <p:nvPicPr>
          <p:cNvPr id="16" name="Picture 15" descr="A close up of a logo&#10;&#10;Description automatically generated">
            <a:extLst>
              <a:ext uri="{FF2B5EF4-FFF2-40B4-BE49-F238E27FC236}">
                <a16:creationId xmlns:a16="http://schemas.microsoft.com/office/drawing/2014/main" id="{3F3B48CF-6F5E-4680-915B-DEBF5C3EE5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37506" y="1323158"/>
            <a:ext cx="2627376" cy="993648"/>
          </a:xfrm>
          <a:prstGeom prst="rect">
            <a:avLst/>
          </a:prstGeom>
        </p:spPr>
      </p:pic>
      <p:sp>
        <p:nvSpPr>
          <p:cNvPr id="7171" name="Title 1"/>
          <p:cNvSpPr>
            <a:spLocks noGrp="1"/>
          </p:cNvSpPr>
          <p:nvPr>
            <p:ph type="title" idx="4294967295"/>
          </p:nvPr>
        </p:nvSpPr>
        <p:spPr>
          <a:xfrm>
            <a:off x="3684896" y="0"/>
            <a:ext cx="4899546" cy="1143000"/>
          </a:xfrm>
        </p:spPr>
        <p:txBody>
          <a:bodyPr/>
          <a:lstStyle/>
          <a:p>
            <a:pPr eaLnBrk="1" hangingPunct="1"/>
            <a:r>
              <a:rPr lang="en-GB" altLang="en-US" sz="3200" b="1" dirty="0">
                <a:solidFill>
                  <a:schemeClr val="bg1"/>
                </a:solidFill>
              </a:rPr>
              <a:t>Strategic Alliances in Airlines</a:t>
            </a:r>
          </a:p>
        </p:txBody>
      </p:sp>
      <p:sp>
        <p:nvSpPr>
          <p:cNvPr id="8" name="Content Placeholder 2">
            <a:extLst>
              <a:ext uri="{FF2B5EF4-FFF2-40B4-BE49-F238E27FC236}">
                <a16:creationId xmlns:a16="http://schemas.microsoft.com/office/drawing/2014/main" id="{139ECC9F-31E2-48AB-B579-E19FD80DA06A}"/>
              </a:ext>
            </a:extLst>
          </p:cNvPr>
          <p:cNvSpPr txBox="1">
            <a:spLocks/>
          </p:cNvSpPr>
          <p:nvPr/>
        </p:nvSpPr>
        <p:spPr bwMode="auto">
          <a:xfrm>
            <a:off x="685858" y="1890644"/>
            <a:ext cx="10954758"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100" b="1" i="0" u="none" strike="noStrike" kern="1200" cap="none" spc="0" normalizeH="0" baseline="0" noProof="0" dirty="0">
                <a:ln>
                  <a:noFill/>
                </a:ln>
                <a:solidFill>
                  <a:prstClr val="black"/>
                </a:solidFill>
                <a:effectLst/>
                <a:uLnTx/>
                <a:uFillTx/>
                <a:latin typeface="Calibri" panose="020F0502020204030204"/>
                <a:ea typeface="+mn-ea"/>
                <a:cs typeface="+mn-cs"/>
              </a:rPr>
              <a:t>Crossing the Atlantic together:</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On 14 August 2008, British Airways, American Airlines and Iberia- later joined by Finnair - entered into a revenue sharing alliance relating to flights between European (European Union, Norway and Switzerland) and North American (United States of America, Canada and Mexico) destinations (IAG Group, 2020).</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The alliance significantly improves customer convenience and choice while bringing greater value for consumers. It generates operating efficiencies, increases competition in many city-pairs and generates economic benefits for communities across the worldwide networks of the four airlines.</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This alliance allows:</a:t>
            </a:r>
          </a:p>
          <a:p>
            <a:pPr marL="742950" marR="0" lvl="1" indent="-28575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rPr>
              <a:t>the carriers to participate in revenue sharing</a:t>
            </a:r>
          </a:p>
          <a:p>
            <a:pPr marL="742950" marR="0" lvl="1" indent="-28575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rPr>
              <a:t>coordinated marketing, advertising, sales and distribution of passenger and cargo services</a:t>
            </a:r>
          </a:p>
          <a:p>
            <a:pPr marL="742950" marR="0" lvl="1" indent="-28575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rPr>
              <a:t>a cooperative approach to scheduling, pricing, capacity and frequent flyer programs. </a:t>
            </a:r>
          </a:p>
        </p:txBody>
      </p:sp>
      <p:pic>
        <p:nvPicPr>
          <p:cNvPr id="18" name="Picture 17" descr="A picture containing drawing&#10;&#10;Description automatically generated">
            <a:extLst>
              <a:ext uri="{FF2B5EF4-FFF2-40B4-BE49-F238E27FC236}">
                <a16:creationId xmlns:a16="http://schemas.microsoft.com/office/drawing/2014/main" id="{C507484E-C931-4A61-A36B-A34E328F757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917911" y="1599508"/>
            <a:ext cx="1670001" cy="372410"/>
          </a:xfrm>
          <a:prstGeom prst="rect">
            <a:avLst/>
          </a:prstGeom>
        </p:spPr>
      </p:pic>
    </p:spTree>
    <p:extLst>
      <p:ext uri="{BB962C8B-B14F-4D97-AF65-F5344CB8AC3E}">
        <p14:creationId xmlns:p14="http://schemas.microsoft.com/office/powerpoint/2010/main" val="3234142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95708E-A702-494E-AFB5-C12512B384E9}"/>
              </a:ext>
            </a:extLst>
          </p:cNvPr>
          <p:cNvSpPr>
            <a:spLocks noGrp="1"/>
          </p:cNvSpPr>
          <p:nvPr>
            <p:ph idx="1"/>
          </p:nvPr>
        </p:nvSpPr>
        <p:spPr>
          <a:xfrm>
            <a:off x="191344" y="980728"/>
            <a:ext cx="6516724" cy="4680520"/>
          </a:xfrm>
        </p:spPr>
        <p:txBody>
          <a:bodyPr/>
          <a:lstStyle/>
          <a:p>
            <a:pPr algn="just">
              <a:lnSpc>
                <a:spcPct val="150000"/>
              </a:lnSpc>
            </a:pPr>
            <a:r>
              <a:rPr lang="en-GB" sz="2000" dirty="0"/>
              <a:t>In 2011, Etihad Airways CEO James Hogan entered into an equity alliance with several airline companies globally to counter the growth of its Persian Gulf rivals of Emirates Airline and Qatar Airways. This strategy led to Etihad holding interests (mostly minority interests) in eight other airline companies principally from Australia, India and Europe (five from Europe). Etihad encountered more failures than successes with these investments, which ultimately led to the departure of CEO James Hogan in 2017</a:t>
            </a:r>
          </a:p>
        </p:txBody>
      </p:sp>
      <p:pic>
        <p:nvPicPr>
          <p:cNvPr id="6146" name="Picture 2" descr="Image result for Equity alliances Etihad Airways&quot;">
            <a:extLst>
              <a:ext uri="{FF2B5EF4-FFF2-40B4-BE49-F238E27FC236}">
                <a16:creationId xmlns:a16="http://schemas.microsoft.com/office/drawing/2014/main" id="{A2F4A3B8-ED43-4BBD-AB19-D46DB6D79C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4112" y="980728"/>
            <a:ext cx="4503812" cy="4503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7132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739486" y="0"/>
            <a:ext cx="5254389" cy="1143000"/>
          </a:xfrm>
        </p:spPr>
        <p:txBody>
          <a:bodyPr/>
          <a:lstStyle/>
          <a:p>
            <a:pPr eaLnBrk="1" hangingPunct="1"/>
            <a:r>
              <a:rPr lang="en-GB" altLang="en-US" sz="3200" b="1" dirty="0">
                <a:solidFill>
                  <a:schemeClr val="bg1"/>
                </a:solidFill>
              </a:rPr>
              <a:t>Strategic Alliances in Industries</a:t>
            </a:r>
          </a:p>
        </p:txBody>
      </p:sp>
      <p:pic>
        <p:nvPicPr>
          <p:cNvPr id="3" name="Picture 2" descr="A picture containing drawing&#10;&#10;Description automatically generated">
            <a:extLst>
              <a:ext uri="{FF2B5EF4-FFF2-40B4-BE49-F238E27FC236}">
                <a16:creationId xmlns:a16="http://schemas.microsoft.com/office/drawing/2014/main" id="{820F878B-C8DE-455E-8284-1AB0461366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0978" y="3396476"/>
            <a:ext cx="2304256" cy="2304256"/>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C52EC2E1-2DB8-42BA-937F-E353170115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90560" y="2035604"/>
            <a:ext cx="3168352" cy="1523303"/>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F8C5B85-9EC4-4DF0-B8D5-EF4370F078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53452" y="1969453"/>
            <a:ext cx="3168351" cy="1760195"/>
          </a:xfrm>
          <a:prstGeom prst="rect">
            <a:avLst/>
          </a:prstGeom>
        </p:spPr>
      </p:pic>
      <p:pic>
        <p:nvPicPr>
          <p:cNvPr id="10" name="Picture 9" descr="A picture containing object, clock&#10;&#10;Description automatically generated">
            <a:extLst>
              <a:ext uri="{FF2B5EF4-FFF2-40B4-BE49-F238E27FC236}">
                <a16:creationId xmlns:a16="http://schemas.microsoft.com/office/drawing/2014/main" id="{89DC2813-7973-422B-9269-6545B1235C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6641" y="3429000"/>
            <a:ext cx="1627308" cy="2071118"/>
          </a:xfrm>
          <a:prstGeom prst="rect">
            <a:avLst/>
          </a:prstGeom>
        </p:spPr>
      </p:pic>
      <p:sp>
        <p:nvSpPr>
          <p:cNvPr id="11" name="Flowchart: Connector 10">
            <a:extLst>
              <a:ext uri="{FF2B5EF4-FFF2-40B4-BE49-F238E27FC236}">
                <a16:creationId xmlns:a16="http://schemas.microsoft.com/office/drawing/2014/main" id="{CB96856F-B8F3-41A8-AC31-796D270BBA20}"/>
              </a:ext>
            </a:extLst>
          </p:cNvPr>
          <p:cNvSpPr/>
          <p:nvPr/>
        </p:nvSpPr>
        <p:spPr>
          <a:xfrm>
            <a:off x="813106" y="1730474"/>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lowchart: Connector 12">
            <a:extLst>
              <a:ext uri="{FF2B5EF4-FFF2-40B4-BE49-F238E27FC236}">
                <a16:creationId xmlns:a16="http://schemas.microsoft.com/office/drawing/2014/main" id="{637DC2FE-2C3F-4983-ABD8-FC6F294F616A}"/>
              </a:ext>
            </a:extLst>
          </p:cNvPr>
          <p:cNvSpPr/>
          <p:nvPr/>
        </p:nvSpPr>
        <p:spPr>
          <a:xfrm>
            <a:off x="6510295" y="1730474"/>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590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heel(1)">
                                      <p:cBhvr>
                                        <p:cTn id="21" dur="2000"/>
                                        <p:tgtEl>
                                          <p:spTgt spid="3"/>
                                        </p:tgtEl>
                                      </p:cBhvr>
                                    </p:animEffect>
                                  </p:childTnLst>
                                </p:cTn>
                              </p:par>
                              <p:par>
                                <p:cTn id="22" presetID="21" presetClass="entr" presetSubtype="1"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2000"/>
                                        <p:tgtEl>
                                          <p:spTgt spid="5"/>
                                        </p:tgtEl>
                                      </p:cBhvr>
                                    </p:animEffect>
                                  </p:childTnLst>
                                </p:cTn>
                              </p:par>
                              <p:par>
                                <p:cTn id="25" presetID="21" presetClass="entr" presetSubtype="1"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par>
                                <p:cTn id="28" presetID="21" presetClass="entr" presetSubtype="1"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43096E-C3CC-4E8B-BE98-6E09657AA279}"/>
              </a:ext>
            </a:extLst>
          </p:cNvPr>
          <p:cNvSpPr>
            <a:spLocks noGrp="1"/>
          </p:cNvSpPr>
          <p:nvPr>
            <p:ph type="title"/>
          </p:nvPr>
        </p:nvSpPr>
        <p:spPr>
          <a:xfrm>
            <a:off x="1776461" y="268406"/>
            <a:ext cx="7547258" cy="600164"/>
          </a:xfrm>
          <a:prstGeom prst="rect">
            <a:avLst/>
          </a:prstGeom>
        </p:spPr>
        <p:txBody>
          <a:bodyPr wrap="none">
            <a:spAutoFit/>
          </a:bodyPr>
          <a:lstStyle/>
          <a:p>
            <a:pPr marL="171450" lvl="0" indent="-171450">
              <a:buClr>
                <a:srgbClr val="C00000"/>
              </a:buClr>
              <a:buSzPts val="1860"/>
            </a:pPr>
            <a:r>
              <a:rPr lang="en-GB" dirty="0">
                <a:solidFill>
                  <a:schemeClr val="tx1"/>
                </a:solidFill>
              </a:rPr>
              <a:t>Examples of  Equity Strategic Alliance: </a:t>
            </a:r>
          </a:p>
        </p:txBody>
      </p:sp>
      <p:pic>
        <p:nvPicPr>
          <p:cNvPr id="3076" name="Picture 4" descr="Image result for ford and mazda equity&quot;">
            <a:extLst>
              <a:ext uri="{FF2B5EF4-FFF2-40B4-BE49-F238E27FC236}">
                <a16:creationId xmlns:a16="http://schemas.microsoft.com/office/drawing/2014/main" id="{E99DCC2E-F8F5-4B07-B3B8-063542B04C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576" y="1115559"/>
            <a:ext cx="4095277" cy="432663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ord of Britain - Wikipedia">
            <a:extLst>
              <a:ext uri="{FF2B5EF4-FFF2-40B4-BE49-F238E27FC236}">
                <a16:creationId xmlns:a16="http://schemas.microsoft.com/office/drawing/2014/main" id="{3EA5B33B-5D3D-4C2F-97DB-F879A29C2B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7745" y="1661545"/>
            <a:ext cx="6085933" cy="2330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346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1464" y="196665"/>
            <a:ext cx="10363200" cy="1143000"/>
          </a:xfr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63352" y="1340769"/>
            <a:ext cx="11737304" cy="4536503"/>
          </a:xfrm>
          <a:ln w="44450">
            <a:noFill/>
          </a:ln>
        </p:spPr>
        <p:txBody>
          <a:bodyPr>
            <a:noAutofit/>
          </a:bodyPr>
          <a:lstStyle/>
          <a:p>
            <a:pPr algn="just">
              <a:lnSpc>
                <a:spcPct val="120000"/>
              </a:lnSpc>
              <a:buClr>
                <a:srgbClr val="C00000"/>
              </a:buClr>
              <a:buNone/>
              <a:defRPr/>
            </a:pPr>
            <a:r>
              <a:rPr lang="en-GB" sz="1400" dirty="0"/>
              <a:t>Examples of  Equity Strategic Alliance: </a:t>
            </a:r>
          </a:p>
          <a:p>
            <a:pPr algn="just"/>
            <a:r>
              <a:rPr lang="en-US" sz="1400" b="1" cap="all" dirty="0"/>
              <a:t>FORD AND MAZDA</a:t>
            </a:r>
          </a:p>
          <a:p>
            <a:pPr marL="0" indent="0" algn="just">
              <a:buNone/>
            </a:pPr>
            <a:r>
              <a:rPr lang="en-US" sz="1400" dirty="0"/>
              <a:t>In 1979,Ford acquired 25% of Mazda’s stock, becoming Mazda’s largest stockholder. Ford has learned production capabilities from Mazda, most notably in quality, engineering, and manufacturing. Mazda has learned managerial capabilities from Ford, notably in strategy formulation, marketing, financial control, and planning. Broadly speaking, Ford’s relative strengths can be said to lie in ‘managerial capabilities’. Mazda’s relative strengths can be said to lie in ‘productive capabilities’.</a:t>
            </a:r>
          </a:p>
          <a:p>
            <a:pPr marL="0" indent="0" algn="just">
              <a:buNone/>
            </a:pPr>
            <a:endParaRPr lang="en-US" sz="1400" dirty="0"/>
          </a:p>
          <a:p>
            <a:pPr algn="just"/>
            <a:r>
              <a:rPr lang="en-US" sz="1400" b="1" cap="all" dirty="0"/>
              <a:t>Global airline alliances</a:t>
            </a:r>
          </a:p>
          <a:p>
            <a:pPr marL="0" indent="0" algn="just">
              <a:buNone/>
            </a:pPr>
            <a:r>
              <a:rPr lang="en-US" sz="1400" dirty="0"/>
              <a:t>There are 579 alliance agreements. Five major alliances (Star, </a:t>
            </a:r>
            <a:r>
              <a:rPr lang="en-US" sz="1400" dirty="0" err="1"/>
              <a:t>Oneworld</a:t>
            </a:r>
            <a:r>
              <a:rPr lang="en-US" sz="1400" dirty="0"/>
              <a:t>, </a:t>
            </a:r>
            <a:r>
              <a:rPr lang="en-US" sz="1400" dirty="0" err="1"/>
              <a:t>Qualiflyer</a:t>
            </a:r>
            <a:r>
              <a:rPr lang="en-US" sz="1400" dirty="0"/>
              <a:t>, SkyTeam, and Wings account for 60 percent of all air travel. Efforts to gain efficiency led to formation of hub and spoke networks wherein the "traffic feed" was brought in to a central place (the hub) from other areas in the vicinity of the hub (the spokes). Globally, New York, London, Amsterdam, Dubai, Singapore and Tokyo are the best examples of the hub.</a:t>
            </a:r>
          </a:p>
          <a:p>
            <a:pPr marL="0" indent="0" algn="just">
              <a:buNone/>
            </a:pPr>
            <a:endParaRPr lang="en-US" sz="1400" dirty="0"/>
          </a:p>
          <a:p>
            <a:pPr algn="just"/>
            <a:r>
              <a:rPr lang="en-US" sz="1400" b="1" cap="all" dirty="0"/>
              <a:t>Starbucks and </a:t>
            </a:r>
            <a:r>
              <a:rPr lang="en-US" sz="1400" b="1" cap="all" dirty="0" err="1"/>
              <a:t>pepsico</a:t>
            </a:r>
            <a:endParaRPr lang="en-US" sz="1400" b="1" cap="all" dirty="0"/>
          </a:p>
          <a:p>
            <a:pPr marL="0" indent="0" algn="just">
              <a:buNone/>
            </a:pPr>
            <a:r>
              <a:rPr lang="en-US" sz="1400" dirty="0"/>
              <a:t>They have entered into an agreement for the marketing, sale and distribution of Starbucks ready-to-drink (RTD) coffee and energy beverages in Latin America. Starbucks will provide coffee expertise and PepsiCo will sell and distribute Starbucks® RTD coffee and energy beverages leveraging its expansive network and experience across the region. Together, both companies will continue to market, innovate and further develop the brand in Latin America.</a:t>
            </a:r>
          </a:p>
          <a:p>
            <a:pPr algn="just">
              <a:lnSpc>
                <a:spcPct val="120000"/>
              </a:lnSpc>
              <a:buClr>
                <a:srgbClr val="C00000"/>
              </a:buClr>
              <a:buNone/>
              <a:defRPr/>
            </a:pPr>
            <a:endParaRPr lang="en-GB" sz="1400" dirty="0"/>
          </a:p>
          <a:p>
            <a:pPr algn="just">
              <a:lnSpc>
                <a:spcPct val="120000"/>
              </a:lnSpc>
              <a:buClr>
                <a:srgbClr val="C00000"/>
              </a:buClr>
              <a:buNone/>
              <a:defRPr/>
            </a:pPr>
            <a:endParaRPr lang="en-GB" sz="1400" dirty="0"/>
          </a:p>
        </p:txBody>
      </p:sp>
    </p:spTree>
    <p:extLst>
      <p:ext uri="{BB962C8B-B14F-4D97-AF65-F5344CB8AC3E}">
        <p14:creationId xmlns:p14="http://schemas.microsoft.com/office/powerpoint/2010/main" val="743978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341784"/>
            <a:ext cx="10363200" cy="916632"/>
          </a:xfr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63352" y="1484784"/>
            <a:ext cx="11665296" cy="4114800"/>
          </a:xfrm>
          <a:ln w="44450">
            <a:noFill/>
          </a:ln>
        </p:spPr>
        <p:txBody>
          <a:bodyPr>
            <a:normAutofit fontScale="92500" lnSpcReduction="20000"/>
          </a:bodyPr>
          <a:lstStyle/>
          <a:p>
            <a:pPr algn="just">
              <a:buClr>
                <a:srgbClr val="C00000"/>
              </a:buClr>
              <a:defRPr/>
            </a:pPr>
            <a:r>
              <a:rPr lang="en-GB" b="1" dirty="0"/>
              <a:t>Non-equity Strategic Alliance</a:t>
            </a:r>
            <a:r>
              <a:rPr lang="en-GB" dirty="0"/>
              <a:t>: Where two or more firms develop a contractual relationship to share some of their unique resources and capabilities to create competitive advantage</a:t>
            </a:r>
          </a:p>
          <a:p>
            <a:pPr marL="0" indent="0" algn="just">
              <a:buClr>
                <a:srgbClr val="C00000"/>
              </a:buClr>
              <a:buNone/>
              <a:defRPr/>
            </a:pPr>
            <a:endParaRPr lang="en-GB" dirty="0"/>
          </a:p>
          <a:p>
            <a:pPr marL="342900" lvl="1" indent="-342900" algn="just">
              <a:buClr>
                <a:srgbClr val="C00000"/>
              </a:buClr>
              <a:buFont typeface="Arial" pitchFamily="34" charset="0"/>
              <a:buChar char="•"/>
              <a:defRPr/>
            </a:pPr>
            <a:r>
              <a:rPr lang="en-GB" sz="2400" dirty="0"/>
              <a:t>Nonequity alliances are less formal and demand no ownership/ fewer partnership commitments </a:t>
            </a:r>
          </a:p>
          <a:p>
            <a:pPr marL="0" lvl="1" indent="0" algn="just">
              <a:buClr>
                <a:srgbClr val="C00000"/>
              </a:buClr>
              <a:buNone/>
              <a:defRPr/>
            </a:pPr>
            <a:endParaRPr lang="en-GB" sz="2400" dirty="0"/>
          </a:p>
          <a:p>
            <a:pPr marL="342900" lvl="1" indent="-342900" algn="just">
              <a:buClr>
                <a:srgbClr val="C00000"/>
              </a:buClr>
              <a:buFont typeface="Arial" pitchFamily="34" charset="0"/>
              <a:buChar char="•"/>
              <a:defRPr/>
            </a:pPr>
            <a:r>
              <a:rPr lang="en-GB" sz="2400" dirty="0"/>
              <a:t>As such they are often unsuitable for complex projects where success requires effective transfers of tacit knowledge between partners</a:t>
            </a:r>
          </a:p>
          <a:p>
            <a:pPr marL="0" lvl="1" indent="0" algn="just">
              <a:buClr>
                <a:srgbClr val="C00000"/>
              </a:buClr>
              <a:buNone/>
              <a:defRPr/>
            </a:pPr>
            <a:endParaRPr lang="en-GB" sz="2400" dirty="0"/>
          </a:p>
          <a:p>
            <a:pPr marL="342900" lvl="1" indent="-342900" algn="just">
              <a:buClr>
                <a:srgbClr val="C00000"/>
              </a:buClr>
              <a:buFont typeface="Arial" pitchFamily="34" charset="0"/>
              <a:buChar char="•"/>
              <a:defRPr/>
            </a:pPr>
            <a:r>
              <a:rPr lang="en-GB" sz="2400" dirty="0"/>
              <a:t>Different types include; licensing and distribution agreements, supply contracts etc</a:t>
            </a:r>
          </a:p>
        </p:txBody>
      </p:sp>
    </p:spTree>
    <p:extLst>
      <p:ext uri="{BB962C8B-B14F-4D97-AF65-F5344CB8AC3E}">
        <p14:creationId xmlns:p14="http://schemas.microsoft.com/office/powerpoint/2010/main" val="64993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2000"/>
                                        <p:tgtEl>
                                          <p:spTgt spid="3">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2000"/>
                                        <p:tgtEl>
                                          <p:spTgt spid="3">
                                            <p:txEl>
                                              <p:pRg st="4" end="4"/>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91C7F05-6CBB-45A5-8E1B-DDC6A4D423C2}"/>
              </a:ext>
            </a:extLst>
          </p:cNvPr>
          <p:cNvSpPr>
            <a:spLocks noGrp="1"/>
          </p:cNvSpPr>
          <p:nvPr>
            <p:ph type="title"/>
          </p:nvPr>
        </p:nvSpPr>
        <p:spPr>
          <a:xfrm>
            <a:off x="1981200" y="644848"/>
            <a:ext cx="8229600" cy="767928"/>
          </a:xfrm>
        </p:spPr>
        <p:txBody>
          <a:bodyPr/>
          <a:lstStyle/>
          <a:p>
            <a:pPr eaLnBrk="1" hangingPunct="1"/>
            <a:r>
              <a:rPr lang="en-GB" altLang="en-US" sz="4000" b="1" dirty="0">
                <a:solidFill>
                  <a:srgbClr val="0070C0"/>
                </a:solidFill>
                <a:effectLst>
                  <a:outerShdw blurRad="38100" dist="38100" dir="2700000" algn="tl">
                    <a:srgbClr val="000000">
                      <a:alpha val="43137"/>
                    </a:srgbClr>
                  </a:outerShdw>
                </a:effectLst>
              </a:rPr>
              <a:t>Non-equity alliances</a:t>
            </a:r>
          </a:p>
        </p:txBody>
      </p:sp>
      <p:sp>
        <p:nvSpPr>
          <p:cNvPr id="27651" name="Content Placeholder 2">
            <a:extLst>
              <a:ext uri="{FF2B5EF4-FFF2-40B4-BE49-F238E27FC236}">
                <a16:creationId xmlns:a16="http://schemas.microsoft.com/office/drawing/2014/main" id="{092CE4F8-FF91-4DF2-8DC3-DB382BBE37C4}"/>
              </a:ext>
            </a:extLst>
          </p:cNvPr>
          <p:cNvSpPr>
            <a:spLocks noGrp="1"/>
          </p:cNvSpPr>
          <p:nvPr>
            <p:ph idx="1"/>
          </p:nvPr>
        </p:nvSpPr>
        <p:spPr>
          <a:xfrm>
            <a:off x="191344" y="1772816"/>
            <a:ext cx="11809312" cy="4119661"/>
          </a:xfrm>
        </p:spPr>
        <p:txBody>
          <a:bodyPr rtlCol="0">
            <a:normAutofit fontScale="92500" lnSpcReduction="10000"/>
          </a:bodyPr>
          <a:lstStyle/>
          <a:p>
            <a:pPr marL="0" indent="0" algn="just" eaLnBrk="1" fontAlgn="auto" hangingPunct="1">
              <a:spcAft>
                <a:spcPts val="0"/>
              </a:spcAft>
              <a:buNone/>
              <a:defRPr/>
            </a:pPr>
            <a:r>
              <a:rPr lang="en-GB" sz="2800" dirty="0"/>
              <a:t>Non-equity alliances are often based on contracts. Such alliances are also common in both the private and the public and not-for-profit sectors.</a:t>
            </a:r>
          </a:p>
          <a:p>
            <a:pPr marL="0" indent="0" eaLnBrk="1" fontAlgn="auto" hangingPunct="1">
              <a:spcAft>
                <a:spcPts val="0"/>
              </a:spcAft>
              <a:buNone/>
              <a:defRPr/>
            </a:pPr>
            <a:endParaRPr lang="en-GB" sz="2800" dirty="0"/>
          </a:p>
          <a:p>
            <a:pPr eaLnBrk="1" fontAlgn="auto" hangingPunct="1">
              <a:spcAft>
                <a:spcPts val="0"/>
              </a:spcAft>
              <a:buNone/>
              <a:defRPr/>
            </a:pPr>
            <a:r>
              <a:rPr lang="en-GB" sz="2800" dirty="0"/>
              <a:t>Three common forms of non-equity alliance:</a:t>
            </a:r>
          </a:p>
          <a:p>
            <a:pPr eaLnBrk="1" fontAlgn="auto" hangingPunct="1">
              <a:spcAft>
                <a:spcPts val="0"/>
              </a:spcAft>
              <a:buNone/>
              <a:defRPr/>
            </a:pPr>
            <a:endParaRPr lang="en-GB" sz="2800" dirty="0"/>
          </a:p>
          <a:p>
            <a:pPr marL="307975" lvl="1" indent="-307975" eaLnBrk="1" fontAlgn="auto" hangingPunct="1">
              <a:spcAft>
                <a:spcPts val="0"/>
              </a:spcAft>
              <a:buFont typeface="Arial" charset="0"/>
              <a:buChar char="•"/>
              <a:defRPr/>
            </a:pPr>
            <a:r>
              <a:rPr lang="en-GB" sz="2800" b="1" i="1" dirty="0"/>
              <a:t>Franchising</a:t>
            </a:r>
            <a:r>
              <a:rPr lang="en-GB" i="1" dirty="0"/>
              <a:t> </a:t>
            </a:r>
            <a:r>
              <a:rPr lang="en-GB" dirty="0"/>
              <a:t>(</a:t>
            </a:r>
            <a:r>
              <a:rPr lang="en-GB" dirty="0" err="1"/>
              <a:t>Kall</a:t>
            </a:r>
            <a:r>
              <a:rPr lang="en-GB" dirty="0"/>
              <a:t>-Kwik printing or Subway). </a:t>
            </a:r>
            <a:r>
              <a:rPr lang="en-GB" sz="1600" dirty="0">
                <a:hlinkClick r:id="rId3"/>
              </a:rPr>
              <a:t>https://www.investopedia.com/terms/f/franchise.asp</a:t>
            </a:r>
            <a:endParaRPr lang="en-GB" sz="1600" i="1" dirty="0"/>
          </a:p>
          <a:p>
            <a:pPr marL="307975" lvl="1" indent="-307975" eaLnBrk="1" fontAlgn="auto" hangingPunct="1">
              <a:spcAft>
                <a:spcPts val="0"/>
              </a:spcAft>
              <a:buFont typeface="Arial" charset="0"/>
              <a:buChar char="•"/>
              <a:defRPr/>
            </a:pPr>
            <a:r>
              <a:rPr lang="en-GB" sz="2800" b="1" i="1" dirty="0"/>
              <a:t>Licensing</a:t>
            </a:r>
            <a:r>
              <a:rPr lang="en-GB" sz="2800" i="1" dirty="0"/>
              <a:t> </a:t>
            </a:r>
            <a:r>
              <a:rPr lang="en-GB" dirty="0"/>
              <a:t>(common in beer brewing). </a:t>
            </a:r>
            <a:r>
              <a:rPr lang="en-GB" sz="1400" dirty="0">
                <a:hlinkClick r:id="rId4"/>
              </a:rPr>
              <a:t>https://www.youtube.com/watch?v=a2bloMkGY2g&amp;feature=emb_logo</a:t>
            </a:r>
            <a:endParaRPr lang="en-GB" sz="1400" dirty="0"/>
          </a:p>
          <a:p>
            <a:pPr marL="307975" lvl="1" indent="-307975" eaLnBrk="1" fontAlgn="auto" hangingPunct="1">
              <a:spcAft>
                <a:spcPts val="0"/>
              </a:spcAft>
              <a:buFont typeface="Arial" charset="0"/>
              <a:buChar char="•"/>
              <a:defRPr/>
            </a:pPr>
            <a:r>
              <a:rPr lang="en-GB" sz="2400" b="1" i="1" dirty="0"/>
              <a:t>Long-term sub-contracting </a:t>
            </a:r>
            <a:r>
              <a:rPr lang="en-GB" dirty="0"/>
              <a:t>(common in supplying parts for automobile manufacture).</a:t>
            </a:r>
          </a:p>
        </p:txBody>
      </p:sp>
      <p:sp>
        <p:nvSpPr>
          <p:cNvPr id="4" name="Rectangle 3">
            <a:extLst>
              <a:ext uri="{FF2B5EF4-FFF2-40B4-BE49-F238E27FC236}">
                <a16:creationId xmlns:a16="http://schemas.microsoft.com/office/drawing/2014/main" id="{4AF833DC-3410-4941-ADA5-84148643939A}"/>
              </a:ext>
            </a:extLst>
          </p:cNvPr>
          <p:cNvSpPr/>
          <p:nvPr/>
        </p:nvSpPr>
        <p:spPr>
          <a:xfrm>
            <a:off x="2636293" y="5257380"/>
            <a:ext cx="6096000" cy="276999"/>
          </a:xfrm>
          <a:prstGeom prst="rect">
            <a:avLst/>
          </a:prstGeom>
        </p:spPr>
        <p:txBody>
          <a:bodyPr>
            <a:spAutoFit/>
          </a:bodyPr>
          <a:lstStyle/>
          <a:p>
            <a:r>
              <a:rPr lang="en-GB" sz="1200" dirty="0">
                <a:hlinkClick r:id="rId5"/>
              </a:rPr>
              <a:t>https://youtube.com/watch?v=S3kRWfadwag&amp;si=EnSIkaIECMiOmarE</a:t>
            </a:r>
            <a:r>
              <a:rPr lang="en-GB" sz="1200" dirty="0"/>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9D5EEC-082D-44E4-B0A4-AD966FF8986F}"/>
              </a:ext>
            </a:extLst>
          </p:cNvPr>
          <p:cNvSpPr/>
          <p:nvPr/>
        </p:nvSpPr>
        <p:spPr>
          <a:xfrm>
            <a:off x="2927648" y="404664"/>
            <a:ext cx="7740709" cy="561885"/>
          </a:xfrm>
          <a:prstGeom prst="rect">
            <a:avLst/>
          </a:prstGeom>
        </p:spPr>
        <p:txBody>
          <a:bodyPr wrap="none">
            <a:spAutoFit/>
          </a:bodyPr>
          <a:lstStyle/>
          <a:p>
            <a:pPr>
              <a:lnSpc>
                <a:spcPct val="120000"/>
              </a:lnSpc>
              <a:buClr>
                <a:srgbClr val="C00000"/>
              </a:buClr>
              <a:buNone/>
              <a:defRPr/>
            </a:pPr>
            <a:r>
              <a:rPr lang="en-GB" sz="2800" b="1" dirty="0">
                <a:effectLst>
                  <a:outerShdw blurRad="38100" dist="38100" dir="2700000" algn="tl">
                    <a:srgbClr val="000000">
                      <a:alpha val="43137"/>
                    </a:srgbClr>
                  </a:outerShdw>
                </a:effectLst>
              </a:rPr>
              <a:t>Examples of  Non-Equity Strategic Alliance: </a:t>
            </a:r>
          </a:p>
        </p:txBody>
      </p:sp>
      <p:pic>
        <p:nvPicPr>
          <p:cNvPr id="4098" name="Picture 2" descr="Image result for spotify uber&quot;">
            <a:extLst>
              <a:ext uri="{FF2B5EF4-FFF2-40B4-BE49-F238E27FC236}">
                <a16:creationId xmlns:a16="http://schemas.microsoft.com/office/drawing/2014/main" id="{EE5A1CC6-CA53-4FCD-B1E6-67729570EB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1129" y="1523913"/>
            <a:ext cx="7066013" cy="3810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8383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632" y="609600"/>
            <a:ext cx="8493968" cy="1143000"/>
          </a:xfr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Types of Alliances</a:t>
            </a:r>
          </a:p>
        </p:txBody>
      </p:sp>
      <p:sp>
        <p:nvSpPr>
          <p:cNvPr id="3" name="Content Placeholder 2"/>
          <p:cNvSpPr>
            <a:spLocks noGrp="1"/>
          </p:cNvSpPr>
          <p:nvPr>
            <p:ph idx="1"/>
          </p:nvPr>
        </p:nvSpPr>
        <p:spPr>
          <a:xfrm>
            <a:off x="299356" y="1916832"/>
            <a:ext cx="11593288" cy="3888431"/>
          </a:xfrm>
          <a:ln w="44450">
            <a:noFill/>
          </a:ln>
        </p:spPr>
        <p:txBody>
          <a:bodyPr>
            <a:noAutofit/>
          </a:bodyPr>
          <a:lstStyle/>
          <a:p>
            <a:pPr>
              <a:lnSpc>
                <a:spcPct val="120000"/>
              </a:lnSpc>
              <a:buClr>
                <a:srgbClr val="C00000"/>
              </a:buClr>
              <a:buNone/>
              <a:defRPr/>
            </a:pPr>
            <a:r>
              <a:rPr lang="en-GB" sz="1400" dirty="0"/>
              <a:t>Examples of  Non-Equity Strategic Alliance: </a:t>
            </a:r>
          </a:p>
          <a:p>
            <a:r>
              <a:rPr lang="en-US" sz="1400" b="1" cap="all" dirty="0"/>
              <a:t>Spotify &amp; Uber</a:t>
            </a:r>
          </a:p>
          <a:p>
            <a:r>
              <a:rPr lang="en-US" sz="1400" dirty="0"/>
              <a:t>The ability to enter a hired car welcomed by your favorite playlist provides added value, meaningful competitive advantage and exclusivity for Uber cars. For Spotify, it provides an incentive for users to upgrade to the premium level and a unique point of difference that Pandora, iTunes or YouTube don’t have.</a:t>
            </a:r>
          </a:p>
          <a:p>
            <a:pPr marL="0" indent="0">
              <a:buNone/>
            </a:pPr>
            <a:endParaRPr lang="en-US" sz="1400" dirty="0"/>
          </a:p>
          <a:p>
            <a:r>
              <a:rPr lang="en-US" sz="1400" b="1" cap="all" dirty="0"/>
              <a:t>Alexander Wang &amp; H&amp;M</a:t>
            </a:r>
          </a:p>
          <a:p>
            <a:r>
              <a:rPr lang="en-US" sz="1400" dirty="0"/>
              <a:t>This continues H&amp;M’s tradition of offering limited time, high end fashion brand items to drive people into their stores and support their brand positioning as a trendy fashion destination. As with all H&amp;M’s designer partnerships, the limited time offer increases awareness for the fashion retailer. By affording (literally) a limited experience with his brand, Alexander Wang forges a bond with a new generation of potential consumers, who will increasingly aspire to owning more pieces from his high end collection.</a:t>
            </a:r>
          </a:p>
          <a:p>
            <a:pPr marL="0" indent="0">
              <a:buNone/>
            </a:pPr>
            <a:endParaRPr lang="en-US" sz="1400" dirty="0"/>
          </a:p>
          <a:p>
            <a:r>
              <a:rPr lang="en-US" sz="1400" b="1" cap="all" dirty="0"/>
              <a:t>APPLE &amp; </a:t>
            </a:r>
            <a:r>
              <a:rPr lang="en-US" sz="1400" b="1" cap="all" dirty="0" err="1"/>
              <a:t>ibm</a:t>
            </a:r>
            <a:endParaRPr lang="en-US" sz="1400" b="1" cap="all" dirty="0"/>
          </a:p>
          <a:p>
            <a:r>
              <a:rPr lang="en-US" sz="1400" dirty="0"/>
              <a:t>An exclusive partnership that teams the market-leading strengths of each company to transform enterprise mobility through a new class of business apps—bringing IBM’s big data and analytics capabilities to iPhone and iPad.</a:t>
            </a:r>
            <a:endParaRPr lang="en-GB" sz="1400" dirty="0"/>
          </a:p>
          <a:p>
            <a:pPr>
              <a:lnSpc>
                <a:spcPct val="120000"/>
              </a:lnSpc>
              <a:buClr>
                <a:srgbClr val="C00000"/>
              </a:buClr>
              <a:buNone/>
              <a:defRPr/>
            </a:pPr>
            <a:endParaRPr lang="en-GB" sz="1400" dirty="0"/>
          </a:p>
        </p:txBody>
      </p:sp>
    </p:spTree>
    <p:extLst>
      <p:ext uri="{BB962C8B-B14F-4D97-AF65-F5344CB8AC3E}">
        <p14:creationId xmlns:p14="http://schemas.microsoft.com/office/powerpoint/2010/main" val="193439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908720"/>
            <a:ext cx="10363200" cy="875184"/>
          </a:xfr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Reasons firms Develop Strategic Alliances</a:t>
            </a:r>
            <a:endParaRPr lang="en-GB" sz="4400" b="1" dirty="0">
              <a:solidFill>
                <a:srgbClr val="0070C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35360" y="1916832"/>
            <a:ext cx="11665296" cy="3960439"/>
          </a:xfrm>
          <a:ln w="44450">
            <a:noFill/>
          </a:ln>
        </p:spPr>
        <p:txBody>
          <a:bodyPr>
            <a:noAutofit/>
          </a:bodyPr>
          <a:lstStyle/>
          <a:p>
            <a:pPr>
              <a:lnSpc>
                <a:spcPct val="120000"/>
              </a:lnSpc>
              <a:buClr>
                <a:srgbClr val="C00000"/>
              </a:buClr>
              <a:defRPr/>
            </a:pPr>
            <a:r>
              <a:rPr lang="en-US" sz="2000" dirty="0"/>
              <a:t>In general, firms form strategic alliances in order to:</a:t>
            </a:r>
          </a:p>
          <a:p>
            <a:pPr lvl="1">
              <a:lnSpc>
                <a:spcPct val="120000"/>
              </a:lnSpc>
              <a:buClr>
                <a:srgbClr val="C00000"/>
              </a:buClr>
              <a:defRPr/>
            </a:pPr>
            <a:r>
              <a:rPr lang="en-US" sz="1800" dirty="0"/>
              <a:t>Reduce competition</a:t>
            </a:r>
          </a:p>
          <a:p>
            <a:pPr lvl="1">
              <a:lnSpc>
                <a:spcPct val="120000"/>
              </a:lnSpc>
              <a:buClr>
                <a:srgbClr val="C00000"/>
              </a:buClr>
              <a:defRPr/>
            </a:pPr>
            <a:r>
              <a:rPr lang="en-US" sz="1800" dirty="0"/>
              <a:t>Enhance their competitive capabilities</a:t>
            </a:r>
          </a:p>
          <a:p>
            <a:pPr lvl="1">
              <a:lnSpc>
                <a:spcPct val="120000"/>
              </a:lnSpc>
              <a:buClr>
                <a:srgbClr val="C00000"/>
              </a:buClr>
              <a:defRPr/>
            </a:pPr>
            <a:r>
              <a:rPr lang="en-US" sz="1800" dirty="0"/>
              <a:t>Gain access to resources</a:t>
            </a:r>
          </a:p>
          <a:p>
            <a:pPr lvl="1">
              <a:lnSpc>
                <a:spcPct val="120000"/>
              </a:lnSpc>
              <a:buClr>
                <a:srgbClr val="C00000"/>
              </a:buClr>
              <a:defRPr/>
            </a:pPr>
            <a:r>
              <a:rPr lang="en-US" sz="1800" dirty="0"/>
              <a:t>Take advantage of business opportunities</a:t>
            </a:r>
          </a:p>
          <a:p>
            <a:pPr lvl="1">
              <a:lnSpc>
                <a:spcPct val="120000"/>
              </a:lnSpc>
              <a:buClr>
                <a:srgbClr val="C00000"/>
              </a:buClr>
              <a:defRPr/>
            </a:pPr>
            <a:r>
              <a:rPr lang="en-US" sz="1800" dirty="0"/>
              <a:t>Build strategic flexibility, and innovate</a:t>
            </a:r>
          </a:p>
          <a:p>
            <a:pPr marL="457200" lvl="1" indent="0">
              <a:lnSpc>
                <a:spcPct val="120000"/>
              </a:lnSpc>
              <a:buClr>
                <a:srgbClr val="C00000"/>
              </a:buClr>
              <a:buNone/>
              <a:defRPr/>
            </a:pPr>
            <a:endParaRPr lang="en-US" sz="900" dirty="0"/>
          </a:p>
          <a:p>
            <a:pPr>
              <a:lnSpc>
                <a:spcPct val="120000"/>
              </a:lnSpc>
              <a:buClr>
                <a:srgbClr val="C00000"/>
              </a:buClr>
              <a:defRPr/>
            </a:pPr>
            <a:r>
              <a:rPr lang="en-US" sz="2000" dirty="0"/>
              <a:t>However, unique competitive conditions in different types of markets means that objectives for alliance formation will vary dependent on the nature of the market</a:t>
            </a:r>
          </a:p>
          <a:p>
            <a:pPr lvl="1">
              <a:lnSpc>
                <a:spcPct val="120000"/>
              </a:lnSpc>
              <a:buClr>
                <a:srgbClr val="C00000"/>
              </a:buClr>
              <a:defRPr/>
            </a:pPr>
            <a:r>
              <a:rPr lang="en-US" sz="1800" dirty="0"/>
              <a:t>Market cycles can be slow, fast or standard</a:t>
            </a:r>
          </a:p>
        </p:txBody>
      </p:sp>
    </p:spTree>
    <p:extLst>
      <p:ext uri="{BB962C8B-B14F-4D97-AF65-F5344CB8AC3E}">
        <p14:creationId xmlns:p14="http://schemas.microsoft.com/office/powerpoint/2010/main" val="239877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608" y="609600"/>
            <a:ext cx="5688632" cy="890362"/>
          </a:xfrm>
          <a:ln w="3175">
            <a:solidFill>
              <a:schemeClr val="bg1"/>
            </a:solidFill>
          </a:ln>
        </p:spPr>
        <p:txBody>
          <a:bodyPr>
            <a:normAutofit/>
          </a:bodyPr>
          <a:lstStyle/>
          <a:p>
            <a:r>
              <a:rPr lang="en-US" sz="4000" b="1" dirty="0">
                <a:solidFill>
                  <a:srgbClr val="0070C0"/>
                </a:solidFill>
                <a:effectLst>
                  <a:outerShdw blurRad="38100" dist="38100" dir="2700000" algn="tl">
                    <a:srgbClr val="000000">
                      <a:alpha val="43137"/>
                    </a:srgbClr>
                  </a:outerShdw>
                </a:effectLst>
                <a:latin typeface="Arial" pitchFamily="34" charset="0"/>
              </a:rPr>
              <a:t>The Cisco Example</a:t>
            </a:r>
            <a:r>
              <a:rPr lang="en-US" sz="3600" b="1" dirty="0">
                <a:solidFill>
                  <a:srgbClr val="0070C0"/>
                </a:solidFill>
                <a:effectLst>
                  <a:outerShdw blurRad="38100" dist="38100" dir="2700000" algn="tl">
                    <a:srgbClr val="000000">
                      <a:alpha val="43137"/>
                    </a:srgbClr>
                  </a:outerShdw>
                </a:effectLst>
                <a:latin typeface="Arial" pitchFamily="34" charset="0"/>
              </a:rPr>
              <a:t>	</a:t>
            </a:r>
            <a:endParaRPr lang="en-GB" sz="3600" b="1" dirty="0">
              <a:solidFill>
                <a:srgbClr val="0070C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63352" y="1752600"/>
            <a:ext cx="11809312" cy="4114800"/>
          </a:xfrm>
          <a:ln w="44450">
            <a:noFill/>
          </a:ln>
        </p:spPr>
        <p:txBody>
          <a:bodyPr>
            <a:normAutofit/>
          </a:bodyPr>
          <a:lstStyle/>
          <a:p>
            <a:pPr>
              <a:lnSpc>
                <a:spcPct val="110000"/>
              </a:lnSpc>
              <a:buClr>
                <a:srgbClr val="C00000"/>
              </a:buClr>
              <a:defRPr/>
            </a:pPr>
            <a:r>
              <a:rPr lang="en-GB" sz="2000" dirty="0"/>
              <a:t>Cisco is a software and hardware development and services company founded in the mid1980s</a:t>
            </a:r>
          </a:p>
          <a:p>
            <a:pPr>
              <a:lnSpc>
                <a:spcPct val="110000"/>
              </a:lnSpc>
              <a:buClr>
                <a:srgbClr val="C00000"/>
              </a:buClr>
              <a:buNone/>
              <a:defRPr/>
            </a:pPr>
            <a:endParaRPr lang="en-GB" sz="2000" dirty="0"/>
          </a:p>
          <a:p>
            <a:pPr>
              <a:lnSpc>
                <a:spcPct val="110000"/>
              </a:lnSpc>
              <a:buClr>
                <a:srgbClr val="C00000"/>
              </a:buClr>
              <a:buNone/>
              <a:defRPr/>
            </a:pPr>
            <a:r>
              <a:rPr lang="en-GB" sz="2000" dirty="0"/>
              <a:t>How has Cisco managed to be successful with its alliances?</a:t>
            </a:r>
          </a:p>
          <a:p>
            <a:pPr>
              <a:lnSpc>
                <a:spcPct val="110000"/>
              </a:lnSpc>
              <a:buClr>
                <a:srgbClr val="C00000"/>
              </a:buClr>
              <a:buNone/>
              <a:defRPr/>
            </a:pPr>
            <a:endParaRPr lang="en-GB" sz="2000" dirty="0"/>
          </a:p>
          <a:p>
            <a:pPr>
              <a:lnSpc>
                <a:spcPct val="110000"/>
              </a:lnSpc>
              <a:buClr>
                <a:srgbClr val="C00000"/>
              </a:buClr>
              <a:defRPr/>
            </a:pPr>
            <a:r>
              <a:rPr lang="en-GB" sz="2000" dirty="0"/>
              <a:t>Support from executive management and functions throughout the company </a:t>
            </a:r>
          </a:p>
          <a:p>
            <a:pPr>
              <a:lnSpc>
                <a:spcPct val="110000"/>
              </a:lnSpc>
              <a:buClr>
                <a:srgbClr val="C00000"/>
              </a:buClr>
              <a:defRPr/>
            </a:pPr>
            <a:r>
              <a:rPr lang="en-GB" sz="2000" dirty="0"/>
              <a:t>Consistent and clear vision in building truly strategic alliances.</a:t>
            </a:r>
          </a:p>
          <a:p>
            <a:pPr>
              <a:lnSpc>
                <a:spcPct val="110000"/>
              </a:lnSpc>
              <a:buClr>
                <a:srgbClr val="C00000"/>
              </a:buClr>
              <a:defRPr/>
            </a:pPr>
            <a:r>
              <a:rPr lang="en-GB" sz="2000" dirty="0"/>
              <a:t>Intelligent and well considered investments in partner infrastructure and resources. </a:t>
            </a:r>
          </a:p>
          <a:p>
            <a:pPr>
              <a:lnSpc>
                <a:spcPct val="110000"/>
              </a:lnSpc>
              <a:buClr>
                <a:srgbClr val="C00000"/>
              </a:buClr>
              <a:defRPr/>
            </a:pPr>
            <a:r>
              <a:rPr lang="en-GB" sz="2000" dirty="0"/>
              <a:t>Fostering a partner culture to drive execution on a grand scale. </a:t>
            </a:r>
          </a:p>
        </p:txBody>
      </p:sp>
      <p:pic>
        <p:nvPicPr>
          <p:cNvPr id="6" name="Picture 12" descr="Cisco Systems, Inc.">
            <a:hlinkClick r:id="rId3"/>
          </p:cNvPr>
          <p:cNvPicPr>
            <a:picLocks noChangeAspect="1" noChangeArrowheads="1"/>
          </p:cNvPicPr>
          <p:nvPr/>
        </p:nvPicPr>
        <p:blipFill>
          <a:blip r:embed="rId4" cstate="print"/>
          <a:srcRect/>
          <a:stretch>
            <a:fillRect/>
          </a:stretch>
        </p:blipFill>
        <p:spPr bwMode="auto">
          <a:xfrm>
            <a:off x="8209258" y="609600"/>
            <a:ext cx="1383478" cy="864096"/>
          </a:xfrm>
          <a:prstGeom prst="rect">
            <a:avLst/>
          </a:prstGeom>
          <a:noFill/>
          <a:ln w="9525">
            <a:noFill/>
            <a:miter lim="800000"/>
            <a:headEnd/>
            <a:tailEnd/>
          </a:ln>
        </p:spPr>
      </p:pic>
      <p:sp>
        <p:nvSpPr>
          <p:cNvPr id="7" name="TextBox 6"/>
          <p:cNvSpPr txBox="1"/>
          <p:nvPr/>
        </p:nvSpPr>
        <p:spPr>
          <a:xfrm>
            <a:off x="10344472" y="4189827"/>
            <a:ext cx="1728192" cy="1169551"/>
          </a:xfrm>
          <a:prstGeom prst="rect">
            <a:avLst/>
          </a:prstGeom>
          <a:noFill/>
        </p:spPr>
        <p:txBody>
          <a:bodyPr wrap="square" rtlCol="0">
            <a:spAutoFit/>
          </a:bodyPr>
          <a:lstStyle/>
          <a:p>
            <a:r>
              <a:rPr lang="en-GB" sz="1000" dirty="0"/>
              <a:t>Source: </a:t>
            </a:r>
            <a:r>
              <a:rPr lang="en-GB" sz="1000" dirty="0" err="1"/>
              <a:t>Watenpaugh</a:t>
            </a:r>
            <a:r>
              <a:rPr lang="en-GB" sz="1000" dirty="0"/>
              <a:t>, N. (</a:t>
            </a:r>
            <a:r>
              <a:rPr lang="en-GB" sz="1000" dirty="0" err="1"/>
              <a:t>n.d</a:t>
            </a:r>
            <a:r>
              <a:rPr lang="en-GB" sz="1000" dirty="0"/>
              <a:t>.) ‘Cisco Systems: Case Study in Alliance Best Practices’ Available at:  http://www.phoenixcg.com/files/recessionstrat.pdf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9456" y="774403"/>
            <a:ext cx="9430072" cy="1143000"/>
          </a:xfrm>
          <a:ln w="3175">
            <a:solidFill>
              <a:schemeClr val="bg1"/>
            </a:solidFill>
          </a:ln>
        </p:spPr>
        <p:txBody>
          <a:bodyPr>
            <a:normAutofit/>
          </a:bodyPr>
          <a:lstStyle/>
          <a:p>
            <a:pPr defTabSz="762000">
              <a:defRPr/>
            </a:pPr>
            <a:r>
              <a:rPr lang="en-US" sz="4400" b="1" dirty="0">
                <a:solidFill>
                  <a:srgbClr val="0070C0"/>
                </a:solidFill>
                <a:effectLst>
                  <a:outerShdw blurRad="38100" dist="38100" dir="2700000" algn="tl">
                    <a:srgbClr val="000000">
                      <a:alpha val="43137"/>
                    </a:srgbClr>
                  </a:outerShdw>
                </a:effectLst>
                <a:latin typeface="Arial" pitchFamily="34" charset="0"/>
              </a:rPr>
              <a:t>      </a:t>
            </a:r>
            <a:r>
              <a:rPr lang="en-US" sz="3600" b="1" dirty="0">
                <a:solidFill>
                  <a:srgbClr val="0070C0"/>
                </a:solidFill>
                <a:effectLst>
                  <a:outerShdw blurRad="38100" dist="38100" dir="2700000" algn="tl">
                    <a:srgbClr val="000000">
                      <a:alpha val="43137"/>
                    </a:srgbClr>
                  </a:outerShdw>
                </a:effectLst>
                <a:latin typeface="Arial" pitchFamily="34" charset="0"/>
              </a:rPr>
              <a:t>Cisco’s Strategic Alliance Portfolio</a:t>
            </a:r>
          </a:p>
        </p:txBody>
      </p:sp>
      <p:sp>
        <p:nvSpPr>
          <p:cNvPr id="5"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30"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31"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pic>
        <p:nvPicPr>
          <p:cNvPr id="37" name="Picture 12" descr="Cisco Systems, Inc.">
            <a:hlinkClick r:id="rId3"/>
          </p:cNvPr>
          <p:cNvPicPr>
            <a:picLocks noChangeAspect="1" noChangeArrowheads="1"/>
          </p:cNvPicPr>
          <p:nvPr/>
        </p:nvPicPr>
        <p:blipFill>
          <a:blip r:embed="rId4" cstate="print"/>
          <a:srcRect/>
          <a:stretch>
            <a:fillRect/>
          </a:stretch>
        </p:blipFill>
        <p:spPr bwMode="auto">
          <a:xfrm>
            <a:off x="1143191" y="3065537"/>
            <a:ext cx="1383478" cy="864096"/>
          </a:xfrm>
          <a:prstGeom prst="rect">
            <a:avLst/>
          </a:prstGeom>
          <a:noFill/>
          <a:ln w="9525">
            <a:noFill/>
            <a:miter lim="800000"/>
            <a:headEnd/>
            <a:tailEnd/>
          </a:ln>
        </p:spPr>
      </p:pic>
      <p:grpSp>
        <p:nvGrpSpPr>
          <p:cNvPr id="58" name="Group 57"/>
          <p:cNvGrpSpPr/>
          <p:nvPr/>
        </p:nvGrpSpPr>
        <p:grpSpPr>
          <a:xfrm>
            <a:off x="7680176" y="1916832"/>
            <a:ext cx="2016224" cy="3456384"/>
            <a:chOff x="5580112" y="2204864"/>
            <a:chExt cx="2016224" cy="3456384"/>
          </a:xfrm>
        </p:grpSpPr>
        <p:pic>
          <p:nvPicPr>
            <p:cNvPr id="18" name="Picture 17" descr="http://www.cisco.com/web/partners/pr67/nokia/images/logo_nokia.jpg"/>
            <p:cNvPicPr/>
            <p:nvPr/>
          </p:nvPicPr>
          <p:blipFill>
            <a:blip r:embed="rId5" cstate="print"/>
            <a:srcRect/>
            <a:stretch>
              <a:fillRect/>
            </a:stretch>
          </p:blipFill>
          <p:spPr bwMode="auto">
            <a:xfrm>
              <a:off x="5868144" y="3284984"/>
              <a:ext cx="1224136" cy="504056"/>
            </a:xfrm>
            <a:prstGeom prst="rect">
              <a:avLst/>
            </a:prstGeom>
            <a:noFill/>
            <a:ln w="9525">
              <a:noFill/>
              <a:miter lim="800000"/>
              <a:headEnd/>
              <a:tailEnd/>
            </a:ln>
          </p:spPr>
        </p:pic>
        <p:pic>
          <p:nvPicPr>
            <p:cNvPr id="19" name="Picture 18" descr="http://www.cisco.com/web/partners/pr67/nsn/images/logo_nsn.jpg"/>
            <p:cNvPicPr/>
            <p:nvPr/>
          </p:nvPicPr>
          <p:blipFill>
            <a:blip r:embed="rId6" cstate="print"/>
            <a:srcRect/>
            <a:stretch>
              <a:fillRect/>
            </a:stretch>
          </p:blipFill>
          <p:spPr bwMode="auto">
            <a:xfrm>
              <a:off x="5940152" y="4581128"/>
              <a:ext cx="1255390" cy="677416"/>
            </a:xfrm>
            <a:prstGeom prst="rect">
              <a:avLst/>
            </a:prstGeom>
            <a:noFill/>
            <a:ln w="9525">
              <a:noFill/>
              <a:miter lim="800000"/>
              <a:headEnd/>
              <a:tailEnd/>
            </a:ln>
          </p:spPr>
        </p:pic>
        <p:pic>
          <p:nvPicPr>
            <p:cNvPr id="20" name="Picture 19" descr="Fujitsu Logo"/>
            <p:cNvPicPr/>
            <p:nvPr/>
          </p:nvPicPr>
          <p:blipFill>
            <a:blip r:embed="rId7" cstate="print"/>
            <a:srcRect/>
            <a:stretch>
              <a:fillRect/>
            </a:stretch>
          </p:blipFill>
          <p:spPr bwMode="auto">
            <a:xfrm>
              <a:off x="5940152" y="3933056"/>
              <a:ext cx="1289298" cy="548258"/>
            </a:xfrm>
            <a:prstGeom prst="rect">
              <a:avLst/>
            </a:prstGeom>
            <a:noFill/>
            <a:ln w="9525">
              <a:noFill/>
              <a:miter lim="800000"/>
              <a:headEnd/>
              <a:tailEnd/>
            </a:ln>
          </p:spPr>
        </p:pic>
        <p:sp>
          <p:nvSpPr>
            <p:cNvPr id="52" name="Rectangle 51"/>
            <p:cNvSpPr/>
            <p:nvPr/>
          </p:nvSpPr>
          <p:spPr>
            <a:xfrm>
              <a:off x="5580112" y="2204864"/>
              <a:ext cx="2016224" cy="345638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a:off x="5652120" y="2276872"/>
              <a:ext cx="1872208" cy="877163"/>
            </a:xfrm>
            <a:prstGeom prst="rect">
              <a:avLst/>
            </a:prstGeom>
            <a:solidFill>
              <a:schemeClr val="accent1">
                <a:lumMod val="20000"/>
                <a:lumOff val="80000"/>
              </a:schemeClr>
            </a:solidFill>
          </p:spPr>
          <p:txBody>
            <a:bodyPr wrap="square" rtlCol="0">
              <a:spAutoFit/>
            </a:bodyPr>
            <a:lstStyle/>
            <a:p>
              <a:pPr algn="ctr"/>
              <a:r>
                <a:rPr lang="en-GB" sz="1700" b="1" dirty="0">
                  <a:solidFill>
                    <a:schemeClr val="tx2"/>
                  </a:solidFill>
                </a:rPr>
                <a:t>Telecom Solutions Companies</a:t>
              </a:r>
            </a:p>
          </p:txBody>
        </p:sp>
      </p:grpSp>
      <p:grpSp>
        <p:nvGrpSpPr>
          <p:cNvPr id="57" name="Group 56"/>
          <p:cNvGrpSpPr/>
          <p:nvPr/>
        </p:nvGrpSpPr>
        <p:grpSpPr>
          <a:xfrm>
            <a:off x="5519936" y="1916832"/>
            <a:ext cx="2016224" cy="3456384"/>
            <a:chOff x="3419872" y="2204864"/>
            <a:chExt cx="2016224" cy="3456384"/>
          </a:xfrm>
        </p:grpSpPr>
        <p:pic>
          <p:nvPicPr>
            <p:cNvPr id="15" name="Picture 14" descr="Wipro Logo"/>
            <p:cNvPicPr/>
            <p:nvPr/>
          </p:nvPicPr>
          <p:blipFill>
            <a:blip r:embed="rId8" cstate="print"/>
            <a:srcRect/>
            <a:stretch>
              <a:fillRect/>
            </a:stretch>
          </p:blipFill>
          <p:spPr bwMode="auto">
            <a:xfrm>
              <a:off x="4211960" y="4805139"/>
              <a:ext cx="1180093" cy="784101"/>
            </a:xfrm>
            <a:prstGeom prst="rect">
              <a:avLst/>
            </a:prstGeom>
            <a:noFill/>
            <a:ln w="9525">
              <a:noFill/>
              <a:miter lim="800000"/>
              <a:headEnd/>
              <a:tailEnd/>
            </a:ln>
          </p:spPr>
        </p:pic>
        <p:pic>
          <p:nvPicPr>
            <p:cNvPr id="17" name="Picture 16" descr="TCS Logo"/>
            <p:cNvPicPr/>
            <p:nvPr/>
          </p:nvPicPr>
          <p:blipFill>
            <a:blip r:embed="rId9" cstate="print"/>
            <a:srcRect/>
            <a:stretch>
              <a:fillRect/>
            </a:stretch>
          </p:blipFill>
          <p:spPr bwMode="auto">
            <a:xfrm>
              <a:off x="3635896" y="4077072"/>
              <a:ext cx="1368152" cy="432048"/>
            </a:xfrm>
            <a:prstGeom prst="rect">
              <a:avLst/>
            </a:prstGeom>
            <a:noFill/>
            <a:ln w="9525">
              <a:noFill/>
              <a:miter lim="800000"/>
              <a:headEnd/>
              <a:tailEnd/>
            </a:ln>
          </p:spPr>
        </p:pic>
        <p:pic>
          <p:nvPicPr>
            <p:cNvPr id="25" name="Picture 24" descr="Capgemini Logo"/>
            <p:cNvPicPr/>
            <p:nvPr/>
          </p:nvPicPr>
          <p:blipFill>
            <a:blip r:embed="rId10" cstate="print"/>
            <a:srcRect/>
            <a:stretch>
              <a:fillRect/>
            </a:stretch>
          </p:blipFill>
          <p:spPr bwMode="auto">
            <a:xfrm>
              <a:off x="3779912" y="3284984"/>
              <a:ext cx="1574676" cy="864096"/>
            </a:xfrm>
            <a:prstGeom prst="rect">
              <a:avLst/>
            </a:prstGeom>
            <a:noFill/>
            <a:ln w="9525">
              <a:noFill/>
              <a:miter lim="800000"/>
              <a:headEnd/>
              <a:tailEnd/>
            </a:ln>
          </p:spPr>
        </p:pic>
        <p:sp>
          <p:nvSpPr>
            <p:cNvPr id="44" name="Rectangle 43"/>
            <p:cNvSpPr/>
            <p:nvPr/>
          </p:nvSpPr>
          <p:spPr>
            <a:xfrm>
              <a:off x="3419872" y="2204864"/>
              <a:ext cx="2016224" cy="345638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p:cNvSpPr txBox="1"/>
            <p:nvPr/>
          </p:nvSpPr>
          <p:spPr>
            <a:xfrm>
              <a:off x="3635896" y="2276872"/>
              <a:ext cx="1656184" cy="646331"/>
            </a:xfrm>
            <a:prstGeom prst="rect">
              <a:avLst/>
            </a:prstGeom>
            <a:solidFill>
              <a:schemeClr val="accent1">
                <a:lumMod val="20000"/>
                <a:lumOff val="80000"/>
              </a:schemeClr>
            </a:solidFill>
          </p:spPr>
          <p:txBody>
            <a:bodyPr wrap="square" rtlCol="0">
              <a:spAutoFit/>
            </a:bodyPr>
            <a:lstStyle/>
            <a:p>
              <a:pPr algn="ctr"/>
              <a:r>
                <a:rPr lang="en-GB" b="1" dirty="0">
                  <a:solidFill>
                    <a:schemeClr val="tx2"/>
                  </a:solidFill>
                </a:rPr>
                <a:t>Services Companies</a:t>
              </a:r>
            </a:p>
          </p:txBody>
        </p:sp>
        <p:pic>
          <p:nvPicPr>
            <p:cNvPr id="51" name="Picture 50" descr="Accenture">
              <a:hlinkClick r:id="rId11" tooltip="Accenture"/>
            </p:cNvPr>
            <p:cNvPicPr/>
            <p:nvPr/>
          </p:nvPicPr>
          <p:blipFill>
            <a:blip r:embed="rId12" cstate="print"/>
            <a:srcRect/>
            <a:stretch>
              <a:fillRect/>
            </a:stretch>
          </p:blipFill>
          <p:spPr bwMode="auto">
            <a:xfrm>
              <a:off x="3707904" y="2996952"/>
              <a:ext cx="857250" cy="247650"/>
            </a:xfrm>
            <a:prstGeom prst="rect">
              <a:avLst/>
            </a:prstGeom>
            <a:noFill/>
            <a:ln w="9525">
              <a:noFill/>
              <a:miter lim="800000"/>
              <a:headEnd/>
              <a:tailEnd/>
            </a:ln>
          </p:spPr>
        </p:pic>
        <p:pic>
          <p:nvPicPr>
            <p:cNvPr id="54" name="Picture 53" descr="Emerson">
              <a:hlinkClick r:id="rId13" tooltip="Emerson"/>
            </p:cNvPr>
            <p:cNvPicPr/>
            <p:nvPr/>
          </p:nvPicPr>
          <p:blipFill>
            <a:blip r:embed="rId14" cstate="print"/>
            <a:srcRect/>
            <a:stretch>
              <a:fillRect/>
            </a:stretch>
          </p:blipFill>
          <p:spPr bwMode="auto">
            <a:xfrm>
              <a:off x="3635896" y="4797152"/>
              <a:ext cx="857250" cy="381000"/>
            </a:xfrm>
            <a:prstGeom prst="rect">
              <a:avLst/>
            </a:prstGeom>
            <a:noFill/>
            <a:ln w="9525">
              <a:noFill/>
              <a:miter lim="800000"/>
              <a:headEnd/>
              <a:tailEnd/>
            </a:ln>
          </p:spPr>
        </p:pic>
      </p:grpSp>
      <p:grpSp>
        <p:nvGrpSpPr>
          <p:cNvPr id="56" name="Group 55"/>
          <p:cNvGrpSpPr/>
          <p:nvPr/>
        </p:nvGrpSpPr>
        <p:grpSpPr>
          <a:xfrm>
            <a:off x="3287688" y="1916832"/>
            <a:ext cx="2032620" cy="3456384"/>
            <a:chOff x="1187624" y="2204864"/>
            <a:chExt cx="2032620" cy="3456384"/>
          </a:xfrm>
        </p:grpSpPr>
        <p:pic>
          <p:nvPicPr>
            <p:cNvPr id="22" name="Picture 21" descr="EMC Logo"/>
            <p:cNvPicPr/>
            <p:nvPr/>
          </p:nvPicPr>
          <p:blipFill>
            <a:blip r:embed="rId15" cstate="print"/>
            <a:srcRect/>
            <a:stretch>
              <a:fillRect/>
            </a:stretch>
          </p:blipFill>
          <p:spPr bwMode="auto">
            <a:xfrm>
              <a:off x="1259632" y="4221088"/>
              <a:ext cx="1152128" cy="648072"/>
            </a:xfrm>
            <a:prstGeom prst="rect">
              <a:avLst/>
            </a:prstGeom>
            <a:noFill/>
            <a:ln w="9525">
              <a:noFill/>
              <a:miter lim="800000"/>
              <a:headEnd/>
              <a:tailEnd/>
            </a:ln>
          </p:spPr>
        </p:pic>
        <p:pic>
          <p:nvPicPr>
            <p:cNvPr id="33" name="Picture 32" descr="CSC logo"/>
            <p:cNvPicPr/>
            <p:nvPr/>
          </p:nvPicPr>
          <p:blipFill>
            <a:blip r:embed="rId16" cstate="print"/>
            <a:srcRect/>
            <a:stretch>
              <a:fillRect/>
            </a:stretch>
          </p:blipFill>
          <p:spPr bwMode="auto">
            <a:xfrm>
              <a:off x="2411760" y="4077072"/>
              <a:ext cx="808484" cy="736476"/>
            </a:xfrm>
            <a:prstGeom prst="rect">
              <a:avLst/>
            </a:prstGeom>
            <a:noFill/>
            <a:ln w="9525">
              <a:noFill/>
              <a:miter lim="800000"/>
              <a:headEnd/>
              <a:tailEnd/>
            </a:ln>
          </p:spPr>
        </p:pic>
        <p:pic>
          <p:nvPicPr>
            <p:cNvPr id="34" name="Picture 33" descr="Ca technologies">
              <a:hlinkClick r:id="rId17" tgtFrame="_blank"/>
            </p:cNvPr>
            <p:cNvPicPr/>
            <p:nvPr/>
          </p:nvPicPr>
          <p:blipFill>
            <a:blip r:embed="rId18" cstate="print"/>
            <a:srcRect/>
            <a:stretch>
              <a:fillRect/>
            </a:stretch>
          </p:blipFill>
          <p:spPr bwMode="auto">
            <a:xfrm>
              <a:off x="1331640" y="4725144"/>
              <a:ext cx="880492" cy="736476"/>
            </a:xfrm>
            <a:prstGeom prst="rect">
              <a:avLst/>
            </a:prstGeom>
            <a:noFill/>
            <a:ln w="9525">
              <a:noFill/>
              <a:miter lim="800000"/>
              <a:headEnd/>
              <a:tailEnd/>
            </a:ln>
          </p:spPr>
        </p:pic>
        <p:sp>
          <p:nvSpPr>
            <p:cNvPr id="24" name="Rectangle 23"/>
            <p:cNvSpPr/>
            <p:nvPr/>
          </p:nvSpPr>
          <p:spPr>
            <a:xfrm>
              <a:off x="1187624" y="2204864"/>
              <a:ext cx="2016224" cy="345638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p:cNvSpPr txBox="1"/>
            <p:nvPr/>
          </p:nvSpPr>
          <p:spPr>
            <a:xfrm>
              <a:off x="1403648" y="2276872"/>
              <a:ext cx="1656184" cy="646331"/>
            </a:xfrm>
            <a:prstGeom prst="rect">
              <a:avLst/>
            </a:prstGeom>
            <a:solidFill>
              <a:schemeClr val="accent1">
                <a:lumMod val="20000"/>
                <a:lumOff val="80000"/>
              </a:schemeClr>
            </a:solidFill>
          </p:spPr>
          <p:txBody>
            <a:bodyPr wrap="square" rtlCol="0">
              <a:spAutoFit/>
            </a:bodyPr>
            <a:lstStyle/>
            <a:p>
              <a:pPr algn="ctr"/>
              <a:r>
                <a:rPr lang="en-GB" b="1" dirty="0">
                  <a:solidFill>
                    <a:schemeClr val="tx2"/>
                  </a:solidFill>
                </a:rPr>
                <a:t>Platform Companies</a:t>
              </a:r>
            </a:p>
          </p:txBody>
        </p:sp>
        <p:pic>
          <p:nvPicPr>
            <p:cNvPr id="38" name="Picture 37" descr="Microsoft">
              <a:hlinkClick r:id="rId19" tooltip="Microsoft"/>
            </p:cNvPr>
            <p:cNvPicPr/>
            <p:nvPr/>
          </p:nvPicPr>
          <p:blipFill>
            <a:blip r:embed="rId20" cstate="print"/>
            <a:srcRect/>
            <a:stretch>
              <a:fillRect/>
            </a:stretch>
          </p:blipFill>
          <p:spPr bwMode="auto">
            <a:xfrm>
              <a:off x="1907704" y="5373216"/>
              <a:ext cx="857250" cy="123825"/>
            </a:xfrm>
            <a:prstGeom prst="rect">
              <a:avLst/>
            </a:prstGeom>
            <a:noFill/>
            <a:ln w="9525">
              <a:noFill/>
              <a:miter lim="800000"/>
              <a:headEnd/>
              <a:tailEnd/>
            </a:ln>
          </p:spPr>
        </p:pic>
        <p:pic>
          <p:nvPicPr>
            <p:cNvPr id="39" name="Picture 38" descr="IBM">
              <a:hlinkClick r:id="rId21" tooltip="IBM"/>
            </p:cNvPr>
            <p:cNvPicPr/>
            <p:nvPr/>
          </p:nvPicPr>
          <p:blipFill>
            <a:blip r:embed="rId22" cstate="print"/>
            <a:srcRect/>
            <a:stretch>
              <a:fillRect/>
            </a:stretch>
          </p:blipFill>
          <p:spPr bwMode="auto">
            <a:xfrm>
              <a:off x="2267744" y="3573016"/>
              <a:ext cx="714375" cy="304800"/>
            </a:xfrm>
            <a:prstGeom prst="rect">
              <a:avLst/>
            </a:prstGeom>
            <a:noFill/>
            <a:ln w="9525">
              <a:noFill/>
              <a:miter lim="800000"/>
              <a:headEnd/>
              <a:tailEnd/>
            </a:ln>
          </p:spPr>
        </p:pic>
        <p:pic>
          <p:nvPicPr>
            <p:cNvPr id="40" name="Picture 39" descr="SAP">
              <a:hlinkClick r:id="rId23" tooltip="SAP"/>
            </p:cNvPr>
            <p:cNvPicPr/>
            <p:nvPr/>
          </p:nvPicPr>
          <p:blipFill>
            <a:blip r:embed="rId24" cstate="print"/>
            <a:srcRect/>
            <a:stretch>
              <a:fillRect/>
            </a:stretch>
          </p:blipFill>
          <p:spPr bwMode="auto">
            <a:xfrm>
              <a:off x="2339752" y="4869160"/>
              <a:ext cx="714375" cy="352425"/>
            </a:xfrm>
            <a:prstGeom prst="rect">
              <a:avLst/>
            </a:prstGeom>
            <a:noFill/>
            <a:ln w="9525">
              <a:noFill/>
              <a:miter lim="800000"/>
              <a:headEnd/>
              <a:tailEnd/>
            </a:ln>
          </p:spPr>
        </p:pic>
        <p:pic>
          <p:nvPicPr>
            <p:cNvPr id="41" name="Picture 40" descr="Intel">
              <a:hlinkClick r:id="rId25" tooltip="Intel"/>
            </p:cNvPr>
            <p:cNvPicPr/>
            <p:nvPr/>
          </p:nvPicPr>
          <p:blipFill>
            <a:blip r:embed="rId26" cstate="print"/>
            <a:srcRect/>
            <a:stretch>
              <a:fillRect/>
            </a:stretch>
          </p:blipFill>
          <p:spPr bwMode="auto">
            <a:xfrm>
              <a:off x="1259632" y="3789040"/>
              <a:ext cx="771525" cy="428625"/>
            </a:xfrm>
            <a:prstGeom prst="rect">
              <a:avLst/>
            </a:prstGeom>
            <a:noFill/>
            <a:ln w="9525">
              <a:noFill/>
              <a:miter lim="800000"/>
              <a:headEnd/>
              <a:tailEnd/>
            </a:ln>
          </p:spPr>
        </p:pic>
        <p:pic>
          <p:nvPicPr>
            <p:cNvPr id="42" name="Picture 41" descr="HP New Logo 2D.svg">
              <a:hlinkClick r:id="rId27"/>
            </p:cNvPr>
            <p:cNvPicPr/>
            <p:nvPr/>
          </p:nvPicPr>
          <p:blipFill>
            <a:blip r:embed="rId28" cstate="print"/>
            <a:srcRect/>
            <a:stretch>
              <a:fillRect/>
            </a:stretch>
          </p:blipFill>
          <p:spPr bwMode="auto">
            <a:xfrm>
              <a:off x="1259632" y="3212976"/>
              <a:ext cx="530349" cy="530349"/>
            </a:xfrm>
            <a:prstGeom prst="rect">
              <a:avLst/>
            </a:prstGeom>
            <a:noFill/>
            <a:ln w="9525">
              <a:noFill/>
              <a:miter lim="800000"/>
              <a:headEnd/>
              <a:tailEnd/>
            </a:ln>
          </p:spPr>
        </p:pic>
        <p:pic>
          <p:nvPicPr>
            <p:cNvPr id="55" name="Picture 54" descr="Hitachi">
              <a:hlinkClick r:id="rId29" tooltip="Hitachi"/>
            </p:cNvPr>
            <p:cNvPicPr/>
            <p:nvPr/>
          </p:nvPicPr>
          <p:blipFill>
            <a:blip r:embed="rId30" cstate="print"/>
            <a:srcRect/>
            <a:stretch>
              <a:fillRect/>
            </a:stretch>
          </p:blipFill>
          <p:spPr bwMode="auto">
            <a:xfrm>
              <a:off x="2051720" y="3284984"/>
              <a:ext cx="1027931" cy="124395"/>
            </a:xfrm>
            <a:prstGeom prst="rect">
              <a:avLst/>
            </a:prstGeom>
            <a:noFill/>
            <a:ln w="9525">
              <a:noFill/>
              <a:miter lim="800000"/>
              <a:headEnd/>
              <a:tailEnd/>
            </a:ln>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box(in)">
                                      <p:cBhvr>
                                        <p:cTn id="7" dur="500"/>
                                        <p:tgtEl>
                                          <p:spTgt spid="56"/>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57"/>
                                        </p:tgtEl>
                                        <p:attrNameLst>
                                          <p:attrName>style.visibility</p:attrName>
                                        </p:attrNameLst>
                                      </p:cBhvr>
                                      <p:to>
                                        <p:strVal val="visible"/>
                                      </p:to>
                                    </p:set>
                                    <p:animEffect transition="in" filter="checkerboard(across)">
                                      <p:cBhvr>
                                        <p:cTn id="12" dur="500"/>
                                        <p:tgtEl>
                                          <p:spTgt spid="57"/>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58"/>
                                        </p:tgtEl>
                                        <p:attrNameLst>
                                          <p:attrName>style.visibility</p:attrName>
                                        </p:attrNameLst>
                                      </p:cBhvr>
                                      <p:to>
                                        <p:strVal val="visible"/>
                                      </p:to>
                                    </p:set>
                                    <p:animEffect transition="in" filter="diamond(in)">
                                      <p:cBhvr>
                                        <p:cTn id="17" dur="20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656" y="208901"/>
            <a:ext cx="7692720" cy="1143000"/>
          </a:xfrm>
          <a:ln w="3175">
            <a:solidFill>
              <a:schemeClr val="bg1"/>
            </a:solidFill>
          </a:ln>
        </p:spPr>
        <p:txBody>
          <a:bodyPr>
            <a:normAutofit/>
          </a:bodyPr>
          <a:lstStyle/>
          <a:p>
            <a:pPr defTabSz="762000">
              <a:defRPr/>
            </a:pPr>
            <a:r>
              <a:rPr lang="en-US" sz="3600" b="1" dirty="0">
                <a:solidFill>
                  <a:srgbClr val="0070C0"/>
                </a:solidFill>
                <a:effectLst>
                  <a:outerShdw blurRad="38100" dist="38100" dir="2700000" algn="tl">
                    <a:srgbClr val="000000">
                      <a:alpha val="43137"/>
                    </a:srgbClr>
                  </a:outerShdw>
                </a:effectLst>
                <a:latin typeface="Arial" pitchFamily="34" charset="0"/>
              </a:rPr>
              <a:t>The Cisco Example</a:t>
            </a:r>
            <a:r>
              <a:rPr lang="en-US" sz="3200" b="1" dirty="0">
                <a:solidFill>
                  <a:srgbClr val="0070C0"/>
                </a:solidFill>
                <a:effectLst>
                  <a:outerShdw blurRad="38100" dist="38100" dir="2700000" algn="tl">
                    <a:srgbClr val="000000">
                      <a:alpha val="43137"/>
                    </a:srgbClr>
                  </a:outerShdw>
                </a:effectLst>
                <a:latin typeface="Arial" pitchFamily="34" charset="0"/>
              </a:rPr>
              <a:t>	</a:t>
            </a:r>
            <a:endParaRPr lang="en-US" sz="2400" b="1" dirty="0">
              <a:solidFill>
                <a:srgbClr val="0070C0"/>
              </a:solidFill>
              <a:effectLst>
                <a:outerShdw blurRad="38100" dist="38100" dir="2700000" algn="tl">
                  <a:srgbClr val="000000">
                    <a:alpha val="43137"/>
                  </a:srgbClr>
                </a:outerShdw>
              </a:effectLst>
              <a:latin typeface="Arial" pitchFamily="34" charset="0"/>
            </a:endParaRPr>
          </a:p>
        </p:txBody>
      </p:sp>
      <p:sp>
        <p:nvSpPr>
          <p:cNvPr id="5"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30"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31"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pic>
        <p:nvPicPr>
          <p:cNvPr id="33" name="Picture 10"/>
          <p:cNvPicPr>
            <a:picLocks noChangeAspect="1" noChangeArrowheads="1"/>
          </p:cNvPicPr>
          <p:nvPr/>
        </p:nvPicPr>
        <p:blipFill>
          <a:blip r:embed="rId3" cstate="print"/>
          <a:srcRect/>
          <a:stretch>
            <a:fillRect/>
          </a:stretch>
        </p:blipFill>
        <p:spPr bwMode="auto">
          <a:xfrm>
            <a:off x="3480179" y="1167703"/>
            <a:ext cx="6475218" cy="4284018"/>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17" y="124170"/>
            <a:ext cx="11893749" cy="1143000"/>
          </a:xfrm>
          <a:ln w="3175">
            <a:solidFill>
              <a:schemeClr val="bg1"/>
            </a:solidFill>
          </a:ln>
        </p:spPr>
        <p:txBody>
          <a:bodyPr>
            <a:noAutofit/>
          </a:bodyPr>
          <a:lstStyle/>
          <a:p>
            <a:pPr>
              <a:defRPr/>
            </a:pPr>
            <a:r>
              <a:rPr lang="en-GB" sz="4400" b="1" dirty="0">
                <a:solidFill>
                  <a:srgbClr val="0070C0"/>
                </a:solidFill>
                <a:effectLst>
                  <a:outerShdw blurRad="38100" dist="38100" dir="2700000" algn="tl">
                    <a:srgbClr val="000000">
                      <a:alpha val="43137"/>
                    </a:srgbClr>
                  </a:outerShdw>
                </a:effectLst>
              </a:rPr>
              <a:t>Strategic Alliances Vs Organic Development</a:t>
            </a:r>
            <a:endParaRPr lang="en-US" sz="44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91343" y="1533980"/>
            <a:ext cx="11665296" cy="3679465"/>
          </a:xfrm>
          <a:ln w="44450">
            <a:noFill/>
          </a:ln>
        </p:spPr>
        <p:txBody>
          <a:bodyPr>
            <a:noAutofit/>
          </a:bodyPr>
          <a:lstStyle/>
          <a:p>
            <a:pPr>
              <a:lnSpc>
                <a:spcPct val="90000"/>
              </a:lnSpc>
              <a:buNone/>
            </a:pPr>
            <a:r>
              <a:rPr lang="en-US" sz="2800" dirty="0"/>
              <a:t>	</a:t>
            </a:r>
            <a:r>
              <a:rPr lang="en-US" sz="2000" dirty="0"/>
              <a:t>Alliances may be preferred to organic development when:</a:t>
            </a:r>
          </a:p>
          <a:p>
            <a:pPr>
              <a:lnSpc>
                <a:spcPct val="90000"/>
              </a:lnSpc>
              <a:buClr>
                <a:srgbClr val="C00000"/>
              </a:buClr>
              <a:buNone/>
            </a:pPr>
            <a:endParaRPr lang="en-US" sz="2800" dirty="0"/>
          </a:p>
          <a:p>
            <a:pPr>
              <a:buClr>
                <a:srgbClr val="C00000"/>
              </a:buClr>
            </a:pPr>
            <a:r>
              <a:rPr lang="en-GB" sz="2400" dirty="0"/>
              <a:t>The level of transaction-specific investment required to complete an exchange is moderate</a:t>
            </a:r>
          </a:p>
          <a:p>
            <a:pPr>
              <a:buClr>
                <a:srgbClr val="C00000"/>
              </a:buClr>
              <a:buNone/>
            </a:pPr>
            <a:endParaRPr lang="en-GB" sz="2400" dirty="0"/>
          </a:p>
          <a:p>
            <a:pPr>
              <a:buClr>
                <a:srgbClr val="C00000"/>
              </a:buClr>
            </a:pPr>
            <a:r>
              <a:rPr lang="en-GB" sz="2400" dirty="0"/>
              <a:t>An exchange partner possesses valuable, rare and costly to imitate resources</a:t>
            </a:r>
          </a:p>
          <a:p>
            <a:pPr>
              <a:buClr>
                <a:srgbClr val="C00000"/>
              </a:buClr>
              <a:buNone/>
            </a:pPr>
            <a:endParaRPr lang="en-GB" sz="2400" dirty="0"/>
          </a:p>
          <a:p>
            <a:pPr>
              <a:buClr>
                <a:srgbClr val="C00000"/>
              </a:buClr>
            </a:pPr>
            <a:r>
              <a:rPr lang="en-GB" sz="2400" dirty="0"/>
              <a:t>There is great uncertainty as to future value of an engagement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898" y="219508"/>
            <a:ext cx="10363200" cy="1143000"/>
          </a:xfrm>
          <a:ln w="3175">
            <a:solidFill>
              <a:schemeClr val="bg1"/>
            </a:solidFill>
          </a:ln>
        </p:spPr>
        <p:txBody>
          <a:bodyPr>
            <a:normAutofit/>
          </a:bodyPr>
          <a:lstStyle/>
          <a:p>
            <a:pPr algn="l">
              <a:defRPr/>
            </a:pPr>
            <a:r>
              <a:rPr lang="en-GB" sz="4000" b="1" dirty="0">
                <a:solidFill>
                  <a:srgbClr val="0070C0"/>
                </a:solidFill>
                <a:effectLst>
                  <a:outerShdw blurRad="38100" dist="38100" dir="2700000" algn="tl">
                    <a:srgbClr val="000000">
                      <a:alpha val="43137"/>
                    </a:srgbClr>
                  </a:outerShdw>
                </a:effectLst>
              </a:rPr>
              <a:t>Strategic Alliances Vs Acquisitions</a:t>
            </a:r>
            <a:endParaRPr lang="en-US" sz="40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371364" y="1844824"/>
            <a:ext cx="11449272" cy="3168352"/>
          </a:xfrm>
          <a:ln w="44450">
            <a:noFill/>
          </a:ln>
        </p:spPr>
        <p:txBody>
          <a:bodyPr>
            <a:normAutofit fontScale="77500" lnSpcReduction="20000"/>
          </a:bodyPr>
          <a:lstStyle/>
          <a:p>
            <a:pPr>
              <a:lnSpc>
                <a:spcPct val="90000"/>
              </a:lnSpc>
              <a:buNone/>
            </a:pPr>
            <a:r>
              <a:rPr lang="en-US" sz="3200" dirty="0"/>
              <a:t>	</a:t>
            </a:r>
            <a:r>
              <a:rPr lang="en-US" dirty="0"/>
              <a:t>Alliances may be preferred to acquisitions when:</a:t>
            </a:r>
          </a:p>
          <a:p>
            <a:pPr>
              <a:lnSpc>
                <a:spcPct val="90000"/>
              </a:lnSpc>
              <a:buClr>
                <a:srgbClr val="C00000"/>
              </a:buClr>
              <a:buNone/>
            </a:pPr>
            <a:endParaRPr lang="en-US" sz="3200" dirty="0"/>
          </a:p>
          <a:p>
            <a:pPr>
              <a:lnSpc>
                <a:spcPct val="110000"/>
              </a:lnSpc>
              <a:buClr>
                <a:srgbClr val="C00000"/>
              </a:buClr>
            </a:pPr>
            <a:r>
              <a:rPr lang="en-GB" dirty="0"/>
              <a:t>There are legal constraints on acquisitions</a:t>
            </a:r>
          </a:p>
          <a:p>
            <a:pPr>
              <a:lnSpc>
                <a:spcPct val="110000"/>
              </a:lnSpc>
              <a:buClr>
                <a:srgbClr val="C00000"/>
              </a:buClr>
            </a:pPr>
            <a:r>
              <a:rPr lang="en-GB" dirty="0"/>
              <a:t>Acquisitions limit a firms flexibility under conditions of uncertainty</a:t>
            </a:r>
          </a:p>
          <a:p>
            <a:pPr>
              <a:lnSpc>
                <a:spcPct val="110000"/>
              </a:lnSpc>
              <a:buClr>
                <a:srgbClr val="C00000"/>
              </a:buClr>
            </a:pPr>
            <a:r>
              <a:rPr lang="en-GB" dirty="0"/>
              <a:t>There is substantial unwanted organizational “baggage” in an acquired firm</a:t>
            </a:r>
          </a:p>
          <a:p>
            <a:pPr>
              <a:lnSpc>
                <a:spcPct val="110000"/>
              </a:lnSpc>
              <a:buClr>
                <a:srgbClr val="C00000"/>
              </a:buClr>
            </a:pPr>
            <a:r>
              <a:rPr lang="en-GB" dirty="0"/>
              <a:t>The value of a firms resources and capabilities depends on its independence</a:t>
            </a:r>
          </a:p>
          <a:p>
            <a:pPr>
              <a:lnSpc>
                <a:spcPct val="90000"/>
              </a:lnSpc>
              <a:buClr>
                <a:srgbClr val="C00000"/>
              </a:buCl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940" y="12094"/>
            <a:ext cx="10363200" cy="1143000"/>
          </a:xfrm>
          <a:ln w="3175">
            <a:solidFill>
              <a:schemeClr val="bg1"/>
            </a:solidFill>
          </a:ln>
        </p:spPr>
        <p:txBody>
          <a:bodyPr>
            <a:normAutofit/>
          </a:bodyPr>
          <a:lstStyle/>
          <a:p>
            <a:pPr>
              <a:defRPr/>
            </a:pPr>
            <a:r>
              <a:rPr lang="en-GB" sz="4000" b="1" dirty="0">
                <a:solidFill>
                  <a:srgbClr val="0070C0"/>
                </a:solidFill>
                <a:effectLst>
                  <a:outerShdw blurRad="38100" dist="38100" dir="2700000" algn="tl">
                    <a:srgbClr val="000000">
                      <a:alpha val="43137"/>
                    </a:srgbClr>
                  </a:outerShdw>
                </a:effectLst>
              </a:rPr>
              <a:t>Strategic Alliances Vs Acquisitions</a:t>
            </a:r>
            <a:endParaRPr lang="en-US" sz="4000" b="1" dirty="0">
              <a:solidFill>
                <a:srgbClr val="0070C0"/>
              </a:solidFill>
              <a:effectLst>
                <a:outerShdw blurRad="38100" dist="38100" dir="2700000" algn="tl">
                  <a:srgbClr val="000000">
                    <a:alpha val="43137"/>
                  </a:srgbClr>
                </a:outerShdw>
              </a:effectLst>
              <a:latin typeface="Arial" pitchFamily="34" charset="0"/>
            </a:endParaRPr>
          </a:p>
        </p:txBody>
      </p:sp>
      <p:pic>
        <p:nvPicPr>
          <p:cNvPr id="6" name="Content Placeholder 5"/>
          <p:cNvPicPr>
            <a:picLocks noGrp="1" noChangeAspect="1"/>
          </p:cNvPicPr>
          <p:nvPr>
            <p:ph idx="1"/>
          </p:nvPr>
        </p:nvPicPr>
        <p:blipFill>
          <a:blip r:embed="rId3"/>
          <a:stretch>
            <a:fillRect/>
          </a:stretch>
        </p:blipFill>
        <p:spPr>
          <a:xfrm>
            <a:off x="1567004" y="1342911"/>
            <a:ext cx="9057992" cy="4032448"/>
          </a:xfrm>
          <a:prstGeom prst="rect">
            <a:avLst/>
          </a:prstGeom>
        </p:spPr>
      </p:pic>
    </p:spTree>
    <p:extLst>
      <p:ext uri="{BB962C8B-B14F-4D97-AF65-F5344CB8AC3E}">
        <p14:creationId xmlns:p14="http://schemas.microsoft.com/office/powerpoint/2010/main" val="23238427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152" y="178011"/>
            <a:ext cx="7416824" cy="1143000"/>
          </a:xfrm>
          <a:ln w="3175">
            <a:solidFill>
              <a:schemeClr val="bg1"/>
            </a:solidFill>
          </a:ln>
        </p:spPr>
        <p:txBody>
          <a:bodyPr>
            <a:normAutofit/>
          </a:bodyPr>
          <a:lstStyle/>
          <a:p>
            <a:pPr algn="l" defTabSz="762000">
              <a:defRPr/>
            </a:pPr>
            <a:r>
              <a:rPr lang="en-GB" sz="4000" b="1" dirty="0">
                <a:solidFill>
                  <a:srgbClr val="0070C0"/>
                </a:solidFill>
                <a:effectLst>
                  <a:outerShdw blurRad="38100" dist="38100" dir="2700000" algn="tl">
                    <a:srgbClr val="000000">
                      <a:alpha val="43137"/>
                    </a:srgbClr>
                  </a:outerShdw>
                </a:effectLst>
              </a:rPr>
              <a:t>Concluding Remarks</a:t>
            </a:r>
            <a:endParaRPr lang="en-US" sz="40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263352" y="1484784"/>
            <a:ext cx="11809311" cy="4474886"/>
          </a:xfrm>
          <a:ln w="44450">
            <a:noFill/>
          </a:ln>
        </p:spPr>
        <p:txBody>
          <a:bodyPr>
            <a:normAutofit fontScale="55000" lnSpcReduction="20000"/>
          </a:bodyPr>
          <a:lstStyle/>
          <a:p>
            <a:pPr>
              <a:lnSpc>
                <a:spcPct val="120000"/>
              </a:lnSpc>
              <a:buClr>
                <a:srgbClr val="C00000"/>
              </a:buClr>
            </a:pPr>
            <a:endParaRPr lang="en-GB" dirty="0"/>
          </a:p>
          <a:p>
            <a:pPr>
              <a:lnSpc>
                <a:spcPct val="120000"/>
              </a:lnSpc>
              <a:buClr>
                <a:srgbClr val="C00000"/>
              </a:buClr>
            </a:pPr>
            <a:r>
              <a:rPr lang="en-GB" dirty="0"/>
              <a:t>Whilst the difficulty in implementing successful acquisitions has led to a growing focus on alliances  in order to enhance specific capabilities,</a:t>
            </a:r>
            <a:endParaRPr lang="en-GB" sz="900" dirty="0"/>
          </a:p>
          <a:p>
            <a:pPr>
              <a:lnSpc>
                <a:spcPct val="120000"/>
              </a:lnSpc>
              <a:buClr>
                <a:srgbClr val="C00000"/>
              </a:buClr>
              <a:buNone/>
            </a:pPr>
            <a:endParaRPr lang="en-GB" dirty="0"/>
          </a:p>
          <a:p>
            <a:pPr>
              <a:lnSpc>
                <a:spcPct val="120000"/>
              </a:lnSpc>
              <a:buClr>
                <a:srgbClr val="C00000"/>
              </a:buClr>
            </a:pPr>
            <a:r>
              <a:rPr lang="en-GB" dirty="0"/>
              <a:t>Alliances themselves have their own challenges such as trust and security issues and implementation difficulties can often be as formidable as those faced in M&amp;As.</a:t>
            </a:r>
          </a:p>
          <a:p>
            <a:pPr>
              <a:lnSpc>
                <a:spcPct val="120000"/>
              </a:lnSpc>
              <a:buClr>
                <a:srgbClr val="C00000"/>
              </a:buClr>
              <a:buNone/>
            </a:pPr>
            <a:endParaRPr lang="en-GB" dirty="0"/>
          </a:p>
          <a:p>
            <a:pPr>
              <a:lnSpc>
                <a:spcPct val="120000"/>
              </a:lnSpc>
              <a:buClr>
                <a:srgbClr val="C00000"/>
              </a:buClr>
            </a:pPr>
            <a:r>
              <a:rPr lang="en-GB" dirty="0"/>
              <a:t>Organic growth/development as an alternative is also not excluded as it has its own peculiar challenges.</a:t>
            </a:r>
          </a:p>
          <a:p>
            <a:pPr>
              <a:lnSpc>
                <a:spcPct val="120000"/>
              </a:lnSpc>
              <a:buClr>
                <a:srgbClr val="C00000"/>
              </a:buClr>
              <a:buNone/>
            </a:pPr>
            <a:endParaRPr lang="en-GB" dirty="0"/>
          </a:p>
          <a:p>
            <a:pPr>
              <a:lnSpc>
                <a:spcPct val="120000"/>
              </a:lnSpc>
              <a:buClr>
                <a:srgbClr val="C00000"/>
              </a:buClr>
            </a:pPr>
            <a:r>
              <a:rPr lang="en-GB" dirty="0"/>
              <a:t>As nothing stops an organisation from using any of the three alternative strategy methods, </a:t>
            </a:r>
          </a:p>
          <a:p>
            <a:pPr>
              <a:lnSpc>
                <a:spcPct val="120000"/>
              </a:lnSpc>
              <a:buClr>
                <a:srgbClr val="C00000"/>
              </a:buClr>
              <a:buNone/>
            </a:pPr>
            <a:endParaRPr lang="en-GB" dirty="0"/>
          </a:p>
          <a:p>
            <a:pPr>
              <a:lnSpc>
                <a:spcPct val="120000"/>
              </a:lnSpc>
              <a:buClr>
                <a:srgbClr val="C00000"/>
              </a:buClr>
            </a:pPr>
            <a:r>
              <a:rPr lang="en-GB" dirty="0"/>
              <a:t>The most important thing for the strategist is to be able to determine what will be the most appropriate choice or balance of options in ensuring that the organisation effectively pursues its chosen strategy(or strategies)</a:t>
            </a: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175">
            <a:solidFill>
              <a:schemeClr val="bg1"/>
            </a:solidFill>
          </a:ln>
        </p:spPr>
        <p:txBody>
          <a:bodyPr>
            <a:normAutofit/>
          </a:bodyPr>
          <a:lstStyle/>
          <a:p>
            <a:pPr defTabSz="762000">
              <a:defRPr/>
            </a:pPr>
            <a:r>
              <a:rPr lang="en-GB" sz="3600" b="1" dirty="0">
                <a:solidFill>
                  <a:srgbClr val="0070C0"/>
                </a:solidFill>
                <a:effectLst>
                  <a:outerShdw blurRad="38100" dist="38100" dir="2700000" algn="tl">
                    <a:srgbClr val="000000">
                      <a:alpha val="43137"/>
                    </a:srgbClr>
                  </a:outerShdw>
                </a:effectLst>
              </a:rPr>
              <a:t>FURTHER READING</a:t>
            </a:r>
            <a:endParaRPr lang="en-US" sz="36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335360" y="2276872"/>
            <a:ext cx="11737304" cy="3312368"/>
          </a:xfrm>
          <a:ln w="44450">
            <a:noFill/>
          </a:ln>
        </p:spPr>
        <p:txBody>
          <a:bodyPr>
            <a:normAutofit/>
          </a:bodyPr>
          <a:lstStyle/>
          <a:p>
            <a:pPr>
              <a:buClr>
                <a:srgbClr val="C00000"/>
              </a:buClr>
              <a:buNone/>
              <a:defRPr/>
            </a:pPr>
            <a:r>
              <a:rPr lang="en-GB" sz="1800" dirty="0" err="1"/>
              <a:t>Goerzen</a:t>
            </a:r>
            <a:r>
              <a:rPr lang="en-GB" sz="1800" dirty="0"/>
              <a:t>, A. (2005) “Managing Alliance Networks: Emerging Practices of Multinational Corporations”, </a:t>
            </a:r>
            <a:r>
              <a:rPr lang="en-GB" sz="1800" i="1" dirty="0"/>
              <a:t>Academy of Management Executive</a:t>
            </a:r>
            <a:r>
              <a:rPr lang="en-GB" sz="1800" dirty="0"/>
              <a:t>, </a:t>
            </a:r>
            <a:r>
              <a:rPr lang="en-GB" sz="1800" dirty="0" err="1"/>
              <a:t>Vol</a:t>
            </a:r>
            <a:r>
              <a:rPr lang="en-GB" sz="1800" dirty="0"/>
              <a:t> 19( 2):94-107</a:t>
            </a:r>
          </a:p>
          <a:p>
            <a:pPr>
              <a:buClr>
                <a:srgbClr val="C00000"/>
              </a:buClr>
              <a:buNone/>
              <a:defRPr/>
            </a:pPr>
            <a:endParaRPr lang="en-GB" sz="1800" dirty="0"/>
          </a:p>
          <a:p>
            <a:pPr>
              <a:buClr>
                <a:srgbClr val="C00000"/>
              </a:buClr>
              <a:buNone/>
              <a:defRPr/>
            </a:pPr>
            <a:r>
              <a:rPr lang="en-GB" sz="1800" dirty="0"/>
              <a:t>Hamel, G. &amp; </a:t>
            </a:r>
            <a:r>
              <a:rPr lang="en-GB" sz="1800" dirty="0" err="1"/>
              <a:t>Prahalad</a:t>
            </a:r>
            <a:r>
              <a:rPr lang="en-GB" sz="1800" dirty="0"/>
              <a:t>, C.K. (1989), `Collaborate with your competitors- and win` </a:t>
            </a:r>
            <a:r>
              <a:rPr lang="en-GB" sz="1800" i="1" dirty="0"/>
              <a:t>Harvard Business Review</a:t>
            </a:r>
            <a:r>
              <a:rPr lang="en-GB" sz="1800" dirty="0"/>
              <a:t>, 67(1):133-139</a:t>
            </a:r>
          </a:p>
          <a:p>
            <a:pPr>
              <a:buClr>
                <a:srgbClr val="C00000"/>
              </a:buClr>
              <a:buNone/>
              <a:defRPr/>
            </a:pPr>
            <a:endParaRPr lang="en-GB" sz="1800" dirty="0"/>
          </a:p>
          <a:p>
            <a:pPr>
              <a:buClr>
                <a:srgbClr val="C00000"/>
              </a:buClr>
              <a:buNone/>
              <a:defRPr/>
            </a:pPr>
            <a:r>
              <a:rPr lang="en-GB" sz="1800" dirty="0"/>
              <a:t>Kale, P. And Singh, H. (2009) ‘Managing Strategic Alliances: What Do We Know Now, and Where Do We Go From Here?’, </a:t>
            </a:r>
            <a:r>
              <a:rPr lang="en-GB" sz="1800" i="1" dirty="0"/>
              <a:t>Academy of Management Perspectives, </a:t>
            </a:r>
            <a:r>
              <a:rPr lang="en-GB" sz="1800" dirty="0"/>
              <a:t>23(3):45-62</a:t>
            </a:r>
          </a:p>
          <a:p>
            <a:pPr>
              <a:buClr>
                <a:srgbClr val="C00000"/>
              </a:buClr>
              <a:buNone/>
              <a:defRPr/>
            </a:pPr>
            <a:endParaRPr lang="en-US" sz="1800" dirty="0"/>
          </a:p>
          <a:p>
            <a:pPr>
              <a:buClr>
                <a:srgbClr val="C00000"/>
              </a:buClr>
              <a:buNone/>
              <a:defRPr/>
            </a:pPr>
            <a:r>
              <a:rPr lang="en-GB" sz="1800" dirty="0" err="1"/>
              <a:t>Volberda</a:t>
            </a:r>
            <a:r>
              <a:rPr lang="en-GB" sz="1800" dirty="0"/>
              <a:t> et al (2011); Chapter 10</a:t>
            </a:r>
          </a:p>
          <a:p>
            <a:pPr>
              <a:buClr>
                <a:srgbClr val="C00000"/>
              </a:buClr>
              <a:buNone/>
              <a:defRPr/>
            </a:pPr>
            <a:endParaRPr lang="en-GB" sz="1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8797128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1_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documentManagement/types"/>
    <ds:schemaRef ds:uri="http://purl.org/dc/terms/"/>
    <ds:schemaRef ds:uri="http://www.w3.org/XML/1998/namespace"/>
    <ds:schemaRef ds:uri="303dbf9b-b85b-46a0-94f1-894078c07ecd"/>
    <ds:schemaRef ds:uri="211f9404-bca0-4bcf-9c1d-965ccb6f8d2d"/>
    <ds:schemaRef ds:uri="http://schemas.microsoft.com/office/2006/metadata/properties"/>
    <ds:schemaRef ds:uri="http://purl.org/dc/elements/1.1/"/>
    <ds:schemaRef ds:uri="http://purl.org/dc/dcmitype/"/>
    <ds:schemaRef ds:uri="http://schemas.openxmlformats.org/package/2006/metadata/core-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2081</TotalTime>
  <Words>3160</Words>
  <Application>Microsoft Office PowerPoint</Application>
  <PresentationFormat>Widescreen</PresentationFormat>
  <Paragraphs>277</Paragraphs>
  <Slides>42</Slides>
  <Notes>32</Notes>
  <HiddenSlides>0</HiddenSlides>
  <MMClips>0</MMClips>
  <ScaleCrop>false</ScaleCrop>
  <HeadingPairs>
    <vt:vector size="6" baseType="variant">
      <vt:variant>
        <vt:lpstr>Fonts Used</vt:lpstr>
      </vt:variant>
      <vt:variant>
        <vt:i4>11</vt:i4>
      </vt:variant>
      <vt:variant>
        <vt:lpstr>Theme</vt:lpstr>
      </vt:variant>
      <vt:variant>
        <vt:i4>22</vt:i4>
      </vt:variant>
      <vt:variant>
        <vt:lpstr>Slide Titles</vt:lpstr>
      </vt:variant>
      <vt:variant>
        <vt:i4>42</vt:i4>
      </vt:variant>
    </vt:vector>
  </HeadingPairs>
  <TitlesOfParts>
    <vt:vector size="75" baseType="lpstr">
      <vt:lpstr>Arial</vt:lpstr>
      <vt:lpstr>Bradley Hand ITC</vt:lpstr>
      <vt:lpstr>Calibri</vt:lpstr>
      <vt:lpstr>Calibri Light</vt:lpstr>
      <vt:lpstr>Myriad Pro</vt:lpstr>
      <vt:lpstr>Nunito Sans</vt:lpstr>
      <vt:lpstr>SourceSansPro</vt:lpstr>
      <vt:lpstr>Tiempos</vt:lpstr>
      <vt:lpstr>Times New Roman</vt:lpstr>
      <vt:lpstr>Univers</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20140311PresentationUWTSDTemplate</vt:lpstr>
      <vt:lpstr>1_UWTSD 200_Text 4</vt:lpstr>
      <vt:lpstr>PowerPoint Presentation</vt:lpstr>
      <vt:lpstr>Strategic Choice</vt:lpstr>
      <vt:lpstr>PowerPoint Presentation</vt:lpstr>
      <vt:lpstr>What is a Strategic Method?</vt:lpstr>
      <vt:lpstr>PowerPoint Presentation</vt:lpstr>
      <vt:lpstr>Introduction</vt:lpstr>
      <vt:lpstr>Strategic alliances </vt:lpstr>
      <vt:lpstr>PowerPoint Presentation</vt:lpstr>
      <vt:lpstr>Entry Mode Strategies</vt:lpstr>
      <vt:lpstr>Types of Alliances</vt:lpstr>
      <vt:lpstr>Strategic alliances </vt:lpstr>
      <vt:lpstr>Equity alliances </vt:lpstr>
      <vt:lpstr>PowerPoint Presentation</vt:lpstr>
      <vt:lpstr>Types of Alliances</vt:lpstr>
      <vt:lpstr>PowerPoint Presentation</vt:lpstr>
      <vt:lpstr>Comparison of Entry Mode Strategies</vt:lpstr>
      <vt:lpstr>Methods of Expansion: Advantages and Disadvantages</vt:lpstr>
      <vt:lpstr>PowerPoint Presentation</vt:lpstr>
      <vt:lpstr>PowerPoint Presentation</vt:lpstr>
      <vt:lpstr>Types of Alliances</vt:lpstr>
      <vt:lpstr>Types of Alliances</vt:lpstr>
      <vt:lpstr>Types of strategic alliance</vt:lpstr>
      <vt:lpstr>Types of Alliances</vt:lpstr>
      <vt:lpstr>Strategic Alliances in Airlines</vt:lpstr>
      <vt:lpstr>PowerPoint Presentation</vt:lpstr>
      <vt:lpstr>Strategic Alliances in Industries</vt:lpstr>
      <vt:lpstr>Examples of  Equity Strategic Alliance: </vt:lpstr>
      <vt:lpstr>Types of Alliances</vt:lpstr>
      <vt:lpstr>Types of Alliances</vt:lpstr>
      <vt:lpstr>Non-equity alliances</vt:lpstr>
      <vt:lpstr>PowerPoint Presentation</vt:lpstr>
      <vt:lpstr>Types of Alliances</vt:lpstr>
      <vt:lpstr>Reasons firms Develop Strategic Alliances</vt:lpstr>
      <vt:lpstr>The Cisco Example </vt:lpstr>
      <vt:lpstr>      Cisco’s Strategic Alliance Portfolio</vt:lpstr>
      <vt:lpstr>The Cisco Example </vt:lpstr>
      <vt:lpstr>Strategic Alliances Vs Organic Development</vt:lpstr>
      <vt:lpstr>Strategic Alliances Vs Acquisitions</vt:lpstr>
      <vt:lpstr>Strategic Alliances Vs Acquisitions</vt:lpstr>
      <vt:lpstr>Concluding Remarks</vt:lpstr>
      <vt:lpstr>FURTHER READING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Navid Nasirpourosgoei</cp:lastModifiedBy>
  <cp:revision>112</cp:revision>
  <dcterms:created xsi:type="dcterms:W3CDTF">2021-03-09T15:35:42Z</dcterms:created>
  <dcterms:modified xsi:type="dcterms:W3CDTF">2024-06-11T10:15:05Z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