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22"/>
  </p:notesMasterIdLst>
  <p:sldIdLst>
    <p:sldId id="356" r:id="rId2"/>
    <p:sldId id="408" r:id="rId3"/>
    <p:sldId id="426" r:id="rId4"/>
    <p:sldId id="411" r:id="rId5"/>
    <p:sldId id="412" r:id="rId6"/>
    <p:sldId id="421" r:id="rId7"/>
    <p:sldId id="413" r:id="rId8"/>
    <p:sldId id="417" r:id="rId9"/>
    <p:sldId id="414" r:id="rId10"/>
    <p:sldId id="416" r:id="rId11"/>
    <p:sldId id="424" r:id="rId12"/>
    <p:sldId id="420" r:id="rId13"/>
    <p:sldId id="422" r:id="rId14"/>
    <p:sldId id="425" r:id="rId15"/>
    <p:sldId id="423" r:id="rId16"/>
    <p:sldId id="428" r:id="rId17"/>
    <p:sldId id="430" r:id="rId18"/>
    <p:sldId id="434" r:id="rId19"/>
    <p:sldId id="433" r:id="rId20"/>
    <p:sldId id="43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270" autoAdjust="0"/>
  </p:normalViewPr>
  <p:slideViewPr>
    <p:cSldViewPr>
      <p:cViewPr>
        <p:scale>
          <a:sx n="60" d="100"/>
          <a:sy n="60" d="100"/>
        </p:scale>
        <p:origin x="-72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AAF6C-4828-4954-8FDD-EEAB7E861365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8B874-871C-4033-A2C1-198621AC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4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i.eng.cam.ac.uk/~cipolla/archive/Presentations/MakingPresentations.pdf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oro.open.ac.uk/41291/8/AssessingOralPresentations.pdf" TargetMode="External"/><Relationship Id="rId4" Type="http://schemas.openxmlformats.org/officeDocument/2006/relationships/hyperlink" Target="https://www.ed.ac.uk/files/atoms/files/presentation_skills_checklists_independent_study_version.pdf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http://mi.eng.cam.ac.uk/~cipolla/archive/Presentations/MakingPresentations.pdf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https://www.ed.ac.uk/files/atoms/files//presentation_skills_checklists_independent_study_version.pdf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5"/>
              </a:rPr>
              <a:t>https://oro.open.ac.uk/41291/8/AssessingOralPresentations.pdf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344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7FE8-E400-4346-AE5A-F82786457F01}" type="datetime1">
              <a:rPr lang="en-GB" smtClean="0"/>
              <a:t>16/09/2020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F42-CCE6-4826-BB97-8441EE944217}" type="datetime1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9C23B-1D71-4D51-B9F7-C19C5F2639A7}" type="datetime1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AC80-5846-40A8-8158-D8EF562D548F}" type="datetime1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2FC8B-AA84-4008-8239-EE938337E59C}" type="datetime1">
              <a:rPr lang="en-GB" smtClean="0"/>
              <a:t>16/09/2020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C8064-4982-4484-8DC8-A0CE67E123C8}" type="datetime1">
              <a:rPr lang="en-GB" smtClean="0"/>
              <a:t>16/09/2020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301D3-1F5E-47CB-B6AA-5FC520F13BE0}" type="datetime1">
              <a:rPr lang="en-GB" smtClean="0"/>
              <a:t>16/09/2020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0403-A5B0-40EA-816C-114F893D5892}" type="datetime1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79B75-8525-41DD-84D6-9A25A1A404D7}" type="datetime1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31DC-7EFE-4737-AA1D-C9F9573BA600}" type="datetime1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B399-3E54-4084-994A-87B596FF7481}" type="datetime1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9B5C677-9E6A-4560-8648-A83F428A91A2}" type="datetime1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2276872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Georgia" panose="02040502050405020303" pitchFamily="18" charset="0"/>
                <a:cs typeface="Arial" panose="020B0604020202020204" pitchFamily="34" charset="0"/>
              </a:rPr>
              <a:t>Sinological</a:t>
            </a:r>
            <a:r>
              <a:rPr lang="en-GB" sz="3600" b="1" dirty="0">
                <a:latin typeface="Georgia" panose="02040502050405020303" pitchFamily="18" charset="0"/>
                <a:cs typeface="Arial" panose="020B0604020202020204" pitchFamily="34" charset="0"/>
              </a:rPr>
              <a:t> English II </a:t>
            </a:r>
          </a:p>
        </p:txBody>
      </p:sp>
      <p:pic>
        <p:nvPicPr>
          <p:cNvPr id="1026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09957" y="4221088"/>
            <a:ext cx="44773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Georgia" panose="02040502050405020303" pitchFamily="18" charset="0"/>
              </a:rPr>
              <a:t>Module code: SICH5002</a:t>
            </a:r>
          </a:p>
          <a:p>
            <a:r>
              <a:rPr lang="en-GB" sz="2000" dirty="0">
                <a:latin typeface="Georgia" panose="02040502050405020303" pitchFamily="18" charset="0"/>
              </a:rPr>
              <a:t>Module tutor: </a:t>
            </a:r>
            <a:r>
              <a:rPr lang="en-GB" sz="2000" dirty="0" err="1">
                <a:latin typeface="Georgia" panose="02040502050405020303" pitchFamily="18" charset="0"/>
              </a:rPr>
              <a:t>Jie</a:t>
            </a:r>
            <a:r>
              <a:rPr lang="en-GB" sz="2000" dirty="0">
                <a:latin typeface="Georgia" panose="02040502050405020303" pitchFamily="18" charset="0"/>
              </a:rPr>
              <a:t> Deng</a:t>
            </a:r>
          </a:p>
          <a:p>
            <a:r>
              <a:rPr lang="en-GB" sz="2000" dirty="0">
                <a:latin typeface="Georgia" panose="02040502050405020303" pitchFamily="18" charset="0"/>
              </a:rPr>
              <a:t>Date: </a:t>
            </a:r>
            <a:r>
              <a:rPr lang="en-GB" sz="2000" dirty="0" smtClean="0">
                <a:latin typeface="Georgia" panose="02040502050405020303" pitchFamily="18" charset="0"/>
              </a:rPr>
              <a:t>11 </a:t>
            </a:r>
            <a:r>
              <a:rPr lang="en-GB" sz="2000" dirty="0">
                <a:latin typeface="Georgia" panose="02040502050405020303" pitchFamily="18" charset="0"/>
              </a:rPr>
              <a:t>September 2020</a:t>
            </a:r>
          </a:p>
          <a:p>
            <a:r>
              <a:rPr lang="en-GB" sz="2000" dirty="0">
                <a:latin typeface="Georgia" panose="02040502050405020303" pitchFamily="18" charset="0"/>
              </a:rPr>
              <a:t>Location: </a:t>
            </a:r>
            <a:r>
              <a:rPr lang="en-GB" sz="2000" dirty="0" smtClean="0">
                <a:latin typeface="Georgia" panose="02040502050405020303" pitchFamily="18" charset="0"/>
              </a:rPr>
              <a:t>Academy of Sinology UK,  </a:t>
            </a:r>
          </a:p>
          <a:p>
            <a:r>
              <a:rPr lang="en-GB" sz="2000" dirty="0" smtClean="0">
                <a:latin typeface="Georgia" panose="02040502050405020303" pitchFamily="18" charset="0"/>
              </a:rPr>
              <a:t>                  </a:t>
            </a:r>
            <a:r>
              <a:rPr lang="en-GB" sz="2000" dirty="0" err="1" smtClean="0">
                <a:latin typeface="Georgia" panose="02040502050405020303" pitchFamily="18" charset="0"/>
              </a:rPr>
              <a:t>Lampeter</a:t>
            </a:r>
            <a:r>
              <a:rPr lang="en-GB" sz="2000" dirty="0" smtClean="0">
                <a:latin typeface="Georgia" panose="02040502050405020303" pitchFamily="18" charset="0"/>
              </a:rPr>
              <a:t> campus, UWTSD </a:t>
            </a:r>
            <a:endParaRPr lang="en-GB" sz="2000" dirty="0">
              <a:latin typeface="Georgia" panose="02040502050405020303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11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</a:t>
            </a:fld>
            <a:endParaRPr lang="en-GB"/>
          </a:p>
        </p:txBody>
      </p:sp>
      <p:pic>
        <p:nvPicPr>
          <p:cNvPr id="1026" name="Picture 2" descr="F:\Xiaocong孝聰_PostcardPhoto\2020.02.05\_MG_4170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04" y="1124744"/>
            <a:ext cx="7337889" cy="4897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96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57917" y="2636912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Theories </a:t>
            </a:r>
          </a:p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&amp;</a:t>
            </a:r>
            <a:endParaRPr lang="en-US" altLang="zh-CN" sz="3600" dirty="0">
              <a:latin typeface="Georgia" panose="02040502050405020303" pitchFamily="18" charset="0"/>
            </a:endParaRPr>
          </a:p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Methodologies</a:t>
            </a:r>
          </a:p>
        </p:txBody>
      </p:sp>
    </p:spTree>
    <p:extLst>
      <p:ext uri="{BB962C8B-B14F-4D97-AF65-F5344CB8AC3E}">
        <p14:creationId xmlns:p14="http://schemas.microsoft.com/office/powerpoint/2010/main" val="61959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4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57917" y="2060848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A holistic approach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67290" y="2996952"/>
            <a:ext cx="861774" cy="231730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通觀全局</a:t>
            </a:r>
            <a:endParaRPr lang="en-GB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829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5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051720" y="2553363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err="1">
                <a:latin typeface="Georgia" panose="02040502050405020303" pitchFamily="18" charset="0"/>
              </a:rPr>
              <a:t>v</a:t>
            </a:r>
            <a:r>
              <a:rPr lang="en-US" altLang="zh-CN" sz="3600" dirty="0" err="1" smtClean="0">
                <a:latin typeface="Georgia" panose="02040502050405020303" pitchFamily="18" charset="0"/>
              </a:rPr>
              <a:t>irtus</a:t>
            </a:r>
            <a:r>
              <a:rPr lang="en-US" altLang="zh-CN" sz="3600" dirty="0" smtClean="0">
                <a:latin typeface="Georgia" panose="02040502050405020303" pitchFamily="18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080" y="2480052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virtue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3648" y="4077071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err="1" smtClean="0">
                <a:latin typeface="Georgia" panose="02040502050405020303" pitchFamily="18" charset="0"/>
              </a:rPr>
              <a:t>temperantia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4077070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temperance</a:t>
            </a:r>
          </a:p>
        </p:txBody>
      </p:sp>
    </p:spTree>
    <p:extLst>
      <p:ext uri="{BB962C8B-B14F-4D97-AF65-F5344CB8AC3E}">
        <p14:creationId xmlns:p14="http://schemas.microsoft.com/office/powerpoint/2010/main" val="44531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275856" y="1124744"/>
            <a:ext cx="2893100" cy="48245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論語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憲問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古之學者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為己 今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之學者為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人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endParaRPr lang="zh-TW" altLang="en-US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614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7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203848" y="836712"/>
            <a:ext cx="2806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HK" altLang="en-US" sz="3600" dirty="0">
                <a:latin typeface="Georgia" panose="02040502050405020303" pitchFamily="18" charset="0"/>
              </a:rPr>
              <a:t>命 </a:t>
            </a:r>
            <a:endParaRPr lang="en-US" altLang="zh-HK" sz="3600" dirty="0" smtClean="0">
              <a:latin typeface="Georgia" panose="02040502050405020303" pitchFamily="18" charset="0"/>
            </a:endParaRPr>
          </a:p>
          <a:p>
            <a:pPr algn="ctr"/>
            <a:r>
              <a:rPr lang="en-US" altLang="zh-CN" sz="3600" dirty="0" smtClean="0">
                <a:latin typeface="Georgia" panose="02040502050405020303" pitchFamily="18" charset="0"/>
              </a:rPr>
              <a:t>fate </a:t>
            </a:r>
            <a:r>
              <a:rPr lang="en-US" altLang="zh-CN" sz="3600" dirty="0">
                <a:latin typeface="Georgia" panose="02040502050405020303" pitchFamily="18" charset="0"/>
              </a:rPr>
              <a:t>or </a:t>
            </a:r>
            <a:r>
              <a:rPr lang="en-US" altLang="zh-CN" sz="3600" dirty="0" smtClean="0">
                <a:latin typeface="Georgia" panose="02040502050405020303" pitchFamily="18" charset="0"/>
              </a:rPr>
              <a:t>Fate</a:t>
            </a:r>
            <a:r>
              <a:rPr lang="zh-CN" altLang="en-US" sz="3600" dirty="0" smtClean="0">
                <a:solidFill>
                  <a:srgbClr val="FF0000"/>
                </a:solidFill>
              </a:rPr>
              <a:t>？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2191" y="2564904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/>
              <a:t>有</a:t>
            </a:r>
            <a:r>
              <a:rPr lang="en-GB" sz="3600" dirty="0"/>
              <a:t>/</a:t>
            </a:r>
            <a:r>
              <a:rPr lang="zh-CN" altLang="en-US" sz="3600" dirty="0"/>
              <a:t>無</a:t>
            </a:r>
            <a:r>
              <a:rPr lang="en-GB" sz="3600" dirty="0"/>
              <a:t> </a:t>
            </a:r>
            <a:r>
              <a:rPr lang="en-GB" sz="3600" dirty="0" smtClean="0"/>
              <a:t> </a:t>
            </a:r>
          </a:p>
          <a:p>
            <a:pPr algn="ctr"/>
            <a:r>
              <a:rPr lang="en-GB" sz="3600" dirty="0" smtClean="0"/>
              <a:t>Being/Non-being</a:t>
            </a:r>
            <a:r>
              <a:rPr lang="zh-CN" altLang="en-US" sz="3600" dirty="0" smtClean="0">
                <a:solidFill>
                  <a:srgbClr val="FF0000"/>
                </a:solidFill>
              </a:rPr>
              <a:t>？</a:t>
            </a:r>
            <a:r>
              <a:rPr lang="en-GB" sz="3600" dirty="0" smtClean="0"/>
              <a:t> 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20072" y="2568271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/>
              <a:t>仁</a:t>
            </a:r>
            <a:endParaRPr lang="en-GB" altLang="zh-CN" sz="3600" dirty="0"/>
          </a:p>
          <a:p>
            <a:pPr algn="ctr"/>
            <a:r>
              <a:rPr lang="en-US" altLang="zh-CN" sz="3600" dirty="0"/>
              <a:t>b</a:t>
            </a:r>
            <a:r>
              <a:rPr lang="en-GB" sz="3600" dirty="0" err="1" smtClean="0"/>
              <a:t>enevolence</a:t>
            </a:r>
            <a:r>
              <a:rPr lang="zh-CN" altLang="en-US" sz="3600" dirty="0" smtClean="0">
                <a:solidFill>
                  <a:srgbClr val="FF0000"/>
                </a:solidFill>
              </a:rPr>
              <a:t>？</a:t>
            </a:r>
            <a:r>
              <a:rPr lang="en-GB" sz="3600" dirty="0" smtClean="0"/>
              <a:t> 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0583" y="4509302"/>
            <a:ext cx="3573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/>
              <a:t>無為</a:t>
            </a:r>
            <a:r>
              <a:rPr lang="en-GB" sz="3600" dirty="0"/>
              <a:t> </a:t>
            </a:r>
            <a:endParaRPr lang="en-GB" sz="3600" dirty="0" smtClean="0"/>
          </a:p>
          <a:p>
            <a:pPr algn="ctr"/>
            <a:r>
              <a:rPr lang="en-GB" sz="3600" dirty="0" smtClean="0"/>
              <a:t>doing nothing</a:t>
            </a:r>
            <a:r>
              <a:rPr lang="zh-CN" altLang="en-US" sz="3600" dirty="0" smtClean="0">
                <a:solidFill>
                  <a:srgbClr val="FF0000"/>
                </a:solidFill>
              </a:rPr>
              <a:t>？</a:t>
            </a:r>
            <a:r>
              <a:rPr lang="en-GB" sz="3600" dirty="0" smtClean="0"/>
              <a:t> 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4473" y="4509302"/>
            <a:ext cx="3573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/>
              <a:t>罪</a:t>
            </a:r>
            <a:r>
              <a:rPr lang="en-GB" sz="3600" dirty="0" smtClean="0"/>
              <a:t> </a:t>
            </a:r>
          </a:p>
          <a:p>
            <a:pPr algn="ctr"/>
            <a:r>
              <a:rPr lang="en-US" altLang="zh-CN" sz="3600" dirty="0" smtClean="0"/>
              <a:t> sin</a:t>
            </a:r>
            <a:r>
              <a:rPr lang="zh-CN" altLang="en-US" sz="3600" dirty="0" smtClean="0">
                <a:solidFill>
                  <a:srgbClr val="FF0000"/>
                </a:solidFill>
              </a:rPr>
              <a:t>？</a:t>
            </a:r>
            <a:r>
              <a:rPr lang="en-GB" sz="3600" dirty="0" smtClean="0"/>
              <a:t> </a:t>
            </a:r>
            <a:endParaRPr lang="en-US" altLang="zh-CN" sz="3600" dirty="0" smtClean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561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64062" y="1052736"/>
            <a:ext cx="8309967" cy="547260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史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記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周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本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紀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是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時 諸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侯不期而會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盟津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者八百諸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侯 諸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侯皆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曰「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紂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可伐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矣」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武王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曰「</a:t>
            </a:r>
            <a:r>
              <a:rPr lang="zh-TW" altLang="en-US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女未知天</a:t>
            </a:r>
            <a:r>
              <a:rPr lang="zh-TW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命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未</a:t>
            </a:r>
            <a:r>
              <a:rPr lang="zh-TW" altLang="en-US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可</a:t>
            </a:r>
            <a:r>
              <a:rPr lang="zh-TW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也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」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乃還師歸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en-US" altLang="zh-TW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 居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二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年 聞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紂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昏亂暴虐滋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甚 殺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王子比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干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囚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箕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子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太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師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疵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少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師彊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抱其樂器而奔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周 於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是</a:t>
            </a:r>
            <a:r>
              <a:rPr lang="zh-TW" altLang="en-US" sz="40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武</a:t>
            </a:r>
            <a:r>
              <a:rPr lang="zh-TW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王</a:t>
            </a:r>
            <a:r>
              <a:rPr lang="zh-CN" altLang="en-US" sz="40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徧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諸侯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曰 「</a:t>
            </a:r>
            <a:r>
              <a:rPr lang="zh-TW" altLang="en-US" sz="4000" b="1" u="sng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殷</a:t>
            </a:r>
            <a:r>
              <a:rPr lang="zh-TW" altLang="en-US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有重</a:t>
            </a:r>
            <a:r>
              <a:rPr lang="zh-TW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罪 不</a:t>
            </a:r>
            <a:r>
              <a:rPr lang="zh-TW" altLang="en-US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可以不畢</a:t>
            </a:r>
            <a:r>
              <a:rPr lang="zh-TW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伐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」</a:t>
            </a:r>
            <a:endParaRPr lang="zh-TW" altLang="en-US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322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788024" y="1238596"/>
            <a:ext cx="3570208" cy="482453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論語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堯曰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堯曰「朕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躬有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罪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無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以萬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方 萬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方有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罪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罪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在朕躬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。」 </a:t>
            </a:r>
            <a:endParaRPr lang="zh-TW" altLang="en-US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264143"/>
            <a:ext cx="2893100" cy="4798989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禮記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學記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是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故古之王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者 </a:t>
            </a:r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建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國君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民 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教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學為先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0645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10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512803" y="885148"/>
            <a:ext cx="4247317" cy="547260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史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記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五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帝本紀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 帝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堯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…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乃命</a:t>
            </a:r>
            <a:r>
              <a:rPr lang="zh-TW" altLang="en-US" sz="44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羲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4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和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敬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順昊天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…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敬授民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時 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分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命</a:t>
            </a:r>
            <a:r>
              <a:rPr lang="zh-TW" altLang="en-US" sz="44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羲</a:t>
            </a:r>
            <a:r>
              <a:rPr lang="zh-TW" altLang="en-US" sz="44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仲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居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郁夷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… 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申命</a:t>
            </a:r>
            <a:r>
              <a:rPr lang="zh-TW" altLang="en-US" sz="4400" b="1" u="sng" dirty="0">
                <a:latin typeface="FangSong" panose="02010609060101010101" pitchFamily="49" charset="-122"/>
                <a:ea typeface="FangSong" panose="02010609060101010101" pitchFamily="49" charset="-122"/>
              </a:rPr>
              <a:t>羲</a:t>
            </a:r>
            <a:r>
              <a:rPr lang="zh-TW" altLang="en-US" sz="4400" b="1" u="sng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叔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居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南交</a:t>
            </a:r>
            <a:r>
              <a:rPr lang="en-US" altLang="zh-TW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80656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11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1090" y="692696"/>
            <a:ext cx="6093976" cy="5472608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rtlCol="0">
            <a:spAutoFit/>
          </a:bodyPr>
          <a:lstStyle/>
          <a:p>
            <a:endParaRPr lang="en-US" altLang="zh-TW" sz="2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en-US" altLang="zh-TW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‘</a:t>
            </a:r>
            <a:r>
              <a:rPr lang="zh-TW" altLang="en-US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如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果我們將國學比喻為一座蔚為大觀的文化大廈，那麼：</a:t>
            </a:r>
            <a:r>
              <a:rPr lang="zh-TW" altLang="en-US" sz="2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經，是這座大廈的鋼筋結構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，有了儒家經典，就立起了中國主流思想；</a:t>
            </a:r>
            <a:r>
              <a:rPr lang="zh-TW" altLang="en-US" sz="2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史，是大廈的水泥澆築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，水泥的巍然填充與鋼筋的盎然挺立，就構築起了中國文化的堅實外形、主要方面；然而鋼筋水泥雖然建起了一座龐然大樓，卻也使得這座樓宇密不透風、缺乏生機，所以，</a:t>
            </a:r>
            <a:r>
              <a:rPr lang="zh-TW" altLang="en-US" sz="2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子部的百家思想，就如同是為這座大廈開了一扇扇的門窗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，正因為有門窗的參與，才使得空氣流通、陽光健康；</a:t>
            </a:r>
            <a:r>
              <a:rPr lang="zh-TW" altLang="en-US" sz="2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集部，像是大廈裏一切裝潢與內飾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，豐富多樣，精彩紛呈</a:t>
            </a:r>
            <a:r>
              <a:rPr lang="zh-TW" altLang="en-US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en-US" altLang="zh-TW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’  ‘</a:t>
            </a:r>
            <a:r>
              <a:rPr lang="zh-TW" altLang="en-US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是</a:t>
            </a:r>
            <a:r>
              <a:rPr lang="zh-TW" altLang="en-US" sz="2400" b="1" dirty="0">
                <a:latin typeface="FangSong" panose="02010609060101010101" pitchFamily="49" charset="-122"/>
                <a:ea typeface="FangSong" panose="02010609060101010101" pitchFamily="49" charset="-122"/>
              </a:rPr>
              <a:t>經史子集四個部分，全面支撐起了中國文化這座恢弘的殿堂</a:t>
            </a:r>
            <a:r>
              <a:rPr lang="zh-TW" altLang="en-US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en-US" altLang="zh-TW" sz="2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’</a:t>
            </a:r>
            <a:endParaRPr lang="zh-TW" altLang="en-US" sz="2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pic>
        <p:nvPicPr>
          <p:cNvPr id="6" name="Picture 2" descr="F:\EngTutorials_LearningMaterials\Image_PresidentXi+UNES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12976"/>
            <a:ext cx="3061311" cy="2761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26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12</a:t>
            </a:fld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4092215" y="2852936"/>
            <a:ext cx="1152128" cy="115212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 smtClean="0">
                <a:solidFill>
                  <a:schemeClr val="tx1"/>
                </a:solidFill>
              </a:rPr>
              <a:t>周易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6" name="Oval 5"/>
          <p:cNvSpPr/>
          <p:nvPr/>
        </p:nvSpPr>
        <p:spPr>
          <a:xfrm>
            <a:off x="3824482" y="2605100"/>
            <a:ext cx="1687594" cy="1647800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559527" y="2379027"/>
            <a:ext cx="2217504" cy="2099946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95266" y="2124486"/>
            <a:ext cx="2746026" cy="2609027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61996" y="1916839"/>
            <a:ext cx="3212566" cy="3024322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826781" y="1707498"/>
            <a:ext cx="3682995" cy="3443003"/>
          </a:xfrm>
          <a:prstGeom prst="ellipse">
            <a:avLst/>
          </a:prstGeom>
          <a:noFill/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217834" y="2181631"/>
            <a:ext cx="861774" cy="26961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周易</a:t>
            </a:r>
            <a:r>
              <a:rPr lang="en-US" altLang="zh-CN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CN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六</a:t>
            </a:r>
            <a:r>
              <a:rPr lang="zh-CN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經</a:t>
            </a:r>
            <a:endParaRPr lang="en-GB" sz="44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99731" y="1899570"/>
            <a:ext cx="861774" cy="316849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經 史 子 集</a:t>
            </a:r>
            <a:endParaRPr lang="en-GB" sz="44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244408" y="2261931"/>
            <a:ext cx="0" cy="235448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043608" y="2124486"/>
            <a:ext cx="0" cy="255188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76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63688" y="869383"/>
            <a:ext cx="5724644" cy="554461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書目答問略例</a:t>
            </a:r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序</a:t>
            </a:r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張之洞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en-US" altLang="zh-TW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由小學入經學者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其經學可信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；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由經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學入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史學者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其史學可信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；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由經學史學入理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學者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其理學可信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；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以經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學史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學兼詞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章者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其詞章有用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以經學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史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學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兼</a:t>
            </a:r>
            <a:r>
              <a:rPr lang="zh-TW" altLang="en-US" sz="36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經</a:t>
            </a:r>
            <a:r>
              <a:rPr lang="zh-TW" altLang="en-US" sz="36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濟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者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，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</a:t>
            </a:r>
            <a:r>
              <a:rPr lang="zh-TW" altLang="en-US" sz="36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經</a:t>
            </a:r>
            <a:r>
              <a:rPr lang="zh-TW" altLang="en-US" sz="36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濟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成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就 遠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大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77339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14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915816" y="980728"/>
            <a:ext cx="5724644" cy="5577287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印光法師文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鈔</a:t>
            </a:r>
            <a:r>
              <a:rPr lang="en-US" altLang="zh-TW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續編</a:t>
            </a:r>
            <a:r>
              <a:rPr lang="en-US" altLang="zh-TW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複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宋六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湛</a:t>
            </a:r>
            <a:r>
              <a:rPr lang="en-US" altLang="zh-TW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褚蓮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淨</a:t>
            </a:r>
            <a:r>
              <a:rPr lang="en-US" altLang="zh-TW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張子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淨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三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居士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TW" sz="3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世亂極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矣</a:t>
            </a:r>
            <a:r>
              <a:rPr lang="en-US" altLang="zh-TW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不堪言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說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推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究其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由 其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近因由百十年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來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一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切讀書居官之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人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只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知習舉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業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求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功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名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不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知提倡因果報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應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及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家庭教育。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若論遠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因</a:t>
            </a:r>
            <a:r>
              <a:rPr lang="en-US" altLang="zh-TW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實</a:t>
            </a:r>
            <a:r>
              <a:rPr lang="zh-TW" altLang="en-US" sz="28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由</a:t>
            </a:r>
            <a:r>
              <a:rPr lang="zh-TW" altLang="en-US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程朱</a:t>
            </a:r>
            <a:r>
              <a:rPr lang="zh-TW" altLang="en-US" sz="28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破斥因果報</a:t>
            </a:r>
            <a:r>
              <a:rPr lang="zh-TW" altLang="en-US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應</a:t>
            </a:r>
            <a:r>
              <a:rPr lang="en-US" altLang="zh-TW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及</a:t>
            </a:r>
            <a:r>
              <a:rPr lang="zh-TW" altLang="en-US" sz="28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生死輪回之所致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也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。以素未受家庭之善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教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並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不知人之所以為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人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又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習聞一死即滅</a:t>
            </a:r>
            <a:r>
              <a:rPr lang="en-US" altLang="zh-TW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, 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了無前生後世。一遇</a:t>
            </a:r>
            <a:r>
              <a:rPr lang="zh-TW" altLang="en-US" sz="2800" b="1" dirty="0">
                <a:solidFill>
                  <a:srgbClr val="7030A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歐風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所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吹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覺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此廢孝廢倫不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恥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為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自在無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礙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遂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一致進行。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其根本誤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人</a:t>
            </a:r>
            <a:r>
              <a:rPr lang="en-US" altLang="zh-TW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不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能不</a:t>
            </a:r>
            <a:r>
              <a:rPr lang="zh-TW" altLang="en-US" sz="2800" b="1" dirty="0">
                <a:solidFill>
                  <a:srgbClr val="FF000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歸罪於理學諸子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也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光之此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語</a:t>
            </a:r>
            <a:r>
              <a:rPr lang="en-US" altLang="zh-TW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乃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的確之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極</a:t>
            </a:r>
            <a:r>
              <a:rPr lang="en-US" altLang="zh-TW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平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允之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至</a:t>
            </a:r>
            <a:r>
              <a:rPr lang="en-US" altLang="zh-TW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非</a:t>
            </a:r>
            <a:r>
              <a:rPr lang="zh-TW" altLang="en-US" sz="28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妄說也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。為今之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計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當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認真提倡因果報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應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生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死輪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回</a:t>
            </a:r>
            <a:r>
              <a:rPr lang="en-US" altLang="zh-TW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2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及</a:t>
            </a:r>
            <a:r>
              <a:rPr lang="zh-TW" altLang="en-US" sz="2800" b="1" dirty="0">
                <a:latin typeface="FangSong" panose="02010609060101010101" pitchFamily="49" charset="-122"/>
                <a:ea typeface="FangSong" panose="02010609060101010101" pitchFamily="49" charset="-122"/>
              </a:rPr>
              <a:t>家庭教育。</a:t>
            </a:r>
          </a:p>
          <a:p>
            <a:endParaRPr lang="zh-TW" altLang="en-US" sz="3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389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843808" y="980728"/>
            <a:ext cx="3508653" cy="517075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書目答問略例</a:t>
            </a:r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序</a:t>
            </a:r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張之洞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en-US" altLang="zh-TW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讀書不得要領，勞而無功；知某書宜讀而不得精校精注本，事倍功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半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15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16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339752" y="1556792"/>
            <a:ext cx="4493538" cy="110222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班彪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班固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班昭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馬融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鄭玄</a:t>
            </a:r>
            <a:endParaRPr lang="en-US" altLang="zh-CN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04555" y="3501008"/>
            <a:ext cx="2646878" cy="160717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皇侃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賈公彥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孔穎達</a:t>
            </a:r>
            <a:endParaRPr lang="en-US" altLang="zh-CN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825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17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278317" y="2397003"/>
            <a:ext cx="4493538" cy="211211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易經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書經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詩經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禮記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春秋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3312" y="1005679"/>
            <a:ext cx="1723549" cy="110222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四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五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經</a:t>
            </a:r>
            <a:endParaRPr lang="en-US" altLang="zh-CN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739982" y="4509120"/>
            <a:ext cx="3570208" cy="21121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史記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endParaRPr lang="en-US" altLang="zh-CN" sz="2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十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表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八</a:t>
            </a:r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endParaRPr lang="en-US" altLang="zh-CN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052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18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131840" y="1352904"/>
            <a:ext cx="4801314" cy="41764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七略別錄佚文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漢</a:t>
            </a:r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劉向</a:t>
            </a:r>
            <a:endParaRPr lang="en-US" altLang="zh-CN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5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漢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·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藝</a:t>
            </a:r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文志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漢</a:t>
            </a:r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班固</a:t>
            </a:r>
            <a:endParaRPr lang="en-US" altLang="zh-CN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5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隋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·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經</a:t>
            </a:r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籍志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唐</a:t>
            </a:r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魏徵</a:t>
            </a:r>
            <a:endParaRPr lang="en-US" altLang="zh-CN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5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四庫全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書</a:t>
            </a:r>
            <a:r>
              <a:rPr lang="en-US" altLang="zh-CN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·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總目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en-US" altLang="zh-HK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清</a:t>
            </a:r>
            <a:r>
              <a:rPr lang="en-US" altLang="zh-HK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HK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永</a:t>
            </a:r>
            <a:r>
              <a:rPr lang="zh-HK" altLang="en-US" sz="3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瑢 紀</a:t>
            </a:r>
            <a:r>
              <a:rPr lang="zh-HK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昀</a:t>
            </a:r>
            <a:endParaRPr lang="en-US" altLang="zh-HK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15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三目類序釋評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現代</a:t>
            </a:r>
            <a:r>
              <a:rPr lang="en-US" altLang="zh-CN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李致遠</a:t>
            </a:r>
            <a:endParaRPr lang="en-US" altLang="zh-CN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366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19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701792" y="1448460"/>
            <a:ext cx="3939540" cy="211211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書經</a:t>
            </a:r>
            <a:r>
              <a:rPr lang="en-US" altLang="zh-CN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endParaRPr lang="en-US" altLang="zh-CN" sz="2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堯典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皋陶謨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禹貢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洪範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55571" y="3778587"/>
            <a:ext cx="4185761" cy="211211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詩經</a:t>
            </a:r>
            <a:r>
              <a:rPr lang="en-US" altLang="zh-CN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endParaRPr lang="en-US" altLang="zh-CN" sz="2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詩大序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  <a:endParaRPr lang="en-US" altLang="zh-CN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關雎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鹿鳴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文王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清廟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99507" y="2418792"/>
            <a:ext cx="1661993" cy="211211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易經</a:t>
            </a:r>
            <a:r>
              <a:rPr lang="en-US" altLang="zh-CN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endParaRPr lang="en-US" altLang="zh-CN" sz="2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&lt;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繫</a:t>
            </a:r>
            <a:r>
              <a:rPr lang="zh-CN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辭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上</a:t>
            </a:r>
            <a:r>
              <a:rPr lang="en-US" altLang="zh-CN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9963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20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947656" y="979646"/>
            <a:ext cx="338678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400" dirty="0" smtClean="0">
                <a:latin typeface="Georgia" panose="02040502050405020303" pitchFamily="18" charset="0"/>
              </a:rPr>
              <a:t>小學 </a:t>
            </a:r>
            <a:r>
              <a:rPr lang="en-US" altLang="zh-CN" sz="3400" dirty="0" smtClean="0">
                <a:latin typeface="Georgia" panose="02040502050405020303" pitchFamily="18" charset="0"/>
              </a:rPr>
              <a:t>philology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4387" y="1813413"/>
            <a:ext cx="748883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Georgia" panose="02040502050405020303" pitchFamily="18" charset="0"/>
              </a:rPr>
              <a:t>文字</a:t>
            </a:r>
            <a:r>
              <a:rPr lang="zh-CN" altLang="en-US" sz="3200" dirty="0" smtClean="0">
                <a:latin typeface="Georgia" panose="02040502050405020303" pitchFamily="18" charset="0"/>
              </a:rPr>
              <a:t>學</a:t>
            </a:r>
            <a:r>
              <a:rPr lang="en-GB" altLang="zh-CN" sz="3200" dirty="0" smtClean="0">
                <a:latin typeface="Georgia" panose="02040502050405020303" pitchFamily="18" charset="0"/>
              </a:rPr>
              <a:t> </a:t>
            </a:r>
            <a:r>
              <a:rPr lang="en-US" altLang="zh-CN" sz="3400" dirty="0" smtClean="0">
                <a:latin typeface="Georgia" panose="02040502050405020303" pitchFamily="18" charset="0"/>
              </a:rPr>
              <a:t>science of Chinese graphs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25369" y="2506615"/>
            <a:ext cx="410686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400" dirty="0" smtClean="0">
                <a:latin typeface="Georgia" panose="02040502050405020303" pitchFamily="18" charset="0"/>
              </a:rPr>
              <a:t>音韻學 </a:t>
            </a:r>
            <a:r>
              <a:rPr lang="en-US" altLang="zh-CN" sz="3400" dirty="0" smtClean="0">
                <a:latin typeface="Georgia" panose="02040502050405020303" pitchFamily="18" charset="0"/>
              </a:rPr>
              <a:t>phonology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03639" y="3356992"/>
            <a:ext cx="367482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400" dirty="0" smtClean="0">
                <a:latin typeface="Georgia" panose="02040502050405020303" pitchFamily="18" charset="0"/>
              </a:rPr>
              <a:t>訓詁學 </a:t>
            </a:r>
            <a:r>
              <a:rPr lang="en-US" altLang="zh-CN" sz="3400" dirty="0" smtClean="0">
                <a:latin typeface="Georgia" panose="02040502050405020303" pitchFamily="18" charset="0"/>
              </a:rPr>
              <a:t>exegesis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691" y="4124945"/>
            <a:ext cx="50722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400" dirty="0">
                <a:latin typeface="Georgia" panose="02040502050405020303" pitchFamily="18" charset="0"/>
              </a:rPr>
              <a:t>版本</a:t>
            </a:r>
            <a:r>
              <a:rPr lang="zh-TW" altLang="en-US" sz="3400" dirty="0" smtClean="0">
                <a:latin typeface="Georgia" panose="02040502050405020303" pitchFamily="18" charset="0"/>
              </a:rPr>
              <a:t>學 </a:t>
            </a:r>
            <a:r>
              <a:rPr lang="en-US" altLang="zh-TW" sz="3400" dirty="0" smtClean="0">
                <a:latin typeface="Georgia" panose="02040502050405020303" pitchFamily="18" charset="0"/>
              </a:rPr>
              <a:t>science of edition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116777" y="4993453"/>
            <a:ext cx="64446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400" dirty="0">
                <a:latin typeface="Georgia" panose="02040502050405020303" pitchFamily="18" charset="0"/>
              </a:rPr>
              <a:t>目錄</a:t>
            </a:r>
            <a:r>
              <a:rPr lang="zh-TW" altLang="en-US" sz="3400" dirty="0" smtClean="0">
                <a:latin typeface="Georgia" panose="02040502050405020303" pitchFamily="18" charset="0"/>
              </a:rPr>
              <a:t>學 </a:t>
            </a:r>
            <a:r>
              <a:rPr lang="en-US" altLang="zh-TW" sz="3400" dirty="0" smtClean="0">
                <a:latin typeface="Georgia" panose="02040502050405020303" pitchFamily="18" charset="0"/>
              </a:rPr>
              <a:t>science of bibliography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04744" y="5727864"/>
            <a:ext cx="54726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400" dirty="0">
                <a:latin typeface="Georgia" panose="02040502050405020303" pitchFamily="18" charset="0"/>
              </a:rPr>
              <a:t>校勘</a:t>
            </a:r>
            <a:r>
              <a:rPr lang="zh-TW" altLang="en-US" sz="3400" dirty="0" smtClean="0">
                <a:latin typeface="Georgia" panose="02040502050405020303" pitchFamily="18" charset="0"/>
              </a:rPr>
              <a:t>學 </a:t>
            </a:r>
            <a:r>
              <a:rPr lang="en-US" altLang="zh-TW" sz="3400" dirty="0" smtClean="0">
                <a:latin typeface="Georgia" panose="02040502050405020303" pitchFamily="18" charset="0"/>
              </a:rPr>
              <a:t>textual emendation</a:t>
            </a:r>
            <a:endParaRPr lang="en-GB" sz="3400" dirty="0">
              <a:latin typeface="Georgia" panose="02040502050405020303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61445" y="3232393"/>
            <a:ext cx="861774" cy="17610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文章學</a:t>
            </a:r>
            <a:endParaRPr lang="en-GB" sz="4400" b="1" dirty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652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34523</TotalTime>
  <Words>1163</Words>
  <Application>Microsoft Office PowerPoint</Application>
  <PresentationFormat>On-screen Show (4:3)</PresentationFormat>
  <Paragraphs>175</Paragraphs>
  <Slides>20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孝親尊師知恩報恩</dc:creator>
  <cp:lastModifiedBy>Robbie</cp:lastModifiedBy>
  <cp:revision>290</cp:revision>
  <dcterms:created xsi:type="dcterms:W3CDTF">2016-12-03T11:57:52Z</dcterms:created>
  <dcterms:modified xsi:type="dcterms:W3CDTF">2020-09-16T19:47:48Z</dcterms:modified>
</cp:coreProperties>
</file>