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omments/comment1.xml" ContentType="application/vnd.openxmlformats-officedocument.presentationml.comment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15"/>
  </p:notesMasterIdLst>
  <p:handoutMasterIdLst>
    <p:handoutMasterId r:id="rId16"/>
  </p:handoutMasterIdLst>
  <p:sldIdLst>
    <p:sldId id="286" r:id="rId2"/>
    <p:sldId id="308" r:id="rId3"/>
    <p:sldId id="309" r:id="rId4"/>
    <p:sldId id="257" r:id="rId5"/>
    <p:sldId id="305" r:id="rId6"/>
    <p:sldId id="310" r:id="rId7"/>
    <p:sldId id="314" r:id="rId8"/>
    <p:sldId id="313" r:id="rId9"/>
    <p:sldId id="312" r:id="rId10"/>
    <p:sldId id="311" r:id="rId11"/>
    <p:sldId id="306" r:id="rId12"/>
    <p:sldId id="280" r:id="rId13"/>
    <p:sldId id="301" r:id="rId14"/>
  </p:sldIdLst>
  <p:sldSz cx="9144000" cy="6858000" type="screen4x3"/>
  <p:notesSz cx="6858000" cy="12954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Windows User" initials="WU"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245A341-3218-4A58-9102-931590A1775B}" v="12" dt="2019-10-23T20:23:42.5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9713" autoAdjust="0"/>
  </p:normalViewPr>
  <p:slideViewPr>
    <p:cSldViewPr>
      <p:cViewPr>
        <p:scale>
          <a:sx n="57" d="100"/>
          <a:sy n="57" d="100"/>
        </p:scale>
        <p:origin x="-3174" y="-59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omments/comment1.xml><?xml version="1.0" encoding="utf-8"?>
<p:cmLst xmlns:a="http://schemas.openxmlformats.org/drawingml/2006/main" xmlns:r="http://schemas.openxmlformats.org/officeDocument/2006/relationships" xmlns:p="http://schemas.openxmlformats.org/presentationml/2006/main">
  <p:cm authorId="0" dt="2019-10-16T13:51:13.561" idx="1">
    <p:pos x="3660" y="300"/>
    <p:text>The reference list needs to be changed 
All the references are fake
Please provide relevant references and intext them in the speaker notes or slides</p:text>
  </p:cm>
</p: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extLst>
      <p:ext uri="{BB962C8B-B14F-4D97-AF65-F5344CB8AC3E}">
        <p14:creationId xmlns:p14="http://schemas.microsoft.com/office/powerpoint/2010/main" val="41196252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extLst>
      <p:ext uri="{BB962C8B-B14F-4D97-AF65-F5344CB8AC3E}">
        <p14:creationId xmlns:p14="http://schemas.microsoft.com/office/powerpoint/2010/main" val="337170217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latin typeface="Arial" pitchFamily="34" charset="0"/>
                <a:ea typeface="+mn-ea"/>
                <a:cs typeface="+mn-cs"/>
              </a:rPr>
              <a:t>In the following presentation, different services that are given to Marriott consumers will be detailed. Along with which the different strategies of the company will be enumerated too.</a:t>
            </a:r>
            <a:endParaRPr lang="en-US" sz="1200" kern="1200" dirty="0">
              <a:solidFill>
                <a:schemeClr val="tx1"/>
              </a:solidFill>
              <a:latin typeface="Arial" pitchFamily="34"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pPr>
              <a:defRPr/>
            </a:pPr>
            <a:fld id="{01D72F3E-2662-4F08-800D-A9B691394B22}" type="slidenum">
              <a:rPr lang="en-US" altLang="en-US" smtClean="0"/>
              <a:pPr>
                <a:defRPr/>
              </a:pPr>
              <a:t>3</a:t>
            </a:fld>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4</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200" b="1" kern="1200" dirty="0">
                <a:solidFill>
                  <a:schemeClr val="tx1"/>
                </a:solidFill>
                <a:latin typeface="Arial" pitchFamily="34" charset="0"/>
                <a:ea typeface="+mn-ea"/>
                <a:cs typeface="+mn-cs"/>
              </a:rPr>
              <a:t>Appraisal of a guest service experience </a:t>
            </a:r>
            <a:endParaRPr lang="en-US" sz="1200" kern="1200" dirty="0">
              <a:solidFill>
                <a:schemeClr val="tx1"/>
              </a:solidFill>
              <a:latin typeface="Arial" pitchFamily="34" charset="0"/>
              <a:ea typeface="+mn-ea"/>
              <a:cs typeface="+mn-cs"/>
            </a:endParaRPr>
          </a:p>
          <a:p>
            <a:r>
              <a:rPr lang="en-GB" sz="1200" kern="1200" dirty="0">
                <a:solidFill>
                  <a:schemeClr val="tx1"/>
                </a:solidFill>
                <a:latin typeface="Arial" pitchFamily="34" charset="0"/>
                <a:ea typeface="+mn-ea"/>
                <a:cs typeface="+mn-cs"/>
              </a:rPr>
              <a:t>Guest service appraisal is the method through which the type of services, which is provided to consumers, is assessed. Through this method, it is understood how the touch points of the company can be improved so that there is higher service provided (Kenny and Fisk, 2015). In the case of the Marriott, several premium level services are provided to consumers (Nieves and </a:t>
            </a:r>
            <a:r>
              <a:rPr lang="en-GB" sz="1200" kern="1200" dirty="0" err="1">
                <a:solidFill>
                  <a:schemeClr val="tx1"/>
                </a:solidFill>
                <a:latin typeface="Arial" pitchFamily="34" charset="0"/>
                <a:ea typeface="+mn-ea"/>
                <a:cs typeface="+mn-cs"/>
              </a:rPr>
              <a:t>Segarra-Ciprés</a:t>
            </a:r>
            <a:r>
              <a:rPr lang="en-GB" sz="1200" kern="1200" dirty="0">
                <a:solidFill>
                  <a:schemeClr val="tx1"/>
                </a:solidFill>
                <a:latin typeface="Arial" pitchFamily="34" charset="0"/>
                <a:ea typeface="+mn-ea"/>
                <a:cs typeface="+mn-cs"/>
              </a:rPr>
              <a:t>, 2015). These include free high-speed </a:t>
            </a:r>
            <a:r>
              <a:rPr lang="en-GB" sz="1200" kern="1200" dirty="0" err="1">
                <a:solidFill>
                  <a:schemeClr val="tx1"/>
                </a:solidFill>
                <a:latin typeface="Arial" pitchFamily="34" charset="0"/>
                <a:ea typeface="+mn-ea"/>
                <a:cs typeface="+mn-cs"/>
              </a:rPr>
              <a:t>wifi</a:t>
            </a:r>
            <a:r>
              <a:rPr lang="en-GB" sz="1200" kern="1200" dirty="0">
                <a:solidFill>
                  <a:schemeClr val="tx1"/>
                </a:solidFill>
                <a:latin typeface="Arial" pitchFamily="34" charset="0"/>
                <a:ea typeface="+mn-ea"/>
                <a:cs typeface="+mn-cs"/>
              </a:rPr>
              <a:t>, mobile check in, availability to book in multiple locations and others. The Unique Selling Point (USP) of the company is that the high quality employee service that the enterprise provides. </a:t>
            </a:r>
            <a:endParaRPr lang="en-US" sz="1200" kern="1200" dirty="0">
              <a:solidFill>
                <a:schemeClr val="tx1"/>
              </a:solidFill>
              <a:latin typeface="Arial" pitchFamily="34" charset="0"/>
              <a:ea typeface="+mn-ea"/>
              <a:cs typeface="+mn-cs"/>
            </a:endParaRPr>
          </a:p>
          <a:p>
            <a:pPr eaLnBrk="1" hangingPunct="1"/>
            <a:endParaRPr lang="en-US"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Arial" pitchFamily="34" charset="0"/>
                <a:ea typeface="+mn-ea"/>
                <a:cs typeface="+mn-cs"/>
              </a:rPr>
              <a:t>During the time, a consumer arrives within the Marriott, the company to makes a point to understand the wants, needs and preferences of the consumers. The employees and managerial heads of the organisation perform through paying close attention to the information shared (Goodman, 2019). In addition to that, the hotel customises their rooms and hotels as per the type of visit that consumers are undertaking. This implies that if consumers are business, honeymoon or other visiting the location on other occasions (</a:t>
            </a:r>
            <a:r>
              <a:rPr lang="en-GB" sz="1200" kern="1200" dirty="0" err="1">
                <a:solidFill>
                  <a:schemeClr val="tx1"/>
                </a:solidFill>
                <a:latin typeface="Arial" pitchFamily="34" charset="0"/>
                <a:ea typeface="+mn-ea"/>
                <a:cs typeface="+mn-cs"/>
              </a:rPr>
              <a:t>Krstić</a:t>
            </a:r>
            <a:r>
              <a:rPr lang="en-GB" sz="1200" kern="1200" dirty="0">
                <a:solidFill>
                  <a:schemeClr val="tx1"/>
                </a:solidFill>
                <a:latin typeface="Arial" pitchFamily="34" charset="0"/>
                <a:ea typeface="+mn-ea"/>
                <a:cs typeface="+mn-cs"/>
              </a:rPr>
              <a:t> </a:t>
            </a:r>
            <a:r>
              <a:rPr lang="en-GB" sz="1200" i="1" kern="1200" dirty="0">
                <a:solidFill>
                  <a:schemeClr val="tx1"/>
                </a:solidFill>
                <a:latin typeface="Arial" pitchFamily="34" charset="0"/>
                <a:ea typeface="+mn-ea"/>
                <a:cs typeface="+mn-cs"/>
              </a:rPr>
              <a:t>et al.,</a:t>
            </a:r>
            <a:r>
              <a:rPr lang="en-GB" sz="1200" kern="1200" dirty="0">
                <a:solidFill>
                  <a:schemeClr val="tx1"/>
                </a:solidFill>
                <a:latin typeface="Arial" pitchFamily="34" charset="0"/>
                <a:ea typeface="+mn-ea"/>
                <a:cs typeface="+mn-cs"/>
              </a:rPr>
              <a:t> 2015). The employees of the company customise the rooms as per the needs of the customers so that they have a more enhanced. For instance in the case of honeymoon, the hotel provides rose covered beds and music facilities within Marriott’s rooms.</a:t>
            </a:r>
            <a:endParaRPr lang="en-US" sz="1200" kern="1200" dirty="0">
              <a:solidFill>
                <a:schemeClr val="tx1"/>
              </a:solidFill>
              <a:latin typeface="Arial" pitchFamily="34"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pPr>
              <a:defRPr/>
            </a:pPr>
            <a:fld id="{01D72F3E-2662-4F08-800D-A9B691394B22}" type="slidenum">
              <a:rPr lang="en-US" altLang="en-US" smtClean="0"/>
              <a:pPr>
                <a:defRPr/>
              </a:pPr>
              <a:t>5</a:t>
            </a:fld>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latin typeface="Arial" pitchFamily="34" charset="0"/>
                <a:ea typeface="+mn-ea"/>
                <a:cs typeface="+mn-cs"/>
              </a:rPr>
              <a:t>Appraisal of guest service guidelines</a:t>
            </a:r>
            <a:endParaRPr lang="en-US" sz="1200" kern="1200" dirty="0">
              <a:solidFill>
                <a:schemeClr val="tx1"/>
              </a:solidFill>
              <a:latin typeface="Arial" pitchFamily="34" charset="0"/>
              <a:ea typeface="+mn-ea"/>
              <a:cs typeface="+mn-cs"/>
            </a:endParaRPr>
          </a:p>
          <a:p>
            <a:r>
              <a:rPr lang="en-GB" sz="1200" kern="1200" dirty="0">
                <a:solidFill>
                  <a:schemeClr val="tx1"/>
                </a:solidFill>
                <a:latin typeface="Arial" pitchFamily="34" charset="0"/>
                <a:ea typeface="+mn-ea"/>
                <a:cs typeface="+mn-cs"/>
              </a:rPr>
              <a:t>The guidelines of the guest services that are provided to Marriot have been detailed here:</a:t>
            </a:r>
            <a:endParaRPr lang="en-US" sz="1200" kern="1200" dirty="0">
              <a:solidFill>
                <a:schemeClr val="tx1"/>
              </a:solidFill>
              <a:latin typeface="Arial" pitchFamily="34" charset="0"/>
              <a:ea typeface="+mn-ea"/>
              <a:cs typeface="+mn-cs"/>
            </a:endParaRPr>
          </a:p>
          <a:p>
            <a:pPr lvl="0"/>
            <a:r>
              <a:rPr lang="en-GB" sz="1200" kern="1200" dirty="0">
                <a:solidFill>
                  <a:schemeClr val="tx1"/>
                </a:solidFill>
                <a:latin typeface="Arial" pitchFamily="34" charset="0"/>
                <a:ea typeface="+mn-ea"/>
                <a:cs typeface="+mn-cs"/>
              </a:rPr>
              <a:t>To provide high quality communication and establish relationship </a:t>
            </a:r>
            <a:endParaRPr lang="en-US" sz="1200" kern="1200" dirty="0">
              <a:solidFill>
                <a:schemeClr val="tx1"/>
              </a:solidFill>
              <a:latin typeface="Arial" pitchFamily="34" charset="0"/>
              <a:ea typeface="+mn-ea"/>
              <a:cs typeface="+mn-cs"/>
            </a:endParaRPr>
          </a:p>
          <a:p>
            <a:pPr lvl="0"/>
            <a:r>
              <a:rPr lang="en-GB" sz="1200" kern="1200" dirty="0">
                <a:solidFill>
                  <a:schemeClr val="tx1"/>
                </a:solidFill>
                <a:latin typeface="Arial" pitchFamily="34" charset="0"/>
                <a:ea typeface="+mn-ea"/>
                <a:cs typeface="+mn-cs"/>
              </a:rPr>
              <a:t>To rectify any mistake that is caused to the consumers</a:t>
            </a:r>
            <a:endParaRPr lang="en-US" sz="1200" kern="1200" dirty="0">
              <a:solidFill>
                <a:schemeClr val="tx1"/>
              </a:solidFill>
              <a:latin typeface="Arial" pitchFamily="34" charset="0"/>
              <a:ea typeface="+mn-ea"/>
              <a:cs typeface="+mn-cs"/>
            </a:endParaRPr>
          </a:p>
          <a:p>
            <a:pPr lvl="0"/>
            <a:r>
              <a:rPr lang="en-GB" sz="1200" kern="1200" dirty="0">
                <a:solidFill>
                  <a:schemeClr val="tx1"/>
                </a:solidFill>
                <a:latin typeface="Arial" pitchFamily="34" charset="0"/>
                <a:ea typeface="+mn-ea"/>
                <a:cs typeface="+mn-cs"/>
              </a:rPr>
              <a:t>To provide international hotel and food services </a:t>
            </a:r>
            <a:endParaRPr lang="en-US" sz="1200" kern="1200" dirty="0">
              <a:solidFill>
                <a:schemeClr val="tx1"/>
              </a:solidFill>
              <a:latin typeface="Arial" pitchFamily="34" charset="0"/>
              <a:ea typeface="+mn-ea"/>
              <a:cs typeface="+mn-cs"/>
            </a:endParaRPr>
          </a:p>
          <a:p>
            <a:r>
              <a:rPr lang="en-GB" sz="1200" kern="1200" dirty="0">
                <a:solidFill>
                  <a:schemeClr val="tx1"/>
                </a:solidFill>
                <a:latin typeface="Arial" pitchFamily="34" charset="0"/>
                <a:ea typeface="+mn-ea"/>
                <a:cs typeface="+mn-cs"/>
              </a:rPr>
              <a:t>Through assessment of the guest service process that is active within the Marriot, it has been noticed in order to raise the quality of services that is provided by employees in the market. High quality training by experienced trainers must be provided to employees in the areas of soft skills, food creation and creating consumers relations (</a:t>
            </a:r>
            <a:r>
              <a:rPr lang="en-GB" sz="1200" kern="1200" dirty="0" err="1">
                <a:solidFill>
                  <a:schemeClr val="tx1"/>
                </a:solidFill>
                <a:latin typeface="Arial" pitchFamily="34" charset="0"/>
                <a:ea typeface="+mn-ea"/>
                <a:cs typeface="+mn-cs"/>
              </a:rPr>
              <a:t>Morsy</a:t>
            </a:r>
            <a:r>
              <a:rPr lang="en-GB" sz="1200" kern="1200" dirty="0">
                <a:solidFill>
                  <a:schemeClr val="tx1"/>
                </a:solidFill>
                <a:latin typeface="Arial" pitchFamily="34" charset="0"/>
                <a:ea typeface="+mn-ea"/>
                <a:cs typeface="+mn-cs"/>
              </a:rPr>
              <a:t> </a:t>
            </a:r>
            <a:r>
              <a:rPr lang="en-GB" sz="1200" i="1" kern="1200" dirty="0">
                <a:solidFill>
                  <a:schemeClr val="tx1"/>
                </a:solidFill>
                <a:latin typeface="Arial" pitchFamily="34" charset="0"/>
                <a:ea typeface="+mn-ea"/>
                <a:cs typeface="+mn-cs"/>
              </a:rPr>
              <a:t>et al</a:t>
            </a:r>
            <a:r>
              <a:rPr lang="en-GB" sz="1200" kern="1200" dirty="0">
                <a:solidFill>
                  <a:schemeClr val="tx1"/>
                </a:solidFill>
                <a:latin typeface="Arial" pitchFamily="34" charset="0"/>
                <a:ea typeface="+mn-ea"/>
                <a:cs typeface="+mn-cs"/>
              </a:rPr>
              <a:t>., 2016)(</a:t>
            </a:r>
            <a:r>
              <a:rPr lang="en-US" sz="1200" kern="1200" dirty="0">
                <a:solidFill>
                  <a:schemeClr val="tx1"/>
                </a:solidFill>
                <a:latin typeface="Arial" pitchFamily="34" charset="0"/>
                <a:ea typeface="+mn-ea"/>
                <a:cs typeface="+mn-cs"/>
              </a:rPr>
              <a:t>Daft and </a:t>
            </a:r>
            <a:r>
              <a:rPr lang="en-US" sz="1200" kern="1200" dirty="0" err="1">
                <a:solidFill>
                  <a:schemeClr val="tx1"/>
                </a:solidFill>
                <a:latin typeface="Arial" pitchFamily="34" charset="0"/>
                <a:ea typeface="+mn-ea"/>
                <a:cs typeface="+mn-cs"/>
              </a:rPr>
              <a:t>Marcic</a:t>
            </a:r>
            <a:r>
              <a:rPr lang="en-US" sz="1200" kern="1200" dirty="0">
                <a:solidFill>
                  <a:schemeClr val="tx1"/>
                </a:solidFill>
                <a:latin typeface="Arial" pitchFamily="34" charset="0"/>
                <a:ea typeface="+mn-ea"/>
                <a:cs typeface="+mn-cs"/>
              </a:rPr>
              <a:t>, 2016</a:t>
            </a:r>
            <a:r>
              <a:rPr lang="en-GB" sz="1200" kern="1200" dirty="0">
                <a:solidFill>
                  <a:schemeClr val="tx1"/>
                </a:solidFill>
                <a:latin typeface="Arial" pitchFamily="34" charset="0"/>
                <a:ea typeface="+mn-ea"/>
                <a:cs typeface="+mn-cs"/>
              </a:rPr>
              <a:t>).   </a:t>
            </a:r>
            <a:endParaRPr lang="en-US" sz="1200" kern="1200" dirty="0">
              <a:solidFill>
                <a:schemeClr val="tx1"/>
              </a:solidFill>
              <a:latin typeface="Arial" pitchFamily="34"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pPr>
              <a:defRPr/>
            </a:pPr>
            <a:fld id="{01D72F3E-2662-4F08-800D-A9B691394B22}" type="slidenum">
              <a:rPr lang="en-US" altLang="en-US" smtClean="0"/>
              <a:pPr>
                <a:defRPr/>
              </a:pPr>
              <a:t>6</a:t>
            </a:fld>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latin typeface="Arial" pitchFamily="34" charset="0"/>
                <a:ea typeface="+mn-ea"/>
                <a:cs typeface="+mn-cs"/>
              </a:rPr>
              <a:t>Service strategies and their application in practice </a:t>
            </a:r>
            <a:endParaRPr lang="en-US" sz="1200" kern="1200" dirty="0">
              <a:solidFill>
                <a:schemeClr val="tx1"/>
              </a:solidFill>
              <a:latin typeface="Arial" pitchFamily="34" charset="0"/>
              <a:ea typeface="+mn-ea"/>
              <a:cs typeface="+mn-cs"/>
            </a:endParaRPr>
          </a:p>
          <a:p>
            <a:r>
              <a:rPr lang="en-GB" sz="1200" kern="1200" dirty="0">
                <a:solidFill>
                  <a:schemeClr val="tx1"/>
                </a:solidFill>
                <a:latin typeface="Arial" pitchFamily="34" charset="0"/>
                <a:ea typeface="+mn-ea"/>
                <a:cs typeface="+mn-cs"/>
              </a:rPr>
              <a:t>Marriott uses a service-focused strategy through which they aim to enhance the experience of consumers of every visit. They observe and detect behavioural patterns in the food requests, services requested and other wants while they are within the hotel. Based on the visits a consumer profile is created through which a higher level of customisation is provided through the rooms and services. Employees within Marriott have a “customers are always right” policy and this strategy implies the way through which the never let the consumers feel their opinions are undervalued. This type of approach enables the possibility of there being a higher level of connectivity through which prolonged relations are created. Marriott always makes point of having many staff members within the hotel. The gap analysis model can be used to adopt effective strategies in filling the gap between customers’ requirements and the service offered (Lee </a:t>
            </a:r>
            <a:r>
              <a:rPr lang="en-GB" sz="1200" i="1" kern="1200" dirty="0">
                <a:solidFill>
                  <a:schemeClr val="tx1"/>
                </a:solidFill>
                <a:latin typeface="Arial" pitchFamily="34" charset="0"/>
                <a:ea typeface="+mn-ea"/>
                <a:cs typeface="+mn-cs"/>
              </a:rPr>
              <a:t>et al</a:t>
            </a:r>
            <a:r>
              <a:rPr lang="en-GB" sz="1200" kern="1200" dirty="0">
                <a:solidFill>
                  <a:schemeClr val="tx1"/>
                </a:solidFill>
                <a:latin typeface="Arial" pitchFamily="34" charset="0"/>
                <a:ea typeface="+mn-ea"/>
                <a:cs typeface="+mn-cs"/>
              </a:rPr>
              <a:t>., 2016). The company in UK has over 100 employees, which helps the possibility of there being unstaffed. This assists in providing an overall experience through which the needs of the consumers is always addressed (Moro and Rita, 2018).    </a:t>
            </a:r>
            <a:endParaRPr lang="en-US" sz="1200" kern="1200" dirty="0">
              <a:solidFill>
                <a:schemeClr val="tx1"/>
              </a:solidFill>
              <a:latin typeface="Arial" pitchFamily="34"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pPr>
              <a:defRPr/>
            </a:pPr>
            <a:fld id="{01D72F3E-2662-4F08-800D-A9B691394B22}" type="slidenum">
              <a:rPr lang="en-US" altLang="en-US" smtClean="0"/>
              <a:pPr>
                <a:defRPr/>
              </a:pPr>
              <a:t>7</a:t>
            </a:fld>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latin typeface="Arial" pitchFamily="34" charset="0"/>
                <a:ea typeface="+mn-ea"/>
                <a:cs typeface="+mn-cs"/>
              </a:rPr>
              <a:t>Service product</a:t>
            </a:r>
            <a:endParaRPr lang="en-US" sz="1200" kern="1200" dirty="0">
              <a:solidFill>
                <a:schemeClr val="tx1"/>
              </a:solidFill>
              <a:latin typeface="Arial" pitchFamily="34" charset="0"/>
              <a:ea typeface="+mn-ea"/>
              <a:cs typeface="+mn-cs"/>
            </a:endParaRPr>
          </a:p>
          <a:p>
            <a:r>
              <a:rPr lang="en-GB" sz="1200" kern="1200" dirty="0">
                <a:solidFill>
                  <a:schemeClr val="tx1"/>
                </a:solidFill>
                <a:latin typeface="Arial" pitchFamily="34" charset="0"/>
                <a:ea typeface="+mn-ea"/>
                <a:cs typeface="+mn-cs"/>
              </a:rPr>
              <a:t>Several varieties of products by JW Marriot is provides to consumers. These include hotel sheets, exclusive pillows, mattress toppers, </a:t>
            </a:r>
            <a:r>
              <a:rPr lang="en-GB" sz="1200" kern="1200" dirty="0" err="1">
                <a:solidFill>
                  <a:schemeClr val="tx1"/>
                </a:solidFill>
                <a:latin typeface="Arial" pitchFamily="34" charset="0"/>
                <a:ea typeface="+mn-ea"/>
                <a:cs typeface="+mn-cs"/>
              </a:rPr>
              <a:t>Acca</a:t>
            </a:r>
            <a:r>
              <a:rPr lang="en-GB" sz="1200" kern="1200" dirty="0">
                <a:solidFill>
                  <a:schemeClr val="tx1"/>
                </a:solidFill>
                <a:latin typeface="Arial" pitchFamily="34" charset="0"/>
                <a:ea typeface="+mn-ea"/>
                <a:cs typeface="+mn-cs"/>
              </a:rPr>
              <a:t> kappa and others. These products have a specialised logo and put emphasis on luxury and comfort. The mentioned products are only the tangible commodities that are provided by the company to the consumers, the intangible services what the company specialises in. These include breakfast in bed, providing room services and other facilities to the consumers.   </a:t>
            </a:r>
            <a:endParaRPr lang="en-US" sz="1200" kern="1200" dirty="0">
              <a:solidFill>
                <a:schemeClr val="tx1"/>
              </a:solidFill>
              <a:latin typeface="Arial" pitchFamily="34"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pPr>
              <a:defRPr/>
            </a:pPr>
            <a:fld id="{01D72F3E-2662-4F08-800D-A9B691394B22}" type="slidenum">
              <a:rPr lang="en-US" altLang="en-US" smtClean="0"/>
              <a:pPr>
                <a:defRPr/>
              </a:pPr>
              <a:t>8</a:t>
            </a:fld>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latin typeface="Arial" pitchFamily="34" charset="0"/>
                <a:ea typeface="+mn-ea"/>
                <a:cs typeface="+mn-cs"/>
              </a:rPr>
              <a:t>Service settings</a:t>
            </a:r>
            <a:endParaRPr lang="en-US" sz="1200" kern="1200" dirty="0">
              <a:solidFill>
                <a:schemeClr val="tx1"/>
              </a:solidFill>
              <a:latin typeface="Arial" pitchFamily="34" charset="0"/>
              <a:ea typeface="+mn-ea"/>
              <a:cs typeface="+mn-cs"/>
            </a:endParaRPr>
          </a:p>
          <a:p>
            <a:r>
              <a:rPr lang="en-GB" sz="1200" kern="1200" dirty="0">
                <a:solidFill>
                  <a:schemeClr val="tx1"/>
                </a:solidFill>
                <a:latin typeface="Arial" pitchFamily="34" charset="0"/>
                <a:ea typeface="+mn-ea"/>
                <a:cs typeface="+mn-cs"/>
              </a:rPr>
              <a:t>Inside Marriot, a linear line structure that is present within the company, this implies that instead of complex departmental system where there several managerial heads. In the context of Marriot, this structure is helps the company to allocate managerial instructions more easily. </a:t>
            </a:r>
            <a:endParaRPr lang="en-US" sz="1200" kern="1200" dirty="0">
              <a:solidFill>
                <a:schemeClr val="tx1"/>
              </a:solidFill>
              <a:latin typeface="Arial" pitchFamily="34" charset="0"/>
              <a:ea typeface="+mn-ea"/>
              <a:cs typeface="+mn-cs"/>
            </a:endParaRPr>
          </a:p>
          <a:p>
            <a:r>
              <a:rPr lang="en-GB" sz="1200" b="1" kern="1200" dirty="0">
                <a:solidFill>
                  <a:schemeClr val="tx1"/>
                </a:solidFill>
                <a:latin typeface="Arial" pitchFamily="34" charset="0"/>
                <a:ea typeface="+mn-ea"/>
                <a:cs typeface="+mn-cs"/>
              </a:rPr>
              <a:t>Service delivery</a:t>
            </a:r>
            <a:endParaRPr lang="en-US" sz="1200" kern="1200" dirty="0">
              <a:solidFill>
                <a:schemeClr val="tx1"/>
              </a:solidFill>
              <a:latin typeface="Arial" pitchFamily="34" charset="0"/>
              <a:ea typeface="+mn-ea"/>
              <a:cs typeface="+mn-cs"/>
            </a:endParaRPr>
          </a:p>
          <a:p>
            <a:r>
              <a:rPr lang="en-GB" sz="1200" kern="1200" dirty="0">
                <a:solidFill>
                  <a:schemeClr val="tx1"/>
                </a:solidFill>
                <a:latin typeface="Arial" pitchFamily="34" charset="0"/>
                <a:ea typeface="+mn-ea"/>
                <a:cs typeface="+mn-cs"/>
              </a:rPr>
              <a:t>In order to deliver the services of Marriot to the consumers the waiters, travel operators, tour individuals, chefs are the intermediaries through which services is provided to the consumers. The more experienced and well developed the employees are in this the higher ability the consumers have to provide better experience to the consumers (</a:t>
            </a:r>
            <a:r>
              <a:rPr lang="en-US" sz="1200" kern="1200" dirty="0" err="1">
                <a:solidFill>
                  <a:schemeClr val="tx1"/>
                </a:solidFill>
                <a:latin typeface="Arial" pitchFamily="34" charset="0"/>
                <a:ea typeface="+mn-ea"/>
                <a:cs typeface="+mn-cs"/>
              </a:rPr>
              <a:t>Sanghvi</a:t>
            </a:r>
            <a:r>
              <a:rPr lang="en-US" sz="1200" kern="1200" dirty="0">
                <a:solidFill>
                  <a:schemeClr val="tx1"/>
                </a:solidFill>
                <a:latin typeface="Arial" pitchFamily="34" charset="0"/>
                <a:ea typeface="+mn-ea"/>
                <a:cs typeface="+mn-cs"/>
              </a:rPr>
              <a:t> </a:t>
            </a:r>
            <a:r>
              <a:rPr lang="en-US" sz="1200" i="1" kern="1200" dirty="0">
                <a:solidFill>
                  <a:schemeClr val="tx1"/>
                </a:solidFill>
                <a:latin typeface="Arial" pitchFamily="34" charset="0"/>
                <a:ea typeface="+mn-ea"/>
                <a:cs typeface="+mn-cs"/>
              </a:rPr>
              <a:t>et al.,</a:t>
            </a:r>
            <a:r>
              <a:rPr lang="en-US" sz="1200" kern="1200" dirty="0">
                <a:solidFill>
                  <a:schemeClr val="tx1"/>
                </a:solidFill>
                <a:latin typeface="Arial" pitchFamily="34" charset="0"/>
                <a:ea typeface="+mn-ea"/>
                <a:cs typeface="+mn-cs"/>
              </a:rPr>
              <a:t> 2014</a:t>
            </a:r>
            <a:r>
              <a:rPr lang="en-GB" sz="1200" kern="1200" dirty="0">
                <a:solidFill>
                  <a:schemeClr val="tx1"/>
                </a:solidFill>
                <a:latin typeface="Arial" pitchFamily="34" charset="0"/>
                <a:ea typeface="+mn-ea"/>
                <a:cs typeface="+mn-cs"/>
              </a:rPr>
              <a:t>).</a:t>
            </a:r>
            <a:endParaRPr lang="en-US" sz="1200" kern="1200" dirty="0">
              <a:solidFill>
                <a:schemeClr val="tx1"/>
              </a:solidFill>
              <a:latin typeface="Arial" pitchFamily="34"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pPr>
              <a:defRPr/>
            </a:pPr>
            <a:fld id="{01D72F3E-2662-4F08-800D-A9B691394B22}" type="slidenum">
              <a:rPr lang="en-US" altLang="en-US" smtClean="0"/>
              <a:pPr>
                <a:defRPr/>
              </a:pPr>
              <a:t>9</a:t>
            </a:fld>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latin typeface="Arial" pitchFamily="34" charset="0"/>
                <a:ea typeface="+mn-ea"/>
                <a:cs typeface="+mn-cs"/>
              </a:rPr>
              <a:t>Service strategies </a:t>
            </a:r>
            <a:endParaRPr lang="en-US" sz="1200" kern="1200" dirty="0">
              <a:solidFill>
                <a:schemeClr val="tx1"/>
              </a:solidFill>
              <a:latin typeface="Arial" pitchFamily="34" charset="0"/>
              <a:ea typeface="+mn-ea"/>
              <a:cs typeface="+mn-cs"/>
            </a:endParaRPr>
          </a:p>
          <a:p>
            <a:r>
              <a:rPr lang="en-GB" sz="1200" kern="1200" dirty="0">
                <a:solidFill>
                  <a:schemeClr val="tx1"/>
                </a:solidFill>
                <a:latin typeface="Arial" pitchFamily="34" charset="0"/>
                <a:ea typeface="+mn-ea"/>
                <a:cs typeface="+mn-cs"/>
              </a:rPr>
              <a:t>There are different types of services that can be provided by Marriot, these include airline services, hotel booking in other locations, food choices and other options. In order to push these faculties some of the strategies that can be adopted by the company will be illustrated here. For airline facilities, to be more accessible low-cost strategy must be implemented. The company must adopt cost cut strategies to reduce the input costs and serve more in competitive prices (</a:t>
            </a:r>
            <a:r>
              <a:rPr lang="en-GB" sz="1200" kern="1200" dirty="0" err="1">
                <a:solidFill>
                  <a:schemeClr val="tx1"/>
                </a:solidFill>
                <a:latin typeface="Arial" pitchFamily="34" charset="0"/>
                <a:ea typeface="+mn-ea"/>
                <a:cs typeface="+mn-cs"/>
              </a:rPr>
              <a:t>Abrate</a:t>
            </a:r>
            <a:r>
              <a:rPr lang="en-GB" sz="1200" kern="1200" dirty="0">
                <a:solidFill>
                  <a:schemeClr val="tx1"/>
                </a:solidFill>
                <a:latin typeface="Arial" pitchFamily="34" charset="0"/>
                <a:ea typeface="+mn-ea"/>
                <a:cs typeface="+mn-cs"/>
              </a:rPr>
              <a:t> and </a:t>
            </a:r>
            <a:r>
              <a:rPr lang="en-GB" sz="1200" kern="1200" dirty="0" err="1">
                <a:solidFill>
                  <a:schemeClr val="tx1"/>
                </a:solidFill>
                <a:latin typeface="Arial" pitchFamily="34" charset="0"/>
                <a:ea typeface="+mn-ea"/>
                <a:cs typeface="+mn-cs"/>
              </a:rPr>
              <a:t>Viglia</a:t>
            </a:r>
            <a:r>
              <a:rPr lang="en-GB" sz="1200" kern="1200" dirty="0">
                <a:solidFill>
                  <a:schemeClr val="tx1"/>
                </a:solidFill>
                <a:latin typeface="Arial" pitchFamily="34" charset="0"/>
                <a:ea typeface="+mn-ea"/>
                <a:cs typeface="+mn-cs"/>
              </a:rPr>
              <a:t>, 2016). Similarly, for hotels different types of offers on rooms and food facilities must be provided. In the case of restaurant, individual coupons can be given to consumers.  </a:t>
            </a:r>
            <a:endParaRPr lang="en-US" sz="1200" kern="1200" dirty="0">
              <a:solidFill>
                <a:schemeClr val="tx1"/>
              </a:solidFill>
              <a:latin typeface="Arial" pitchFamily="34"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pPr>
              <a:defRPr/>
            </a:pPr>
            <a:fld id="{01D72F3E-2662-4F08-800D-A9B691394B22}" type="slidenum">
              <a:rPr lang="en-US" altLang="en-US" smtClean="0"/>
              <a:pPr>
                <a:defRPr/>
              </a:pPr>
              <a:t>10</a:t>
            </a:fld>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latin typeface="Arial" pitchFamily="34" charset="0"/>
                <a:ea typeface="+mn-ea"/>
                <a:cs typeface="+mn-cs"/>
              </a:rPr>
              <a:t>The Seven Deadly Sins of service to avoid</a:t>
            </a:r>
            <a:endParaRPr lang="en-US" sz="1200" kern="1200" dirty="0">
              <a:solidFill>
                <a:schemeClr val="tx1"/>
              </a:solidFill>
              <a:latin typeface="Arial" pitchFamily="34" charset="0"/>
              <a:ea typeface="+mn-ea"/>
              <a:cs typeface="+mn-cs"/>
            </a:endParaRPr>
          </a:p>
          <a:p>
            <a:r>
              <a:rPr lang="en-GB" sz="1200" b="1" kern="1200" dirty="0">
                <a:solidFill>
                  <a:schemeClr val="tx1"/>
                </a:solidFill>
                <a:latin typeface="Arial" pitchFamily="34" charset="0"/>
                <a:ea typeface="+mn-ea"/>
                <a:cs typeface="+mn-cs"/>
              </a:rPr>
              <a:t>Rudeness </a:t>
            </a:r>
            <a:r>
              <a:rPr lang="en-GB" sz="1200" kern="1200" dirty="0">
                <a:solidFill>
                  <a:schemeClr val="tx1"/>
                </a:solidFill>
                <a:latin typeface="Arial" pitchFamily="34" charset="0"/>
                <a:ea typeface="+mn-ea"/>
                <a:cs typeface="+mn-cs"/>
              </a:rPr>
              <a:t>–</a:t>
            </a:r>
            <a:r>
              <a:rPr lang="en-GB" sz="1200" b="1" kern="1200" dirty="0">
                <a:solidFill>
                  <a:schemeClr val="tx1"/>
                </a:solidFill>
                <a:latin typeface="Arial" pitchFamily="34" charset="0"/>
                <a:ea typeface="+mn-ea"/>
                <a:cs typeface="+mn-cs"/>
              </a:rPr>
              <a:t> </a:t>
            </a:r>
            <a:r>
              <a:rPr lang="en-GB" sz="1200" kern="1200" dirty="0">
                <a:solidFill>
                  <a:schemeClr val="tx1"/>
                </a:solidFill>
                <a:latin typeface="Arial" pitchFamily="34" charset="0"/>
                <a:ea typeface="+mn-ea"/>
                <a:cs typeface="+mn-cs"/>
              </a:rPr>
              <a:t>In the hospitality, this is the biggest of all sins as in Marriot, committing rude behaviour towards the consumers would eliminate the core purpose of the business. </a:t>
            </a:r>
            <a:endParaRPr lang="en-US" sz="1200" kern="1200" dirty="0">
              <a:solidFill>
                <a:schemeClr val="tx1"/>
              </a:solidFill>
              <a:latin typeface="Arial" pitchFamily="34" charset="0"/>
              <a:ea typeface="+mn-ea"/>
              <a:cs typeface="+mn-cs"/>
            </a:endParaRPr>
          </a:p>
          <a:p>
            <a:r>
              <a:rPr lang="en-GB" sz="1200" b="1" kern="1200" dirty="0">
                <a:solidFill>
                  <a:schemeClr val="tx1"/>
                </a:solidFill>
                <a:latin typeface="Arial" pitchFamily="34" charset="0"/>
                <a:ea typeface="+mn-ea"/>
                <a:cs typeface="+mn-cs"/>
              </a:rPr>
              <a:t>Apathy </a:t>
            </a:r>
            <a:r>
              <a:rPr lang="en-GB" sz="1200" kern="1200" dirty="0">
                <a:solidFill>
                  <a:schemeClr val="tx1"/>
                </a:solidFill>
                <a:latin typeface="Arial" pitchFamily="34" charset="0"/>
                <a:ea typeface="+mn-ea"/>
                <a:cs typeface="+mn-cs"/>
              </a:rPr>
              <a:t>–</a:t>
            </a:r>
            <a:r>
              <a:rPr lang="en-GB" sz="1200" b="1" kern="1200" dirty="0">
                <a:solidFill>
                  <a:schemeClr val="tx1"/>
                </a:solidFill>
                <a:latin typeface="Arial" pitchFamily="34" charset="0"/>
                <a:ea typeface="+mn-ea"/>
                <a:cs typeface="+mn-cs"/>
              </a:rPr>
              <a:t> </a:t>
            </a:r>
            <a:r>
              <a:rPr lang="en-GB" sz="1200" kern="1200" dirty="0">
                <a:solidFill>
                  <a:schemeClr val="tx1"/>
                </a:solidFill>
                <a:latin typeface="Arial" pitchFamily="34" charset="0"/>
                <a:ea typeface="+mn-ea"/>
                <a:cs typeface="+mn-cs"/>
              </a:rPr>
              <a:t>In case employees do not care about the needs of the consumers, then higher services will not be provided to them. This will create lower dissatisfaction and a higher disconnect (</a:t>
            </a:r>
            <a:r>
              <a:rPr lang="en-GB" sz="1200" kern="1200" dirty="0" err="1">
                <a:solidFill>
                  <a:schemeClr val="tx1"/>
                </a:solidFill>
                <a:latin typeface="Arial" pitchFamily="34" charset="0"/>
                <a:ea typeface="+mn-ea"/>
                <a:cs typeface="+mn-cs"/>
              </a:rPr>
              <a:t>Yazejian</a:t>
            </a:r>
            <a:r>
              <a:rPr lang="en-GB" sz="1200" kern="1200" dirty="0">
                <a:solidFill>
                  <a:schemeClr val="tx1"/>
                </a:solidFill>
                <a:latin typeface="Arial" pitchFamily="34" charset="0"/>
                <a:ea typeface="+mn-ea"/>
                <a:cs typeface="+mn-cs"/>
              </a:rPr>
              <a:t> </a:t>
            </a:r>
            <a:r>
              <a:rPr lang="en-GB" sz="1200" i="1" kern="1200" dirty="0">
                <a:solidFill>
                  <a:schemeClr val="tx1"/>
                </a:solidFill>
                <a:latin typeface="Arial" pitchFamily="34" charset="0"/>
                <a:ea typeface="+mn-ea"/>
                <a:cs typeface="+mn-cs"/>
              </a:rPr>
              <a:t>et al.,</a:t>
            </a:r>
            <a:r>
              <a:rPr lang="en-GB" sz="1200" kern="1200" dirty="0">
                <a:solidFill>
                  <a:schemeClr val="tx1"/>
                </a:solidFill>
                <a:latin typeface="Arial" pitchFamily="34" charset="0"/>
                <a:ea typeface="+mn-ea"/>
                <a:cs typeface="+mn-cs"/>
              </a:rPr>
              <a:t> 2017). </a:t>
            </a:r>
            <a:r>
              <a:rPr lang="en-GB" sz="1200" b="1" kern="1200" dirty="0">
                <a:solidFill>
                  <a:schemeClr val="tx1"/>
                </a:solidFill>
                <a:latin typeface="Arial" pitchFamily="34" charset="0"/>
                <a:ea typeface="+mn-ea"/>
                <a:cs typeface="+mn-cs"/>
              </a:rPr>
              <a:t>  </a:t>
            </a:r>
            <a:endParaRPr lang="en-US" sz="1200" kern="1200" dirty="0">
              <a:solidFill>
                <a:schemeClr val="tx1"/>
              </a:solidFill>
              <a:latin typeface="Arial" pitchFamily="34" charset="0"/>
              <a:ea typeface="+mn-ea"/>
              <a:cs typeface="+mn-cs"/>
            </a:endParaRPr>
          </a:p>
          <a:p>
            <a:r>
              <a:rPr lang="en-GB" sz="1200" b="1" kern="1200" dirty="0">
                <a:solidFill>
                  <a:schemeClr val="tx1"/>
                </a:solidFill>
                <a:latin typeface="Arial" pitchFamily="34" charset="0"/>
                <a:ea typeface="+mn-ea"/>
                <a:cs typeface="+mn-cs"/>
              </a:rPr>
              <a:t>Condescension </a:t>
            </a:r>
            <a:r>
              <a:rPr lang="en-GB" sz="1200" kern="1200" dirty="0">
                <a:solidFill>
                  <a:schemeClr val="tx1"/>
                </a:solidFill>
                <a:latin typeface="Arial" pitchFamily="34" charset="0"/>
                <a:ea typeface="+mn-ea"/>
                <a:cs typeface="+mn-cs"/>
              </a:rPr>
              <a:t>–</a:t>
            </a:r>
            <a:r>
              <a:rPr lang="en-GB" sz="1200" b="1" kern="1200" dirty="0">
                <a:solidFill>
                  <a:schemeClr val="tx1"/>
                </a:solidFill>
                <a:latin typeface="Arial" pitchFamily="34" charset="0"/>
                <a:ea typeface="+mn-ea"/>
                <a:cs typeface="+mn-cs"/>
              </a:rPr>
              <a:t> </a:t>
            </a:r>
            <a:r>
              <a:rPr lang="en-GB" sz="1200" kern="1200" dirty="0">
                <a:solidFill>
                  <a:schemeClr val="tx1"/>
                </a:solidFill>
                <a:latin typeface="Arial" pitchFamily="34" charset="0"/>
                <a:ea typeface="+mn-ea"/>
                <a:cs typeface="+mn-cs"/>
              </a:rPr>
              <a:t>In the event that waiters, managers and others subordinates within Marriot are sarcastic towards the consumers, then that would not create good employee relations between the employers and employees. </a:t>
            </a:r>
            <a:endParaRPr lang="en-US" sz="1200" kern="1200" dirty="0">
              <a:solidFill>
                <a:schemeClr val="tx1"/>
              </a:solidFill>
              <a:latin typeface="Arial" pitchFamily="34" charset="0"/>
              <a:ea typeface="+mn-ea"/>
              <a:cs typeface="+mn-cs"/>
            </a:endParaRPr>
          </a:p>
          <a:p>
            <a:r>
              <a:rPr lang="en-GB" sz="1200" b="1" kern="1200" dirty="0" err="1">
                <a:solidFill>
                  <a:schemeClr val="tx1"/>
                </a:solidFill>
                <a:latin typeface="Arial" pitchFamily="34" charset="0"/>
                <a:ea typeface="+mn-ea"/>
                <a:cs typeface="+mn-cs"/>
              </a:rPr>
              <a:t>Robotism</a:t>
            </a:r>
            <a:r>
              <a:rPr lang="en-GB" sz="1200" b="1" kern="1200" dirty="0">
                <a:solidFill>
                  <a:schemeClr val="tx1"/>
                </a:solidFill>
                <a:latin typeface="Arial" pitchFamily="34" charset="0"/>
                <a:ea typeface="+mn-ea"/>
                <a:cs typeface="+mn-cs"/>
              </a:rPr>
              <a:t> </a:t>
            </a:r>
            <a:r>
              <a:rPr lang="en-GB" sz="1200" kern="1200" dirty="0">
                <a:solidFill>
                  <a:schemeClr val="tx1"/>
                </a:solidFill>
                <a:latin typeface="Arial" pitchFamily="34" charset="0"/>
                <a:ea typeface="+mn-ea"/>
                <a:cs typeface="+mn-cs"/>
              </a:rPr>
              <a:t>–</a:t>
            </a:r>
            <a:r>
              <a:rPr lang="en-GB" sz="1200" b="1" kern="1200" dirty="0">
                <a:solidFill>
                  <a:schemeClr val="tx1"/>
                </a:solidFill>
                <a:latin typeface="Arial" pitchFamily="34" charset="0"/>
                <a:ea typeface="+mn-ea"/>
                <a:cs typeface="+mn-cs"/>
              </a:rPr>
              <a:t> </a:t>
            </a:r>
            <a:r>
              <a:rPr lang="en-GB" sz="1200" kern="1200" dirty="0">
                <a:solidFill>
                  <a:schemeClr val="tx1"/>
                </a:solidFill>
                <a:latin typeface="Arial" pitchFamily="34" charset="0"/>
                <a:ea typeface="+mn-ea"/>
                <a:cs typeface="+mn-cs"/>
              </a:rPr>
              <a:t>The staff members of the company Marriot must not react robotically to the consumers, this will create awkwardness and will not help there create communication between the consumers and business. </a:t>
            </a:r>
            <a:endParaRPr lang="en-US" sz="1200" kern="1200" dirty="0">
              <a:solidFill>
                <a:schemeClr val="tx1"/>
              </a:solidFill>
              <a:latin typeface="Arial" pitchFamily="34" charset="0"/>
              <a:ea typeface="+mn-ea"/>
              <a:cs typeface="+mn-cs"/>
            </a:endParaRPr>
          </a:p>
          <a:p>
            <a:r>
              <a:rPr lang="en-GB" sz="1200" b="1" kern="1200" dirty="0">
                <a:solidFill>
                  <a:schemeClr val="tx1"/>
                </a:solidFill>
                <a:latin typeface="Arial" pitchFamily="34" charset="0"/>
                <a:ea typeface="+mn-ea"/>
                <a:cs typeface="+mn-cs"/>
              </a:rPr>
              <a:t>Rigidity </a:t>
            </a:r>
            <a:r>
              <a:rPr lang="en-GB" sz="1200" kern="1200" dirty="0">
                <a:solidFill>
                  <a:schemeClr val="tx1"/>
                </a:solidFill>
                <a:latin typeface="Arial" pitchFamily="34" charset="0"/>
                <a:ea typeface="+mn-ea"/>
                <a:cs typeface="+mn-cs"/>
              </a:rPr>
              <a:t>–</a:t>
            </a:r>
            <a:r>
              <a:rPr lang="en-GB" sz="1200" b="1" kern="1200" dirty="0">
                <a:solidFill>
                  <a:schemeClr val="tx1"/>
                </a:solidFill>
                <a:latin typeface="Arial" pitchFamily="34" charset="0"/>
                <a:ea typeface="+mn-ea"/>
                <a:cs typeface="+mn-cs"/>
              </a:rPr>
              <a:t> </a:t>
            </a:r>
            <a:r>
              <a:rPr lang="en-GB" sz="1200" kern="1200" dirty="0">
                <a:solidFill>
                  <a:schemeClr val="tx1"/>
                </a:solidFill>
                <a:latin typeface="Arial" pitchFamily="34" charset="0"/>
                <a:ea typeface="+mn-ea"/>
                <a:cs typeface="+mn-cs"/>
              </a:rPr>
              <a:t>The subordinate base of the consumers must not be static towards the consumers, they must accept their mistakes when they are wrong (</a:t>
            </a:r>
            <a:r>
              <a:rPr lang="en-US" sz="1200" kern="1200" dirty="0" err="1">
                <a:solidFill>
                  <a:schemeClr val="tx1"/>
                </a:solidFill>
                <a:latin typeface="Arial" pitchFamily="34" charset="0"/>
                <a:ea typeface="+mn-ea"/>
                <a:cs typeface="+mn-cs"/>
              </a:rPr>
              <a:t>Pollitt</a:t>
            </a:r>
            <a:r>
              <a:rPr lang="en-US" sz="1200" kern="1200" dirty="0">
                <a:solidFill>
                  <a:schemeClr val="tx1"/>
                </a:solidFill>
                <a:latin typeface="Arial" pitchFamily="34" charset="0"/>
                <a:ea typeface="+mn-ea"/>
                <a:cs typeface="+mn-cs"/>
              </a:rPr>
              <a:t> </a:t>
            </a:r>
            <a:r>
              <a:rPr lang="en-US" sz="1200" i="1" kern="1200" dirty="0">
                <a:solidFill>
                  <a:schemeClr val="tx1"/>
                </a:solidFill>
                <a:latin typeface="Arial" pitchFamily="34" charset="0"/>
                <a:ea typeface="+mn-ea"/>
                <a:cs typeface="+mn-cs"/>
              </a:rPr>
              <a:t>et al.,</a:t>
            </a:r>
            <a:r>
              <a:rPr lang="en-US" sz="1200" kern="1200" dirty="0">
                <a:solidFill>
                  <a:schemeClr val="tx1"/>
                </a:solidFill>
                <a:latin typeface="Arial" pitchFamily="34" charset="0"/>
                <a:ea typeface="+mn-ea"/>
                <a:cs typeface="+mn-cs"/>
              </a:rPr>
              <a:t> 2016</a:t>
            </a:r>
            <a:r>
              <a:rPr lang="en-GB" sz="1200" kern="1200" dirty="0">
                <a:solidFill>
                  <a:schemeClr val="tx1"/>
                </a:solidFill>
                <a:latin typeface="Arial" pitchFamily="34" charset="0"/>
                <a:ea typeface="+mn-ea"/>
                <a:cs typeface="+mn-cs"/>
              </a:rPr>
              <a:t>). </a:t>
            </a:r>
            <a:endParaRPr lang="en-US" sz="1200" kern="1200" dirty="0">
              <a:solidFill>
                <a:schemeClr val="tx1"/>
              </a:solidFill>
              <a:latin typeface="Arial" pitchFamily="34" charset="0"/>
              <a:ea typeface="+mn-ea"/>
              <a:cs typeface="+mn-cs"/>
            </a:endParaRPr>
          </a:p>
          <a:p>
            <a:r>
              <a:rPr lang="en-GB" sz="1200" b="1" kern="1200" dirty="0">
                <a:solidFill>
                  <a:schemeClr val="tx1"/>
                </a:solidFill>
                <a:latin typeface="Arial" pitchFamily="34" charset="0"/>
                <a:ea typeface="+mn-ea"/>
                <a:cs typeface="+mn-cs"/>
              </a:rPr>
              <a:t>Evasiveness </a:t>
            </a:r>
            <a:r>
              <a:rPr lang="en-GB" sz="1200" kern="1200" dirty="0">
                <a:solidFill>
                  <a:schemeClr val="tx1"/>
                </a:solidFill>
                <a:latin typeface="Arial" pitchFamily="34" charset="0"/>
                <a:ea typeface="+mn-ea"/>
                <a:cs typeface="+mn-cs"/>
              </a:rPr>
              <a:t>–</a:t>
            </a:r>
            <a:r>
              <a:rPr lang="en-GB" sz="1200" b="1" kern="1200" dirty="0">
                <a:solidFill>
                  <a:schemeClr val="tx1"/>
                </a:solidFill>
                <a:latin typeface="Arial" pitchFamily="34" charset="0"/>
                <a:ea typeface="+mn-ea"/>
                <a:cs typeface="+mn-cs"/>
              </a:rPr>
              <a:t> </a:t>
            </a:r>
            <a:r>
              <a:rPr lang="en-GB" sz="1200" kern="1200" dirty="0">
                <a:solidFill>
                  <a:schemeClr val="tx1"/>
                </a:solidFill>
                <a:latin typeface="Arial" pitchFamily="34" charset="0"/>
                <a:ea typeface="+mn-ea"/>
                <a:cs typeface="+mn-cs"/>
              </a:rPr>
              <a:t>Through this method consumers must be given the chance that they can alter their personal information, this. An approach like this will enable higher convenience and connectivity.</a:t>
            </a:r>
            <a:r>
              <a:rPr lang="en-GB" sz="1200" b="1" kern="1200" dirty="0">
                <a:solidFill>
                  <a:schemeClr val="tx1"/>
                </a:solidFill>
                <a:latin typeface="Arial" pitchFamily="34" charset="0"/>
                <a:ea typeface="+mn-ea"/>
                <a:cs typeface="+mn-cs"/>
              </a:rPr>
              <a:t>  </a:t>
            </a:r>
            <a:endParaRPr lang="en-US" sz="1200" kern="1200" dirty="0">
              <a:solidFill>
                <a:schemeClr val="tx1"/>
              </a:solidFill>
              <a:latin typeface="Arial" pitchFamily="34" charset="0"/>
              <a:ea typeface="+mn-ea"/>
              <a:cs typeface="+mn-cs"/>
            </a:endParaRPr>
          </a:p>
          <a:p>
            <a:r>
              <a:rPr lang="en-GB" sz="1200" b="1" kern="1200" dirty="0">
                <a:solidFill>
                  <a:schemeClr val="tx1"/>
                </a:solidFill>
                <a:latin typeface="Arial" pitchFamily="34" charset="0"/>
                <a:ea typeface="+mn-ea"/>
                <a:cs typeface="+mn-cs"/>
              </a:rPr>
              <a:t>Inaccessibility </a:t>
            </a:r>
            <a:r>
              <a:rPr lang="en-GB" sz="1200" kern="1200" dirty="0">
                <a:solidFill>
                  <a:schemeClr val="tx1"/>
                </a:solidFill>
                <a:latin typeface="Arial" pitchFamily="34" charset="0"/>
                <a:ea typeface="+mn-ea"/>
                <a:cs typeface="+mn-cs"/>
              </a:rPr>
              <a:t>–</a:t>
            </a:r>
            <a:r>
              <a:rPr lang="en-GB" sz="1200" b="1" kern="1200" dirty="0">
                <a:solidFill>
                  <a:schemeClr val="tx1"/>
                </a:solidFill>
                <a:latin typeface="Arial" pitchFamily="34" charset="0"/>
                <a:ea typeface="+mn-ea"/>
                <a:cs typeface="+mn-cs"/>
              </a:rPr>
              <a:t> </a:t>
            </a:r>
            <a:r>
              <a:rPr lang="en-GB" sz="1200" kern="1200" dirty="0">
                <a:solidFill>
                  <a:schemeClr val="tx1"/>
                </a:solidFill>
                <a:latin typeface="Arial" pitchFamily="34" charset="0"/>
                <a:ea typeface="+mn-ea"/>
                <a:cs typeface="+mn-cs"/>
              </a:rPr>
              <a:t>The customer service line of the company is available at all times through websites, social media pages and others sources of the company. This will enable the possibility of their being more complaint resolution.</a:t>
            </a:r>
            <a:r>
              <a:rPr lang="en-GB" sz="1200" b="1" kern="1200" dirty="0">
                <a:solidFill>
                  <a:schemeClr val="tx1"/>
                </a:solidFill>
                <a:latin typeface="Arial" pitchFamily="34" charset="0"/>
                <a:ea typeface="+mn-ea"/>
                <a:cs typeface="+mn-cs"/>
              </a:rPr>
              <a:t> </a:t>
            </a:r>
            <a:endParaRPr lang="en-US" sz="1200" kern="1200" dirty="0">
              <a:solidFill>
                <a:schemeClr val="tx1"/>
              </a:solidFill>
              <a:latin typeface="Arial" pitchFamily="34" charset="0"/>
              <a:ea typeface="+mn-ea"/>
              <a:cs typeface="+mn-cs"/>
            </a:endParaRPr>
          </a:p>
        </p:txBody>
      </p:sp>
      <p:sp>
        <p:nvSpPr>
          <p:cNvPr id="4" name="Slide Number Placeholder 3"/>
          <p:cNvSpPr>
            <a:spLocks noGrp="1"/>
          </p:cNvSpPr>
          <p:nvPr>
            <p:ph type="sldNum" sz="quarter" idx="10"/>
          </p:nvPr>
        </p:nvSpPr>
        <p:spPr/>
        <p:txBody>
          <a:bodyPr/>
          <a:lstStyle/>
          <a:p>
            <a:pPr>
              <a:defRPr/>
            </a:pPr>
            <a:fld id="{01D72F3E-2662-4F08-800D-A9B691394B22}" type="slidenum">
              <a:rPr lang="en-US" altLang="en-US" smtClean="0"/>
              <a:pPr>
                <a:defRPr/>
              </a:pPr>
              <a:t>11</a:t>
            </a:fld>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35D1E308-DA9A-4A7D-A82C-F9C36EC9290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9632007-EC56-4A46-A998-EEF1977D397A}" type="slidenum">
              <a:rPr lang="en-US" altLang="en-US" smtClean="0"/>
              <a:pPr/>
              <a:t>12</a:t>
            </a:fld>
            <a:endParaRPr lang="en-US" altLang="en-US"/>
          </a:p>
        </p:txBody>
      </p:sp>
      <p:sp>
        <p:nvSpPr>
          <p:cNvPr id="26627" name="Rectangle 2">
            <a:extLst>
              <a:ext uri="{FF2B5EF4-FFF2-40B4-BE49-F238E27FC236}">
                <a16:creationId xmlns:a16="http://schemas.microsoft.com/office/drawing/2014/main" id="{C7911043-2B0B-4CA5-B095-138D08C671E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B5B3C746-7648-4020-893E-880B16BD662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200" b="1" kern="1200" dirty="0">
                <a:solidFill>
                  <a:schemeClr val="tx1"/>
                </a:solidFill>
                <a:latin typeface="Arial" pitchFamily="34" charset="0"/>
                <a:ea typeface="+mn-ea"/>
                <a:cs typeface="+mn-cs"/>
              </a:rPr>
              <a:t>Conclusion </a:t>
            </a:r>
            <a:endParaRPr lang="en-US" sz="1200" kern="1200" dirty="0">
              <a:solidFill>
                <a:schemeClr val="tx1"/>
              </a:solidFill>
              <a:latin typeface="Arial" pitchFamily="34" charset="0"/>
              <a:ea typeface="+mn-ea"/>
              <a:cs typeface="+mn-cs"/>
            </a:endParaRPr>
          </a:p>
          <a:p>
            <a:r>
              <a:rPr lang="en-GB" sz="1200" kern="1200" dirty="0">
                <a:solidFill>
                  <a:schemeClr val="tx1"/>
                </a:solidFill>
                <a:latin typeface="Arial" pitchFamily="34" charset="0"/>
                <a:ea typeface="+mn-ea"/>
                <a:cs typeface="+mn-cs"/>
              </a:rPr>
              <a:t>In the above study, it has been assessed that, the company implements a customers is right policy through which they attempt to provide consumers with what they want.</a:t>
            </a:r>
            <a:endParaRPr lang="en-US" sz="1200" kern="1200" dirty="0">
              <a:solidFill>
                <a:schemeClr val="tx1"/>
              </a:solidFill>
              <a:latin typeface="Arial" pitchFamily="34" charset="0"/>
              <a:ea typeface="+mn-ea"/>
              <a:cs typeface="+mn-cs"/>
            </a:endParaRPr>
          </a:p>
          <a:p>
            <a:pPr eaLnBrk="1" hangingPunct="1"/>
            <a:endParaRPr lang="en-US" alt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35D1E308-DA9A-4A7D-A82C-F9C36EC9290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9632007-EC56-4A46-A998-EEF1977D397A}" type="slidenum">
              <a:rPr lang="en-US" altLang="en-US" smtClean="0"/>
              <a:pPr/>
              <a:t>13</a:t>
            </a:fld>
            <a:endParaRPr lang="en-US" altLang="en-US"/>
          </a:p>
        </p:txBody>
      </p:sp>
      <p:sp>
        <p:nvSpPr>
          <p:cNvPr id="26627" name="Rectangle 2">
            <a:extLst>
              <a:ext uri="{FF2B5EF4-FFF2-40B4-BE49-F238E27FC236}">
                <a16:creationId xmlns:a16="http://schemas.microsoft.com/office/drawing/2014/main" id="{C7911043-2B0B-4CA5-B095-138D08C671E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B5B3C746-7648-4020-893E-880B16BD662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kern="1200" dirty="0" err="1">
                <a:solidFill>
                  <a:schemeClr val="tx1"/>
                </a:solidFill>
                <a:latin typeface="Arial" pitchFamily="34" charset="0"/>
                <a:ea typeface="+mn-ea"/>
                <a:cs typeface="+mn-cs"/>
              </a:rPr>
              <a:t>Abrate</a:t>
            </a:r>
            <a:r>
              <a:rPr lang="en-US" sz="1200" kern="1200" dirty="0">
                <a:solidFill>
                  <a:schemeClr val="tx1"/>
                </a:solidFill>
                <a:latin typeface="Arial" pitchFamily="34" charset="0"/>
                <a:ea typeface="+mn-ea"/>
                <a:cs typeface="+mn-cs"/>
              </a:rPr>
              <a:t>, G. and </a:t>
            </a:r>
            <a:r>
              <a:rPr lang="en-US" sz="1200" kern="1200" dirty="0" err="1">
                <a:solidFill>
                  <a:schemeClr val="tx1"/>
                </a:solidFill>
                <a:latin typeface="Arial" pitchFamily="34" charset="0"/>
                <a:ea typeface="+mn-ea"/>
                <a:cs typeface="+mn-cs"/>
              </a:rPr>
              <a:t>Viglia</a:t>
            </a:r>
            <a:r>
              <a:rPr lang="en-US" sz="1200" kern="1200" dirty="0">
                <a:solidFill>
                  <a:schemeClr val="tx1"/>
                </a:solidFill>
                <a:latin typeface="Arial" pitchFamily="34" charset="0"/>
                <a:ea typeface="+mn-ea"/>
                <a:cs typeface="+mn-cs"/>
              </a:rPr>
              <a:t>, G., 2016. Strategic and tactical price decisions in hotel revenue management. Tourism Management, 55, pp.123-132.</a:t>
            </a:r>
          </a:p>
          <a:p>
            <a:r>
              <a:rPr lang="en-US" sz="1200" kern="1200" dirty="0">
                <a:solidFill>
                  <a:schemeClr val="tx1"/>
                </a:solidFill>
                <a:latin typeface="Arial"/>
                <a:cs typeface="Arial"/>
              </a:rPr>
              <a:t>Goodman, J., 2019. Strategic customer service: Managing the customer experience to increase positive word of mouth, build loyalty, and maximize profits. Amacom.</a:t>
            </a:r>
          </a:p>
          <a:p>
            <a:r>
              <a:rPr lang="en-US" dirty="0" err="1">
                <a:latin typeface="Arial"/>
                <a:cs typeface="Arial"/>
              </a:rPr>
              <a:t>Yazejian</a:t>
            </a:r>
            <a:r>
              <a:rPr lang="en-US" sz="1200" kern="1200" dirty="0">
                <a:solidFill>
                  <a:schemeClr val="tx1"/>
                </a:solidFill>
                <a:latin typeface="Arial"/>
                <a:cs typeface="Arial"/>
              </a:rPr>
              <a:t>, A.A., Morganson, V.J. and Cornelius, A.M., 2017. Subtle Discrimination in the Service Sector. Industrial and Organizational Psychology, 10(1), pp.100-107.</a:t>
            </a:r>
          </a:p>
          <a:p>
            <a:pPr eaLnBrk="1" hangingPunct="1"/>
            <a:endParaRPr lang="en-US" altLang="en-US" dirty="0"/>
          </a:p>
        </p:txBody>
      </p:sp>
    </p:spTree>
    <p:extLst>
      <p:ext uri="{BB962C8B-B14F-4D97-AF65-F5344CB8AC3E}">
        <p14:creationId xmlns:p14="http://schemas.microsoft.com/office/powerpoint/2010/main" val="57981968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221893-BF60-42C4-A241-0DFC41786101}"/>
              </a:ext>
            </a:extLst>
          </p:cNvPr>
          <p:cNvSpPr>
            <a:spLocks noGrp="1"/>
          </p:cNvSpPr>
          <p:nvPr>
            <p:ph type="dt" sz="half" idx="10"/>
          </p:nvPr>
        </p:nvSpPr>
        <p:spPr>
          <a:xfrm>
            <a:off x="395288" y="6524625"/>
            <a:ext cx="971550" cy="219075"/>
          </a:xfrm>
        </p:spPr>
        <p:txBody>
          <a:bodyPr/>
          <a:lstStyle>
            <a:lvl1pPr>
              <a:defRPr/>
            </a:lvl1pPr>
          </a:lstStyle>
          <a:p>
            <a:pPr>
              <a:defRPr/>
            </a:pPr>
            <a:fld id="{259325D9-C7C0-42EB-AEBB-E19A63C4F488}" type="datetime1">
              <a:rPr lang="en-GB" altLang="en-US"/>
              <a:pPr>
                <a:defRPr/>
              </a:pPr>
              <a:t>23/10/2019</a:t>
            </a:fld>
            <a:endParaRPr lang="en-GB" altLang="en-US"/>
          </a:p>
        </p:txBody>
      </p:sp>
      <p:sp>
        <p:nvSpPr>
          <p:cNvPr id="5" name="Footer Placeholder 4">
            <a:extLst>
              <a:ext uri="{FF2B5EF4-FFF2-40B4-BE49-F238E27FC236}">
                <a16:creationId xmlns:a16="http://schemas.microsoft.com/office/drawing/2014/main" id="{0901D290-1AFB-448D-89F6-B196B58D63F5}"/>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1DB6C7E8-E5D7-46BD-8D55-A7D36701D868}"/>
              </a:ext>
            </a:extLst>
          </p:cNvPr>
          <p:cNvSpPr>
            <a:spLocks noGrp="1"/>
          </p:cNvSpPr>
          <p:nvPr>
            <p:ph type="sldNum" sz="quarter" idx="12"/>
          </p:nvPr>
        </p:nvSpPr>
        <p:spPr/>
        <p:txBody>
          <a:bodyPr/>
          <a:lstStyle>
            <a:lvl1pPr>
              <a:defRPr/>
            </a:lvl1pPr>
          </a:lstStyle>
          <a:p>
            <a:pPr>
              <a:defRPr/>
            </a:pPr>
            <a:fld id="{2F733F99-5C49-4C7A-AF84-B7546E8A6B51}" type="slidenum">
              <a:rPr lang="en-GB" altLang="en-US"/>
              <a:pPr>
                <a:defRPr/>
              </a:pPr>
              <a:t>‹#›</a:t>
            </a:fld>
            <a:endParaRPr lang="en-GB" altLang="en-US"/>
          </a:p>
        </p:txBody>
      </p:sp>
    </p:spTree>
    <p:extLst>
      <p:ext uri="{BB962C8B-B14F-4D97-AF65-F5344CB8AC3E}">
        <p14:creationId xmlns:p14="http://schemas.microsoft.com/office/powerpoint/2010/main" val="1256497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200"/>
            </a:lvl1pPr>
          </a:lstStyle>
          <a:p>
            <a:r>
              <a:rPr lang="en-US" dirty="0"/>
              <a:t>Click to edit Master title style</a:t>
            </a:r>
            <a:endParaRPr lang="en-GB" dirty="0"/>
          </a:p>
        </p:txBody>
      </p:sp>
      <p:sp>
        <p:nvSpPr>
          <p:cNvPr id="3" name="Content Placeholder 2"/>
          <p:cNvSpPr>
            <a:spLocks noGrp="1"/>
          </p:cNvSpPr>
          <p:nvPr>
            <p:ph idx="1"/>
          </p:nvPr>
        </p:nvSpPr>
        <p:spPr>
          <a:xfrm>
            <a:off x="457200" y="1600201"/>
            <a:ext cx="8229600" cy="3917032"/>
          </a:xfrm>
        </p:spPr>
        <p:txBody>
          <a:bodyPr/>
          <a:lstStyle>
            <a:lvl1pPr>
              <a:defRPr sz="2600"/>
            </a:lvl1pPr>
            <a:lvl2pPr>
              <a:defRPr sz="2600"/>
            </a:lvl2pPr>
            <a:lvl3pPr>
              <a:defRPr sz="2600"/>
            </a:lvl3pPr>
            <a:lvl4pPr>
              <a:defRPr sz="2600"/>
            </a:lvl4pPr>
            <a:lvl5pPr>
              <a:defRPr sz="2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a:extLst>
              <a:ext uri="{FF2B5EF4-FFF2-40B4-BE49-F238E27FC236}">
                <a16:creationId xmlns:a16="http://schemas.microsoft.com/office/drawing/2014/main" id="{86F2A6CE-75E8-4B14-93F8-13D45B245D43}"/>
              </a:ext>
            </a:extLst>
          </p:cNvPr>
          <p:cNvSpPr>
            <a:spLocks noGrp="1"/>
          </p:cNvSpPr>
          <p:nvPr>
            <p:ph type="dt" sz="half" idx="10"/>
          </p:nvPr>
        </p:nvSpPr>
        <p:spPr/>
        <p:txBody>
          <a:bodyPr/>
          <a:lstStyle>
            <a:lvl1pPr>
              <a:defRPr/>
            </a:lvl1pPr>
          </a:lstStyle>
          <a:p>
            <a:pPr>
              <a:defRPr/>
            </a:pPr>
            <a:fld id="{384B99DA-8C13-4E5F-AA0A-1F1000BE46CB}" type="datetime1">
              <a:rPr lang="en-GB" altLang="en-US"/>
              <a:pPr>
                <a:defRPr/>
              </a:pPr>
              <a:t>23/10/2019</a:t>
            </a:fld>
            <a:endParaRPr lang="en-GB" altLang="en-US"/>
          </a:p>
        </p:txBody>
      </p:sp>
      <p:sp>
        <p:nvSpPr>
          <p:cNvPr id="5" name="Footer Placeholder 4">
            <a:extLst>
              <a:ext uri="{FF2B5EF4-FFF2-40B4-BE49-F238E27FC236}">
                <a16:creationId xmlns:a16="http://schemas.microsoft.com/office/drawing/2014/main" id="{CDDFBDF1-FB2E-4348-8155-5B482237B058}"/>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2152B546-001A-4BA7-9BEF-7A1E6CACE192}"/>
              </a:ext>
            </a:extLst>
          </p:cNvPr>
          <p:cNvSpPr>
            <a:spLocks noGrp="1"/>
          </p:cNvSpPr>
          <p:nvPr>
            <p:ph type="sldNum" sz="quarter" idx="12"/>
          </p:nvPr>
        </p:nvSpPr>
        <p:spPr/>
        <p:txBody>
          <a:bodyPr/>
          <a:lstStyle>
            <a:lvl1pPr>
              <a:defRPr/>
            </a:lvl1pPr>
          </a:lstStyle>
          <a:p>
            <a:pPr>
              <a:defRPr/>
            </a:pPr>
            <a:fld id="{101007CA-6A5A-466A-BC7B-D9FB033B9BF6}" type="slidenum">
              <a:rPr lang="en-GB" altLang="en-US"/>
              <a:pPr>
                <a:defRPr/>
              </a:pPr>
              <a:t>‹#›</a:t>
            </a:fld>
            <a:endParaRPr lang="en-GB" altLang="en-US"/>
          </a:p>
        </p:txBody>
      </p:sp>
    </p:spTree>
    <p:extLst>
      <p:ext uri="{BB962C8B-B14F-4D97-AF65-F5344CB8AC3E}">
        <p14:creationId xmlns:p14="http://schemas.microsoft.com/office/powerpoint/2010/main" val="2304852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B71EC1-5AAF-41E1-A9E0-BFA606AE465E}"/>
              </a:ext>
            </a:extLst>
          </p:cNvPr>
          <p:cNvSpPr>
            <a:spLocks noGrp="1"/>
          </p:cNvSpPr>
          <p:nvPr>
            <p:ph type="dt" sz="half" idx="10"/>
          </p:nvPr>
        </p:nvSpPr>
        <p:spPr/>
        <p:txBody>
          <a:bodyPr/>
          <a:lstStyle>
            <a:lvl1pPr>
              <a:defRPr/>
            </a:lvl1pPr>
          </a:lstStyle>
          <a:p>
            <a:pPr>
              <a:defRPr/>
            </a:pPr>
            <a:fld id="{20B73E60-0876-4F4A-8F82-84A1B1823F5C}" type="datetime1">
              <a:rPr lang="en-GB" altLang="en-US"/>
              <a:pPr>
                <a:defRPr/>
              </a:pPr>
              <a:t>23/10/2019</a:t>
            </a:fld>
            <a:endParaRPr lang="en-GB" altLang="en-US"/>
          </a:p>
        </p:txBody>
      </p:sp>
      <p:sp>
        <p:nvSpPr>
          <p:cNvPr id="5" name="Slide Number Placeholder 5">
            <a:extLst>
              <a:ext uri="{FF2B5EF4-FFF2-40B4-BE49-F238E27FC236}">
                <a16:creationId xmlns:a16="http://schemas.microsoft.com/office/drawing/2014/main" id="{1AA0E1DC-C07F-433C-B628-2DFAD3B54086}"/>
              </a:ext>
            </a:extLst>
          </p:cNvPr>
          <p:cNvSpPr>
            <a:spLocks noGrp="1"/>
          </p:cNvSpPr>
          <p:nvPr>
            <p:ph type="sldNum" sz="quarter" idx="11"/>
          </p:nvPr>
        </p:nvSpPr>
        <p:spPr/>
        <p:txBody>
          <a:bodyPr/>
          <a:lstStyle>
            <a:lvl1pPr>
              <a:defRPr/>
            </a:lvl1pPr>
          </a:lstStyle>
          <a:p>
            <a:pPr>
              <a:defRPr/>
            </a:pPr>
            <a:fld id="{B597A0D0-E8BB-4015-B311-33B1E3A1E815}" type="slidenum">
              <a:rPr lang="en-GB" altLang="en-US"/>
              <a:pPr>
                <a:defRPr/>
              </a:pPr>
              <a:t>‹#›</a:t>
            </a:fld>
            <a:endParaRPr lang="en-GB" altLang="en-US"/>
          </a:p>
        </p:txBody>
      </p:sp>
    </p:spTree>
    <p:extLst>
      <p:ext uri="{BB962C8B-B14F-4D97-AF65-F5344CB8AC3E}">
        <p14:creationId xmlns:p14="http://schemas.microsoft.com/office/powerpoint/2010/main" val="3668015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2487EBFC-6B3E-4761-A3EE-E67906EC8B64}"/>
              </a:ext>
            </a:extLst>
          </p:cNvPr>
          <p:cNvSpPr>
            <a:spLocks noGrp="1"/>
          </p:cNvSpPr>
          <p:nvPr>
            <p:ph type="dt" sz="half" idx="10"/>
          </p:nvPr>
        </p:nvSpPr>
        <p:spPr/>
        <p:txBody>
          <a:bodyPr/>
          <a:lstStyle>
            <a:lvl1pPr>
              <a:defRPr/>
            </a:lvl1pPr>
          </a:lstStyle>
          <a:p>
            <a:pPr>
              <a:defRPr/>
            </a:pPr>
            <a:fld id="{6729F174-4E7E-4651-BE04-FB34C38F7A97}" type="datetime1">
              <a:rPr lang="en-GB" altLang="en-US"/>
              <a:pPr>
                <a:defRPr/>
              </a:pPr>
              <a:t>23/10/2019</a:t>
            </a:fld>
            <a:endParaRPr lang="en-GB" altLang="en-US"/>
          </a:p>
        </p:txBody>
      </p:sp>
      <p:sp>
        <p:nvSpPr>
          <p:cNvPr id="6" name="Slide Number Placeholder 5">
            <a:extLst>
              <a:ext uri="{FF2B5EF4-FFF2-40B4-BE49-F238E27FC236}">
                <a16:creationId xmlns:a16="http://schemas.microsoft.com/office/drawing/2014/main" id="{E3CD2253-9347-4F78-A218-15CDBF8057BA}"/>
              </a:ext>
            </a:extLst>
          </p:cNvPr>
          <p:cNvSpPr>
            <a:spLocks noGrp="1"/>
          </p:cNvSpPr>
          <p:nvPr>
            <p:ph type="sldNum" sz="quarter" idx="11"/>
          </p:nvPr>
        </p:nvSpPr>
        <p:spPr/>
        <p:txBody>
          <a:bodyPr/>
          <a:lstStyle>
            <a:lvl1pPr>
              <a:defRPr/>
            </a:lvl1pPr>
          </a:lstStyle>
          <a:p>
            <a:pPr>
              <a:defRPr/>
            </a:pPr>
            <a:fld id="{00F3E2FC-8669-4267-A62E-33FE30C83C55}" type="slidenum">
              <a:rPr lang="en-GB" altLang="en-US"/>
              <a:pPr>
                <a:defRPr/>
              </a:pPr>
              <a:t>‹#›</a:t>
            </a:fld>
            <a:endParaRPr lang="en-GB" altLang="en-US"/>
          </a:p>
        </p:txBody>
      </p:sp>
    </p:spTree>
    <p:extLst>
      <p:ext uri="{BB962C8B-B14F-4D97-AF65-F5344CB8AC3E}">
        <p14:creationId xmlns:p14="http://schemas.microsoft.com/office/powerpoint/2010/main" val="3792814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A997B1F-63AC-42BA-A117-2BB993461931}"/>
              </a:ext>
            </a:extLst>
          </p:cNvPr>
          <p:cNvSpPr>
            <a:spLocks noGrp="1"/>
          </p:cNvSpPr>
          <p:nvPr>
            <p:ph type="dt" sz="half" idx="10"/>
          </p:nvPr>
        </p:nvSpPr>
        <p:spPr/>
        <p:txBody>
          <a:bodyPr/>
          <a:lstStyle>
            <a:lvl1pPr>
              <a:defRPr/>
            </a:lvl1pPr>
          </a:lstStyle>
          <a:p>
            <a:pPr>
              <a:defRPr/>
            </a:pPr>
            <a:fld id="{4AF98087-ED90-4911-BE74-9A997ABD6711}" type="datetime1">
              <a:rPr lang="en-GB" altLang="en-US"/>
              <a:pPr>
                <a:defRPr/>
              </a:pPr>
              <a:t>23/10/2019</a:t>
            </a:fld>
            <a:endParaRPr lang="en-GB" altLang="en-US"/>
          </a:p>
        </p:txBody>
      </p:sp>
      <p:sp>
        <p:nvSpPr>
          <p:cNvPr id="8" name="Slide Number Placeholder 5">
            <a:extLst>
              <a:ext uri="{FF2B5EF4-FFF2-40B4-BE49-F238E27FC236}">
                <a16:creationId xmlns:a16="http://schemas.microsoft.com/office/drawing/2014/main" id="{B140FB6D-2D48-4815-88D0-108E1C5D7E0C}"/>
              </a:ext>
            </a:extLst>
          </p:cNvPr>
          <p:cNvSpPr>
            <a:spLocks noGrp="1"/>
          </p:cNvSpPr>
          <p:nvPr>
            <p:ph type="sldNum" sz="quarter" idx="11"/>
          </p:nvPr>
        </p:nvSpPr>
        <p:spPr/>
        <p:txBody>
          <a:bodyPr/>
          <a:lstStyle>
            <a:lvl1pPr>
              <a:defRPr/>
            </a:lvl1pPr>
          </a:lstStyle>
          <a:p>
            <a:pPr>
              <a:defRPr/>
            </a:pPr>
            <a:fld id="{94E0A6B8-DA9D-4B8D-895D-5FCD4DD918CF}" type="slidenum">
              <a:rPr lang="en-GB" altLang="en-US"/>
              <a:pPr>
                <a:defRPr/>
              </a:pPr>
              <a:t>‹#›</a:t>
            </a:fld>
            <a:endParaRPr lang="en-GB" altLang="en-US"/>
          </a:p>
        </p:txBody>
      </p:sp>
    </p:spTree>
    <p:extLst>
      <p:ext uri="{BB962C8B-B14F-4D97-AF65-F5344CB8AC3E}">
        <p14:creationId xmlns:p14="http://schemas.microsoft.com/office/powerpoint/2010/main" val="66031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45D73968-E418-4D94-9B8A-032D839683C6}"/>
              </a:ext>
            </a:extLst>
          </p:cNvPr>
          <p:cNvSpPr>
            <a:spLocks noGrp="1"/>
          </p:cNvSpPr>
          <p:nvPr>
            <p:ph type="dt" sz="half" idx="10"/>
          </p:nvPr>
        </p:nvSpPr>
        <p:spPr/>
        <p:txBody>
          <a:bodyPr/>
          <a:lstStyle>
            <a:lvl1pPr>
              <a:defRPr/>
            </a:lvl1pPr>
          </a:lstStyle>
          <a:p>
            <a:pPr>
              <a:defRPr/>
            </a:pPr>
            <a:fld id="{2E22D1C0-EA1F-4F8B-8785-B07BF54BD0F9}" type="datetime1">
              <a:rPr lang="en-GB" altLang="en-US"/>
              <a:pPr>
                <a:defRPr/>
              </a:pPr>
              <a:t>23/10/2019</a:t>
            </a:fld>
            <a:endParaRPr lang="en-GB" altLang="en-US"/>
          </a:p>
        </p:txBody>
      </p:sp>
      <p:sp>
        <p:nvSpPr>
          <p:cNvPr id="4" name="Slide Number Placeholder 5">
            <a:extLst>
              <a:ext uri="{FF2B5EF4-FFF2-40B4-BE49-F238E27FC236}">
                <a16:creationId xmlns:a16="http://schemas.microsoft.com/office/drawing/2014/main" id="{99C47B18-E0DD-4E5D-98B6-8ADAF7FC3F9E}"/>
              </a:ext>
            </a:extLst>
          </p:cNvPr>
          <p:cNvSpPr>
            <a:spLocks noGrp="1"/>
          </p:cNvSpPr>
          <p:nvPr>
            <p:ph type="sldNum" sz="quarter" idx="11"/>
          </p:nvPr>
        </p:nvSpPr>
        <p:spPr/>
        <p:txBody>
          <a:bodyPr/>
          <a:lstStyle>
            <a:lvl1pPr>
              <a:defRPr/>
            </a:lvl1pPr>
          </a:lstStyle>
          <a:p>
            <a:pPr>
              <a:defRPr/>
            </a:pPr>
            <a:fld id="{BCCDFD50-638D-4B7D-8CA4-BA6FE506198A}" type="slidenum">
              <a:rPr lang="en-GB" altLang="en-US"/>
              <a:pPr>
                <a:defRPr/>
              </a:pPr>
              <a:t>‹#›</a:t>
            </a:fld>
            <a:endParaRPr lang="en-GB" altLang="en-US"/>
          </a:p>
        </p:txBody>
      </p:sp>
    </p:spTree>
    <p:extLst>
      <p:ext uri="{BB962C8B-B14F-4D97-AF65-F5344CB8AC3E}">
        <p14:creationId xmlns:p14="http://schemas.microsoft.com/office/powerpoint/2010/main" val="3399913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C742947-4F5D-4204-A97C-9D9B8E91FB18}"/>
              </a:ext>
            </a:extLst>
          </p:cNvPr>
          <p:cNvSpPr>
            <a:spLocks noGrp="1"/>
          </p:cNvSpPr>
          <p:nvPr>
            <p:ph type="dt" sz="half" idx="10"/>
          </p:nvPr>
        </p:nvSpPr>
        <p:spPr/>
        <p:txBody>
          <a:bodyPr/>
          <a:lstStyle>
            <a:lvl1pPr>
              <a:defRPr/>
            </a:lvl1pPr>
          </a:lstStyle>
          <a:p>
            <a:pPr>
              <a:defRPr/>
            </a:pPr>
            <a:fld id="{47C9B511-EA7C-47B7-97E3-4B5B1A80CF69}" type="datetime1">
              <a:rPr lang="en-GB" altLang="en-US"/>
              <a:pPr>
                <a:defRPr/>
              </a:pPr>
              <a:t>23/10/2019</a:t>
            </a:fld>
            <a:endParaRPr lang="en-GB" altLang="en-US"/>
          </a:p>
        </p:txBody>
      </p:sp>
      <p:sp>
        <p:nvSpPr>
          <p:cNvPr id="3" name="Slide Number Placeholder 5">
            <a:extLst>
              <a:ext uri="{FF2B5EF4-FFF2-40B4-BE49-F238E27FC236}">
                <a16:creationId xmlns:a16="http://schemas.microsoft.com/office/drawing/2014/main" id="{345FF0DB-E84C-4DAD-9D73-795846A0546D}"/>
              </a:ext>
            </a:extLst>
          </p:cNvPr>
          <p:cNvSpPr>
            <a:spLocks noGrp="1"/>
          </p:cNvSpPr>
          <p:nvPr>
            <p:ph type="sldNum" sz="quarter" idx="11"/>
          </p:nvPr>
        </p:nvSpPr>
        <p:spPr/>
        <p:txBody>
          <a:bodyPr/>
          <a:lstStyle>
            <a:lvl1pPr>
              <a:defRPr/>
            </a:lvl1pPr>
          </a:lstStyle>
          <a:p>
            <a:pPr>
              <a:defRPr/>
            </a:pPr>
            <a:fld id="{CD5821EE-AFC6-47E5-BF66-66E4B21DAC71}" type="slidenum">
              <a:rPr lang="en-GB" altLang="en-US"/>
              <a:pPr>
                <a:defRPr/>
              </a:pPr>
              <a:t>‹#›</a:t>
            </a:fld>
            <a:endParaRPr lang="en-GB" altLang="en-US"/>
          </a:p>
        </p:txBody>
      </p:sp>
    </p:spTree>
    <p:extLst>
      <p:ext uri="{BB962C8B-B14F-4D97-AF65-F5344CB8AC3E}">
        <p14:creationId xmlns:p14="http://schemas.microsoft.com/office/powerpoint/2010/main" val="1313362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6047277-E28E-478C-8847-F7A5E45662A5}"/>
              </a:ext>
            </a:extLst>
          </p:cNvPr>
          <p:cNvSpPr>
            <a:spLocks noGrp="1"/>
          </p:cNvSpPr>
          <p:nvPr>
            <p:ph type="dt" sz="half" idx="10"/>
          </p:nvPr>
        </p:nvSpPr>
        <p:spPr/>
        <p:txBody>
          <a:bodyPr/>
          <a:lstStyle>
            <a:lvl1pPr>
              <a:defRPr/>
            </a:lvl1pPr>
          </a:lstStyle>
          <a:p>
            <a:pPr>
              <a:defRPr/>
            </a:pPr>
            <a:fld id="{48487C5A-1B21-445F-A5EA-4485B0FC1EAF}" type="datetime1">
              <a:rPr lang="en-GB" altLang="en-US"/>
              <a:pPr>
                <a:defRPr/>
              </a:pPr>
              <a:t>23/10/2019</a:t>
            </a:fld>
            <a:endParaRPr lang="en-GB" altLang="en-US"/>
          </a:p>
        </p:txBody>
      </p:sp>
      <p:sp>
        <p:nvSpPr>
          <p:cNvPr id="6" name="Slide Number Placeholder 5">
            <a:extLst>
              <a:ext uri="{FF2B5EF4-FFF2-40B4-BE49-F238E27FC236}">
                <a16:creationId xmlns:a16="http://schemas.microsoft.com/office/drawing/2014/main" id="{7C6F7CBF-E1F4-4489-88D3-9E19A646DD22}"/>
              </a:ext>
            </a:extLst>
          </p:cNvPr>
          <p:cNvSpPr>
            <a:spLocks noGrp="1"/>
          </p:cNvSpPr>
          <p:nvPr>
            <p:ph type="sldNum" sz="quarter" idx="11"/>
          </p:nvPr>
        </p:nvSpPr>
        <p:spPr/>
        <p:txBody>
          <a:bodyPr/>
          <a:lstStyle>
            <a:lvl1pPr>
              <a:defRPr/>
            </a:lvl1pPr>
          </a:lstStyle>
          <a:p>
            <a:pPr>
              <a:defRPr/>
            </a:pPr>
            <a:fld id="{07B02990-287C-41FC-9BF8-A67E112CA0AB}" type="slidenum">
              <a:rPr lang="en-GB" altLang="en-US"/>
              <a:pPr>
                <a:defRPr/>
              </a:pPr>
              <a:t>‹#›</a:t>
            </a:fld>
            <a:endParaRPr lang="en-GB" altLang="en-US"/>
          </a:p>
        </p:txBody>
      </p:sp>
    </p:spTree>
    <p:extLst>
      <p:ext uri="{BB962C8B-B14F-4D97-AF65-F5344CB8AC3E}">
        <p14:creationId xmlns:p14="http://schemas.microsoft.com/office/powerpoint/2010/main" val="2182059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39C6C6D-18BD-439C-8BC7-EDE5541F6F01}"/>
              </a:ext>
            </a:extLst>
          </p:cNvPr>
          <p:cNvSpPr>
            <a:spLocks noGrp="1"/>
          </p:cNvSpPr>
          <p:nvPr>
            <p:ph type="dt" sz="half" idx="10"/>
          </p:nvPr>
        </p:nvSpPr>
        <p:spPr/>
        <p:txBody>
          <a:bodyPr/>
          <a:lstStyle>
            <a:lvl1pPr>
              <a:defRPr/>
            </a:lvl1pPr>
          </a:lstStyle>
          <a:p>
            <a:pPr>
              <a:defRPr/>
            </a:pPr>
            <a:fld id="{B9188D40-EA84-4741-A93C-333A7A4EA90F}" type="datetime1">
              <a:rPr lang="en-GB" altLang="en-US"/>
              <a:pPr>
                <a:defRPr/>
              </a:pPr>
              <a:t>23/10/2019</a:t>
            </a:fld>
            <a:endParaRPr lang="en-GB" altLang="en-US"/>
          </a:p>
        </p:txBody>
      </p:sp>
      <p:sp>
        <p:nvSpPr>
          <p:cNvPr id="6" name="Slide Number Placeholder 5">
            <a:extLst>
              <a:ext uri="{FF2B5EF4-FFF2-40B4-BE49-F238E27FC236}">
                <a16:creationId xmlns:a16="http://schemas.microsoft.com/office/drawing/2014/main" id="{035AFCA5-C958-4CD4-AD11-13B5F0553BEB}"/>
              </a:ext>
            </a:extLst>
          </p:cNvPr>
          <p:cNvSpPr>
            <a:spLocks noGrp="1"/>
          </p:cNvSpPr>
          <p:nvPr>
            <p:ph type="sldNum" sz="quarter" idx="11"/>
          </p:nvPr>
        </p:nvSpPr>
        <p:spPr/>
        <p:txBody>
          <a:bodyPr/>
          <a:lstStyle>
            <a:lvl1pPr>
              <a:defRPr/>
            </a:lvl1pPr>
          </a:lstStyle>
          <a:p>
            <a:pPr>
              <a:defRPr/>
            </a:pPr>
            <a:fld id="{F657F800-730A-4389-AB21-8BF89553559F}" type="slidenum">
              <a:rPr lang="en-GB" altLang="en-US"/>
              <a:pPr>
                <a:defRPr/>
              </a:pPr>
              <a:t>‹#›</a:t>
            </a:fld>
            <a:endParaRPr lang="en-GB" altLang="en-US"/>
          </a:p>
        </p:txBody>
      </p:sp>
    </p:spTree>
    <p:extLst>
      <p:ext uri="{BB962C8B-B14F-4D97-AF65-F5344CB8AC3E}">
        <p14:creationId xmlns:p14="http://schemas.microsoft.com/office/powerpoint/2010/main" val="3880041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946E4D-DD66-45A3-B080-3ADF58A43F7D}"/>
              </a:ext>
            </a:extLst>
          </p:cNvPr>
          <p:cNvSpPr>
            <a:spLocks noGrp="1"/>
          </p:cNvSpPr>
          <p:nvPr>
            <p:ph type="dt" sz="half" idx="10"/>
          </p:nvPr>
        </p:nvSpPr>
        <p:spPr/>
        <p:txBody>
          <a:bodyPr/>
          <a:lstStyle>
            <a:lvl1pPr>
              <a:defRPr/>
            </a:lvl1pPr>
          </a:lstStyle>
          <a:p>
            <a:pPr>
              <a:defRPr/>
            </a:pPr>
            <a:fld id="{A3A90FD6-5905-4EA8-AD06-91B3123ED931}" type="datetime1">
              <a:rPr lang="en-GB" altLang="en-US"/>
              <a:pPr>
                <a:defRPr/>
              </a:pPr>
              <a:t>23/10/2019</a:t>
            </a:fld>
            <a:endParaRPr lang="en-GB" altLang="en-US"/>
          </a:p>
        </p:txBody>
      </p:sp>
      <p:sp>
        <p:nvSpPr>
          <p:cNvPr id="5" name="Slide Number Placeholder 5">
            <a:extLst>
              <a:ext uri="{FF2B5EF4-FFF2-40B4-BE49-F238E27FC236}">
                <a16:creationId xmlns:a16="http://schemas.microsoft.com/office/drawing/2014/main" id="{F6B36D09-EA00-43E6-96AB-021BA89D990C}"/>
              </a:ext>
            </a:extLst>
          </p:cNvPr>
          <p:cNvSpPr>
            <a:spLocks noGrp="1"/>
          </p:cNvSpPr>
          <p:nvPr>
            <p:ph type="sldNum" sz="quarter" idx="11"/>
          </p:nvPr>
        </p:nvSpPr>
        <p:spPr/>
        <p:txBody>
          <a:bodyPr/>
          <a:lstStyle>
            <a:lvl1pPr>
              <a:defRPr/>
            </a:lvl1pPr>
          </a:lstStyle>
          <a:p>
            <a:pPr>
              <a:defRPr/>
            </a:pPr>
            <a:fld id="{238FE9CA-6F00-4071-81A8-4EBE4EFA0F40}" type="slidenum">
              <a:rPr lang="en-GB" altLang="en-US"/>
              <a:pPr>
                <a:defRPr/>
              </a:pPr>
              <a:t>‹#›</a:t>
            </a:fld>
            <a:endParaRPr lang="en-GB" altLang="en-US"/>
          </a:p>
        </p:txBody>
      </p:sp>
    </p:spTree>
    <p:extLst>
      <p:ext uri="{BB962C8B-B14F-4D97-AF65-F5344CB8AC3E}">
        <p14:creationId xmlns:p14="http://schemas.microsoft.com/office/powerpoint/2010/main" val="26787413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094065-F68E-4E09-9865-3DBEAFE44871}"/>
              </a:ext>
            </a:extLst>
          </p:cNvPr>
          <p:cNvSpPr>
            <a:spLocks noGrp="1"/>
          </p:cNvSpPr>
          <p:nvPr>
            <p:ph type="dt" sz="half" idx="10"/>
          </p:nvPr>
        </p:nvSpPr>
        <p:spPr/>
        <p:txBody>
          <a:bodyPr/>
          <a:lstStyle>
            <a:lvl1pPr>
              <a:defRPr/>
            </a:lvl1pPr>
          </a:lstStyle>
          <a:p>
            <a:pPr>
              <a:defRPr/>
            </a:pPr>
            <a:fld id="{5FC6DEAE-81AF-4D2F-BBD0-D85B4251B949}" type="datetime1">
              <a:rPr lang="en-GB" altLang="en-US"/>
              <a:pPr>
                <a:defRPr/>
              </a:pPr>
              <a:t>23/10/2019</a:t>
            </a:fld>
            <a:endParaRPr lang="en-GB" altLang="en-US"/>
          </a:p>
        </p:txBody>
      </p:sp>
      <p:sp>
        <p:nvSpPr>
          <p:cNvPr id="5" name="Slide Number Placeholder 5">
            <a:extLst>
              <a:ext uri="{FF2B5EF4-FFF2-40B4-BE49-F238E27FC236}">
                <a16:creationId xmlns:a16="http://schemas.microsoft.com/office/drawing/2014/main" id="{9C3D29A6-4BB7-4C3A-A58F-565A794C301F}"/>
              </a:ext>
            </a:extLst>
          </p:cNvPr>
          <p:cNvSpPr>
            <a:spLocks noGrp="1"/>
          </p:cNvSpPr>
          <p:nvPr>
            <p:ph type="sldNum" sz="quarter" idx="11"/>
          </p:nvPr>
        </p:nvSpPr>
        <p:spPr/>
        <p:txBody>
          <a:bodyPr/>
          <a:lstStyle>
            <a:lvl1pPr>
              <a:defRPr/>
            </a:lvl1pPr>
          </a:lstStyle>
          <a:p>
            <a:pPr>
              <a:defRPr/>
            </a:pPr>
            <a:fld id="{5179077C-C058-415F-A9A2-BF6E8D9D1A4E}" type="slidenum">
              <a:rPr lang="en-GB" altLang="en-US"/>
              <a:pPr>
                <a:defRPr/>
              </a:pPr>
              <a:t>‹#›</a:t>
            </a:fld>
            <a:endParaRPr lang="en-GB" altLang="en-US"/>
          </a:p>
        </p:txBody>
      </p:sp>
    </p:spTree>
    <p:extLst>
      <p:ext uri="{BB962C8B-B14F-4D97-AF65-F5344CB8AC3E}">
        <p14:creationId xmlns:p14="http://schemas.microsoft.com/office/powerpoint/2010/main" val="1503816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01D05D9-85EE-4CA6-B1FE-52A2A35F53D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5AA63280-4E75-4EE4-9174-627D188C2A16}"/>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AF70A52-E04C-4984-8F0A-92FD0EB7E3E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9B12514-B2BD-43EE-BCBD-7E23DB886ACD}" type="datetime1">
              <a:rPr lang="en-GB" altLang="en-US"/>
              <a:pPr>
                <a:defRPr/>
              </a:pPr>
              <a:t>23/10/2019</a:t>
            </a:fld>
            <a:endParaRPr lang="en-GB" altLang="en-US"/>
          </a:p>
        </p:txBody>
      </p:sp>
      <p:sp>
        <p:nvSpPr>
          <p:cNvPr id="6" name="Slide Number Placeholder 5">
            <a:extLst>
              <a:ext uri="{FF2B5EF4-FFF2-40B4-BE49-F238E27FC236}">
                <a16:creationId xmlns:a16="http://schemas.microsoft.com/office/drawing/2014/main" id="{1CA088D9-18CB-45E8-8513-B5E739104FE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99394249-8463-4BC8-8578-8F2970A0B96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43" r:id="rId1"/>
    <p:sldLayoutId id="2147483944" r:id="rId2"/>
    <p:sldLayoutId id="2147483934" r:id="rId3"/>
    <p:sldLayoutId id="2147483935" r:id="rId4"/>
    <p:sldLayoutId id="2147483936" r:id="rId5"/>
    <p:sldLayoutId id="2147483937" r:id="rId6"/>
    <p:sldLayoutId id="2147483938" r:id="rId7"/>
    <p:sldLayoutId id="2147483939" r:id="rId8"/>
    <p:sldLayoutId id="2147483940" r:id="rId9"/>
    <p:sldLayoutId id="2147483941" r:id="rId10"/>
    <p:sldLayoutId id="2147483942"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457200" y="304800"/>
            <a:ext cx="8229600" cy="5257800"/>
          </a:xfrm>
        </p:spPr>
        <p:txBody>
          <a:bodyPr/>
          <a:lstStyle/>
          <a:p>
            <a:pPr algn="ctr" eaLnBrk="1" hangingPunct="1">
              <a:buNone/>
            </a:pPr>
            <a:r>
              <a:rPr lang="en-GB" altLang="en-US" sz="2800" b="1" dirty="0"/>
              <a:t>Title: An Appraisal of a Guest Service Experience </a:t>
            </a:r>
          </a:p>
          <a:p>
            <a:pPr algn="just" eaLnBrk="1" hangingPunct="1">
              <a:buNone/>
            </a:pPr>
            <a:endParaRPr lang="en-GB" altLang="en-US" sz="1800" b="1" i="1" dirty="0"/>
          </a:p>
          <a:p>
            <a:pPr algn="just" eaLnBrk="1" hangingPunct="1">
              <a:buNone/>
            </a:pPr>
            <a:endParaRPr lang="en-GB" altLang="en-US" sz="1800" b="1" i="1" dirty="0"/>
          </a:p>
          <a:p>
            <a:pPr algn="just" eaLnBrk="1" hangingPunct="1">
              <a:buNone/>
            </a:pPr>
            <a:r>
              <a:rPr lang="en-GB" altLang="en-US" sz="1800" b="1" i="1" dirty="0"/>
              <a:t>Students Name:              ID Number:</a:t>
            </a:r>
          </a:p>
          <a:p>
            <a:pPr algn="just" eaLnBrk="1" hangingPunct="1">
              <a:buNone/>
            </a:pPr>
            <a:r>
              <a:rPr lang="en-GB" altLang="en-US" sz="1600" b="1" dirty="0" err="1"/>
              <a:t>Ionela</a:t>
            </a:r>
            <a:r>
              <a:rPr lang="en-GB" altLang="en-US" sz="1600" b="1" dirty="0"/>
              <a:t> </a:t>
            </a:r>
            <a:r>
              <a:rPr lang="en-GB" altLang="en-US" sz="1600" b="1" dirty="0" err="1"/>
              <a:t>Mioara</a:t>
            </a:r>
            <a:r>
              <a:rPr lang="en-GB" altLang="en-US" sz="1600" b="1" dirty="0"/>
              <a:t> </a:t>
            </a:r>
            <a:r>
              <a:rPr lang="en-GB" altLang="en-US" sz="1600" b="1" dirty="0" err="1"/>
              <a:t>Butoi</a:t>
            </a:r>
            <a:r>
              <a:rPr lang="en-GB" altLang="en-US" sz="1600" b="1" dirty="0"/>
              <a:t>             1816307</a:t>
            </a:r>
          </a:p>
          <a:p>
            <a:pPr algn="just" eaLnBrk="1" hangingPunct="1">
              <a:buNone/>
            </a:pPr>
            <a:r>
              <a:rPr lang="en-GB" altLang="en-US" sz="1600" b="1" dirty="0"/>
              <a:t>Elena </a:t>
            </a:r>
            <a:r>
              <a:rPr lang="en-GB" altLang="en-US" sz="1600" b="1" dirty="0" err="1"/>
              <a:t>Nicolae</a:t>
            </a:r>
            <a:r>
              <a:rPr lang="en-GB" altLang="en-US" sz="1600" b="1" dirty="0"/>
              <a:t>                       1815318</a:t>
            </a:r>
          </a:p>
          <a:p>
            <a:pPr algn="just" eaLnBrk="1" hangingPunct="1">
              <a:buNone/>
            </a:pPr>
            <a:r>
              <a:rPr lang="en-GB" altLang="en-US" sz="1600" b="1" dirty="0" err="1"/>
              <a:t>Ema</a:t>
            </a:r>
            <a:r>
              <a:rPr lang="en-GB" altLang="en-US" sz="1600" b="1" dirty="0"/>
              <a:t> Roxana </a:t>
            </a:r>
            <a:r>
              <a:rPr lang="en-GB" altLang="en-US" sz="1600" b="1" dirty="0" err="1"/>
              <a:t>Matei</a:t>
            </a:r>
            <a:r>
              <a:rPr lang="en-GB" altLang="en-US" sz="1600" b="1" dirty="0"/>
              <a:t>               1816275  </a:t>
            </a:r>
          </a:p>
          <a:p>
            <a:pPr algn="just" eaLnBrk="1" hangingPunct="1">
              <a:buNone/>
            </a:pPr>
            <a:r>
              <a:rPr lang="en-GB" altLang="en-US" sz="1600" b="1" dirty="0" err="1"/>
              <a:t>Andreea</a:t>
            </a:r>
            <a:r>
              <a:rPr lang="en-GB" altLang="en-US" sz="1600" b="1" dirty="0"/>
              <a:t> </a:t>
            </a:r>
            <a:r>
              <a:rPr lang="en-GB" altLang="en-US" sz="1600" b="1" dirty="0" err="1"/>
              <a:t>Oana</a:t>
            </a:r>
            <a:r>
              <a:rPr lang="en-GB" altLang="en-US" sz="1600" b="1" dirty="0"/>
              <a:t> </a:t>
            </a:r>
            <a:r>
              <a:rPr lang="en-GB" altLang="en-US" sz="1600" b="1" dirty="0" err="1"/>
              <a:t>Contor</a:t>
            </a:r>
            <a:r>
              <a:rPr lang="en-GB" altLang="en-US" sz="1600" b="1" dirty="0"/>
              <a:t>          1816292</a:t>
            </a:r>
          </a:p>
          <a:p>
            <a:pPr algn="just" eaLnBrk="1" hangingPunct="1">
              <a:buNone/>
            </a:pPr>
            <a:endParaRPr lang="en-GB" altLang="en-US" sz="2800" b="1" dirty="0"/>
          </a:p>
          <a:p>
            <a:pPr algn="just" eaLnBrk="1" hangingPunct="1">
              <a:buNone/>
            </a:pPr>
            <a:endParaRPr lang="en-GB" altLang="en-US" sz="2000" b="1" dirty="0"/>
          </a:p>
          <a:p>
            <a:pPr algn="just" eaLnBrk="1" hangingPunct="1">
              <a:buNone/>
            </a:pPr>
            <a:endParaRPr lang="en-GB" altLang="en-US" sz="1600" b="1" dirty="0"/>
          </a:p>
          <a:p>
            <a:pPr algn="just" eaLnBrk="1" hangingPunct="1">
              <a:buNone/>
            </a:pPr>
            <a:r>
              <a:rPr lang="en-GB" altLang="en-US" sz="1600" b="1" dirty="0"/>
              <a:t>Lecturer  Name  : </a:t>
            </a:r>
            <a:r>
              <a:rPr lang="en-US" sz="1600" b="1" dirty="0" err="1"/>
              <a:t>Oluwaseun</a:t>
            </a:r>
            <a:r>
              <a:rPr lang="en-US" sz="1600" b="1" dirty="0"/>
              <a:t>  </a:t>
            </a:r>
            <a:r>
              <a:rPr lang="en-US" sz="1600" b="1" dirty="0" err="1"/>
              <a:t>Adegbite</a:t>
            </a:r>
            <a:endParaRPr lang="en-US" sz="1600" b="1" dirty="0"/>
          </a:p>
          <a:p>
            <a:pPr algn="just" eaLnBrk="1" hangingPunct="1">
              <a:buNone/>
            </a:pPr>
            <a:r>
              <a:rPr lang="en-US" sz="1600" b="1" dirty="0"/>
              <a:t>Module Title:  M4X01915</a:t>
            </a:r>
          </a:p>
          <a:p>
            <a:pPr algn="just" eaLnBrk="1" hangingPunct="1">
              <a:buNone/>
            </a:pPr>
            <a:r>
              <a:rPr lang="en-US" altLang="en-US" sz="1600" b="1" dirty="0"/>
              <a:t>Assignment Title: </a:t>
            </a:r>
            <a:r>
              <a:rPr lang="en-US" sz="1600" b="1" dirty="0"/>
              <a:t>Hospitality and Guest Services</a:t>
            </a:r>
            <a:endParaRPr lang="en-GB" altLang="en-US" sz="1600" b="1" dirty="0"/>
          </a:p>
          <a:p>
            <a:pPr algn="just" eaLnBrk="1" hangingPunct="1">
              <a:buFont typeface="Arial" panose="020B0604020202020204" pitchFamily="34" charset="0"/>
              <a:buNone/>
            </a:pPr>
            <a:endParaRPr lang="en-GB" altLang="en-US" sz="2800" b="1" dirty="0"/>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23/10/2019</a:t>
            </a:fld>
            <a:endParaRPr lang="en-GB" alt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Table of Contents</a:t>
            </a:r>
            <a:endParaRPr lang="en-GB" dirty="0"/>
          </a:p>
        </p:txBody>
      </p:sp>
      <p:sp>
        <p:nvSpPr>
          <p:cNvPr id="3" name="Content Placeholder 2"/>
          <p:cNvSpPr>
            <a:spLocks noGrp="1"/>
          </p:cNvSpPr>
          <p:nvPr>
            <p:ph idx="1"/>
          </p:nvPr>
        </p:nvSpPr>
        <p:spPr/>
        <p:txBody>
          <a:bodyPr/>
          <a:lstStyle/>
          <a:p>
            <a:r>
              <a:rPr lang="en-US" b="1" dirty="0"/>
              <a:t>Slide 3: </a:t>
            </a:r>
            <a:r>
              <a:rPr lang="en-US" b="1" i="1" dirty="0"/>
              <a:t>Introduction</a:t>
            </a:r>
          </a:p>
          <a:p>
            <a:r>
              <a:rPr lang="en-US" b="1" dirty="0"/>
              <a:t>Slide 4 to 6: </a:t>
            </a:r>
            <a:r>
              <a:rPr lang="en-GB" altLang="en-US" b="1" i="1" dirty="0"/>
              <a:t>An Appraisal of a Guest Service Experience</a:t>
            </a:r>
          </a:p>
          <a:p>
            <a:r>
              <a:rPr lang="en-US" b="1" dirty="0"/>
              <a:t>Slide 7:</a:t>
            </a:r>
            <a:r>
              <a:rPr lang="en-GB" b="1" i="1" dirty="0"/>
              <a:t>Service strategies and their application in practice </a:t>
            </a:r>
          </a:p>
          <a:p>
            <a:r>
              <a:rPr lang="en-US" b="1" dirty="0"/>
              <a:t>Slide 8: </a:t>
            </a:r>
            <a:r>
              <a:rPr lang="en-GB" altLang="en-US" b="1" i="1" dirty="0"/>
              <a:t>Conclusion</a:t>
            </a:r>
          </a:p>
          <a:p>
            <a:r>
              <a:rPr lang="en-US" b="1" dirty="0"/>
              <a:t>Slide 9:</a:t>
            </a:r>
            <a:r>
              <a:rPr lang="en-GB" altLang="en-US" sz="2800" b="1" i="1" dirty="0"/>
              <a:t>References</a:t>
            </a:r>
            <a:endParaRPr lang="en-GB" b="1" dirty="0"/>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23/10/2019</a:t>
            </a:fld>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Introduction</a:t>
            </a:r>
            <a:endParaRPr lang="en-GB" b="1" dirty="0"/>
          </a:p>
        </p:txBody>
      </p:sp>
      <p:sp>
        <p:nvSpPr>
          <p:cNvPr id="3" name="Content Placeholder 2"/>
          <p:cNvSpPr>
            <a:spLocks noGrp="1"/>
          </p:cNvSpPr>
          <p:nvPr>
            <p:ph idx="1"/>
          </p:nvPr>
        </p:nvSpPr>
        <p:spPr/>
        <p:txBody>
          <a:bodyPr/>
          <a:lstStyle/>
          <a:p>
            <a:pPr algn="just">
              <a:buNone/>
            </a:pPr>
            <a:r>
              <a:rPr lang="en-GB" dirty="0"/>
              <a:t>Different services that are given to Marriott consumers will be detailed. </a:t>
            </a:r>
          </a:p>
          <a:p>
            <a:pPr algn="just">
              <a:buNone/>
            </a:pPr>
            <a:r>
              <a:rPr lang="en-GB" dirty="0"/>
              <a:t>Different strategies of the company will be enumerated too.</a:t>
            </a:r>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23/10/2019</a:t>
            </a:fld>
            <a:endParaRPr lang="en-GB"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2800" b="1" i="1" dirty="0"/>
              <a:t>An Appraisal of a Guest Service Experience</a:t>
            </a:r>
            <a:endParaRPr lang="en-GB" altLang="en-US" sz="2800" dirty="0"/>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4495800" y="1470025"/>
            <a:ext cx="4197350" cy="3916363"/>
          </a:xfrm>
        </p:spPr>
        <p:txBody>
          <a:bodyPr/>
          <a:lstStyle/>
          <a:p>
            <a:pPr eaLnBrk="1" hangingPunct="1">
              <a:buNone/>
            </a:pPr>
            <a:r>
              <a:rPr lang="en-GB" dirty="0"/>
              <a:t>The Unique Selling Point (USP) of the company is that the high quality employee service that the enterprise provides. </a:t>
            </a:r>
          </a:p>
          <a:p>
            <a:pPr eaLnBrk="1" hangingPunct="1">
              <a:buFontTx/>
              <a:buNone/>
            </a:pPr>
            <a:endParaRPr lang="en-GB" altLang="en-US" dirty="0"/>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23/10/2019</a:t>
            </a:fld>
            <a:endParaRPr lang="en-GB" altLang="en-US"/>
          </a:p>
        </p:txBody>
      </p:sp>
      <p:pic>
        <p:nvPicPr>
          <p:cNvPr id="6" name="Picture 5" descr="Capture.JPG"/>
          <p:cNvPicPr>
            <a:picLocks noChangeAspect="1"/>
          </p:cNvPicPr>
          <p:nvPr/>
        </p:nvPicPr>
        <p:blipFill>
          <a:blip r:embed="rId3" cstate="print"/>
          <a:stretch>
            <a:fillRect/>
          </a:stretch>
        </p:blipFill>
        <p:spPr>
          <a:xfrm>
            <a:off x="762000" y="1676400"/>
            <a:ext cx="2971800" cy="310896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i="1" dirty="0"/>
              <a:t>Contd. </a:t>
            </a:r>
            <a:endParaRPr lang="en-GB" dirty="0"/>
          </a:p>
        </p:txBody>
      </p:sp>
      <p:sp>
        <p:nvSpPr>
          <p:cNvPr id="3" name="Content Placeholder 2"/>
          <p:cNvSpPr>
            <a:spLocks noGrp="1"/>
          </p:cNvSpPr>
          <p:nvPr>
            <p:ph idx="1"/>
          </p:nvPr>
        </p:nvSpPr>
        <p:spPr>
          <a:xfrm>
            <a:off x="4572000" y="1600201"/>
            <a:ext cx="4114800" cy="3917032"/>
          </a:xfrm>
        </p:spPr>
        <p:txBody>
          <a:bodyPr/>
          <a:lstStyle/>
          <a:p>
            <a:r>
              <a:rPr lang="en-GB" sz="2800" dirty="0">
                <a:latin typeface="Arial" pitchFamily="34" charset="0"/>
              </a:rPr>
              <a:t>The employees and managerial heads of the organisation perform through paying close attention to the information shared </a:t>
            </a:r>
            <a:endParaRPr lang="en-GB" dirty="0"/>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23/10/2019</a:t>
            </a:fld>
            <a:endParaRPr lang="en-GB" altLang="en-US"/>
          </a:p>
        </p:txBody>
      </p:sp>
      <p:pic>
        <p:nvPicPr>
          <p:cNvPr id="6" name="Picture 5" descr="mobile-technology.jpg"/>
          <p:cNvPicPr>
            <a:picLocks noChangeAspect="1"/>
          </p:cNvPicPr>
          <p:nvPr/>
        </p:nvPicPr>
        <p:blipFill>
          <a:blip r:embed="rId3" cstate="print"/>
          <a:stretch>
            <a:fillRect/>
          </a:stretch>
        </p:blipFill>
        <p:spPr>
          <a:xfrm>
            <a:off x="228600" y="2286000"/>
            <a:ext cx="4064509" cy="183086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i="1" dirty="0"/>
              <a:t>Contd.</a:t>
            </a:r>
            <a:endParaRPr lang="en-GB" dirty="0"/>
          </a:p>
        </p:txBody>
      </p:sp>
      <p:sp>
        <p:nvSpPr>
          <p:cNvPr id="3" name="Content Placeholder 2"/>
          <p:cNvSpPr>
            <a:spLocks noGrp="1"/>
          </p:cNvSpPr>
          <p:nvPr>
            <p:ph idx="1"/>
          </p:nvPr>
        </p:nvSpPr>
        <p:spPr>
          <a:xfrm>
            <a:off x="4572000" y="1600201"/>
            <a:ext cx="4114800" cy="3917032"/>
          </a:xfrm>
        </p:spPr>
        <p:txBody>
          <a:bodyPr/>
          <a:lstStyle/>
          <a:p>
            <a:pPr lvl="0"/>
            <a:r>
              <a:rPr lang="en-GB" dirty="0"/>
              <a:t>To provide high quality communication and establish relationship </a:t>
            </a:r>
          </a:p>
          <a:p>
            <a:pPr lvl="0"/>
            <a:r>
              <a:rPr lang="en-GB" dirty="0"/>
              <a:t>To rectify any mistake that is caused to the consumers</a:t>
            </a:r>
          </a:p>
          <a:p>
            <a:pPr lvl="0"/>
            <a:r>
              <a:rPr lang="en-GB" dirty="0"/>
              <a:t>To provide international hotel and food services </a:t>
            </a:r>
          </a:p>
          <a:p>
            <a:endParaRPr lang="en-GB" dirty="0"/>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23/10/2019</a:t>
            </a:fld>
            <a:endParaRPr lang="en-GB" altLang="en-US"/>
          </a:p>
        </p:txBody>
      </p:sp>
      <p:pic>
        <p:nvPicPr>
          <p:cNvPr id="6" name="Picture 5" descr="download.jpg"/>
          <p:cNvPicPr>
            <a:picLocks noChangeAspect="1"/>
          </p:cNvPicPr>
          <p:nvPr/>
        </p:nvPicPr>
        <p:blipFill>
          <a:blip r:embed="rId3" cstate="print"/>
          <a:stretch>
            <a:fillRect/>
          </a:stretch>
        </p:blipFill>
        <p:spPr>
          <a:xfrm>
            <a:off x="533400" y="1676400"/>
            <a:ext cx="3657600" cy="18288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itchFamily="34" charset="0"/>
              </a:rPr>
              <a:t>Service strategies and their application in practice </a:t>
            </a:r>
            <a:endParaRPr lang="en-US" dirty="0">
              <a:latin typeface="Arial" pitchFamily="34" charset="0"/>
            </a:endParaRPr>
          </a:p>
        </p:txBody>
      </p:sp>
      <p:sp>
        <p:nvSpPr>
          <p:cNvPr id="3" name="Content Placeholder 2"/>
          <p:cNvSpPr>
            <a:spLocks noGrp="1"/>
          </p:cNvSpPr>
          <p:nvPr>
            <p:ph idx="1"/>
          </p:nvPr>
        </p:nvSpPr>
        <p:spPr>
          <a:xfrm>
            <a:off x="4572000" y="1600201"/>
            <a:ext cx="4114800" cy="3917032"/>
          </a:xfrm>
        </p:spPr>
        <p:txBody>
          <a:bodyPr/>
          <a:lstStyle/>
          <a:p>
            <a:r>
              <a:rPr lang="en-GB" sz="2800" dirty="0">
                <a:latin typeface="Arial" pitchFamily="34" charset="0"/>
              </a:rPr>
              <a:t>Employees within Marriott have a “customers are always right” policy </a:t>
            </a:r>
          </a:p>
          <a:p>
            <a:r>
              <a:rPr lang="en-GB" sz="2800" dirty="0">
                <a:latin typeface="Arial" pitchFamily="34" charset="0"/>
              </a:rPr>
              <a:t>The company in UK has over 100 employees, which helps the possibility of there being unstaffed.</a:t>
            </a:r>
            <a:endParaRPr lang="en-GB" dirty="0"/>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23/10/2019</a:t>
            </a:fld>
            <a:endParaRPr lang="en-GB" altLang="en-US"/>
          </a:p>
        </p:txBody>
      </p:sp>
      <p:pic>
        <p:nvPicPr>
          <p:cNvPr id="7" name="Picture 6" descr="download (1).jpg"/>
          <p:cNvPicPr>
            <a:picLocks noChangeAspect="1"/>
          </p:cNvPicPr>
          <p:nvPr/>
        </p:nvPicPr>
        <p:blipFill>
          <a:blip r:embed="rId3" cstate="print"/>
          <a:stretch>
            <a:fillRect/>
          </a:stretch>
        </p:blipFill>
        <p:spPr>
          <a:xfrm>
            <a:off x="381000" y="1828800"/>
            <a:ext cx="3733800" cy="313944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i="1" dirty="0"/>
              <a:t>Contd.</a:t>
            </a:r>
            <a:endParaRPr lang="en-GB" dirty="0"/>
          </a:p>
        </p:txBody>
      </p:sp>
      <p:sp>
        <p:nvSpPr>
          <p:cNvPr id="3" name="Content Placeholder 2"/>
          <p:cNvSpPr>
            <a:spLocks noGrp="1"/>
          </p:cNvSpPr>
          <p:nvPr>
            <p:ph idx="1"/>
          </p:nvPr>
        </p:nvSpPr>
        <p:spPr>
          <a:xfrm>
            <a:off x="4495800" y="1600201"/>
            <a:ext cx="4191000" cy="3917032"/>
          </a:xfrm>
        </p:spPr>
        <p:txBody>
          <a:bodyPr/>
          <a:lstStyle/>
          <a:p>
            <a:r>
              <a:rPr lang="en-GB" sz="2800" dirty="0">
                <a:latin typeface="Arial" pitchFamily="34" charset="0"/>
              </a:rPr>
              <a:t>The products are only the tangible commodities that are provided by the company </a:t>
            </a:r>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23/10/2019</a:t>
            </a:fld>
            <a:endParaRPr lang="en-GB" altLang="en-US"/>
          </a:p>
        </p:txBody>
      </p:sp>
      <p:pic>
        <p:nvPicPr>
          <p:cNvPr id="6" name="Picture 5" descr="clip_image00280.jpg"/>
          <p:cNvPicPr>
            <a:picLocks noChangeAspect="1"/>
          </p:cNvPicPr>
          <p:nvPr/>
        </p:nvPicPr>
        <p:blipFill>
          <a:blip r:embed="rId3" cstate="print"/>
          <a:stretch>
            <a:fillRect/>
          </a:stretch>
        </p:blipFill>
        <p:spPr>
          <a:xfrm>
            <a:off x="304800" y="1600200"/>
            <a:ext cx="4224042" cy="274320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i="1" dirty="0"/>
              <a:t>Contd.</a:t>
            </a:r>
            <a:endParaRPr lang="en-GB" dirty="0"/>
          </a:p>
        </p:txBody>
      </p:sp>
      <p:sp>
        <p:nvSpPr>
          <p:cNvPr id="3" name="Content Placeholder 2"/>
          <p:cNvSpPr>
            <a:spLocks noGrp="1"/>
          </p:cNvSpPr>
          <p:nvPr>
            <p:ph idx="1"/>
          </p:nvPr>
        </p:nvSpPr>
        <p:spPr>
          <a:xfrm>
            <a:off x="4648200" y="1600201"/>
            <a:ext cx="4038600" cy="3917032"/>
          </a:xfrm>
        </p:spPr>
        <p:txBody>
          <a:bodyPr/>
          <a:lstStyle/>
          <a:p>
            <a:r>
              <a:rPr lang="en-GB" sz="2800" dirty="0">
                <a:latin typeface="Arial" pitchFamily="34" charset="0"/>
              </a:rPr>
              <a:t>In order to deliver the services the waiters, travel operators, tour individuals, chefs are the intermediaries </a:t>
            </a:r>
            <a:endParaRPr lang="en-GB" dirty="0"/>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23/10/2019</a:t>
            </a:fld>
            <a:endParaRPr lang="en-GB" altLang="en-US"/>
          </a:p>
        </p:txBody>
      </p:sp>
      <p:pic>
        <p:nvPicPr>
          <p:cNvPr id="6" name="Picture 5" descr="download (2).jpg"/>
          <p:cNvPicPr>
            <a:picLocks noChangeAspect="1"/>
          </p:cNvPicPr>
          <p:nvPr/>
        </p:nvPicPr>
        <p:blipFill>
          <a:blip r:embed="rId3" cstate="print"/>
          <a:stretch>
            <a:fillRect/>
          </a:stretch>
        </p:blipFill>
        <p:spPr>
          <a:xfrm>
            <a:off x="533399" y="1828800"/>
            <a:ext cx="4057767" cy="213360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i="1" dirty="0"/>
              <a:t>Contd.</a:t>
            </a:r>
            <a:endParaRPr lang="en-GB" dirty="0"/>
          </a:p>
        </p:txBody>
      </p:sp>
      <p:sp>
        <p:nvSpPr>
          <p:cNvPr id="3" name="Content Placeholder 2"/>
          <p:cNvSpPr>
            <a:spLocks noGrp="1"/>
          </p:cNvSpPr>
          <p:nvPr>
            <p:ph idx="1"/>
          </p:nvPr>
        </p:nvSpPr>
        <p:spPr>
          <a:xfrm>
            <a:off x="4572000" y="1600201"/>
            <a:ext cx="4114800" cy="3917032"/>
          </a:xfrm>
        </p:spPr>
        <p:txBody>
          <a:bodyPr/>
          <a:lstStyle/>
          <a:p>
            <a:r>
              <a:rPr lang="en-GB" sz="2800" dirty="0">
                <a:latin typeface="Arial" pitchFamily="34" charset="0"/>
              </a:rPr>
              <a:t>In the case of restaurant, individual coupons can be given to consumers. </a:t>
            </a:r>
            <a:endParaRPr lang="en-GB" dirty="0"/>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23/10/2019</a:t>
            </a:fld>
            <a:endParaRPr lang="en-GB" altLang="en-US"/>
          </a:p>
        </p:txBody>
      </p:sp>
      <p:pic>
        <p:nvPicPr>
          <p:cNvPr id="6" name="Picture 5" descr="download (3).jpg"/>
          <p:cNvPicPr>
            <a:picLocks noChangeAspect="1"/>
          </p:cNvPicPr>
          <p:nvPr/>
        </p:nvPicPr>
        <p:blipFill>
          <a:blip r:embed="rId3" cstate="print"/>
          <a:stretch>
            <a:fillRect/>
          </a:stretch>
        </p:blipFill>
        <p:spPr>
          <a:xfrm>
            <a:off x="533400" y="1752600"/>
            <a:ext cx="3810000" cy="213360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Contd.</a:t>
            </a:r>
            <a:endParaRPr lang="en-GB" dirty="0"/>
          </a:p>
        </p:txBody>
      </p:sp>
      <p:sp>
        <p:nvSpPr>
          <p:cNvPr id="3" name="Content Placeholder 2"/>
          <p:cNvSpPr>
            <a:spLocks noGrp="1"/>
          </p:cNvSpPr>
          <p:nvPr>
            <p:ph idx="1"/>
          </p:nvPr>
        </p:nvSpPr>
        <p:spPr/>
        <p:txBody>
          <a:bodyPr/>
          <a:lstStyle/>
          <a:p>
            <a:r>
              <a:rPr lang="en-GB" sz="2800" dirty="0">
                <a:latin typeface="Arial" pitchFamily="34" charset="0"/>
              </a:rPr>
              <a:t>The staff members of the company Marriot must not react robotically to the consumers</a:t>
            </a:r>
          </a:p>
          <a:p>
            <a:r>
              <a:rPr lang="en-GB" sz="2800" dirty="0">
                <a:latin typeface="Arial" pitchFamily="34" charset="0"/>
              </a:rPr>
              <a:t>The customer service line of the company is available at all times through websites</a:t>
            </a:r>
            <a:endParaRPr lang="en-GB" dirty="0"/>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23/10/2019</a:t>
            </a:fld>
            <a:endParaRPr lang="en-GB"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CC6C7EED-4D9E-4003-AB2B-C0BFD970E007}"/>
              </a:ext>
            </a:extLst>
          </p:cNvPr>
          <p:cNvSpPr>
            <a:spLocks noGrp="1"/>
          </p:cNvSpPr>
          <p:nvPr>
            <p:ph type="title"/>
          </p:nvPr>
        </p:nvSpPr>
        <p:spPr>
          <a:xfrm>
            <a:off x="250825" y="223838"/>
            <a:ext cx="8435975" cy="1044575"/>
          </a:xfrm>
        </p:spPr>
        <p:txBody>
          <a:bodyPr/>
          <a:lstStyle/>
          <a:p>
            <a:pPr eaLnBrk="1" hangingPunct="1"/>
            <a:r>
              <a:rPr lang="en-GB" altLang="en-US" sz="3600" b="1" i="1" dirty="0"/>
              <a:t>Conclusion</a:t>
            </a:r>
          </a:p>
        </p:txBody>
      </p:sp>
      <p:sp>
        <p:nvSpPr>
          <p:cNvPr id="4" name="Date Placeholder 3">
            <a:extLst>
              <a:ext uri="{FF2B5EF4-FFF2-40B4-BE49-F238E27FC236}">
                <a16:creationId xmlns:a16="http://schemas.microsoft.com/office/drawing/2014/main" id="{7B91B968-1B52-4E96-A9DD-5C894B372080}"/>
              </a:ext>
            </a:extLst>
          </p:cNvPr>
          <p:cNvSpPr>
            <a:spLocks noGrp="1"/>
          </p:cNvSpPr>
          <p:nvPr>
            <p:ph type="dt" sz="quarter" idx="10"/>
          </p:nvPr>
        </p:nvSpPr>
        <p:spPr/>
        <p:txBody>
          <a:bodyPr/>
          <a:lstStyle/>
          <a:p>
            <a:pPr>
              <a:defRPr/>
            </a:pPr>
            <a:fld id="{2AF6E3BD-2E92-472E-8EDA-F6014803D143}" type="datetime1">
              <a:rPr lang="en-GB" altLang="en-US"/>
              <a:pPr>
                <a:defRPr/>
              </a:pPr>
              <a:t>23/10/2019</a:t>
            </a:fld>
            <a:endParaRPr lang="en-GB" altLang="en-US"/>
          </a:p>
        </p:txBody>
      </p:sp>
      <p:sp>
        <p:nvSpPr>
          <p:cNvPr id="25604" name="Content Placeholder 2">
            <a:extLst>
              <a:ext uri="{FF2B5EF4-FFF2-40B4-BE49-F238E27FC236}">
                <a16:creationId xmlns:a16="http://schemas.microsoft.com/office/drawing/2014/main" id="{C292C6D8-9C4D-4B1B-9380-CB3E2B0B5EBC}"/>
              </a:ext>
            </a:extLst>
          </p:cNvPr>
          <p:cNvSpPr>
            <a:spLocks noGrp="1"/>
          </p:cNvSpPr>
          <p:nvPr>
            <p:ph idx="1"/>
          </p:nvPr>
        </p:nvSpPr>
        <p:spPr>
          <a:xfrm>
            <a:off x="457200" y="1470025"/>
            <a:ext cx="8229600" cy="3917950"/>
          </a:xfrm>
        </p:spPr>
        <p:txBody>
          <a:bodyPr/>
          <a:lstStyle/>
          <a:p>
            <a:pPr>
              <a:buFont typeface="Wingdings" panose="05000000000000000000" pitchFamily="2" charset="2"/>
              <a:buChar char="§"/>
            </a:pPr>
            <a:r>
              <a:rPr lang="en-GB" dirty="0"/>
              <a:t>In the above study, it has been assessed that, the company implements a customers is right policy through which they attempt to provide consumers with what they want.</a:t>
            </a:r>
          </a:p>
          <a:p>
            <a:pPr>
              <a:buFont typeface="Wingdings" panose="05000000000000000000" pitchFamily="2" charset="2"/>
              <a:buChar char="§"/>
            </a:pPr>
            <a:endParaRPr lang="en-GB" alt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CC6C7EED-4D9E-4003-AB2B-C0BFD970E007}"/>
              </a:ext>
            </a:extLst>
          </p:cNvPr>
          <p:cNvSpPr>
            <a:spLocks noGrp="1"/>
          </p:cNvSpPr>
          <p:nvPr>
            <p:ph type="title"/>
          </p:nvPr>
        </p:nvSpPr>
        <p:spPr>
          <a:xfrm>
            <a:off x="250825" y="223838"/>
            <a:ext cx="8435975" cy="1044575"/>
          </a:xfrm>
        </p:spPr>
        <p:txBody>
          <a:bodyPr/>
          <a:lstStyle/>
          <a:p>
            <a:pPr eaLnBrk="1" hangingPunct="1"/>
            <a:r>
              <a:rPr lang="en-GB" altLang="en-US" sz="3600" b="1" i="1" dirty="0"/>
              <a:t>References</a:t>
            </a:r>
          </a:p>
        </p:txBody>
      </p:sp>
      <p:sp>
        <p:nvSpPr>
          <p:cNvPr id="4" name="Date Placeholder 3">
            <a:extLst>
              <a:ext uri="{FF2B5EF4-FFF2-40B4-BE49-F238E27FC236}">
                <a16:creationId xmlns:a16="http://schemas.microsoft.com/office/drawing/2014/main" id="{7B91B968-1B52-4E96-A9DD-5C894B372080}"/>
              </a:ext>
            </a:extLst>
          </p:cNvPr>
          <p:cNvSpPr>
            <a:spLocks noGrp="1"/>
          </p:cNvSpPr>
          <p:nvPr>
            <p:ph type="dt" sz="quarter" idx="10"/>
          </p:nvPr>
        </p:nvSpPr>
        <p:spPr/>
        <p:txBody>
          <a:bodyPr/>
          <a:lstStyle/>
          <a:p>
            <a:pPr>
              <a:defRPr/>
            </a:pPr>
            <a:fld id="{2AF6E3BD-2E92-472E-8EDA-F6014803D143}" type="datetime1">
              <a:rPr lang="en-GB" altLang="en-US"/>
              <a:pPr>
                <a:defRPr/>
              </a:pPr>
              <a:t>23/10/2019</a:t>
            </a:fld>
            <a:endParaRPr lang="en-GB" altLang="en-US"/>
          </a:p>
        </p:txBody>
      </p:sp>
      <p:sp>
        <p:nvSpPr>
          <p:cNvPr id="25604" name="Content Placeholder 2">
            <a:extLst>
              <a:ext uri="{FF2B5EF4-FFF2-40B4-BE49-F238E27FC236}">
                <a16:creationId xmlns:a16="http://schemas.microsoft.com/office/drawing/2014/main" id="{C292C6D8-9C4D-4B1B-9380-CB3E2B0B5EBC}"/>
              </a:ext>
            </a:extLst>
          </p:cNvPr>
          <p:cNvSpPr>
            <a:spLocks noGrp="1"/>
          </p:cNvSpPr>
          <p:nvPr>
            <p:ph idx="1"/>
          </p:nvPr>
        </p:nvSpPr>
        <p:spPr>
          <a:xfrm>
            <a:off x="457200" y="1470025"/>
            <a:ext cx="8229600" cy="3917950"/>
          </a:xfrm>
        </p:spPr>
        <p:txBody>
          <a:bodyPr/>
          <a:lstStyle/>
          <a:p>
            <a:pPr>
              <a:buFont typeface="+mj-lt"/>
              <a:buAutoNum type="arabicPeriod"/>
            </a:pPr>
            <a:endParaRPr lang="en-GB" sz="1600" dirty="0"/>
          </a:p>
          <a:p>
            <a:pPr>
              <a:buFont typeface="+mj-lt"/>
              <a:buAutoNum type="arabicPeriod"/>
            </a:pPr>
            <a:r>
              <a:rPr lang="en-US" sz="1600" dirty="0" err="1"/>
              <a:t>Abrate</a:t>
            </a:r>
            <a:r>
              <a:rPr lang="en-US" sz="1600" dirty="0"/>
              <a:t>, G. and </a:t>
            </a:r>
            <a:r>
              <a:rPr lang="en-US" sz="1600" dirty="0" err="1"/>
              <a:t>Viglia</a:t>
            </a:r>
            <a:r>
              <a:rPr lang="en-US" sz="1600" dirty="0"/>
              <a:t>, G., 2016. Strategic and tactical price decisions in hotel revenue management. Tourism Management, 55, pp.123-132.</a:t>
            </a:r>
          </a:p>
          <a:p>
            <a:pPr>
              <a:buFont typeface="+mj-lt"/>
              <a:buAutoNum type="arabicPeriod"/>
            </a:pPr>
            <a:r>
              <a:rPr lang="en-US" sz="1600" dirty="0"/>
              <a:t>Goodman, J., 2019. Strategic customer service: Managing the customer experience to increase positive word of mouth, build loyalty, and maximize profits. Amacom.</a:t>
            </a:r>
          </a:p>
          <a:p>
            <a:pPr>
              <a:buFont typeface="+mj-lt"/>
              <a:buAutoNum type="arabicPeriod"/>
            </a:pPr>
            <a:r>
              <a:rPr lang="en-US" sz="1600" dirty="0" err="1"/>
              <a:t>Yazejian</a:t>
            </a:r>
            <a:r>
              <a:rPr lang="en-US" sz="1600" dirty="0"/>
              <a:t>, A.A., Morganson, V.J. and Cornelius, A.M., 2017. Subtle Discrimination in the Service Sector. Industrial and Organizational Psychology, 10(1), pp.100-107.</a:t>
            </a:r>
          </a:p>
          <a:p>
            <a:pPr>
              <a:buFont typeface="+mj-lt"/>
              <a:buAutoNum type="arabicPeriod"/>
            </a:pPr>
            <a:endParaRPr lang="en-US" sz="1600" dirty="0"/>
          </a:p>
        </p:txBody>
      </p:sp>
    </p:spTree>
    <p:extLst>
      <p:ext uri="{BB962C8B-B14F-4D97-AF65-F5344CB8AC3E}">
        <p14:creationId xmlns:p14="http://schemas.microsoft.com/office/powerpoint/2010/main" val="159628212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1291</TotalTime>
  <Words>1631</Words>
  <Application>Microsoft Office PowerPoint</Application>
  <PresentationFormat>On-screen Show (4:3)</PresentationFormat>
  <Paragraphs>112</Paragraphs>
  <Slides>13</Slides>
  <Notes>11</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20140311PresentationUWTSDTemplate</vt:lpstr>
      <vt:lpstr>PowerPoint Presentation</vt:lpstr>
      <vt:lpstr>Table of Contents</vt:lpstr>
      <vt:lpstr>Introduction</vt:lpstr>
      <vt:lpstr>An Appraisal of a Guest Service Experience</vt:lpstr>
      <vt:lpstr>Contd. </vt:lpstr>
      <vt:lpstr>Contd.</vt:lpstr>
      <vt:lpstr>Service strategies and their application in practice </vt:lpstr>
      <vt:lpstr>Contd.</vt:lpstr>
      <vt:lpstr>Contd.</vt:lpstr>
      <vt:lpstr>Contd.</vt:lpstr>
      <vt:lpstr>Contd.</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Factory PC</cp:lastModifiedBy>
  <cp:revision>128</cp:revision>
  <cp:lastPrinted>2018-03-20T16:28:46Z</cp:lastPrinted>
  <dcterms:created xsi:type="dcterms:W3CDTF">2004-11-12T17:24:38Z</dcterms:created>
  <dcterms:modified xsi:type="dcterms:W3CDTF">2019-10-23T20:23:45Z</dcterms:modified>
</cp:coreProperties>
</file>