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Lst>
  <p:sldSz cx="14400213" cy="10080625"/>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p:scale>
          <a:sx n="60" d="100"/>
          <a:sy n="60" d="100"/>
        </p:scale>
        <p:origin x="496" y="-6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080016" y="1649770"/>
            <a:ext cx="12240181" cy="3509551"/>
          </a:xfrm>
        </p:spPr>
        <p:txBody>
          <a:bodyPr anchor="b"/>
          <a:lstStyle>
            <a:lvl1pPr algn="ctr">
              <a:defRPr sz="8819"/>
            </a:lvl1pPr>
          </a:lstStyle>
          <a:p>
            <a:r>
              <a:rPr lang="en-US"/>
              <a:t>Click to edit Master title style</a:t>
            </a:r>
            <a:endParaRPr lang="en-US" dirty="0"/>
          </a:p>
        </p:txBody>
      </p:sp>
      <p:sp>
        <p:nvSpPr>
          <p:cNvPr id="3" name="Subtitle 2"/>
          <p:cNvSpPr>
            <a:spLocks noGrp="1"/>
          </p:cNvSpPr>
          <p:nvPr>
            <p:ph type="subTitle" idx="1"/>
          </p:nvPr>
        </p:nvSpPr>
        <p:spPr>
          <a:xfrm>
            <a:off x="1800027" y="5294662"/>
            <a:ext cx="10800160" cy="2433817"/>
          </a:xfrm>
        </p:spPr>
        <p:txBody>
          <a:bodyPr/>
          <a:lstStyle>
            <a:lvl1pPr marL="0" indent="0" algn="ctr">
              <a:buNone/>
              <a:defRPr sz="3528"/>
            </a:lvl1pPr>
            <a:lvl2pPr marL="672038" indent="0" algn="ctr">
              <a:buNone/>
              <a:defRPr sz="2940"/>
            </a:lvl2pPr>
            <a:lvl3pPr marL="1344077" indent="0" algn="ctr">
              <a:buNone/>
              <a:defRPr sz="2646"/>
            </a:lvl3pPr>
            <a:lvl4pPr marL="2016115" indent="0" algn="ctr">
              <a:buNone/>
              <a:defRPr sz="2352"/>
            </a:lvl4pPr>
            <a:lvl5pPr marL="2688153" indent="0" algn="ctr">
              <a:buNone/>
              <a:defRPr sz="2352"/>
            </a:lvl5pPr>
            <a:lvl6pPr marL="3360191" indent="0" algn="ctr">
              <a:buNone/>
              <a:defRPr sz="2352"/>
            </a:lvl6pPr>
            <a:lvl7pPr marL="4032230" indent="0" algn="ctr">
              <a:buNone/>
              <a:defRPr sz="2352"/>
            </a:lvl7pPr>
            <a:lvl8pPr marL="4704268" indent="0" algn="ctr">
              <a:buNone/>
              <a:defRPr sz="2352"/>
            </a:lvl8pPr>
            <a:lvl9pPr marL="5376306" indent="0" algn="ctr">
              <a:buNone/>
              <a:defRPr sz="2352"/>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9FF549E-4E01-4231-BAF2-97707D132499}" type="datetimeFigureOut">
              <a:rPr lang="en-GB" smtClean="0"/>
              <a:t>25/09/2023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71521D4-F020-48C6-8EBA-CEEA5732910B}" type="slidenum">
              <a:rPr lang="en-GB" smtClean="0"/>
              <a:t>‹#›</a:t>
            </a:fld>
            <a:endParaRPr lang="en-GB"/>
          </a:p>
        </p:txBody>
      </p:sp>
    </p:spTree>
    <p:extLst>
      <p:ext uri="{BB962C8B-B14F-4D97-AF65-F5344CB8AC3E}">
        <p14:creationId xmlns:p14="http://schemas.microsoft.com/office/powerpoint/2010/main" val="40591746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9FF549E-4E01-4231-BAF2-97707D132499}" type="datetimeFigureOut">
              <a:rPr lang="en-GB" smtClean="0"/>
              <a:t>25/09/2023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71521D4-F020-48C6-8EBA-CEEA5732910B}" type="slidenum">
              <a:rPr lang="en-GB" smtClean="0"/>
              <a:t>‹#›</a:t>
            </a:fld>
            <a:endParaRPr lang="en-GB"/>
          </a:p>
        </p:txBody>
      </p:sp>
    </p:spTree>
    <p:extLst>
      <p:ext uri="{BB962C8B-B14F-4D97-AF65-F5344CB8AC3E}">
        <p14:creationId xmlns:p14="http://schemas.microsoft.com/office/powerpoint/2010/main" val="422110614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82515" y="2513159"/>
            <a:ext cx="12420184" cy="4193259"/>
          </a:xfrm>
        </p:spPr>
        <p:txBody>
          <a:bodyPr anchor="b"/>
          <a:lstStyle>
            <a:lvl1pPr>
              <a:defRPr sz="8819"/>
            </a:lvl1pPr>
          </a:lstStyle>
          <a:p>
            <a:r>
              <a:rPr lang="en-US"/>
              <a:t>Click to edit Master title style</a:t>
            </a:r>
            <a:endParaRPr lang="en-US" dirty="0"/>
          </a:p>
        </p:txBody>
      </p:sp>
      <p:sp>
        <p:nvSpPr>
          <p:cNvPr id="3" name="Text Placeholder 2"/>
          <p:cNvSpPr>
            <a:spLocks noGrp="1"/>
          </p:cNvSpPr>
          <p:nvPr>
            <p:ph type="body" idx="1"/>
          </p:nvPr>
        </p:nvSpPr>
        <p:spPr>
          <a:xfrm>
            <a:off x="982515" y="6746088"/>
            <a:ext cx="12420184" cy="2205136"/>
          </a:xfrm>
        </p:spPr>
        <p:txBody>
          <a:bodyPr/>
          <a:lstStyle>
            <a:lvl1pPr marL="0" indent="0">
              <a:buNone/>
              <a:defRPr sz="3528">
                <a:solidFill>
                  <a:schemeClr val="tx1"/>
                </a:solidFill>
              </a:defRPr>
            </a:lvl1pPr>
            <a:lvl2pPr marL="672038" indent="0">
              <a:buNone/>
              <a:defRPr sz="2940">
                <a:solidFill>
                  <a:schemeClr val="tx1">
                    <a:tint val="75000"/>
                  </a:schemeClr>
                </a:solidFill>
              </a:defRPr>
            </a:lvl2pPr>
            <a:lvl3pPr marL="1344077" indent="0">
              <a:buNone/>
              <a:defRPr sz="2646">
                <a:solidFill>
                  <a:schemeClr val="tx1">
                    <a:tint val="75000"/>
                  </a:schemeClr>
                </a:solidFill>
              </a:defRPr>
            </a:lvl3pPr>
            <a:lvl4pPr marL="2016115" indent="0">
              <a:buNone/>
              <a:defRPr sz="2352">
                <a:solidFill>
                  <a:schemeClr val="tx1">
                    <a:tint val="75000"/>
                  </a:schemeClr>
                </a:solidFill>
              </a:defRPr>
            </a:lvl4pPr>
            <a:lvl5pPr marL="2688153" indent="0">
              <a:buNone/>
              <a:defRPr sz="2352">
                <a:solidFill>
                  <a:schemeClr val="tx1">
                    <a:tint val="75000"/>
                  </a:schemeClr>
                </a:solidFill>
              </a:defRPr>
            </a:lvl5pPr>
            <a:lvl6pPr marL="3360191" indent="0">
              <a:buNone/>
              <a:defRPr sz="2352">
                <a:solidFill>
                  <a:schemeClr val="tx1">
                    <a:tint val="75000"/>
                  </a:schemeClr>
                </a:solidFill>
              </a:defRPr>
            </a:lvl6pPr>
            <a:lvl7pPr marL="4032230" indent="0">
              <a:buNone/>
              <a:defRPr sz="2352">
                <a:solidFill>
                  <a:schemeClr val="tx1">
                    <a:tint val="75000"/>
                  </a:schemeClr>
                </a:solidFill>
              </a:defRPr>
            </a:lvl7pPr>
            <a:lvl8pPr marL="4704268" indent="0">
              <a:buNone/>
              <a:defRPr sz="2352">
                <a:solidFill>
                  <a:schemeClr val="tx1">
                    <a:tint val="75000"/>
                  </a:schemeClr>
                </a:solidFill>
              </a:defRPr>
            </a:lvl8pPr>
            <a:lvl9pPr marL="5376306" indent="0">
              <a:buNone/>
              <a:defRPr sz="2352">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9FF549E-4E01-4231-BAF2-97707D132499}" type="datetimeFigureOut">
              <a:rPr lang="en-GB" smtClean="0"/>
              <a:t>25/09/2023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71521D4-F020-48C6-8EBA-CEEA5732910B}" type="slidenum">
              <a:rPr lang="en-GB" smtClean="0"/>
              <a:t>‹#›</a:t>
            </a:fld>
            <a:endParaRPr lang="en-GB"/>
          </a:p>
        </p:txBody>
      </p:sp>
    </p:spTree>
    <p:extLst>
      <p:ext uri="{BB962C8B-B14F-4D97-AF65-F5344CB8AC3E}">
        <p14:creationId xmlns:p14="http://schemas.microsoft.com/office/powerpoint/2010/main" val="25921675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990014" y="2683500"/>
            <a:ext cx="6120091" cy="639606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290108" y="2683500"/>
            <a:ext cx="6120091" cy="639606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9FF549E-4E01-4231-BAF2-97707D132499}" type="datetimeFigureOut">
              <a:rPr lang="en-GB" smtClean="0"/>
              <a:t>25/09/2023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71521D4-F020-48C6-8EBA-CEEA5732910B}" type="slidenum">
              <a:rPr lang="en-GB" smtClean="0"/>
              <a:t>‹#›</a:t>
            </a:fld>
            <a:endParaRPr lang="en-GB"/>
          </a:p>
        </p:txBody>
      </p:sp>
    </p:spTree>
    <p:extLst>
      <p:ext uri="{BB962C8B-B14F-4D97-AF65-F5344CB8AC3E}">
        <p14:creationId xmlns:p14="http://schemas.microsoft.com/office/powerpoint/2010/main" val="8722879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91890" y="536702"/>
            <a:ext cx="12420184" cy="1948455"/>
          </a:xfrm>
        </p:spPr>
        <p:txBody>
          <a:bodyPr/>
          <a:lstStyle/>
          <a:p>
            <a:r>
              <a:rPr lang="en-US"/>
              <a:t>Click to edit Master title style</a:t>
            </a:r>
            <a:endParaRPr lang="en-US" dirty="0"/>
          </a:p>
        </p:txBody>
      </p:sp>
      <p:sp>
        <p:nvSpPr>
          <p:cNvPr id="3" name="Text Placeholder 2"/>
          <p:cNvSpPr>
            <a:spLocks noGrp="1"/>
          </p:cNvSpPr>
          <p:nvPr>
            <p:ph type="body" idx="1"/>
          </p:nvPr>
        </p:nvSpPr>
        <p:spPr>
          <a:xfrm>
            <a:off x="991892" y="2471154"/>
            <a:ext cx="6091964" cy="1211074"/>
          </a:xfrm>
        </p:spPr>
        <p:txBody>
          <a:bodyPr anchor="b"/>
          <a:lstStyle>
            <a:lvl1pPr marL="0" indent="0">
              <a:buNone/>
              <a:defRPr sz="3528" b="1"/>
            </a:lvl1pPr>
            <a:lvl2pPr marL="672038" indent="0">
              <a:buNone/>
              <a:defRPr sz="2940" b="1"/>
            </a:lvl2pPr>
            <a:lvl3pPr marL="1344077" indent="0">
              <a:buNone/>
              <a:defRPr sz="2646" b="1"/>
            </a:lvl3pPr>
            <a:lvl4pPr marL="2016115" indent="0">
              <a:buNone/>
              <a:defRPr sz="2352" b="1"/>
            </a:lvl4pPr>
            <a:lvl5pPr marL="2688153" indent="0">
              <a:buNone/>
              <a:defRPr sz="2352" b="1"/>
            </a:lvl5pPr>
            <a:lvl6pPr marL="3360191" indent="0">
              <a:buNone/>
              <a:defRPr sz="2352" b="1"/>
            </a:lvl6pPr>
            <a:lvl7pPr marL="4032230" indent="0">
              <a:buNone/>
              <a:defRPr sz="2352" b="1"/>
            </a:lvl7pPr>
            <a:lvl8pPr marL="4704268" indent="0">
              <a:buNone/>
              <a:defRPr sz="2352" b="1"/>
            </a:lvl8pPr>
            <a:lvl9pPr marL="5376306" indent="0">
              <a:buNone/>
              <a:defRPr sz="2352" b="1"/>
            </a:lvl9pPr>
          </a:lstStyle>
          <a:p>
            <a:pPr lvl="0"/>
            <a:r>
              <a:rPr lang="en-US"/>
              <a:t>Click to edit Master text styles</a:t>
            </a:r>
          </a:p>
        </p:txBody>
      </p:sp>
      <p:sp>
        <p:nvSpPr>
          <p:cNvPr id="4" name="Content Placeholder 3"/>
          <p:cNvSpPr>
            <a:spLocks noGrp="1"/>
          </p:cNvSpPr>
          <p:nvPr>
            <p:ph sz="half" idx="2"/>
          </p:nvPr>
        </p:nvSpPr>
        <p:spPr>
          <a:xfrm>
            <a:off x="991892" y="3682228"/>
            <a:ext cx="6091964" cy="541600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290109" y="2471154"/>
            <a:ext cx="6121966" cy="1211074"/>
          </a:xfrm>
        </p:spPr>
        <p:txBody>
          <a:bodyPr anchor="b"/>
          <a:lstStyle>
            <a:lvl1pPr marL="0" indent="0">
              <a:buNone/>
              <a:defRPr sz="3528" b="1"/>
            </a:lvl1pPr>
            <a:lvl2pPr marL="672038" indent="0">
              <a:buNone/>
              <a:defRPr sz="2940" b="1"/>
            </a:lvl2pPr>
            <a:lvl3pPr marL="1344077" indent="0">
              <a:buNone/>
              <a:defRPr sz="2646" b="1"/>
            </a:lvl3pPr>
            <a:lvl4pPr marL="2016115" indent="0">
              <a:buNone/>
              <a:defRPr sz="2352" b="1"/>
            </a:lvl4pPr>
            <a:lvl5pPr marL="2688153" indent="0">
              <a:buNone/>
              <a:defRPr sz="2352" b="1"/>
            </a:lvl5pPr>
            <a:lvl6pPr marL="3360191" indent="0">
              <a:buNone/>
              <a:defRPr sz="2352" b="1"/>
            </a:lvl6pPr>
            <a:lvl7pPr marL="4032230" indent="0">
              <a:buNone/>
              <a:defRPr sz="2352" b="1"/>
            </a:lvl7pPr>
            <a:lvl8pPr marL="4704268" indent="0">
              <a:buNone/>
              <a:defRPr sz="2352" b="1"/>
            </a:lvl8pPr>
            <a:lvl9pPr marL="5376306" indent="0">
              <a:buNone/>
              <a:defRPr sz="2352" b="1"/>
            </a:lvl9pPr>
          </a:lstStyle>
          <a:p>
            <a:pPr lvl="0"/>
            <a:r>
              <a:rPr lang="en-US"/>
              <a:t>Click to edit Master text styles</a:t>
            </a:r>
          </a:p>
        </p:txBody>
      </p:sp>
      <p:sp>
        <p:nvSpPr>
          <p:cNvPr id="6" name="Content Placeholder 5"/>
          <p:cNvSpPr>
            <a:spLocks noGrp="1"/>
          </p:cNvSpPr>
          <p:nvPr>
            <p:ph sz="quarter" idx="4"/>
          </p:nvPr>
        </p:nvSpPr>
        <p:spPr>
          <a:xfrm>
            <a:off x="7290109" y="3682228"/>
            <a:ext cx="6121966" cy="541600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9FF549E-4E01-4231-BAF2-97707D132499}" type="datetimeFigureOut">
              <a:rPr lang="en-GB" smtClean="0"/>
              <a:t>25/09/2023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71521D4-F020-48C6-8EBA-CEEA5732910B}" type="slidenum">
              <a:rPr lang="en-GB" smtClean="0"/>
              <a:t>‹#›</a:t>
            </a:fld>
            <a:endParaRPr lang="en-GB"/>
          </a:p>
        </p:txBody>
      </p:sp>
    </p:spTree>
    <p:extLst>
      <p:ext uri="{BB962C8B-B14F-4D97-AF65-F5344CB8AC3E}">
        <p14:creationId xmlns:p14="http://schemas.microsoft.com/office/powerpoint/2010/main" val="30991841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9FF549E-4E01-4231-BAF2-97707D132499}" type="datetimeFigureOut">
              <a:rPr lang="en-GB" smtClean="0"/>
              <a:t>25/09/2023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71521D4-F020-48C6-8EBA-CEEA5732910B}" type="slidenum">
              <a:rPr lang="en-GB" smtClean="0"/>
              <a:t>‹#›</a:t>
            </a:fld>
            <a:endParaRPr lang="en-GB"/>
          </a:p>
        </p:txBody>
      </p:sp>
    </p:spTree>
    <p:extLst>
      <p:ext uri="{BB962C8B-B14F-4D97-AF65-F5344CB8AC3E}">
        <p14:creationId xmlns:p14="http://schemas.microsoft.com/office/powerpoint/2010/main" val="243912805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9FF549E-4E01-4231-BAF2-97707D132499}" type="datetimeFigureOut">
              <a:rPr lang="en-GB" smtClean="0"/>
              <a:t>25/09/2023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71521D4-F020-48C6-8EBA-CEEA5732910B}" type="slidenum">
              <a:rPr lang="en-GB" smtClean="0"/>
              <a:t>‹#›</a:t>
            </a:fld>
            <a:endParaRPr lang="en-GB"/>
          </a:p>
        </p:txBody>
      </p:sp>
    </p:spTree>
    <p:extLst>
      <p:ext uri="{BB962C8B-B14F-4D97-AF65-F5344CB8AC3E}">
        <p14:creationId xmlns:p14="http://schemas.microsoft.com/office/powerpoint/2010/main" val="24216513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91890" y="672042"/>
            <a:ext cx="4644444" cy="2352146"/>
          </a:xfrm>
        </p:spPr>
        <p:txBody>
          <a:bodyPr anchor="b"/>
          <a:lstStyle>
            <a:lvl1pPr>
              <a:defRPr sz="4704"/>
            </a:lvl1pPr>
          </a:lstStyle>
          <a:p>
            <a:r>
              <a:rPr lang="en-US"/>
              <a:t>Click to edit Master title style</a:t>
            </a:r>
            <a:endParaRPr lang="en-US" dirty="0"/>
          </a:p>
        </p:txBody>
      </p:sp>
      <p:sp>
        <p:nvSpPr>
          <p:cNvPr id="3" name="Content Placeholder 2"/>
          <p:cNvSpPr>
            <a:spLocks noGrp="1"/>
          </p:cNvSpPr>
          <p:nvPr>
            <p:ph idx="1"/>
          </p:nvPr>
        </p:nvSpPr>
        <p:spPr>
          <a:xfrm>
            <a:off x="6121966" y="1451426"/>
            <a:ext cx="7290108" cy="7163777"/>
          </a:xfrm>
        </p:spPr>
        <p:txBody>
          <a:bodyPr/>
          <a:lstStyle>
            <a:lvl1pPr>
              <a:defRPr sz="4704"/>
            </a:lvl1pPr>
            <a:lvl2pPr>
              <a:defRPr sz="4116"/>
            </a:lvl2pPr>
            <a:lvl3pPr>
              <a:defRPr sz="3528"/>
            </a:lvl3pPr>
            <a:lvl4pPr>
              <a:defRPr sz="2940"/>
            </a:lvl4pPr>
            <a:lvl5pPr>
              <a:defRPr sz="2940"/>
            </a:lvl5pPr>
            <a:lvl6pPr>
              <a:defRPr sz="2940"/>
            </a:lvl6pPr>
            <a:lvl7pPr>
              <a:defRPr sz="2940"/>
            </a:lvl7pPr>
            <a:lvl8pPr>
              <a:defRPr sz="2940"/>
            </a:lvl8pPr>
            <a:lvl9pPr>
              <a:defRPr sz="294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91890" y="3024188"/>
            <a:ext cx="4644444" cy="5602681"/>
          </a:xfrm>
        </p:spPr>
        <p:txBody>
          <a:bodyPr/>
          <a:lstStyle>
            <a:lvl1pPr marL="0" indent="0">
              <a:buNone/>
              <a:defRPr sz="2352"/>
            </a:lvl1pPr>
            <a:lvl2pPr marL="672038" indent="0">
              <a:buNone/>
              <a:defRPr sz="2058"/>
            </a:lvl2pPr>
            <a:lvl3pPr marL="1344077" indent="0">
              <a:buNone/>
              <a:defRPr sz="1764"/>
            </a:lvl3pPr>
            <a:lvl4pPr marL="2016115" indent="0">
              <a:buNone/>
              <a:defRPr sz="1470"/>
            </a:lvl4pPr>
            <a:lvl5pPr marL="2688153" indent="0">
              <a:buNone/>
              <a:defRPr sz="1470"/>
            </a:lvl5pPr>
            <a:lvl6pPr marL="3360191" indent="0">
              <a:buNone/>
              <a:defRPr sz="1470"/>
            </a:lvl6pPr>
            <a:lvl7pPr marL="4032230" indent="0">
              <a:buNone/>
              <a:defRPr sz="1470"/>
            </a:lvl7pPr>
            <a:lvl8pPr marL="4704268" indent="0">
              <a:buNone/>
              <a:defRPr sz="1470"/>
            </a:lvl8pPr>
            <a:lvl9pPr marL="5376306" indent="0">
              <a:buNone/>
              <a:defRPr sz="1470"/>
            </a:lvl9pPr>
          </a:lstStyle>
          <a:p>
            <a:pPr lvl="0"/>
            <a:r>
              <a:rPr lang="en-US"/>
              <a:t>Click to edit Master text styles</a:t>
            </a:r>
          </a:p>
        </p:txBody>
      </p:sp>
      <p:sp>
        <p:nvSpPr>
          <p:cNvPr id="5" name="Date Placeholder 4"/>
          <p:cNvSpPr>
            <a:spLocks noGrp="1"/>
          </p:cNvSpPr>
          <p:nvPr>
            <p:ph type="dt" sz="half" idx="10"/>
          </p:nvPr>
        </p:nvSpPr>
        <p:spPr/>
        <p:txBody>
          <a:bodyPr/>
          <a:lstStyle/>
          <a:p>
            <a:fld id="{49FF549E-4E01-4231-BAF2-97707D132499}" type="datetimeFigureOut">
              <a:rPr lang="en-GB" smtClean="0"/>
              <a:t>25/09/2023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71521D4-F020-48C6-8EBA-CEEA5732910B}" type="slidenum">
              <a:rPr lang="en-GB" smtClean="0"/>
              <a:t>‹#›</a:t>
            </a:fld>
            <a:endParaRPr lang="en-GB"/>
          </a:p>
        </p:txBody>
      </p:sp>
    </p:spTree>
    <p:extLst>
      <p:ext uri="{BB962C8B-B14F-4D97-AF65-F5344CB8AC3E}">
        <p14:creationId xmlns:p14="http://schemas.microsoft.com/office/powerpoint/2010/main" val="9228427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91890" y="672042"/>
            <a:ext cx="4644444" cy="2352146"/>
          </a:xfrm>
        </p:spPr>
        <p:txBody>
          <a:bodyPr anchor="b"/>
          <a:lstStyle>
            <a:lvl1pPr>
              <a:defRPr sz="4704"/>
            </a:lvl1pPr>
          </a:lstStyle>
          <a:p>
            <a:r>
              <a:rPr lang="en-US"/>
              <a:t>Click to edit Master title style</a:t>
            </a:r>
            <a:endParaRPr lang="en-US" dirty="0"/>
          </a:p>
        </p:txBody>
      </p:sp>
      <p:sp>
        <p:nvSpPr>
          <p:cNvPr id="3" name="Picture Placeholder 2"/>
          <p:cNvSpPr>
            <a:spLocks noGrp="1" noChangeAspect="1"/>
          </p:cNvSpPr>
          <p:nvPr>
            <p:ph type="pic" idx="1"/>
          </p:nvPr>
        </p:nvSpPr>
        <p:spPr>
          <a:xfrm>
            <a:off x="6121966" y="1451426"/>
            <a:ext cx="7290108" cy="7163777"/>
          </a:xfrm>
        </p:spPr>
        <p:txBody>
          <a:bodyPr anchor="t"/>
          <a:lstStyle>
            <a:lvl1pPr marL="0" indent="0">
              <a:buNone/>
              <a:defRPr sz="4704"/>
            </a:lvl1pPr>
            <a:lvl2pPr marL="672038" indent="0">
              <a:buNone/>
              <a:defRPr sz="4116"/>
            </a:lvl2pPr>
            <a:lvl3pPr marL="1344077" indent="0">
              <a:buNone/>
              <a:defRPr sz="3528"/>
            </a:lvl3pPr>
            <a:lvl4pPr marL="2016115" indent="0">
              <a:buNone/>
              <a:defRPr sz="2940"/>
            </a:lvl4pPr>
            <a:lvl5pPr marL="2688153" indent="0">
              <a:buNone/>
              <a:defRPr sz="2940"/>
            </a:lvl5pPr>
            <a:lvl6pPr marL="3360191" indent="0">
              <a:buNone/>
              <a:defRPr sz="2940"/>
            </a:lvl6pPr>
            <a:lvl7pPr marL="4032230" indent="0">
              <a:buNone/>
              <a:defRPr sz="2940"/>
            </a:lvl7pPr>
            <a:lvl8pPr marL="4704268" indent="0">
              <a:buNone/>
              <a:defRPr sz="2940"/>
            </a:lvl8pPr>
            <a:lvl9pPr marL="5376306" indent="0">
              <a:buNone/>
              <a:defRPr sz="2940"/>
            </a:lvl9pPr>
          </a:lstStyle>
          <a:p>
            <a:r>
              <a:rPr lang="en-US"/>
              <a:t>Click icon to add picture</a:t>
            </a:r>
            <a:endParaRPr lang="en-US" dirty="0"/>
          </a:p>
        </p:txBody>
      </p:sp>
      <p:sp>
        <p:nvSpPr>
          <p:cNvPr id="4" name="Text Placeholder 3"/>
          <p:cNvSpPr>
            <a:spLocks noGrp="1"/>
          </p:cNvSpPr>
          <p:nvPr>
            <p:ph type="body" sz="half" idx="2"/>
          </p:nvPr>
        </p:nvSpPr>
        <p:spPr>
          <a:xfrm>
            <a:off x="991890" y="3024188"/>
            <a:ext cx="4644444" cy="5602681"/>
          </a:xfrm>
        </p:spPr>
        <p:txBody>
          <a:bodyPr/>
          <a:lstStyle>
            <a:lvl1pPr marL="0" indent="0">
              <a:buNone/>
              <a:defRPr sz="2352"/>
            </a:lvl1pPr>
            <a:lvl2pPr marL="672038" indent="0">
              <a:buNone/>
              <a:defRPr sz="2058"/>
            </a:lvl2pPr>
            <a:lvl3pPr marL="1344077" indent="0">
              <a:buNone/>
              <a:defRPr sz="1764"/>
            </a:lvl3pPr>
            <a:lvl4pPr marL="2016115" indent="0">
              <a:buNone/>
              <a:defRPr sz="1470"/>
            </a:lvl4pPr>
            <a:lvl5pPr marL="2688153" indent="0">
              <a:buNone/>
              <a:defRPr sz="1470"/>
            </a:lvl5pPr>
            <a:lvl6pPr marL="3360191" indent="0">
              <a:buNone/>
              <a:defRPr sz="1470"/>
            </a:lvl6pPr>
            <a:lvl7pPr marL="4032230" indent="0">
              <a:buNone/>
              <a:defRPr sz="1470"/>
            </a:lvl7pPr>
            <a:lvl8pPr marL="4704268" indent="0">
              <a:buNone/>
              <a:defRPr sz="1470"/>
            </a:lvl8pPr>
            <a:lvl9pPr marL="5376306" indent="0">
              <a:buNone/>
              <a:defRPr sz="1470"/>
            </a:lvl9pPr>
          </a:lstStyle>
          <a:p>
            <a:pPr lvl="0"/>
            <a:r>
              <a:rPr lang="en-US"/>
              <a:t>Click to edit Master text styles</a:t>
            </a:r>
          </a:p>
        </p:txBody>
      </p:sp>
      <p:sp>
        <p:nvSpPr>
          <p:cNvPr id="5" name="Date Placeholder 4"/>
          <p:cNvSpPr>
            <a:spLocks noGrp="1"/>
          </p:cNvSpPr>
          <p:nvPr>
            <p:ph type="dt" sz="half" idx="10"/>
          </p:nvPr>
        </p:nvSpPr>
        <p:spPr/>
        <p:txBody>
          <a:bodyPr/>
          <a:lstStyle/>
          <a:p>
            <a:fld id="{49FF549E-4E01-4231-BAF2-97707D132499}" type="datetimeFigureOut">
              <a:rPr lang="en-GB" smtClean="0"/>
              <a:t>25/09/2023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71521D4-F020-48C6-8EBA-CEEA5732910B}" type="slidenum">
              <a:rPr lang="en-GB" smtClean="0"/>
              <a:t>‹#›</a:t>
            </a:fld>
            <a:endParaRPr lang="en-GB"/>
          </a:p>
        </p:txBody>
      </p:sp>
    </p:spTree>
    <p:extLst>
      <p:ext uri="{BB962C8B-B14F-4D97-AF65-F5344CB8AC3E}">
        <p14:creationId xmlns:p14="http://schemas.microsoft.com/office/powerpoint/2010/main" val="39344908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9FF549E-4E01-4231-BAF2-97707D132499}" type="datetimeFigureOut">
              <a:rPr lang="en-GB" smtClean="0"/>
              <a:t>25/09/2023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71521D4-F020-48C6-8EBA-CEEA5732910B}" type="slidenum">
              <a:rPr lang="en-GB" smtClean="0"/>
              <a:t>‹#›</a:t>
            </a:fld>
            <a:endParaRPr lang="en-GB"/>
          </a:p>
        </p:txBody>
      </p:sp>
    </p:spTree>
    <p:extLst>
      <p:ext uri="{BB962C8B-B14F-4D97-AF65-F5344CB8AC3E}">
        <p14:creationId xmlns:p14="http://schemas.microsoft.com/office/powerpoint/2010/main" val="1855867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305153" y="536700"/>
            <a:ext cx="3105046" cy="8542864"/>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990015" y="536700"/>
            <a:ext cx="9135135" cy="854286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9FF549E-4E01-4231-BAF2-97707D132499}" type="datetimeFigureOut">
              <a:rPr lang="en-GB" smtClean="0"/>
              <a:t>25/09/2023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71521D4-F020-48C6-8EBA-CEEA5732910B}" type="slidenum">
              <a:rPr lang="en-GB" smtClean="0"/>
              <a:t>‹#›</a:t>
            </a:fld>
            <a:endParaRPr lang="en-GB"/>
          </a:p>
        </p:txBody>
      </p:sp>
    </p:spTree>
    <p:extLst>
      <p:ext uri="{BB962C8B-B14F-4D97-AF65-F5344CB8AC3E}">
        <p14:creationId xmlns:p14="http://schemas.microsoft.com/office/powerpoint/2010/main" val="179948555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990015" y="536702"/>
            <a:ext cx="12420184" cy="1948455"/>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990015" y="2683500"/>
            <a:ext cx="12420184" cy="639606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990015" y="9343248"/>
            <a:ext cx="3240048" cy="536700"/>
          </a:xfrm>
          <a:prstGeom prst="rect">
            <a:avLst/>
          </a:prstGeom>
        </p:spPr>
        <p:txBody>
          <a:bodyPr vert="horz" lIns="91440" tIns="45720" rIns="91440" bIns="45720" rtlCol="0" anchor="ctr"/>
          <a:lstStyle>
            <a:lvl1pPr algn="l">
              <a:defRPr sz="1764">
                <a:solidFill>
                  <a:schemeClr val="tx1">
                    <a:tint val="75000"/>
                  </a:schemeClr>
                </a:solidFill>
              </a:defRPr>
            </a:lvl1pPr>
          </a:lstStyle>
          <a:p>
            <a:fld id="{49FF549E-4E01-4231-BAF2-97707D132499}" type="datetimeFigureOut">
              <a:rPr lang="en-GB" smtClean="0"/>
              <a:t>25/09/2023</a:t>
            </a:fld>
            <a:endParaRPr lang="en-GB"/>
          </a:p>
        </p:txBody>
      </p:sp>
      <p:sp>
        <p:nvSpPr>
          <p:cNvPr id="5" name="Footer Placeholder 4"/>
          <p:cNvSpPr>
            <a:spLocks noGrp="1"/>
          </p:cNvSpPr>
          <p:nvPr>
            <p:ph type="ftr" sz="quarter" idx="3"/>
          </p:nvPr>
        </p:nvSpPr>
        <p:spPr>
          <a:xfrm>
            <a:off x="4770071" y="9343248"/>
            <a:ext cx="4860072" cy="536700"/>
          </a:xfrm>
          <a:prstGeom prst="rect">
            <a:avLst/>
          </a:prstGeom>
        </p:spPr>
        <p:txBody>
          <a:bodyPr vert="horz" lIns="91440" tIns="45720" rIns="91440" bIns="45720" rtlCol="0" anchor="ctr"/>
          <a:lstStyle>
            <a:lvl1pPr algn="ctr">
              <a:defRPr sz="1764">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10170150" y="9343248"/>
            <a:ext cx="3240048" cy="536700"/>
          </a:xfrm>
          <a:prstGeom prst="rect">
            <a:avLst/>
          </a:prstGeom>
        </p:spPr>
        <p:txBody>
          <a:bodyPr vert="horz" lIns="91440" tIns="45720" rIns="91440" bIns="45720" rtlCol="0" anchor="ctr"/>
          <a:lstStyle>
            <a:lvl1pPr algn="r">
              <a:defRPr sz="1764">
                <a:solidFill>
                  <a:schemeClr val="tx1">
                    <a:tint val="75000"/>
                  </a:schemeClr>
                </a:solidFill>
              </a:defRPr>
            </a:lvl1pPr>
          </a:lstStyle>
          <a:p>
            <a:fld id="{C71521D4-F020-48C6-8EBA-CEEA5732910B}" type="slidenum">
              <a:rPr lang="en-GB" smtClean="0"/>
              <a:t>‹#›</a:t>
            </a:fld>
            <a:endParaRPr lang="en-GB"/>
          </a:p>
        </p:txBody>
      </p:sp>
    </p:spTree>
    <p:extLst>
      <p:ext uri="{BB962C8B-B14F-4D97-AF65-F5344CB8AC3E}">
        <p14:creationId xmlns:p14="http://schemas.microsoft.com/office/powerpoint/2010/main" val="66189632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1344077" rtl="0" eaLnBrk="1" latinLnBrk="0" hangingPunct="1">
        <a:lnSpc>
          <a:spcPct val="90000"/>
        </a:lnSpc>
        <a:spcBef>
          <a:spcPct val="0"/>
        </a:spcBef>
        <a:buNone/>
        <a:defRPr sz="6468" kern="1200">
          <a:solidFill>
            <a:schemeClr val="tx1"/>
          </a:solidFill>
          <a:latin typeface="+mj-lt"/>
          <a:ea typeface="+mj-ea"/>
          <a:cs typeface="+mj-cs"/>
        </a:defRPr>
      </a:lvl1pPr>
    </p:titleStyle>
    <p:bodyStyle>
      <a:lvl1pPr marL="336019" indent="-336019" algn="l" defTabSz="1344077" rtl="0" eaLnBrk="1" latinLnBrk="0" hangingPunct="1">
        <a:lnSpc>
          <a:spcPct val="90000"/>
        </a:lnSpc>
        <a:spcBef>
          <a:spcPts val="1470"/>
        </a:spcBef>
        <a:buFont typeface="Arial" panose="020B0604020202020204" pitchFamily="34" charset="0"/>
        <a:buChar char="•"/>
        <a:defRPr sz="4116" kern="1200">
          <a:solidFill>
            <a:schemeClr val="tx1"/>
          </a:solidFill>
          <a:latin typeface="+mn-lt"/>
          <a:ea typeface="+mn-ea"/>
          <a:cs typeface="+mn-cs"/>
        </a:defRPr>
      </a:lvl1pPr>
      <a:lvl2pPr marL="1008057" indent="-336019" algn="l" defTabSz="1344077" rtl="0" eaLnBrk="1" latinLnBrk="0" hangingPunct="1">
        <a:lnSpc>
          <a:spcPct val="90000"/>
        </a:lnSpc>
        <a:spcBef>
          <a:spcPts val="735"/>
        </a:spcBef>
        <a:buFont typeface="Arial" panose="020B0604020202020204" pitchFamily="34" charset="0"/>
        <a:buChar char="•"/>
        <a:defRPr sz="3528" kern="1200">
          <a:solidFill>
            <a:schemeClr val="tx1"/>
          </a:solidFill>
          <a:latin typeface="+mn-lt"/>
          <a:ea typeface="+mn-ea"/>
          <a:cs typeface="+mn-cs"/>
        </a:defRPr>
      </a:lvl2pPr>
      <a:lvl3pPr marL="1680096" indent="-336019" algn="l" defTabSz="1344077" rtl="0" eaLnBrk="1" latinLnBrk="0" hangingPunct="1">
        <a:lnSpc>
          <a:spcPct val="90000"/>
        </a:lnSpc>
        <a:spcBef>
          <a:spcPts val="735"/>
        </a:spcBef>
        <a:buFont typeface="Arial" panose="020B0604020202020204" pitchFamily="34" charset="0"/>
        <a:buChar char="•"/>
        <a:defRPr sz="2940" kern="1200">
          <a:solidFill>
            <a:schemeClr val="tx1"/>
          </a:solidFill>
          <a:latin typeface="+mn-lt"/>
          <a:ea typeface="+mn-ea"/>
          <a:cs typeface="+mn-cs"/>
        </a:defRPr>
      </a:lvl3pPr>
      <a:lvl4pPr marL="2352134" indent="-336019" algn="l" defTabSz="1344077" rtl="0" eaLnBrk="1" latinLnBrk="0" hangingPunct="1">
        <a:lnSpc>
          <a:spcPct val="90000"/>
        </a:lnSpc>
        <a:spcBef>
          <a:spcPts val="735"/>
        </a:spcBef>
        <a:buFont typeface="Arial" panose="020B0604020202020204" pitchFamily="34" charset="0"/>
        <a:buChar char="•"/>
        <a:defRPr sz="2646" kern="1200">
          <a:solidFill>
            <a:schemeClr val="tx1"/>
          </a:solidFill>
          <a:latin typeface="+mn-lt"/>
          <a:ea typeface="+mn-ea"/>
          <a:cs typeface="+mn-cs"/>
        </a:defRPr>
      </a:lvl4pPr>
      <a:lvl5pPr marL="3024172" indent="-336019" algn="l" defTabSz="1344077" rtl="0" eaLnBrk="1" latinLnBrk="0" hangingPunct="1">
        <a:lnSpc>
          <a:spcPct val="90000"/>
        </a:lnSpc>
        <a:spcBef>
          <a:spcPts val="735"/>
        </a:spcBef>
        <a:buFont typeface="Arial" panose="020B0604020202020204" pitchFamily="34" charset="0"/>
        <a:buChar char="•"/>
        <a:defRPr sz="2646" kern="1200">
          <a:solidFill>
            <a:schemeClr val="tx1"/>
          </a:solidFill>
          <a:latin typeface="+mn-lt"/>
          <a:ea typeface="+mn-ea"/>
          <a:cs typeface="+mn-cs"/>
        </a:defRPr>
      </a:lvl5pPr>
      <a:lvl6pPr marL="3696211" indent="-336019" algn="l" defTabSz="1344077" rtl="0" eaLnBrk="1" latinLnBrk="0" hangingPunct="1">
        <a:lnSpc>
          <a:spcPct val="90000"/>
        </a:lnSpc>
        <a:spcBef>
          <a:spcPts val="735"/>
        </a:spcBef>
        <a:buFont typeface="Arial" panose="020B0604020202020204" pitchFamily="34" charset="0"/>
        <a:buChar char="•"/>
        <a:defRPr sz="2646" kern="1200">
          <a:solidFill>
            <a:schemeClr val="tx1"/>
          </a:solidFill>
          <a:latin typeface="+mn-lt"/>
          <a:ea typeface="+mn-ea"/>
          <a:cs typeface="+mn-cs"/>
        </a:defRPr>
      </a:lvl6pPr>
      <a:lvl7pPr marL="4368249" indent="-336019" algn="l" defTabSz="1344077" rtl="0" eaLnBrk="1" latinLnBrk="0" hangingPunct="1">
        <a:lnSpc>
          <a:spcPct val="90000"/>
        </a:lnSpc>
        <a:spcBef>
          <a:spcPts val="735"/>
        </a:spcBef>
        <a:buFont typeface="Arial" panose="020B0604020202020204" pitchFamily="34" charset="0"/>
        <a:buChar char="•"/>
        <a:defRPr sz="2646" kern="1200">
          <a:solidFill>
            <a:schemeClr val="tx1"/>
          </a:solidFill>
          <a:latin typeface="+mn-lt"/>
          <a:ea typeface="+mn-ea"/>
          <a:cs typeface="+mn-cs"/>
        </a:defRPr>
      </a:lvl7pPr>
      <a:lvl8pPr marL="5040287" indent="-336019" algn="l" defTabSz="1344077" rtl="0" eaLnBrk="1" latinLnBrk="0" hangingPunct="1">
        <a:lnSpc>
          <a:spcPct val="90000"/>
        </a:lnSpc>
        <a:spcBef>
          <a:spcPts val="735"/>
        </a:spcBef>
        <a:buFont typeface="Arial" panose="020B0604020202020204" pitchFamily="34" charset="0"/>
        <a:buChar char="•"/>
        <a:defRPr sz="2646" kern="1200">
          <a:solidFill>
            <a:schemeClr val="tx1"/>
          </a:solidFill>
          <a:latin typeface="+mn-lt"/>
          <a:ea typeface="+mn-ea"/>
          <a:cs typeface="+mn-cs"/>
        </a:defRPr>
      </a:lvl8pPr>
      <a:lvl9pPr marL="5712325" indent="-336019" algn="l" defTabSz="1344077" rtl="0" eaLnBrk="1" latinLnBrk="0" hangingPunct="1">
        <a:lnSpc>
          <a:spcPct val="90000"/>
        </a:lnSpc>
        <a:spcBef>
          <a:spcPts val="735"/>
        </a:spcBef>
        <a:buFont typeface="Arial" panose="020B0604020202020204" pitchFamily="34" charset="0"/>
        <a:buChar char="•"/>
        <a:defRPr sz="2646" kern="1200">
          <a:solidFill>
            <a:schemeClr val="tx1"/>
          </a:solidFill>
          <a:latin typeface="+mn-lt"/>
          <a:ea typeface="+mn-ea"/>
          <a:cs typeface="+mn-cs"/>
        </a:defRPr>
      </a:lvl9pPr>
    </p:bodyStyle>
    <p:otherStyle>
      <a:defPPr>
        <a:defRPr lang="en-US"/>
      </a:defPPr>
      <a:lvl1pPr marL="0" algn="l" defTabSz="1344077" rtl="0" eaLnBrk="1" latinLnBrk="0" hangingPunct="1">
        <a:defRPr sz="2646" kern="1200">
          <a:solidFill>
            <a:schemeClr val="tx1"/>
          </a:solidFill>
          <a:latin typeface="+mn-lt"/>
          <a:ea typeface="+mn-ea"/>
          <a:cs typeface="+mn-cs"/>
        </a:defRPr>
      </a:lvl1pPr>
      <a:lvl2pPr marL="672038" algn="l" defTabSz="1344077" rtl="0" eaLnBrk="1" latinLnBrk="0" hangingPunct="1">
        <a:defRPr sz="2646" kern="1200">
          <a:solidFill>
            <a:schemeClr val="tx1"/>
          </a:solidFill>
          <a:latin typeface="+mn-lt"/>
          <a:ea typeface="+mn-ea"/>
          <a:cs typeface="+mn-cs"/>
        </a:defRPr>
      </a:lvl2pPr>
      <a:lvl3pPr marL="1344077" algn="l" defTabSz="1344077" rtl="0" eaLnBrk="1" latinLnBrk="0" hangingPunct="1">
        <a:defRPr sz="2646" kern="1200">
          <a:solidFill>
            <a:schemeClr val="tx1"/>
          </a:solidFill>
          <a:latin typeface="+mn-lt"/>
          <a:ea typeface="+mn-ea"/>
          <a:cs typeface="+mn-cs"/>
        </a:defRPr>
      </a:lvl3pPr>
      <a:lvl4pPr marL="2016115" algn="l" defTabSz="1344077" rtl="0" eaLnBrk="1" latinLnBrk="0" hangingPunct="1">
        <a:defRPr sz="2646" kern="1200">
          <a:solidFill>
            <a:schemeClr val="tx1"/>
          </a:solidFill>
          <a:latin typeface="+mn-lt"/>
          <a:ea typeface="+mn-ea"/>
          <a:cs typeface="+mn-cs"/>
        </a:defRPr>
      </a:lvl4pPr>
      <a:lvl5pPr marL="2688153" algn="l" defTabSz="1344077" rtl="0" eaLnBrk="1" latinLnBrk="0" hangingPunct="1">
        <a:defRPr sz="2646" kern="1200">
          <a:solidFill>
            <a:schemeClr val="tx1"/>
          </a:solidFill>
          <a:latin typeface="+mn-lt"/>
          <a:ea typeface="+mn-ea"/>
          <a:cs typeface="+mn-cs"/>
        </a:defRPr>
      </a:lvl5pPr>
      <a:lvl6pPr marL="3360191" algn="l" defTabSz="1344077" rtl="0" eaLnBrk="1" latinLnBrk="0" hangingPunct="1">
        <a:defRPr sz="2646" kern="1200">
          <a:solidFill>
            <a:schemeClr val="tx1"/>
          </a:solidFill>
          <a:latin typeface="+mn-lt"/>
          <a:ea typeface="+mn-ea"/>
          <a:cs typeface="+mn-cs"/>
        </a:defRPr>
      </a:lvl6pPr>
      <a:lvl7pPr marL="4032230" algn="l" defTabSz="1344077" rtl="0" eaLnBrk="1" latinLnBrk="0" hangingPunct="1">
        <a:defRPr sz="2646" kern="1200">
          <a:solidFill>
            <a:schemeClr val="tx1"/>
          </a:solidFill>
          <a:latin typeface="+mn-lt"/>
          <a:ea typeface="+mn-ea"/>
          <a:cs typeface="+mn-cs"/>
        </a:defRPr>
      </a:lvl7pPr>
      <a:lvl8pPr marL="4704268" algn="l" defTabSz="1344077" rtl="0" eaLnBrk="1" latinLnBrk="0" hangingPunct="1">
        <a:defRPr sz="2646" kern="1200">
          <a:solidFill>
            <a:schemeClr val="tx1"/>
          </a:solidFill>
          <a:latin typeface="+mn-lt"/>
          <a:ea typeface="+mn-ea"/>
          <a:cs typeface="+mn-cs"/>
        </a:defRPr>
      </a:lvl8pPr>
      <a:lvl9pPr marL="5376306" algn="l" defTabSz="1344077" rtl="0" eaLnBrk="1" latinLnBrk="0" hangingPunct="1">
        <a:defRPr sz="2646"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r3.vlereader.com/Reader?ean=9780335240074"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1EEC335-1EDE-0CB2-B8D3-42A73FD119BE}"/>
              </a:ext>
            </a:extLst>
          </p:cNvPr>
          <p:cNvSpPr/>
          <p:nvPr/>
        </p:nvSpPr>
        <p:spPr>
          <a:xfrm>
            <a:off x="427832" y="1116535"/>
            <a:ext cx="13572200" cy="1016886"/>
          </a:xfrm>
          <a:prstGeom prst="rect">
            <a:avLst/>
          </a:prstGeom>
          <a:noFill/>
          <a:ln w="25400"/>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2732"/>
          </a:p>
        </p:txBody>
      </p:sp>
      <p:sp>
        <p:nvSpPr>
          <p:cNvPr id="6" name="Rectangle 5">
            <a:extLst>
              <a:ext uri="{FF2B5EF4-FFF2-40B4-BE49-F238E27FC236}">
                <a16:creationId xmlns:a16="http://schemas.microsoft.com/office/drawing/2014/main" id="{601363AB-2400-1988-27D0-8FFDDB8E58FD}"/>
              </a:ext>
            </a:extLst>
          </p:cNvPr>
          <p:cNvSpPr/>
          <p:nvPr/>
        </p:nvSpPr>
        <p:spPr>
          <a:xfrm>
            <a:off x="426005" y="2364910"/>
            <a:ext cx="4308064" cy="6410122"/>
          </a:xfrm>
          <a:prstGeom prst="rect">
            <a:avLst/>
          </a:prstGeom>
          <a:noFill/>
          <a:ln w="25400"/>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2732"/>
          </a:p>
        </p:txBody>
      </p:sp>
      <p:sp>
        <p:nvSpPr>
          <p:cNvPr id="7" name="Rectangle 6">
            <a:extLst>
              <a:ext uri="{FF2B5EF4-FFF2-40B4-BE49-F238E27FC236}">
                <a16:creationId xmlns:a16="http://schemas.microsoft.com/office/drawing/2014/main" id="{F77329B8-7B45-0F57-6E71-159A23591B3A}"/>
              </a:ext>
            </a:extLst>
          </p:cNvPr>
          <p:cNvSpPr/>
          <p:nvPr/>
        </p:nvSpPr>
        <p:spPr>
          <a:xfrm>
            <a:off x="4962070" y="2332068"/>
            <a:ext cx="4518981" cy="6410122"/>
          </a:xfrm>
          <a:prstGeom prst="rect">
            <a:avLst/>
          </a:prstGeom>
          <a:noFill/>
          <a:ln w="25400"/>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2732"/>
          </a:p>
        </p:txBody>
      </p:sp>
      <p:sp>
        <p:nvSpPr>
          <p:cNvPr id="8" name="Rectangle 7">
            <a:extLst>
              <a:ext uri="{FF2B5EF4-FFF2-40B4-BE49-F238E27FC236}">
                <a16:creationId xmlns:a16="http://schemas.microsoft.com/office/drawing/2014/main" id="{BAC2A097-6548-377A-8E5D-1BACD0844435}"/>
              </a:ext>
            </a:extLst>
          </p:cNvPr>
          <p:cNvSpPr/>
          <p:nvPr/>
        </p:nvSpPr>
        <p:spPr>
          <a:xfrm>
            <a:off x="9624142" y="2317453"/>
            <a:ext cx="4410835" cy="6410122"/>
          </a:xfrm>
          <a:prstGeom prst="rect">
            <a:avLst/>
          </a:prstGeom>
          <a:noFill/>
          <a:ln w="25400"/>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2732"/>
          </a:p>
        </p:txBody>
      </p:sp>
      <p:sp>
        <p:nvSpPr>
          <p:cNvPr id="9" name="Rectangle 8">
            <a:extLst>
              <a:ext uri="{FF2B5EF4-FFF2-40B4-BE49-F238E27FC236}">
                <a16:creationId xmlns:a16="http://schemas.microsoft.com/office/drawing/2014/main" id="{CA75EDCF-5601-3493-EB9A-FBADE20C2E67}"/>
              </a:ext>
            </a:extLst>
          </p:cNvPr>
          <p:cNvSpPr/>
          <p:nvPr/>
        </p:nvSpPr>
        <p:spPr>
          <a:xfrm>
            <a:off x="426004" y="8926222"/>
            <a:ext cx="13506204" cy="1015907"/>
          </a:xfrm>
          <a:prstGeom prst="rect">
            <a:avLst/>
          </a:prstGeom>
          <a:noFill/>
          <a:ln w="25400"/>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2732"/>
          </a:p>
        </p:txBody>
      </p:sp>
      <p:sp>
        <p:nvSpPr>
          <p:cNvPr id="16" name="TextBox 15">
            <a:extLst>
              <a:ext uri="{FF2B5EF4-FFF2-40B4-BE49-F238E27FC236}">
                <a16:creationId xmlns:a16="http://schemas.microsoft.com/office/drawing/2014/main" id="{7162D3CB-5DC1-F519-EDFF-0735CE446D54}"/>
              </a:ext>
            </a:extLst>
          </p:cNvPr>
          <p:cNvSpPr txBox="1"/>
          <p:nvPr/>
        </p:nvSpPr>
        <p:spPr>
          <a:xfrm>
            <a:off x="468006" y="1131998"/>
            <a:ext cx="13532026" cy="1517980"/>
          </a:xfrm>
          <a:prstGeom prst="rect">
            <a:avLst/>
          </a:prstGeom>
          <a:noFill/>
        </p:spPr>
        <p:txBody>
          <a:bodyPr wrap="square" rtlCol="0">
            <a:spAutoFit/>
          </a:bodyPr>
          <a:lstStyle/>
          <a:p>
            <a:r>
              <a:rPr lang="en-GB" sz="1400" dirty="0">
                <a:latin typeface="Arial" panose="020B0604020202020204" pitchFamily="34" charset="0"/>
                <a:cs typeface="Arial" panose="020B0604020202020204" pitchFamily="34" charset="0"/>
              </a:rPr>
              <a:t>Introduction: </a:t>
            </a:r>
          </a:p>
          <a:p>
            <a:r>
              <a:rPr lang="en-GB" sz="1200" kern="100" dirty="0">
                <a:latin typeface="Arial" panose="020B0604020202020204" pitchFamily="34" charset="0"/>
                <a:ea typeface="Calibri" panose="020F0502020204030204" pitchFamily="34" charset="0"/>
                <a:cs typeface="Times New Roman" panose="02020603050405020304" pitchFamily="18" charset="0"/>
              </a:rPr>
              <a:t>Academic skills are the abilities, strategies and habits that learners require to succeed in an academic environment (Cottrell, 2013).  As the academic journey begins, knowledge of the Early Year’s environment will strengthen. It is important that understanding how time management, note taking and group work will support and develop apprehension into this new world. </a:t>
            </a:r>
            <a:endParaRPr lang="en-GB" dirty="0"/>
          </a:p>
          <a:p>
            <a:endParaRPr lang="en-GB" sz="2732" dirty="0"/>
          </a:p>
          <a:p>
            <a:endParaRPr lang="en-GB" sz="2732" dirty="0"/>
          </a:p>
        </p:txBody>
      </p:sp>
      <p:sp>
        <p:nvSpPr>
          <p:cNvPr id="17" name="TextBox 16">
            <a:extLst>
              <a:ext uri="{FF2B5EF4-FFF2-40B4-BE49-F238E27FC236}">
                <a16:creationId xmlns:a16="http://schemas.microsoft.com/office/drawing/2014/main" id="{073196D0-6079-0FA6-DBC0-DDA4383D6298}"/>
              </a:ext>
            </a:extLst>
          </p:cNvPr>
          <p:cNvSpPr txBox="1"/>
          <p:nvPr/>
        </p:nvSpPr>
        <p:spPr>
          <a:xfrm>
            <a:off x="518094" y="8940837"/>
            <a:ext cx="13448026" cy="1075294"/>
          </a:xfrm>
          <a:prstGeom prst="rect">
            <a:avLst/>
          </a:prstGeom>
          <a:noFill/>
        </p:spPr>
        <p:txBody>
          <a:bodyPr wrap="square" rtlCol="0">
            <a:spAutoFit/>
          </a:bodyPr>
          <a:lstStyle/>
          <a:p>
            <a:pPr algn="just">
              <a:lnSpc>
                <a:spcPct val="107000"/>
              </a:lnSpc>
              <a:spcAft>
                <a:spcPts val="800"/>
              </a:spcAft>
            </a:pPr>
            <a:r>
              <a:rPr lang="en-GB" sz="1200" b="1" kern="100" dirty="0">
                <a:effectLst/>
                <a:latin typeface="Arial" panose="020B0604020202020204" pitchFamily="34" charset="0"/>
                <a:ea typeface="Calibri" panose="020F0502020204030204" pitchFamily="34" charset="0"/>
                <a:cs typeface="Times New Roman" panose="02020603050405020304" pitchFamily="18" charset="0"/>
              </a:rPr>
              <a:t> </a:t>
            </a:r>
            <a:r>
              <a:rPr lang="en-GB" sz="1200" b="1" kern="100" dirty="0" err="1">
                <a:effectLst/>
                <a:latin typeface="Arial" panose="020B0604020202020204" pitchFamily="34" charset="0"/>
                <a:ea typeface="Calibri" panose="020F0502020204030204" pitchFamily="34" charset="0"/>
                <a:cs typeface="Times New Roman" panose="02020603050405020304" pitchFamily="18" charset="0"/>
              </a:rPr>
              <a:t>Conclusion</a:t>
            </a:r>
            <a:r>
              <a:rPr lang="en-GB" sz="1050" kern="100" dirty="0" err="1">
                <a:effectLst/>
                <a:latin typeface="Arial" panose="020B0604020202020204" pitchFamily="34" charset="0"/>
                <a:ea typeface="Calibri" panose="020F0502020204030204" pitchFamily="34" charset="0"/>
                <a:cs typeface="Times New Roman" panose="02020603050405020304" pitchFamily="18" charset="0"/>
              </a:rPr>
              <a:t>:The</a:t>
            </a:r>
            <a:r>
              <a:rPr lang="en-GB" sz="1050" kern="100" dirty="0">
                <a:effectLst/>
                <a:latin typeface="Arial" panose="020B0604020202020204" pitchFamily="34" charset="0"/>
                <a:ea typeface="Calibri" panose="020F0502020204030204" pitchFamily="34" charset="0"/>
                <a:cs typeface="Times New Roman" panose="02020603050405020304" pitchFamily="18" charset="0"/>
              </a:rPr>
              <a:t> skills highlighted within the academic poster are all useful tools to be used as the academic journey begins and in everyday life. Having an awareness of the importance of effective time management and allowing for emergencies will support resilience and wellbeing to be successful. (Cottrell, 2013).   Through progression of study accurate and critical note taking support recall of information and  guidance to complete tasks to the best of our ability. (Hopkins and Reid, 2018).Group work are skills that can be transferable as we recognise and respect our peers or work collages skills set and how through collaboration, these skills can be strengthen(Moore, 2010).. All  three skills used in conjunction will support in academic success.</a:t>
            </a:r>
          </a:p>
          <a:p>
            <a:pPr algn="just">
              <a:lnSpc>
                <a:spcPct val="107000"/>
              </a:lnSpc>
              <a:spcAft>
                <a:spcPts val="800"/>
              </a:spcAft>
            </a:pPr>
            <a:r>
              <a:rPr lang="en-GB" sz="1050" kern="100" dirty="0">
                <a:effectLst/>
                <a:latin typeface="Arial" panose="020B0604020202020204" pitchFamily="34" charset="0"/>
                <a:ea typeface="Calibri" panose="020F0502020204030204" pitchFamily="34" charset="0"/>
                <a:cs typeface="Times New Roman" panose="02020603050405020304" pitchFamily="18" charset="0"/>
              </a:rPr>
              <a:t> </a:t>
            </a:r>
            <a:endParaRPr lang="en-GB" sz="105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9" name="TextBox 18">
            <a:extLst>
              <a:ext uri="{FF2B5EF4-FFF2-40B4-BE49-F238E27FC236}">
                <a16:creationId xmlns:a16="http://schemas.microsoft.com/office/drawing/2014/main" id="{C5F3EE51-7192-C71E-EC13-91A758F7661A}"/>
              </a:ext>
            </a:extLst>
          </p:cNvPr>
          <p:cNvSpPr txBox="1"/>
          <p:nvPr/>
        </p:nvSpPr>
        <p:spPr>
          <a:xfrm>
            <a:off x="468005" y="2332069"/>
            <a:ext cx="4266063" cy="6258636"/>
          </a:xfrm>
          <a:prstGeom prst="rect">
            <a:avLst/>
          </a:prstGeom>
          <a:noFill/>
        </p:spPr>
        <p:txBody>
          <a:bodyPr wrap="square" rtlCol="0">
            <a:spAutoFit/>
          </a:bodyPr>
          <a:lstStyle/>
          <a:p>
            <a:pPr algn="ctr"/>
            <a:endParaRPr lang="en-GB" sz="1050" dirty="0">
              <a:latin typeface="Arial" panose="020B0604020202020204" pitchFamily="34" charset="0"/>
              <a:cs typeface="Arial" panose="020B0604020202020204" pitchFamily="34" charset="0"/>
            </a:endParaRPr>
          </a:p>
          <a:p>
            <a:pPr algn="ctr"/>
            <a:r>
              <a:rPr lang="en-GB" sz="1200" b="1" dirty="0">
                <a:latin typeface="Arial" panose="020B0604020202020204" pitchFamily="34" charset="0"/>
                <a:cs typeface="Arial" panose="020B0604020202020204" pitchFamily="34" charset="0"/>
              </a:rPr>
              <a:t>Time Management </a:t>
            </a:r>
          </a:p>
          <a:p>
            <a:pPr algn="ctr"/>
            <a:endParaRPr lang="en-GB" sz="1050" dirty="0">
              <a:latin typeface="Arial" panose="020B0604020202020204" pitchFamily="34" charset="0"/>
              <a:cs typeface="Arial" panose="020B0604020202020204" pitchFamily="34" charset="0"/>
            </a:endParaRPr>
          </a:p>
          <a:p>
            <a:pPr algn="just">
              <a:lnSpc>
                <a:spcPct val="107000"/>
              </a:lnSpc>
              <a:spcAft>
                <a:spcPts val="945"/>
              </a:spcAft>
            </a:pPr>
            <a:r>
              <a:rPr lang="en-GB" sz="1050" kern="100" dirty="0">
                <a:latin typeface="Arial" panose="020B0604020202020204" pitchFamily="34" charset="0"/>
                <a:ea typeface="Calibri" panose="020F0502020204030204" pitchFamily="34" charset="0"/>
                <a:cs typeface="Arial" panose="020B0604020202020204" pitchFamily="34" charset="0"/>
              </a:rPr>
              <a:t>Time management is one of the most import skills required to be able to effectively engage in required tasks (Cottrell, 2013). It is essential that your time is used effectively and productively to ensure you don’t feel rushed, stressed and you are able to balance work, studying and home life. Organising time effectively to allow for studying and reading will help to support a student's well-being, when managing deadlines and tasks set out in assignments. </a:t>
            </a:r>
          </a:p>
          <a:p>
            <a:pPr algn="just">
              <a:lnSpc>
                <a:spcPct val="107000"/>
              </a:lnSpc>
              <a:spcAft>
                <a:spcPts val="945"/>
              </a:spcAft>
            </a:pPr>
            <a:r>
              <a:rPr lang="en-GB" sz="1050" kern="100" dirty="0">
                <a:latin typeface="Arial" panose="020B0604020202020204" pitchFamily="34" charset="0"/>
                <a:ea typeface="Calibri" panose="020F0502020204030204" pitchFamily="34" charset="0"/>
                <a:cs typeface="Arial" panose="020B0604020202020204" pitchFamily="34" charset="0"/>
              </a:rPr>
              <a:t>Students will have numerous tasks and demands that will take up time. However, using the various steps such as being systematic, prioritising, planning, and managing distractions will build understanding and contribute to learning (Kirillov </a:t>
            </a:r>
            <a:r>
              <a:rPr lang="en-GB" sz="1050" i="1" kern="100" dirty="0">
                <a:latin typeface="Arial" panose="020B0604020202020204" pitchFamily="34" charset="0"/>
                <a:ea typeface="Calibri" panose="020F0502020204030204" pitchFamily="34" charset="0"/>
                <a:cs typeface="Arial" panose="020B0604020202020204" pitchFamily="34" charset="0"/>
              </a:rPr>
              <a:t>et al</a:t>
            </a:r>
            <a:r>
              <a:rPr lang="en-GB" sz="1050" kern="100" dirty="0">
                <a:latin typeface="Arial" panose="020B0604020202020204" pitchFamily="34" charset="0"/>
                <a:ea typeface="Calibri" panose="020F0502020204030204" pitchFamily="34" charset="0"/>
                <a:cs typeface="Arial" panose="020B0604020202020204" pitchFamily="34" charset="0"/>
              </a:rPr>
              <a:t>, 2015). </a:t>
            </a:r>
          </a:p>
          <a:p>
            <a:pPr algn="just">
              <a:lnSpc>
                <a:spcPct val="107000"/>
              </a:lnSpc>
              <a:spcAft>
                <a:spcPts val="945"/>
              </a:spcAft>
            </a:pPr>
            <a:r>
              <a:rPr lang="en-GB" sz="1050" kern="100" dirty="0">
                <a:latin typeface="Arial" panose="020B0604020202020204" pitchFamily="34" charset="0"/>
                <a:ea typeface="Calibri" panose="020F0502020204030204" pitchFamily="34" charset="0"/>
                <a:cs typeface="Arial" panose="020B0604020202020204" pitchFamily="34" charset="0"/>
              </a:rPr>
              <a:t>Maslow’s hierarchy of needs states that “An individuals’ response to learning is dominated at any given moment by whichever need has priority” (Bates,2019). </a:t>
            </a:r>
          </a:p>
          <a:p>
            <a:pPr algn="just">
              <a:lnSpc>
                <a:spcPct val="107000"/>
              </a:lnSpc>
              <a:spcAft>
                <a:spcPts val="800"/>
              </a:spcAft>
            </a:pPr>
            <a:r>
              <a:rPr lang="en-GB" sz="1050" kern="100" dirty="0">
                <a:effectLst/>
                <a:latin typeface="Arial" panose="020B0604020202020204" pitchFamily="34" charset="0"/>
                <a:ea typeface="Calibri" panose="020F0502020204030204" pitchFamily="34" charset="0"/>
                <a:cs typeface="Arial" panose="020B0604020202020204" pitchFamily="34" charset="0"/>
              </a:rPr>
              <a:t>Effective time management is a priority for students to reach their full potential, gaining positive self-belief and satisfaction (Cottrell, 2013).</a:t>
            </a:r>
          </a:p>
          <a:p>
            <a:pPr algn="just">
              <a:lnSpc>
                <a:spcPct val="107000"/>
              </a:lnSpc>
              <a:spcAft>
                <a:spcPts val="800"/>
              </a:spcAft>
            </a:pPr>
            <a:r>
              <a:rPr lang="en-GB" sz="1050" kern="100" dirty="0">
                <a:effectLst/>
                <a:latin typeface="Arial" panose="020B0604020202020204" pitchFamily="34" charset="0"/>
                <a:ea typeface="Calibri" panose="020F0502020204030204" pitchFamily="34" charset="0"/>
                <a:cs typeface="Arial" panose="020B0604020202020204" pitchFamily="34" charset="0"/>
              </a:rPr>
              <a:t>There are many methods that students can use to ensure success is achieved, having an awareness of workload, timetable and assignment deadlines enable students to plan and prioritise their time successfully. Using a variety of different methods such as a time diary or circle to clarify how and when you can organise your independent study along with everyday task supports wellbeing and success (Cottrell, 2013). </a:t>
            </a:r>
          </a:p>
          <a:p>
            <a:r>
              <a:rPr lang="en-GB" sz="1050" kern="100" dirty="0">
                <a:effectLst/>
                <a:latin typeface="Arial" panose="020B0604020202020204" pitchFamily="34" charset="0"/>
                <a:ea typeface="Calibri" panose="020F0502020204030204" pitchFamily="34" charset="0"/>
                <a:cs typeface="Arial" panose="020B0604020202020204" pitchFamily="34" charset="0"/>
              </a:rPr>
              <a:t>Avoiding procrastination and learning to say No can be difficult (Du Boulay, 2009), the longer we spend avoiding tasks that we are maybe unsure of, the more difficult it becomes. Lecture time allows for direct questions to be asked helping to support your understanding, collaboration with peers, library resources, the use of mind maps to break down difficult tasks are some tools to keep students on task. </a:t>
            </a:r>
          </a:p>
        </p:txBody>
      </p:sp>
      <p:sp>
        <p:nvSpPr>
          <p:cNvPr id="20" name="TextBox 19">
            <a:extLst>
              <a:ext uri="{FF2B5EF4-FFF2-40B4-BE49-F238E27FC236}">
                <a16:creationId xmlns:a16="http://schemas.microsoft.com/office/drawing/2014/main" id="{9D92ADDE-A45D-60C4-C5E7-B2DD9543FDA4}"/>
              </a:ext>
            </a:extLst>
          </p:cNvPr>
          <p:cNvSpPr txBox="1"/>
          <p:nvPr/>
        </p:nvSpPr>
        <p:spPr>
          <a:xfrm>
            <a:off x="5001986" y="2332068"/>
            <a:ext cx="4464065" cy="6742680"/>
          </a:xfrm>
          <a:prstGeom prst="rect">
            <a:avLst/>
          </a:prstGeom>
          <a:noFill/>
        </p:spPr>
        <p:txBody>
          <a:bodyPr wrap="square" rtlCol="0">
            <a:spAutoFit/>
          </a:bodyPr>
          <a:lstStyle/>
          <a:p>
            <a:pPr algn="ctr"/>
            <a:endParaRPr lang="en-GB" sz="1200" dirty="0">
              <a:latin typeface="Arial" panose="020B0604020202020204" pitchFamily="34" charset="0"/>
              <a:cs typeface="Arial" panose="020B0604020202020204" pitchFamily="34" charset="0"/>
            </a:endParaRPr>
          </a:p>
          <a:p>
            <a:pPr algn="ctr"/>
            <a:r>
              <a:rPr lang="en-GB" sz="1200" b="1" dirty="0">
                <a:latin typeface="Arial" panose="020B0604020202020204" pitchFamily="34" charset="0"/>
                <a:cs typeface="Arial" panose="020B0604020202020204" pitchFamily="34" charset="0"/>
              </a:rPr>
              <a:t>Note Taking</a:t>
            </a:r>
          </a:p>
          <a:p>
            <a:endParaRPr lang="en-GB" sz="1050" dirty="0">
              <a:latin typeface="Arial" panose="020B0604020202020204" pitchFamily="34" charset="0"/>
              <a:cs typeface="Arial" panose="020B0604020202020204" pitchFamily="34" charset="0"/>
            </a:endParaRPr>
          </a:p>
          <a:p>
            <a:pPr algn="just">
              <a:lnSpc>
                <a:spcPct val="107000"/>
              </a:lnSpc>
              <a:spcAft>
                <a:spcPts val="800"/>
              </a:spcAft>
            </a:pPr>
            <a:r>
              <a:rPr lang="en-GB" sz="1050" kern="100" dirty="0">
                <a:effectLst/>
                <a:latin typeface="Arial" panose="020B0604020202020204" pitchFamily="34" charset="0"/>
                <a:ea typeface="Calibri" panose="020F0502020204030204" pitchFamily="34" charset="0"/>
                <a:cs typeface="Times New Roman" panose="02020603050405020304" pitchFamily="18" charset="0"/>
              </a:rPr>
              <a:t>Note taking is for the student’s purpose as a means of making sense of the subject later on. Taking visually, clear and concise structured notes that are easy to read will support a student’s academic success in the learning environment. There is no need to make notes on everything as this will cause frustration and confusion later on (Hopkins and Reid, 2018).</a:t>
            </a:r>
            <a:endParaRPr lang="en-GB" sz="105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1050" kern="100" dirty="0">
                <a:effectLst/>
                <a:latin typeface="Arial" panose="020B0604020202020204" pitchFamily="34" charset="0"/>
                <a:ea typeface="Calibri" panose="020F0502020204030204" pitchFamily="34" charset="0"/>
                <a:cs typeface="Times New Roman" panose="02020603050405020304" pitchFamily="18" charset="0"/>
              </a:rPr>
              <a:t>Being an active learner carefully prepares you for seeds to be sown and encourages engagement in tasks required. Better note taking will help to remember the concepts and develop meaningful learning skills. It also requires you to think and make connections between the topics. Good note taking will improve your active listening , comprehension and retention skills (Du Boulay, 2009). </a:t>
            </a:r>
            <a:endParaRPr lang="en-GB" sz="105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1050" kern="100" dirty="0">
                <a:effectLst/>
                <a:latin typeface="Arial" panose="020B0604020202020204" pitchFamily="34" charset="0"/>
                <a:ea typeface="Calibri" panose="020F0502020204030204" pitchFamily="34" charset="0"/>
                <a:cs typeface="Times New Roman" panose="02020603050405020304" pitchFamily="18" charset="0"/>
              </a:rPr>
              <a:t>Cottrell (2013) suggests a variety of tools for effective note taking, such as nuclear, linear and pattern, which can support different learning styles. The Cornell Method (Hopkins and Reid, 2018) is another method used which can support students understanding. Each style has clear guidance to assist with quality review materials after class. Taking effective  class notes in whichever style support the students learning can save time , energy and confusion . </a:t>
            </a:r>
            <a:endParaRPr lang="en-GB" sz="105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1050" kern="100" dirty="0">
                <a:effectLst/>
                <a:latin typeface="Arial" panose="020B0604020202020204" pitchFamily="34" charset="0"/>
                <a:ea typeface="Calibri" panose="020F0502020204030204" pitchFamily="34" charset="0"/>
                <a:cs typeface="Times New Roman" panose="02020603050405020304" pitchFamily="18" charset="0"/>
              </a:rPr>
              <a:t>Sound knowledge of the referencing styles are required when taking reliable accurate notes which can reduce the risk of plagiarism (Godfrey, 2013). Plagiarism is taken very seriously and can have students work disqualified, so it crucial that students have confidence to  write their notes in their own words or if using a reliable source for their research that they write down exactly where you have read the material being used (Godfrey, 2013). </a:t>
            </a:r>
            <a:endParaRPr lang="en-GB" sz="105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1050" kern="100" dirty="0">
                <a:effectLst/>
                <a:latin typeface="Arial" panose="020B0604020202020204" pitchFamily="34" charset="0"/>
                <a:ea typeface="Calibri" panose="020F0502020204030204" pitchFamily="34" charset="0"/>
                <a:cs typeface="Times New Roman" panose="02020603050405020304" pitchFamily="18" charset="0"/>
              </a:rPr>
              <a:t>Students can use short direct quotations within text , paraphrasing or a longer direct quote to support evidence in their study, however, they must be used sparingly and at most just a few lines and referenced correctly.</a:t>
            </a:r>
            <a:endParaRPr lang="en-GB" sz="2732" dirty="0"/>
          </a:p>
          <a:p>
            <a:endParaRPr lang="en-GB" sz="2732" dirty="0"/>
          </a:p>
        </p:txBody>
      </p:sp>
      <p:sp>
        <p:nvSpPr>
          <p:cNvPr id="21" name="TextBox 20">
            <a:extLst>
              <a:ext uri="{FF2B5EF4-FFF2-40B4-BE49-F238E27FC236}">
                <a16:creationId xmlns:a16="http://schemas.microsoft.com/office/drawing/2014/main" id="{DE1C3CBB-DEEB-3DC2-E70C-005CCFA1B646}"/>
              </a:ext>
            </a:extLst>
          </p:cNvPr>
          <p:cNvSpPr txBox="1"/>
          <p:nvPr/>
        </p:nvSpPr>
        <p:spPr>
          <a:xfrm>
            <a:off x="9661321" y="2364910"/>
            <a:ext cx="4335977" cy="8805680"/>
          </a:xfrm>
          <a:prstGeom prst="rect">
            <a:avLst/>
          </a:prstGeom>
          <a:noFill/>
        </p:spPr>
        <p:txBody>
          <a:bodyPr wrap="square" rtlCol="0">
            <a:spAutoFit/>
          </a:bodyPr>
          <a:lstStyle/>
          <a:p>
            <a:pPr algn="ctr"/>
            <a:endParaRPr lang="en-GB" sz="1200" b="1" dirty="0">
              <a:latin typeface="Arial" panose="020B0604020202020204" pitchFamily="34" charset="0"/>
              <a:cs typeface="Arial" panose="020B0604020202020204" pitchFamily="34" charset="0"/>
            </a:endParaRPr>
          </a:p>
          <a:p>
            <a:pPr algn="ctr"/>
            <a:r>
              <a:rPr lang="en-GB" sz="1200" b="1" dirty="0">
                <a:latin typeface="Arial" panose="020B0604020202020204" pitchFamily="34" charset="0"/>
                <a:cs typeface="Arial" panose="020B0604020202020204" pitchFamily="34" charset="0"/>
              </a:rPr>
              <a:t>Group Work</a:t>
            </a:r>
          </a:p>
          <a:p>
            <a:endParaRPr lang="en-GB" sz="1050" dirty="0">
              <a:latin typeface="Arial" panose="020B0604020202020204" pitchFamily="34" charset="0"/>
              <a:cs typeface="Arial" panose="020B0604020202020204" pitchFamily="34" charset="0"/>
            </a:endParaRPr>
          </a:p>
          <a:p>
            <a:pPr algn="just">
              <a:lnSpc>
                <a:spcPct val="107000"/>
              </a:lnSpc>
              <a:spcAft>
                <a:spcPts val="800"/>
              </a:spcAft>
            </a:pPr>
            <a:r>
              <a:rPr lang="en-GB" sz="1050" kern="100" dirty="0">
                <a:effectLst/>
                <a:latin typeface="Arial" panose="020B0604020202020204" pitchFamily="34" charset="0"/>
                <a:ea typeface="Calibri" panose="020F0502020204030204" pitchFamily="34" charset="0"/>
                <a:cs typeface="Arial" panose="020B0604020202020204" pitchFamily="34" charset="0"/>
              </a:rPr>
              <a:t>Academic studying generally focuses on an individual's work, on occasion group work is needed to  develop skills for collaborative study to achieve goals. Collaborative study  is often considered essential for personal and professional achievement, it will also allow for development of thinking skills both critically and creatively whilst supporting knowledge and communication skills (Cottrell, 2013). </a:t>
            </a:r>
          </a:p>
          <a:p>
            <a:pPr algn="just">
              <a:lnSpc>
                <a:spcPct val="107000"/>
              </a:lnSpc>
              <a:spcAft>
                <a:spcPts val="800"/>
              </a:spcAft>
            </a:pPr>
            <a:r>
              <a:rPr lang="en-GB" sz="1050" kern="100" dirty="0">
                <a:effectLst/>
                <a:latin typeface="Arial" panose="020B0604020202020204" pitchFamily="34" charset="0"/>
                <a:ea typeface="Calibri" panose="020F0502020204030204" pitchFamily="34" charset="0"/>
                <a:cs typeface="Arial" panose="020B0604020202020204" pitchFamily="34" charset="0"/>
              </a:rPr>
              <a:t>Teamwork can be used in making presentations, peers support and contributing to open discussions (Du Boulay, 2009).  </a:t>
            </a:r>
          </a:p>
          <a:p>
            <a:pPr algn="just">
              <a:lnSpc>
                <a:spcPct val="107000"/>
              </a:lnSpc>
              <a:spcAft>
                <a:spcPts val="800"/>
              </a:spcAft>
            </a:pPr>
            <a:r>
              <a:rPr lang="en-GB" sz="1050" kern="100" dirty="0">
                <a:effectLst/>
                <a:latin typeface="Arial" panose="020B0604020202020204" pitchFamily="34" charset="0"/>
                <a:ea typeface="Calibri" panose="020F0502020204030204" pitchFamily="34" charset="0"/>
                <a:cs typeface="Arial" panose="020B0604020202020204" pitchFamily="34" charset="0"/>
              </a:rPr>
              <a:t>Providing a learning community environment enables students to share their knowledge and learn from each other. It encourages respect of skill set brought to the group along with providing opportunities for different learning styles to be explored. Teamwork allows students to form relationships with their peers, which supports fostering a positive and nurturing learning environment. Working together on a project cooperatively allows for  trusts , respect, and a sense of community for the students (Cottrell, 2013). Vygotsky (1896-1934) indicates through his theory of ZPD that learning is supported through the interactions an individual has with others which enables learning to be deeper and more meaningful (Bates, 2019Group dynamics are complex and not all students will connect positively , frictions can arise. Communication can break down which can lead to mis understandings and uncritical passing on of comments, like Chinese whispers. </a:t>
            </a:r>
          </a:p>
          <a:p>
            <a:pPr algn="just">
              <a:lnSpc>
                <a:spcPct val="107000"/>
              </a:lnSpc>
              <a:spcAft>
                <a:spcPts val="800"/>
              </a:spcAft>
            </a:pPr>
            <a:r>
              <a:rPr lang="en-GB" sz="1050" kern="100" dirty="0">
                <a:effectLst/>
                <a:latin typeface="Arial" panose="020B0604020202020204" pitchFamily="34" charset="0"/>
                <a:ea typeface="Calibri" panose="020F0502020204030204" pitchFamily="34" charset="0"/>
                <a:cs typeface="Arial" panose="020B0604020202020204" pitchFamily="34" charset="0"/>
              </a:rPr>
              <a:t>Tuckman’s four stages of group development model comprises of four stages; forming , norming , storming and performing. It recognises the changes a team will go through to become full functional (Bates, 2019).</a:t>
            </a:r>
          </a:p>
          <a:p>
            <a:endParaRPr lang="en-GB" sz="1050" dirty="0">
              <a:latin typeface="Arial" panose="020B0604020202020204" pitchFamily="34" charset="0"/>
              <a:cs typeface="Arial" panose="020B0604020202020204" pitchFamily="34" charset="0"/>
            </a:endParaRPr>
          </a:p>
          <a:p>
            <a:endParaRPr lang="en-GB" sz="2732" dirty="0"/>
          </a:p>
          <a:p>
            <a:endParaRPr lang="en-GB" sz="2732" dirty="0"/>
          </a:p>
          <a:p>
            <a:endParaRPr lang="en-GB" sz="2732" dirty="0"/>
          </a:p>
          <a:p>
            <a:endParaRPr lang="en-GB" sz="2732" dirty="0"/>
          </a:p>
          <a:p>
            <a:endParaRPr lang="en-GB" sz="2732" dirty="0"/>
          </a:p>
          <a:p>
            <a:endParaRPr lang="en-GB" sz="2732" dirty="0"/>
          </a:p>
          <a:p>
            <a:endParaRPr lang="en-GB" sz="2732" dirty="0"/>
          </a:p>
        </p:txBody>
      </p:sp>
      <p:sp>
        <p:nvSpPr>
          <p:cNvPr id="22" name="TextBox 21">
            <a:extLst>
              <a:ext uri="{FF2B5EF4-FFF2-40B4-BE49-F238E27FC236}">
                <a16:creationId xmlns:a16="http://schemas.microsoft.com/office/drawing/2014/main" id="{3EBA0955-62CD-CCD2-9975-47CBA9EE3608}"/>
              </a:ext>
            </a:extLst>
          </p:cNvPr>
          <p:cNvSpPr txBox="1"/>
          <p:nvPr/>
        </p:nvSpPr>
        <p:spPr>
          <a:xfrm>
            <a:off x="12362079" y="138495"/>
            <a:ext cx="1824027" cy="746551"/>
          </a:xfrm>
          <a:prstGeom prst="rect">
            <a:avLst/>
          </a:prstGeom>
          <a:noFill/>
        </p:spPr>
        <p:txBody>
          <a:bodyPr wrap="square" rtlCol="0">
            <a:spAutoFit/>
          </a:bodyPr>
          <a:lstStyle/>
          <a:p>
            <a:r>
              <a:rPr lang="en-GB" sz="1417" dirty="0">
                <a:latin typeface="Arial" panose="020B0604020202020204" pitchFamily="34" charset="0"/>
                <a:cs typeface="Arial" panose="020B0604020202020204" pitchFamily="34" charset="0"/>
              </a:rPr>
              <a:t>Anne Woodyatt</a:t>
            </a:r>
          </a:p>
          <a:p>
            <a:r>
              <a:rPr lang="en-GB" sz="1417" dirty="0">
                <a:latin typeface="Arial" panose="020B0604020202020204" pitchFamily="34" charset="0"/>
                <a:cs typeface="Arial" panose="020B0604020202020204" pitchFamily="34" charset="0"/>
              </a:rPr>
              <a:t>2308356</a:t>
            </a:r>
          </a:p>
          <a:p>
            <a:r>
              <a:rPr lang="en-GB" sz="1417" dirty="0">
                <a:latin typeface="Arial" panose="020B0604020202020204" pitchFamily="34" charset="0"/>
                <a:cs typeface="Arial" panose="020B0604020202020204" pitchFamily="34" charset="0"/>
              </a:rPr>
              <a:t>Module ECEY4008</a:t>
            </a:r>
          </a:p>
        </p:txBody>
      </p:sp>
      <p:sp>
        <p:nvSpPr>
          <p:cNvPr id="23" name="TextBox 22">
            <a:extLst>
              <a:ext uri="{FF2B5EF4-FFF2-40B4-BE49-F238E27FC236}">
                <a16:creationId xmlns:a16="http://schemas.microsoft.com/office/drawing/2014/main" id="{CFB1A4C6-7E9C-15E9-D4DE-D39C546B8197}"/>
              </a:ext>
            </a:extLst>
          </p:cNvPr>
          <p:cNvSpPr txBox="1"/>
          <p:nvPr/>
        </p:nvSpPr>
        <p:spPr>
          <a:xfrm>
            <a:off x="3044952" y="360383"/>
            <a:ext cx="6940296" cy="369332"/>
          </a:xfrm>
          <a:prstGeom prst="rect">
            <a:avLst/>
          </a:prstGeom>
          <a:noFill/>
        </p:spPr>
        <p:txBody>
          <a:bodyPr wrap="square" rtlCol="0">
            <a:spAutoFit/>
          </a:bodyPr>
          <a:lstStyle/>
          <a:p>
            <a:r>
              <a:rPr lang="en-GB" b="1" dirty="0">
                <a:latin typeface="Arial" panose="020B0604020202020204" pitchFamily="34" charset="0"/>
                <a:cs typeface="Arial" panose="020B0604020202020204" pitchFamily="34" charset="0"/>
              </a:rPr>
              <a:t>The Fundamental attributes of successful academic writing</a:t>
            </a:r>
          </a:p>
        </p:txBody>
      </p:sp>
    </p:spTree>
    <p:extLst>
      <p:ext uri="{BB962C8B-B14F-4D97-AF65-F5344CB8AC3E}">
        <p14:creationId xmlns:p14="http://schemas.microsoft.com/office/powerpoint/2010/main" val="33840574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9CA80B42-70A0-B477-54DA-5323239B5F3B}"/>
              </a:ext>
            </a:extLst>
          </p:cNvPr>
          <p:cNvSpPr>
            <a:spLocks noGrp="1"/>
          </p:cNvSpPr>
          <p:nvPr>
            <p:ph type="title"/>
          </p:nvPr>
        </p:nvSpPr>
        <p:spPr/>
        <p:txBody>
          <a:bodyPr>
            <a:normAutofit/>
          </a:bodyPr>
          <a:lstStyle/>
          <a:p>
            <a:r>
              <a:rPr lang="en-GB" sz="1800" dirty="0">
                <a:latin typeface="Arial" panose="020B0604020202020204" pitchFamily="34" charset="0"/>
                <a:cs typeface="Arial" panose="020B0604020202020204" pitchFamily="34" charset="0"/>
              </a:rPr>
              <a:t>Reference List:</a:t>
            </a:r>
          </a:p>
        </p:txBody>
      </p:sp>
      <p:sp>
        <p:nvSpPr>
          <p:cNvPr id="10" name="TextBox 9">
            <a:extLst>
              <a:ext uri="{FF2B5EF4-FFF2-40B4-BE49-F238E27FC236}">
                <a16:creationId xmlns:a16="http://schemas.microsoft.com/office/drawing/2014/main" id="{7C3B6D53-6E03-847F-B98F-F3B1530CD8B8}"/>
              </a:ext>
            </a:extLst>
          </p:cNvPr>
          <p:cNvSpPr txBox="1"/>
          <p:nvPr/>
        </p:nvSpPr>
        <p:spPr>
          <a:xfrm>
            <a:off x="990015" y="2130552"/>
            <a:ext cx="12954585" cy="6275179"/>
          </a:xfrm>
          <a:prstGeom prst="rect">
            <a:avLst/>
          </a:prstGeom>
          <a:noFill/>
        </p:spPr>
        <p:txBody>
          <a:bodyPr wrap="square" rtlCol="0">
            <a:spAutoFit/>
          </a:bodyPr>
          <a:lstStyle/>
          <a:p>
            <a:pPr algn="just">
              <a:lnSpc>
                <a:spcPct val="107000"/>
              </a:lnSpc>
              <a:spcAft>
                <a:spcPts val="800"/>
              </a:spcAft>
            </a:pPr>
            <a:r>
              <a:rPr lang="en-GB" sz="1800" kern="100" dirty="0">
                <a:effectLst/>
                <a:latin typeface="Arial" panose="020B0604020202020204" pitchFamily="34" charset="0"/>
                <a:ea typeface="Calibri" panose="020F0502020204030204" pitchFamily="34" charset="0"/>
                <a:cs typeface="Times New Roman" panose="02020603050405020304" pitchFamily="18" charset="0"/>
              </a:rPr>
              <a:t> </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1800" kern="100" dirty="0">
                <a:effectLst/>
                <a:latin typeface="Arial" panose="020B0604020202020204" pitchFamily="34" charset="0"/>
                <a:ea typeface="Calibri" panose="020F0502020204030204" pitchFamily="34" charset="0"/>
                <a:cs typeface="Times New Roman" panose="02020603050405020304" pitchFamily="18" charset="0"/>
              </a:rPr>
              <a:t> </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1800" kern="100" dirty="0">
                <a:effectLst/>
                <a:latin typeface="Arial" panose="020B0604020202020204" pitchFamily="34" charset="0"/>
                <a:ea typeface="Calibri" panose="020F0502020204030204" pitchFamily="34" charset="0"/>
                <a:cs typeface="Times New Roman" panose="02020603050405020304" pitchFamily="18" charset="0"/>
              </a:rPr>
              <a:t>Bates, B (2019) Learning Theories Simplified. London: Sage.</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r>
              <a:rPr lang="en-GB" sz="1800" kern="100" dirty="0">
                <a:effectLst/>
                <a:latin typeface="Arial" panose="020B0604020202020204" pitchFamily="34" charset="0"/>
                <a:ea typeface="Calibri" panose="020F0502020204030204" pitchFamily="34" charset="0"/>
                <a:cs typeface="Times New Roman" panose="02020603050405020304" pitchFamily="18" charset="0"/>
              </a:rPr>
              <a:t>Clark, T (2016) The three P’s of successful time management. Available at: https://www.teresalynnclark.com/three-ps-of-successful-time-management/ (Accessed: 24 September 2023). </a:t>
            </a:r>
            <a:endParaRPr lang="en-GB" sz="1800" kern="100" dirty="0">
              <a:effectLst/>
              <a:latin typeface="Consolas" panose="020B0609020204030204" pitchFamily="49" charset="0"/>
              <a:ea typeface="Calibri" panose="020F0502020204030204" pitchFamily="34" charset="0"/>
              <a:cs typeface="Times New Roman" panose="02020603050405020304" pitchFamily="18" charset="0"/>
            </a:endParaRPr>
          </a:p>
          <a:p>
            <a:r>
              <a:rPr lang="en-GB" sz="1800" kern="100" dirty="0">
                <a:effectLst/>
                <a:latin typeface="Arial" panose="020B0604020202020204" pitchFamily="34" charset="0"/>
                <a:ea typeface="Calibri" panose="020F0502020204030204" pitchFamily="34" charset="0"/>
                <a:cs typeface="Times New Roman" panose="02020603050405020304" pitchFamily="18" charset="0"/>
              </a:rPr>
              <a:t> </a:t>
            </a:r>
            <a:endParaRPr lang="en-GB" sz="1800" kern="100" dirty="0">
              <a:effectLst/>
              <a:latin typeface="Consolas" panose="020B0609020204030204" pitchFamily="49" charset="0"/>
              <a:ea typeface="Calibri" panose="020F0502020204030204" pitchFamily="34" charset="0"/>
              <a:cs typeface="Times New Roman" panose="02020603050405020304" pitchFamily="18" charset="0"/>
            </a:endParaRPr>
          </a:p>
          <a:p>
            <a:r>
              <a:rPr lang="en-GB" sz="1800" kern="100" dirty="0">
                <a:effectLst/>
                <a:latin typeface="Arial" panose="020B0604020202020204" pitchFamily="34" charset="0"/>
                <a:ea typeface="Calibri" panose="020F0502020204030204" pitchFamily="34" charset="0"/>
                <a:cs typeface="Times New Roman" panose="02020603050405020304" pitchFamily="18" charset="0"/>
              </a:rPr>
              <a:t>Cottrell. S (2013) The study skills handbook. 4 </a:t>
            </a:r>
            <a:r>
              <a:rPr lang="en-GB" sz="1800" kern="100" dirty="0" err="1">
                <a:effectLst/>
                <a:latin typeface="Arial" panose="020B0604020202020204" pitchFamily="34" charset="0"/>
                <a:ea typeface="Calibri" panose="020F0502020204030204" pitchFamily="34" charset="0"/>
                <a:cs typeface="Times New Roman" panose="02020603050405020304" pitchFamily="18" charset="0"/>
              </a:rPr>
              <a:t>edn</a:t>
            </a:r>
            <a:r>
              <a:rPr lang="en-GB" sz="1800" kern="100" dirty="0">
                <a:effectLst/>
                <a:latin typeface="Arial" panose="020B0604020202020204" pitchFamily="34" charset="0"/>
                <a:ea typeface="Calibri" panose="020F0502020204030204" pitchFamily="34" charset="0"/>
                <a:cs typeface="Times New Roman" panose="02020603050405020304" pitchFamily="18" charset="0"/>
              </a:rPr>
              <a:t>. :Palgrave </a:t>
            </a:r>
            <a:endParaRPr lang="en-GB" sz="1800" kern="100" dirty="0">
              <a:effectLst/>
              <a:latin typeface="Consolas" panose="020B0609020204030204" pitchFamily="49" charset="0"/>
              <a:ea typeface="Calibri" panose="020F0502020204030204" pitchFamily="34" charset="0"/>
              <a:cs typeface="Times New Roman" panose="02020603050405020304" pitchFamily="18" charset="0"/>
            </a:endParaRPr>
          </a:p>
          <a:p>
            <a:r>
              <a:rPr lang="en-GB" sz="1800" kern="100" dirty="0">
                <a:effectLst/>
                <a:latin typeface="Arial" panose="020B0604020202020204" pitchFamily="34" charset="0"/>
                <a:ea typeface="Calibri" panose="020F0502020204030204" pitchFamily="34" charset="0"/>
                <a:cs typeface="Times New Roman" panose="02020603050405020304" pitchFamily="18" charset="0"/>
              </a:rPr>
              <a:t> </a:t>
            </a:r>
            <a:endParaRPr lang="en-GB" sz="1800" kern="100" dirty="0">
              <a:effectLst/>
              <a:latin typeface="Consolas" panose="020B0609020204030204" pitchFamily="49" charset="0"/>
              <a:ea typeface="Calibri" panose="020F0502020204030204" pitchFamily="34" charset="0"/>
              <a:cs typeface="Times New Roman" panose="02020603050405020304" pitchFamily="18" charset="0"/>
            </a:endParaRPr>
          </a:p>
          <a:p>
            <a:r>
              <a:rPr lang="en-GB" sz="1800" kern="100" dirty="0">
                <a:effectLst/>
                <a:latin typeface="Arial" panose="020B0604020202020204" pitchFamily="34" charset="0"/>
                <a:ea typeface="Calibri" panose="020F0502020204030204" pitchFamily="34" charset="0"/>
                <a:cs typeface="Times New Roman" panose="02020603050405020304" pitchFamily="18" charset="0"/>
              </a:rPr>
              <a:t>Du Boulay, D. (2009) Study Skills for Dummies. West Sussex: John Wiley and Sons </a:t>
            </a:r>
            <a:endParaRPr lang="en-GB" sz="1800" kern="100" dirty="0">
              <a:effectLst/>
              <a:latin typeface="Consolas" panose="020B0609020204030204" pitchFamily="49" charset="0"/>
              <a:ea typeface="Calibri" panose="020F0502020204030204" pitchFamily="34" charset="0"/>
              <a:cs typeface="Times New Roman" panose="02020603050405020304" pitchFamily="18" charset="0"/>
            </a:endParaRPr>
          </a:p>
          <a:p>
            <a:r>
              <a:rPr lang="en-GB" sz="1800" kern="100" dirty="0">
                <a:effectLst/>
                <a:latin typeface="Arial" panose="020B0604020202020204" pitchFamily="34" charset="0"/>
                <a:ea typeface="Calibri" panose="020F0502020204030204" pitchFamily="34" charset="0"/>
                <a:cs typeface="Times New Roman" panose="02020603050405020304" pitchFamily="18" charset="0"/>
              </a:rPr>
              <a:t>Godfrey, J. (2013) How to use your reading in your essays. Available at: https:eu.alma.exlibrisgroup.com/leganto/readinglist/citation/6177160090002421?auth=SAML (Accessed: 24 September 2023).</a:t>
            </a:r>
            <a:endParaRPr lang="en-GB" sz="1800" kern="100" dirty="0">
              <a:effectLst/>
              <a:latin typeface="Consolas" panose="020B0609020204030204" pitchFamily="49" charset="0"/>
              <a:ea typeface="Calibri" panose="020F0502020204030204" pitchFamily="34" charset="0"/>
              <a:cs typeface="Times New Roman" panose="02020603050405020304" pitchFamily="18" charset="0"/>
            </a:endParaRPr>
          </a:p>
          <a:p>
            <a:r>
              <a:rPr lang="en-GB" sz="1800" kern="100" dirty="0">
                <a:effectLst/>
                <a:latin typeface="Arial" panose="020B0604020202020204" pitchFamily="34" charset="0"/>
                <a:ea typeface="Calibri" panose="020F0502020204030204" pitchFamily="34" charset="0"/>
                <a:cs typeface="Times New Roman" panose="02020603050405020304" pitchFamily="18" charset="0"/>
              </a:rPr>
              <a:t> </a:t>
            </a:r>
            <a:endParaRPr lang="en-GB" sz="1800" kern="100" dirty="0">
              <a:effectLst/>
              <a:latin typeface="Consolas" panose="020B0609020204030204" pitchFamily="49" charset="0"/>
              <a:ea typeface="Calibri" panose="020F0502020204030204" pitchFamily="34" charset="0"/>
              <a:cs typeface="Times New Roman" panose="02020603050405020304" pitchFamily="18" charset="0"/>
            </a:endParaRPr>
          </a:p>
          <a:p>
            <a:r>
              <a:rPr lang="en-GB" sz="1800" kern="100" dirty="0">
                <a:effectLst/>
                <a:latin typeface="Arial" panose="020B0604020202020204" pitchFamily="34" charset="0"/>
                <a:ea typeface="Calibri" panose="020F0502020204030204" pitchFamily="34" charset="0"/>
                <a:cs typeface="Times New Roman" panose="02020603050405020304" pitchFamily="18" charset="0"/>
              </a:rPr>
              <a:t>Hopkins, D. and Reid, T. (2018) The academic skills handbook. London: Sage.</a:t>
            </a:r>
            <a:endParaRPr lang="en-GB" sz="1800" kern="100" dirty="0">
              <a:effectLst/>
              <a:latin typeface="Consolas" panose="020B0609020204030204" pitchFamily="49" charset="0"/>
              <a:ea typeface="Calibri" panose="020F0502020204030204" pitchFamily="34" charset="0"/>
              <a:cs typeface="Times New Roman" panose="02020603050405020304" pitchFamily="18" charset="0"/>
            </a:endParaRPr>
          </a:p>
          <a:p>
            <a:r>
              <a:rPr lang="en-GB" sz="1800" kern="100" dirty="0">
                <a:effectLst/>
                <a:latin typeface="Arial" panose="020B0604020202020204" pitchFamily="34" charset="0"/>
                <a:ea typeface="Calibri" panose="020F0502020204030204" pitchFamily="34" charset="0"/>
                <a:cs typeface="Times New Roman" panose="02020603050405020304" pitchFamily="18" charset="0"/>
              </a:rPr>
              <a:t> </a:t>
            </a:r>
            <a:endParaRPr lang="en-GB" sz="1800" kern="100" dirty="0">
              <a:effectLst/>
              <a:latin typeface="Consolas" panose="020B0609020204030204" pitchFamily="49" charset="0"/>
              <a:ea typeface="Calibri" panose="020F0502020204030204" pitchFamily="34" charset="0"/>
              <a:cs typeface="Times New Roman" panose="02020603050405020304" pitchFamily="18" charset="0"/>
            </a:endParaRPr>
          </a:p>
          <a:p>
            <a:r>
              <a:rPr lang="en-GB" sz="1800" kern="100" dirty="0">
                <a:effectLst/>
                <a:latin typeface="Arial" panose="020B0604020202020204" pitchFamily="34" charset="0"/>
                <a:ea typeface="Calibri" panose="020F0502020204030204" pitchFamily="34" charset="0"/>
                <a:cs typeface="Times New Roman" panose="02020603050405020304" pitchFamily="18" charset="0"/>
              </a:rPr>
              <a:t>Kirillov, A.V., </a:t>
            </a:r>
            <a:r>
              <a:rPr lang="en-GB" sz="1800" kern="100" dirty="0" err="1">
                <a:effectLst/>
                <a:latin typeface="Arial" panose="020B0604020202020204" pitchFamily="34" charset="0"/>
                <a:ea typeface="Calibri" panose="020F0502020204030204" pitchFamily="34" charset="0"/>
                <a:cs typeface="Times New Roman" panose="02020603050405020304" pitchFamily="18" charset="0"/>
              </a:rPr>
              <a:t>Tanatova</a:t>
            </a:r>
            <a:r>
              <a:rPr lang="en-GB" sz="1800" kern="100" dirty="0">
                <a:effectLst/>
                <a:latin typeface="Arial" panose="020B0604020202020204" pitchFamily="34" charset="0"/>
                <a:ea typeface="Calibri" panose="020F0502020204030204" pitchFamily="34" charset="0"/>
                <a:cs typeface="Times New Roman" panose="02020603050405020304" pitchFamily="18" charset="0"/>
              </a:rPr>
              <a:t>, D.K., </a:t>
            </a:r>
            <a:r>
              <a:rPr lang="en-GB" sz="1800" kern="100" dirty="0" err="1">
                <a:effectLst/>
                <a:latin typeface="Arial" panose="020B0604020202020204" pitchFamily="34" charset="0"/>
                <a:ea typeface="Calibri" panose="020F0502020204030204" pitchFamily="34" charset="0"/>
                <a:cs typeface="Times New Roman" panose="02020603050405020304" pitchFamily="18" charset="0"/>
              </a:rPr>
              <a:t>Vinichenko</a:t>
            </a:r>
            <a:r>
              <a:rPr lang="en-GB" sz="1800" kern="100" dirty="0">
                <a:effectLst/>
                <a:latin typeface="Arial" panose="020B0604020202020204" pitchFamily="34" charset="0"/>
                <a:ea typeface="Calibri" panose="020F0502020204030204" pitchFamily="34" charset="0"/>
                <a:cs typeface="Times New Roman" panose="02020603050405020304" pitchFamily="18" charset="0"/>
              </a:rPr>
              <a:t>, M.V. and </a:t>
            </a:r>
            <a:r>
              <a:rPr lang="en-GB" sz="1800" kern="100" dirty="0" err="1">
                <a:effectLst/>
                <a:latin typeface="Arial" panose="020B0604020202020204" pitchFamily="34" charset="0"/>
                <a:ea typeface="Calibri" panose="020F0502020204030204" pitchFamily="34" charset="0"/>
                <a:cs typeface="Times New Roman" panose="02020603050405020304" pitchFamily="18" charset="0"/>
              </a:rPr>
              <a:t>Makushkin</a:t>
            </a:r>
            <a:r>
              <a:rPr lang="en-GB" sz="1800" kern="100" dirty="0">
                <a:effectLst/>
                <a:latin typeface="Arial" panose="020B0604020202020204" pitchFamily="34" charset="0"/>
                <a:ea typeface="Calibri" panose="020F0502020204030204" pitchFamily="34" charset="0"/>
                <a:cs typeface="Times New Roman" panose="02020603050405020304" pitchFamily="18" charset="0"/>
              </a:rPr>
              <a:t>, S.A. (2015)’ Theory of practice of time management’. </a:t>
            </a:r>
            <a:r>
              <a:rPr lang="en-GB" sz="1800" i="1" kern="100" dirty="0">
                <a:effectLst/>
                <a:latin typeface="Arial" panose="020B0604020202020204" pitchFamily="34" charset="0"/>
                <a:ea typeface="Calibri" panose="020F0502020204030204" pitchFamily="34" charset="0"/>
                <a:cs typeface="Times New Roman" panose="02020603050405020304" pitchFamily="18" charset="0"/>
              </a:rPr>
              <a:t>Asian Social Science</a:t>
            </a:r>
            <a:r>
              <a:rPr lang="en-GB" sz="1800" kern="100" dirty="0">
                <a:effectLst/>
                <a:latin typeface="Arial" panose="020B0604020202020204" pitchFamily="34" charset="0"/>
                <a:ea typeface="Calibri" panose="020F0502020204030204" pitchFamily="34" charset="0"/>
                <a:cs typeface="Times New Roman" panose="02020603050405020304" pitchFamily="18" charset="0"/>
              </a:rPr>
              <a:t>. 11(19). Available at: https://pdfs.semanticscholar.org/765a/70a1ce95e66b4f9301d7a605ea14176bf316.pdf (Accessed: 22 September 2023). </a:t>
            </a:r>
            <a:endParaRPr lang="en-GB" sz="1800" kern="100" dirty="0">
              <a:effectLst/>
              <a:latin typeface="Consolas" panose="020B0609020204030204" pitchFamily="49" charset="0"/>
              <a:ea typeface="Calibri" panose="020F0502020204030204" pitchFamily="34" charset="0"/>
              <a:cs typeface="Times New Roman" panose="02020603050405020304" pitchFamily="18" charset="0"/>
            </a:endParaRPr>
          </a:p>
          <a:p>
            <a:r>
              <a:rPr lang="en-GB" sz="1800" kern="100" dirty="0">
                <a:effectLst/>
                <a:latin typeface="Arial" panose="020B0604020202020204" pitchFamily="34" charset="0"/>
                <a:ea typeface="Calibri" panose="020F0502020204030204" pitchFamily="34" charset="0"/>
                <a:cs typeface="Times New Roman" panose="02020603050405020304" pitchFamily="18" charset="0"/>
              </a:rPr>
              <a:t> </a:t>
            </a:r>
            <a:endParaRPr lang="en-GB" sz="1800" kern="100" dirty="0">
              <a:effectLst/>
              <a:latin typeface="Consolas" panose="020B0609020204030204" pitchFamily="49" charset="0"/>
              <a:ea typeface="Calibri" panose="020F0502020204030204" pitchFamily="34" charset="0"/>
              <a:cs typeface="Times New Roman" panose="02020603050405020304" pitchFamily="18" charset="0"/>
            </a:endParaRPr>
          </a:p>
          <a:p>
            <a:r>
              <a:rPr lang="en-GB" sz="1800" kern="100" dirty="0">
                <a:effectLst/>
                <a:latin typeface="Arial" panose="020B0604020202020204" pitchFamily="34" charset="0"/>
                <a:ea typeface="Calibri" panose="020F0502020204030204" pitchFamily="34" charset="0"/>
                <a:cs typeface="Times New Roman" panose="02020603050405020304" pitchFamily="18" charset="0"/>
              </a:rPr>
              <a:t>Moore, S (2010) The ultimate study skills handbook. Available at: </a:t>
            </a:r>
            <a:r>
              <a:rPr lang="en-GB" sz="1800" u="none" strike="noStrike" kern="100" dirty="0">
                <a:solidFill>
                  <a:srgbClr val="0000FF"/>
                </a:solidFill>
                <a:effectLst/>
                <a:latin typeface="Arial" panose="020B0604020202020204" pitchFamily="34" charset="0"/>
                <a:ea typeface="Calibri" panose="020F0502020204030204" pitchFamily="34" charset="0"/>
                <a:cs typeface="Times New Roman" panose="02020603050405020304" pitchFamily="18" charset="0"/>
                <a:hlinkClick r:id="rId2"/>
              </a:rPr>
              <a:t>https://r3.vlereader.com/Reader?ean=9780335240074</a:t>
            </a:r>
            <a:r>
              <a:rPr lang="en-GB" sz="1800" kern="100" dirty="0">
                <a:effectLst/>
                <a:latin typeface="Arial" panose="020B0604020202020204" pitchFamily="34" charset="0"/>
                <a:ea typeface="Calibri" panose="020F0502020204030204" pitchFamily="34" charset="0"/>
                <a:cs typeface="Times New Roman" panose="02020603050405020304" pitchFamily="18" charset="0"/>
              </a:rPr>
              <a:t> (Accessed: 24 September 2023).</a:t>
            </a:r>
            <a:endParaRPr lang="en-GB" sz="1800" kern="100" dirty="0">
              <a:effectLst/>
              <a:latin typeface="Consolas" panose="020B0609020204030204" pitchFamily="49" charset="0"/>
              <a:ea typeface="Calibri" panose="020F050202020403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1899870874"/>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2013 - 2022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2013 - 2022 Theme</Template>
  <TotalTime>3219</TotalTime>
  <Words>1417</Words>
  <Application>Microsoft Office PowerPoint</Application>
  <PresentationFormat>Custom</PresentationFormat>
  <Paragraphs>54</Paragraphs>
  <Slides>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vt:i4>
      </vt:variant>
    </vt:vector>
  </HeadingPairs>
  <TitlesOfParts>
    <vt:vector size="7" baseType="lpstr">
      <vt:lpstr>Arial</vt:lpstr>
      <vt:lpstr>Calibri</vt:lpstr>
      <vt:lpstr>Calibri Light</vt:lpstr>
      <vt:lpstr>Consolas</vt:lpstr>
      <vt:lpstr>Office Theme</vt:lpstr>
      <vt:lpstr>PowerPoint Presentation</vt:lpstr>
      <vt:lpstr>Reference List: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Anne-Marie Woodyatt</dc:creator>
  <cp:lastModifiedBy>Anne-Marie Woodyatt</cp:lastModifiedBy>
  <cp:revision>3</cp:revision>
  <dcterms:created xsi:type="dcterms:W3CDTF">2023-09-14T10:12:01Z</dcterms:created>
  <dcterms:modified xsi:type="dcterms:W3CDTF">2023-09-25T13:27:56Z</dcterms:modified>
</cp:coreProperties>
</file>