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9"/>
  </p:notesMasterIdLst>
  <p:sldIdLst>
    <p:sldId id="256" r:id="rId3"/>
    <p:sldId id="270" r:id="rId4"/>
    <p:sldId id="257" r:id="rId5"/>
    <p:sldId id="258" r:id="rId6"/>
    <p:sldId id="259" r:id="rId7"/>
    <p:sldId id="260" r:id="rId8"/>
    <p:sldId id="261" r:id="rId9"/>
    <p:sldId id="266" r:id="rId10"/>
    <p:sldId id="262" r:id="rId11"/>
    <p:sldId id="267" r:id="rId12"/>
    <p:sldId id="268" r:id="rId13"/>
    <p:sldId id="263" r:id="rId14"/>
    <p:sldId id="271" r:id="rId15"/>
    <p:sldId id="272" r:id="rId16"/>
    <p:sldId id="269"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093091-8B5A-CDBD-5469-7EF023833383}" v="68" dt="2025-11-27T17:32:47.944"/>
    <p1510:client id="{BDE90741-A132-8459-1BA4-485630BB6779}" v="14" dt="2025-11-26T10:37:54.5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ina Whittingham (2421723)" userId="S::2421723@student.uwtsd.ac.uk::7504559f-83a6-4f6f-a7c2-ab4b692a59b2" providerId="AD" clId="Web-{47093091-8B5A-CDBD-5469-7EF023833383}"/>
    <pc:docChg chg="modSld">
      <pc:chgData name="Dorina Whittingham (2421723)" userId="S::2421723@student.uwtsd.ac.uk::7504559f-83a6-4f6f-a7c2-ab4b692a59b2" providerId="AD" clId="Web-{47093091-8B5A-CDBD-5469-7EF023833383}" dt="2025-11-27T17:32:47.944" v="33" actId="20577"/>
      <pc:docMkLst>
        <pc:docMk/>
      </pc:docMkLst>
      <pc:sldChg chg="modSp">
        <pc:chgData name="Dorina Whittingham (2421723)" userId="S::2421723@student.uwtsd.ac.uk::7504559f-83a6-4f6f-a7c2-ab4b692a59b2" providerId="AD" clId="Web-{47093091-8B5A-CDBD-5469-7EF023833383}" dt="2025-11-27T17:32:47.944" v="33" actId="20577"/>
        <pc:sldMkLst>
          <pc:docMk/>
          <pc:sldMk cId="0" sldId="256"/>
        </pc:sldMkLst>
        <pc:spChg chg="mod">
          <ac:chgData name="Dorina Whittingham (2421723)" userId="S::2421723@student.uwtsd.ac.uk::7504559f-83a6-4f6f-a7c2-ab4b692a59b2" providerId="AD" clId="Web-{47093091-8B5A-CDBD-5469-7EF023833383}" dt="2025-11-27T17:32:47.944" v="33" actId="20577"/>
          <ac:spMkLst>
            <pc:docMk/>
            <pc:sldMk cId="0" sldId="256"/>
            <ac:spMk id="1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838986-D2DC-40FB-AE12-1CE81E2E5B45}" type="datetimeFigureOut">
              <a:rPr lang="en-GB" smtClean="0"/>
              <a:t>27/11/2025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E85AAD-7F73-466B-B859-84BCE3C02FDA}" type="slidenum">
              <a:rPr lang="en-GB" smtClean="0"/>
              <a:t>‹#›</a:t>
            </a:fld>
            <a:endParaRPr lang="en-GB"/>
          </a:p>
        </p:txBody>
      </p:sp>
    </p:spTree>
    <p:extLst>
      <p:ext uri="{BB962C8B-B14F-4D97-AF65-F5344CB8AC3E}">
        <p14:creationId xmlns:p14="http://schemas.microsoft.com/office/powerpoint/2010/main" val="188172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A74603-2F48-B607-4903-8C126579C2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79889E-1CFF-BC7A-6FEE-126A7FED8E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86D36F-0B86-F179-5874-B8BECE5F4E66}"/>
              </a:ext>
            </a:extLst>
          </p:cNvPr>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I founded VitalHxEase as an online marketplace for sustainable, ethically produced health items. Because consumers seek out businesses that share their beliefs, VitalHxEase is founded on honesty, fair sourcing, and openness to meet these requirements (Enright, 2021).</a:t>
            </a:r>
            <a:endParaRPr lang="en-US" b="0">
              <a:effectLst/>
            </a:endParaRPr>
          </a:p>
          <a:p>
            <a:br>
              <a:rPr lang="en-US"/>
            </a:br>
            <a:endParaRPr lang="en-GB"/>
          </a:p>
        </p:txBody>
      </p:sp>
      <p:sp>
        <p:nvSpPr>
          <p:cNvPr id="4" name="Slide Number Placeholder 3">
            <a:extLst>
              <a:ext uri="{FF2B5EF4-FFF2-40B4-BE49-F238E27FC236}">
                <a16:creationId xmlns:a16="http://schemas.microsoft.com/office/drawing/2014/main" id="{AB0E0DC7-C3C8-FF15-2951-8AAD8596ADC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0566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This presentation will outline the steps and results of the VitalHxEase brand development project. It is an online marketplace devoted to advertising medical tracking devices. These operations combine three related jobs to demonstrate how decisions are made in the digital realm by real-world </a:t>
            </a:r>
            <a:r>
              <a:rPr lang="en-US" sz="1200" b="0" i="0" u="none" strike="noStrike" kern="1200" err="1">
                <a:solidFill>
                  <a:schemeClr val="tx1"/>
                </a:solidFill>
                <a:effectLst/>
                <a:latin typeface="+mn-lt"/>
                <a:ea typeface="+mn-ea"/>
                <a:cs typeface="+mn-cs"/>
              </a:rPr>
              <a:t>organisations</a:t>
            </a:r>
            <a:r>
              <a:rPr lang="en-US" sz="1200" b="0" i="0" u="none" strike="noStrike" kern="1200">
                <a:solidFill>
                  <a:schemeClr val="tx1"/>
                </a:solidFill>
                <a:effectLst/>
                <a:latin typeface="+mn-lt"/>
                <a:ea typeface="+mn-ea"/>
                <a:cs typeface="+mn-cs"/>
              </a:rPr>
              <a:t> using data fields. Multimedia storytelling, financial forecasting, and brand ideation based on research are among the tasks (</a:t>
            </a:r>
            <a:r>
              <a:rPr lang="en-US" sz="1200" b="0" i="0" u="none" strike="noStrike" kern="1200" err="1">
                <a:solidFill>
                  <a:schemeClr val="tx1"/>
                </a:solidFill>
                <a:effectLst/>
                <a:latin typeface="+mn-lt"/>
                <a:ea typeface="+mn-ea"/>
                <a:cs typeface="+mn-cs"/>
              </a:rPr>
              <a:t>Ojonugwa</a:t>
            </a:r>
            <a:r>
              <a:rPr lang="en-US" sz="1200" b="0" i="0" u="none" strike="noStrike" kern="1200">
                <a:solidFill>
                  <a:schemeClr val="tx1"/>
                </a:solidFill>
                <a:effectLst/>
                <a:latin typeface="+mn-lt"/>
                <a:ea typeface="+mn-ea"/>
                <a:cs typeface="+mn-cs"/>
              </a:rPr>
              <a:t> et al., 2022). </a:t>
            </a:r>
            <a:endParaRPr lang="en-US" b="0">
              <a:effectLst/>
            </a:endParaRPr>
          </a:p>
          <a:p>
            <a:br>
              <a:rPr lang="en-US"/>
            </a:b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0978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The first task was to create a 10 Google Forms survey to investigate the online and purchase habits of my target market, as well as their beliefs around sustainability and health issues. Multiple-choice questions were used to get thoughtful and </a:t>
            </a:r>
            <a:r>
              <a:rPr lang="en-US" sz="1200" b="0" i="0" u="none" strike="noStrike" kern="1200" err="1">
                <a:solidFill>
                  <a:schemeClr val="tx1"/>
                </a:solidFill>
                <a:effectLst/>
                <a:latin typeface="+mn-lt"/>
                <a:ea typeface="+mn-ea"/>
                <a:cs typeface="+mn-cs"/>
              </a:rPr>
              <a:t>organised</a:t>
            </a:r>
            <a:r>
              <a:rPr lang="en-US" sz="1200" b="0" i="0" u="none" strike="noStrike" kern="1200">
                <a:solidFill>
                  <a:schemeClr val="tx1"/>
                </a:solidFill>
                <a:effectLst/>
                <a:latin typeface="+mn-lt"/>
                <a:ea typeface="+mn-ea"/>
                <a:cs typeface="+mn-cs"/>
              </a:rPr>
              <a:t> responses. In addition to what customers buy, I was also curious about the reason it is important to have knowledge is for creating a genuine and relevant brand (Muley et al., 2021).</a:t>
            </a:r>
            <a:endParaRPr lang="en-US" b="0">
              <a:effectLst/>
            </a:endParaRPr>
          </a:p>
          <a:p>
            <a:br>
              <a:rPr lang="en-US"/>
            </a:b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9245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This survey data has shown us patterns and preferences based on customer input. Quality and credibility were listed as the top priorities of the customer types, and the leading reason to purchase in general was based on the quality of the product or customer reviews. Usability through mobile was also very important, and social media was the most effective marketing network. This valuable input helped form the foundation/application of the concept for the </a:t>
            </a:r>
            <a:r>
              <a:rPr lang="en-US" sz="1200" b="0" i="0" u="none" strike="noStrike" kern="1200" err="1">
                <a:solidFill>
                  <a:schemeClr val="tx1"/>
                </a:solidFill>
                <a:effectLst/>
                <a:latin typeface="+mn-lt"/>
                <a:ea typeface="+mn-ea"/>
                <a:cs typeface="+mn-cs"/>
              </a:rPr>
              <a:t>organisation</a:t>
            </a:r>
            <a:r>
              <a:rPr lang="en-US" sz="1200" b="0" i="0" u="none" strike="noStrike" kern="1200">
                <a:solidFill>
                  <a:schemeClr val="tx1"/>
                </a:solidFill>
                <a:effectLst/>
                <a:latin typeface="+mn-lt"/>
                <a:ea typeface="+mn-ea"/>
                <a:cs typeface="+mn-cs"/>
              </a:rPr>
              <a:t>, and both technical, creative decision-making (Himeur et al., 2023).</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8329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I founded VitalHxEase as an online marketplace for sustainable, ethically produced health items. Because consumers seek out businesses that share their beliefs, VitalHxEase is founded on honesty, fair sourcing, and openness to meet these requirements (Enright, 2021).</a:t>
            </a:r>
            <a:endParaRPr lang="en-US" b="0">
              <a:effectLst/>
            </a:endParaRPr>
          </a:p>
          <a:p>
            <a:br>
              <a:rPr lang="en-US"/>
            </a:b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1231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The Wix insights (72% of insights) were the basis for the VitalHxEase website, which provides a mobile-friendly site. The home page offers products, bringing them to the forefront, some trust signals, the concept of consumer testimonials, and a checkout site. The second page is for SEO relevant keywords and is dedicated to consumer blogs based on the purchase. The website is significant for the target consumer with varying levels of technical efficiency and simplicity in aesthetics (</a:t>
            </a:r>
            <a:r>
              <a:rPr lang="en-US" sz="1200" b="0" i="0" u="none" strike="noStrike" kern="1200" err="1">
                <a:solidFill>
                  <a:schemeClr val="tx1"/>
                </a:solidFill>
                <a:effectLst/>
                <a:latin typeface="+mn-lt"/>
                <a:ea typeface="+mn-ea"/>
                <a:cs typeface="+mn-cs"/>
              </a:rPr>
              <a:t>Alfiana</a:t>
            </a:r>
            <a:r>
              <a:rPr lang="en-US" sz="1200" b="0" i="0" u="none" strike="noStrike" kern="1200">
                <a:solidFill>
                  <a:schemeClr val="tx1"/>
                </a:solidFill>
                <a:effectLst/>
                <a:latin typeface="+mn-lt"/>
                <a:ea typeface="+mn-ea"/>
                <a:cs typeface="+mn-cs"/>
              </a:rPr>
              <a:t> et al., 2023).</a:t>
            </a:r>
            <a:endParaRPr lang="en-US" b="0">
              <a:effectLst/>
            </a:endParaRPr>
          </a:p>
          <a:p>
            <a:br>
              <a:rPr lang="en-US"/>
            </a:b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8374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16192E-89BA-6571-1770-F08B37ABB8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A7A7CB-4FA3-DA66-3550-D39396BA66D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142F303-E315-75C1-7A7C-C3B207A2F0D8}"/>
              </a:ext>
            </a:extLst>
          </p:cNvPr>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The marketing materials were developed using Canva in response to the survey regarding residents' preferred graphic styles and tone of voice for messaging. Every resource developed, including infographics and Instagram posts, highlighted the brand's commitment to an effective and sustainable approach to health. Text-based phrases, such as "shop with impact" and "certified eco-friendly" were used repeatedly and these appealed to people's interest in new design appeal, ethical </a:t>
            </a:r>
            <a:r>
              <a:rPr lang="en-US" sz="1200" b="0" i="0" u="none" strike="noStrike" kern="1200" err="1">
                <a:solidFill>
                  <a:schemeClr val="tx1"/>
                </a:solidFill>
                <a:effectLst/>
                <a:latin typeface="+mn-lt"/>
                <a:ea typeface="+mn-ea"/>
                <a:cs typeface="+mn-cs"/>
              </a:rPr>
              <a:t>behaviour</a:t>
            </a:r>
            <a:r>
              <a:rPr lang="en-US" sz="1200" b="0" i="0" u="none" strike="noStrike" kern="1200">
                <a:solidFill>
                  <a:schemeClr val="tx1"/>
                </a:solidFill>
                <a:effectLst/>
                <a:latin typeface="+mn-lt"/>
                <a:ea typeface="+mn-ea"/>
                <a:cs typeface="+mn-cs"/>
              </a:rPr>
              <a:t>, and quality health-based products. The simple design is still visually appealing and reinforces trust relationships with the consumer market (Goodsell, 2022). </a:t>
            </a:r>
            <a:endParaRPr lang="en-US" b="0">
              <a:effectLst/>
            </a:endParaRPr>
          </a:p>
          <a:p>
            <a:br>
              <a:rPr lang="en-US"/>
            </a:br>
            <a:endParaRPr lang="en-GB"/>
          </a:p>
        </p:txBody>
      </p:sp>
      <p:sp>
        <p:nvSpPr>
          <p:cNvPr id="4" name="Slide Number Placeholder 3">
            <a:extLst>
              <a:ext uri="{FF2B5EF4-FFF2-40B4-BE49-F238E27FC236}">
                <a16:creationId xmlns:a16="http://schemas.microsoft.com/office/drawing/2014/main" id="{B59997B0-5FFD-E5AD-890F-6B5542F0E5C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1174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To build trust, I added a brief introduction to the brand. In the brand story, we used product images, brand images, and real product reviews to engage the audience. Brand loyalty is created through emotion, and the message was simple and succinct (Ghorbanzadeh and </a:t>
            </a:r>
            <a:r>
              <a:rPr lang="en-US" sz="1200" b="0" i="0" u="none" strike="noStrike" kern="1200" err="1">
                <a:solidFill>
                  <a:schemeClr val="tx1"/>
                </a:solidFill>
                <a:effectLst/>
                <a:latin typeface="+mn-lt"/>
                <a:ea typeface="+mn-ea"/>
                <a:cs typeface="+mn-cs"/>
              </a:rPr>
              <a:t>Rahehagh</a:t>
            </a:r>
            <a:r>
              <a:rPr lang="en-US" sz="1200" b="0" i="0" u="none" strike="noStrike" kern="1200">
                <a:solidFill>
                  <a:schemeClr val="tx1"/>
                </a:solidFill>
                <a:effectLst/>
                <a:latin typeface="+mn-lt"/>
                <a:ea typeface="+mn-ea"/>
                <a:cs typeface="+mn-cs"/>
              </a:rPr>
              <a:t>, 2021).</a:t>
            </a:r>
            <a:endParaRPr lang="en-US" b="0">
              <a:effectLst/>
            </a:endParaRPr>
          </a:p>
          <a:p>
            <a:br>
              <a:rPr lang="en-US"/>
            </a:b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35914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BB1170-0A0A-AE12-C288-9C8E843B46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66635B-E26B-669C-C56F-B0377E7A22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91B939-C4AC-30D3-D4FC-24145CFF2AFA}"/>
              </a:ext>
            </a:extLst>
          </p:cNvPr>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Using Excel VitalHxEase, this report generates a 12-month financial prediction in Task 2. It was possible to </a:t>
            </a:r>
            <a:r>
              <a:rPr lang="en-US" sz="1200" b="0" i="0" u="none" strike="noStrike" kern="1200" err="1">
                <a:solidFill>
                  <a:schemeClr val="tx1"/>
                </a:solidFill>
                <a:effectLst/>
                <a:latin typeface="+mn-lt"/>
                <a:ea typeface="+mn-ea"/>
                <a:cs typeface="+mn-cs"/>
              </a:rPr>
              <a:t>categorise</a:t>
            </a:r>
            <a:r>
              <a:rPr lang="en-US" sz="1200" b="0" i="0" u="none" strike="noStrike" kern="1200">
                <a:solidFill>
                  <a:schemeClr val="tx1"/>
                </a:solidFill>
                <a:effectLst/>
                <a:latin typeface="+mn-lt"/>
                <a:ea typeface="+mn-ea"/>
                <a:cs typeface="+mn-cs"/>
              </a:rPr>
              <a:t> costs like product sourcing, shipping, operational, and marketing expenses, as well as project profits and </a:t>
            </a:r>
            <a:r>
              <a:rPr lang="en-US" sz="1200" b="0" i="0" u="none" strike="noStrike" kern="1200" err="1">
                <a:solidFill>
                  <a:schemeClr val="tx1"/>
                </a:solidFill>
                <a:effectLst/>
                <a:latin typeface="+mn-lt"/>
                <a:ea typeface="+mn-ea"/>
                <a:cs typeface="+mn-cs"/>
              </a:rPr>
              <a:t>visualise</a:t>
            </a:r>
            <a:r>
              <a:rPr lang="en-US" sz="1200" b="0" i="0" u="none" strike="noStrike" kern="1200">
                <a:solidFill>
                  <a:schemeClr val="tx1"/>
                </a:solidFill>
                <a:effectLst/>
                <a:latin typeface="+mn-lt"/>
                <a:ea typeface="+mn-ea"/>
                <a:cs typeface="+mn-cs"/>
              </a:rPr>
              <a:t> the performance of the </a:t>
            </a:r>
            <a:r>
              <a:rPr lang="en-US" sz="1200" b="0" i="0" u="none" strike="noStrike" kern="1200" err="1">
                <a:solidFill>
                  <a:schemeClr val="tx1"/>
                </a:solidFill>
                <a:effectLst/>
                <a:latin typeface="+mn-lt"/>
                <a:ea typeface="+mn-ea"/>
                <a:cs typeface="+mn-cs"/>
              </a:rPr>
              <a:t>organisation</a:t>
            </a:r>
            <a:r>
              <a:rPr lang="en-US" sz="1200" b="0" i="0" u="none" strike="noStrike" kern="1200">
                <a:solidFill>
                  <a:schemeClr val="tx1"/>
                </a:solidFill>
                <a:effectLst/>
                <a:latin typeface="+mn-lt"/>
                <a:ea typeface="+mn-ea"/>
                <a:cs typeface="+mn-cs"/>
              </a:rPr>
              <a:t> using clear charts and 30-day earnings from partnerships and sales. The formula of Excel features was important for automation, which makes it easier to identify trends and accurately plan growth strategies (Kirkby et al., 2024).  </a:t>
            </a:r>
            <a:endParaRPr lang="en-US" b="0">
              <a:effectLst/>
            </a:endParaRPr>
          </a:p>
        </p:txBody>
      </p:sp>
      <p:sp>
        <p:nvSpPr>
          <p:cNvPr id="4" name="Slide Number Placeholder 3">
            <a:extLst>
              <a:ext uri="{FF2B5EF4-FFF2-40B4-BE49-F238E27FC236}">
                <a16:creationId xmlns:a16="http://schemas.microsoft.com/office/drawing/2014/main" id="{959CA74E-C99C-722C-0AA1-AC7A113760B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51500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87B2E-6985-B352-6792-D9AF49EED6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DC3594-25A9-90B7-04C1-817B949E5E4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5FF7978-324E-1E83-2927-7F066557B922}"/>
              </a:ext>
            </a:extLst>
          </p:cNvPr>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Both research and user thinking were fundamental to this project. Everything was based on data, including the motto and design. I noted storytelling, in an oversaturated digital environment, provides a feeling of connection to large abstraction. My challenge was to provide a consistent brand voice and maintain creative tension between originality and structure to achieve that consistency.</a:t>
            </a:r>
            <a:endParaRPr lang="en-US" b="0">
              <a:effectLst/>
            </a:endParaRPr>
          </a:p>
          <a:p>
            <a:br>
              <a:rPr lang="en-US"/>
            </a:br>
            <a:endParaRPr lang="en-GB"/>
          </a:p>
        </p:txBody>
      </p:sp>
      <p:sp>
        <p:nvSpPr>
          <p:cNvPr id="4" name="Slide Number Placeholder 3">
            <a:extLst>
              <a:ext uri="{FF2B5EF4-FFF2-40B4-BE49-F238E27FC236}">
                <a16:creationId xmlns:a16="http://schemas.microsoft.com/office/drawing/2014/main" id="{BC562B87-1847-AE40-1EBE-6C5D10A1346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34615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I now have experience with digital storytelling, multichannel, data interpretation, and research. Even though I have a lot to learn, It can expect to extend my familiarity with SEO, understand fulfilment and logistics, and look into targeted ad placement, especially as it becomes more common (Roumeliotis and Tselikas, 2022).</a:t>
            </a:r>
            <a:endParaRPr lang="en-US" b="0">
              <a:effectLst/>
            </a:endParaRPr>
          </a:p>
          <a:p>
            <a:br>
              <a:rPr lang="en-US"/>
            </a:b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98707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08D17-A233-6B02-7A89-DD26029F33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287BE5-890C-A97D-C09B-B951A667EF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1DE9FE-5E30-F976-F21A-D49AAEB65429}"/>
              </a:ext>
            </a:extLst>
          </p:cNvPr>
          <p:cNvSpPr>
            <a:spLocks noGrp="1"/>
          </p:cNvSpPr>
          <p:nvPr>
            <p:ph type="body" idx="1"/>
          </p:nvPr>
        </p:nvSpPr>
        <p:spPr/>
        <p:txBody>
          <a:bodyPr/>
          <a:lstStyle/>
          <a:p>
            <a:r>
              <a:rPr lang="en-GB" sz="1200" kern="1200" err="1">
                <a:solidFill>
                  <a:schemeClr val="tx1"/>
                </a:solidFill>
                <a:effectLst/>
                <a:latin typeface="+mn-lt"/>
                <a:ea typeface="+mn-ea"/>
                <a:cs typeface="+mn-cs"/>
              </a:rPr>
              <a:t>Alfiana</a:t>
            </a:r>
            <a:r>
              <a:rPr lang="en-GB" sz="1200" kern="1200">
                <a:solidFill>
                  <a:schemeClr val="tx1"/>
                </a:solidFill>
                <a:effectLst/>
                <a:latin typeface="+mn-lt"/>
                <a:ea typeface="+mn-ea"/>
                <a:cs typeface="+mn-cs"/>
              </a:rPr>
              <a:t>, F., Khofifah, N., Ramadhan, T., </a:t>
            </a:r>
            <a:r>
              <a:rPr lang="en-GB" sz="1200" kern="1200" err="1">
                <a:solidFill>
                  <a:schemeClr val="tx1"/>
                </a:solidFill>
                <a:effectLst/>
                <a:latin typeface="+mn-lt"/>
                <a:ea typeface="+mn-ea"/>
                <a:cs typeface="+mn-cs"/>
              </a:rPr>
              <a:t>Septiani</a:t>
            </a:r>
            <a:r>
              <a:rPr lang="en-GB" sz="1200" kern="1200">
                <a:solidFill>
                  <a:schemeClr val="tx1"/>
                </a:solidFill>
                <a:effectLst/>
                <a:latin typeface="+mn-lt"/>
                <a:ea typeface="+mn-ea"/>
                <a:cs typeface="+mn-cs"/>
              </a:rPr>
              <a:t>, N., Wahyuningsih, W., Azizah, N.N. and </a:t>
            </a:r>
            <a:r>
              <a:rPr lang="en-GB" sz="1200" kern="1200" err="1">
                <a:solidFill>
                  <a:schemeClr val="tx1"/>
                </a:solidFill>
                <a:effectLst/>
                <a:latin typeface="+mn-lt"/>
                <a:ea typeface="+mn-ea"/>
                <a:cs typeface="+mn-cs"/>
              </a:rPr>
              <a:t>Ramadhona</a:t>
            </a:r>
            <a:r>
              <a:rPr lang="en-GB" sz="1200" kern="1200">
                <a:solidFill>
                  <a:schemeClr val="tx1"/>
                </a:solidFill>
                <a:effectLst/>
                <a:latin typeface="+mn-lt"/>
                <a:ea typeface="+mn-ea"/>
                <a:cs typeface="+mn-cs"/>
              </a:rPr>
              <a:t>, N., (2023). Apply the search engine optimization (</a:t>
            </a:r>
            <a:r>
              <a:rPr lang="en-GB" sz="1200" kern="1200" err="1">
                <a:solidFill>
                  <a:schemeClr val="tx1"/>
                </a:solidFill>
                <a:effectLst/>
                <a:latin typeface="+mn-lt"/>
                <a:ea typeface="+mn-ea"/>
                <a:cs typeface="+mn-cs"/>
              </a:rPr>
              <a:t>seo</a:t>
            </a:r>
            <a:r>
              <a:rPr lang="en-GB" sz="1200" kern="1200">
                <a:solidFill>
                  <a:schemeClr val="tx1"/>
                </a:solidFill>
                <a:effectLst/>
                <a:latin typeface="+mn-lt"/>
                <a:ea typeface="+mn-ea"/>
                <a:cs typeface="+mn-cs"/>
              </a:rPr>
              <a:t>) method to determine website ranking on search engines. </a:t>
            </a:r>
            <a:r>
              <a:rPr lang="en-GB" sz="1200" i="1" kern="1200">
                <a:solidFill>
                  <a:schemeClr val="tx1"/>
                </a:solidFill>
                <a:effectLst/>
                <a:latin typeface="+mn-lt"/>
                <a:ea typeface="+mn-ea"/>
                <a:cs typeface="+mn-cs"/>
              </a:rPr>
              <a:t>International Journal of Cyber and IT Service Management, </a:t>
            </a:r>
            <a:r>
              <a:rPr lang="en-GB" sz="1200" kern="1200">
                <a:solidFill>
                  <a:schemeClr val="tx1"/>
                </a:solidFill>
                <a:effectLst/>
                <a:latin typeface="+mn-lt"/>
                <a:ea typeface="+mn-ea"/>
                <a:cs typeface="+mn-cs"/>
              </a:rPr>
              <a:t>3(1), pp.65-73.</a:t>
            </a:r>
          </a:p>
          <a:p>
            <a:r>
              <a:rPr lang="en-GB" sz="1200" kern="1200">
                <a:solidFill>
                  <a:schemeClr val="tx1"/>
                </a:solidFill>
                <a:effectLst/>
                <a:latin typeface="+mn-lt"/>
                <a:ea typeface="+mn-ea"/>
                <a:cs typeface="+mn-cs"/>
              </a:rPr>
              <a:t>Enright, K., (2021). Elusive quality: the challenges and ethical dilemmas faced by international non-governmental organisations in sourcing quality assured medical products. </a:t>
            </a:r>
            <a:r>
              <a:rPr lang="en-GB" sz="1200" i="1" kern="1200">
                <a:solidFill>
                  <a:schemeClr val="tx1"/>
                </a:solidFill>
                <a:effectLst/>
                <a:latin typeface="+mn-lt"/>
                <a:ea typeface="+mn-ea"/>
                <a:cs typeface="+mn-cs"/>
              </a:rPr>
              <a:t>BMJ global health, 6</a:t>
            </a:r>
            <a:r>
              <a:rPr lang="en-GB" sz="1200" kern="1200">
                <a:solidFill>
                  <a:schemeClr val="tx1"/>
                </a:solidFill>
                <a:effectLst/>
                <a:latin typeface="+mn-lt"/>
                <a:ea typeface="+mn-ea"/>
                <a:cs typeface="+mn-cs"/>
              </a:rPr>
              <a:t>(</a:t>
            </a:r>
            <a:r>
              <a:rPr lang="en-GB" sz="1200" kern="1200" err="1">
                <a:solidFill>
                  <a:schemeClr val="tx1"/>
                </a:solidFill>
                <a:effectLst/>
                <a:latin typeface="+mn-lt"/>
                <a:ea typeface="+mn-ea"/>
                <a:cs typeface="+mn-cs"/>
              </a:rPr>
              <a:t>Suppl</a:t>
            </a:r>
            <a:r>
              <a:rPr lang="en-GB" sz="1200" kern="1200">
                <a:solidFill>
                  <a:schemeClr val="tx1"/>
                </a:solidFill>
                <a:effectLst/>
                <a:latin typeface="+mn-lt"/>
                <a:ea typeface="+mn-ea"/>
                <a:cs typeface="+mn-cs"/>
              </a:rPr>
              <a:t> 3), p.e004339.</a:t>
            </a:r>
          </a:p>
          <a:p>
            <a:r>
              <a:rPr lang="en-GB" sz="1200" kern="1200">
                <a:solidFill>
                  <a:schemeClr val="tx1"/>
                </a:solidFill>
                <a:effectLst/>
                <a:latin typeface="+mn-lt"/>
                <a:ea typeface="+mn-ea"/>
                <a:cs typeface="+mn-cs"/>
              </a:rPr>
              <a:t>Ghorbanzadeh, D. and </a:t>
            </a:r>
            <a:r>
              <a:rPr lang="en-GB" sz="1200" kern="1200" err="1">
                <a:solidFill>
                  <a:schemeClr val="tx1"/>
                </a:solidFill>
                <a:effectLst/>
                <a:latin typeface="+mn-lt"/>
                <a:ea typeface="+mn-ea"/>
                <a:cs typeface="+mn-cs"/>
              </a:rPr>
              <a:t>Rahehagh</a:t>
            </a:r>
            <a:r>
              <a:rPr lang="en-GB" sz="1200" kern="1200">
                <a:solidFill>
                  <a:schemeClr val="tx1"/>
                </a:solidFill>
                <a:effectLst/>
                <a:latin typeface="+mn-lt"/>
                <a:ea typeface="+mn-ea"/>
                <a:cs typeface="+mn-cs"/>
              </a:rPr>
              <a:t>, A., (2021). Emotional brand attachment and brand love: the emotional bridges in the process of transition from satisfaction to loyalty. </a:t>
            </a:r>
            <a:r>
              <a:rPr lang="en-GB" sz="1200" i="1" kern="1200" err="1">
                <a:solidFill>
                  <a:schemeClr val="tx1"/>
                </a:solidFill>
                <a:effectLst/>
                <a:latin typeface="+mn-lt"/>
                <a:ea typeface="+mn-ea"/>
                <a:cs typeface="+mn-cs"/>
              </a:rPr>
              <a:t>Rajagiri</a:t>
            </a:r>
            <a:r>
              <a:rPr lang="en-GB" sz="1200" i="1" kern="1200">
                <a:solidFill>
                  <a:schemeClr val="tx1"/>
                </a:solidFill>
                <a:effectLst/>
                <a:latin typeface="+mn-lt"/>
                <a:ea typeface="+mn-ea"/>
                <a:cs typeface="+mn-cs"/>
              </a:rPr>
              <a:t> Management Journal, 15</a:t>
            </a:r>
            <a:r>
              <a:rPr lang="en-GB" sz="1200" kern="1200">
                <a:solidFill>
                  <a:schemeClr val="tx1"/>
                </a:solidFill>
                <a:effectLst/>
                <a:latin typeface="+mn-lt"/>
                <a:ea typeface="+mn-ea"/>
                <a:cs typeface="+mn-cs"/>
              </a:rPr>
              <a:t>(1), pp.16-38.</a:t>
            </a:r>
          </a:p>
          <a:p>
            <a:r>
              <a:rPr lang="en-GB" sz="1200" kern="1200">
                <a:solidFill>
                  <a:schemeClr val="tx1"/>
                </a:solidFill>
                <a:effectLst/>
                <a:latin typeface="+mn-lt"/>
                <a:ea typeface="+mn-ea"/>
                <a:cs typeface="+mn-cs"/>
              </a:rPr>
              <a:t>Goodsell, L., (2023). Design Better and Build Your Brand in</a:t>
            </a:r>
            <a:r>
              <a:rPr lang="en-GB" sz="1200" i="1" kern="1200">
                <a:solidFill>
                  <a:schemeClr val="tx1"/>
                </a:solidFill>
                <a:effectLst/>
                <a:latin typeface="+mn-lt"/>
                <a:ea typeface="+mn-ea"/>
                <a:cs typeface="+mn-cs"/>
              </a:rPr>
              <a:t> Canva: A beginner's guide to producing professional branding, marketing, and social content for businesses. </a:t>
            </a:r>
            <a:r>
              <a:rPr lang="en-GB" sz="1200" kern="1200" err="1">
                <a:solidFill>
                  <a:schemeClr val="tx1"/>
                </a:solidFill>
                <a:effectLst/>
                <a:latin typeface="+mn-lt"/>
                <a:ea typeface="+mn-ea"/>
                <a:cs typeface="+mn-cs"/>
              </a:rPr>
              <a:t>Packt</a:t>
            </a:r>
            <a:r>
              <a:rPr lang="en-GB" sz="1200" kern="1200">
                <a:solidFill>
                  <a:schemeClr val="tx1"/>
                </a:solidFill>
                <a:effectLst/>
                <a:latin typeface="+mn-lt"/>
                <a:ea typeface="+mn-ea"/>
                <a:cs typeface="+mn-cs"/>
              </a:rPr>
              <a:t> Publishing Ltd.</a:t>
            </a:r>
          </a:p>
          <a:p>
            <a:r>
              <a:rPr lang="en-GB" sz="1200" kern="1200">
                <a:solidFill>
                  <a:schemeClr val="tx1"/>
                </a:solidFill>
                <a:effectLst/>
                <a:latin typeface="+mn-lt"/>
                <a:ea typeface="+mn-ea"/>
                <a:cs typeface="+mn-cs"/>
              </a:rPr>
              <a:t>Himeur, Y., Elnour, M., Fadli, F., Meskin, N., Petri, I., Rezgui, Y., </a:t>
            </a:r>
            <a:r>
              <a:rPr lang="en-GB" sz="1200" kern="1200" err="1">
                <a:solidFill>
                  <a:schemeClr val="tx1"/>
                </a:solidFill>
                <a:effectLst/>
                <a:latin typeface="+mn-lt"/>
                <a:ea typeface="+mn-ea"/>
                <a:cs typeface="+mn-cs"/>
              </a:rPr>
              <a:t>Bensaali</a:t>
            </a:r>
            <a:r>
              <a:rPr lang="en-GB" sz="1200" kern="1200">
                <a:solidFill>
                  <a:schemeClr val="tx1"/>
                </a:solidFill>
                <a:effectLst/>
                <a:latin typeface="+mn-lt"/>
                <a:ea typeface="+mn-ea"/>
                <a:cs typeface="+mn-cs"/>
              </a:rPr>
              <a:t>, F. and Amira, A., (2023). AI-big data analytics for building automation and management systems: a survey, actual challenges and future perspectives. </a:t>
            </a:r>
            <a:r>
              <a:rPr lang="en-GB" sz="1200" i="1" kern="1200">
                <a:solidFill>
                  <a:schemeClr val="tx1"/>
                </a:solidFill>
                <a:effectLst/>
                <a:latin typeface="+mn-lt"/>
                <a:ea typeface="+mn-ea"/>
                <a:cs typeface="+mn-cs"/>
              </a:rPr>
              <a:t>Artificial intelligence review, 56</a:t>
            </a:r>
            <a:r>
              <a:rPr lang="en-GB" sz="1200" kern="1200">
                <a:solidFill>
                  <a:schemeClr val="tx1"/>
                </a:solidFill>
                <a:effectLst/>
                <a:latin typeface="+mn-lt"/>
                <a:ea typeface="+mn-ea"/>
                <a:cs typeface="+mn-cs"/>
              </a:rPr>
              <a:t>(6), pp.4929-5021.</a:t>
            </a:r>
          </a:p>
          <a:p>
            <a:r>
              <a:rPr lang="en-GB" sz="1200" kern="1200">
                <a:solidFill>
                  <a:schemeClr val="tx1"/>
                </a:solidFill>
                <a:effectLst/>
                <a:latin typeface="+mn-lt"/>
                <a:ea typeface="+mn-ea"/>
                <a:cs typeface="+mn-cs"/>
              </a:rPr>
              <a:t>Kirkby, K., </a:t>
            </a:r>
            <a:r>
              <a:rPr lang="en-GB" sz="1200" kern="1200" err="1">
                <a:solidFill>
                  <a:schemeClr val="tx1"/>
                </a:solidFill>
                <a:effectLst/>
                <a:latin typeface="+mn-lt"/>
                <a:ea typeface="+mn-ea"/>
                <a:cs typeface="+mn-cs"/>
              </a:rPr>
              <a:t>Antiporta</a:t>
            </a:r>
            <a:r>
              <a:rPr lang="en-GB" sz="1200" kern="1200">
                <a:solidFill>
                  <a:schemeClr val="tx1"/>
                </a:solidFill>
                <a:effectLst/>
                <a:latin typeface="+mn-lt"/>
                <a:ea typeface="+mn-ea"/>
                <a:cs typeface="+mn-cs"/>
              </a:rPr>
              <a:t>, D.A., </a:t>
            </a:r>
            <a:r>
              <a:rPr lang="en-GB" sz="1200" kern="1200" err="1">
                <a:solidFill>
                  <a:schemeClr val="tx1"/>
                </a:solidFill>
                <a:effectLst/>
                <a:latin typeface="+mn-lt"/>
                <a:ea typeface="+mn-ea"/>
                <a:cs typeface="+mn-cs"/>
              </a:rPr>
              <a:t>Schlotheuber</a:t>
            </a:r>
            <a:r>
              <a:rPr lang="en-GB" sz="1200" kern="1200">
                <a:solidFill>
                  <a:schemeClr val="tx1"/>
                </a:solidFill>
                <a:effectLst/>
                <a:latin typeface="+mn-lt"/>
                <a:ea typeface="+mn-ea"/>
                <a:cs typeface="+mn-cs"/>
              </a:rPr>
              <a:t>, A. and </a:t>
            </a:r>
            <a:r>
              <a:rPr lang="en-GB" sz="1200" kern="1200" err="1">
                <a:solidFill>
                  <a:schemeClr val="tx1"/>
                </a:solidFill>
                <a:effectLst/>
                <a:latin typeface="+mn-lt"/>
                <a:ea typeface="+mn-ea"/>
                <a:cs typeface="+mn-cs"/>
              </a:rPr>
              <a:t>Hosseinpoor</a:t>
            </a:r>
            <a:r>
              <a:rPr lang="en-GB" sz="1200" kern="1200">
                <a:solidFill>
                  <a:schemeClr val="tx1"/>
                </a:solidFill>
                <a:effectLst/>
                <a:latin typeface="+mn-lt"/>
                <a:ea typeface="+mn-ea"/>
                <a:cs typeface="+mn-cs"/>
              </a:rPr>
              <a:t>, A.R., (2024). Making health inequality analysis accessible: WHO tools and resources using Microsoft Excel. </a:t>
            </a:r>
            <a:r>
              <a:rPr lang="en-GB" sz="1200" i="1" kern="1200">
                <a:solidFill>
                  <a:schemeClr val="tx1"/>
                </a:solidFill>
                <a:effectLst/>
                <a:latin typeface="+mn-lt"/>
                <a:ea typeface="+mn-ea"/>
                <a:cs typeface="+mn-cs"/>
              </a:rPr>
              <a:t>International journal for equity in health, </a:t>
            </a:r>
            <a:r>
              <a:rPr lang="en-GB" sz="1200" kern="1200">
                <a:solidFill>
                  <a:schemeClr val="tx1"/>
                </a:solidFill>
                <a:effectLst/>
                <a:latin typeface="+mn-lt"/>
                <a:ea typeface="+mn-ea"/>
                <a:cs typeface="+mn-cs"/>
              </a:rPr>
              <a:t>23(1), p.205.</a:t>
            </a:r>
          </a:p>
          <a:p>
            <a:r>
              <a:rPr lang="en-GB" sz="1200" kern="1200">
                <a:solidFill>
                  <a:schemeClr val="tx1"/>
                </a:solidFill>
                <a:effectLst/>
                <a:latin typeface="+mn-lt"/>
                <a:ea typeface="+mn-ea"/>
                <a:cs typeface="+mn-cs"/>
              </a:rPr>
              <a:t>Muley, P., Dalvi, S. and </a:t>
            </a:r>
            <a:r>
              <a:rPr lang="en-GB" sz="1200" kern="1200" err="1">
                <a:solidFill>
                  <a:schemeClr val="tx1"/>
                </a:solidFill>
                <a:effectLst/>
                <a:latin typeface="+mn-lt"/>
                <a:ea typeface="+mn-ea"/>
                <a:cs typeface="+mn-cs"/>
              </a:rPr>
              <a:t>Mawande</a:t>
            </a:r>
            <a:r>
              <a:rPr lang="en-GB" sz="1200" kern="1200">
                <a:solidFill>
                  <a:schemeClr val="tx1"/>
                </a:solidFill>
                <a:effectLst/>
                <a:latin typeface="+mn-lt"/>
                <a:ea typeface="+mn-ea"/>
                <a:cs typeface="+mn-cs"/>
              </a:rPr>
              <a:t>, S., (2021). A STUDY OF UNDERSTANDING USERS’INTENTION TO USE ONLINE SURVEY PLATFORMS: A STUDY WITH SPECIAL REFERENCE TO GOOGLE FORM AND SURVEY MONKEY. </a:t>
            </a:r>
            <a:r>
              <a:rPr lang="en-GB" sz="1200" i="1" kern="1200">
                <a:solidFill>
                  <a:schemeClr val="tx1"/>
                </a:solidFill>
                <a:effectLst/>
                <a:latin typeface="+mn-lt"/>
                <a:ea typeface="+mn-ea"/>
                <a:cs typeface="+mn-cs"/>
              </a:rPr>
              <a:t>International Journal of Management (IJM), 12</a:t>
            </a:r>
            <a:r>
              <a:rPr lang="en-GB" sz="1200" kern="1200">
                <a:solidFill>
                  <a:schemeClr val="tx1"/>
                </a:solidFill>
                <a:effectLst/>
                <a:latin typeface="+mn-lt"/>
                <a:ea typeface="+mn-ea"/>
                <a:cs typeface="+mn-cs"/>
              </a:rPr>
              <a:t>(12).</a:t>
            </a:r>
          </a:p>
          <a:p>
            <a:r>
              <a:rPr lang="en-GB" sz="1200" kern="1200" err="1">
                <a:solidFill>
                  <a:schemeClr val="tx1"/>
                </a:solidFill>
                <a:effectLst/>
                <a:latin typeface="+mn-lt"/>
                <a:ea typeface="+mn-ea"/>
                <a:cs typeface="+mn-cs"/>
              </a:rPr>
              <a:t>Ojonugwa</a:t>
            </a:r>
            <a:r>
              <a:rPr lang="en-GB" sz="1200" kern="1200">
                <a:solidFill>
                  <a:schemeClr val="tx1"/>
                </a:solidFill>
                <a:effectLst/>
                <a:latin typeface="+mn-lt"/>
                <a:ea typeface="+mn-ea"/>
                <a:cs typeface="+mn-cs"/>
              </a:rPr>
              <a:t>, B.M., </a:t>
            </a:r>
            <a:r>
              <a:rPr lang="en-GB" sz="1200" kern="1200" err="1">
                <a:solidFill>
                  <a:schemeClr val="tx1"/>
                </a:solidFill>
                <a:effectLst/>
                <a:latin typeface="+mn-lt"/>
                <a:ea typeface="+mn-ea"/>
                <a:cs typeface="+mn-cs"/>
              </a:rPr>
              <a:t>Ogunwale</a:t>
            </a:r>
            <a:r>
              <a:rPr lang="en-GB" sz="1200" kern="1200">
                <a:solidFill>
                  <a:schemeClr val="tx1"/>
                </a:solidFill>
                <a:effectLst/>
                <a:latin typeface="+mn-lt"/>
                <a:ea typeface="+mn-ea"/>
                <a:cs typeface="+mn-cs"/>
              </a:rPr>
              <a:t>, B., </a:t>
            </a:r>
            <a:r>
              <a:rPr lang="en-GB" sz="1200" kern="1200" err="1">
                <a:solidFill>
                  <a:schemeClr val="tx1"/>
                </a:solidFill>
                <a:effectLst/>
                <a:latin typeface="+mn-lt"/>
                <a:ea typeface="+mn-ea"/>
                <a:cs typeface="+mn-cs"/>
              </a:rPr>
              <a:t>Adanigbo</a:t>
            </a:r>
            <a:r>
              <a:rPr lang="en-GB" sz="1200" kern="1200">
                <a:solidFill>
                  <a:schemeClr val="tx1"/>
                </a:solidFill>
                <a:effectLst/>
                <a:latin typeface="+mn-lt"/>
                <a:ea typeface="+mn-ea"/>
                <a:cs typeface="+mn-cs"/>
              </a:rPr>
              <a:t>, O.S. and Ochefu, A., (2022). Media Production in Fintech: Leveraging Visual Storytelling to Enhance Consumer Trust and Engagement.</a:t>
            </a:r>
          </a:p>
          <a:p>
            <a:r>
              <a:rPr lang="en-GB" sz="1200" kern="1200">
                <a:solidFill>
                  <a:schemeClr val="tx1"/>
                </a:solidFill>
                <a:effectLst/>
                <a:latin typeface="+mn-lt"/>
                <a:ea typeface="+mn-ea"/>
                <a:cs typeface="+mn-cs"/>
              </a:rPr>
              <a:t>Roumeliotis, K.I. and Tselikas, N.D., (2022). An effective SEO techniques and technologies guide-map.</a:t>
            </a:r>
            <a:r>
              <a:rPr lang="en-GB" sz="1200" i="1" kern="1200">
                <a:solidFill>
                  <a:schemeClr val="tx1"/>
                </a:solidFill>
                <a:effectLst/>
                <a:latin typeface="+mn-lt"/>
                <a:ea typeface="+mn-ea"/>
                <a:cs typeface="+mn-cs"/>
              </a:rPr>
              <a:t> Journal of web engineering, 21</a:t>
            </a:r>
            <a:r>
              <a:rPr lang="en-GB" sz="1200" kern="1200">
                <a:solidFill>
                  <a:schemeClr val="tx1"/>
                </a:solidFill>
                <a:effectLst/>
                <a:latin typeface="+mn-lt"/>
                <a:ea typeface="+mn-ea"/>
                <a:cs typeface="+mn-cs"/>
              </a:rPr>
              <a:t>(5), pp.1603-1649.</a:t>
            </a:r>
          </a:p>
          <a:p>
            <a:pPr rtl="0"/>
            <a:endParaRPr lang="en-US" b="0">
              <a:effectLst/>
            </a:endParaRPr>
          </a:p>
        </p:txBody>
      </p:sp>
      <p:sp>
        <p:nvSpPr>
          <p:cNvPr id="4" name="Slide Number Placeholder 3">
            <a:extLst>
              <a:ext uri="{FF2B5EF4-FFF2-40B4-BE49-F238E27FC236}">
                <a16:creationId xmlns:a16="http://schemas.microsoft.com/office/drawing/2014/main" id="{42096579-5ABD-1FD4-13C8-671F75A24D3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9391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C2379-C0C1-741F-4362-D0C789F074C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69F7497-AAE8-BF29-21FA-23496AB846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E4D95C2-D7DC-9A2F-F138-AA2F406B60C0}"/>
              </a:ext>
            </a:extLst>
          </p:cNvPr>
          <p:cNvSpPr>
            <a:spLocks noGrp="1"/>
          </p:cNvSpPr>
          <p:nvPr>
            <p:ph type="dt" sz="half" idx="10"/>
          </p:nvPr>
        </p:nvSpPr>
        <p:spPr/>
        <p:txBody>
          <a:bodyPr/>
          <a:lstStyle/>
          <a:p>
            <a:fld id="{4A11730B-B1D0-4BDD-AD46-FE0866D0F44E}" type="datetimeFigureOut">
              <a:rPr lang="en-GB" smtClean="0"/>
              <a:t>27/11/2025</a:t>
            </a:fld>
            <a:endParaRPr lang="en-GB"/>
          </a:p>
        </p:txBody>
      </p:sp>
      <p:sp>
        <p:nvSpPr>
          <p:cNvPr id="5" name="Footer Placeholder 4">
            <a:extLst>
              <a:ext uri="{FF2B5EF4-FFF2-40B4-BE49-F238E27FC236}">
                <a16:creationId xmlns:a16="http://schemas.microsoft.com/office/drawing/2014/main" id="{C6D7BC59-404A-EAEB-320E-30ADDFE783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103C6D-C45C-3645-DB79-BFA6777E9262}"/>
              </a:ext>
            </a:extLst>
          </p:cNvPr>
          <p:cNvSpPr>
            <a:spLocks noGrp="1"/>
          </p:cNvSpPr>
          <p:nvPr>
            <p:ph type="sldNum" sz="quarter" idx="12"/>
          </p:nvPr>
        </p:nvSpPr>
        <p:spPr/>
        <p:txBody>
          <a:bodyPr/>
          <a:lstStyle/>
          <a:p>
            <a:fld id="{781723DA-CC9A-49EE-8746-D28772616A8F}" type="slidenum">
              <a:rPr lang="en-GB" smtClean="0"/>
              <a:t>‹#›</a:t>
            </a:fld>
            <a:endParaRPr lang="en-GB"/>
          </a:p>
        </p:txBody>
      </p:sp>
    </p:spTree>
    <p:extLst>
      <p:ext uri="{BB962C8B-B14F-4D97-AF65-F5344CB8AC3E}">
        <p14:creationId xmlns:p14="http://schemas.microsoft.com/office/powerpoint/2010/main" val="31885656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75718-1695-FC73-D160-3B9EA9F0236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2BEF097-0BAF-EF33-13EC-11FD8AB96B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CA32D44-BC8A-9116-AB87-60B94F399938}"/>
              </a:ext>
            </a:extLst>
          </p:cNvPr>
          <p:cNvSpPr>
            <a:spLocks noGrp="1"/>
          </p:cNvSpPr>
          <p:nvPr>
            <p:ph type="dt" sz="half" idx="10"/>
          </p:nvPr>
        </p:nvSpPr>
        <p:spPr/>
        <p:txBody>
          <a:bodyPr/>
          <a:lstStyle/>
          <a:p>
            <a:fld id="{4A11730B-B1D0-4BDD-AD46-FE0866D0F44E}" type="datetimeFigureOut">
              <a:rPr lang="en-GB" smtClean="0"/>
              <a:t>27/11/2025</a:t>
            </a:fld>
            <a:endParaRPr lang="en-GB"/>
          </a:p>
        </p:txBody>
      </p:sp>
      <p:sp>
        <p:nvSpPr>
          <p:cNvPr id="5" name="Footer Placeholder 4">
            <a:extLst>
              <a:ext uri="{FF2B5EF4-FFF2-40B4-BE49-F238E27FC236}">
                <a16:creationId xmlns:a16="http://schemas.microsoft.com/office/drawing/2014/main" id="{A9737033-8C87-724C-CD12-C8CBC4330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0F9DA5-9577-3C34-C3B0-E675FA287585}"/>
              </a:ext>
            </a:extLst>
          </p:cNvPr>
          <p:cNvSpPr>
            <a:spLocks noGrp="1"/>
          </p:cNvSpPr>
          <p:nvPr>
            <p:ph type="sldNum" sz="quarter" idx="12"/>
          </p:nvPr>
        </p:nvSpPr>
        <p:spPr/>
        <p:txBody>
          <a:bodyPr/>
          <a:lstStyle/>
          <a:p>
            <a:fld id="{781723DA-CC9A-49EE-8746-D28772616A8F}" type="slidenum">
              <a:rPr lang="en-GB" smtClean="0"/>
              <a:t>‹#›</a:t>
            </a:fld>
            <a:endParaRPr lang="en-GB"/>
          </a:p>
        </p:txBody>
      </p:sp>
    </p:spTree>
    <p:extLst>
      <p:ext uri="{BB962C8B-B14F-4D97-AF65-F5344CB8AC3E}">
        <p14:creationId xmlns:p14="http://schemas.microsoft.com/office/powerpoint/2010/main" val="3322099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EBE85-8D07-ED56-1050-51485EC2BB0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FAE8972-C33C-44BD-7B33-819A0C4D206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46C90BC-30A9-67B3-98DD-D727F0793400}"/>
              </a:ext>
            </a:extLst>
          </p:cNvPr>
          <p:cNvSpPr>
            <a:spLocks noGrp="1"/>
          </p:cNvSpPr>
          <p:nvPr>
            <p:ph type="dt" sz="half" idx="10"/>
          </p:nvPr>
        </p:nvSpPr>
        <p:spPr/>
        <p:txBody>
          <a:bodyPr/>
          <a:lstStyle/>
          <a:p>
            <a:fld id="{4A11730B-B1D0-4BDD-AD46-FE0866D0F44E}" type="datetimeFigureOut">
              <a:rPr lang="en-GB" smtClean="0"/>
              <a:t>27/11/2025</a:t>
            </a:fld>
            <a:endParaRPr lang="en-GB"/>
          </a:p>
        </p:txBody>
      </p:sp>
      <p:sp>
        <p:nvSpPr>
          <p:cNvPr id="5" name="Footer Placeholder 4">
            <a:extLst>
              <a:ext uri="{FF2B5EF4-FFF2-40B4-BE49-F238E27FC236}">
                <a16:creationId xmlns:a16="http://schemas.microsoft.com/office/drawing/2014/main" id="{6CE25310-CE67-2152-3370-B9BB38E759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2A59BC-FE9B-0772-DF23-3AE155BC6757}"/>
              </a:ext>
            </a:extLst>
          </p:cNvPr>
          <p:cNvSpPr>
            <a:spLocks noGrp="1"/>
          </p:cNvSpPr>
          <p:nvPr>
            <p:ph type="sldNum" sz="quarter" idx="12"/>
          </p:nvPr>
        </p:nvSpPr>
        <p:spPr/>
        <p:txBody>
          <a:bodyPr/>
          <a:lstStyle/>
          <a:p>
            <a:fld id="{781723DA-CC9A-49EE-8746-D28772616A8F}" type="slidenum">
              <a:rPr lang="en-GB" smtClean="0"/>
              <a:t>‹#›</a:t>
            </a:fld>
            <a:endParaRPr lang="en-GB"/>
          </a:p>
        </p:txBody>
      </p:sp>
    </p:spTree>
    <p:extLst>
      <p:ext uri="{BB962C8B-B14F-4D97-AF65-F5344CB8AC3E}">
        <p14:creationId xmlns:p14="http://schemas.microsoft.com/office/powerpoint/2010/main" val="1319959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35636-582D-8083-9473-B9897DF8B91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A486534-42A2-15A4-268C-F438B1C2CF8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858FE40-13F3-F34A-ED20-937B6F08B3B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ADB8E80-CE0F-FC3E-6806-88D21FB6CAD3}"/>
              </a:ext>
            </a:extLst>
          </p:cNvPr>
          <p:cNvSpPr>
            <a:spLocks noGrp="1"/>
          </p:cNvSpPr>
          <p:nvPr>
            <p:ph type="dt" sz="half" idx="10"/>
          </p:nvPr>
        </p:nvSpPr>
        <p:spPr/>
        <p:txBody>
          <a:bodyPr/>
          <a:lstStyle/>
          <a:p>
            <a:fld id="{4A11730B-B1D0-4BDD-AD46-FE0866D0F44E}" type="datetimeFigureOut">
              <a:rPr lang="en-GB" smtClean="0"/>
              <a:t>27/11/2025</a:t>
            </a:fld>
            <a:endParaRPr lang="en-GB"/>
          </a:p>
        </p:txBody>
      </p:sp>
      <p:sp>
        <p:nvSpPr>
          <p:cNvPr id="6" name="Footer Placeholder 5">
            <a:extLst>
              <a:ext uri="{FF2B5EF4-FFF2-40B4-BE49-F238E27FC236}">
                <a16:creationId xmlns:a16="http://schemas.microsoft.com/office/drawing/2014/main" id="{C904FEA9-EB14-A5EF-311A-18E6941436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A38BDF-0598-2841-9175-88DBE969A9F7}"/>
              </a:ext>
            </a:extLst>
          </p:cNvPr>
          <p:cNvSpPr>
            <a:spLocks noGrp="1"/>
          </p:cNvSpPr>
          <p:nvPr>
            <p:ph type="sldNum" sz="quarter" idx="12"/>
          </p:nvPr>
        </p:nvSpPr>
        <p:spPr/>
        <p:txBody>
          <a:bodyPr/>
          <a:lstStyle/>
          <a:p>
            <a:fld id="{781723DA-CC9A-49EE-8746-D28772616A8F}" type="slidenum">
              <a:rPr lang="en-GB" smtClean="0"/>
              <a:t>‹#›</a:t>
            </a:fld>
            <a:endParaRPr lang="en-GB"/>
          </a:p>
        </p:txBody>
      </p:sp>
    </p:spTree>
    <p:extLst>
      <p:ext uri="{BB962C8B-B14F-4D97-AF65-F5344CB8AC3E}">
        <p14:creationId xmlns:p14="http://schemas.microsoft.com/office/powerpoint/2010/main" val="1576580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4000A-61D9-6CD4-EE67-5C256410955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1847CD8-19DA-6DED-04DC-3538580799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81B9597-C988-3E5E-56D3-2CE21CFCAAB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8BD4178-07A0-3C3F-23F1-84B99872FD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D6EA97-26C9-0F7A-2111-690573FFB71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8CA704D-0849-3906-755B-BD8A22376BAE}"/>
              </a:ext>
            </a:extLst>
          </p:cNvPr>
          <p:cNvSpPr>
            <a:spLocks noGrp="1"/>
          </p:cNvSpPr>
          <p:nvPr>
            <p:ph type="dt" sz="half" idx="10"/>
          </p:nvPr>
        </p:nvSpPr>
        <p:spPr/>
        <p:txBody>
          <a:bodyPr/>
          <a:lstStyle/>
          <a:p>
            <a:fld id="{4A11730B-B1D0-4BDD-AD46-FE0866D0F44E}" type="datetimeFigureOut">
              <a:rPr lang="en-GB" smtClean="0"/>
              <a:t>27/11/2025</a:t>
            </a:fld>
            <a:endParaRPr lang="en-GB"/>
          </a:p>
        </p:txBody>
      </p:sp>
      <p:sp>
        <p:nvSpPr>
          <p:cNvPr id="8" name="Footer Placeholder 7">
            <a:extLst>
              <a:ext uri="{FF2B5EF4-FFF2-40B4-BE49-F238E27FC236}">
                <a16:creationId xmlns:a16="http://schemas.microsoft.com/office/drawing/2014/main" id="{CADAC55C-FEE0-FDC7-319C-990113910F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6261F3-40B1-C86A-63D2-8015AFBBFE0C}"/>
              </a:ext>
            </a:extLst>
          </p:cNvPr>
          <p:cNvSpPr>
            <a:spLocks noGrp="1"/>
          </p:cNvSpPr>
          <p:nvPr>
            <p:ph type="sldNum" sz="quarter" idx="12"/>
          </p:nvPr>
        </p:nvSpPr>
        <p:spPr/>
        <p:txBody>
          <a:bodyPr/>
          <a:lstStyle/>
          <a:p>
            <a:fld id="{781723DA-CC9A-49EE-8746-D28772616A8F}" type="slidenum">
              <a:rPr lang="en-GB" smtClean="0"/>
              <a:t>‹#›</a:t>
            </a:fld>
            <a:endParaRPr lang="en-GB"/>
          </a:p>
        </p:txBody>
      </p:sp>
    </p:spTree>
    <p:extLst>
      <p:ext uri="{BB962C8B-B14F-4D97-AF65-F5344CB8AC3E}">
        <p14:creationId xmlns:p14="http://schemas.microsoft.com/office/powerpoint/2010/main" val="4250109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F058C-0C31-D5F4-F634-0D4481D6065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20C2CC2-3D3C-5DCF-D238-BE6636315109}"/>
              </a:ext>
            </a:extLst>
          </p:cNvPr>
          <p:cNvSpPr>
            <a:spLocks noGrp="1"/>
          </p:cNvSpPr>
          <p:nvPr>
            <p:ph type="dt" sz="half" idx="10"/>
          </p:nvPr>
        </p:nvSpPr>
        <p:spPr/>
        <p:txBody>
          <a:bodyPr/>
          <a:lstStyle/>
          <a:p>
            <a:fld id="{4A11730B-B1D0-4BDD-AD46-FE0866D0F44E}" type="datetimeFigureOut">
              <a:rPr lang="en-GB" smtClean="0"/>
              <a:t>27/11/2025</a:t>
            </a:fld>
            <a:endParaRPr lang="en-GB"/>
          </a:p>
        </p:txBody>
      </p:sp>
      <p:sp>
        <p:nvSpPr>
          <p:cNvPr id="4" name="Footer Placeholder 3">
            <a:extLst>
              <a:ext uri="{FF2B5EF4-FFF2-40B4-BE49-F238E27FC236}">
                <a16:creationId xmlns:a16="http://schemas.microsoft.com/office/drawing/2014/main" id="{09E6401C-495F-BF87-6BBE-53B11FAF2A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05B05F-188D-8D46-3A61-47E1BCD38D69}"/>
              </a:ext>
            </a:extLst>
          </p:cNvPr>
          <p:cNvSpPr>
            <a:spLocks noGrp="1"/>
          </p:cNvSpPr>
          <p:nvPr>
            <p:ph type="sldNum" sz="quarter" idx="12"/>
          </p:nvPr>
        </p:nvSpPr>
        <p:spPr/>
        <p:txBody>
          <a:bodyPr/>
          <a:lstStyle/>
          <a:p>
            <a:fld id="{781723DA-CC9A-49EE-8746-D28772616A8F}" type="slidenum">
              <a:rPr lang="en-GB" smtClean="0"/>
              <a:t>‹#›</a:t>
            </a:fld>
            <a:endParaRPr lang="en-GB"/>
          </a:p>
        </p:txBody>
      </p:sp>
    </p:spTree>
    <p:extLst>
      <p:ext uri="{BB962C8B-B14F-4D97-AF65-F5344CB8AC3E}">
        <p14:creationId xmlns:p14="http://schemas.microsoft.com/office/powerpoint/2010/main" val="3244330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5EAFCC-7350-61BC-52E1-C0A9EFC456AC}"/>
              </a:ext>
            </a:extLst>
          </p:cNvPr>
          <p:cNvSpPr>
            <a:spLocks noGrp="1"/>
          </p:cNvSpPr>
          <p:nvPr>
            <p:ph type="dt" sz="half" idx="10"/>
          </p:nvPr>
        </p:nvSpPr>
        <p:spPr/>
        <p:txBody>
          <a:bodyPr/>
          <a:lstStyle/>
          <a:p>
            <a:fld id="{4A11730B-B1D0-4BDD-AD46-FE0866D0F44E}" type="datetimeFigureOut">
              <a:rPr lang="en-GB" smtClean="0"/>
              <a:t>27/11/2025</a:t>
            </a:fld>
            <a:endParaRPr lang="en-GB"/>
          </a:p>
        </p:txBody>
      </p:sp>
      <p:sp>
        <p:nvSpPr>
          <p:cNvPr id="3" name="Footer Placeholder 2">
            <a:extLst>
              <a:ext uri="{FF2B5EF4-FFF2-40B4-BE49-F238E27FC236}">
                <a16:creationId xmlns:a16="http://schemas.microsoft.com/office/drawing/2014/main" id="{32C74B90-342D-9235-228D-08BD05DB44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784753-4F61-5E6A-1D81-71BC118EB596}"/>
              </a:ext>
            </a:extLst>
          </p:cNvPr>
          <p:cNvSpPr>
            <a:spLocks noGrp="1"/>
          </p:cNvSpPr>
          <p:nvPr>
            <p:ph type="sldNum" sz="quarter" idx="12"/>
          </p:nvPr>
        </p:nvSpPr>
        <p:spPr/>
        <p:txBody>
          <a:bodyPr/>
          <a:lstStyle/>
          <a:p>
            <a:fld id="{781723DA-CC9A-49EE-8746-D28772616A8F}" type="slidenum">
              <a:rPr lang="en-GB" smtClean="0"/>
              <a:t>‹#›</a:t>
            </a:fld>
            <a:endParaRPr lang="en-GB"/>
          </a:p>
        </p:txBody>
      </p:sp>
    </p:spTree>
    <p:extLst>
      <p:ext uri="{BB962C8B-B14F-4D97-AF65-F5344CB8AC3E}">
        <p14:creationId xmlns:p14="http://schemas.microsoft.com/office/powerpoint/2010/main" val="964580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FF8E3-59AA-0F55-DF8C-F17369552BA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E3D399C-1946-9636-066D-89F01A8D76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2014CDE-F1F8-5F4A-FB45-50881F7AA9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ACE285F-DF5F-FF68-208E-7F05BA8AD150}"/>
              </a:ext>
            </a:extLst>
          </p:cNvPr>
          <p:cNvSpPr>
            <a:spLocks noGrp="1"/>
          </p:cNvSpPr>
          <p:nvPr>
            <p:ph type="dt" sz="half" idx="10"/>
          </p:nvPr>
        </p:nvSpPr>
        <p:spPr/>
        <p:txBody>
          <a:bodyPr/>
          <a:lstStyle/>
          <a:p>
            <a:fld id="{4A11730B-B1D0-4BDD-AD46-FE0866D0F44E}" type="datetimeFigureOut">
              <a:rPr lang="en-GB" smtClean="0"/>
              <a:t>27/11/2025</a:t>
            </a:fld>
            <a:endParaRPr lang="en-GB"/>
          </a:p>
        </p:txBody>
      </p:sp>
      <p:sp>
        <p:nvSpPr>
          <p:cNvPr id="6" name="Footer Placeholder 5">
            <a:extLst>
              <a:ext uri="{FF2B5EF4-FFF2-40B4-BE49-F238E27FC236}">
                <a16:creationId xmlns:a16="http://schemas.microsoft.com/office/drawing/2014/main" id="{41B99C52-D7A8-1476-FBDD-1CC7C602C1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EBED36-E104-420E-E8C8-7894C77AB55C}"/>
              </a:ext>
            </a:extLst>
          </p:cNvPr>
          <p:cNvSpPr>
            <a:spLocks noGrp="1"/>
          </p:cNvSpPr>
          <p:nvPr>
            <p:ph type="sldNum" sz="quarter" idx="12"/>
          </p:nvPr>
        </p:nvSpPr>
        <p:spPr/>
        <p:txBody>
          <a:bodyPr/>
          <a:lstStyle/>
          <a:p>
            <a:fld id="{781723DA-CC9A-49EE-8746-D28772616A8F}" type="slidenum">
              <a:rPr lang="en-GB" smtClean="0"/>
              <a:t>‹#›</a:t>
            </a:fld>
            <a:endParaRPr lang="en-GB"/>
          </a:p>
        </p:txBody>
      </p:sp>
    </p:spTree>
    <p:extLst>
      <p:ext uri="{BB962C8B-B14F-4D97-AF65-F5344CB8AC3E}">
        <p14:creationId xmlns:p14="http://schemas.microsoft.com/office/powerpoint/2010/main" val="1658799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FC6B8-5ABE-17A7-783B-03A5E69D4DF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E31B347-7632-ADD9-D2D1-035AF98A61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353C43C-7EC0-EA03-75BC-ECA349A97E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1F42BD3-CEBC-3093-816A-EEE3C353CF05}"/>
              </a:ext>
            </a:extLst>
          </p:cNvPr>
          <p:cNvSpPr>
            <a:spLocks noGrp="1"/>
          </p:cNvSpPr>
          <p:nvPr>
            <p:ph type="dt" sz="half" idx="10"/>
          </p:nvPr>
        </p:nvSpPr>
        <p:spPr/>
        <p:txBody>
          <a:bodyPr/>
          <a:lstStyle/>
          <a:p>
            <a:fld id="{4A11730B-B1D0-4BDD-AD46-FE0866D0F44E}" type="datetimeFigureOut">
              <a:rPr lang="en-GB" smtClean="0"/>
              <a:t>27/11/2025</a:t>
            </a:fld>
            <a:endParaRPr lang="en-GB"/>
          </a:p>
        </p:txBody>
      </p:sp>
      <p:sp>
        <p:nvSpPr>
          <p:cNvPr id="6" name="Footer Placeholder 5">
            <a:extLst>
              <a:ext uri="{FF2B5EF4-FFF2-40B4-BE49-F238E27FC236}">
                <a16:creationId xmlns:a16="http://schemas.microsoft.com/office/drawing/2014/main" id="{D094BA7B-7590-F1DA-75F5-09A682C934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F273B5-14D2-8F9D-2E5E-01313942F322}"/>
              </a:ext>
            </a:extLst>
          </p:cNvPr>
          <p:cNvSpPr>
            <a:spLocks noGrp="1"/>
          </p:cNvSpPr>
          <p:nvPr>
            <p:ph type="sldNum" sz="quarter" idx="12"/>
          </p:nvPr>
        </p:nvSpPr>
        <p:spPr/>
        <p:txBody>
          <a:bodyPr/>
          <a:lstStyle/>
          <a:p>
            <a:fld id="{781723DA-CC9A-49EE-8746-D28772616A8F}" type="slidenum">
              <a:rPr lang="en-GB" smtClean="0"/>
              <a:t>‹#›</a:t>
            </a:fld>
            <a:endParaRPr lang="en-GB"/>
          </a:p>
        </p:txBody>
      </p:sp>
    </p:spTree>
    <p:extLst>
      <p:ext uri="{BB962C8B-B14F-4D97-AF65-F5344CB8AC3E}">
        <p14:creationId xmlns:p14="http://schemas.microsoft.com/office/powerpoint/2010/main" val="1043826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EF83B-A8CB-DE51-23C2-43DE1B20C36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033E37C-5CA4-5E81-A691-28C39C03434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8B0EB26-C02A-7EF3-0DCF-958743ECCACB}"/>
              </a:ext>
            </a:extLst>
          </p:cNvPr>
          <p:cNvSpPr>
            <a:spLocks noGrp="1"/>
          </p:cNvSpPr>
          <p:nvPr>
            <p:ph type="dt" sz="half" idx="10"/>
          </p:nvPr>
        </p:nvSpPr>
        <p:spPr/>
        <p:txBody>
          <a:bodyPr/>
          <a:lstStyle/>
          <a:p>
            <a:fld id="{4A11730B-B1D0-4BDD-AD46-FE0866D0F44E}" type="datetimeFigureOut">
              <a:rPr lang="en-GB" smtClean="0"/>
              <a:t>27/11/2025</a:t>
            </a:fld>
            <a:endParaRPr lang="en-GB"/>
          </a:p>
        </p:txBody>
      </p:sp>
      <p:sp>
        <p:nvSpPr>
          <p:cNvPr id="5" name="Footer Placeholder 4">
            <a:extLst>
              <a:ext uri="{FF2B5EF4-FFF2-40B4-BE49-F238E27FC236}">
                <a16:creationId xmlns:a16="http://schemas.microsoft.com/office/drawing/2014/main" id="{5AFB6416-A871-87C2-2439-64A0EE9FFB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30F376-CBF8-EB4E-339E-A9B7B8EE0D8B}"/>
              </a:ext>
            </a:extLst>
          </p:cNvPr>
          <p:cNvSpPr>
            <a:spLocks noGrp="1"/>
          </p:cNvSpPr>
          <p:nvPr>
            <p:ph type="sldNum" sz="quarter" idx="12"/>
          </p:nvPr>
        </p:nvSpPr>
        <p:spPr/>
        <p:txBody>
          <a:bodyPr/>
          <a:lstStyle/>
          <a:p>
            <a:fld id="{781723DA-CC9A-49EE-8746-D28772616A8F}" type="slidenum">
              <a:rPr lang="en-GB" smtClean="0"/>
              <a:t>‹#›</a:t>
            </a:fld>
            <a:endParaRPr lang="en-GB"/>
          </a:p>
        </p:txBody>
      </p:sp>
    </p:spTree>
    <p:extLst>
      <p:ext uri="{BB962C8B-B14F-4D97-AF65-F5344CB8AC3E}">
        <p14:creationId xmlns:p14="http://schemas.microsoft.com/office/powerpoint/2010/main" val="2785144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259B33-C9BE-0E17-E405-189A404C72D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5520E03-3738-9B03-830A-79FF322EF38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B221F4-13D2-BE68-238A-FD626E3DDB5E}"/>
              </a:ext>
            </a:extLst>
          </p:cNvPr>
          <p:cNvSpPr>
            <a:spLocks noGrp="1"/>
          </p:cNvSpPr>
          <p:nvPr>
            <p:ph type="dt" sz="half" idx="10"/>
          </p:nvPr>
        </p:nvSpPr>
        <p:spPr/>
        <p:txBody>
          <a:bodyPr/>
          <a:lstStyle/>
          <a:p>
            <a:fld id="{4A11730B-B1D0-4BDD-AD46-FE0866D0F44E}" type="datetimeFigureOut">
              <a:rPr lang="en-GB" smtClean="0"/>
              <a:t>27/11/2025</a:t>
            </a:fld>
            <a:endParaRPr lang="en-GB"/>
          </a:p>
        </p:txBody>
      </p:sp>
      <p:sp>
        <p:nvSpPr>
          <p:cNvPr id="5" name="Footer Placeholder 4">
            <a:extLst>
              <a:ext uri="{FF2B5EF4-FFF2-40B4-BE49-F238E27FC236}">
                <a16:creationId xmlns:a16="http://schemas.microsoft.com/office/drawing/2014/main" id="{3DD106CA-DA18-DC41-C7BC-D460AFA26F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EFC7DB-E7C1-4978-5529-954C6C2DB38B}"/>
              </a:ext>
            </a:extLst>
          </p:cNvPr>
          <p:cNvSpPr>
            <a:spLocks noGrp="1"/>
          </p:cNvSpPr>
          <p:nvPr>
            <p:ph type="sldNum" sz="quarter" idx="12"/>
          </p:nvPr>
        </p:nvSpPr>
        <p:spPr/>
        <p:txBody>
          <a:bodyPr/>
          <a:lstStyle/>
          <a:p>
            <a:fld id="{781723DA-CC9A-49EE-8746-D28772616A8F}" type="slidenum">
              <a:rPr lang="en-GB" smtClean="0"/>
              <a:t>‹#›</a:t>
            </a:fld>
            <a:endParaRPr lang="en-GB"/>
          </a:p>
        </p:txBody>
      </p:sp>
    </p:spTree>
    <p:extLst>
      <p:ext uri="{BB962C8B-B14F-4D97-AF65-F5344CB8AC3E}">
        <p14:creationId xmlns:p14="http://schemas.microsoft.com/office/powerpoint/2010/main" val="17599921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49365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313362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116490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917290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185466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705450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140263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106003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527879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901921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54988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B68443-2FE8-E9E3-F850-1B6A9FD4CD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D98DC9F-01A9-4FDA-0655-6CCEF307C3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BB7F07-63BB-016E-BF09-360EA6FB9C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A11730B-B1D0-4BDD-AD46-FE0866D0F44E}" type="datetimeFigureOut">
              <a:rPr lang="en-GB" smtClean="0"/>
              <a:t>27/11/2025</a:t>
            </a:fld>
            <a:endParaRPr lang="en-GB"/>
          </a:p>
        </p:txBody>
      </p:sp>
      <p:sp>
        <p:nvSpPr>
          <p:cNvPr id="5" name="Footer Placeholder 4">
            <a:extLst>
              <a:ext uri="{FF2B5EF4-FFF2-40B4-BE49-F238E27FC236}">
                <a16:creationId xmlns:a16="http://schemas.microsoft.com/office/drawing/2014/main" id="{BB48210B-CBE5-7AB0-399C-C74D453E2C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0DA12E2-FF78-A2E5-D45B-52BD0EC130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81723DA-CC9A-49EE-8746-D28772616A8F}" type="slidenum">
              <a:rPr lang="en-GB" smtClean="0"/>
              <a:t>‹#›</a:t>
            </a:fld>
            <a:endParaRPr lang="en-GB"/>
          </a:p>
        </p:txBody>
      </p:sp>
    </p:spTree>
    <p:extLst>
      <p:ext uri="{BB962C8B-B14F-4D97-AF65-F5344CB8AC3E}">
        <p14:creationId xmlns:p14="http://schemas.microsoft.com/office/powerpoint/2010/main" val="3747557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11/27/2025</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4396087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image" Target="../media/image4.jpe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7.jpe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8.jpe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9.png"/><Relationship Id="rId5" Type="http://schemas.openxmlformats.org/officeDocument/2006/relationships/image" Target="../media/image6.svg"/><Relationship Id="rId4" Type="http://schemas.openxmlformats.org/officeDocument/2006/relationships/image" Target="../media/image5.png"/><Relationship Id="rId9"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image" Target="../media/image13.pn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15.png"/><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17.jpeg"/><Relationship Id="rId5" Type="http://schemas.openxmlformats.org/officeDocument/2006/relationships/image" Target="../media/image6.sv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2.sv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8.xml"/><Relationship Id="rId5" Type="http://schemas.openxmlformats.org/officeDocument/2006/relationships/image" Target="../media/image20.jpeg"/><Relationship Id="rId4" Type="http://schemas.openxmlformats.org/officeDocument/2006/relationships/image" Target="../media/image6.sv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8.xml"/><Relationship Id="rId5" Type="http://schemas.openxmlformats.org/officeDocument/2006/relationships/image" Target="../media/image21.jpeg"/><Relationship Id="rId4" Type="http://schemas.openxmlformats.org/officeDocument/2006/relationships/image" Target="../media/image6.sv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2.png"/><Relationship Id="rId5" Type="http://schemas.openxmlformats.org/officeDocument/2006/relationships/image" Target="../media/image2.svg"/><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microsoft.com/office/2007/relationships/media" Target="../media/media2.mp4"/><Relationship Id="rId1" Type="http://schemas.openxmlformats.org/officeDocument/2006/relationships/video" Target="NULL" TargetMode="Externa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8.xml"/><Relationship Id="rId4" Type="http://schemas.openxmlformats.org/officeDocument/2006/relationships/image" Target="../media/image2.svg"/></Relationships>
</file>

<file path=ppt/slides/_rels/slide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631868" y="-342900"/>
            <a:ext cx="5068984" cy="7442178"/>
            <a:chOff x="0" y="0"/>
            <a:chExt cx="2002561" cy="2940120"/>
          </a:xfrm>
        </p:grpSpPr>
        <p:sp>
          <p:nvSpPr>
            <p:cNvPr id="3" name="Freeform 3"/>
            <p:cNvSpPr/>
            <p:nvPr/>
          </p:nvSpPr>
          <p:spPr>
            <a:xfrm>
              <a:off x="0" y="0"/>
              <a:ext cx="2002561" cy="2940120"/>
            </a:xfrm>
            <a:custGeom>
              <a:avLst/>
              <a:gdLst/>
              <a:ahLst/>
              <a:cxnLst/>
              <a:rect l="l" t="t" r="r" b="b"/>
              <a:pathLst>
                <a:path w="2002561" h="2940120">
                  <a:moveTo>
                    <a:pt x="0" y="0"/>
                  </a:moveTo>
                  <a:lnTo>
                    <a:pt x="2002561" y="0"/>
                  </a:lnTo>
                  <a:lnTo>
                    <a:pt x="2002561" y="2940120"/>
                  </a:lnTo>
                  <a:lnTo>
                    <a:pt x="0" y="2940120"/>
                  </a:lnTo>
                  <a:close/>
                </a:path>
              </a:pathLst>
            </a:custGeom>
            <a:solidFill>
              <a:srgbClr val="363C28"/>
            </a:solidFill>
          </p:spPr>
          <p:txBody>
            <a:bodyPr/>
            <a:lstStyle/>
            <a:p>
              <a:pPr defTabSz="609630"/>
              <a:endParaRPr lang="en-GB" sz="1200">
                <a:solidFill>
                  <a:prstClr val="black"/>
                </a:solidFill>
                <a:latin typeface="Calibri"/>
              </a:endParaRPr>
            </a:p>
          </p:txBody>
        </p:sp>
        <p:sp>
          <p:nvSpPr>
            <p:cNvPr id="4" name="TextBox 4"/>
            <p:cNvSpPr txBox="1"/>
            <p:nvPr/>
          </p:nvSpPr>
          <p:spPr>
            <a:xfrm>
              <a:off x="0" y="-38100"/>
              <a:ext cx="2002561" cy="2978220"/>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5" name="Group 5"/>
          <p:cNvGrpSpPr/>
          <p:nvPr/>
        </p:nvGrpSpPr>
        <p:grpSpPr>
          <a:xfrm>
            <a:off x="-863008" y="-161655"/>
            <a:ext cx="13441915" cy="1581263"/>
            <a:chOff x="0" y="0"/>
            <a:chExt cx="5310386" cy="624696"/>
          </a:xfrm>
        </p:grpSpPr>
        <p:sp>
          <p:nvSpPr>
            <p:cNvPr id="6" name="Freeform 6"/>
            <p:cNvSpPr/>
            <p:nvPr/>
          </p:nvSpPr>
          <p:spPr>
            <a:xfrm>
              <a:off x="0" y="0"/>
              <a:ext cx="5310386" cy="624696"/>
            </a:xfrm>
            <a:custGeom>
              <a:avLst/>
              <a:gdLst/>
              <a:ahLst/>
              <a:cxnLst/>
              <a:rect l="l" t="t" r="r" b="b"/>
              <a:pathLst>
                <a:path w="5310386" h="624696">
                  <a:moveTo>
                    <a:pt x="0" y="0"/>
                  </a:moveTo>
                  <a:lnTo>
                    <a:pt x="5310386" y="0"/>
                  </a:lnTo>
                  <a:lnTo>
                    <a:pt x="5310386" y="624696"/>
                  </a:lnTo>
                  <a:lnTo>
                    <a:pt x="0" y="624696"/>
                  </a:lnTo>
                  <a:close/>
                </a:path>
              </a:pathLst>
            </a:custGeom>
            <a:solidFill>
              <a:srgbClr val="80773C"/>
            </a:solidFill>
          </p:spPr>
          <p:txBody>
            <a:bodyPr/>
            <a:lstStyle/>
            <a:p>
              <a:pPr defTabSz="609630"/>
              <a:endParaRPr lang="en-GB" sz="1200">
                <a:solidFill>
                  <a:prstClr val="black"/>
                </a:solidFill>
                <a:latin typeface="Calibri"/>
              </a:endParaRPr>
            </a:p>
          </p:txBody>
        </p:sp>
        <p:sp>
          <p:nvSpPr>
            <p:cNvPr id="7" name="TextBox 7"/>
            <p:cNvSpPr txBox="1"/>
            <p:nvPr/>
          </p:nvSpPr>
          <p:spPr>
            <a:xfrm>
              <a:off x="0" y="-38100"/>
              <a:ext cx="5310386" cy="662796"/>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10" name="Freeform 10"/>
          <p:cNvSpPr/>
          <p:nvPr/>
        </p:nvSpPr>
        <p:spPr>
          <a:xfrm>
            <a:off x="11310416" y="5927710"/>
            <a:ext cx="195785" cy="195785"/>
          </a:xfrm>
          <a:custGeom>
            <a:avLst/>
            <a:gdLst/>
            <a:ahLst/>
            <a:cxnLst/>
            <a:rect l="l" t="t" r="r" b="b"/>
            <a:pathLst>
              <a:path w="293677" h="293677">
                <a:moveTo>
                  <a:pt x="0" y="0"/>
                </a:moveTo>
                <a:lnTo>
                  <a:pt x="293677" y="0"/>
                </a:lnTo>
                <a:lnTo>
                  <a:pt x="293677" y="293676"/>
                </a:lnTo>
                <a:lnTo>
                  <a:pt x="0" y="2936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13" name="TextBox 13"/>
          <p:cNvSpPr txBox="1"/>
          <p:nvPr/>
        </p:nvSpPr>
        <p:spPr>
          <a:xfrm>
            <a:off x="7823200" y="2616200"/>
            <a:ext cx="4572000" cy="3180486"/>
          </a:xfrm>
          <a:prstGeom prst="rect">
            <a:avLst/>
          </a:prstGeom>
        </p:spPr>
        <p:txBody>
          <a:bodyPr wrap="square" lIns="0" tIns="0" rIns="0" bIns="0" rtlCol="0" anchor="t">
            <a:spAutoFit/>
          </a:bodyPr>
          <a:lstStyle/>
          <a:p>
            <a:pPr algn="ctr" defTabSz="609630">
              <a:lnSpc>
                <a:spcPct val="200000"/>
              </a:lnSpc>
            </a:pPr>
            <a:r>
              <a:rPr lang="en-US" sz="2133">
                <a:solidFill>
                  <a:srgbClr val="FFFFFF"/>
                </a:solidFill>
                <a:latin typeface="Public Sans"/>
                <a:ea typeface="Public Sans"/>
                <a:cs typeface="Public Sans"/>
                <a:sym typeface="Public Sans"/>
              </a:rPr>
              <a:t>Module Title: Digital Skills for Personal and Professional Growth</a:t>
            </a:r>
          </a:p>
          <a:p>
            <a:pPr algn="ctr" defTabSz="609630">
              <a:lnSpc>
                <a:spcPct val="200000"/>
              </a:lnSpc>
            </a:pPr>
            <a:r>
              <a:rPr lang="en-US" sz="2133">
                <a:solidFill>
                  <a:srgbClr val="FFFFFF"/>
                </a:solidFill>
                <a:latin typeface="Public Sans"/>
                <a:ea typeface="Public Sans"/>
                <a:cs typeface="Public Sans"/>
                <a:sym typeface="Public Sans"/>
              </a:rPr>
              <a:t>Module Code: BMSW4008</a:t>
            </a:r>
          </a:p>
          <a:p>
            <a:pPr algn="ctr" defTabSz="609630">
              <a:lnSpc>
                <a:spcPct val="200000"/>
              </a:lnSpc>
            </a:pPr>
            <a:r>
              <a:rPr lang="en-US" sz="2100">
                <a:solidFill>
                  <a:srgbClr val="FFFFFF"/>
                </a:solidFill>
                <a:latin typeface="Public Sans"/>
                <a:ea typeface="Public Sans"/>
                <a:cs typeface="Public Sans"/>
                <a:sym typeface="Public Sans"/>
              </a:rPr>
              <a:t>Student ID:2421723</a:t>
            </a:r>
            <a:endParaRPr lang="en-US" sz="2100">
              <a:solidFill>
                <a:srgbClr val="FFFFFF"/>
              </a:solidFill>
              <a:latin typeface="Public Sans"/>
              <a:ea typeface="Public Sans"/>
              <a:cs typeface="Public Sans"/>
            </a:endParaRPr>
          </a:p>
          <a:p>
            <a:pPr algn="ctr" defTabSz="609630">
              <a:lnSpc>
                <a:spcPct val="200000"/>
              </a:lnSpc>
            </a:pPr>
            <a:r>
              <a:rPr lang="en-US" sz="2100">
                <a:solidFill>
                  <a:srgbClr val="FFFFFF"/>
                </a:solidFill>
                <a:latin typeface="Public Sans"/>
                <a:ea typeface="Public Sans"/>
                <a:cs typeface="Public Sans"/>
                <a:sym typeface="Public Sans"/>
              </a:rPr>
              <a:t>Student </a:t>
            </a:r>
            <a:r>
              <a:rPr lang="en-US" sz="2100" err="1">
                <a:solidFill>
                  <a:srgbClr val="FFFFFF"/>
                </a:solidFill>
                <a:latin typeface="Public Sans"/>
                <a:ea typeface="Public Sans"/>
                <a:cs typeface="Public Sans"/>
                <a:sym typeface="Public Sans"/>
              </a:rPr>
              <a:t>Name:Dorina</a:t>
            </a:r>
            <a:r>
              <a:rPr lang="en-US" sz="2100">
                <a:solidFill>
                  <a:srgbClr val="FFFFFF"/>
                </a:solidFill>
                <a:latin typeface="Public Sans"/>
                <a:ea typeface="Public Sans"/>
                <a:cs typeface="Public Sans"/>
                <a:sym typeface="Public Sans"/>
              </a:rPr>
              <a:t> Whittingham</a:t>
            </a:r>
            <a:endParaRPr lang="en-US" sz="2100">
              <a:solidFill>
                <a:srgbClr val="FFFFFF"/>
              </a:solidFill>
              <a:latin typeface="Public Sans"/>
              <a:ea typeface="Public Sans"/>
              <a:cs typeface="Public Sans"/>
            </a:endParaRPr>
          </a:p>
        </p:txBody>
      </p:sp>
      <p:pic>
        <p:nvPicPr>
          <p:cNvPr id="15" name="Picture 14">
            <a:extLst>
              <a:ext uri="{FF2B5EF4-FFF2-40B4-BE49-F238E27FC236}">
                <a16:creationId xmlns:a16="http://schemas.microsoft.com/office/drawing/2014/main" id="{322313B0-E739-104A-0C52-9E707CC4DC4A}"/>
              </a:ext>
            </a:extLst>
          </p:cNvPr>
          <p:cNvPicPr>
            <a:picLocks noChangeAspect="1"/>
          </p:cNvPicPr>
          <p:nvPr/>
        </p:nvPicPr>
        <p:blipFill>
          <a:blip r:embed="rId4"/>
          <a:stretch>
            <a:fillRect/>
          </a:stretch>
        </p:blipFill>
        <p:spPr>
          <a:xfrm>
            <a:off x="0" y="1346200"/>
            <a:ext cx="7620000" cy="56388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6" name="TextBox 15">
            <a:extLst>
              <a:ext uri="{FF2B5EF4-FFF2-40B4-BE49-F238E27FC236}">
                <a16:creationId xmlns:a16="http://schemas.microsoft.com/office/drawing/2014/main" id="{116B2EB6-706A-3B14-2936-62F96DE8B365}"/>
              </a:ext>
            </a:extLst>
          </p:cNvPr>
          <p:cNvSpPr txBox="1"/>
          <p:nvPr/>
        </p:nvSpPr>
        <p:spPr>
          <a:xfrm>
            <a:off x="2489200" y="6775926"/>
            <a:ext cx="1303562" cy="194990"/>
          </a:xfrm>
          <a:prstGeom prst="rect">
            <a:avLst/>
          </a:prstGeom>
          <a:noFill/>
        </p:spPr>
        <p:txBody>
          <a:bodyPr wrap="none" rtlCol="0">
            <a:spAutoFit/>
          </a:bodyPr>
          <a:lstStyle/>
          <a:p>
            <a:pPr defTabSz="609630"/>
            <a:r>
              <a:rPr lang="en-US" sz="667">
                <a:solidFill>
                  <a:prstClr val="white"/>
                </a:solidFill>
                <a:latin typeface="Calibri"/>
              </a:rPr>
              <a:t>(Roumeliotis and Tselikas, 2022)</a:t>
            </a:r>
            <a:endParaRPr lang="en-GB" sz="667">
              <a:solidFill>
                <a:prstClr val="white"/>
              </a:solidFill>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a:extLst>
            <a:ext uri="{FF2B5EF4-FFF2-40B4-BE49-F238E27FC236}">
              <a16:creationId xmlns:a16="http://schemas.microsoft.com/office/drawing/2014/main" id="{B0229BDA-9D91-D895-879D-FBC88594AB6C}"/>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F8E6272C-7DBB-8316-38F2-475EF7F9D4A5}"/>
              </a:ext>
            </a:extLst>
          </p:cNvPr>
          <p:cNvSpPr txBox="1"/>
          <p:nvPr/>
        </p:nvSpPr>
        <p:spPr>
          <a:xfrm>
            <a:off x="812800" y="482600"/>
            <a:ext cx="5791200" cy="769441"/>
          </a:xfrm>
          <a:prstGeom prst="rect">
            <a:avLst/>
          </a:prstGeom>
        </p:spPr>
        <p:txBody>
          <a:bodyPr wrap="square" lIns="0" tIns="0" rIns="0" bIns="0" rtlCol="0" anchor="t">
            <a:spAutoFit/>
          </a:bodyPr>
          <a:lstStyle/>
          <a:p>
            <a:pPr algn="ctr" defTabSz="609630">
              <a:lnSpc>
                <a:spcPts val="5968"/>
              </a:lnSpc>
              <a:defRPr/>
            </a:pPr>
            <a:r>
              <a:rPr lang="en-US" sz="5334" b="1">
                <a:solidFill>
                  <a:srgbClr val="FFFFFF"/>
                </a:solidFill>
                <a:latin typeface="Public Sans Bold"/>
                <a:ea typeface="Public Sans Bold"/>
                <a:cs typeface="Public Sans Bold"/>
                <a:sym typeface="Public Sans Bold"/>
              </a:rPr>
              <a:t>Table of Content</a:t>
            </a:r>
          </a:p>
        </p:txBody>
      </p:sp>
      <p:sp>
        <p:nvSpPr>
          <p:cNvPr id="3" name="TextBox 3">
            <a:extLst>
              <a:ext uri="{FF2B5EF4-FFF2-40B4-BE49-F238E27FC236}">
                <a16:creationId xmlns:a16="http://schemas.microsoft.com/office/drawing/2014/main" id="{5DB9DF2D-0073-1D42-31D1-65527347A635}"/>
              </a:ext>
            </a:extLst>
          </p:cNvPr>
          <p:cNvSpPr txBox="1"/>
          <p:nvPr/>
        </p:nvSpPr>
        <p:spPr>
          <a:xfrm>
            <a:off x="762001" y="1244601"/>
            <a:ext cx="10667999" cy="4386329"/>
          </a:xfrm>
          <a:prstGeom prst="rect">
            <a:avLst/>
          </a:prstGeom>
        </p:spPr>
        <p:txBody>
          <a:bodyPr wrap="square" lIns="0" tIns="0" rIns="0" bIns="0" rtlCol="0" anchor="t">
            <a:spAutoFit/>
          </a:bodyPr>
          <a:lstStyle/>
          <a:p>
            <a:pPr algn="just" defTabSz="609630">
              <a:lnSpc>
                <a:spcPct val="150000"/>
              </a:lnSpc>
              <a:defRPr/>
            </a:pPr>
            <a:r>
              <a:rPr lang="en-US" sz="1600">
                <a:solidFill>
                  <a:srgbClr val="FFFFFF"/>
                </a:solidFill>
                <a:latin typeface="Public Sans"/>
                <a:ea typeface="Public Sans"/>
                <a:cs typeface="Public Sans"/>
                <a:sym typeface="Public Sans"/>
              </a:rPr>
              <a:t>Slide 1: Introduction														3</a:t>
            </a:r>
          </a:p>
          <a:p>
            <a:pPr algn="just" defTabSz="609630">
              <a:lnSpc>
                <a:spcPct val="150000"/>
              </a:lnSpc>
              <a:defRPr/>
            </a:pPr>
            <a:r>
              <a:rPr lang="en-US" sz="1600">
                <a:solidFill>
                  <a:srgbClr val="FFFFFF"/>
                </a:solidFill>
                <a:latin typeface="Public Sans"/>
                <a:ea typeface="Public Sans"/>
                <a:cs typeface="Public Sans"/>
                <a:sym typeface="Public Sans"/>
              </a:rPr>
              <a:t>Slide 2: Market Research														4</a:t>
            </a:r>
          </a:p>
          <a:p>
            <a:pPr algn="just" defTabSz="609630">
              <a:lnSpc>
                <a:spcPct val="150000"/>
              </a:lnSpc>
              <a:defRPr/>
            </a:pPr>
            <a:r>
              <a:rPr lang="en-US" sz="1600">
                <a:solidFill>
                  <a:srgbClr val="FFFFFF"/>
                </a:solidFill>
                <a:latin typeface="Public Sans"/>
                <a:ea typeface="Public Sans"/>
                <a:cs typeface="Public Sans"/>
                <a:sym typeface="Public Sans"/>
              </a:rPr>
              <a:t>Slide 3: Data Analysis														5</a:t>
            </a:r>
          </a:p>
          <a:p>
            <a:pPr algn="just" defTabSz="609630">
              <a:lnSpc>
                <a:spcPct val="150000"/>
              </a:lnSpc>
              <a:defRPr/>
            </a:pPr>
            <a:r>
              <a:rPr lang="en-US" sz="1600">
                <a:solidFill>
                  <a:srgbClr val="FFFFFF"/>
                </a:solidFill>
                <a:latin typeface="Public Sans"/>
                <a:ea typeface="Public Sans"/>
                <a:cs typeface="Public Sans"/>
                <a:sym typeface="Public Sans"/>
              </a:rPr>
              <a:t>Slide 4: Business Concept													6</a:t>
            </a:r>
          </a:p>
          <a:p>
            <a:pPr algn="just" defTabSz="609630">
              <a:lnSpc>
                <a:spcPct val="150000"/>
              </a:lnSpc>
              <a:defRPr/>
            </a:pPr>
            <a:r>
              <a:rPr lang="en-US" sz="1600">
                <a:solidFill>
                  <a:srgbClr val="FFFFFF"/>
                </a:solidFill>
                <a:latin typeface="Public Sans"/>
                <a:ea typeface="Public Sans"/>
                <a:cs typeface="Public Sans"/>
                <a:sym typeface="Public Sans"/>
              </a:rPr>
              <a:t>Slide 5: Website Design														7</a:t>
            </a:r>
          </a:p>
          <a:p>
            <a:pPr algn="just" defTabSz="609630">
              <a:lnSpc>
                <a:spcPct val="150000"/>
              </a:lnSpc>
              <a:defRPr/>
            </a:pPr>
            <a:r>
              <a:rPr lang="en-US" sz="1600">
                <a:solidFill>
                  <a:srgbClr val="FFFFFF"/>
                </a:solidFill>
                <a:latin typeface="Public Sans"/>
                <a:ea typeface="Public Sans"/>
                <a:cs typeface="Public Sans"/>
                <a:sym typeface="Public Sans"/>
              </a:rPr>
              <a:t>Slide 6: Marketing Materials													8</a:t>
            </a:r>
          </a:p>
          <a:p>
            <a:pPr algn="just" defTabSz="609630">
              <a:lnSpc>
                <a:spcPct val="150000"/>
              </a:lnSpc>
              <a:defRPr/>
            </a:pPr>
            <a:r>
              <a:rPr lang="en-US" sz="1600">
                <a:solidFill>
                  <a:srgbClr val="FFFFFF"/>
                </a:solidFill>
                <a:latin typeface="Public Sans"/>
                <a:ea typeface="Public Sans"/>
                <a:cs typeface="Public Sans"/>
                <a:sym typeface="Public Sans"/>
              </a:rPr>
              <a:t>Slide 7: Video Ad - Storytelling in Action											9</a:t>
            </a:r>
          </a:p>
          <a:p>
            <a:pPr algn="just" defTabSz="609630">
              <a:lnSpc>
                <a:spcPct val="150000"/>
              </a:lnSpc>
              <a:defRPr/>
            </a:pPr>
            <a:r>
              <a:rPr lang="en-US" sz="1600">
                <a:solidFill>
                  <a:srgbClr val="FFFFFF"/>
                </a:solidFill>
                <a:latin typeface="Public Sans"/>
                <a:ea typeface="Public Sans"/>
                <a:cs typeface="Public Sans"/>
                <a:sym typeface="Public Sans"/>
              </a:rPr>
              <a:t>Slide 8: Financial Projection													10</a:t>
            </a:r>
          </a:p>
          <a:p>
            <a:pPr algn="just" defTabSz="609630">
              <a:lnSpc>
                <a:spcPct val="150000"/>
              </a:lnSpc>
              <a:defRPr/>
            </a:pPr>
            <a:r>
              <a:rPr lang="en-US" sz="1600">
                <a:solidFill>
                  <a:srgbClr val="FFFFFF"/>
                </a:solidFill>
                <a:latin typeface="Public Sans"/>
                <a:ea typeface="Public Sans"/>
                <a:cs typeface="Public Sans"/>
                <a:sym typeface="Public Sans"/>
              </a:rPr>
              <a:t>Slide 9: Reflection															11</a:t>
            </a:r>
          </a:p>
          <a:p>
            <a:pPr algn="just" defTabSz="609630">
              <a:lnSpc>
                <a:spcPct val="150000"/>
              </a:lnSpc>
              <a:defRPr/>
            </a:pPr>
            <a:r>
              <a:rPr lang="en-US" sz="1600">
                <a:solidFill>
                  <a:srgbClr val="FFFFFF"/>
                </a:solidFill>
                <a:latin typeface="Public Sans"/>
                <a:ea typeface="Public Sans"/>
                <a:cs typeface="Public Sans"/>
                <a:sym typeface="Public Sans"/>
              </a:rPr>
              <a:t>Slide 10: Skills Developed														12</a:t>
            </a:r>
          </a:p>
          <a:p>
            <a:pPr algn="just" defTabSz="609630">
              <a:lnSpc>
                <a:spcPct val="150000"/>
              </a:lnSpc>
              <a:defRPr/>
            </a:pPr>
            <a:r>
              <a:rPr lang="en-US" sz="1600">
                <a:solidFill>
                  <a:srgbClr val="FFFFFF"/>
                </a:solidFill>
                <a:latin typeface="Public Sans"/>
                <a:ea typeface="Public Sans"/>
                <a:cs typeface="Public Sans"/>
                <a:sym typeface="Public Sans"/>
              </a:rPr>
              <a:t>Slide 11 Video															13</a:t>
            </a:r>
          </a:p>
          <a:p>
            <a:pPr algn="just" defTabSz="609630">
              <a:lnSpc>
                <a:spcPct val="150000"/>
              </a:lnSpc>
              <a:defRPr/>
            </a:pPr>
            <a:r>
              <a:rPr lang="en-US" sz="1600">
                <a:solidFill>
                  <a:srgbClr val="FFFFFF"/>
                </a:solidFill>
                <a:latin typeface="Public Sans"/>
                <a:ea typeface="Public Sans"/>
                <a:cs typeface="Public Sans"/>
                <a:sym typeface="Public Sans"/>
              </a:rPr>
              <a:t>References																14</a:t>
            </a:r>
          </a:p>
        </p:txBody>
      </p:sp>
      <p:sp>
        <p:nvSpPr>
          <p:cNvPr id="6" name="Freeform 6">
            <a:extLst>
              <a:ext uri="{FF2B5EF4-FFF2-40B4-BE49-F238E27FC236}">
                <a16:creationId xmlns:a16="http://schemas.microsoft.com/office/drawing/2014/main" id="{C734B65C-F459-E607-86E5-A21EE2D3228E}"/>
              </a:ext>
            </a:extLst>
          </p:cNvPr>
          <p:cNvSpPr/>
          <p:nvPr/>
        </p:nvSpPr>
        <p:spPr>
          <a:xfrm>
            <a:off x="11310416" y="685800"/>
            <a:ext cx="195785" cy="195785"/>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defRPr/>
            </a:pPr>
            <a:endParaRPr lang="en-GB" sz="1200">
              <a:solidFill>
                <a:prstClr val="black"/>
              </a:solidFill>
              <a:latin typeface="Calibri"/>
            </a:endParaRPr>
          </a:p>
        </p:txBody>
      </p:sp>
      <p:sp>
        <p:nvSpPr>
          <p:cNvPr id="7" name="Freeform 7">
            <a:extLst>
              <a:ext uri="{FF2B5EF4-FFF2-40B4-BE49-F238E27FC236}">
                <a16:creationId xmlns:a16="http://schemas.microsoft.com/office/drawing/2014/main" id="{0BFCD98F-49AC-2268-93B9-A47F43403252}"/>
              </a:ext>
            </a:extLst>
          </p:cNvPr>
          <p:cNvSpPr/>
          <p:nvPr/>
        </p:nvSpPr>
        <p:spPr>
          <a:xfrm flipH="1">
            <a:off x="685800" y="685800"/>
            <a:ext cx="195785" cy="195785"/>
          </a:xfrm>
          <a:custGeom>
            <a:avLst/>
            <a:gdLst/>
            <a:ahLst/>
            <a:cxnLst/>
            <a:rect l="l" t="t" r="r" b="b"/>
            <a:pathLst>
              <a:path w="293677" h="293677">
                <a:moveTo>
                  <a:pt x="293677" y="0"/>
                </a:moveTo>
                <a:lnTo>
                  <a:pt x="0" y="0"/>
                </a:lnTo>
                <a:lnTo>
                  <a:pt x="0" y="293677"/>
                </a:lnTo>
                <a:lnTo>
                  <a:pt x="293677" y="293677"/>
                </a:lnTo>
                <a:lnTo>
                  <a:pt x="293677"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defRPr/>
            </a:pPr>
            <a:endParaRPr lang="en-GB" sz="1200">
              <a:solidFill>
                <a:prstClr val="black"/>
              </a:solidFill>
              <a:latin typeface="Calibri"/>
            </a:endParaRPr>
          </a:p>
        </p:txBody>
      </p:sp>
    </p:spTree>
    <p:extLst>
      <p:ext uri="{BB962C8B-B14F-4D97-AF65-F5344CB8AC3E}">
        <p14:creationId xmlns:p14="http://schemas.microsoft.com/office/powerpoint/2010/main" val="1343933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p:cNvGrpSpPr/>
        <p:nvPr/>
      </p:nvGrpSpPr>
      <p:grpSpPr>
        <a:xfrm>
          <a:off x="0" y="0"/>
          <a:ext cx="0" cy="0"/>
          <a:chOff x="0" y="0"/>
          <a:chExt cx="0" cy="0"/>
        </a:xfrm>
      </p:grpSpPr>
      <p:sp>
        <p:nvSpPr>
          <p:cNvPr id="2" name="TextBox 2"/>
          <p:cNvSpPr txBox="1"/>
          <p:nvPr/>
        </p:nvSpPr>
        <p:spPr>
          <a:xfrm>
            <a:off x="304800" y="2311400"/>
            <a:ext cx="5457455" cy="769441"/>
          </a:xfrm>
          <a:prstGeom prst="rect">
            <a:avLst/>
          </a:prstGeom>
        </p:spPr>
        <p:txBody>
          <a:bodyPr lIns="0" tIns="0" rIns="0" bIns="0" rtlCol="0" anchor="t">
            <a:spAutoFit/>
          </a:bodyPr>
          <a:lstStyle/>
          <a:p>
            <a:pPr defTabSz="609630">
              <a:lnSpc>
                <a:spcPts val="5968"/>
              </a:lnSpc>
            </a:pPr>
            <a:r>
              <a:rPr lang="en-US" sz="6559" b="1">
                <a:solidFill>
                  <a:srgbClr val="FFFFFF"/>
                </a:solidFill>
                <a:latin typeface="Public Sans Bold"/>
                <a:ea typeface="Public Sans Bold"/>
                <a:cs typeface="Public Sans Bold"/>
                <a:sym typeface="Public Sans Bold"/>
              </a:rPr>
              <a:t>Introduction</a:t>
            </a:r>
          </a:p>
        </p:txBody>
      </p:sp>
      <p:sp>
        <p:nvSpPr>
          <p:cNvPr id="4" name="TextBox 4"/>
          <p:cNvSpPr txBox="1"/>
          <p:nvPr/>
        </p:nvSpPr>
        <p:spPr>
          <a:xfrm>
            <a:off x="304800" y="3276600"/>
            <a:ext cx="5588000" cy="3175998"/>
          </a:xfrm>
          <a:prstGeom prst="rect">
            <a:avLst/>
          </a:prstGeom>
        </p:spPr>
        <p:txBody>
          <a:bodyPr wrap="square" lIns="0" tIns="0" rIns="0" bIns="0" rtlCol="0" anchor="t">
            <a:spAutoFit/>
          </a:bodyPr>
          <a:lstStyle/>
          <a:p>
            <a:pPr marL="304815" indent="-304815" defTabSz="609630">
              <a:lnSpc>
                <a:spcPct val="150000"/>
              </a:lnSpc>
              <a:buFont typeface="Wingdings" panose="05000000000000000000" pitchFamily="2" charset="2"/>
              <a:buChar char="Ø"/>
            </a:pPr>
            <a:r>
              <a:rPr lang="en-US" sz="2001">
                <a:solidFill>
                  <a:srgbClr val="FFFFFF"/>
                </a:solidFill>
                <a:latin typeface="Public Sans"/>
                <a:ea typeface="Public Sans"/>
                <a:cs typeface="Public Sans"/>
                <a:sym typeface="Public Sans"/>
              </a:rPr>
              <a:t>VitalHxEase is a brand of healthcare tracking products.</a:t>
            </a:r>
          </a:p>
          <a:p>
            <a:pPr marL="304815" indent="-304815" defTabSz="609630">
              <a:lnSpc>
                <a:spcPct val="150000"/>
              </a:lnSpc>
              <a:buFont typeface="Wingdings" panose="05000000000000000000" pitchFamily="2" charset="2"/>
              <a:buChar char="Ø"/>
            </a:pPr>
            <a:r>
              <a:rPr lang="en-US" sz="2001">
                <a:solidFill>
                  <a:srgbClr val="FFFFFF"/>
                </a:solidFill>
                <a:latin typeface="Public Sans"/>
                <a:ea typeface="Public Sans"/>
                <a:cs typeface="Public Sans"/>
                <a:sym typeface="Public Sans"/>
              </a:rPr>
              <a:t>Market research, financial planning, and video advertising were among the tasks that were covered. </a:t>
            </a:r>
          </a:p>
          <a:p>
            <a:pPr marL="304815" indent="-304815" defTabSz="609630">
              <a:lnSpc>
                <a:spcPct val="150000"/>
              </a:lnSpc>
              <a:buFont typeface="Wingdings" panose="05000000000000000000" pitchFamily="2" charset="2"/>
              <a:buChar char="Ø"/>
            </a:pPr>
            <a:r>
              <a:rPr lang="en-US" sz="2001">
                <a:solidFill>
                  <a:srgbClr val="FFFFFF"/>
                </a:solidFill>
                <a:latin typeface="Public Sans"/>
                <a:ea typeface="Public Sans"/>
                <a:cs typeface="Public Sans"/>
                <a:sym typeface="Public Sans"/>
              </a:rPr>
              <a:t>Goal: Using Digital Skills to Advance Both Personally and Commercially.</a:t>
            </a:r>
          </a:p>
        </p:txBody>
      </p:sp>
      <p:grpSp>
        <p:nvGrpSpPr>
          <p:cNvPr id="5" name="Group 5"/>
          <p:cNvGrpSpPr/>
          <p:nvPr/>
        </p:nvGrpSpPr>
        <p:grpSpPr>
          <a:xfrm>
            <a:off x="-301387" y="-251701"/>
            <a:ext cx="6748859" cy="2057400"/>
            <a:chOff x="0" y="0"/>
            <a:chExt cx="2666216" cy="812800"/>
          </a:xfrm>
        </p:grpSpPr>
        <p:sp>
          <p:nvSpPr>
            <p:cNvPr id="6" name="Freeform 6"/>
            <p:cNvSpPr/>
            <p:nvPr/>
          </p:nvSpPr>
          <p:spPr>
            <a:xfrm>
              <a:off x="0" y="0"/>
              <a:ext cx="2666216" cy="812800"/>
            </a:xfrm>
            <a:custGeom>
              <a:avLst/>
              <a:gdLst/>
              <a:ahLst/>
              <a:cxnLst/>
              <a:rect l="l" t="t" r="r" b="b"/>
              <a:pathLst>
                <a:path w="2666216" h="812800">
                  <a:moveTo>
                    <a:pt x="0" y="0"/>
                  </a:moveTo>
                  <a:lnTo>
                    <a:pt x="2666216" y="0"/>
                  </a:lnTo>
                  <a:lnTo>
                    <a:pt x="2666216" y="812800"/>
                  </a:lnTo>
                  <a:lnTo>
                    <a:pt x="0" y="812800"/>
                  </a:lnTo>
                  <a:close/>
                </a:path>
              </a:pathLst>
            </a:custGeom>
            <a:solidFill>
              <a:srgbClr val="80773C"/>
            </a:solidFill>
          </p:spPr>
          <p:txBody>
            <a:bodyPr/>
            <a:lstStyle/>
            <a:p>
              <a:pPr defTabSz="609630"/>
              <a:endParaRPr lang="en-GB" sz="1200">
                <a:solidFill>
                  <a:prstClr val="black"/>
                </a:solidFill>
                <a:latin typeface="Calibri"/>
              </a:endParaRPr>
            </a:p>
          </p:txBody>
        </p:sp>
        <p:sp>
          <p:nvSpPr>
            <p:cNvPr id="7" name="TextBox 7"/>
            <p:cNvSpPr txBox="1"/>
            <p:nvPr/>
          </p:nvSpPr>
          <p:spPr>
            <a:xfrm>
              <a:off x="0" y="-38100"/>
              <a:ext cx="2666216" cy="850900"/>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10" name="Freeform 10"/>
          <p:cNvSpPr/>
          <p:nvPr/>
        </p:nvSpPr>
        <p:spPr>
          <a:xfrm>
            <a:off x="685800" y="5976416"/>
            <a:ext cx="195785" cy="195785"/>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pic>
        <p:nvPicPr>
          <p:cNvPr id="12" name="Picture 11">
            <a:extLst>
              <a:ext uri="{FF2B5EF4-FFF2-40B4-BE49-F238E27FC236}">
                <a16:creationId xmlns:a16="http://schemas.microsoft.com/office/drawing/2014/main" id="{A8D58251-A3C7-E59B-8B3B-D89AFE28035C}"/>
              </a:ext>
            </a:extLst>
          </p:cNvPr>
          <p:cNvPicPr>
            <a:picLocks noChangeAspect="1"/>
          </p:cNvPicPr>
          <p:nvPr/>
        </p:nvPicPr>
        <p:blipFill>
          <a:blip r:embed="rId5"/>
          <a:stretch>
            <a:fillRect/>
          </a:stretch>
        </p:blipFill>
        <p:spPr>
          <a:xfrm>
            <a:off x="5842000" y="1447800"/>
            <a:ext cx="6197600" cy="5102386"/>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13" name="TextBox 12">
            <a:extLst>
              <a:ext uri="{FF2B5EF4-FFF2-40B4-BE49-F238E27FC236}">
                <a16:creationId xmlns:a16="http://schemas.microsoft.com/office/drawing/2014/main" id="{39C61CB7-0A1C-AA68-3904-319851B1D8B2}"/>
              </a:ext>
            </a:extLst>
          </p:cNvPr>
          <p:cNvSpPr txBox="1"/>
          <p:nvPr/>
        </p:nvSpPr>
        <p:spPr>
          <a:xfrm>
            <a:off x="8585200" y="6273800"/>
            <a:ext cx="995785" cy="194990"/>
          </a:xfrm>
          <a:prstGeom prst="rect">
            <a:avLst/>
          </a:prstGeom>
          <a:noFill/>
        </p:spPr>
        <p:txBody>
          <a:bodyPr wrap="none" rtlCol="0">
            <a:spAutoFit/>
          </a:bodyPr>
          <a:lstStyle/>
          <a:p>
            <a:pPr defTabSz="609630"/>
            <a:r>
              <a:rPr lang="en-US" sz="667">
                <a:solidFill>
                  <a:prstClr val="white"/>
                </a:solidFill>
                <a:latin typeface="Calibri"/>
              </a:rPr>
              <a:t>(</a:t>
            </a:r>
            <a:r>
              <a:rPr lang="en-US" sz="667" err="1">
                <a:solidFill>
                  <a:prstClr val="white"/>
                </a:solidFill>
                <a:latin typeface="Calibri"/>
              </a:rPr>
              <a:t>Ojonugwa</a:t>
            </a:r>
            <a:r>
              <a:rPr lang="en-US" sz="667">
                <a:solidFill>
                  <a:prstClr val="white"/>
                </a:solidFill>
                <a:latin typeface="Calibri"/>
              </a:rPr>
              <a:t> et al., 2022)</a:t>
            </a:r>
            <a:endParaRPr lang="en-GB" sz="667">
              <a:solidFill>
                <a:prstClr val="white"/>
              </a:solidFill>
              <a:latin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p:cNvGrpSpPr/>
        <p:nvPr/>
      </p:nvGrpSpPr>
      <p:grpSpPr>
        <a:xfrm>
          <a:off x="0" y="0"/>
          <a:ext cx="0" cy="0"/>
          <a:chOff x="0" y="0"/>
          <a:chExt cx="0" cy="0"/>
        </a:xfrm>
      </p:grpSpPr>
      <p:sp>
        <p:nvSpPr>
          <p:cNvPr id="3" name="TextBox 3"/>
          <p:cNvSpPr txBox="1"/>
          <p:nvPr/>
        </p:nvSpPr>
        <p:spPr>
          <a:xfrm>
            <a:off x="5489677" y="2314677"/>
            <a:ext cx="6248400" cy="3522375"/>
          </a:xfrm>
          <a:prstGeom prst="rect">
            <a:avLst/>
          </a:prstGeom>
        </p:spPr>
        <p:txBody>
          <a:bodyPr wrap="square" lIns="0" tIns="0" rIns="0" bIns="0" rtlCol="0" anchor="t">
            <a:spAutoFit/>
          </a:bodyPr>
          <a:lstStyle/>
          <a:p>
            <a:pPr marL="304815" indent="-304815" defTabSz="609630">
              <a:lnSpc>
                <a:spcPct val="300000"/>
              </a:lnSpc>
              <a:buFont typeface="Wingdings" panose="05000000000000000000" pitchFamily="2" charset="2"/>
              <a:buChar char="Ø"/>
            </a:pPr>
            <a:r>
              <a:rPr lang="en-US" sz="2001">
                <a:solidFill>
                  <a:srgbClr val="FFFFFF"/>
                </a:solidFill>
                <a:latin typeface="Public Sans"/>
                <a:ea typeface="Public Sans"/>
                <a:cs typeface="Public Sans"/>
                <a:sym typeface="Public Sans"/>
              </a:rPr>
              <a:t>Google Forms was used to collect data.</a:t>
            </a:r>
          </a:p>
          <a:p>
            <a:pPr marL="304815" indent="-304815" defTabSz="609630">
              <a:lnSpc>
                <a:spcPct val="300000"/>
              </a:lnSpc>
              <a:buFont typeface="Wingdings" panose="05000000000000000000" pitchFamily="2" charset="2"/>
              <a:buChar char="Ø"/>
            </a:pPr>
            <a:r>
              <a:rPr lang="en-US" sz="2001">
                <a:solidFill>
                  <a:srgbClr val="FFFFFF"/>
                </a:solidFill>
                <a:latin typeface="Public Sans"/>
                <a:ea typeface="Public Sans"/>
                <a:cs typeface="Public Sans"/>
                <a:sym typeface="Public Sans"/>
              </a:rPr>
              <a:t>Ten questions on internet </a:t>
            </a:r>
            <a:r>
              <a:rPr lang="en-US" sz="2001" err="1">
                <a:solidFill>
                  <a:srgbClr val="FFFFFF"/>
                </a:solidFill>
                <a:latin typeface="Public Sans"/>
                <a:ea typeface="Public Sans"/>
                <a:cs typeface="Public Sans"/>
                <a:sym typeface="Public Sans"/>
              </a:rPr>
              <a:t>behaviour</a:t>
            </a:r>
            <a:r>
              <a:rPr lang="en-US" sz="2001">
                <a:solidFill>
                  <a:srgbClr val="FFFFFF"/>
                </a:solidFill>
                <a:latin typeface="Public Sans"/>
                <a:ea typeface="Public Sans"/>
                <a:cs typeface="Public Sans"/>
                <a:sym typeface="Public Sans"/>
              </a:rPr>
              <a:t>, site features, preferences, and habits.</a:t>
            </a:r>
          </a:p>
          <a:p>
            <a:pPr marL="304815" indent="-304815" defTabSz="609630">
              <a:lnSpc>
                <a:spcPct val="300000"/>
              </a:lnSpc>
              <a:buFont typeface="Wingdings" panose="05000000000000000000" pitchFamily="2" charset="2"/>
              <a:buChar char="Ø"/>
            </a:pPr>
            <a:r>
              <a:rPr lang="en-US" sz="2001">
                <a:solidFill>
                  <a:srgbClr val="FFFFFF"/>
                </a:solidFill>
                <a:latin typeface="Public Sans"/>
                <a:ea typeface="Public Sans"/>
                <a:cs typeface="Public Sans"/>
                <a:sym typeface="Public Sans"/>
              </a:rPr>
              <a:t>mixed question formats (Likert scales and MCQs).</a:t>
            </a:r>
          </a:p>
        </p:txBody>
      </p:sp>
      <p:grpSp>
        <p:nvGrpSpPr>
          <p:cNvPr id="4" name="Group 4"/>
          <p:cNvGrpSpPr/>
          <p:nvPr/>
        </p:nvGrpSpPr>
        <p:grpSpPr>
          <a:xfrm>
            <a:off x="0" y="-251701"/>
            <a:ext cx="12192001" cy="2057400"/>
            <a:chOff x="0" y="0"/>
            <a:chExt cx="3128675" cy="812800"/>
          </a:xfrm>
        </p:grpSpPr>
        <p:sp>
          <p:nvSpPr>
            <p:cNvPr id="5" name="Freeform 5"/>
            <p:cNvSpPr/>
            <p:nvPr/>
          </p:nvSpPr>
          <p:spPr>
            <a:xfrm>
              <a:off x="0" y="0"/>
              <a:ext cx="3128675" cy="812800"/>
            </a:xfrm>
            <a:custGeom>
              <a:avLst/>
              <a:gdLst/>
              <a:ahLst/>
              <a:cxnLst/>
              <a:rect l="l" t="t" r="r" b="b"/>
              <a:pathLst>
                <a:path w="3128675" h="812800">
                  <a:moveTo>
                    <a:pt x="0" y="0"/>
                  </a:moveTo>
                  <a:lnTo>
                    <a:pt x="3128675" y="0"/>
                  </a:lnTo>
                  <a:lnTo>
                    <a:pt x="3128675" y="812800"/>
                  </a:lnTo>
                  <a:lnTo>
                    <a:pt x="0" y="812800"/>
                  </a:lnTo>
                  <a:close/>
                </a:path>
              </a:pathLst>
            </a:custGeom>
            <a:solidFill>
              <a:srgbClr val="80773C"/>
            </a:solidFill>
          </p:spPr>
          <p:txBody>
            <a:bodyPr/>
            <a:lstStyle/>
            <a:p>
              <a:pPr defTabSz="609630"/>
              <a:endParaRPr lang="en-GB" sz="1200">
                <a:solidFill>
                  <a:prstClr val="black"/>
                </a:solidFill>
                <a:latin typeface="Calibri"/>
              </a:endParaRPr>
            </a:p>
          </p:txBody>
        </p:sp>
        <p:sp>
          <p:nvSpPr>
            <p:cNvPr id="6" name="TextBox 6"/>
            <p:cNvSpPr txBox="1"/>
            <p:nvPr/>
          </p:nvSpPr>
          <p:spPr>
            <a:xfrm>
              <a:off x="0" y="-38100"/>
              <a:ext cx="3128675" cy="850900"/>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9" name="Freeform 9"/>
          <p:cNvSpPr/>
          <p:nvPr/>
        </p:nvSpPr>
        <p:spPr>
          <a:xfrm>
            <a:off x="12293600" y="-97893"/>
            <a:ext cx="195785" cy="195785"/>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 name="TextBox 2"/>
          <p:cNvSpPr txBox="1"/>
          <p:nvPr/>
        </p:nvSpPr>
        <p:spPr>
          <a:xfrm>
            <a:off x="609600" y="381000"/>
            <a:ext cx="6858000" cy="769441"/>
          </a:xfrm>
          <a:prstGeom prst="rect">
            <a:avLst/>
          </a:prstGeom>
        </p:spPr>
        <p:txBody>
          <a:bodyPr wrap="square" lIns="0" tIns="0" rIns="0" bIns="0" rtlCol="0" anchor="t">
            <a:spAutoFit/>
          </a:bodyPr>
          <a:lstStyle/>
          <a:p>
            <a:pPr defTabSz="609630">
              <a:lnSpc>
                <a:spcPts val="5968"/>
              </a:lnSpc>
            </a:pPr>
            <a:r>
              <a:rPr lang="en-US" sz="6559" b="1">
                <a:solidFill>
                  <a:srgbClr val="FFFFFF"/>
                </a:solidFill>
                <a:latin typeface="Public Sans Bold"/>
                <a:ea typeface="Public Sans Bold"/>
                <a:cs typeface="Public Sans Bold"/>
                <a:sym typeface="Public Sans Bold"/>
              </a:rPr>
              <a:t>Market Research</a:t>
            </a:r>
          </a:p>
        </p:txBody>
      </p:sp>
      <p:sp>
        <p:nvSpPr>
          <p:cNvPr id="10" name="AutoShape 2" descr="Market Research Importance | Sales and Marketing | Exeed ECX">
            <a:extLst>
              <a:ext uri="{FF2B5EF4-FFF2-40B4-BE49-F238E27FC236}">
                <a16:creationId xmlns:a16="http://schemas.microsoft.com/office/drawing/2014/main" id="{62F2C8D8-8986-94C6-0953-1D7DE4344104}"/>
              </a:ext>
            </a:extLst>
          </p:cNvPr>
          <p:cNvSpPr>
            <a:spLocks noChangeAspect="1" noChangeArrowheads="1"/>
          </p:cNvSpPr>
          <p:nvPr/>
        </p:nvSpPr>
        <p:spPr bwMode="auto">
          <a:xfrm>
            <a:off x="5994400" y="3327400"/>
            <a:ext cx="203200" cy="2032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0960" tIns="30480" rIns="60960" bIns="30480" numCol="1" anchor="t" anchorCtr="0" compatLnSpc="1">
            <a:prstTxWarp prst="textNoShape">
              <a:avLst/>
            </a:prstTxWarp>
          </a:bodyPr>
          <a:lstStyle/>
          <a:p>
            <a:pPr defTabSz="609630"/>
            <a:endParaRPr lang="en-GB" sz="1200">
              <a:solidFill>
                <a:prstClr val="black"/>
              </a:solidFill>
              <a:latin typeface="Calibri"/>
            </a:endParaRPr>
          </a:p>
        </p:txBody>
      </p:sp>
      <p:pic>
        <p:nvPicPr>
          <p:cNvPr id="11" name="Picture 10">
            <a:extLst>
              <a:ext uri="{FF2B5EF4-FFF2-40B4-BE49-F238E27FC236}">
                <a16:creationId xmlns:a16="http://schemas.microsoft.com/office/drawing/2014/main" id="{3A7622AF-51BD-9FB4-FAEC-B3A5A71BF411}"/>
              </a:ext>
            </a:extLst>
          </p:cNvPr>
          <p:cNvPicPr>
            <a:picLocks noChangeAspect="1"/>
          </p:cNvPicPr>
          <p:nvPr/>
        </p:nvPicPr>
        <p:blipFill>
          <a:blip r:embed="rId5"/>
          <a:stretch>
            <a:fillRect/>
          </a:stretch>
        </p:blipFill>
        <p:spPr>
          <a:xfrm>
            <a:off x="254000" y="2311400"/>
            <a:ext cx="4775200" cy="38100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2" name="TextBox 11">
            <a:extLst>
              <a:ext uri="{FF2B5EF4-FFF2-40B4-BE49-F238E27FC236}">
                <a16:creationId xmlns:a16="http://schemas.microsoft.com/office/drawing/2014/main" id="{F3FEC1E1-54E3-24C0-7173-2BE21C19B612}"/>
              </a:ext>
            </a:extLst>
          </p:cNvPr>
          <p:cNvSpPr txBox="1"/>
          <p:nvPr/>
        </p:nvSpPr>
        <p:spPr>
          <a:xfrm>
            <a:off x="3810000" y="5867400"/>
            <a:ext cx="793807" cy="184666"/>
          </a:xfrm>
          <a:prstGeom prst="rect">
            <a:avLst/>
          </a:prstGeom>
          <a:noFill/>
        </p:spPr>
        <p:txBody>
          <a:bodyPr wrap="none" rtlCol="0">
            <a:spAutoFit/>
          </a:bodyPr>
          <a:lstStyle/>
          <a:p>
            <a:pPr defTabSz="609630"/>
            <a:r>
              <a:rPr lang="en-US" sz="600">
                <a:solidFill>
                  <a:prstClr val="black"/>
                </a:solidFill>
                <a:latin typeface="Calibri"/>
              </a:rPr>
              <a:t>(Muley et al., 2021)</a:t>
            </a:r>
            <a:endParaRPr lang="en-GB" sz="600">
              <a:solidFill>
                <a:prstClr val="black"/>
              </a:solidFill>
              <a:latin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pPr defTabSz="609630"/>
            <a:endParaRPr lang="en-GB" sz="1200">
              <a:solidFill>
                <a:prstClr val="black"/>
              </a:solidFill>
              <a:latin typeface="Calibri"/>
            </a:endParaRPr>
          </a:p>
        </p:txBody>
      </p:sp>
      <p:grpSp>
        <p:nvGrpSpPr>
          <p:cNvPr id="3" name="Group 3"/>
          <p:cNvGrpSpPr/>
          <p:nvPr/>
        </p:nvGrpSpPr>
        <p:grpSpPr>
          <a:xfrm>
            <a:off x="646471" y="527971"/>
            <a:ext cx="11099800" cy="5989997"/>
            <a:chOff x="0" y="-38100"/>
            <a:chExt cx="2101789" cy="1542047"/>
          </a:xfrm>
        </p:grpSpPr>
        <p:sp>
          <p:nvSpPr>
            <p:cNvPr id="4" name="Freeform 4"/>
            <p:cNvSpPr/>
            <p:nvPr/>
          </p:nvSpPr>
          <p:spPr>
            <a:xfrm>
              <a:off x="0" y="0"/>
              <a:ext cx="2101789" cy="1503947"/>
            </a:xfrm>
            <a:custGeom>
              <a:avLst/>
              <a:gdLst/>
              <a:ahLst/>
              <a:cxnLst/>
              <a:rect l="l" t="t" r="r" b="b"/>
              <a:pathLst>
                <a:path w="2101789" h="1503947">
                  <a:moveTo>
                    <a:pt x="0" y="0"/>
                  </a:moveTo>
                  <a:lnTo>
                    <a:pt x="2101789" y="0"/>
                  </a:lnTo>
                  <a:lnTo>
                    <a:pt x="2101789" y="1503947"/>
                  </a:lnTo>
                  <a:lnTo>
                    <a:pt x="0" y="1503947"/>
                  </a:lnTo>
                  <a:close/>
                </a:path>
              </a:pathLst>
            </a:custGeom>
            <a:solidFill>
              <a:srgbClr val="363C28"/>
            </a:solidFill>
          </p:spPr>
          <p:txBody>
            <a:bodyPr/>
            <a:lstStyle/>
            <a:p>
              <a:pPr defTabSz="609630"/>
              <a:endParaRPr lang="en-GB" sz="1200">
                <a:solidFill>
                  <a:prstClr val="black"/>
                </a:solidFill>
                <a:latin typeface="Calibri"/>
              </a:endParaRPr>
            </a:p>
          </p:txBody>
        </p:sp>
        <p:sp>
          <p:nvSpPr>
            <p:cNvPr id="5" name="TextBox 5"/>
            <p:cNvSpPr txBox="1"/>
            <p:nvPr/>
          </p:nvSpPr>
          <p:spPr>
            <a:xfrm>
              <a:off x="0" y="-38100"/>
              <a:ext cx="2101789" cy="154204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6" name="Freeform 6"/>
          <p:cNvSpPr/>
          <p:nvPr/>
        </p:nvSpPr>
        <p:spPr>
          <a:xfrm>
            <a:off x="11310416" y="5976416"/>
            <a:ext cx="195785" cy="195785"/>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GB" sz="1200">
              <a:solidFill>
                <a:prstClr val="black"/>
              </a:solidFill>
              <a:latin typeface="Calibri"/>
            </a:endParaRPr>
          </a:p>
        </p:txBody>
      </p:sp>
      <p:sp>
        <p:nvSpPr>
          <p:cNvPr id="7" name="TextBox 7"/>
          <p:cNvSpPr txBox="1"/>
          <p:nvPr/>
        </p:nvSpPr>
        <p:spPr>
          <a:xfrm>
            <a:off x="965200" y="1143000"/>
            <a:ext cx="9596288" cy="769441"/>
          </a:xfrm>
          <a:prstGeom prst="rect">
            <a:avLst/>
          </a:prstGeom>
        </p:spPr>
        <p:txBody>
          <a:bodyPr wrap="square" lIns="0" tIns="0" rIns="0" bIns="0" rtlCol="0" anchor="t">
            <a:spAutoFit/>
          </a:bodyPr>
          <a:lstStyle/>
          <a:p>
            <a:pPr defTabSz="609630">
              <a:lnSpc>
                <a:spcPts val="5968"/>
              </a:lnSpc>
            </a:pPr>
            <a:r>
              <a:rPr lang="en-US" sz="6559" b="1">
                <a:solidFill>
                  <a:srgbClr val="FFFFFF"/>
                </a:solidFill>
                <a:latin typeface="Public Sans Bold"/>
                <a:ea typeface="Public Sans Bold"/>
                <a:cs typeface="Public Sans Bold"/>
                <a:sym typeface="Public Sans Bold"/>
              </a:rPr>
              <a:t>Data Analysis</a:t>
            </a:r>
          </a:p>
        </p:txBody>
      </p:sp>
      <p:sp>
        <p:nvSpPr>
          <p:cNvPr id="8" name="TextBox 8"/>
          <p:cNvSpPr txBox="1"/>
          <p:nvPr/>
        </p:nvSpPr>
        <p:spPr>
          <a:xfrm>
            <a:off x="863600" y="2260600"/>
            <a:ext cx="6451600" cy="3370666"/>
          </a:xfrm>
          <a:prstGeom prst="rect">
            <a:avLst/>
          </a:prstGeom>
        </p:spPr>
        <p:txBody>
          <a:bodyPr wrap="square" lIns="0" tIns="0" rIns="0" bIns="0" rtlCol="0" anchor="t">
            <a:spAutoFit/>
          </a:bodyPr>
          <a:lstStyle/>
          <a:p>
            <a:pPr marL="304815" indent="-304815" defTabSz="609630">
              <a:lnSpc>
                <a:spcPct val="200000"/>
              </a:lnSpc>
              <a:buFont typeface="Wingdings" panose="05000000000000000000" pitchFamily="2" charset="2"/>
              <a:buChar char="Ø"/>
            </a:pPr>
            <a:r>
              <a:rPr lang="en-US" sz="1600">
                <a:solidFill>
                  <a:srgbClr val="FFFFFF"/>
                </a:solidFill>
                <a:latin typeface="Public Sans"/>
                <a:ea typeface="Public Sans"/>
                <a:cs typeface="Public Sans"/>
                <a:sym typeface="Public Sans"/>
              </a:rPr>
              <a:t>Understanding: 49% of survey participants prefer fitness bands, smart rings were 29%, and smart watches were only 13%.  </a:t>
            </a:r>
          </a:p>
          <a:p>
            <a:pPr marL="304815" indent="-304815" defTabSz="609630">
              <a:lnSpc>
                <a:spcPct val="200000"/>
              </a:lnSpc>
              <a:buFont typeface="Wingdings" panose="05000000000000000000" pitchFamily="2" charset="2"/>
              <a:buChar char="Ø"/>
            </a:pPr>
            <a:r>
              <a:rPr lang="en-US" sz="1600">
                <a:solidFill>
                  <a:srgbClr val="FFFFFF"/>
                </a:solidFill>
                <a:latin typeface="Public Sans"/>
                <a:ea typeface="Public Sans"/>
                <a:cs typeface="Public Sans"/>
                <a:sym typeface="Public Sans"/>
              </a:rPr>
              <a:t>Takeaway: For our product, we should make sure we're considering a lighter, more standard wristband option, while also having an affordable </a:t>
            </a:r>
            <a:r>
              <a:rPr lang="en-US" sz="1600" err="1">
                <a:solidFill>
                  <a:srgbClr val="FFFFFF"/>
                </a:solidFill>
                <a:latin typeface="Public Sans"/>
                <a:ea typeface="Public Sans"/>
                <a:cs typeface="Public Sans"/>
                <a:sym typeface="Public Sans"/>
              </a:rPr>
              <a:t>customised</a:t>
            </a:r>
            <a:r>
              <a:rPr lang="en-US" sz="1600">
                <a:solidFill>
                  <a:srgbClr val="FFFFFF"/>
                </a:solidFill>
                <a:latin typeface="Public Sans"/>
                <a:ea typeface="Public Sans"/>
                <a:cs typeface="Public Sans"/>
                <a:sym typeface="Public Sans"/>
              </a:rPr>
              <a:t> option.  </a:t>
            </a:r>
          </a:p>
          <a:p>
            <a:pPr marL="304815" indent="-304815" defTabSz="609630">
              <a:lnSpc>
                <a:spcPct val="200000"/>
              </a:lnSpc>
              <a:buFont typeface="Wingdings" panose="05000000000000000000" pitchFamily="2" charset="2"/>
              <a:buChar char="Ø"/>
            </a:pPr>
            <a:r>
              <a:rPr lang="en-US" sz="1600">
                <a:solidFill>
                  <a:srgbClr val="FFFFFF"/>
                </a:solidFill>
                <a:latin typeface="Public Sans"/>
                <a:ea typeface="Public Sans"/>
                <a:cs typeface="Public Sans"/>
                <a:sym typeface="Public Sans"/>
              </a:rPr>
              <a:t>Position: We will market the product and position the website to be practical and easy to use. </a:t>
            </a:r>
          </a:p>
        </p:txBody>
      </p:sp>
      <p:sp>
        <p:nvSpPr>
          <p:cNvPr id="12" name="TextBox 11">
            <a:extLst>
              <a:ext uri="{FF2B5EF4-FFF2-40B4-BE49-F238E27FC236}">
                <a16:creationId xmlns:a16="http://schemas.microsoft.com/office/drawing/2014/main" id="{86639DE3-F0B4-35AF-D39C-64520D483A1F}"/>
              </a:ext>
            </a:extLst>
          </p:cNvPr>
          <p:cNvSpPr txBox="1"/>
          <p:nvPr/>
        </p:nvSpPr>
        <p:spPr>
          <a:xfrm>
            <a:off x="8382000" y="3683000"/>
            <a:ext cx="941283" cy="194990"/>
          </a:xfrm>
          <a:prstGeom prst="rect">
            <a:avLst/>
          </a:prstGeom>
          <a:noFill/>
        </p:spPr>
        <p:txBody>
          <a:bodyPr wrap="none" rtlCol="0">
            <a:spAutoFit/>
          </a:bodyPr>
          <a:lstStyle/>
          <a:p>
            <a:pPr defTabSz="609630"/>
            <a:r>
              <a:rPr lang="en-US" sz="667">
                <a:solidFill>
                  <a:prstClr val="white"/>
                </a:solidFill>
                <a:latin typeface="Calibri"/>
              </a:rPr>
              <a:t>(Source: Self-created)</a:t>
            </a:r>
            <a:endParaRPr lang="en-GB" sz="667">
              <a:solidFill>
                <a:prstClr val="white"/>
              </a:solidFill>
              <a:latin typeface="Calibri"/>
            </a:endParaRPr>
          </a:p>
        </p:txBody>
      </p:sp>
      <p:pic>
        <p:nvPicPr>
          <p:cNvPr id="10" name="Picture 9">
            <a:extLst>
              <a:ext uri="{FF2B5EF4-FFF2-40B4-BE49-F238E27FC236}">
                <a16:creationId xmlns:a16="http://schemas.microsoft.com/office/drawing/2014/main" id="{F67EDBF6-BFDA-B2BA-7629-B881EC91B7AE}"/>
              </a:ext>
            </a:extLst>
          </p:cNvPr>
          <p:cNvPicPr>
            <a:picLocks noChangeAspect="1"/>
          </p:cNvPicPr>
          <p:nvPr/>
        </p:nvPicPr>
        <p:blipFill>
          <a:blip r:embed="rId6"/>
          <a:stretch>
            <a:fillRect/>
          </a:stretch>
        </p:blipFill>
        <p:spPr>
          <a:xfrm>
            <a:off x="7416800" y="889000"/>
            <a:ext cx="2032000" cy="2794000"/>
          </a:xfrm>
          <a:prstGeom prst="rect">
            <a:avLst/>
          </a:prstGeom>
        </p:spPr>
      </p:pic>
      <p:pic>
        <p:nvPicPr>
          <p:cNvPr id="14" name="Picture 13">
            <a:extLst>
              <a:ext uri="{FF2B5EF4-FFF2-40B4-BE49-F238E27FC236}">
                <a16:creationId xmlns:a16="http://schemas.microsoft.com/office/drawing/2014/main" id="{BFA93A3F-DC7D-A52F-3358-15A8F4167077}"/>
              </a:ext>
            </a:extLst>
          </p:cNvPr>
          <p:cNvPicPr>
            <a:picLocks noChangeAspect="1"/>
          </p:cNvPicPr>
          <p:nvPr/>
        </p:nvPicPr>
        <p:blipFill>
          <a:blip r:embed="rId7"/>
          <a:stretch>
            <a:fillRect/>
          </a:stretch>
        </p:blipFill>
        <p:spPr>
          <a:xfrm>
            <a:off x="7416800" y="3835400"/>
            <a:ext cx="2032000" cy="2651417"/>
          </a:xfrm>
          <a:prstGeom prst="rect">
            <a:avLst/>
          </a:prstGeom>
        </p:spPr>
      </p:pic>
      <p:pic>
        <p:nvPicPr>
          <p:cNvPr id="16" name="Picture 15">
            <a:extLst>
              <a:ext uri="{FF2B5EF4-FFF2-40B4-BE49-F238E27FC236}">
                <a16:creationId xmlns:a16="http://schemas.microsoft.com/office/drawing/2014/main" id="{BFC8A91C-9E03-E0CC-6A72-ADC5E9318D15}"/>
              </a:ext>
            </a:extLst>
          </p:cNvPr>
          <p:cNvPicPr>
            <a:picLocks noChangeAspect="1"/>
          </p:cNvPicPr>
          <p:nvPr/>
        </p:nvPicPr>
        <p:blipFill>
          <a:blip r:embed="rId8"/>
          <a:stretch>
            <a:fillRect/>
          </a:stretch>
        </p:blipFill>
        <p:spPr>
          <a:xfrm>
            <a:off x="9499601" y="1397000"/>
            <a:ext cx="2066071" cy="2692400"/>
          </a:xfrm>
          <a:prstGeom prst="rect">
            <a:avLst/>
          </a:prstGeom>
        </p:spPr>
      </p:pic>
      <p:pic>
        <p:nvPicPr>
          <p:cNvPr id="18" name="Picture 17">
            <a:extLst>
              <a:ext uri="{FF2B5EF4-FFF2-40B4-BE49-F238E27FC236}">
                <a16:creationId xmlns:a16="http://schemas.microsoft.com/office/drawing/2014/main" id="{B3D5D512-9289-9DC5-C810-18AA586F8AFE}"/>
              </a:ext>
            </a:extLst>
          </p:cNvPr>
          <p:cNvPicPr>
            <a:picLocks noChangeAspect="1"/>
          </p:cNvPicPr>
          <p:nvPr/>
        </p:nvPicPr>
        <p:blipFill>
          <a:blip r:embed="rId9"/>
          <a:stretch>
            <a:fillRect/>
          </a:stretch>
        </p:blipFill>
        <p:spPr>
          <a:xfrm>
            <a:off x="9499600" y="4089400"/>
            <a:ext cx="2032000" cy="8636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p:cNvGrpSpPr/>
        <p:nvPr/>
      </p:nvGrpSpPr>
      <p:grpSpPr>
        <a:xfrm>
          <a:off x="0" y="0"/>
          <a:ext cx="0" cy="0"/>
          <a:chOff x="0" y="0"/>
          <a:chExt cx="0" cy="0"/>
        </a:xfrm>
      </p:grpSpPr>
      <p:sp>
        <p:nvSpPr>
          <p:cNvPr id="2" name="TextBox 2"/>
          <p:cNvSpPr txBox="1"/>
          <p:nvPr/>
        </p:nvSpPr>
        <p:spPr>
          <a:xfrm>
            <a:off x="762000" y="533400"/>
            <a:ext cx="7518400" cy="769441"/>
          </a:xfrm>
          <a:prstGeom prst="rect">
            <a:avLst/>
          </a:prstGeom>
        </p:spPr>
        <p:txBody>
          <a:bodyPr wrap="square" lIns="0" tIns="0" rIns="0" bIns="0" rtlCol="0" anchor="t">
            <a:spAutoFit/>
          </a:bodyPr>
          <a:lstStyle/>
          <a:p>
            <a:pPr algn="ctr" defTabSz="609630">
              <a:lnSpc>
                <a:spcPts val="5968"/>
              </a:lnSpc>
            </a:pPr>
            <a:r>
              <a:rPr lang="en-US" sz="6559" b="1">
                <a:solidFill>
                  <a:srgbClr val="FFFFFF"/>
                </a:solidFill>
                <a:latin typeface="Public Sans Bold"/>
                <a:ea typeface="Public Sans Bold"/>
                <a:cs typeface="Public Sans Bold"/>
                <a:sym typeface="Public Sans Bold"/>
              </a:rPr>
              <a:t>Business Concept</a:t>
            </a:r>
          </a:p>
        </p:txBody>
      </p:sp>
      <p:sp>
        <p:nvSpPr>
          <p:cNvPr id="3" name="TextBox 3"/>
          <p:cNvSpPr txBox="1"/>
          <p:nvPr/>
        </p:nvSpPr>
        <p:spPr>
          <a:xfrm>
            <a:off x="863600" y="1854200"/>
            <a:ext cx="6705600" cy="3522375"/>
          </a:xfrm>
          <a:prstGeom prst="rect">
            <a:avLst/>
          </a:prstGeom>
        </p:spPr>
        <p:txBody>
          <a:bodyPr wrap="square" lIns="0" tIns="0" rIns="0" bIns="0" rtlCol="0" anchor="t">
            <a:spAutoFit/>
          </a:bodyPr>
          <a:lstStyle/>
          <a:p>
            <a:pPr marL="304815" indent="-304815" algn="just" defTabSz="609630">
              <a:lnSpc>
                <a:spcPct val="300000"/>
              </a:lnSpc>
              <a:buFont typeface="Wingdings" panose="05000000000000000000" pitchFamily="2" charset="2"/>
              <a:buChar char="Ø"/>
            </a:pPr>
            <a:r>
              <a:rPr lang="en-US" sz="2001">
                <a:solidFill>
                  <a:srgbClr val="FFFFFF"/>
                </a:solidFill>
                <a:latin typeface="Public Sans"/>
                <a:ea typeface="Public Sans"/>
                <a:cs typeface="Public Sans"/>
                <a:sym typeface="Public Sans"/>
              </a:rPr>
              <a:t>VitalHxEase focuses on individual customers and </a:t>
            </a:r>
            <a:r>
              <a:rPr lang="en-US" sz="2001" err="1">
                <a:solidFill>
                  <a:srgbClr val="FFFFFF"/>
                </a:solidFill>
                <a:latin typeface="Public Sans"/>
                <a:ea typeface="Public Sans"/>
                <a:cs typeface="Public Sans"/>
                <a:sym typeface="Public Sans"/>
              </a:rPr>
              <a:t>utilises</a:t>
            </a:r>
            <a:r>
              <a:rPr lang="en-US" sz="2001">
                <a:solidFill>
                  <a:srgbClr val="FFFFFF"/>
                </a:solidFill>
                <a:latin typeface="Public Sans"/>
                <a:ea typeface="Public Sans"/>
                <a:cs typeface="Public Sans"/>
                <a:sym typeface="Public Sans"/>
              </a:rPr>
              <a:t> the Consumer BRAND MODEL.</a:t>
            </a:r>
          </a:p>
          <a:p>
            <a:pPr marL="304815" indent="-304815" algn="just" defTabSz="609630">
              <a:lnSpc>
                <a:spcPct val="300000"/>
              </a:lnSpc>
              <a:buFont typeface="Wingdings" panose="05000000000000000000" pitchFamily="2" charset="2"/>
              <a:buChar char="Ø"/>
            </a:pPr>
            <a:r>
              <a:rPr lang="en-US" sz="2001">
                <a:solidFill>
                  <a:srgbClr val="FFFFFF"/>
                </a:solidFill>
                <a:latin typeface="Public Sans"/>
                <a:ea typeface="Public Sans"/>
                <a:cs typeface="Public Sans"/>
                <a:sym typeface="Public Sans"/>
              </a:rPr>
              <a:t>Topic: Offers health-related sustainable products.</a:t>
            </a:r>
          </a:p>
          <a:p>
            <a:pPr marL="304815" indent="-304815" algn="just" defTabSz="609630">
              <a:lnSpc>
                <a:spcPct val="300000"/>
              </a:lnSpc>
              <a:buFont typeface="Wingdings" panose="05000000000000000000" pitchFamily="2" charset="2"/>
              <a:buChar char="Ø"/>
            </a:pPr>
            <a:r>
              <a:rPr lang="en-US" sz="2001">
                <a:solidFill>
                  <a:srgbClr val="FFFFFF"/>
                </a:solidFill>
                <a:latin typeface="Public Sans"/>
                <a:ea typeface="Public Sans"/>
                <a:cs typeface="Public Sans"/>
                <a:sym typeface="Public Sans"/>
              </a:rPr>
              <a:t>Positioning: Transparency, trust, accessibility.</a:t>
            </a:r>
          </a:p>
        </p:txBody>
      </p:sp>
      <p:sp>
        <p:nvSpPr>
          <p:cNvPr id="6" name="Freeform 6"/>
          <p:cNvSpPr/>
          <p:nvPr/>
        </p:nvSpPr>
        <p:spPr>
          <a:xfrm>
            <a:off x="11310416" y="685800"/>
            <a:ext cx="195785" cy="195785"/>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7" name="Freeform 7"/>
          <p:cNvSpPr/>
          <p:nvPr/>
        </p:nvSpPr>
        <p:spPr>
          <a:xfrm flipH="1">
            <a:off x="685800" y="685800"/>
            <a:ext cx="195785" cy="195785"/>
          </a:xfrm>
          <a:custGeom>
            <a:avLst/>
            <a:gdLst/>
            <a:ahLst/>
            <a:cxnLst/>
            <a:rect l="l" t="t" r="r" b="b"/>
            <a:pathLst>
              <a:path w="293677" h="293677">
                <a:moveTo>
                  <a:pt x="293677" y="0"/>
                </a:moveTo>
                <a:lnTo>
                  <a:pt x="0" y="0"/>
                </a:lnTo>
                <a:lnTo>
                  <a:pt x="0" y="293677"/>
                </a:lnTo>
                <a:lnTo>
                  <a:pt x="293677" y="293677"/>
                </a:lnTo>
                <a:lnTo>
                  <a:pt x="293677"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pic>
        <p:nvPicPr>
          <p:cNvPr id="8" name="Picture 7">
            <a:extLst>
              <a:ext uri="{FF2B5EF4-FFF2-40B4-BE49-F238E27FC236}">
                <a16:creationId xmlns:a16="http://schemas.microsoft.com/office/drawing/2014/main" id="{9ED9D35E-0951-07A7-819C-B91055FE8572}"/>
              </a:ext>
            </a:extLst>
          </p:cNvPr>
          <p:cNvPicPr>
            <a:picLocks noChangeAspect="1"/>
          </p:cNvPicPr>
          <p:nvPr/>
        </p:nvPicPr>
        <p:blipFill>
          <a:blip r:embed="rId5"/>
          <a:stretch>
            <a:fillRect/>
          </a:stretch>
        </p:blipFill>
        <p:spPr>
          <a:xfrm>
            <a:off x="7416800" y="1447800"/>
            <a:ext cx="4648200" cy="4648200"/>
          </a:xfrm>
          <a:prstGeom prst="rect">
            <a:avLst/>
          </a:prstGeom>
        </p:spPr>
      </p:pic>
      <p:sp>
        <p:nvSpPr>
          <p:cNvPr id="9" name="TextBox 8">
            <a:extLst>
              <a:ext uri="{FF2B5EF4-FFF2-40B4-BE49-F238E27FC236}">
                <a16:creationId xmlns:a16="http://schemas.microsoft.com/office/drawing/2014/main" id="{3FEC8D53-DC70-61FD-EC4C-9E2E03CDE3F2}"/>
              </a:ext>
            </a:extLst>
          </p:cNvPr>
          <p:cNvSpPr txBox="1"/>
          <p:nvPr/>
        </p:nvSpPr>
        <p:spPr>
          <a:xfrm>
            <a:off x="9855200" y="5715000"/>
            <a:ext cx="647934" cy="184666"/>
          </a:xfrm>
          <a:prstGeom prst="rect">
            <a:avLst/>
          </a:prstGeom>
          <a:noFill/>
        </p:spPr>
        <p:txBody>
          <a:bodyPr wrap="none" rtlCol="0">
            <a:spAutoFit/>
          </a:bodyPr>
          <a:lstStyle/>
          <a:p>
            <a:pPr defTabSz="609630"/>
            <a:r>
              <a:rPr lang="en-US" sz="600">
                <a:solidFill>
                  <a:prstClr val="white"/>
                </a:solidFill>
                <a:latin typeface="Calibri"/>
              </a:rPr>
              <a:t>(Enright, 2021)</a:t>
            </a:r>
            <a:endParaRPr lang="en-GB" sz="600">
              <a:solidFill>
                <a:prstClr val="white"/>
              </a:solidFill>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p:cNvGrpSpPr/>
        <p:nvPr/>
      </p:nvGrpSpPr>
      <p:grpSpPr>
        <a:xfrm>
          <a:off x="0" y="0"/>
          <a:ext cx="0" cy="0"/>
          <a:chOff x="0" y="0"/>
          <a:chExt cx="0" cy="0"/>
        </a:xfrm>
      </p:grpSpPr>
      <p:grpSp>
        <p:nvGrpSpPr>
          <p:cNvPr id="2" name="Group 2"/>
          <p:cNvGrpSpPr/>
          <p:nvPr/>
        </p:nvGrpSpPr>
        <p:grpSpPr>
          <a:xfrm>
            <a:off x="5736214" y="5577641"/>
            <a:ext cx="6748859" cy="2057400"/>
            <a:chOff x="0" y="0"/>
            <a:chExt cx="2666216" cy="812800"/>
          </a:xfrm>
        </p:grpSpPr>
        <p:sp>
          <p:nvSpPr>
            <p:cNvPr id="3" name="Freeform 3"/>
            <p:cNvSpPr/>
            <p:nvPr/>
          </p:nvSpPr>
          <p:spPr>
            <a:xfrm>
              <a:off x="0" y="0"/>
              <a:ext cx="2666216" cy="812800"/>
            </a:xfrm>
            <a:custGeom>
              <a:avLst/>
              <a:gdLst/>
              <a:ahLst/>
              <a:cxnLst/>
              <a:rect l="l" t="t" r="r" b="b"/>
              <a:pathLst>
                <a:path w="2666216" h="812800">
                  <a:moveTo>
                    <a:pt x="0" y="0"/>
                  </a:moveTo>
                  <a:lnTo>
                    <a:pt x="2666216" y="0"/>
                  </a:lnTo>
                  <a:lnTo>
                    <a:pt x="2666216" y="812800"/>
                  </a:lnTo>
                  <a:lnTo>
                    <a:pt x="0" y="812800"/>
                  </a:lnTo>
                  <a:close/>
                </a:path>
              </a:pathLst>
            </a:custGeom>
            <a:solidFill>
              <a:srgbClr val="80773C"/>
            </a:solidFill>
          </p:spPr>
          <p:txBody>
            <a:bodyPr/>
            <a:lstStyle/>
            <a:p>
              <a:pPr defTabSz="609630"/>
              <a:endParaRPr lang="en-GB" sz="1200">
                <a:solidFill>
                  <a:prstClr val="black"/>
                </a:solidFill>
                <a:latin typeface="Calibri"/>
              </a:endParaRPr>
            </a:p>
          </p:txBody>
        </p:sp>
        <p:sp>
          <p:nvSpPr>
            <p:cNvPr id="4" name="TextBox 4"/>
            <p:cNvSpPr txBox="1"/>
            <p:nvPr/>
          </p:nvSpPr>
          <p:spPr>
            <a:xfrm>
              <a:off x="0" y="-38100"/>
              <a:ext cx="2666216" cy="850900"/>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grpSp>
        <p:nvGrpSpPr>
          <p:cNvPr id="5" name="Group 5"/>
          <p:cNvGrpSpPr/>
          <p:nvPr/>
        </p:nvGrpSpPr>
        <p:grpSpPr>
          <a:xfrm>
            <a:off x="-4053083" y="-85261"/>
            <a:ext cx="6748859" cy="2057400"/>
            <a:chOff x="0" y="0"/>
            <a:chExt cx="2666216" cy="812800"/>
          </a:xfrm>
        </p:grpSpPr>
        <p:sp>
          <p:nvSpPr>
            <p:cNvPr id="6" name="Freeform 6"/>
            <p:cNvSpPr/>
            <p:nvPr/>
          </p:nvSpPr>
          <p:spPr>
            <a:xfrm>
              <a:off x="0" y="0"/>
              <a:ext cx="2666216" cy="812800"/>
            </a:xfrm>
            <a:custGeom>
              <a:avLst/>
              <a:gdLst/>
              <a:ahLst/>
              <a:cxnLst/>
              <a:rect l="l" t="t" r="r" b="b"/>
              <a:pathLst>
                <a:path w="2666216" h="812800">
                  <a:moveTo>
                    <a:pt x="0" y="0"/>
                  </a:moveTo>
                  <a:lnTo>
                    <a:pt x="2666216" y="0"/>
                  </a:lnTo>
                  <a:lnTo>
                    <a:pt x="2666216" y="812800"/>
                  </a:lnTo>
                  <a:lnTo>
                    <a:pt x="0" y="812800"/>
                  </a:lnTo>
                  <a:close/>
                </a:path>
              </a:pathLst>
            </a:custGeom>
            <a:solidFill>
              <a:srgbClr val="80773C"/>
            </a:solidFill>
          </p:spPr>
          <p:txBody>
            <a:bodyPr/>
            <a:lstStyle/>
            <a:p>
              <a:pPr defTabSz="609630"/>
              <a:endParaRPr lang="en-GB" sz="1200">
                <a:solidFill>
                  <a:prstClr val="black"/>
                </a:solidFill>
                <a:latin typeface="Calibri"/>
              </a:endParaRPr>
            </a:p>
          </p:txBody>
        </p:sp>
        <p:sp>
          <p:nvSpPr>
            <p:cNvPr id="7" name="TextBox 7"/>
            <p:cNvSpPr txBox="1"/>
            <p:nvPr/>
          </p:nvSpPr>
          <p:spPr>
            <a:xfrm>
              <a:off x="0" y="-38100"/>
              <a:ext cx="2666216" cy="850900"/>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9" name="Freeform 9"/>
          <p:cNvSpPr/>
          <p:nvPr/>
        </p:nvSpPr>
        <p:spPr>
          <a:xfrm>
            <a:off x="11310416" y="685800"/>
            <a:ext cx="195785" cy="195785"/>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10" name="Freeform 10"/>
          <p:cNvSpPr/>
          <p:nvPr/>
        </p:nvSpPr>
        <p:spPr>
          <a:xfrm>
            <a:off x="7100528" y="5976416"/>
            <a:ext cx="195785" cy="195785"/>
          </a:xfrm>
          <a:custGeom>
            <a:avLst/>
            <a:gdLst/>
            <a:ahLst/>
            <a:cxnLst/>
            <a:rect l="l" t="t" r="r" b="b"/>
            <a:pathLst>
              <a:path w="293677" h="293677">
                <a:moveTo>
                  <a:pt x="0" y="0"/>
                </a:moveTo>
                <a:lnTo>
                  <a:pt x="293676" y="0"/>
                </a:lnTo>
                <a:lnTo>
                  <a:pt x="293676" y="293677"/>
                </a:lnTo>
                <a:lnTo>
                  <a:pt x="0" y="2936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11" name="TextBox 11"/>
          <p:cNvSpPr txBox="1"/>
          <p:nvPr/>
        </p:nvSpPr>
        <p:spPr>
          <a:xfrm>
            <a:off x="3200400" y="482600"/>
            <a:ext cx="7467600" cy="769441"/>
          </a:xfrm>
          <a:prstGeom prst="rect">
            <a:avLst/>
          </a:prstGeom>
        </p:spPr>
        <p:txBody>
          <a:bodyPr wrap="square" lIns="0" tIns="0" rIns="0" bIns="0" rtlCol="0" anchor="t">
            <a:spAutoFit/>
          </a:bodyPr>
          <a:lstStyle/>
          <a:p>
            <a:pPr defTabSz="609630">
              <a:lnSpc>
                <a:spcPts val="5968"/>
              </a:lnSpc>
            </a:pPr>
            <a:r>
              <a:rPr lang="en-US" sz="6559" b="1">
                <a:solidFill>
                  <a:srgbClr val="FFFFFF"/>
                </a:solidFill>
                <a:latin typeface="Public Sans Bold"/>
                <a:ea typeface="Public Sans Bold"/>
                <a:cs typeface="Public Sans Bold"/>
                <a:sym typeface="Public Sans Bold"/>
              </a:rPr>
              <a:t>Website Design</a:t>
            </a:r>
          </a:p>
        </p:txBody>
      </p:sp>
      <p:sp>
        <p:nvSpPr>
          <p:cNvPr id="12" name="TextBox 12"/>
          <p:cNvSpPr txBox="1"/>
          <p:nvPr/>
        </p:nvSpPr>
        <p:spPr>
          <a:xfrm>
            <a:off x="5943600" y="1600200"/>
            <a:ext cx="5994400" cy="3599319"/>
          </a:xfrm>
          <a:prstGeom prst="rect">
            <a:avLst/>
          </a:prstGeom>
        </p:spPr>
        <p:txBody>
          <a:bodyPr wrap="square" lIns="0" tIns="0" rIns="0" bIns="0" rtlCol="0" anchor="t">
            <a:spAutoFit/>
          </a:bodyPr>
          <a:lstStyle/>
          <a:p>
            <a:pPr marL="304815" indent="-304815" defTabSz="609630">
              <a:lnSpc>
                <a:spcPct val="200000"/>
              </a:lnSpc>
              <a:buFont typeface="Wingdings" panose="05000000000000000000" pitchFamily="2" charset="2"/>
              <a:buChar char="Ø"/>
            </a:pPr>
            <a:r>
              <a:rPr lang="en-US" sz="2001">
                <a:solidFill>
                  <a:srgbClr val="FFFFFF"/>
                </a:solidFill>
                <a:latin typeface="Public Sans"/>
                <a:ea typeface="Public Sans"/>
                <a:cs typeface="Public Sans"/>
                <a:sym typeface="Public Sans"/>
              </a:rPr>
              <a:t>The site will be built using the Wix platform. </a:t>
            </a:r>
          </a:p>
          <a:p>
            <a:pPr marL="304815" indent="-304815" defTabSz="609630">
              <a:lnSpc>
                <a:spcPct val="200000"/>
              </a:lnSpc>
              <a:buFont typeface="Wingdings" panose="05000000000000000000" pitchFamily="2" charset="2"/>
              <a:buChar char="Ø"/>
            </a:pPr>
            <a:r>
              <a:rPr lang="en-US" sz="2001">
                <a:solidFill>
                  <a:srgbClr val="FFFFFF"/>
                </a:solidFill>
                <a:latin typeface="Public Sans"/>
                <a:ea typeface="Public Sans"/>
                <a:cs typeface="Public Sans"/>
                <a:sym typeface="Public Sans"/>
              </a:rPr>
              <a:t>Page 1: The Home Page with call to action, trust signals, and products. </a:t>
            </a:r>
          </a:p>
          <a:p>
            <a:pPr marL="304815" indent="-304815" defTabSz="609630">
              <a:lnSpc>
                <a:spcPct val="200000"/>
              </a:lnSpc>
              <a:buFont typeface="Wingdings" panose="05000000000000000000" pitchFamily="2" charset="2"/>
              <a:buChar char="Ø"/>
            </a:pPr>
            <a:r>
              <a:rPr lang="en-US" sz="2001">
                <a:solidFill>
                  <a:srgbClr val="FFFFFF"/>
                </a:solidFill>
                <a:latin typeface="Public Sans"/>
                <a:ea typeface="Public Sans"/>
                <a:cs typeface="Public Sans"/>
                <a:sym typeface="Public Sans"/>
              </a:rPr>
              <a:t>Page 2: A blog for SEO written content will support secure checkout, be mobile-friendly and easy to navigate.</a:t>
            </a:r>
          </a:p>
        </p:txBody>
      </p:sp>
      <p:pic>
        <p:nvPicPr>
          <p:cNvPr id="15" name="Picture 14">
            <a:extLst>
              <a:ext uri="{FF2B5EF4-FFF2-40B4-BE49-F238E27FC236}">
                <a16:creationId xmlns:a16="http://schemas.microsoft.com/office/drawing/2014/main" id="{22520661-61D1-46C4-20F5-B6A0CC31BC2F}"/>
              </a:ext>
            </a:extLst>
          </p:cNvPr>
          <p:cNvPicPr>
            <a:picLocks noChangeAspect="1"/>
          </p:cNvPicPr>
          <p:nvPr/>
        </p:nvPicPr>
        <p:blipFill>
          <a:blip r:embed="rId7"/>
          <a:stretch>
            <a:fillRect/>
          </a:stretch>
        </p:blipFill>
        <p:spPr>
          <a:xfrm>
            <a:off x="304801" y="2057401"/>
            <a:ext cx="4876799" cy="463089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6" name="TextBox 15">
            <a:extLst>
              <a:ext uri="{FF2B5EF4-FFF2-40B4-BE49-F238E27FC236}">
                <a16:creationId xmlns:a16="http://schemas.microsoft.com/office/drawing/2014/main" id="{A93D50AB-4445-1A0A-8B6F-C648888CEF4A}"/>
              </a:ext>
            </a:extLst>
          </p:cNvPr>
          <p:cNvSpPr txBox="1"/>
          <p:nvPr/>
        </p:nvSpPr>
        <p:spPr>
          <a:xfrm>
            <a:off x="1117600" y="6426200"/>
            <a:ext cx="918841" cy="200055"/>
          </a:xfrm>
          <a:prstGeom prst="rect">
            <a:avLst/>
          </a:prstGeom>
          <a:noFill/>
        </p:spPr>
        <p:txBody>
          <a:bodyPr wrap="none" rtlCol="0">
            <a:spAutoFit/>
          </a:bodyPr>
          <a:lstStyle/>
          <a:p>
            <a:pPr defTabSz="609630"/>
            <a:r>
              <a:rPr lang="en-US" sz="700">
                <a:solidFill>
                  <a:prstClr val="white"/>
                </a:solidFill>
                <a:latin typeface="Calibri"/>
              </a:rPr>
              <a:t>(</a:t>
            </a:r>
            <a:r>
              <a:rPr lang="en-US" sz="700" err="1">
                <a:solidFill>
                  <a:prstClr val="white"/>
                </a:solidFill>
                <a:latin typeface="Calibri"/>
              </a:rPr>
              <a:t>Alfiana</a:t>
            </a:r>
            <a:r>
              <a:rPr lang="en-US" sz="700">
                <a:solidFill>
                  <a:prstClr val="white"/>
                </a:solidFill>
                <a:latin typeface="Calibri"/>
              </a:rPr>
              <a:t> et al., 2023)</a:t>
            </a:r>
            <a:endParaRPr lang="en-GB" sz="700">
              <a:solidFill>
                <a:prstClr val="white"/>
              </a:solidFill>
              <a:latin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a:extLst>
            <a:ext uri="{FF2B5EF4-FFF2-40B4-BE49-F238E27FC236}">
              <a16:creationId xmlns:a16="http://schemas.microsoft.com/office/drawing/2014/main" id="{C1E5FB3A-29C7-EE83-C1FD-CC16D4A97C19}"/>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51BF8FEE-525C-544E-2668-4C04EED8B59C}"/>
              </a:ext>
            </a:extLst>
          </p:cNvPr>
          <p:cNvSpPr txBox="1"/>
          <p:nvPr/>
        </p:nvSpPr>
        <p:spPr>
          <a:xfrm>
            <a:off x="304800" y="2616200"/>
            <a:ext cx="5588000" cy="3175998"/>
          </a:xfrm>
          <a:prstGeom prst="rect">
            <a:avLst/>
          </a:prstGeom>
        </p:spPr>
        <p:txBody>
          <a:bodyPr wrap="square" lIns="0" tIns="0" rIns="0" bIns="0" rtlCol="0" anchor="t">
            <a:spAutoFit/>
          </a:bodyPr>
          <a:lstStyle/>
          <a:p>
            <a:pPr marL="304815" indent="-304815" defTabSz="609630">
              <a:lnSpc>
                <a:spcPct val="150000"/>
              </a:lnSpc>
              <a:buFont typeface="Wingdings" panose="05000000000000000000" pitchFamily="2" charset="2"/>
              <a:buChar char="Ø"/>
              <a:defRPr/>
            </a:pPr>
            <a:r>
              <a:rPr lang="en-US" sz="2001">
                <a:solidFill>
                  <a:srgbClr val="FFFFFF"/>
                </a:solidFill>
                <a:latin typeface="Public Sans"/>
                <a:ea typeface="Public Sans"/>
                <a:cs typeface="Public Sans"/>
                <a:sym typeface="Public Sans"/>
              </a:rPr>
              <a:t>Canva was used for social media ads and infographics. </a:t>
            </a:r>
          </a:p>
          <a:p>
            <a:pPr marL="304815" indent="-304815" defTabSz="609630">
              <a:lnSpc>
                <a:spcPct val="150000"/>
              </a:lnSpc>
              <a:buFont typeface="Wingdings" panose="05000000000000000000" pitchFamily="2" charset="2"/>
              <a:buChar char="Ø"/>
              <a:defRPr/>
            </a:pPr>
            <a:r>
              <a:rPr lang="en-US" sz="2001">
                <a:solidFill>
                  <a:srgbClr val="FFFFFF"/>
                </a:solidFill>
                <a:latin typeface="Public Sans"/>
                <a:ea typeface="Public Sans"/>
                <a:cs typeface="Public Sans"/>
                <a:sym typeface="Public Sans"/>
              </a:rPr>
              <a:t>The visual language has an earthy </a:t>
            </a:r>
            <a:r>
              <a:rPr lang="en-US" sz="2001" err="1">
                <a:solidFill>
                  <a:srgbClr val="FFFFFF"/>
                </a:solidFill>
                <a:latin typeface="Public Sans"/>
                <a:ea typeface="Public Sans"/>
                <a:cs typeface="Public Sans"/>
                <a:sym typeface="Public Sans"/>
              </a:rPr>
              <a:t>colour</a:t>
            </a:r>
            <a:r>
              <a:rPr lang="en-US" sz="2001">
                <a:solidFill>
                  <a:srgbClr val="FFFFFF"/>
                </a:solidFill>
                <a:latin typeface="Public Sans"/>
                <a:ea typeface="Public Sans"/>
                <a:cs typeface="Public Sans"/>
                <a:sym typeface="Public Sans"/>
              </a:rPr>
              <a:t> palette, a simple design, and compelling content. </a:t>
            </a:r>
          </a:p>
          <a:p>
            <a:pPr marL="304815" indent="-304815" defTabSz="609630">
              <a:lnSpc>
                <a:spcPct val="150000"/>
              </a:lnSpc>
              <a:buFont typeface="Wingdings" panose="05000000000000000000" pitchFamily="2" charset="2"/>
              <a:buChar char="Ø"/>
              <a:defRPr/>
            </a:pPr>
            <a:r>
              <a:rPr lang="en-US" sz="2001">
                <a:solidFill>
                  <a:srgbClr val="FFFFFF"/>
                </a:solidFill>
                <a:latin typeface="Public Sans"/>
                <a:ea typeface="Public Sans"/>
                <a:cs typeface="Public Sans"/>
                <a:sym typeface="Public Sans"/>
              </a:rPr>
              <a:t>The concepts of sustainability, ease of use, and trust are very important.</a:t>
            </a:r>
          </a:p>
        </p:txBody>
      </p:sp>
      <p:grpSp>
        <p:nvGrpSpPr>
          <p:cNvPr id="5" name="Group 5">
            <a:extLst>
              <a:ext uri="{FF2B5EF4-FFF2-40B4-BE49-F238E27FC236}">
                <a16:creationId xmlns:a16="http://schemas.microsoft.com/office/drawing/2014/main" id="{9771B16E-E7A9-F00D-8072-578CE68B58F1}"/>
              </a:ext>
            </a:extLst>
          </p:cNvPr>
          <p:cNvGrpSpPr/>
          <p:nvPr/>
        </p:nvGrpSpPr>
        <p:grpSpPr>
          <a:xfrm>
            <a:off x="-301387" y="-251701"/>
            <a:ext cx="6748859" cy="2057400"/>
            <a:chOff x="0" y="0"/>
            <a:chExt cx="2666216" cy="812800"/>
          </a:xfrm>
        </p:grpSpPr>
        <p:sp>
          <p:nvSpPr>
            <p:cNvPr id="6" name="Freeform 6">
              <a:extLst>
                <a:ext uri="{FF2B5EF4-FFF2-40B4-BE49-F238E27FC236}">
                  <a16:creationId xmlns:a16="http://schemas.microsoft.com/office/drawing/2014/main" id="{83CD4136-1209-5755-3A49-4BD4FF4832C5}"/>
                </a:ext>
              </a:extLst>
            </p:cNvPr>
            <p:cNvSpPr/>
            <p:nvPr/>
          </p:nvSpPr>
          <p:spPr>
            <a:xfrm>
              <a:off x="0" y="0"/>
              <a:ext cx="2666216" cy="812800"/>
            </a:xfrm>
            <a:custGeom>
              <a:avLst/>
              <a:gdLst/>
              <a:ahLst/>
              <a:cxnLst/>
              <a:rect l="l" t="t" r="r" b="b"/>
              <a:pathLst>
                <a:path w="2666216" h="812800">
                  <a:moveTo>
                    <a:pt x="0" y="0"/>
                  </a:moveTo>
                  <a:lnTo>
                    <a:pt x="2666216" y="0"/>
                  </a:lnTo>
                  <a:lnTo>
                    <a:pt x="2666216" y="812800"/>
                  </a:lnTo>
                  <a:lnTo>
                    <a:pt x="0" y="812800"/>
                  </a:lnTo>
                  <a:close/>
                </a:path>
              </a:pathLst>
            </a:custGeom>
            <a:solidFill>
              <a:srgbClr val="80773C"/>
            </a:solidFill>
          </p:spPr>
          <p:txBody>
            <a:bodyPr/>
            <a:lstStyle/>
            <a:p>
              <a:pPr defTabSz="609630">
                <a:defRPr/>
              </a:pPr>
              <a:endParaRPr lang="en-GB" sz="1200">
                <a:solidFill>
                  <a:prstClr val="black"/>
                </a:solidFill>
                <a:latin typeface="Calibri"/>
              </a:endParaRPr>
            </a:p>
          </p:txBody>
        </p:sp>
        <p:sp>
          <p:nvSpPr>
            <p:cNvPr id="7" name="TextBox 7">
              <a:extLst>
                <a:ext uri="{FF2B5EF4-FFF2-40B4-BE49-F238E27FC236}">
                  <a16:creationId xmlns:a16="http://schemas.microsoft.com/office/drawing/2014/main" id="{C9FD4BE5-608E-3F68-BAC8-C8AA772B3E8F}"/>
                </a:ext>
              </a:extLst>
            </p:cNvPr>
            <p:cNvSpPr txBox="1"/>
            <p:nvPr/>
          </p:nvSpPr>
          <p:spPr>
            <a:xfrm>
              <a:off x="0" y="-38100"/>
              <a:ext cx="2666216" cy="850900"/>
            </a:xfrm>
            <a:prstGeom prst="rect">
              <a:avLst/>
            </a:prstGeom>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sp>
        <p:nvSpPr>
          <p:cNvPr id="10" name="Freeform 10">
            <a:extLst>
              <a:ext uri="{FF2B5EF4-FFF2-40B4-BE49-F238E27FC236}">
                <a16:creationId xmlns:a16="http://schemas.microsoft.com/office/drawing/2014/main" id="{AE26A850-791A-BEB5-B067-32F5A6F7F868}"/>
              </a:ext>
            </a:extLst>
          </p:cNvPr>
          <p:cNvSpPr/>
          <p:nvPr/>
        </p:nvSpPr>
        <p:spPr>
          <a:xfrm>
            <a:off x="685800" y="5976416"/>
            <a:ext cx="195785" cy="195785"/>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defRPr/>
            </a:pPr>
            <a:endParaRPr lang="en-GB" sz="1200">
              <a:solidFill>
                <a:prstClr val="black"/>
              </a:solidFill>
              <a:latin typeface="Calibri"/>
            </a:endParaRPr>
          </a:p>
        </p:txBody>
      </p:sp>
      <p:sp>
        <p:nvSpPr>
          <p:cNvPr id="2" name="TextBox 2">
            <a:extLst>
              <a:ext uri="{FF2B5EF4-FFF2-40B4-BE49-F238E27FC236}">
                <a16:creationId xmlns:a16="http://schemas.microsoft.com/office/drawing/2014/main" id="{CCC26CD2-CD6D-C3C7-44C1-C11E4409A697}"/>
              </a:ext>
            </a:extLst>
          </p:cNvPr>
          <p:cNvSpPr txBox="1"/>
          <p:nvPr/>
        </p:nvSpPr>
        <p:spPr>
          <a:xfrm>
            <a:off x="609600" y="431800"/>
            <a:ext cx="8432800" cy="769441"/>
          </a:xfrm>
          <a:prstGeom prst="rect">
            <a:avLst/>
          </a:prstGeom>
        </p:spPr>
        <p:txBody>
          <a:bodyPr wrap="square" lIns="0" tIns="0" rIns="0" bIns="0" rtlCol="0" anchor="t">
            <a:spAutoFit/>
          </a:bodyPr>
          <a:lstStyle/>
          <a:p>
            <a:pPr defTabSz="609630">
              <a:lnSpc>
                <a:spcPts val="5968"/>
              </a:lnSpc>
              <a:defRPr/>
            </a:pPr>
            <a:r>
              <a:rPr lang="en-US" sz="6559" b="1">
                <a:solidFill>
                  <a:srgbClr val="FFFFFF"/>
                </a:solidFill>
                <a:latin typeface="Public Sans Bold"/>
                <a:ea typeface="Public Sans Bold"/>
                <a:cs typeface="Public Sans Bold"/>
                <a:sym typeface="Public Sans Bold"/>
              </a:rPr>
              <a:t>Marketing Materials</a:t>
            </a:r>
          </a:p>
        </p:txBody>
      </p:sp>
      <p:pic>
        <p:nvPicPr>
          <p:cNvPr id="8" name="Picture 7">
            <a:extLst>
              <a:ext uri="{FF2B5EF4-FFF2-40B4-BE49-F238E27FC236}">
                <a16:creationId xmlns:a16="http://schemas.microsoft.com/office/drawing/2014/main" id="{B58EFDEA-4C80-0450-2032-6AAE6D42862F}"/>
              </a:ext>
            </a:extLst>
          </p:cNvPr>
          <p:cNvPicPr>
            <a:picLocks noChangeAspect="1"/>
          </p:cNvPicPr>
          <p:nvPr/>
        </p:nvPicPr>
        <p:blipFill>
          <a:blip r:embed="rId5"/>
          <a:stretch>
            <a:fillRect/>
          </a:stretch>
        </p:blipFill>
        <p:spPr>
          <a:xfrm>
            <a:off x="5943600" y="1447800"/>
            <a:ext cx="6135094" cy="518833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1" name="TextBox 10">
            <a:extLst>
              <a:ext uri="{FF2B5EF4-FFF2-40B4-BE49-F238E27FC236}">
                <a16:creationId xmlns:a16="http://schemas.microsoft.com/office/drawing/2014/main" id="{81B898FF-785F-BA56-09AD-B35D317EF0C0}"/>
              </a:ext>
            </a:extLst>
          </p:cNvPr>
          <p:cNvSpPr txBox="1"/>
          <p:nvPr/>
        </p:nvSpPr>
        <p:spPr>
          <a:xfrm>
            <a:off x="7061200" y="6477000"/>
            <a:ext cx="782587" cy="200055"/>
          </a:xfrm>
          <a:prstGeom prst="rect">
            <a:avLst/>
          </a:prstGeom>
          <a:noFill/>
        </p:spPr>
        <p:txBody>
          <a:bodyPr wrap="none" rtlCol="0">
            <a:spAutoFit/>
          </a:bodyPr>
          <a:lstStyle/>
          <a:p>
            <a:pPr defTabSz="609630"/>
            <a:r>
              <a:rPr lang="en-US" sz="700">
                <a:solidFill>
                  <a:prstClr val="white"/>
                </a:solidFill>
                <a:latin typeface="Calibri"/>
              </a:rPr>
              <a:t>(Goodsell, 2022)</a:t>
            </a:r>
            <a:endParaRPr lang="en-GB" sz="700">
              <a:solidFill>
                <a:prstClr val="white"/>
              </a:solidFill>
              <a:latin typeface="Calibri"/>
            </a:endParaRPr>
          </a:p>
        </p:txBody>
      </p:sp>
    </p:spTree>
    <p:extLst>
      <p:ext uri="{BB962C8B-B14F-4D97-AF65-F5344CB8AC3E}">
        <p14:creationId xmlns:p14="http://schemas.microsoft.com/office/powerpoint/2010/main" val="2803698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pPr defTabSz="609630"/>
            <a:endParaRPr lang="en-GB" sz="1200">
              <a:solidFill>
                <a:prstClr val="black"/>
              </a:solidFill>
              <a:latin typeface="Calibri"/>
            </a:endParaRPr>
          </a:p>
        </p:txBody>
      </p:sp>
      <p:grpSp>
        <p:nvGrpSpPr>
          <p:cNvPr id="3" name="Group 3"/>
          <p:cNvGrpSpPr/>
          <p:nvPr/>
        </p:nvGrpSpPr>
        <p:grpSpPr>
          <a:xfrm>
            <a:off x="406400" y="177800"/>
            <a:ext cx="10820400" cy="1168400"/>
            <a:chOff x="0" y="0"/>
            <a:chExt cx="4274726" cy="812800"/>
          </a:xfrm>
        </p:grpSpPr>
        <p:sp>
          <p:nvSpPr>
            <p:cNvPr id="4" name="Freeform 4"/>
            <p:cNvSpPr/>
            <p:nvPr/>
          </p:nvSpPr>
          <p:spPr>
            <a:xfrm>
              <a:off x="0" y="0"/>
              <a:ext cx="4274726" cy="812800"/>
            </a:xfrm>
            <a:custGeom>
              <a:avLst/>
              <a:gdLst/>
              <a:ahLst/>
              <a:cxnLst/>
              <a:rect l="l" t="t" r="r" b="b"/>
              <a:pathLst>
                <a:path w="4274726" h="812800">
                  <a:moveTo>
                    <a:pt x="0" y="0"/>
                  </a:moveTo>
                  <a:lnTo>
                    <a:pt x="4274726" y="0"/>
                  </a:lnTo>
                  <a:lnTo>
                    <a:pt x="4274726" y="812800"/>
                  </a:lnTo>
                  <a:lnTo>
                    <a:pt x="0" y="812800"/>
                  </a:lnTo>
                  <a:close/>
                </a:path>
              </a:pathLst>
            </a:custGeom>
            <a:solidFill>
              <a:srgbClr val="363C28"/>
            </a:solidFill>
          </p:spPr>
          <p:txBody>
            <a:bodyPr/>
            <a:lstStyle/>
            <a:p>
              <a:pPr defTabSz="609630"/>
              <a:endParaRPr lang="en-GB" sz="1200">
                <a:solidFill>
                  <a:prstClr val="black"/>
                </a:solidFill>
                <a:latin typeface="Calibri"/>
              </a:endParaRPr>
            </a:p>
          </p:txBody>
        </p:sp>
        <p:sp>
          <p:nvSpPr>
            <p:cNvPr id="5" name="TextBox 5"/>
            <p:cNvSpPr txBox="1"/>
            <p:nvPr/>
          </p:nvSpPr>
          <p:spPr>
            <a:xfrm>
              <a:off x="0" y="-38100"/>
              <a:ext cx="4274726" cy="850900"/>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6" name="Freeform 6"/>
          <p:cNvSpPr/>
          <p:nvPr/>
        </p:nvSpPr>
        <p:spPr>
          <a:xfrm>
            <a:off x="11310416" y="685800"/>
            <a:ext cx="195785" cy="195785"/>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GB" sz="1200">
              <a:solidFill>
                <a:prstClr val="black"/>
              </a:solidFill>
              <a:latin typeface="Calibri"/>
            </a:endParaRPr>
          </a:p>
        </p:txBody>
      </p:sp>
      <p:sp>
        <p:nvSpPr>
          <p:cNvPr id="7" name="TextBox 7"/>
          <p:cNvSpPr txBox="1"/>
          <p:nvPr/>
        </p:nvSpPr>
        <p:spPr>
          <a:xfrm>
            <a:off x="762000" y="381000"/>
            <a:ext cx="9448800" cy="705578"/>
          </a:xfrm>
          <a:prstGeom prst="rect">
            <a:avLst/>
          </a:prstGeom>
        </p:spPr>
        <p:txBody>
          <a:bodyPr wrap="square" lIns="0" tIns="0" rIns="0" bIns="0" rtlCol="0" anchor="t">
            <a:spAutoFit/>
          </a:bodyPr>
          <a:lstStyle/>
          <a:p>
            <a:pPr defTabSz="609630">
              <a:lnSpc>
                <a:spcPts val="5968"/>
              </a:lnSpc>
            </a:pPr>
            <a:r>
              <a:rPr lang="en-US" sz="4400" b="1">
                <a:solidFill>
                  <a:srgbClr val="FFFFFF"/>
                </a:solidFill>
                <a:latin typeface="Public Sans Bold"/>
                <a:ea typeface="Public Sans Bold"/>
                <a:cs typeface="Public Sans Bold"/>
                <a:sym typeface="Public Sans Bold"/>
              </a:rPr>
              <a:t>Video Ad - Storytelling in Action</a:t>
            </a:r>
          </a:p>
        </p:txBody>
      </p:sp>
      <p:sp>
        <p:nvSpPr>
          <p:cNvPr id="8" name="TextBox 8"/>
          <p:cNvSpPr txBox="1"/>
          <p:nvPr/>
        </p:nvSpPr>
        <p:spPr>
          <a:xfrm>
            <a:off x="508000" y="2006601"/>
            <a:ext cx="5740400" cy="2945037"/>
          </a:xfrm>
          <a:prstGeom prst="rect">
            <a:avLst/>
          </a:prstGeom>
        </p:spPr>
        <p:txBody>
          <a:bodyPr wrap="square" lIns="0" tIns="0" rIns="0" bIns="0" rtlCol="0" anchor="t">
            <a:spAutoFit/>
          </a:bodyPr>
          <a:lstStyle/>
          <a:p>
            <a:pPr marL="304815" indent="-304815" defTabSz="609630">
              <a:lnSpc>
                <a:spcPct val="250000"/>
              </a:lnSpc>
              <a:buFont typeface="Wingdings" panose="05000000000000000000" pitchFamily="2" charset="2"/>
              <a:buChar char="Ø"/>
            </a:pPr>
            <a:r>
              <a:rPr lang="en-US" sz="2001">
                <a:solidFill>
                  <a:srgbClr val="FFFFFF"/>
                </a:solidFill>
                <a:latin typeface="Public Sans"/>
                <a:ea typeface="Public Sans"/>
                <a:cs typeface="Public Sans"/>
                <a:sym typeface="Public Sans"/>
              </a:rPr>
              <a:t>The brand had been introduced with the health messages. </a:t>
            </a:r>
          </a:p>
          <a:p>
            <a:pPr marL="304815" indent="-304815" defTabSz="609630">
              <a:lnSpc>
                <a:spcPct val="250000"/>
              </a:lnSpc>
              <a:buFont typeface="Wingdings" panose="05000000000000000000" pitchFamily="2" charset="2"/>
              <a:buChar char="Ø"/>
            </a:pPr>
            <a:r>
              <a:rPr lang="en-US" sz="2001">
                <a:solidFill>
                  <a:srgbClr val="FFFFFF"/>
                </a:solidFill>
                <a:latin typeface="Public Sans"/>
                <a:ea typeface="Public Sans"/>
                <a:cs typeface="Public Sans"/>
                <a:sym typeface="Public Sans"/>
              </a:rPr>
              <a:t>VitalHxEase was offered as the answer. </a:t>
            </a:r>
          </a:p>
          <a:p>
            <a:pPr marL="304815" indent="-304815" defTabSz="609630">
              <a:lnSpc>
                <a:spcPct val="250000"/>
              </a:lnSpc>
              <a:buFont typeface="Wingdings" panose="05000000000000000000" pitchFamily="2" charset="2"/>
              <a:buChar char="Ø"/>
            </a:pPr>
            <a:r>
              <a:rPr lang="en-US" sz="2001">
                <a:solidFill>
                  <a:srgbClr val="FFFFFF"/>
                </a:solidFill>
                <a:latin typeface="Public Sans"/>
                <a:ea typeface="Public Sans"/>
                <a:cs typeface="Public Sans"/>
                <a:sym typeface="Public Sans"/>
              </a:rPr>
              <a:t>"Come to and Shop wisely."</a:t>
            </a:r>
          </a:p>
        </p:txBody>
      </p:sp>
      <p:pic>
        <p:nvPicPr>
          <p:cNvPr id="11" name="Picture 10">
            <a:extLst>
              <a:ext uri="{FF2B5EF4-FFF2-40B4-BE49-F238E27FC236}">
                <a16:creationId xmlns:a16="http://schemas.microsoft.com/office/drawing/2014/main" id="{F3150D58-8A58-0B2B-D944-EEFFDA01D23A}"/>
              </a:ext>
            </a:extLst>
          </p:cNvPr>
          <p:cNvPicPr>
            <a:picLocks noChangeAspect="1"/>
          </p:cNvPicPr>
          <p:nvPr/>
        </p:nvPicPr>
        <p:blipFill>
          <a:blip r:embed="rId6"/>
          <a:stretch>
            <a:fillRect/>
          </a:stretch>
        </p:blipFill>
        <p:spPr>
          <a:xfrm>
            <a:off x="6045200" y="2260600"/>
            <a:ext cx="5774813" cy="383483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2" name="TextBox 11">
            <a:extLst>
              <a:ext uri="{FF2B5EF4-FFF2-40B4-BE49-F238E27FC236}">
                <a16:creationId xmlns:a16="http://schemas.microsoft.com/office/drawing/2014/main" id="{62BA548C-6B33-DCE9-1FED-B19A31672B16}"/>
              </a:ext>
            </a:extLst>
          </p:cNvPr>
          <p:cNvSpPr txBox="1"/>
          <p:nvPr/>
        </p:nvSpPr>
        <p:spPr>
          <a:xfrm>
            <a:off x="9550400" y="5664200"/>
            <a:ext cx="1535998" cy="200055"/>
          </a:xfrm>
          <a:prstGeom prst="rect">
            <a:avLst/>
          </a:prstGeom>
          <a:noFill/>
        </p:spPr>
        <p:txBody>
          <a:bodyPr wrap="none" rtlCol="0">
            <a:spAutoFit/>
          </a:bodyPr>
          <a:lstStyle/>
          <a:p>
            <a:pPr defTabSz="609630"/>
            <a:r>
              <a:rPr lang="en-US" sz="700">
                <a:solidFill>
                  <a:prstClr val="white"/>
                </a:solidFill>
                <a:latin typeface="Calibri"/>
              </a:rPr>
              <a:t>(Ghorbanzadeh and </a:t>
            </a:r>
            <a:r>
              <a:rPr lang="en-US" sz="700" err="1">
                <a:solidFill>
                  <a:prstClr val="white"/>
                </a:solidFill>
                <a:latin typeface="Calibri"/>
              </a:rPr>
              <a:t>Rahehagh</a:t>
            </a:r>
            <a:r>
              <a:rPr lang="en-US" sz="700">
                <a:solidFill>
                  <a:prstClr val="white"/>
                </a:solidFill>
                <a:latin typeface="Calibri"/>
              </a:rPr>
              <a:t>, 2021)</a:t>
            </a:r>
            <a:endParaRPr lang="en-GB" sz="700">
              <a:solidFill>
                <a:prstClr val="white"/>
              </a:solidFill>
              <a:latin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a:extLst>
            <a:ext uri="{FF2B5EF4-FFF2-40B4-BE49-F238E27FC236}">
              <a16:creationId xmlns:a16="http://schemas.microsoft.com/office/drawing/2014/main" id="{42B7A1D1-561D-7ECB-1964-758BF05B0FC8}"/>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CAA4807E-A573-AA3A-BBCB-ADA5077E8F27}"/>
              </a:ext>
            </a:extLst>
          </p:cNvPr>
          <p:cNvSpPr txBox="1"/>
          <p:nvPr/>
        </p:nvSpPr>
        <p:spPr>
          <a:xfrm>
            <a:off x="914400" y="279400"/>
            <a:ext cx="9144000" cy="769441"/>
          </a:xfrm>
          <a:prstGeom prst="rect">
            <a:avLst/>
          </a:prstGeom>
        </p:spPr>
        <p:txBody>
          <a:bodyPr wrap="square" lIns="0" tIns="0" rIns="0" bIns="0" rtlCol="0" anchor="t">
            <a:spAutoFit/>
          </a:bodyPr>
          <a:lstStyle/>
          <a:p>
            <a:pPr algn="just" defTabSz="609630">
              <a:lnSpc>
                <a:spcPts val="5968"/>
              </a:lnSpc>
              <a:defRPr/>
            </a:pPr>
            <a:r>
              <a:rPr lang="en-US" sz="5334" b="1">
                <a:solidFill>
                  <a:srgbClr val="FFFFFF"/>
                </a:solidFill>
                <a:latin typeface="Public Sans Bold"/>
                <a:ea typeface="Public Sans Bold"/>
                <a:cs typeface="Public Sans Bold"/>
                <a:sym typeface="Public Sans Bold"/>
              </a:rPr>
              <a:t>Financial Projection</a:t>
            </a:r>
          </a:p>
        </p:txBody>
      </p:sp>
      <p:sp>
        <p:nvSpPr>
          <p:cNvPr id="3" name="TextBox 3">
            <a:extLst>
              <a:ext uri="{FF2B5EF4-FFF2-40B4-BE49-F238E27FC236}">
                <a16:creationId xmlns:a16="http://schemas.microsoft.com/office/drawing/2014/main" id="{3E80A97F-9110-A330-8C56-FCD4B11A5387}"/>
              </a:ext>
            </a:extLst>
          </p:cNvPr>
          <p:cNvSpPr txBox="1"/>
          <p:nvPr/>
        </p:nvSpPr>
        <p:spPr>
          <a:xfrm>
            <a:off x="863600" y="1955800"/>
            <a:ext cx="6146800" cy="3637855"/>
          </a:xfrm>
          <a:prstGeom prst="rect">
            <a:avLst/>
          </a:prstGeom>
        </p:spPr>
        <p:txBody>
          <a:bodyPr wrap="square" lIns="0" tIns="0" rIns="0" bIns="0" rtlCol="0" anchor="t">
            <a:spAutoFit/>
          </a:bodyPr>
          <a:lstStyle/>
          <a:p>
            <a:pPr marL="304815" indent="-304815" algn="just" defTabSz="609630">
              <a:lnSpc>
                <a:spcPct val="150000"/>
              </a:lnSpc>
              <a:buFont typeface="Wingdings" panose="05000000000000000000" pitchFamily="2" charset="2"/>
              <a:buChar char="Ø"/>
              <a:defRPr/>
            </a:pPr>
            <a:r>
              <a:rPr lang="en-US" sz="2001">
                <a:solidFill>
                  <a:srgbClr val="FFFFFF"/>
                </a:solidFill>
                <a:latin typeface="Public Sans"/>
                <a:ea typeface="Public Sans"/>
                <a:cs typeface="Public Sans"/>
                <a:sym typeface="Public Sans"/>
              </a:rPr>
              <a:t>The Excel model forecasted revenue and expenses for a full year. </a:t>
            </a:r>
          </a:p>
          <a:p>
            <a:pPr marL="304815" indent="-304815" algn="just" defTabSz="609630">
              <a:lnSpc>
                <a:spcPct val="150000"/>
              </a:lnSpc>
              <a:buFont typeface="Wingdings" panose="05000000000000000000" pitchFamily="2" charset="2"/>
              <a:buChar char="Ø"/>
              <a:defRPr/>
            </a:pPr>
            <a:r>
              <a:rPr lang="en-US" sz="2001">
                <a:solidFill>
                  <a:srgbClr val="FFFFFF"/>
                </a:solidFill>
                <a:latin typeface="Public Sans"/>
                <a:ea typeface="Public Sans"/>
                <a:cs typeface="Public Sans"/>
                <a:sym typeface="Public Sans"/>
              </a:rPr>
              <a:t>Revenue sources include partnerships, product sales, and advertising. </a:t>
            </a:r>
          </a:p>
          <a:p>
            <a:pPr marL="304815" indent="-304815" algn="just" defTabSz="609630">
              <a:lnSpc>
                <a:spcPct val="150000"/>
              </a:lnSpc>
              <a:buFont typeface="Wingdings" panose="05000000000000000000" pitchFamily="2" charset="2"/>
              <a:buChar char="Ø"/>
              <a:defRPr/>
            </a:pPr>
            <a:r>
              <a:rPr lang="en-US" sz="2001">
                <a:solidFill>
                  <a:srgbClr val="FFFFFF"/>
                </a:solidFill>
                <a:latin typeface="Public Sans"/>
                <a:ea typeface="Public Sans"/>
                <a:cs typeface="Public Sans"/>
                <a:sym typeface="Public Sans"/>
              </a:rPr>
              <a:t>Expenses include website upkeep, product sourcing, marketing, and operating costs. </a:t>
            </a:r>
          </a:p>
          <a:p>
            <a:pPr marL="304815" indent="-304815" algn="just" defTabSz="609630">
              <a:lnSpc>
                <a:spcPct val="150000"/>
              </a:lnSpc>
              <a:buFont typeface="Wingdings" panose="05000000000000000000" pitchFamily="2" charset="2"/>
              <a:buChar char="Ø"/>
              <a:defRPr/>
            </a:pPr>
            <a:r>
              <a:rPr lang="en-US" sz="2001">
                <a:solidFill>
                  <a:srgbClr val="FFFFFF"/>
                </a:solidFill>
                <a:latin typeface="Public Sans"/>
                <a:ea typeface="Public Sans"/>
                <a:cs typeface="Public Sans"/>
                <a:sym typeface="Public Sans"/>
              </a:rPr>
              <a:t>included a bar chart and a method for calculating profit and loss. </a:t>
            </a:r>
          </a:p>
        </p:txBody>
      </p:sp>
      <p:sp>
        <p:nvSpPr>
          <p:cNvPr id="6" name="Freeform 6">
            <a:extLst>
              <a:ext uri="{FF2B5EF4-FFF2-40B4-BE49-F238E27FC236}">
                <a16:creationId xmlns:a16="http://schemas.microsoft.com/office/drawing/2014/main" id="{15C40AAB-D9A5-4729-F047-80C8B9CE1BB5}"/>
              </a:ext>
            </a:extLst>
          </p:cNvPr>
          <p:cNvSpPr/>
          <p:nvPr/>
        </p:nvSpPr>
        <p:spPr>
          <a:xfrm>
            <a:off x="11310416" y="685800"/>
            <a:ext cx="195785" cy="195785"/>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defRPr/>
            </a:pPr>
            <a:endParaRPr lang="en-GB" sz="1200">
              <a:solidFill>
                <a:prstClr val="black"/>
              </a:solidFill>
              <a:latin typeface="Calibri"/>
            </a:endParaRPr>
          </a:p>
        </p:txBody>
      </p:sp>
      <p:sp>
        <p:nvSpPr>
          <p:cNvPr id="7" name="Freeform 7">
            <a:extLst>
              <a:ext uri="{FF2B5EF4-FFF2-40B4-BE49-F238E27FC236}">
                <a16:creationId xmlns:a16="http://schemas.microsoft.com/office/drawing/2014/main" id="{7EF40D5D-8A18-D165-2198-41296CDEBFFD}"/>
              </a:ext>
            </a:extLst>
          </p:cNvPr>
          <p:cNvSpPr/>
          <p:nvPr/>
        </p:nvSpPr>
        <p:spPr>
          <a:xfrm flipH="1">
            <a:off x="685800" y="685800"/>
            <a:ext cx="195785" cy="195785"/>
          </a:xfrm>
          <a:custGeom>
            <a:avLst/>
            <a:gdLst/>
            <a:ahLst/>
            <a:cxnLst/>
            <a:rect l="l" t="t" r="r" b="b"/>
            <a:pathLst>
              <a:path w="293677" h="293677">
                <a:moveTo>
                  <a:pt x="293677" y="0"/>
                </a:moveTo>
                <a:lnTo>
                  <a:pt x="0" y="0"/>
                </a:lnTo>
                <a:lnTo>
                  <a:pt x="0" y="293677"/>
                </a:lnTo>
                <a:lnTo>
                  <a:pt x="293677" y="293677"/>
                </a:lnTo>
                <a:lnTo>
                  <a:pt x="293677"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defRPr/>
            </a:pPr>
            <a:endParaRPr lang="en-GB" sz="1200">
              <a:solidFill>
                <a:prstClr val="black"/>
              </a:solidFill>
              <a:latin typeface="Calibri"/>
            </a:endParaRPr>
          </a:p>
        </p:txBody>
      </p:sp>
      <p:pic>
        <p:nvPicPr>
          <p:cNvPr id="5" name="Picture 4">
            <a:extLst>
              <a:ext uri="{FF2B5EF4-FFF2-40B4-BE49-F238E27FC236}">
                <a16:creationId xmlns:a16="http://schemas.microsoft.com/office/drawing/2014/main" id="{64F387CC-3C3B-D6E8-162F-95AA7E333B1A}"/>
              </a:ext>
            </a:extLst>
          </p:cNvPr>
          <p:cNvPicPr>
            <a:picLocks noChangeAspect="1"/>
          </p:cNvPicPr>
          <p:nvPr/>
        </p:nvPicPr>
        <p:blipFill>
          <a:blip r:embed="rId5"/>
          <a:stretch>
            <a:fillRect/>
          </a:stretch>
        </p:blipFill>
        <p:spPr>
          <a:xfrm>
            <a:off x="9042400" y="3886200"/>
            <a:ext cx="2844800" cy="259444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8" name="TextBox 7">
            <a:extLst>
              <a:ext uri="{FF2B5EF4-FFF2-40B4-BE49-F238E27FC236}">
                <a16:creationId xmlns:a16="http://schemas.microsoft.com/office/drawing/2014/main" id="{37E4ED72-6C20-D70B-9827-4F0BEE03624C}"/>
              </a:ext>
            </a:extLst>
          </p:cNvPr>
          <p:cNvSpPr txBox="1"/>
          <p:nvPr/>
        </p:nvSpPr>
        <p:spPr>
          <a:xfrm>
            <a:off x="10312400" y="6578601"/>
            <a:ext cx="1117600" cy="194990"/>
          </a:xfrm>
          <a:prstGeom prst="rect">
            <a:avLst/>
          </a:prstGeom>
          <a:noFill/>
        </p:spPr>
        <p:txBody>
          <a:bodyPr wrap="square" rtlCol="0">
            <a:spAutoFit/>
          </a:bodyPr>
          <a:lstStyle/>
          <a:p>
            <a:pPr defTabSz="609630"/>
            <a:r>
              <a:rPr lang="en-US" sz="667">
                <a:solidFill>
                  <a:prstClr val="white"/>
                </a:solidFill>
                <a:latin typeface="Calibri"/>
              </a:rPr>
              <a:t>Source: Self-created)</a:t>
            </a:r>
            <a:endParaRPr lang="en-GB" sz="667">
              <a:solidFill>
                <a:prstClr val="white"/>
              </a:solidFill>
              <a:latin typeface="Calibri"/>
            </a:endParaRPr>
          </a:p>
        </p:txBody>
      </p:sp>
      <p:pic>
        <p:nvPicPr>
          <p:cNvPr id="11" name="Picture 10">
            <a:extLst>
              <a:ext uri="{FF2B5EF4-FFF2-40B4-BE49-F238E27FC236}">
                <a16:creationId xmlns:a16="http://schemas.microsoft.com/office/drawing/2014/main" id="{0F88F1AC-46F0-4D35-E997-D37060CAAE03}"/>
              </a:ext>
            </a:extLst>
          </p:cNvPr>
          <p:cNvPicPr>
            <a:picLocks noChangeAspect="1"/>
          </p:cNvPicPr>
          <p:nvPr/>
        </p:nvPicPr>
        <p:blipFill>
          <a:blip r:embed="rId6"/>
          <a:stretch>
            <a:fillRect/>
          </a:stretch>
        </p:blipFill>
        <p:spPr>
          <a:xfrm>
            <a:off x="7467600" y="939800"/>
            <a:ext cx="3098800" cy="271937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4" name="TextBox 3">
            <a:extLst>
              <a:ext uri="{FF2B5EF4-FFF2-40B4-BE49-F238E27FC236}">
                <a16:creationId xmlns:a16="http://schemas.microsoft.com/office/drawing/2014/main" id="{3C72BD32-6292-463C-8B03-3BE5844DD400}"/>
              </a:ext>
            </a:extLst>
          </p:cNvPr>
          <p:cNvSpPr txBox="1"/>
          <p:nvPr/>
        </p:nvSpPr>
        <p:spPr>
          <a:xfrm>
            <a:off x="9042400" y="3733800"/>
            <a:ext cx="1117600" cy="194990"/>
          </a:xfrm>
          <a:prstGeom prst="rect">
            <a:avLst/>
          </a:prstGeom>
          <a:noFill/>
        </p:spPr>
        <p:txBody>
          <a:bodyPr wrap="square" rtlCol="0">
            <a:spAutoFit/>
          </a:bodyPr>
          <a:lstStyle/>
          <a:p>
            <a:pPr defTabSz="609630"/>
            <a:r>
              <a:rPr lang="en-US" sz="667">
                <a:solidFill>
                  <a:prstClr val="white"/>
                </a:solidFill>
                <a:latin typeface="Calibri"/>
              </a:rPr>
              <a:t>Source: Self-created)</a:t>
            </a:r>
            <a:endParaRPr lang="en-GB" sz="667">
              <a:solidFill>
                <a:prstClr val="white"/>
              </a:solidFill>
              <a:latin typeface="Calibri"/>
            </a:endParaRPr>
          </a:p>
        </p:txBody>
      </p:sp>
    </p:spTree>
    <p:extLst>
      <p:ext uri="{BB962C8B-B14F-4D97-AF65-F5344CB8AC3E}">
        <p14:creationId xmlns:p14="http://schemas.microsoft.com/office/powerpoint/2010/main" val="7568293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a:extLst>
            <a:ext uri="{FF2B5EF4-FFF2-40B4-BE49-F238E27FC236}">
              <a16:creationId xmlns:a16="http://schemas.microsoft.com/office/drawing/2014/main" id="{C640F952-1392-6BA7-2638-E09AD10820CB}"/>
            </a:ext>
          </a:extLst>
        </p:cNvPr>
        <p:cNvGrpSpPr/>
        <p:nvPr/>
      </p:nvGrpSpPr>
      <p:grpSpPr>
        <a:xfrm>
          <a:off x="0" y="0"/>
          <a:ext cx="0" cy="0"/>
          <a:chOff x="0" y="0"/>
          <a:chExt cx="0" cy="0"/>
        </a:xfrm>
      </p:grpSpPr>
      <p:sp>
        <p:nvSpPr>
          <p:cNvPr id="3" name="TextBox 3">
            <a:extLst>
              <a:ext uri="{FF2B5EF4-FFF2-40B4-BE49-F238E27FC236}">
                <a16:creationId xmlns:a16="http://schemas.microsoft.com/office/drawing/2014/main" id="{0027A9D3-77EA-182F-212C-1E7E4D7A3971}"/>
              </a:ext>
            </a:extLst>
          </p:cNvPr>
          <p:cNvSpPr txBox="1"/>
          <p:nvPr/>
        </p:nvSpPr>
        <p:spPr>
          <a:xfrm>
            <a:off x="5489677" y="2314677"/>
            <a:ext cx="6248400" cy="3522375"/>
          </a:xfrm>
          <a:prstGeom prst="rect">
            <a:avLst/>
          </a:prstGeom>
        </p:spPr>
        <p:txBody>
          <a:bodyPr wrap="square" lIns="0" tIns="0" rIns="0" bIns="0" rtlCol="0" anchor="t">
            <a:spAutoFit/>
          </a:bodyPr>
          <a:lstStyle/>
          <a:p>
            <a:pPr marL="304815" indent="-304815" defTabSz="609630">
              <a:lnSpc>
                <a:spcPct val="300000"/>
              </a:lnSpc>
              <a:buFont typeface="Wingdings" panose="05000000000000000000" pitchFamily="2" charset="2"/>
              <a:buChar char="Ø"/>
              <a:defRPr/>
            </a:pPr>
            <a:r>
              <a:rPr lang="en-US" sz="2001">
                <a:solidFill>
                  <a:srgbClr val="FFFFFF"/>
                </a:solidFill>
                <a:latin typeface="Public Sans"/>
                <a:ea typeface="Public Sans"/>
                <a:cs typeface="Public Sans"/>
                <a:sym typeface="Public Sans"/>
              </a:rPr>
              <a:t>Consequences of user-needs-based research.</a:t>
            </a:r>
          </a:p>
          <a:p>
            <a:pPr marL="304815" indent="-304815" defTabSz="609630">
              <a:lnSpc>
                <a:spcPct val="300000"/>
              </a:lnSpc>
              <a:buFont typeface="Wingdings" panose="05000000000000000000" pitchFamily="2" charset="2"/>
              <a:buChar char="Ø"/>
              <a:defRPr/>
            </a:pPr>
            <a:r>
              <a:rPr lang="en-US" sz="2001">
                <a:solidFill>
                  <a:srgbClr val="FFFFFF"/>
                </a:solidFill>
                <a:latin typeface="Public Sans"/>
                <a:ea typeface="Public Sans"/>
                <a:cs typeface="Public Sans"/>
                <a:sym typeface="Public Sans"/>
              </a:rPr>
              <a:t>Implementing brand development research and digital design.</a:t>
            </a:r>
          </a:p>
          <a:p>
            <a:pPr marL="304815" indent="-304815" defTabSz="609630">
              <a:lnSpc>
                <a:spcPct val="300000"/>
              </a:lnSpc>
              <a:buFont typeface="Wingdings" panose="05000000000000000000" pitchFamily="2" charset="2"/>
              <a:buChar char="Ø"/>
              <a:defRPr/>
            </a:pPr>
            <a:r>
              <a:rPr lang="en-US" sz="2001">
                <a:solidFill>
                  <a:srgbClr val="FFFFFF"/>
                </a:solidFill>
                <a:latin typeface="Public Sans"/>
                <a:ea typeface="Public Sans"/>
                <a:cs typeface="Public Sans"/>
                <a:sym typeface="Public Sans"/>
              </a:rPr>
              <a:t>Storytelling makes data relatable and emotional.</a:t>
            </a:r>
          </a:p>
        </p:txBody>
      </p:sp>
      <p:grpSp>
        <p:nvGrpSpPr>
          <p:cNvPr id="4" name="Group 4">
            <a:extLst>
              <a:ext uri="{FF2B5EF4-FFF2-40B4-BE49-F238E27FC236}">
                <a16:creationId xmlns:a16="http://schemas.microsoft.com/office/drawing/2014/main" id="{60B2429C-E40C-F755-C361-1B88EA9CEA8A}"/>
              </a:ext>
            </a:extLst>
          </p:cNvPr>
          <p:cNvGrpSpPr/>
          <p:nvPr/>
        </p:nvGrpSpPr>
        <p:grpSpPr>
          <a:xfrm>
            <a:off x="4659450" y="-251701"/>
            <a:ext cx="7532551" cy="2057400"/>
            <a:chOff x="0" y="0"/>
            <a:chExt cx="3128675" cy="812800"/>
          </a:xfrm>
        </p:grpSpPr>
        <p:sp>
          <p:nvSpPr>
            <p:cNvPr id="5" name="Freeform 5">
              <a:extLst>
                <a:ext uri="{FF2B5EF4-FFF2-40B4-BE49-F238E27FC236}">
                  <a16:creationId xmlns:a16="http://schemas.microsoft.com/office/drawing/2014/main" id="{602ECCB9-2DA5-8747-0486-0224B0943757}"/>
                </a:ext>
              </a:extLst>
            </p:cNvPr>
            <p:cNvSpPr/>
            <p:nvPr/>
          </p:nvSpPr>
          <p:spPr>
            <a:xfrm>
              <a:off x="0" y="0"/>
              <a:ext cx="3128675" cy="812800"/>
            </a:xfrm>
            <a:custGeom>
              <a:avLst/>
              <a:gdLst/>
              <a:ahLst/>
              <a:cxnLst/>
              <a:rect l="l" t="t" r="r" b="b"/>
              <a:pathLst>
                <a:path w="3128675" h="812800">
                  <a:moveTo>
                    <a:pt x="0" y="0"/>
                  </a:moveTo>
                  <a:lnTo>
                    <a:pt x="3128675" y="0"/>
                  </a:lnTo>
                  <a:lnTo>
                    <a:pt x="3128675" y="812800"/>
                  </a:lnTo>
                  <a:lnTo>
                    <a:pt x="0" y="812800"/>
                  </a:lnTo>
                  <a:close/>
                </a:path>
              </a:pathLst>
            </a:custGeom>
            <a:solidFill>
              <a:srgbClr val="80773C"/>
            </a:solidFill>
          </p:spPr>
          <p:txBody>
            <a:bodyPr/>
            <a:lstStyle/>
            <a:p>
              <a:pPr defTabSz="609630">
                <a:defRPr/>
              </a:pPr>
              <a:endParaRPr lang="en-GB" sz="1200">
                <a:solidFill>
                  <a:prstClr val="black"/>
                </a:solidFill>
                <a:latin typeface="Calibri"/>
              </a:endParaRPr>
            </a:p>
          </p:txBody>
        </p:sp>
        <p:sp>
          <p:nvSpPr>
            <p:cNvPr id="6" name="TextBox 6">
              <a:extLst>
                <a:ext uri="{FF2B5EF4-FFF2-40B4-BE49-F238E27FC236}">
                  <a16:creationId xmlns:a16="http://schemas.microsoft.com/office/drawing/2014/main" id="{82A5AF01-F959-6C96-1096-BBBA7C8F9169}"/>
                </a:ext>
              </a:extLst>
            </p:cNvPr>
            <p:cNvSpPr txBox="1"/>
            <p:nvPr/>
          </p:nvSpPr>
          <p:spPr>
            <a:xfrm>
              <a:off x="0" y="-38100"/>
              <a:ext cx="3128675" cy="850900"/>
            </a:xfrm>
            <a:prstGeom prst="rect">
              <a:avLst/>
            </a:prstGeom>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sp>
        <p:nvSpPr>
          <p:cNvPr id="9" name="Freeform 9">
            <a:extLst>
              <a:ext uri="{FF2B5EF4-FFF2-40B4-BE49-F238E27FC236}">
                <a16:creationId xmlns:a16="http://schemas.microsoft.com/office/drawing/2014/main" id="{D0C1D7D1-76BB-76CC-F262-12B81322A687}"/>
              </a:ext>
            </a:extLst>
          </p:cNvPr>
          <p:cNvSpPr/>
          <p:nvPr/>
        </p:nvSpPr>
        <p:spPr>
          <a:xfrm>
            <a:off x="12293600" y="-97893"/>
            <a:ext cx="195785" cy="195785"/>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defRPr/>
            </a:pPr>
            <a:endParaRPr lang="en-GB" sz="1200">
              <a:solidFill>
                <a:prstClr val="black"/>
              </a:solidFill>
              <a:latin typeface="Calibri"/>
            </a:endParaRPr>
          </a:p>
        </p:txBody>
      </p:sp>
      <p:sp>
        <p:nvSpPr>
          <p:cNvPr id="2" name="TextBox 2">
            <a:extLst>
              <a:ext uri="{FF2B5EF4-FFF2-40B4-BE49-F238E27FC236}">
                <a16:creationId xmlns:a16="http://schemas.microsoft.com/office/drawing/2014/main" id="{BB4F3468-8FAF-58B1-C386-1B5CC066ED5F}"/>
              </a:ext>
            </a:extLst>
          </p:cNvPr>
          <p:cNvSpPr txBox="1"/>
          <p:nvPr/>
        </p:nvSpPr>
        <p:spPr>
          <a:xfrm>
            <a:off x="5330723" y="431800"/>
            <a:ext cx="6858000" cy="769441"/>
          </a:xfrm>
          <a:prstGeom prst="rect">
            <a:avLst/>
          </a:prstGeom>
        </p:spPr>
        <p:txBody>
          <a:bodyPr wrap="square" lIns="0" tIns="0" rIns="0" bIns="0" rtlCol="0" anchor="t">
            <a:spAutoFit/>
          </a:bodyPr>
          <a:lstStyle/>
          <a:p>
            <a:pPr defTabSz="609630">
              <a:lnSpc>
                <a:spcPts val="5968"/>
              </a:lnSpc>
              <a:defRPr/>
            </a:pPr>
            <a:r>
              <a:rPr lang="en-US" sz="6559" b="1">
                <a:solidFill>
                  <a:srgbClr val="FFFFFF"/>
                </a:solidFill>
                <a:latin typeface="Public Sans Bold"/>
                <a:ea typeface="Public Sans Bold"/>
                <a:cs typeface="Public Sans Bold"/>
                <a:sym typeface="Public Sans Bold"/>
              </a:rPr>
              <a:t>Reflection</a:t>
            </a:r>
          </a:p>
        </p:txBody>
      </p:sp>
      <p:pic>
        <p:nvPicPr>
          <p:cNvPr id="10" name="Picture 9">
            <a:extLst>
              <a:ext uri="{FF2B5EF4-FFF2-40B4-BE49-F238E27FC236}">
                <a16:creationId xmlns:a16="http://schemas.microsoft.com/office/drawing/2014/main" id="{E5F030A3-AB6E-6020-EAEC-D1D6C61E429A}"/>
              </a:ext>
            </a:extLst>
          </p:cNvPr>
          <p:cNvPicPr>
            <a:picLocks noChangeAspect="1"/>
          </p:cNvPicPr>
          <p:nvPr/>
        </p:nvPicPr>
        <p:blipFill>
          <a:blip r:embed="rId5"/>
          <a:stretch>
            <a:fillRect/>
          </a:stretch>
        </p:blipFill>
        <p:spPr>
          <a:xfrm>
            <a:off x="-355600" y="1701800"/>
            <a:ext cx="5627077" cy="45720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1" name="TextBox 10">
            <a:extLst>
              <a:ext uri="{FF2B5EF4-FFF2-40B4-BE49-F238E27FC236}">
                <a16:creationId xmlns:a16="http://schemas.microsoft.com/office/drawing/2014/main" id="{2B74EC70-DD18-91FA-0E4C-F4834438E656}"/>
              </a:ext>
            </a:extLst>
          </p:cNvPr>
          <p:cNvSpPr txBox="1"/>
          <p:nvPr/>
        </p:nvSpPr>
        <p:spPr>
          <a:xfrm>
            <a:off x="4216400" y="6172200"/>
            <a:ext cx="696024" cy="276999"/>
          </a:xfrm>
          <a:prstGeom prst="rect">
            <a:avLst/>
          </a:prstGeom>
          <a:noFill/>
        </p:spPr>
        <p:txBody>
          <a:bodyPr wrap="none" rtlCol="0">
            <a:spAutoFit/>
          </a:bodyPr>
          <a:lstStyle/>
          <a:p>
            <a:pPr defTabSz="609630"/>
            <a:r>
              <a:rPr lang="en-US" sz="600">
                <a:solidFill>
                  <a:prstClr val="white"/>
                </a:solidFill>
                <a:latin typeface="Calibri"/>
              </a:rPr>
              <a:t>(Goodsell, 2022)</a:t>
            </a:r>
            <a:endParaRPr lang="en-GB" sz="600">
              <a:solidFill>
                <a:prstClr val="white"/>
              </a:solidFill>
              <a:latin typeface="Calibri"/>
            </a:endParaRPr>
          </a:p>
          <a:p>
            <a:pPr defTabSz="609630"/>
            <a:endParaRPr lang="en-GB" sz="600">
              <a:solidFill>
                <a:prstClr val="black"/>
              </a:solidFill>
              <a:latin typeface="Calibri"/>
            </a:endParaRPr>
          </a:p>
        </p:txBody>
      </p:sp>
    </p:spTree>
    <p:extLst>
      <p:ext uri="{BB962C8B-B14F-4D97-AF65-F5344CB8AC3E}">
        <p14:creationId xmlns:p14="http://schemas.microsoft.com/office/powerpoint/2010/main" val="1146983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p:cNvGrpSpPr/>
        <p:nvPr/>
      </p:nvGrpSpPr>
      <p:grpSpPr>
        <a:xfrm>
          <a:off x="0" y="0"/>
          <a:ext cx="0" cy="0"/>
          <a:chOff x="0" y="0"/>
          <a:chExt cx="0" cy="0"/>
        </a:xfrm>
      </p:grpSpPr>
      <p:grpSp>
        <p:nvGrpSpPr>
          <p:cNvPr id="2" name="Group 2"/>
          <p:cNvGrpSpPr/>
          <p:nvPr/>
        </p:nvGrpSpPr>
        <p:grpSpPr>
          <a:xfrm>
            <a:off x="-863008" y="-161655"/>
            <a:ext cx="13441915" cy="1581263"/>
            <a:chOff x="0" y="0"/>
            <a:chExt cx="5310386" cy="624696"/>
          </a:xfrm>
        </p:grpSpPr>
        <p:sp>
          <p:nvSpPr>
            <p:cNvPr id="3" name="Freeform 3"/>
            <p:cNvSpPr/>
            <p:nvPr/>
          </p:nvSpPr>
          <p:spPr>
            <a:xfrm>
              <a:off x="0" y="0"/>
              <a:ext cx="5310386" cy="624696"/>
            </a:xfrm>
            <a:custGeom>
              <a:avLst/>
              <a:gdLst/>
              <a:ahLst/>
              <a:cxnLst/>
              <a:rect l="l" t="t" r="r" b="b"/>
              <a:pathLst>
                <a:path w="5310386" h="624696">
                  <a:moveTo>
                    <a:pt x="0" y="0"/>
                  </a:moveTo>
                  <a:lnTo>
                    <a:pt x="5310386" y="0"/>
                  </a:lnTo>
                  <a:lnTo>
                    <a:pt x="5310386" y="624696"/>
                  </a:lnTo>
                  <a:lnTo>
                    <a:pt x="0" y="624696"/>
                  </a:lnTo>
                  <a:close/>
                </a:path>
              </a:pathLst>
            </a:custGeom>
            <a:solidFill>
              <a:srgbClr val="80773C"/>
            </a:solidFill>
          </p:spPr>
          <p:txBody>
            <a:bodyPr/>
            <a:lstStyle/>
            <a:p>
              <a:pPr defTabSz="609630"/>
              <a:endParaRPr lang="en-GB" sz="1200">
                <a:solidFill>
                  <a:prstClr val="black"/>
                </a:solidFill>
                <a:latin typeface="Calibri"/>
              </a:endParaRPr>
            </a:p>
          </p:txBody>
        </p:sp>
        <p:sp>
          <p:nvSpPr>
            <p:cNvPr id="4" name="TextBox 4"/>
            <p:cNvSpPr txBox="1"/>
            <p:nvPr/>
          </p:nvSpPr>
          <p:spPr>
            <a:xfrm>
              <a:off x="0" y="-38100"/>
              <a:ext cx="5310386" cy="662796"/>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6" name="Freeform 6"/>
          <p:cNvSpPr/>
          <p:nvPr/>
        </p:nvSpPr>
        <p:spPr>
          <a:xfrm>
            <a:off x="11310416" y="685800"/>
            <a:ext cx="195785" cy="195785"/>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7" name="TextBox 7"/>
          <p:cNvSpPr txBox="1"/>
          <p:nvPr/>
        </p:nvSpPr>
        <p:spPr>
          <a:xfrm>
            <a:off x="304800" y="533400"/>
            <a:ext cx="7416800" cy="769441"/>
          </a:xfrm>
          <a:prstGeom prst="rect">
            <a:avLst/>
          </a:prstGeom>
        </p:spPr>
        <p:txBody>
          <a:bodyPr wrap="square" lIns="0" tIns="0" rIns="0" bIns="0" rtlCol="0" anchor="t">
            <a:spAutoFit/>
          </a:bodyPr>
          <a:lstStyle/>
          <a:p>
            <a:pPr defTabSz="609630">
              <a:lnSpc>
                <a:spcPts val="5968"/>
              </a:lnSpc>
            </a:pPr>
            <a:r>
              <a:rPr lang="en-US" sz="6559" b="1">
                <a:solidFill>
                  <a:srgbClr val="FFFFFF"/>
                </a:solidFill>
                <a:latin typeface="Public Sans Bold"/>
                <a:ea typeface="Public Sans Bold"/>
                <a:cs typeface="Public Sans Bold"/>
                <a:sym typeface="Public Sans Bold"/>
              </a:rPr>
              <a:t>Skills Developed</a:t>
            </a:r>
          </a:p>
        </p:txBody>
      </p:sp>
      <p:sp>
        <p:nvSpPr>
          <p:cNvPr id="8" name="TextBox 8"/>
          <p:cNvSpPr txBox="1"/>
          <p:nvPr/>
        </p:nvSpPr>
        <p:spPr>
          <a:xfrm>
            <a:off x="6248400" y="2209800"/>
            <a:ext cx="5842000" cy="3599319"/>
          </a:xfrm>
          <a:prstGeom prst="rect">
            <a:avLst/>
          </a:prstGeom>
        </p:spPr>
        <p:txBody>
          <a:bodyPr wrap="square" lIns="0" tIns="0" rIns="0" bIns="0" rtlCol="0" anchor="t">
            <a:spAutoFit/>
          </a:bodyPr>
          <a:lstStyle/>
          <a:p>
            <a:pPr marL="304815" indent="-304815" defTabSz="609630">
              <a:lnSpc>
                <a:spcPct val="200000"/>
              </a:lnSpc>
              <a:buFont typeface="Wingdings" panose="05000000000000000000" pitchFamily="2" charset="2"/>
              <a:buChar char="Ø"/>
            </a:pPr>
            <a:r>
              <a:rPr lang="en-US" sz="2001">
                <a:solidFill>
                  <a:srgbClr val="FFFFFF"/>
                </a:solidFill>
                <a:latin typeface="Public Sans"/>
                <a:ea typeface="Public Sans"/>
                <a:cs typeface="Public Sans"/>
                <a:sym typeface="Public Sans"/>
              </a:rPr>
              <a:t>Basic SEO </a:t>
            </a:r>
            <a:r>
              <a:rPr lang="en-US" sz="2001" err="1">
                <a:solidFill>
                  <a:srgbClr val="FFFFFF"/>
                </a:solidFill>
                <a:latin typeface="Public Sans"/>
                <a:ea typeface="Public Sans"/>
                <a:cs typeface="Public Sans"/>
                <a:sym typeface="Public Sans"/>
              </a:rPr>
              <a:t>optimisation</a:t>
            </a:r>
            <a:r>
              <a:rPr lang="en-US" sz="2001">
                <a:solidFill>
                  <a:srgbClr val="FFFFFF"/>
                </a:solidFill>
                <a:latin typeface="Public Sans"/>
                <a:ea typeface="Public Sans"/>
                <a:cs typeface="Public Sans"/>
                <a:sym typeface="Public Sans"/>
              </a:rPr>
              <a:t> and website development on a low-code platform. </a:t>
            </a:r>
          </a:p>
          <a:p>
            <a:pPr marL="304815" indent="-304815" defTabSz="609630">
              <a:lnSpc>
                <a:spcPct val="200000"/>
              </a:lnSpc>
              <a:buFont typeface="Wingdings" panose="05000000000000000000" pitchFamily="2" charset="2"/>
              <a:buChar char="Ø"/>
            </a:pPr>
            <a:r>
              <a:rPr lang="en-US" sz="2001">
                <a:solidFill>
                  <a:srgbClr val="FFFFFF"/>
                </a:solidFill>
                <a:latin typeface="Public Sans"/>
                <a:ea typeface="Public Sans"/>
                <a:cs typeface="Public Sans"/>
                <a:sym typeface="Public Sans"/>
              </a:rPr>
              <a:t>Get the idea of Survey design.</a:t>
            </a:r>
          </a:p>
          <a:p>
            <a:pPr marL="304815" indent="-304815" defTabSz="609630">
              <a:lnSpc>
                <a:spcPct val="200000"/>
              </a:lnSpc>
              <a:buFont typeface="Wingdings" panose="05000000000000000000" pitchFamily="2" charset="2"/>
              <a:buChar char="Ø"/>
            </a:pPr>
            <a:r>
              <a:rPr lang="en-US" sz="2001">
                <a:solidFill>
                  <a:srgbClr val="FFFFFF"/>
                </a:solidFill>
                <a:latin typeface="Public Sans"/>
                <a:ea typeface="Public Sans"/>
                <a:cs typeface="Public Sans"/>
                <a:sym typeface="Public Sans"/>
              </a:rPr>
              <a:t>The data analysis part was additionally covered in this assignment. </a:t>
            </a:r>
          </a:p>
          <a:p>
            <a:pPr marL="304815" indent="-304815" defTabSz="609630">
              <a:lnSpc>
                <a:spcPct val="200000"/>
              </a:lnSpc>
              <a:buFont typeface="Wingdings" panose="05000000000000000000" pitchFamily="2" charset="2"/>
              <a:buChar char="Ø"/>
            </a:pPr>
            <a:r>
              <a:rPr lang="en-US" sz="2001">
                <a:solidFill>
                  <a:srgbClr val="FFFFFF"/>
                </a:solidFill>
                <a:latin typeface="Public Sans"/>
                <a:ea typeface="Public Sans"/>
                <a:cs typeface="Public Sans"/>
                <a:sym typeface="Public Sans"/>
              </a:rPr>
              <a:t>Video editing and scripting</a:t>
            </a:r>
          </a:p>
        </p:txBody>
      </p:sp>
      <p:pic>
        <p:nvPicPr>
          <p:cNvPr id="10" name="Picture 9">
            <a:extLst>
              <a:ext uri="{FF2B5EF4-FFF2-40B4-BE49-F238E27FC236}">
                <a16:creationId xmlns:a16="http://schemas.microsoft.com/office/drawing/2014/main" id="{954A25FE-5548-30EA-A0FE-93FD04C67BCD}"/>
              </a:ext>
            </a:extLst>
          </p:cNvPr>
          <p:cNvPicPr>
            <a:picLocks noChangeAspect="1"/>
          </p:cNvPicPr>
          <p:nvPr/>
        </p:nvPicPr>
        <p:blipFill>
          <a:blip r:embed="rId5"/>
          <a:stretch>
            <a:fillRect/>
          </a:stretch>
        </p:blipFill>
        <p:spPr>
          <a:xfrm>
            <a:off x="203200" y="2057400"/>
            <a:ext cx="5401733" cy="40640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1" name="TextBox 10">
            <a:extLst>
              <a:ext uri="{FF2B5EF4-FFF2-40B4-BE49-F238E27FC236}">
                <a16:creationId xmlns:a16="http://schemas.microsoft.com/office/drawing/2014/main" id="{55379215-5B90-BA16-C6B7-5AD8F11A28A8}"/>
              </a:ext>
            </a:extLst>
          </p:cNvPr>
          <p:cNvSpPr txBox="1"/>
          <p:nvPr/>
        </p:nvSpPr>
        <p:spPr>
          <a:xfrm>
            <a:off x="2133600" y="6019800"/>
            <a:ext cx="1189749" cy="184666"/>
          </a:xfrm>
          <a:prstGeom prst="rect">
            <a:avLst/>
          </a:prstGeom>
          <a:noFill/>
        </p:spPr>
        <p:txBody>
          <a:bodyPr wrap="none" rtlCol="0">
            <a:spAutoFit/>
          </a:bodyPr>
          <a:lstStyle/>
          <a:p>
            <a:pPr defTabSz="609630"/>
            <a:r>
              <a:rPr lang="en-US" sz="600">
                <a:solidFill>
                  <a:prstClr val="black"/>
                </a:solidFill>
                <a:latin typeface="Calibri"/>
              </a:rPr>
              <a:t>(Roumeliotis and Tselikas, 2022)</a:t>
            </a:r>
            <a:endParaRPr lang="en-GB" sz="600">
              <a:solidFill>
                <a:prstClr val="black"/>
              </a:solidFill>
              <a:latin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a:extLst>
            <a:ext uri="{FF2B5EF4-FFF2-40B4-BE49-F238E27FC236}">
              <a16:creationId xmlns:a16="http://schemas.microsoft.com/office/drawing/2014/main" id="{83E22AF5-A5AE-185E-C5C6-2CF620D14B66}"/>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7A95D373-AD88-899F-383B-D6665AA72F4C}"/>
              </a:ext>
            </a:extLst>
          </p:cNvPr>
          <p:cNvSpPr txBox="1"/>
          <p:nvPr/>
        </p:nvSpPr>
        <p:spPr>
          <a:xfrm>
            <a:off x="660400" y="1498600"/>
            <a:ext cx="4826000" cy="982898"/>
          </a:xfrm>
          <a:prstGeom prst="rect">
            <a:avLst/>
          </a:prstGeom>
        </p:spPr>
        <p:txBody>
          <a:bodyPr wrap="square" lIns="0" tIns="0" rIns="0" bIns="0" rtlCol="0" anchor="t">
            <a:spAutoFit/>
          </a:bodyPr>
          <a:lstStyle/>
          <a:p>
            <a:pPr defTabSz="609630">
              <a:lnSpc>
                <a:spcPts val="8581"/>
              </a:lnSpc>
              <a:defRPr/>
            </a:pPr>
            <a:r>
              <a:rPr lang="en-US" sz="5334" b="1">
                <a:solidFill>
                  <a:srgbClr val="FFFFFF"/>
                </a:solidFill>
                <a:latin typeface="Public Sans Bold"/>
                <a:ea typeface="Public Sans Bold"/>
                <a:cs typeface="Public Sans Bold"/>
                <a:sym typeface="Public Sans Bold"/>
              </a:rPr>
              <a:t>Task 3: Video</a:t>
            </a:r>
          </a:p>
        </p:txBody>
      </p:sp>
      <p:grpSp>
        <p:nvGrpSpPr>
          <p:cNvPr id="3" name="Group 3">
            <a:extLst>
              <a:ext uri="{FF2B5EF4-FFF2-40B4-BE49-F238E27FC236}">
                <a16:creationId xmlns:a16="http://schemas.microsoft.com/office/drawing/2014/main" id="{91FA58C3-FB34-DB95-E1EC-97F31393F4DF}"/>
              </a:ext>
            </a:extLst>
          </p:cNvPr>
          <p:cNvGrpSpPr/>
          <p:nvPr/>
        </p:nvGrpSpPr>
        <p:grpSpPr>
          <a:xfrm>
            <a:off x="-863008" y="-161655"/>
            <a:ext cx="13441915" cy="1581263"/>
            <a:chOff x="0" y="0"/>
            <a:chExt cx="5310386" cy="624696"/>
          </a:xfrm>
        </p:grpSpPr>
        <p:sp>
          <p:nvSpPr>
            <p:cNvPr id="4" name="Freeform 4">
              <a:extLst>
                <a:ext uri="{FF2B5EF4-FFF2-40B4-BE49-F238E27FC236}">
                  <a16:creationId xmlns:a16="http://schemas.microsoft.com/office/drawing/2014/main" id="{1FC1CC48-1087-35D1-FD5B-BC31E23BB233}"/>
                </a:ext>
              </a:extLst>
            </p:cNvPr>
            <p:cNvSpPr/>
            <p:nvPr/>
          </p:nvSpPr>
          <p:spPr>
            <a:xfrm>
              <a:off x="0" y="0"/>
              <a:ext cx="5310386" cy="624696"/>
            </a:xfrm>
            <a:custGeom>
              <a:avLst/>
              <a:gdLst/>
              <a:ahLst/>
              <a:cxnLst/>
              <a:rect l="l" t="t" r="r" b="b"/>
              <a:pathLst>
                <a:path w="5310386" h="624696">
                  <a:moveTo>
                    <a:pt x="0" y="0"/>
                  </a:moveTo>
                  <a:lnTo>
                    <a:pt x="5310386" y="0"/>
                  </a:lnTo>
                  <a:lnTo>
                    <a:pt x="5310386" y="624696"/>
                  </a:lnTo>
                  <a:lnTo>
                    <a:pt x="0" y="624696"/>
                  </a:lnTo>
                  <a:close/>
                </a:path>
              </a:pathLst>
            </a:custGeom>
            <a:solidFill>
              <a:srgbClr val="80773C"/>
            </a:solidFill>
          </p:spPr>
          <p:txBody>
            <a:bodyPr/>
            <a:lstStyle/>
            <a:p>
              <a:pPr defTabSz="609630">
                <a:defRPr/>
              </a:pPr>
              <a:endParaRPr lang="en-GB" sz="1200">
                <a:solidFill>
                  <a:prstClr val="black"/>
                </a:solidFill>
                <a:latin typeface="Calibri"/>
              </a:endParaRPr>
            </a:p>
          </p:txBody>
        </p:sp>
        <p:sp>
          <p:nvSpPr>
            <p:cNvPr id="5" name="TextBox 5">
              <a:extLst>
                <a:ext uri="{FF2B5EF4-FFF2-40B4-BE49-F238E27FC236}">
                  <a16:creationId xmlns:a16="http://schemas.microsoft.com/office/drawing/2014/main" id="{8B8C63F0-8135-1B8D-69F8-6C9212BA1DE5}"/>
                </a:ext>
              </a:extLst>
            </p:cNvPr>
            <p:cNvSpPr txBox="1"/>
            <p:nvPr/>
          </p:nvSpPr>
          <p:spPr>
            <a:xfrm>
              <a:off x="0" y="-38100"/>
              <a:ext cx="5310386" cy="662796"/>
            </a:xfrm>
            <a:prstGeom prst="rect">
              <a:avLst/>
            </a:prstGeom>
          </p:spPr>
          <p:txBody>
            <a:bodyPr lIns="33867" tIns="33867" rIns="33867" bIns="33867" rtlCol="0" anchor="ctr"/>
            <a:lstStyle/>
            <a:p>
              <a:pPr algn="ctr" defTabSz="609630">
                <a:lnSpc>
                  <a:spcPts val="1773"/>
                </a:lnSpc>
                <a:defRPr/>
              </a:pPr>
              <a:endParaRPr sz="1200">
                <a:solidFill>
                  <a:prstClr val="black"/>
                </a:solidFill>
                <a:latin typeface="Calibri"/>
              </a:endParaRPr>
            </a:p>
          </p:txBody>
        </p:sp>
      </p:grpSp>
      <p:sp>
        <p:nvSpPr>
          <p:cNvPr id="9" name="Freeform 9">
            <a:extLst>
              <a:ext uri="{FF2B5EF4-FFF2-40B4-BE49-F238E27FC236}">
                <a16:creationId xmlns:a16="http://schemas.microsoft.com/office/drawing/2014/main" id="{3AFA0932-44D9-E758-9389-2B14F6C86E74}"/>
              </a:ext>
            </a:extLst>
          </p:cNvPr>
          <p:cNvSpPr/>
          <p:nvPr/>
        </p:nvSpPr>
        <p:spPr>
          <a:xfrm>
            <a:off x="660818" y="5976416"/>
            <a:ext cx="195785" cy="195785"/>
          </a:xfrm>
          <a:custGeom>
            <a:avLst/>
            <a:gdLst/>
            <a:ahLst/>
            <a:cxnLst/>
            <a:rect l="l" t="t" r="r" b="b"/>
            <a:pathLst>
              <a:path w="293677" h="293677">
                <a:moveTo>
                  <a:pt x="0" y="0"/>
                </a:moveTo>
                <a:lnTo>
                  <a:pt x="293676" y="0"/>
                </a:lnTo>
                <a:lnTo>
                  <a:pt x="293676" y="293677"/>
                </a:lnTo>
                <a:lnTo>
                  <a:pt x="0" y="2936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defRPr/>
            </a:pPr>
            <a:endParaRPr lang="en-GB" sz="1200">
              <a:solidFill>
                <a:prstClr val="black"/>
              </a:solidFill>
              <a:latin typeface="Calibri"/>
            </a:endParaRPr>
          </a:p>
        </p:txBody>
      </p:sp>
      <p:pic>
        <p:nvPicPr>
          <p:cNvPr id="7" name="Presentation - Empowering Health Through Innovation">
            <a:hlinkClick r:id="" action="ppaction://media"/>
            <a:extLst>
              <a:ext uri="{FF2B5EF4-FFF2-40B4-BE49-F238E27FC236}">
                <a16:creationId xmlns:a16="http://schemas.microsoft.com/office/drawing/2014/main" id="{9873DAFE-1B8A-23D1-3466-3D56CF4D029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04800" y="2819400"/>
            <a:ext cx="11684000" cy="3657600"/>
          </a:xfrm>
          <a:prstGeom prst="rect">
            <a:avLst/>
          </a:prstGeom>
        </p:spPr>
      </p:pic>
      <p:sp>
        <p:nvSpPr>
          <p:cNvPr id="6" name="TextBox 5">
            <a:extLst>
              <a:ext uri="{FF2B5EF4-FFF2-40B4-BE49-F238E27FC236}">
                <a16:creationId xmlns:a16="http://schemas.microsoft.com/office/drawing/2014/main" id="{01973205-D796-F7AE-E0D2-C0EA006EFD80}"/>
              </a:ext>
            </a:extLst>
          </p:cNvPr>
          <p:cNvSpPr txBox="1"/>
          <p:nvPr/>
        </p:nvSpPr>
        <p:spPr>
          <a:xfrm>
            <a:off x="3048000" y="3429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VIDEO-2025-11-23-21-19-21 (1)</a:t>
            </a:r>
          </a:p>
          <a:p>
            <a:pPr algn="ctr"/>
            <a:endParaRPr lang="en-US"/>
          </a:p>
        </p:txBody>
      </p:sp>
      <p:sp>
        <p:nvSpPr>
          <p:cNvPr id="8" name="TextBox 7">
            <a:extLst>
              <a:ext uri="{FF2B5EF4-FFF2-40B4-BE49-F238E27FC236}">
                <a16:creationId xmlns:a16="http://schemas.microsoft.com/office/drawing/2014/main" id="{9A5B4125-D2FE-7496-10F7-EE900F423AFC}"/>
              </a:ext>
            </a:extLst>
          </p:cNvPr>
          <p:cNvSpPr txBox="1"/>
          <p:nvPr/>
        </p:nvSpPr>
        <p:spPr>
          <a:xfrm>
            <a:off x="3048000" y="3429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VIDEO-2025-11-23-21-19-21 (1)</a:t>
            </a:r>
          </a:p>
          <a:p>
            <a:pPr algn="ctr"/>
            <a:endParaRPr lang="en-US"/>
          </a:p>
        </p:txBody>
      </p:sp>
    </p:spTree>
    <p:extLst>
      <p:ext uri="{BB962C8B-B14F-4D97-AF65-F5344CB8AC3E}">
        <p14:creationId xmlns:p14="http://schemas.microsoft.com/office/powerpoint/2010/main" val="2405589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12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VIDEO-2025-11-23-21-19-21 (1)">
            <a:hlinkClick r:id="" action="ppaction://media"/>
            <a:extLst>
              <a:ext uri="{FF2B5EF4-FFF2-40B4-BE49-F238E27FC236}">
                <a16:creationId xmlns:a16="http://schemas.microsoft.com/office/drawing/2014/main" id="{45D4509E-C961-53E8-60F9-72F3A0E35E02}"/>
              </a:ext>
            </a:extLst>
          </p:cNvPr>
          <p:cNvPicPr>
            <a:picLocks noChangeAspect="1"/>
          </p:cNvPicPr>
          <p:nvPr>
            <a:videoFile r:link="rId1"/>
            <p:extLst>
              <p:ext uri="{DAA4B4D4-6D71-4841-9C94-3DE7FCFB9230}">
                <p14:media xmlns:p14="http://schemas.microsoft.com/office/powerpoint/2010/main" r:embed="rId2">
                  <p14:trim end="87652"/>
                </p14:media>
              </p:ext>
            </p:extLst>
          </p:nvPr>
        </p:nvPicPr>
        <p:blipFill>
          <a:blip r:embed="rId4"/>
          <a:stretch>
            <a:fillRect/>
          </a:stretch>
        </p:blipFill>
        <p:spPr>
          <a:xfrm>
            <a:off x="70816" y="1106"/>
            <a:ext cx="12204975" cy="6855788"/>
          </a:xfrm>
          <a:prstGeom prst="rect">
            <a:avLst/>
          </a:prstGeom>
        </p:spPr>
      </p:pic>
    </p:spTree>
    <p:extLst>
      <p:ext uri="{BB962C8B-B14F-4D97-AF65-F5344CB8AC3E}">
        <p14:creationId xmlns:p14="http://schemas.microsoft.com/office/powerpoint/2010/main" val="782807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a:extLst>
            <a:ext uri="{FF2B5EF4-FFF2-40B4-BE49-F238E27FC236}">
              <a16:creationId xmlns:a16="http://schemas.microsoft.com/office/drawing/2014/main" id="{13F88978-DF4E-C8B8-0052-CFC6ED20D260}"/>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B69D02A7-3A6C-01FF-46CC-CAFAB77398E5}"/>
              </a:ext>
            </a:extLst>
          </p:cNvPr>
          <p:cNvSpPr txBox="1"/>
          <p:nvPr/>
        </p:nvSpPr>
        <p:spPr>
          <a:xfrm>
            <a:off x="914400" y="584200"/>
            <a:ext cx="9144000" cy="769441"/>
          </a:xfrm>
          <a:prstGeom prst="rect">
            <a:avLst/>
          </a:prstGeom>
        </p:spPr>
        <p:txBody>
          <a:bodyPr wrap="square" lIns="0" tIns="0" rIns="0" bIns="0" rtlCol="0" anchor="t">
            <a:spAutoFit/>
          </a:bodyPr>
          <a:lstStyle/>
          <a:p>
            <a:pPr algn="just" defTabSz="609630">
              <a:lnSpc>
                <a:spcPts val="5968"/>
              </a:lnSpc>
              <a:defRPr/>
            </a:pPr>
            <a:r>
              <a:rPr lang="en-US" sz="6559" b="1">
                <a:solidFill>
                  <a:srgbClr val="FFFFFF"/>
                </a:solidFill>
                <a:latin typeface="Public Sans Bold"/>
                <a:ea typeface="Public Sans Bold"/>
                <a:cs typeface="Public Sans Bold"/>
                <a:sym typeface="Public Sans Bold"/>
              </a:rPr>
              <a:t>References</a:t>
            </a:r>
          </a:p>
        </p:txBody>
      </p:sp>
      <p:sp>
        <p:nvSpPr>
          <p:cNvPr id="3" name="TextBox 3">
            <a:extLst>
              <a:ext uri="{FF2B5EF4-FFF2-40B4-BE49-F238E27FC236}">
                <a16:creationId xmlns:a16="http://schemas.microsoft.com/office/drawing/2014/main" id="{43482C25-494E-FB1E-E09E-8668DD41BC8D}"/>
              </a:ext>
            </a:extLst>
          </p:cNvPr>
          <p:cNvSpPr txBox="1"/>
          <p:nvPr/>
        </p:nvSpPr>
        <p:spPr>
          <a:xfrm>
            <a:off x="812800" y="1600201"/>
            <a:ext cx="10668000" cy="4674806"/>
          </a:xfrm>
          <a:prstGeom prst="rect">
            <a:avLst/>
          </a:prstGeom>
        </p:spPr>
        <p:txBody>
          <a:bodyPr wrap="square" lIns="0" tIns="0" rIns="0" bIns="0" rtlCol="0" anchor="t">
            <a:spAutoFit/>
          </a:bodyPr>
          <a:lstStyle/>
          <a:p>
            <a:pPr algn="just" defTabSz="609630">
              <a:lnSpc>
                <a:spcPct val="150000"/>
              </a:lnSpc>
              <a:defRPr/>
            </a:pPr>
            <a:r>
              <a:rPr lang="en-US" sz="1200" err="1">
                <a:solidFill>
                  <a:srgbClr val="FFFFFF"/>
                </a:solidFill>
                <a:latin typeface="Public Sans"/>
                <a:ea typeface="Public Sans"/>
                <a:cs typeface="Public Sans"/>
                <a:sym typeface="Public Sans"/>
              </a:rPr>
              <a:t>Alfiana</a:t>
            </a:r>
            <a:r>
              <a:rPr lang="en-US" sz="1200">
                <a:solidFill>
                  <a:srgbClr val="FFFFFF"/>
                </a:solidFill>
                <a:latin typeface="Public Sans"/>
                <a:ea typeface="Public Sans"/>
                <a:cs typeface="Public Sans"/>
                <a:sym typeface="Public Sans"/>
              </a:rPr>
              <a:t>, F., Khofifah, N., Ramadhan, T., </a:t>
            </a:r>
            <a:r>
              <a:rPr lang="en-US" sz="1200" err="1">
                <a:solidFill>
                  <a:srgbClr val="FFFFFF"/>
                </a:solidFill>
                <a:latin typeface="Public Sans"/>
                <a:ea typeface="Public Sans"/>
                <a:cs typeface="Public Sans"/>
                <a:sym typeface="Public Sans"/>
              </a:rPr>
              <a:t>Septiani</a:t>
            </a:r>
            <a:r>
              <a:rPr lang="en-US" sz="1200">
                <a:solidFill>
                  <a:srgbClr val="FFFFFF"/>
                </a:solidFill>
                <a:latin typeface="Public Sans"/>
                <a:ea typeface="Public Sans"/>
                <a:cs typeface="Public Sans"/>
                <a:sym typeface="Public Sans"/>
              </a:rPr>
              <a:t>, N., Wahyuningsih, W., Azizah, N.N. and </a:t>
            </a:r>
            <a:r>
              <a:rPr lang="en-US" sz="1200" err="1">
                <a:solidFill>
                  <a:srgbClr val="FFFFFF"/>
                </a:solidFill>
                <a:latin typeface="Public Sans"/>
                <a:ea typeface="Public Sans"/>
                <a:cs typeface="Public Sans"/>
                <a:sym typeface="Public Sans"/>
              </a:rPr>
              <a:t>Ramadhona</a:t>
            </a:r>
            <a:r>
              <a:rPr lang="en-US" sz="1200">
                <a:solidFill>
                  <a:srgbClr val="FFFFFF"/>
                </a:solidFill>
                <a:latin typeface="Public Sans"/>
                <a:ea typeface="Public Sans"/>
                <a:cs typeface="Public Sans"/>
                <a:sym typeface="Public Sans"/>
              </a:rPr>
              <a:t>, N., (2023). Apply the search engine optimization (</a:t>
            </a:r>
            <a:r>
              <a:rPr lang="en-US" sz="1200" err="1">
                <a:solidFill>
                  <a:srgbClr val="FFFFFF"/>
                </a:solidFill>
                <a:latin typeface="Public Sans"/>
                <a:ea typeface="Public Sans"/>
                <a:cs typeface="Public Sans"/>
                <a:sym typeface="Public Sans"/>
              </a:rPr>
              <a:t>seo</a:t>
            </a:r>
            <a:r>
              <a:rPr lang="en-US" sz="1200">
                <a:solidFill>
                  <a:srgbClr val="FFFFFF"/>
                </a:solidFill>
                <a:latin typeface="Public Sans"/>
                <a:ea typeface="Public Sans"/>
                <a:cs typeface="Public Sans"/>
                <a:sym typeface="Public Sans"/>
              </a:rPr>
              <a:t>) method to determine website ranking on search engines. International Journal of Cyber and IT Service Management, 3(1), pp.65-73.</a:t>
            </a:r>
          </a:p>
          <a:p>
            <a:pPr algn="just" defTabSz="609630">
              <a:lnSpc>
                <a:spcPct val="150000"/>
              </a:lnSpc>
              <a:defRPr/>
            </a:pPr>
            <a:r>
              <a:rPr lang="en-US" sz="1200">
                <a:solidFill>
                  <a:srgbClr val="FFFFFF"/>
                </a:solidFill>
                <a:latin typeface="Public Sans"/>
                <a:ea typeface="Public Sans"/>
                <a:cs typeface="Public Sans"/>
                <a:sym typeface="Public Sans"/>
              </a:rPr>
              <a:t>Enright, K., (2021). Elusive quality: the challenges and ethical dilemmas faced by international non-governmental </a:t>
            </a:r>
            <a:r>
              <a:rPr lang="en-US" sz="1200" err="1">
                <a:solidFill>
                  <a:srgbClr val="FFFFFF"/>
                </a:solidFill>
                <a:latin typeface="Public Sans"/>
                <a:ea typeface="Public Sans"/>
                <a:cs typeface="Public Sans"/>
                <a:sym typeface="Public Sans"/>
              </a:rPr>
              <a:t>organisations</a:t>
            </a:r>
            <a:r>
              <a:rPr lang="en-US" sz="1200">
                <a:solidFill>
                  <a:srgbClr val="FFFFFF"/>
                </a:solidFill>
                <a:latin typeface="Public Sans"/>
                <a:ea typeface="Public Sans"/>
                <a:cs typeface="Public Sans"/>
                <a:sym typeface="Public Sans"/>
              </a:rPr>
              <a:t> in sourcing quality assured medical products. BMJ global health, 6(Suppl 3), p.e004339.</a:t>
            </a:r>
          </a:p>
          <a:p>
            <a:pPr algn="just" defTabSz="609630">
              <a:lnSpc>
                <a:spcPct val="150000"/>
              </a:lnSpc>
              <a:defRPr/>
            </a:pPr>
            <a:r>
              <a:rPr lang="en-US" sz="1200">
                <a:solidFill>
                  <a:srgbClr val="FFFFFF"/>
                </a:solidFill>
                <a:latin typeface="Public Sans"/>
                <a:ea typeface="Public Sans"/>
                <a:cs typeface="Public Sans"/>
                <a:sym typeface="Public Sans"/>
              </a:rPr>
              <a:t>Ghorbanzadeh, D. and </a:t>
            </a:r>
            <a:r>
              <a:rPr lang="en-US" sz="1200" err="1">
                <a:solidFill>
                  <a:srgbClr val="FFFFFF"/>
                </a:solidFill>
                <a:latin typeface="Public Sans"/>
                <a:ea typeface="Public Sans"/>
                <a:cs typeface="Public Sans"/>
                <a:sym typeface="Public Sans"/>
              </a:rPr>
              <a:t>Rahehagh</a:t>
            </a:r>
            <a:r>
              <a:rPr lang="en-US" sz="1200">
                <a:solidFill>
                  <a:srgbClr val="FFFFFF"/>
                </a:solidFill>
                <a:latin typeface="Public Sans"/>
                <a:ea typeface="Public Sans"/>
                <a:cs typeface="Public Sans"/>
                <a:sym typeface="Public Sans"/>
              </a:rPr>
              <a:t>, A., (2021). Emotional brand attachment and brand love: the emotional bridges in the process of transition from satisfaction to loyalty. </a:t>
            </a:r>
            <a:r>
              <a:rPr lang="en-US" sz="1200" err="1">
                <a:solidFill>
                  <a:srgbClr val="FFFFFF"/>
                </a:solidFill>
                <a:latin typeface="Public Sans"/>
                <a:ea typeface="Public Sans"/>
                <a:cs typeface="Public Sans"/>
                <a:sym typeface="Public Sans"/>
              </a:rPr>
              <a:t>Rajagiri</a:t>
            </a:r>
            <a:r>
              <a:rPr lang="en-US" sz="1200">
                <a:solidFill>
                  <a:srgbClr val="FFFFFF"/>
                </a:solidFill>
                <a:latin typeface="Public Sans"/>
                <a:ea typeface="Public Sans"/>
                <a:cs typeface="Public Sans"/>
                <a:sym typeface="Public Sans"/>
              </a:rPr>
              <a:t> Management Journal, 15(1), pp.16-38.</a:t>
            </a:r>
          </a:p>
          <a:p>
            <a:pPr algn="just" defTabSz="609630">
              <a:lnSpc>
                <a:spcPct val="150000"/>
              </a:lnSpc>
              <a:defRPr/>
            </a:pPr>
            <a:r>
              <a:rPr lang="en-US" sz="1200">
                <a:solidFill>
                  <a:srgbClr val="FFFFFF"/>
                </a:solidFill>
                <a:latin typeface="Public Sans"/>
                <a:ea typeface="Public Sans"/>
                <a:cs typeface="Public Sans"/>
                <a:sym typeface="Public Sans"/>
              </a:rPr>
              <a:t>Goodsell, L., (2023). Design Better and Build Your Brand in Canva: A beginner's guide to producing professional branding, marketing, and social content for businesses. </a:t>
            </a:r>
            <a:r>
              <a:rPr lang="en-US" sz="1200" err="1">
                <a:solidFill>
                  <a:srgbClr val="FFFFFF"/>
                </a:solidFill>
                <a:latin typeface="Public Sans"/>
                <a:ea typeface="Public Sans"/>
                <a:cs typeface="Public Sans"/>
                <a:sym typeface="Public Sans"/>
              </a:rPr>
              <a:t>Packt</a:t>
            </a:r>
            <a:r>
              <a:rPr lang="en-US" sz="1200">
                <a:solidFill>
                  <a:srgbClr val="FFFFFF"/>
                </a:solidFill>
                <a:latin typeface="Public Sans"/>
                <a:ea typeface="Public Sans"/>
                <a:cs typeface="Public Sans"/>
                <a:sym typeface="Public Sans"/>
              </a:rPr>
              <a:t> Publishing Ltd.</a:t>
            </a:r>
          </a:p>
          <a:p>
            <a:pPr algn="just" defTabSz="609630">
              <a:lnSpc>
                <a:spcPct val="150000"/>
              </a:lnSpc>
              <a:defRPr/>
            </a:pPr>
            <a:r>
              <a:rPr lang="en-US" sz="1200">
                <a:solidFill>
                  <a:srgbClr val="FFFFFF"/>
                </a:solidFill>
                <a:latin typeface="Public Sans"/>
                <a:ea typeface="Public Sans"/>
                <a:cs typeface="Public Sans"/>
                <a:sym typeface="Public Sans"/>
              </a:rPr>
              <a:t>Himeur, Y., Elnour, M., Fadli, F., Meskin, N., Petri, I., Rezgui, Y., </a:t>
            </a:r>
            <a:r>
              <a:rPr lang="en-US" sz="1200" err="1">
                <a:solidFill>
                  <a:srgbClr val="FFFFFF"/>
                </a:solidFill>
                <a:latin typeface="Public Sans"/>
                <a:ea typeface="Public Sans"/>
                <a:cs typeface="Public Sans"/>
                <a:sym typeface="Public Sans"/>
              </a:rPr>
              <a:t>Bensaali</a:t>
            </a:r>
            <a:r>
              <a:rPr lang="en-US" sz="1200">
                <a:solidFill>
                  <a:srgbClr val="FFFFFF"/>
                </a:solidFill>
                <a:latin typeface="Public Sans"/>
                <a:ea typeface="Public Sans"/>
                <a:cs typeface="Public Sans"/>
                <a:sym typeface="Public Sans"/>
              </a:rPr>
              <a:t>, F. and Amira, A., (2023). AI-big data analytics for building automation and management systems: a survey, actual challenges and future perspectives. Artificial intelligence review, 56(6), pp.4929-5021.</a:t>
            </a:r>
          </a:p>
          <a:p>
            <a:pPr algn="just" defTabSz="609630">
              <a:lnSpc>
                <a:spcPct val="150000"/>
              </a:lnSpc>
              <a:defRPr/>
            </a:pPr>
            <a:r>
              <a:rPr lang="en-US" sz="1200">
                <a:solidFill>
                  <a:srgbClr val="FFFFFF"/>
                </a:solidFill>
                <a:latin typeface="Public Sans"/>
                <a:ea typeface="Public Sans"/>
                <a:cs typeface="Public Sans"/>
                <a:sym typeface="Public Sans"/>
              </a:rPr>
              <a:t>Kirkby, K., </a:t>
            </a:r>
            <a:r>
              <a:rPr lang="en-US" sz="1200" err="1">
                <a:solidFill>
                  <a:srgbClr val="FFFFFF"/>
                </a:solidFill>
                <a:latin typeface="Public Sans"/>
                <a:ea typeface="Public Sans"/>
                <a:cs typeface="Public Sans"/>
                <a:sym typeface="Public Sans"/>
              </a:rPr>
              <a:t>Antiporta</a:t>
            </a:r>
            <a:r>
              <a:rPr lang="en-US" sz="1200">
                <a:solidFill>
                  <a:srgbClr val="FFFFFF"/>
                </a:solidFill>
                <a:latin typeface="Public Sans"/>
                <a:ea typeface="Public Sans"/>
                <a:cs typeface="Public Sans"/>
                <a:sym typeface="Public Sans"/>
              </a:rPr>
              <a:t>, D.A., </a:t>
            </a:r>
            <a:r>
              <a:rPr lang="en-US" sz="1200" err="1">
                <a:solidFill>
                  <a:srgbClr val="FFFFFF"/>
                </a:solidFill>
                <a:latin typeface="Public Sans"/>
                <a:ea typeface="Public Sans"/>
                <a:cs typeface="Public Sans"/>
                <a:sym typeface="Public Sans"/>
              </a:rPr>
              <a:t>Schlotheuber</a:t>
            </a:r>
            <a:r>
              <a:rPr lang="en-US" sz="1200">
                <a:solidFill>
                  <a:srgbClr val="FFFFFF"/>
                </a:solidFill>
                <a:latin typeface="Public Sans"/>
                <a:ea typeface="Public Sans"/>
                <a:cs typeface="Public Sans"/>
                <a:sym typeface="Public Sans"/>
              </a:rPr>
              <a:t>, A. and </a:t>
            </a:r>
            <a:r>
              <a:rPr lang="en-US" sz="1200" err="1">
                <a:solidFill>
                  <a:srgbClr val="FFFFFF"/>
                </a:solidFill>
                <a:latin typeface="Public Sans"/>
                <a:ea typeface="Public Sans"/>
                <a:cs typeface="Public Sans"/>
                <a:sym typeface="Public Sans"/>
              </a:rPr>
              <a:t>Hosseinpoor</a:t>
            </a:r>
            <a:r>
              <a:rPr lang="en-US" sz="1200">
                <a:solidFill>
                  <a:srgbClr val="FFFFFF"/>
                </a:solidFill>
                <a:latin typeface="Public Sans"/>
                <a:ea typeface="Public Sans"/>
                <a:cs typeface="Public Sans"/>
                <a:sym typeface="Public Sans"/>
              </a:rPr>
              <a:t>, A.R., (2024). Making health inequality analysis accessible: WHO tools and resources using Microsoft Excel. International journal for equity in health, 23(1), p.205.</a:t>
            </a:r>
          </a:p>
          <a:p>
            <a:pPr algn="just" defTabSz="609630">
              <a:lnSpc>
                <a:spcPct val="150000"/>
              </a:lnSpc>
              <a:defRPr/>
            </a:pPr>
            <a:r>
              <a:rPr lang="en-US" sz="1200">
                <a:solidFill>
                  <a:srgbClr val="FFFFFF"/>
                </a:solidFill>
                <a:latin typeface="Public Sans"/>
                <a:ea typeface="Public Sans"/>
                <a:cs typeface="Public Sans"/>
                <a:sym typeface="Public Sans"/>
              </a:rPr>
              <a:t>Muley, P., Dalvi, S. and </a:t>
            </a:r>
            <a:r>
              <a:rPr lang="en-US" sz="1200" err="1">
                <a:solidFill>
                  <a:srgbClr val="FFFFFF"/>
                </a:solidFill>
                <a:latin typeface="Public Sans"/>
                <a:ea typeface="Public Sans"/>
                <a:cs typeface="Public Sans"/>
                <a:sym typeface="Public Sans"/>
              </a:rPr>
              <a:t>Mawande</a:t>
            </a:r>
            <a:r>
              <a:rPr lang="en-US" sz="1200">
                <a:solidFill>
                  <a:srgbClr val="FFFFFF"/>
                </a:solidFill>
                <a:latin typeface="Public Sans"/>
                <a:ea typeface="Public Sans"/>
                <a:cs typeface="Public Sans"/>
                <a:sym typeface="Public Sans"/>
              </a:rPr>
              <a:t>, S., (2021). A STUDY OF UNDERSTANDING USERS’INTENTION TO USE ONLINE SURVEY PLATFORMS: A STUDY WITH SPECIAL REFERENCE TO GOOGLE FORM AND SURVEY MONKEY. International Journal of Management (IJM), 12(12).</a:t>
            </a:r>
          </a:p>
          <a:p>
            <a:pPr algn="just" defTabSz="609630">
              <a:lnSpc>
                <a:spcPct val="150000"/>
              </a:lnSpc>
              <a:defRPr/>
            </a:pPr>
            <a:r>
              <a:rPr lang="en-US" sz="1200" err="1">
                <a:solidFill>
                  <a:srgbClr val="FFFFFF"/>
                </a:solidFill>
                <a:latin typeface="Public Sans"/>
                <a:ea typeface="Public Sans"/>
                <a:cs typeface="Public Sans"/>
                <a:sym typeface="Public Sans"/>
              </a:rPr>
              <a:t>Ojonugwa</a:t>
            </a:r>
            <a:r>
              <a:rPr lang="en-US" sz="1200">
                <a:solidFill>
                  <a:srgbClr val="FFFFFF"/>
                </a:solidFill>
                <a:latin typeface="Public Sans"/>
                <a:ea typeface="Public Sans"/>
                <a:cs typeface="Public Sans"/>
                <a:sym typeface="Public Sans"/>
              </a:rPr>
              <a:t>, B.M., </a:t>
            </a:r>
            <a:r>
              <a:rPr lang="en-US" sz="1200" err="1">
                <a:solidFill>
                  <a:srgbClr val="FFFFFF"/>
                </a:solidFill>
                <a:latin typeface="Public Sans"/>
                <a:ea typeface="Public Sans"/>
                <a:cs typeface="Public Sans"/>
                <a:sym typeface="Public Sans"/>
              </a:rPr>
              <a:t>Ogunwale</a:t>
            </a:r>
            <a:r>
              <a:rPr lang="en-US" sz="1200">
                <a:solidFill>
                  <a:srgbClr val="FFFFFF"/>
                </a:solidFill>
                <a:latin typeface="Public Sans"/>
                <a:ea typeface="Public Sans"/>
                <a:cs typeface="Public Sans"/>
                <a:sym typeface="Public Sans"/>
              </a:rPr>
              <a:t>, B., </a:t>
            </a:r>
            <a:r>
              <a:rPr lang="en-US" sz="1200" err="1">
                <a:solidFill>
                  <a:srgbClr val="FFFFFF"/>
                </a:solidFill>
                <a:latin typeface="Public Sans"/>
                <a:ea typeface="Public Sans"/>
                <a:cs typeface="Public Sans"/>
                <a:sym typeface="Public Sans"/>
              </a:rPr>
              <a:t>Adanigbo</a:t>
            </a:r>
            <a:r>
              <a:rPr lang="en-US" sz="1200">
                <a:solidFill>
                  <a:srgbClr val="FFFFFF"/>
                </a:solidFill>
                <a:latin typeface="Public Sans"/>
                <a:ea typeface="Public Sans"/>
                <a:cs typeface="Public Sans"/>
                <a:sym typeface="Public Sans"/>
              </a:rPr>
              <a:t>, O.S. and Ochefu, A., (2022). Media Production in Fintech: Leveraging Visual Storytelling to Enhance Consumer Trust and Engagement.</a:t>
            </a:r>
          </a:p>
          <a:p>
            <a:pPr algn="just" defTabSz="609630">
              <a:lnSpc>
                <a:spcPct val="150000"/>
              </a:lnSpc>
              <a:defRPr/>
            </a:pPr>
            <a:r>
              <a:rPr lang="en-US" sz="1200">
                <a:solidFill>
                  <a:srgbClr val="FFFFFF"/>
                </a:solidFill>
                <a:latin typeface="Public Sans"/>
                <a:ea typeface="Public Sans"/>
                <a:cs typeface="Public Sans"/>
                <a:sym typeface="Public Sans"/>
              </a:rPr>
              <a:t>Roumeliotis, K.I. and Tselikas, N.D., (2022). An effective SEO techniques and technologies guide-map. Journal of web engineering, 21(5), pp.1603-1649.</a:t>
            </a:r>
          </a:p>
        </p:txBody>
      </p:sp>
      <p:sp>
        <p:nvSpPr>
          <p:cNvPr id="6" name="Freeform 6">
            <a:extLst>
              <a:ext uri="{FF2B5EF4-FFF2-40B4-BE49-F238E27FC236}">
                <a16:creationId xmlns:a16="http://schemas.microsoft.com/office/drawing/2014/main" id="{40D2078F-7E71-0779-E83C-152D2E723D17}"/>
              </a:ext>
            </a:extLst>
          </p:cNvPr>
          <p:cNvSpPr/>
          <p:nvPr/>
        </p:nvSpPr>
        <p:spPr>
          <a:xfrm>
            <a:off x="11310416" y="685800"/>
            <a:ext cx="195785" cy="195785"/>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defRPr/>
            </a:pPr>
            <a:endParaRPr lang="en-GB" sz="1200">
              <a:solidFill>
                <a:prstClr val="black"/>
              </a:solidFill>
              <a:latin typeface="Calibri"/>
            </a:endParaRPr>
          </a:p>
        </p:txBody>
      </p:sp>
      <p:sp>
        <p:nvSpPr>
          <p:cNvPr id="7" name="Freeform 7">
            <a:extLst>
              <a:ext uri="{FF2B5EF4-FFF2-40B4-BE49-F238E27FC236}">
                <a16:creationId xmlns:a16="http://schemas.microsoft.com/office/drawing/2014/main" id="{563BA702-4166-E494-2C93-901E9904C0AA}"/>
              </a:ext>
            </a:extLst>
          </p:cNvPr>
          <p:cNvSpPr/>
          <p:nvPr/>
        </p:nvSpPr>
        <p:spPr>
          <a:xfrm flipH="1">
            <a:off x="685800" y="685800"/>
            <a:ext cx="195785" cy="195785"/>
          </a:xfrm>
          <a:custGeom>
            <a:avLst/>
            <a:gdLst/>
            <a:ahLst/>
            <a:cxnLst/>
            <a:rect l="l" t="t" r="r" b="b"/>
            <a:pathLst>
              <a:path w="293677" h="293677">
                <a:moveTo>
                  <a:pt x="293677" y="0"/>
                </a:moveTo>
                <a:lnTo>
                  <a:pt x="0" y="0"/>
                </a:lnTo>
                <a:lnTo>
                  <a:pt x="0" y="293677"/>
                </a:lnTo>
                <a:lnTo>
                  <a:pt x="293677" y="293677"/>
                </a:lnTo>
                <a:lnTo>
                  <a:pt x="293677"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defRPr/>
            </a:pPr>
            <a:endParaRPr lang="en-GB" sz="1200">
              <a:solidFill>
                <a:prstClr val="black"/>
              </a:solidFill>
              <a:latin typeface="Calibri"/>
            </a:endParaRPr>
          </a:p>
        </p:txBody>
      </p:sp>
    </p:spTree>
    <p:extLst>
      <p:ext uri="{BB962C8B-B14F-4D97-AF65-F5344CB8AC3E}">
        <p14:creationId xmlns:p14="http://schemas.microsoft.com/office/powerpoint/2010/main" val="20583564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p:cNvGrpSpPr/>
        <p:nvPr/>
      </p:nvGrpSpPr>
      <p:grpSpPr>
        <a:xfrm>
          <a:off x="0" y="0"/>
          <a:ext cx="0" cy="0"/>
          <a:chOff x="0" y="0"/>
          <a:chExt cx="0" cy="0"/>
        </a:xfrm>
      </p:grpSpPr>
      <p:sp>
        <p:nvSpPr>
          <p:cNvPr id="2" name="TextBox 2"/>
          <p:cNvSpPr txBox="1"/>
          <p:nvPr/>
        </p:nvSpPr>
        <p:spPr>
          <a:xfrm>
            <a:off x="2895600" y="3378200"/>
            <a:ext cx="8356600" cy="1102866"/>
          </a:xfrm>
          <a:prstGeom prst="rect">
            <a:avLst/>
          </a:prstGeom>
        </p:spPr>
        <p:txBody>
          <a:bodyPr wrap="square" lIns="0" tIns="0" rIns="0" bIns="0" rtlCol="0" anchor="t">
            <a:spAutoFit/>
          </a:bodyPr>
          <a:lstStyle/>
          <a:p>
            <a:pPr defTabSz="609630">
              <a:lnSpc>
                <a:spcPts val="8581"/>
              </a:lnSpc>
            </a:pPr>
            <a:r>
              <a:rPr lang="en-US" sz="9430" b="1">
                <a:solidFill>
                  <a:srgbClr val="FFFFFF"/>
                </a:solidFill>
                <a:latin typeface="Public Sans Bold"/>
                <a:ea typeface="Public Sans Bold"/>
                <a:cs typeface="Public Sans Bold"/>
                <a:sym typeface="Public Sans Bold"/>
              </a:rPr>
              <a:t>Thank You</a:t>
            </a:r>
          </a:p>
        </p:txBody>
      </p:sp>
      <p:grpSp>
        <p:nvGrpSpPr>
          <p:cNvPr id="3" name="Group 3"/>
          <p:cNvGrpSpPr/>
          <p:nvPr/>
        </p:nvGrpSpPr>
        <p:grpSpPr>
          <a:xfrm>
            <a:off x="-863008" y="-161655"/>
            <a:ext cx="13441915" cy="1581263"/>
            <a:chOff x="0" y="0"/>
            <a:chExt cx="5310386" cy="624696"/>
          </a:xfrm>
        </p:grpSpPr>
        <p:sp>
          <p:nvSpPr>
            <p:cNvPr id="4" name="Freeform 4"/>
            <p:cNvSpPr/>
            <p:nvPr/>
          </p:nvSpPr>
          <p:spPr>
            <a:xfrm>
              <a:off x="0" y="0"/>
              <a:ext cx="5310386" cy="624696"/>
            </a:xfrm>
            <a:custGeom>
              <a:avLst/>
              <a:gdLst/>
              <a:ahLst/>
              <a:cxnLst/>
              <a:rect l="l" t="t" r="r" b="b"/>
              <a:pathLst>
                <a:path w="5310386" h="624696">
                  <a:moveTo>
                    <a:pt x="0" y="0"/>
                  </a:moveTo>
                  <a:lnTo>
                    <a:pt x="5310386" y="0"/>
                  </a:lnTo>
                  <a:lnTo>
                    <a:pt x="5310386" y="624696"/>
                  </a:lnTo>
                  <a:lnTo>
                    <a:pt x="0" y="624696"/>
                  </a:lnTo>
                  <a:close/>
                </a:path>
              </a:pathLst>
            </a:custGeom>
            <a:solidFill>
              <a:srgbClr val="80773C"/>
            </a:solidFill>
          </p:spPr>
          <p:txBody>
            <a:bodyPr/>
            <a:lstStyle/>
            <a:p>
              <a:pPr defTabSz="609630"/>
              <a:endParaRPr lang="en-GB" sz="1200">
                <a:solidFill>
                  <a:prstClr val="black"/>
                </a:solidFill>
                <a:latin typeface="Calibri"/>
              </a:endParaRPr>
            </a:p>
          </p:txBody>
        </p:sp>
        <p:sp>
          <p:nvSpPr>
            <p:cNvPr id="5" name="TextBox 5"/>
            <p:cNvSpPr txBox="1"/>
            <p:nvPr/>
          </p:nvSpPr>
          <p:spPr>
            <a:xfrm>
              <a:off x="0" y="-38100"/>
              <a:ext cx="5310386" cy="662796"/>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9" name="Freeform 9"/>
          <p:cNvSpPr/>
          <p:nvPr/>
        </p:nvSpPr>
        <p:spPr>
          <a:xfrm>
            <a:off x="660818" y="5976416"/>
            <a:ext cx="195785" cy="195785"/>
          </a:xfrm>
          <a:custGeom>
            <a:avLst/>
            <a:gdLst/>
            <a:ahLst/>
            <a:cxnLst/>
            <a:rect l="l" t="t" r="r" b="b"/>
            <a:pathLst>
              <a:path w="293677" h="293677">
                <a:moveTo>
                  <a:pt x="0" y="0"/>
                </a:moveTo>
                <a:lnTo>
                  <a:pt x="293676" y="0"/>
                </a:lnTo>
                <a:lnTo>
                  <a:pt x="293676" y="293677"/>
                </a:lnTo>
                <a:lnTo>
                  <a:pt x="0" y="2936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12</Notes>
  <HiddenSlides>0</HiddenSlides>
  <ScaleCrop>false</ScaleCrop>
  <HeadingPairs>
    <vt:vector size="4" baseType="variant">
      <vt:variant>
        <vt:lpstr>Theme</vt:lpstr>
      </vt:variant>
      <vt:variant>
        <vt:i4>2</vt:i4>
      </vt:variant>
      <vt:variant>
        <vt:lpstr>Slide Titles</vt:lpstr>
      </vt:variant>
      <vt:variant>
        <vt:i4>16</vt:i4>
      </vt:variant>
    </vt:vector>
  </HeadingPairs>
  <TitlesOfParts>
    <vt:vector size="18" baseType="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 As</dc:creator>
  <cp:revision>1</cp:revision>
  <dcterms:created xsi:type="dcterms:W3CDTF">2025-10-29T11:22:37Z</dcterms:created>
  <dcterms:modified xsi:type="dcterms:W3CDTF">2025-11-27T17:33:17Z</dcterms:modified>
</cp:coreProperties>
</file>