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87" r:id="rId4"/>
    <p:sldId id="288" r:id="rId5"/>
    <p:sldId id="290" r:id="rId6"/>
    <p:sldId id="289" r:id="rId7"/>
    <p:sldId id="261" r:id="rId8"/>
    <p:sldId id="263" r:id="rId9"/>
    <p:sldId id="264" r:id="rId10"/>
    <p:sldId id="270" r:id="rId11"/>
    <p:sldId id="271" r:id="rId12"/>
    <p:sldId id="272" r:id="rId13"/>
    <p:sldId id="273" r:id="rId14"/>
    <p:sldId id="274" r:id="rId15"/>
    <p:sldId id="277" r:id="rId16"/>
    <p:sldId id="278" r:id="rId17"/>
    <p:sldId id="279" r:id="rId18"/>
    <p:sldId id="26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52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EC8F4F1-6B2F-4754-A12C-B58E617D24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3E9EF4C-6BF1-4B9E-9DF4-AA0DEEA544F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ndtools.com/pages/article/newTED_85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76400"/>
            <a:ext cx="8062912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ECES6009/C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Making a Difference/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429000"/>
            <a:ext cx="8062912" cy="1752600"/>
          </a:xfrm>
        </p:spPr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4 / </a:t>
            </a:r>
            <a:r>
              <a:rPr lang="en-GB" i="1" dirty="0" smtClean="0"/>
              <a:t>Session 4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53818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dirty="0" err="1" smtClean="0"/>
              <a:t>Amlasiantaethau</a:t>
            </a:r>
            <a:endParaRPr lang="en-GB" dirty="0" smtClean="0"/>
          </a:p>
          <a:p>
            <a:r>
              <a:rPr lang="en-GB" dirty="0" err="1" smtClean="0"/>
              <a:t>Gwerthoedd</a:t>
            </a:r>
            <a:endParaRPr lang="en-GB" dirty="0" smtClean="0"/>
          </a:p>
          <a:p>
            <a:r>
              <a:rPr lang="en-GB" dirty="0" err="1" smtClean="0"/>
              <a:t>Modelau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r>
              <a:rPr lang="en-GB" dirty="0" smtClean="0"/>
              <a:t> yn </a:t>
            </a:r>
            <a:r>
              <a:rPr lang="en-GB" dirty="0" err="1" smtClean="0"/>
              <a:t>amlasiantaethol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Multi-agencies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Models of multi- agency work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46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smtClean="0"/>
              <a:t>What does ‘</a:t>
            </a:r>
            <a:r>
              <a:rPr lang="en-GB" dirty="0"/>
              <a:t>m</a:t>
            </a:r>
            <a:r>
              <a:rPr lang="en-GB" dirty="0" smtClean="0"/>
              <a:t>ulti-agency’ mean 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Gweithwyr</a:t>
            </a:r>
            <a:r>
              <a:rPr lang="en-GB" dirty="0" smtClean="0"/>
              <a:t> gwahanol o </a:t>
            </a:r>
            <a:r>
              <a:rPr lang="en-GB" dirty="0" err="1" smtClean="0"/>
              <a:t>asiantaethau</a:t>
            </a:r>
            <a:r>
              <a:rPr lang="en-GB" dirty="0" smtClean="0"/>
              <a:t> gwahanol yn </a:t>
            </a:r>
            <a:r>
              <a:rPr lang="en-GB" dirty="0" err="1" smtClean="0"/>
              <a:t>ymuno</a:t>
            </a:r>
            <a:r>
              <a:rPr lang="en-GB" dirty="0" smtClean="0"/>
              <a:t> </a:t>
            </a:r>
            <a:r>
              <a:rPr lang="en-GB" dirty="0" err="1" smtClean="0"/>
              <a:t>gyda’i</a:t>
            </a:r>
            <a:r>
              <a:rPr lang="en-GB" dirty="0" smtClean="0"/>
              <a:t> gilydd gyda’r </a:t>
            </a:r>
            <a:r>
              <a:rPr lang="en-GB" dirty="0" err="1" smtClean="0"/>
              <a:t>amcan</a:t>
            </a:r>
            <a:r>
              <a:rPr lang="en-GB" dirty="0" smtClean="0"/>
              <a:t> o </a:t>
            </a:r>
            <a:r>
              <a:rPr lang="en-GB" dirty="0" err="1" smtClean="0"/>
              <a:t>ddeall</a:t>
            </a:r>
            <a:r>
              <a:rPr lang="en-GB" dirty="0" smtClean="0"/>
              <a:t> a </a:t>
            </a:r>
            <a:r>
              <a:rPr lang="en-GB" dirty="0" err="1" smtClean="0"/>
              <a:t>cheisio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neu </a:t>
            </a:r>
            <a:r>
              <a:rPr lang="en-GB" dirty="0" err="1" smtClean="0"/>
              <a:t>lleihau</a:t>
            </a:r>
            <a:r>
              <a:rPr lang="en-GB" dirty="0" smtClean="0"/>
              <a:t> problem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Different </a:t>
            </a:r>
            <a:r>
              <a:rPr lang="en-GB" i="1" dirty="0"/>
              <a:t>workers from </a:t>
            </a:r>
            <a:r>
              <a:rPr lang="en-GB" i="1" dirty="0" smtClean="0"/>
              <a:t>different </a:t>
            </a:r>
            <a:r>
              <a:rPr lang="en-GB" i="1" dirty="0"/>
              <a:t>agencies joining together with a shared aim of understanding and the  trying to solve or alleviate a problem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668461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90600"/>
            <a:ext cx="8229600" cy="1399032"/>
          </a:xfrm>
        </p:spPr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 1: Pwy </a:t>
            </a:r>
            <a:r>
              <a:rPr lang="en-GB" dirty="0" smtClean="0"/>
              <a:t>yw’r </a:t>
            </a:r>
            <a:r>
              <a:rPr lang="en-GB" dirty="0" err="1" smtClean="0"/>
              <a:t>asiantaethau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Task 1: Who </a:t>
            </a:r>
            <a:r>
              <a:rPr lang="en-GB" dirty="0" smtClean="0"/>
              <a:t>are the agencies?</a:t>
            </a:r>
            <a:endParaRPr lang="cy-GB" dirty="0"/>
          </a:p>
        </p:txBody>
      </p:sp>
      <p:pic>
        <p:nvPicPr>
          <p:cNvPr id="5" name="Content Placeholder 4" descr="Asking Defining Questions - Excelsior College OWL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2971800"/>
            <a:ext cx="4114800" cy="2743200"/>
          </a:xfrm>
        </p:spPr>
      </p:pic>
    </p:spTree>
    <p:extLst>
      <p:ext uri="{BB962C8B-B14F-4D97-AF65-F5344CB8AC3E}">
        <p14:creationId xmlns:p14="http://schemas.microsoft.com/office/powerpoint/2010/main" val="1457761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asiantaethau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Who are the agencies?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1800" b="1" dirty="0" err="1" smtClean="0"/>
              <a:t>Addysg</a:t>
            </a:r>
            <a:r>
              <a:rPr lang="en-GB" sz="1800" dirty="0" smtClean="0"/>
              <a:t>- </a:t>
            </a:r>
            <a:r>
              <a:rPr lang="en-GB" sz="1800" dirty="0" err="1" smtClean="0"/>
              <a:t>gwasanaethau</a:t>
            </a:r>
            <a:r>
              <a:rPr lang="en-GB" sz="1800" dirty="0" smtClean="0"/>
              <a:t> </a:t>
            </a:r>
            <a:r>
              <a:rPr lang="en-GB" sz="1800" dirty="0" err="1" smtClean="0"/>
              <a:t>ysgolion</a:t>
            </a:r>
            <a:endParaRPr lang="en-GB" sz="1800" dirty="0" smtClean="0"/>
          </a:p>
          <a:p>
            <a:pPr marL="64008" indent="0">
              <a:lnSpc>
                <a:spcPct val="120000"/>
              </a:lnSpc>
              <a:buNone/>
            </a:pPr>
            <a:endParaRPr lang="en-GB" sz="1800" dirty="0" smtClean="0"/>
          </a:p>
          <a:p>
            <a:pPr>
              <a:lnSpc>
                <a:spcPct val="120000"/>
              </a:lnSpc>
            </a:pPr>
            <a:r>
              <a:rPr lang="en-GB" sz="1800" b="1" dirty="0" err="1" smtClean="0"/>
              <a:t>Gwasnaethau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Cymdeithasol</a:t>
            </a:r>
            <a:r>
              <a:rPr lang="en-GB" sz="1800" b="1" dirty="0" smtClean="0"/>
              <a:t> </a:t>
            </a:r>
            <a:r>
              <a:rPr lang="en-GB" sz="1800" dirty="0" smtClean="0"/>
              <a:t>- </a:t>
            </a:r>
            <a:r>
              <a:rPr lang="en-GB" sz="1800" dirty="0" err="1" smtClean="0"/>
              <a:t>gweithwyr</a:t>
            </a:r>
            <a:r>
              <a:rPr lang="en-GB" sz="1800" dirty="0" smtClean="0"/>
              <a:t> </a:t>
            </a:r>
            <a:r>
              <a:rPr lang="en-GB" sz="1800" dirty="0" err="1" smtClean="0"/>
              <a:t>cymdeithasol</a:t>
            </a:r>
            <a:r>
              <a:rPr lang="en-GB" sz="1800" dirty="0" smtClean="0"/>
              <a:t>, </a:t>
            </a:r>
            <a:r>
              <a:rPr lang="en-GB" sz="1800" dirty="0" err="1" smtClean="0"/>
              <a:t>gwasnaethau</a:t>
            </a:r>
            <a:r>
              <a:rPr lang="en-GB" sz="1800" dirty="0" smtClean="0"/>
              <a:t> </a:t>
            </a:r>
            <a:r>
              <a:rPr lang="en-GB" sz="1800" dirty="0" err="1" smtClean="0"/>
              <a:t>cefnogol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gyfer plant mewn angen ( </a:t>
            </a:r>
            <a:r>
              <a:rPr lang="en-GB" sz="1800" dirty="0" err="1" smtClean="0"/>
              <a:t>e.e</a:t>
            </a:r>
            <a:r>
              <a:rPr lang="en-GB" sz="1800" dirty="0" smtClean="0"/>
              <a:t>. </a:t>
            </a:r>
            <a:r>
              <a:rPr lang="en-GB" sz="1800" dirty="0" err="1" smtClean="0"/>
              <a:t>pecynnau</a:t>
            </a:r>
            <a:r>
              <a:rPr lang="en-GB" sz="1800" dirty="0" smtClean="0"/>
              <a:t> </a:t>
            </a:r>
            <a:r>
              <a:rPr lang="en-GB" sz="1800" dirty="0" err="1" smtClean="0"/>
              <a:t>seibinat</a:t>
            </a:r>
            <a:r>
              <a:rPr lang="en-GB" sz="1800" dirty="0" smtClean="0"/>
              <a:t>), </a:t>
            </a:r>
            <a:r>
              <a:rPr lang="en-GB" sz="1800" dirty="0" err="1" smtClean="0"/>
              <a:t>amddiffyn</a:t>
            </a:r>
            <a:r>
              <a:rPr lang="en-GB" sz="1800" dirty="0" smtClean="0"/>
              <a:t> plant, </a:t>
            </a:r>
            <a:r>
              <a:rPr lang="en-GB" sz="1800" dirty="0" err="1" smtClean="0"/>
              <a:t>gweithwyr</a:t>
            </a:r>
            <a:r>
              <a:rPr lang="en-GB" sz="1800" dirty="0" smtClean="0"/>
              <a:t> </a:t>
            </a:r>
            <a:r>
              <a:rPr lang="en-GB" sz="1800" dirty="0" err="1" smtClean="0"/>
              <a:t>cynnal</a:t>
            </a:r>
            <a:r>
              <a:rPr lang="en-GB" sz="1800" dirty="0" smtClean="0"/>
              <a:t> </a:t>
            </a:r>
            <a:r>
              <a:rPr lang="en-GB" sz="1800" dirty="0" err="1" smtClean="0"/>
              <a:t>teulu</a:t>
            </a:r>
            <a:endParaRPr lang="en-GB" sz="1800" dirty="0" smtClean="0"/>
          </a:p>
          <a:p>
            <a:pPr marL="64008" indent="0">
              <a:lnSpc>
                <a:spcPct val="120000"/>
              </a:lnSpc>
              <a:buNone/>
            </a:pPr>
            <a:endParaRPr lang="en-GB" sz="1800" dirty="0" smtClean="0"/>
          </a:p>
          <a:p>
            <a:pPr>
              <a:lnSpc>
                <a:spcPct val="120000"/>
              </a:lnSpc>
            </a:pPr>
            <a:r>
              <a:rPr lang="en-GB" sz="1800" b="1" dirty="0" err="1" smtClean="0"/>
              <a:t>Iechyd</a:t>
            </a:r>
            <a:r>
              <a:rPr lang="en-GB" sz="1800" dirty="0" smtClean="0"/>
              <a:t> - </a:t>
            </a:r>
            <a:r>
              <a:rPr lang="en-GB" sz="1800" dirty="0" err="1" smtClean="0"/>
              <a:t>bydwragedd</a:t>
            </a:r>
            <a:r>
              <a:rPr lang="en-GB" sz="1800" dirty="0" smtClean="0"/>
              <a:t>, </a:t>
            </a:r>
            <a:r>
              <a:rPr lang="en-GB" sz="1800" dirty="0" err="1" smtClean="0"/>
              <a:t>ymwelwyr</a:t>
            </a:r>
            <a:r>
              <a:rPr lang="en-GB" sz="1800" dirty="0" smtClean="0"/>
              <a:t> </a:t>
            </a:r>
            <a:r>
              <a:rPr lang="en-GB" sz="1800" dirty="0" err="1" smtClean="0"/>
              <a:t>iechyd</a:t>
            </a:r>
            <a:r>
              <a:rPr lang="en-GB" sz="1800" dirty="0" smtClean="0"/>
              <a:t>, </a:t>
            </a:r>
            <a:r>
              <a:rPr lang="en-GB" sz="1800" dirty="0" err="1" smtClean="0"/>
              <a:t>nyrsys</a:t>
            </a:r>
            <a:r>
              <a:rPr lang="en-GB" sz="1800" dirty="0" smtClean="0"/>
              <a:t> ysgol, </a:t>
            </a:r>
            <a:r>
              <a:rPr lang="en-GB" sz="1800" dirty="0" err="1" smtClean="0"/>
              <a:t>meddygon</a:t>
            </a:r>
            <a:r>
              <a:rPr lang="en-GB" sz="1800" dirty="0" smtClean="0"/>
              <a:t> </a:t>
            </a:r>
            <a:r>
              <a:rPr lang="en-GB" sz="1800" dirty="0" err="1" smtClean="0"/>
              <a:t>teulu</a:t>
            </a:r>
            <a:r>
              <a:rPr lang="en-GB" sz="1800" dirty="0" smtClean="0"/>
              <a:t>, </a:t>
            </a:r>
            <a:r>
              <a:rPr lang="en-GB" sz="1800" dirty="0" err="1" smtClean="0"/>
              <a:t>gweithwyr</a:t>
            </a:r>
            <a:r>
              <a:rPr lang="en-GB" sz="1800" dirty="0" smtClean="0"/>
              <a:t> </a:t>
            </a:r>
            <a:r>
              <a:rPr lang="en-GB" sz="1800" dirty="0" err="1" smtClean="0"/>
              <a:t>iechyd</a:t>
            </a:r>
            <a:r>
              <a:rPr lang="en-GB" sz="1800" dirty="0" smtClean="0"/>
              <a:t> meddwl </a:t>
            </a:r>
            <a:r>
              <a:rPr lang="en-GB" sz="1800" dirty="0" err="1" smtClean="0"/>
              <a:t>ar</a:t>
            </a:r>
            <a:r>
              <a:rPr lang="en-GB" sz="1800" dirty="0" smtClean="0"/>
              <a:t> gyfer </a:t>
            </a:r>
            <a:r>
              <a:rPr lang="en-GB" sz="1800" dirty="0" err="1" smtClean="0"/>
              <a:t>oedolion</a:t>
            </a:r>
            <a:r>
              <a:rPr lang="en-GB" sz="1800" dirty="0" smtClean="0"/>
              <a:t>, CAMHS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592763"/>
          </a:xfrm>
        </p:spPr>
        <p:txBody>
          <a:bodyPr>
            <a:normAutofit lnSpcReduction="10000"/>
          </a:bodyPr>
          <a:lstStyle/>
          <a:p>
            <a:r>
              <a:rPr lang="en-GB" sz="2000" b="1" i="1" dirty="0"/>
              <a:t>Education</a:t>
            </a:r>
            <a:r>
              <a:rPr lang="en-GB" sz="2000" i="1" dirty="0"/>
              <a:t> – schools </a:t>
            </a:r>
            <a:r>
              <a:rPr lang="en-GB" sz="2000" i="1" dirty="0" smtClean="0"/>
              <a:t>services</a:t>
            </a:r>
          </a:p>
          <a:p>
            <a:pPr marL="64008" indent="0">
              <a:buNone/>
            </a:pPr>
            <a:endParaRPr lang="cy-GB" sz="2000" i="1" dirty="0"/>
          </a:p>
          <a:p>
            <a:r>
              <a:rPr lang="en-GB" sz="2000" b="1" i="1" dirty="0"/>
              <a:t>S</a:t>
            </a:r>
            <a:r>
              <a:rPr lang="en-GB" sz="2000" b="1" i="1" dirty="0" smtClean="0"/>
              <a:t>ocial </a:t>
            </a:r>
            <a:r>
              <a:rPr lang="en-GB" sz="2000" b="1" i="1" dirty="0"/>
              <a:t>S</a:t>
            </a:r>
            <a:r>
              <a:rPr lang="en-GB" sz="2000" b="1" i="1" dirty="0" smtClean="0"/>
              <a:t>ervices- </a:t>
            </a:r>
            <a:r>
              <a:rPr lang="en-GB" sz="2000" i="1" dirty="0"/>
              <a:t>social workers, support services for children in need ( e.g. respite packages,) protection of children, family support </a:t>
            </a:r>
            <a:r>
              <a:rPr lang="en-GB" sz="2000" i="1" dirty="0" smtClean="0"/>
              <a:t>workers</a:t>
            </a:r>
          </a:p>
          <a:p>
            <a:pPr marL="64008" indent="0">
              <a:buNone/>
            </a:pPr>
            <a:endParaRPr lang="cy-GB" sz="2000" i="1" dirty="0"/>
          </a:p>
          <a:p>
            <a:r>
              <a:rPr lang="en-GB" sz="2000" b="1" i="1" dirty="0" smtClean="0"/>
              <a:t>Health</a:t>
            </a:r>
            <a:r>
              <a:rPr lang="en-GB" sz="2000" i="1" dirty="0" smtClean="0"/>
              <a:t>- </a:t>
            </a:r>
            <a:r>
              <a:rPr lang="en-GB" sz="2000" i="1" dirty="0"/>
              <a:t>midwives, health visitors, school nurses, GPs, mental health workers for adults, </a:t>
            </a:r>
            <a:r>
              <a:rPr lang="en-GB" sz="2000" i="1" dirty="0" smtClean="0"/>
              <a:t>CAMHS</a:t>
            </a:r>
            <a:endParaRPr lang="cy-GB" sz="2000" i="1" dirty="0"/>
          </a:p>
        </p:txBody>
      </p:sp>
    </p:spTree>
    <p:extLst>
      <p:ext uri="{BB962C8B-B14F-4D97-AF65-F5344CB8AC3E}">
        <p14:creationId xmlns:p14="http://schemas.microsoft.com/office/powerpoint/2010/main" val="2874106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Heddlu</a:t>
            </a:r>
            <a:endParaRPr lang="en-GB" dirty="0" smtClean="0"/>
          </a:p>
          <a:p>
            <a:r>
              <a:rPr lang="en-GB" dirty="0" smtClean="0"/>
              <a:t>Tim </a:t>
            </a:r>
            <a:r>
              <a:rPr lang="en-GB" dirty="0" err="1" smtClean="0"/>
              <a:t>Troseddol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endParaRPr lang="en-GB" dirty="0" smtClean="0"/>
          </a:p>
          <a:p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endParaRPr lang="en-GB" dirty="0" smtClean="0"/>
          </a:p>
          <a:p>
            <a:r>
              <a:rPr lang="en-GB" dirty="0" smtClean="0"/>
              <a:t>Tai</a:t>
            </a:r>
          </a:p>
          <a:p>
            <a:r>
              <a:rPr lang="en-GB" dirty="0" smtClean="0"/>
              <a:t>Sector </a:t>
            </a:r>
            <a:r>
              <a:rPr lang="en-GB" dirty="0" err="1" smtClean="0"/>
              <a:t>Wirfoddol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Gymunedol</a:t>
            </a:r>
            <a:endParaRPr lang="en-GB" dirty="0" smtClean="0"/>
          </a:p>
          <a:p>
            <a:r>
              <a:rPr lang="en-GB" dirty="0" err="1" smtClean="0"/>
              <a:t>Rhieni</a:t>
            </a:r>
            <a:r>
              <a:rPr lang="en-GB" dirty="0" smtClean="0"/>
              <a:t> neu </a:t>
            </a:r>
            <a:r>
              <a:rPr lang="en-GB" dirty="0" err="1" smtClean="0"/>
              <a:t>ofalwyr</a:t>
            </a:r>
            <a:r>
              <a:rPr lang="en-GB" dirty="0" smtClean="0"/>
              <a:t> - nid yn </a:t>
            </a:r>
            <a:r>
              <a:rPr lang="en-GB" dirty="0" err="1" smtClean="0"/>
              <a:t>asiantaeth</a:t>
            </a:r>
            <a:r>
              <a:rPr lang="en-GB" dirty="0" smtClean="0"/>
              <a:t> </a:t>
            </a:r>
            <a:r>
              <a:rPr lang="en-GB" dirty="0" err="1" smtClean="0"/>
              <a:t>ffurfiol</a:t>
            </a:r>
            <a:r>
              <a:rPr lang="en-GB" dirty="0" smtClean="0"/>
              <a:t> ond yn </a:t>
            </a:r>
            <a:r>
              <a:rPr lang="en-GB" dirty="0" err="1" smtClean="0"/>
              <a:t>hanfodol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/>
              <a:t> </a:t>
            </a:r>
            <a:r>
              <a:rPr lang="en-GB" dirty="0" err="1" smtClean="0"/>
              <a:t>beidio</a:t>
            </a:r>
            <a:r>
              <a:rPr lang="en-GB" dirty="0" smtClean="0"/>
              <a:t>  </a:t>
            </a:r>
            <a:r>
              <a:rPr lang="en-GB" dirty="0" err="1" smtClean="0"/>
              <a:t>anwybyddu</a:t>
            </a:r>
            <a:r>
              <a:rPr lang="en-GB" dirty="0" smtClean="0"/>
              <a:t> </a:t>
            </a:r>
            <a:r>
              <a:rPr lang="en-GB" dirty="0" err="1" smtClean="0"/>
              <a:t>r</a:t>
            </a:r>
            <a:r>
              <a:rPr lang="en-GB" dirty="0" err="1" smtClean="0">
                <a:cs typeface="Times New Roman" panose="02020603050405020304" pitchFamily="18" charset="0"/>
              </a:rPr>
              <a:t>ôl</a:t>
            </a:r>
            <a:r>
              <a:rPr lang="en-GB" dirty="0" smtClean="0">
                <a:cs typeface="Times New Roman" panose="02020603050405020304" pitchFamily="18" charset="0"/>
              </a:rPr>
              <a:t> y </a:t>
            </a:r>
            <a:r>
              <a:rPr lang="en-GB" dirty="0" err="1" smtClean="0">
                <a:cs typeface="Times New Roman" panose="02020603050405020304" pitchFamily="18" charset="0"/>
              </a:rPr>
              <a:t>rhieni</a:t>
            </a:r>
            <a:endParaRPr lang="en-GB" dirty="0" smtClean="0"/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Police</a:t>
            </a:r>
            <a:endParaRPr lang="cy-GB" i="1" dirty="0"/>
          </a:p>
          <a:p>
            <a:r>
              <a:rPr lang="en-GB" i="1" dirty="0" smtClean="0"/>
              <a:t>Youth Offending </a:t>
            </a:r>
            <a:r>
              <a:rPr lang="en-GB" i="1" dirty="0"/>
              <a:t>T</a:t>
            </a:r>
            <a:r>
              <a:rPr lang="en-GB" i="1" dirty="0" smtClean="0"/>
              <a:t>eams</a:t>
            </a:r>
            <a:endParaRPr lang="cy-GB" i="1" dirty="0"/>
          </a:p>
          <a:p>
            <a:r>
              <a:rPr lang="en-GB" i="1" dirty="0" smtClean="0"/>
              <a:t>Probation </a:t>
            </a:r>
            <a:r>
              <a:rPr lang="en-GB" i="1" dirty="0"/>
              <a:t>Service</a:t>
            </a:r>
            <a:endParaRPr lang="cy-GB" i="1" dirty="0"/>
          </a:p>
          <a:p>
            <a:r>
              <a:rPr lang="en-GB" i="1" dirty="0" smtClean="0"/>
              <a:t>Housing</a:t>
            </a:r>
            <a:endParaRPr lang="cy-GB" i="1" dirty="0"/>
          </a:p>
          <a:p>
            <a:r>
              <a:rPr lang="en-GB" i="1" dirty="0" smtClean="0"/>
              <a:t>Voluntary </a:t>
            </a:r>
            <a:r>
              <a:rPr lang="en-GB" i="1" dirty="0"/>
              <a:t>or Community Sector</a:t>
            </a:r>
            <a:endParaRPr lang="cy-GB" i="1" dirty="0"/>
          </a:p>
          <a:p>
            <a:r>
              <a:rPr lang="en-GB" i="1" dirty="0" smtClean="0"/>
              <a:t>Parents </a:t>
            </a:r>
            <a:r>
              <a:rPr lang="en-GB" i="1" dirty="0"/>
              <a:t>or carers </a:t>
            </a:r>
            <a:r>
              <a:rPr lang="en-GB" i="1" dirty="0" smtClean="0"/>
              <a:t>- not </a:t>
            </a:r>
            <a:r>
              <a:rPr lang="en-GB" i="1" dirty="0"/>
              <a:t>part of a formal agency but crucial not to neglect the role of parents</a:t>
            </a:r>
            <a:endParaRPr lang="cy-GB" i="1" dirty="0"/>
          </a:p>
          <a:p>
            <a:endParaRPr lang="cy-GB" i="1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80138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Values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Gwerthoedd</a:t>
            </a:r>
            <a:r>
              <a:rPr lang="en-GB" dirty="0" smtClean="0"/>
              <a:t> yw’r hyn </a:t>
            </a:r>
            <a:r>
              <a:rPr lang="en-GB" dirty="0" err="1" smtClean="0"/>
              <a:t>i</a:t>
            </a:r>
            <a:r>
              <a:rPr lang="en-GB" dirty="0" smtClean="0"/>
              <a:t> ni’n </a:t>
            </a:r>
            <a:r>
              <a:rPr lang="en-GB" dirty="0" err="1" smtClean="0"/>
              <a:t>gredu</a:t>
            </a:r>
            <a:r>
              <a:rPr lang="en-GB" dirty="0" smtClean="0"/>
              <a:t> sydd yn bwysig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yn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bob dydd a gwaith</a:t>
            </a:r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gyrru</a:t>
            </a:r>
            <a:endParaRPr lang="en-GB" dirty="0" smtClean="0"/>
          </a:p>
          <a:p>
            <a:r>
              <a:rPr lang="en-GB" dirty="0" smtClean="0"/>
              <a:t>Pan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yw’n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yn </a:t>
            </a:r>
            <a:r>
              <a:rPr lang="en-GB" dirty="0" err="1" smtClean="0"/>
              <a:t>adlewyrchu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, gall </a:t>
            </a:r>
            <a:r>
              <a:rPr lang="en-GB" dirty="0" err="1" smtClean="0"/>
              <a:t>bywyd</a:t>
            </a:r>
            <a:r>
              <a:rPr lang="en-GB" dirty="0" smtClean="0"/>
              <a:t> fod yn </a:t>
            </a:r>
            <a:r>
              <a:rPr lang="en-GB" dirty="0" err="1" smtClean="0"/>
              <a:t>anodd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What are values?</a:t>
            </a:r>
          </a:p>
          <a:p>
            <a:r>
              <a:rPr lang="en-GB" i="1" dirty="0" smtClean="0"/>
              <a:t>Values are what we believe are  important to us in our daily lives and work</a:t>
            </a:r>
          </a:p>
          <a:p>
            <a:r>
              <a:rPr lang="en-GB" i="1" dirty="0" smtClean="0"/>
              <a:t>What drives us</a:t>
            </a:r>
          </a:p>
          <a:p>
            <a:r>
              <a:rPr lang="en-GB" i="1" dirty="0" smtClean="0"/>
              <a:t>When our lives do not reflect our values, life can be difficult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2025999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2 </a:t>
            </a:r>
            <a:r>
              <a:rPr lang="en-GB" dirty="0" smtClean="0"/>
              <a:t>/ </a:t>
            </a:r>
            <a:r>
              <a:rPr lang="en-GB" dirty="0" smtClean="0"/>
              <a:t>Task 2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Ysytriwch</a:t>
            </a:r>
            <a:r>
              <a:rPr lang="en-GB" dirty="0" smtClean="0"/>
              <a:t> y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amgaeedig</a:t>
            </a:r>
            <a:endParaRPr lang="en-GB" dirty="0" smtClean="0"/>
          </a:p>
          <a:p>
            <a:r>
              <a:rPr lang="en-GB" sz="2000" dirty="0" smtClean="0"/>
              <a:t>( Mind tools 2014)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10 </a:t>
            </a:r>
            <a:r>
              <a:rPr lang="en-GB" dirty="0" err="1" smtClean="0"/>
              <a:t>uchaf</a:t>
            </a:r>
            <a:endParaRPr lang="en-GB" dirty="0" smtClean="0"/>
          </a:p>
          <a:p>
            <a:r>
              <a:rPr lang="en-GB" dirty="0" err="1" smtClean="0"/>
              <a:t>Ysytyriwch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fyddai rhai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 chi yn berthnasol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werthoedd</a:t>
            </a:r>
            <a:r>
              <a:rPr lang="en-GB" dirty="0" smtClean="0"/>
              <a:t> </a:t>
            </a:r>
            <a:r>
              <a:rPr lang="en-GB" dirty="0" err="1" smtClean="0"/>
              <a:t>amlasiantaethol</a:t>
            </a:r>
            <a:endParaRPr lang="en-GB" dirty="0" smtClean="0"/>
          </a:p>
          <a:p>
            <a:r>
              <a:rPr lang="en-GB" dirty="0" smtClean="0"/>
              <a:t>Adborth</a:t>
            </a:r>
          </a:p>
          <a:p>
            <a:r>
              <a:rPr lang="en-GB" dirty="0" err="1" smtClean="0"/>
              <a:t>Trefnu</a:t>
            </a:r>
            <a:endParaRPr lang="en-GB" dirty="0" smtClean="0"/>
          </a:p>
          <a:p>
            <a:r>
              <a:rPr lang="en-GB" dirty="0" smtClean="0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754563"/>
          </a:xfrm>
        </p:spPr>
        <p:txBody>
          <a:bodyPr>
            <a:normAutofit fontScale="92500"/>
          </a:bodyPr>
          <a:lstStyle/>
          <a:p>
            <a:r>
              <a:rPr lang="en-GB" i="1" dirty="0" smtClean="0"/>
              <a:t>Consider the enclosed list</a:t>
            </a:r>
          </a:p>
          <a:p>
            <a:r>
              <a:rPr lang="en-GB" sz="2000" i="1" dirty="0" smtClean="0"/>
              <a:t>( Mind tools 2014)</a:t>
            </a:r>
          </a:p>
          <a:p>
            <a:r>
              <a:rPr lang="en-GB" i="1" dirty="0" smtClean="0"/>
              <a:t>Choose your top 10</a:t>
            </a:r>
          </a:p>
          <a:p>
            <a:r>
              <a:rPr lang="en-GB" i="1" dirty="0" smtClean="0"/>
              <a:t>Consider whether some of your values would be relevant to </a:t>
            </a:r>
            <a:r>
              <a:rPr lang="en-GB" i="1" dirty="0" smtClean="0"/>
              <a:t>multi-agency </a:t>
            </a:r>
            <a:r>
              <a:rPr lang="en-GB" i="1" dirty="0" smtClean="0"/>
              <a:t>values</a:t>
            </a:r>
          </a:p>
          <a:p>
            <a:r>
              <a:rPr lang="en-GB" i="1" dirty="0" smtClean="0"/>
              <a:t>Feedback</a:t>
            </a:r>
          </a:p>
          <a:p>
            <a:r>
              <a:rPr lang="en-GB" i="1" dirty="0" smtClean="0"/>
              <a:t>Order</a:t>
            </a:r>
          </a:p>
          <a:p>
            <a:r>
              <a:rPr lang="en-GB" i="1" dirty="0" err="1" smtClean="0"/>
              <a:t>Fedback</a:t>
            </a:r>
            <a:endParaRPr lang="cy-GB" i="1" dirty="0"/>
          </a:p>
        </p:txBody>
      </p:sp>
      <p:pic>
        <p:nvPicPr>
          <p:cNvPr id="1027" name="Picture 3" descr="C:\Users\l.roberts\AppData\Local\Microsoft\Windows\Temporary Internet Files\Content.IE5\S9T0P2O1\MC90043982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81000"/>
            <a:ext cx="1752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363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8368"/>
            <a:ext cx="8229600" cy="1399032"/>
          </a:xfrm>
        </p:spPr>
        <p:txBody>
          <a:bodyPr>
            <a:noAutofit/>
          </a:bodyPr>
          <a:lstStyle/>
          <a:p>
            <a:pPr algn="r"/>
            <a:r>
              <a:rPr lang="en-GB" sz="2800" dirty="0" err="1" smtClean="0"/>
              <a:t>Safleoedd</a:t>
            </a:r>
            <a:r>
              <a:rPr lang="en-GB" sz="2800" dirty="0" smtClean="0"/>
              <a:t> </a:t>
            </a:r>
            <a:r>
              <a:rPr lang="en-GB" sz="2800" dirty="0" err="1"/>
              <a:t>g</a:t>
            </a:r>
            <a:r>
              <a:rPr lang="en-GB" sz="2800" dirty="0" err="1" smtClean="0"/>
              <a:t>werthoedd</a:t>
            </a:r>
            <a:r>
              <a:rPr lang="en-GB" sz="2800" dirty="0" smtClean="0"/>
              <a:t> </a:t>
            </a:r>
            <a:r>
              <a:rPr lang="en-GB" sz="2800" dirty="0" err="1" smtClean="0"/>
              <a:t>rhwng</a:t>
            </a:r>
            <a:r>
              <a:rPr lang="en-GB" sz="2800" dirty="0" smtClean="0"/>
              <a:t> y </a:t>
            </a:r>
            <a:r>
              <a:rPr lang="en-GB" sz="2800" dirty="0" err="1" smtClean="0"/>
              <a:t>wladwriaeth</a:t>
            </a:r>
            <a:r>
              <a:rPr lang="en-GB" sz="2800" dirty="0" smtClean="0"/>
              <a:t> a </a:t>
            </a:r>
            <a:r>
              <a:rPr lang="en-GB" sz="2800" dirty="0" err="1" smtClean="0"/>
              <a:t>theuluoedd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Value positions of relationship between state and families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038600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err="1" smtClean="0"/>
              <a:t>Gadael</a:t>
            </a:r>
            <a:r>
              <a:rPr lang="en-GB" sz="3200" dirty="0" smtClean="0"/>
              <a:t> </a:t>
            </a:r>
            <a:r>
              <a:rPr lang="en-GB" sz="3200" dirty="0" err="1" smtClean="0"/>
              <a:t>llonydd</a:t>
            </a:r>
            <a:r>
              <a:rPr lang="en-GB" sz="3200" dirty="0" smtClean="0"/>
              <a:t> </a:t>
            </a:r>
            <a:r>
              <a:rPr lang="en-GB" sz="3200" dirty="0" err="1" smtClean="0"/>
              <a:t>iddynt</a:t>
            </a:r>
            <a:r>
              <a:rPr lang="en-GB" sz="3200" dirty="0" smtClean="0"/>
              <a:t> </a:t>
            </a:r>
          </a:p>
          <a:p>
            <a:r>
              <a:rPr lang="en-GB" sz="3200" dirty="0" smtClean="0"/>
              <a:t>Y </a:t>
            </a:r>
            <a:r>
              <a:rPr lang="en-GB" sz="3200" dirty="0" err="1" smtClean="0"/>
              <a:t>wladwriaeth</a:t>
            </a:r>
            <a:r>
              <a:rPr lang="en-GB" sz="3200" dirty="0" smtClean="0"/>
              <a:t> </a:t>
            </a:r>
            <a:r>
              <a:rPr lang="en-GB" sz="3200" dirty="0" err="1" smtClean="0"/>
              <a:t>tadol</a:t>
            </a:r>
            <a:endParaRPr lang="en-GB" sz="3200" dirty="0" smtClean="0"/>
          </a:p>
          <a:p>
            <a:r>
              <a:rPr lang="en-GB" sz="3200" dirty="0" err="1" smtClean="0"/>
              <a:t>Amddiffynwr</a:t>
            </a:r>
            <a:r>
              <a:rPr lang="en-GB" sz="3200" dirty="0" smtClean="0"/>
              <a:t> y </a:t>
            </a:r>
            <a:r>
              <a:rPr lang="en-GB" sz="3200" dirty="0" err="1" smtClean="0"/>
              <a:t>teulu</a:t>
            </a:r>
            <a:r>
              <a:rPr lang="en-GB" sz="3200" dirty="0" smtClean="0"/>
              <a:t> </a:t>
            </a:r>
            <a:r>
              <a:rPr lang="en-GB" sz="3200" dirty="0" err="1" smtClean="0"/>
              <a:t>biolegol</a:t>
            </a:r>
            <a:endParaRPr lang="en-GB" sz="3200" dirty="0" smtClean="0"/>
          </a:p>
          <a:p>
            <a:r>
              <a:rPr lang="en-GB" sz="3200" dirty="0" err="1" smtClean="0"/>
              <a:t>Hawliau</a:t>
            </a:r>
            <a:r>
              <a:rPr lang="en-GB" sz="3200" dirty="0" smtClean="0"/>
              <a:t> plant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191000"/>
          </a:xfrm>
        </p:spPr>
        <p:txBody>
          <a:bodyPr>
            <a:normAutofit fontScale="92500" lnSpcReduction="10000"/>
          </a:bodyPr>
          <a:lstStyle/>
          <a:p>
            <a:endParaRPr lang="en-GB" sz="1400" dirty="0" smtClean="0"/>
          </a:p>
          <a:p>
            <a:r>
              <a:rPr lang="en-GB" sz="3500" i="1" dirty="0" smtClean="0"/>
              <a:t>Laissez-faire</a:t>
            </a:r>
          </a:p>
          <a:p>
            <a:r>
              <a:rPr lang="en-GB" sz="3500" i="1" dirty="0" smtClean="0"/>
              <a:t>State paternalist</a:t>
            </a:r>
          </a:p>
          <a:p>
            <a:r>
              <a:rPr lang="en-GB" sz="3500" i="1" dirty="0" smtClean="0"/>
              <a:t>Birth family defender</a:t>
            </a:r>
          </a:p>
          <a:p>
            <a:r>
              <a:rPr lang="en-GB" sz="3500" i="1" dirty="0" smtClean="0"/>
              <a:t>Children’s rights</a:t>
            </a:r>
            <a:endParaRPr lang="en-GB" sz="3500" i="1" dirty="0"/>
          </a:p>
          <a:p>
            <a:endParaRPr lang="en-GB" sz="1400" dirty="0" smtClean="0"/>
          </a:p>
          <a:p>
            <a:pPr marL="64008" indent="0">
              <a:buNone/>
            </a:pPr>
            <a:endParaRPr lang="en-GB" sz="1400" dirty="0" smtClean="0"/>
          </a:p>
          <a:p>
            <a:endParaRPr lang="en-GB" sz="1400" dirty="0"/>
          </a:p>
          <a:p>
            <a:endParaRPr lang="en-GB" sz="1400" dirty="0" smtClean="0"/>
          </a:p>
          <a:p>
            <a:r>
              <a:rPr lang="en-GB" sz="1400" dirty="0" smtClean="0"/>
              <a:t>Fox Harding (2006) cited in </a:t>
            </a:r>
            <a:r>
              <a:rPr lang="en-GB" sz="1400" dirty="0" err="1" smtClean="0"/>
              <a:t>Brotherton</a:t>
            </a:r>
            <a:r>
              <a:rPr lang="en-GB" sz="1400" dirty="0" smtClean="0"/>
              <a:t>, Davies and McGillivray ( 2010, p.25)</a:t>
            </a:r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200241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Laissez-faire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teulu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breifat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ynysu</a:t>
            </a:r>
            <a:r>
              <a:rPr lang="en-GB" dirty="0" smtClean="0"/>
              <a:t> </a:t>
            </a:r>
            <a:r>
              <a:rPr lang="en-GB" dirty="0" err="1" smtClean="0"/>
              <a:t>oddi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 y </a:t>
            </a:r>
            <a:r>
              <a:rPr lang="en-GB" dirty="0" err="1" smtClean="0"/>
              <a:t>wladwriaeth</a:t>
            </a:r>
            <a:endParaRPr lang="en-GB" dirty="0" smtClean="0"/>
          </a:p>
          <a:p>
            <a:r>
              <a:rPr lang="en-GB" dirty="0" err="1" smtClean="0"/>
              <a:t>Ymyrraeth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gam </a:t>
            </a:r>
            <a:r>
              <a:rPr lang="en-GB" dirty="0" err="1" smtClean="0"/>
              <a:t>olaf</a:t>
            </a:r>
            <a:r>
              <a:rPr lang="en-GB" dirty="0" smtClean="0"/>
              <a:t> pan </a:t>
            </a:r>
            <a:r>
              <a:rPr lang="en-GB" dirty="0" err="1" smtClean="0"/>
              <a:t>fo</a:t>
            </a:r>
            <a:r>
              <a:rPr lang="en-GB" dirty="0" smtClean="0"/>
              <a:t> </a:t>
            </a:r>
            <a:r>
              <a:rPr lang="en-GB" dirty="0" err="1" smtClean="0"/>
              <a:t>gwir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The family as a private setting</a:t>
            </a:r>
          </a:p>
          <a:p>
            <a:r>
              <a:rPr lang="en-GB" i="1" dirty="0" smtClean="0"/>
              <a:t>Insulated from the ‘interference’ of the state.</a:t>
            </a:r>
          </a:p>
          <a:p>
            <a:r>
              <a:rPr lang="en-GB" i="1" dirty="0" smtClean="0"/>
              <a:t>Intervention as a last resort </a:t>
            </a:r>
          </a:p>
          <a:p>
            <a:pPr marL="64008" indent="0">
              <a:buNone/>
            </a:pPr>
            <a:endParaRPr lang="en-GB" dirty="0" smtClean="0"/>
          </a:p>
          <a:p>
            <a:r>
              <a:rPr lang="en-GB" sz="1700" dirty="0"/>
              <a:t>Fox Harding (2006) cited in </a:t>
            </a:r>
            <a:r>
              <a:rPr lang="en-GB" sz="1700" dirty="0" err="1"/>
              <a:t>Brotherton</a:t>
            </a:r>
            <a:r>
              <a:rPr lang="en-GB" sz="1700" dirty="0"/>
              <a:t>, Davies and McGillivray ( 2010, p.25)</a:t>
            </a:r>
            <a:endParaRPr lang="cy-GB" sz="1700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54178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State paternalist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/>
              <a:t>Ymyrraeth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‘</a:t>
            </a:r>
            <a:r>
              <a:rPr lang="en-GB" sz="2800" dirty="0" err="1" smtClean="0"/>
              <a:t>arbenigwyr</a:t>
            </a:r>
            <a:r>
              <a:rPr lang="en-GB" sz="2800" dirty="0" smtClean="0"/>
              <a:t>’</a:t>
            </a:r>
          </a:p>
          <a:p>
            <a:r>
              <a:rPr lang="en-GB" sz="2800" dirty="0" err="1" smtClean="0"/>
              <a:t>Gwella</a:t>
            </a:r>
            <a:r>
              <a:rPr lang="en-GB" sz="2800" dirty="0" smtClean="0"/>
              <a:t> ‘</a:t>
            </a:r>
            <a:r>
              <a:rPr lang="en-GB" sz="2800" dirty="0" err="1" smtClean="0"/>
              <a:t>problemau</a:t>
            </a:r>
            <a:r>
              <a:rPr lang="en-GB" sz="2800" dirty="0" smtClean="0"/>
              <a:t>’</a:t>
            </a:r>
          </a:p>
          <a:p>
            <a:r>
              <a:rPr lang="en-GB" sz="2800" dirty="0" err="1" smtClean="0"/>
              <a:t>Darparu</a:t>
            </a:r>
            <a:r>
              <a:rPr lang="en-GB" sz="2800" dirty="0" smtClean="0"/>
              <a:t> </a:t>
            </a:r>
            <a:r>
              <a:rPr lang="en-GB" sz="2800" dirty="0" err="1" smtClean="0"/>
              <a:t>gofal</a:t>
            </a:r>
            <a:r>
              <a:rPr lang="en-GB" sz="2800" dirty="0" smtClean="0"/>
              <a:t> </a:t>
            </a:r>
            <a:r>
              <a:rPr lang="en-GB" sz="2800" dirty="0" err="1" smtClean="0"/>
              <a:t>arall</a:t>
            </a:r>
            <a:endParaRPr lang="en-GB" sz="2800" dirty="0" smtClean="0"/>
          </a:p>
          <a:p>
            <a:r>
              <a:rPr lang="en-GB" sz="2800" dirty="0" err="1" smtClean="0"/>
              <a:t>Gwedd</a:t>
            </a:r>
            <a:r>
              <a:rPr lang="en-GB" sz="2800" dirty="0" smtClean="0"/>
              <a:t> </a:t>
            </a:r>
            <a:r>
              <a:rPr lang="en-GB" sz="2800" dirty="0" err="1" smtClean="0"/>
              <a:t>bositif</a:t>
            </a:r>
            <a:r>
              <a:rPr lang="en-GB" sz="2800" dirty="0" smtClean="0"/>
              <a:t> o </a:t>
            </a:r>
            <a:r>
              <a:rPr lang="en-GB" sz="2800" dirty="0" err="1" smtClean="0"/>
              <a:t>ymyrraeth</a:t>
            </a:r>
            <a:r>
              <a:rPr lang="en-GB" sz="2800" dirty="0" smtClean="0"/>
              <a:t> </a:t>
            </a:r>
            <a:r>
              <a:rPr lang="en-GB" sz="2800" dirty="0" err="1" smtClean="0"/>
              <a:t>cyfyngedig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830763"/>
          </a:xfrm>
        </p:spPr>
        <p:txBody>
          <a:bodyPr>
            <a:normAutofit fontScale="85000" lnSpcReduction="10000"/>
          </a:bodyPr>
          <a:lstStyle/>
          <a:p>
            <a:r>
              <a:rPr lang="en-GB" sz="3300" i="1" dirty="0" smtClean="0"/>
              <a:t>Intervention by ‘experts’</a:t>
            </a:r>
          </a:p>
          <a:p>
            <a:r>
              <a:rPr lang="en-GB" sz="3300" i="1" dirty="0" smtClean="0"/>
              <a:t>Remedy ‘problems’ </a:t>
            </a:r>
          </a:p>
          <a:p>
            <a:r>
              <a:rPr lang="en-GB" sz="3300" i="1" dirty="0" smtClean="0"/>
              <a:t>Provide substitute care</a:t>
            </a:r>
          </a:p>
          <a:p>
            <a:r>
              <a:rPr lang="en-GB" sz="3300" i="1" dirty="0" smtClean="0"/>
              <a:t>An optimistic view of limited intervention</a:t>
            </a:r>
          </a:p>
          <a:p>
            <a:endParaRPr lang="en-GB" sz="3300" dirty="0"/>
          </a:p>
          <a:p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r>
              <a:rPr lang="en-GB" sz="1700" dirty="0"/>
              <a:t>Fox Harding (2006) cited in </a:t>
            </a:r>
            <a:r>
              <a:rPr lang="en-GB" sz="1700" dirty="0" err="1"/>
              <a:t>Brotherton</a:t>
            </a:r>
            <a:r>
              <a:rPr lang="en-GB" sz="1700" dirty="0"/>
              <a:t>, Davies and McGillivray ( 2010, p.25)</a:t>
            </a:r>
            <a:endParaRPr lang="cy-GB" sz="17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9396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Birth family defender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Ymyrraeth</a:t>
            </a:r>
            <a:r>
              <a:rPr lang="en-GB" dirty="0" smtClean="0"/>
              <a:t> </a:t>
            </a:r>
            <a:r>
              <a:rPr lang="en-GB" dirty="0" err="1" smtClean="0"/>
              <a:t>proactif</a:t>
            </a:r>
            <a:endParaRPr lang="en-GB" dirty="0" smtClean="0"/>
          </a:p>
          <a:p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endParaRPr lang="en-GB" dirty="0" smtClean="0"/>
          </a:p>
          <a:p>
            <a:r>
              <a:rPr lang="en-GB" dirty="0" smtClean="0"/>
              <a:t>Yn </a:t>
            </a:r>
            <a:r>
              <a:rPr lang="en-GB" dirty="0" err="1" smtClean="0"/>
              <a:t>hybu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 a </a:t>
            </a:r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endParaRPr lang="en-GB" dirty="0" smtClean="0"/>
          </a:p>
          <a:p>
            <a:r>
              <a:rPr lang="en-GB" dirty="0" err="1" smtClean="0"/>
              <a:t>Ymyrraeth</a:t>
            </a:r>
            <a:r>
              <a:rPr lang="en-GB" dirty="0" smtClean="0"/>
              <a:t> </a:t>
            </a:r>
            <a:r>
              <a:rPr lang="en-GB" dirty="0" err="1" smtClean="0"/>
              <a:t>gynnar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Proactive intervention</a:t>
            </a:r>
          </a:p>
          <a:p>
            <a:r>
              <a:rPr lang="en-GB" i="1" dirty="0" smtClean="0"/>
              <a:t>Welfare service</a:t>
            </a:r>
          </a:p>
          <a:p>
            <a:r>
              <a:rPr lang="en-GB" i="1" dirty="0" smtClean="0"/>
              <a:t>Promoting well being and rights of families</a:t>
            </a:r>
          </a:p>
          <a:p>
            <a:r>
              <a:rPr lang="en-GB" i="1" dirty="0" smtClean="0"/>
              <a:t>Early intervention</a:t>
            </a:r>
          </a:p>
          <a:p>
            <a:endParaRPr lang="en-GB" dirty="0"/>
          </a:p>
          <a:p>
            <a:pPr marL="64008" indent="0">
              <a:buNone/>
            </a:pPr>
            <a:endParaRPr lang="en-GB" dirty="0" smtClean="0"/>
          </a:p>
          <a:p>
            <a:r>
              <a:rPr lang="en-GB" sz="1700" dirty="0"/>
              <a:t>Fox Harding (2006) cited in </a:t>
            </a:r>
            <a:r>
              <a:rPr lang="en-GB" sz="1700" dirty="0" err="1"/>
              <a:t>Brotherton</a:t>
            </a:r>
            <a:r>
              <a:rPr lang="en-GB" sz="1700" dirty="0"/>
              <a:t>, Davies and McGillivray ( 2010, p.25)</a:t>
            </a:r>
            <a:endParaRPr lang="cy-GB" sz="17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71222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Hawliau</a:t>
            </a:r>
            <a:r>
              <a:rPr lang="en-GB" dirty="0" smtClean="0"/>
              <a:t> </a:t>
            </a:r>
            <a:r>
              <a:rPr lang="en-GB" dirty="0" smtClean="0"/>
              <a:t>Plant / Children’s </a:t>
            </a:r>
            <a:r>
              <a:rPr lang="en-GB" dirty="0" smtClean="0"/>
              <a:t>rights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 err="1" smtClean="0"/>
              <a:t>Diddordebau</a:t>
            </a:r>
            <a:r>
              <a:rPr lang="en-GB" sz="3200" dirty="0" smtClean="0"/>
              <a:t> a </a:t>
            </a:r>
            <a:r>
              <a:rPr lang="en-GB" sz="3200" dirty="0" err="1" smtClean="0"/>
              <a:t>hawliau</a:t>
            </a:r>
            <a:r>
              <a:rPr lang="en-GB" sz="3200" dirty="0" smtClean="0"/>
              <a:t> yn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hystyried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wah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200" dirty="0" err="1" smtClean="0"/>
              <a:t>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gyfer plant</a:t>
            </a:r>
          </a:p>
          <a:p>
            <a:r>
              <a:rPr lang="en-GB" sz="3200" dirty="0" smtClean="0"/>
              <a:t>Ffocws drwy CCUHP</a:t>
            </a:r>
          </a:p>
          <a:p>
            <a:r>
              <a:rPr lang="en-GB" sz="3200" dirty="0" err="1" smtClean="0"/>
              <a:t>Comisiynydd</a:t>
            </a:r>
            <a:r>
              <a:rPr lang="en-GB" sz="3200" dirty="0" smtClean="0"/>
              <a:t> Plant</a:t>
            </a:r>
          </a:p>
          <a:p>
            <a:r>
              <a:rPr lang="en-GB" sz="3200" dirty="0" err="1" smtClean="0"/>
              <a:t>Eiriolwyr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300" i="1" dirty="0" smtClean="0"/>
              <a:t>Separate interests of children</a:t>
            </a:r>
          </a:p>
          <a:p>
            <a:r>
              <a:rPr lang="en-GB" sz="3300" i="1" dirty="0" smtClean="0"/>
              <a:t>Highlighted through UNCRC</a:t>
            </a:r>
          </a:p>
          <a:p>
            <a:r>
              <a:rPr lang="en-GB" sz="3300" i="1" dirty="0" smtClean="0"/>
              <a:t>Children’s Commissioners </a:t>
            </a:r>
            <a:endParaRPr lang="en-GB" sz="3300" i="1" dirty="0"/>
          </a:p>
          <a:p>
            <a:r>
              <a:rPr lang="en-GB" sz="3300" i="1" dirty="0" smtClean="0"/>
              <a:t>Advocates</a:t>
            </a:r>
          </a:p>
          <a:p>
            <a:endParaRPr lang="en-GB" dirty="0"/>
          </a:p>
          <a:p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r>
              <a:rPr lang="en-GB" sz="1900" dirty="0"/>
              <a:t>Fox Harding (2006) cited in </a:t>
            </a:r>
            <a:r>
              <a:rPr lang="en-GB" sz="1900" dirty="0" err="1"/>
              <a:t>Brotherton</a:t>
            </a:r>
            <a:r>
              <a:rPr lang="en-GB" sz="1900" dirty="0"/>
              <a:t>, Davies and McGillivray ( 2010, p.25)</a:t>
            </a:r>
            <a:endParaRPr lang="cy-GB" sz="19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78701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3 / </a:t>
            </a:r>
            <a:r>
              <a:rPr lang="en-GB" dirty="0" smtClean="0"/>
              <a:t>Task </a:t>
            </a:r>
            <a:r>
              <a:rPr lang="en-GB" dirty="0" smtClean="0"/>
              <a:t>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Ysytriwch</a:t>
            </a:r>
            <a:r>
              <a:rPr lang="en-GB" dirty="0" smtClean="0"/>
              <a:t> y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gwerthoedd</a:t>
            </a:r>
            <a:r>
              <a:rPr lang="en-GB" dirty="0" smtClean="0"/>
              <a:t> yn y </a:t>
            </a:r>
            <a:r>
              <a:rPr lang="en-GB" dirty="0" err="1" smtClean="0"/>
              <a:t>sleidiau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endParaRPr lang="en-GB" dirty="0" smtClean="0"/>
          </a:p>
          <a:p>
            <a:r>
              <a:rPr lang="en-GB" dirty="0" err="1" smtClean="0"/>
              <a:t>Ystyrwiwch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/ </a:t>
            </a:r>
            <a:r>
              <a:rPr lang="en-GB" dirty="0" err="1" smtClean="0"/>
              <a:t>gwybodaeth</a:t>
            </a:r>
            <a:r>
              <a:rPr lang="en-GB" dirty="0" smtClean="0"/>
              <a:t>/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ymyrraeth</a:t>
            </a:r>
            <a:r>
              <a:rPr lang="en-GB" dirty="0" smtClean="0"/>
              <a:t> / o </a:t>
            </a:r>
            <a:r>
              <a:rPr lang="en-GB" dirty="0" err="1" smtClean="0"/>
              <a:t>brosiectau</a:t>
            </a:r>
            <a:endParaRPr lang="en-GB" dirty="0" smtClean="0"/>
          </a:p>
          <a:p>
            <a:r>
              <a:rPr lang="en-GB" dirty="0" smtClean="0"/>
              <a:t>Pa </a:t>
            </a:r>
            <a:r>
              <a:rPr lang="en-GB" dirty="0" err="1" smtClean="0"/>
              <a:t>gategori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fwyaf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Consider the four value positions in the previous slides.</a:t>
            </a:r>
          </a:p>
          <a:p>
            <a:r>
              <a:rPr lang="en-GB" i="1" dirty="0" smtClean="0"/>
              <a:t>Consider your experience/ knowledge/ understanding  of intervention / projects</a:t>
            </a:r>
          </a:p>
          <a:p>
            <a:r>
              <a:rPr lang="en-GB" i="1" dirty="0" smtClean="0"/>
              <a:t>Which category is most relevant?</a:t>
            </a:r>
            <a:endParaRPr lang="cy-GB" i="1" dirty="0"/>
          </a:p>
        </p:txBody>
      </p:sp>
      <p:pic>
        <p:nvPicPr>
          <p:cNvPr id="1027" name="Picture 3" descr="C:\Users\l.roberts\AppData\Local\Microsoft\Windows\Temporary Internet Files\Content.IE5\UU4Z21D1\MC900230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52400"/>
            <a:ext cx="221508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206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Cyfleoedd</a:t>
            </a:r>
            <a:r>
              <a:rPr lang="en-GB" dirty="0" smtClean="0"/>
              <a:t>/Opportunities: functions of MAW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Monitro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plant lle </a:t>
            </a:r>
            <a:r>
              <a:rPr lang="en-GB" dirty="0" err="1" smtClean="0"/>
              <a:t>bo</a:t>
            </a:r>
            <a:r>
              <a:rPr lang="en-GB" dirty="0" smtClean="0"/>
              <a:t> angen</a:t>
            </a:r>
          </a:p>
          <a:p>
            <a:r>
              <a:rPr lang="en-GB" dirty="0" err="1" smtClean="0"/>
              <a:t>Rhannu</a:t>
            </a:r>
            <a:r>
              <a:rPr lang="en-GB" dirty="0" smtClean="0"/>
              <a:t> gwybodaeth gydag </a:t>
            </a:r>
            <a:r>
              <a:rPr lang="en-GB" dirty="0" err="1" smtClean="0"/>
              <a:t>asiantaethau</a:t>
            </a:r>
            <a:r>
              <a:rPr lang="en-GB" dirty="0" smtClean="0"/>
              <a:t> pan </a:t>
            </a:r>
            <a:r>
              <a:rPr lang="en-GB" dirty="0" err="1" smtClean="0"/>
              <a:t>fo</a:t>
            </a:r>
            <a:r>
              <a:rPr lang="en-GB" dirty="0" smtClean="0"/>
              <a:t> angen</a:t>
            </a:r>
          </a:p>
          <a:p>
            <a:r>
              <a:rPr lang="en-GB" dirty="0" err="1" smtClean="0"/>
              <a:t>Cysylltu</a:t>
            </a:r>
            <a:r>
              <a:rPr lang="en-GB" dirty="0" smtClean="0"/>
              <a:t> gyda </a:t>
            </a:r>
            <a:r>
              <a:rPr lang="en-GB" dirty="0" err="1" smtClean="0"/>
              <a:t>rhieni</a:t>
            </a:r>
            <a:r>
              <a:rPr lang="en-GB" dirty="0" smtClean="0"/>
              <a:t> neu </a:t>
            </a:r>
            <a:r>
              <a:rPr lang="en-GB" dirty="0" err="1" smtClean="0"/>
              <a:t>gofalwyr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To monitor children’s development and welfare where necessary</a:t>
            </a:r>
            <a:endParaRPr lang="cy-GB" i="1" dirty="0"/>
          </a:p>
          <a:p>
            <a:r>
              <a:rPr lang="en-GB" i="1" dirty="0" smtClean="0"/>
              <a:t>To </a:t>
            </a:r>
            <a:r>
              <a:rPr lang="en-GB" i="1" dirty="0"/>
              <a:t>share information with agencies as required</a:t>
            </a:r>
            <a:endParaRPr lang="cy-GB" i="1" dirty="0"/>
          </a:p>
          <a:p>
            <a:r>
              <a:rPr lang="en-GB" i="1" dirty="0"/>
              <a:t>To liaise with parents or </a:t>
            </a:r>
            <a:r>
              <a:rPr lang="en-GB" i="1" dirty="0" smtClean="0"/>
              <a:t>carers</a:t>
            </a:r>
          </a:p>
          <a:p>
            <a:r>
              <a:rPr lang="en-GB" sz="1600" dirty="0" smtClean="0"/>
              <a:t>Walker, 2008</a:t>
            </a:r>
            <a:endParaRPr lang="cy-GB" sz="16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455616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Cyfeirio</a:t>
            </a:r>
            <a:r>
              <a:rPr lang="en-GB" dirty="0" smtClean="0"/>
              <a:t> at </a:t>
            </a:r>
            <a:r>
              <a:rPr lang="en-GB" dirty="0" err="1" smtClean="0"/>
              <a:t>asiantaethau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bo’r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endParaRPr lang="en-GB" dirty="0" smtClean="0"/>
          </a:p>
          <a:p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penderfynaidau</a:t>
            </a:r>
            <a:endParaRPr lang="en-GB" dirty="0" smtClean="0"/>
          </a:p>
          <a:p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asesiadau</a:t>
            </a:r>
            <a:endParaRPr lang="en-GB" dirty="0" smtClean="0"/>
          </a:p>
          <a:p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eiriolwr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, </a:t>
            </a:r>
            <a:r>
              <a:rPr lang="en-GB" dirty="0" err="1" smtClean="0"/>
              <a:t>rhiant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ofalwr</a:t>
            </a:r>
            <a:r>
              <a:rPr lang="en-GB" dirty="0" smtClean="0"/>
              <a:t>,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bo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To refer to other agencies as required</a:t>
            </a:r>
            <a:endParaRPr lang="cy-GB" i="1" dirty="0"/>
          </a:p>
          <a:p>
            <a:r>
              <a:rPr lang="en-GB" i="1" dirty="0"/>
              <a:t>To take part in decision making</a:t>
            </a:r>
            <a:endParaRPr lang="cy-GB" i="1" dirty="0"/>
          </a:p>
          <a:p>
            <a:r>
              <a:rPr lang="en-GB" i="1" dirty="0"/>
              <a:t>To take part in assessments</a:t>
            </a:r>
            <a:endParaRPr lang="cy-GB" i="1" dirty="0"/>
          </a:p>
          <a:p>
            <a:r>
              <a:rPr lang="en-GB" i="1" dirty="0"/>
              <a:t>To advocate for the child, parent or carer where </a:t>
            </a:r>
            <a:r>
              <a:rPr lang="en-GB" i="1" dirty="0" smtClean="0"/>
              <a:t>necessary</a:t>
            </a:r>
          </a:p>
          <a:p>
            <a:r>
              <a:rPr lang="en-GB" sz="1600" dirty="0" smtClean="0"/>
              <a:t>Walker 2008</a:t>
            </a:r>
            <a:endParaRPr lang="cy-GB" sz="16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47383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4: </a:t>
            </a:r>
            <a:r>
              <a:rPr lang="en-GB" dirty="0" err="1" smtClean="0"/>
              <a:t>astudiaethau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 4: </a:t>
            </a:r>
            <a:r>
              <a:rPr lang="en-GB" dirty="0" smtClean="0"/>
              <a:t>case </a:t>
            </a:r>
            <a:r>
              <a:rPr lang="en-GB" dirty="0" smtClean="0"/>
              <a:t>studies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</a:p>
          <a:p>
            <a:r>
              <a:rPr lang="en-GB" dirty="0" smtClean="0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1659" y="1666526"/>
            <a:ext cx="4038600" cy="4525963"/>
          </a:xfrm>
        </p:spPr>
        <p:txBody>
          <a:bodyPr/>
          <a:lstStyle/>
          <a:p>
            <a:r>
              <a:rPr lang="en-GB" i="1" dirty="0" smtClean="0"/>
              <a:t>Read</a:t>
            </a:r>
          </a:p>
          <a:p>
            <a:r>
              <a:rPr lang="en-GB" i="1" dirty="0" smtClean="0"/>
              <a:t>Discuss 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7170" name="Picture 2" descr="C:\Users\l.roberts\AppData\Local\Microsoft\Windows\Temporary Internet Files\Content.IE5\UU4Z21D1\MP900430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4341270"/>
            <a:ext cx="2043813" cy="168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Nutrition Facts About Pregnancy Nutrition, Natural Food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343400"/>
            <a:ext cx="2362200" cy="1574800"/>
          </a:xfrm>
          <a:prstGeom prst="rect">
            <a:avLst/>
          </a:prstGeom>
        </p:spPr>
      </p:pic>
      <p:pic>
        <p:nvPicPr>
          <p:cNvPr id="6" name="Picture 5" descr="Young Boy Smiling | Young boy on the grass smiling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257" y="4191000"/>
            <a:ext cx="1399646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3881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 smtClean="0"/>
              <a:t>Brotherton</a:t>
            </a:r>
            <a:r>
              <a:rPr lang="en-GB" sz="1800" dirty="0"/>
              <a:t>, G., Davies, H. &amp; McGillivray, G. ( 2010) ( </a:t>
            </a:r>
            <a:r>
              <a:rPr lang="en-GB" sz="1800" dirty="0" err="1"/>
              <a:t>eds</a:t>
            </a:r>
            <a:r>
              <a:rPr lang="en-GB" sz="1800" dirty="0"/>
              <a:t>) </a:t>
            </a:r>
            <a:r>
              <a:rPr lang="en-GB" sz="1800" i="1" dirty="0"/>
              <a:t>Working with Children, Young People and Families</a:t>
            </a:r>
            <a:r>
              <a:rPr lang="en-GB" sz="1800" dirty="0"/>
              <a:t>. London: </a:t>
            </a:r>
            <a:r>
              <a:rPr lang="en-GB" sz="1800" dirty="0" smtClean="0"/>
              <a:t>Sage</a:t>
            </a:r>
          </a:p>
          <a:p>
            <a:r>
              <a:rPr lang="en-GB" sz="1800" dirty="0" smtClean="0"/>
              <a:t>Mind Tools ( 2014) </a:t>
            </a:r>
            <a:r>
              <a:rPr lang="en-GB" sz="1800" i="1" dirty="0" smtClean="0"/>
              <a:t>What Are your Values?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http://</a:t>
            </a:r>
            <a:r>
              <a:rPr lang="en-GB" sz="1800" dirty="0" smtClean="0">
                <a:hlinkClick r:id="rId2"/>
              </a:rPr>
              <a:t>www.mindtools.com/pages/article/newTED_85.htm</a:t>
            </a:r>
            <a:r>
              <a:rPr lang="en-GB" sz="1800" dirty="0" smtClean="0"/>
              <a:t> [ Accessed 30.09.14]</a:t>
            </a:r>
          </a:p>
          <a:p>
            <a:r>
              <a:rPr lang="en-GB" sz="1800" dirty="0" smtClean="0"/>
              <a:t>Walker</a:t>
            </a:r>
            <a:r>
              <a:rPr lang="en-GB" sz="1800" dirty="0"/>
              <a:t>, G. (2008) Working Together for Children</a:t>
            </a:r>
            <a:r>
              <a:rPr lang="en-GB" sz="1800" i="1" dirty="0"/>
              <a:t>. A critical Introduction to Multi agency working</a:t>
            </a:r>
            <a:r>
              <a:rPr lang="en-GB" sz="1800" dirty="0"/>
              <a:t>. London: Continuum</a:t>
            </a:r>
            <a:endParaRPr lang="cy-GB" sz="1800" dirty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12433802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903</TotalTime>
  <Words>929</Words>
  <Application>Microsoft Office PowerPoint</Application>
  <PresentationFormat>On-screen Show (4:3)</PresentationFormat>
  <Paragraphs>157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Times New Roman</vt:lpstr>
      <vt:lpstr>Verdana</vt:lpstr>
      <vt:lpstr>Wingdings 2</vt:lpstr>
      <vt:lpstr>Verve</vt:lpstr>
      <vt:lpstr>ECES6009/C Making a Difference/ Gwneud Gwahaniaeth </vt:lpstr>
      <vt:lpstr>Gorolwg  Overview</vt:lpstr>
      <vt:lpstr>Beth yw amlasiantaethol?  What does ‘multi-agency’ mean ?</vt:lpstr>
      <vt:lpstr>Tasg 1: Pwy yw’r asiantaethau? Task 1: Who are the agencies?</vt:lpstr>
      <vt:lpstr>Pwy yw’r asiantaethau? Who are the agencies?</vt:lpstr>
      <vt:lpstr>PowerPoint Presentation</vt:lpstr>
      <vt:lpstr>Gwerthoedd  Values</vt:lpstr>
      <vt:lpstr>Tasg 2 / Task 2 </vt:lpstr>
      <vt:lpstr>Safleoedd gwerthoedd rhwng y wladwriaeth a theuluoedd Value positions of relationship between state and families</vt:lpstr>
      <vt:lpstr>Laissez-faire</vt:lpstr>
      <vt:lpstr>State paternalist</vt:lpstr>
      <vt:lpstr>Birth family defender</vt:lpstr>
      <vt:lpstr>Hawliau Plant / Children’s rights</vt:lpstr>
      <vt:lpstr>Tasg 3 / Task 3</vt:lpstr>
      <vt:lpstr>Cyfleoedd/Opportunities: functions of MAW</vt:lpstr>
      <vt:lpstr>PowerPoint Presentation</vt:lpstr>
      <vt:lpstr>Tasg 4: astudiaethau achos Task 4: case studies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Helen A Griffiths</cp:lastModifiedBy>
  <cp:revision>43</cp:revision>
  <dcterms:created xsi:type="dcterms:W3CDTF">2014-08-18T13:17:39Z</dcterms:created>
  <dcterms:modified xsi:type="dcterms:W3CDTF">2020-02-19T21:44:06Z</dcterms:modified>
</cp:coreProperties>
</file>