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9"/>
  </p:notesMasterIdLst>
  <p:handoutMasterIdLst>
    <p:handoutMasterId r:id="rId30"/>
  </p:handoutMasterIdLst>
  <p:sldIdLst>
    <p:sldId id="302" r:id="rId2"/>
    <p:sldId id="319" r:id="rId3"/>
    <p:sldId id="318" r:id="rId4"/>
    <p:sldId id="303" r:id="rId5"/>
    <p:sldId id="334" r:id="rId6"/>
    <p:sldId id="320" r:id="rId7"/>
    <p:sldId id="321" r:id="rId8"/>
    <p:sldId id="322" r:id="rId9"/>
    <p:sldId id="323" r:id="rId10"/>
    <p:sldId id="325" r:id="rId11"/>
    <p:sldId id="324" r:id="rId12"/>
    <p:sldId id="304" r:id="rId13"/>
    <p:sldId id="326" r:id="rId14"/>
    <p:sldId id="305" r:id="rId15"/>
    <p:sldId id="306" r:id="rId16"/>
    <p:sldId id="307" r:id="rId17"/>
    <p:sldId id="308" r:id="rId18"/>
    <p:sldId id="327" r:id="rId19"/>
    <p:sldId id="309" r:id="rId20"/>
    <p:sldId id="330" r:id="rId21"/>
    <p:sldId id="333" r:id="rId22"/>
    <p:sldId id="310" r:id="rId23"/>
    <p:sldId id="329" r:id="rId24"/>
    <p:sldId id="331" r:id="rId25"/>
    <p:sldId id="332" r:id="rId26"/>
    <p:sldId id="328" r:id="rId27"/>
    <p:sldId id="311" r:id="rId28"/>
  </p:sldIdLst>
  <p:sldSz cx="9144000" cy="6858000" type="screen4x3"/>
  <p:notesSz cx="6718300" cy="9853613"/>
  <p:defaultTextStyle>
    <a:defPPr>
      <a:defRPr lang="en-GB"/>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B6B"/>
    <a:srgbClr val="FF6666"/>
    <a:srgbClr val="667AFF"/>
    <a:srgbClr val="E37900"/>
    <a:srgbClr val="0000FF"/>
    <a:srgbClr val="E30000"/>
    <a:srgbClr val="DEF0B5"/>
    <a:srgbClr val="FAC55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showOutlineIcons="0" horzBarState="maximized">
    <p:restoredLeft sz="15620"/>
    <p:restoredTop sz="94660"/>
  </p:normalViewPr>
  <p:slideViewPr>
    <p:cSldViewPr>
      <p:cViewPr varScale="1">
        <p:scale>
          <a:sx n="90" d="100"/>
          <a:sy n="90" d="100"/>
        </p:scale>
        <p:origin x="-1002" y="-114"/>
      </p:cViewPr>
      <p:guideLst>
        <p:guide orient="horz" pos="240"/>
        <p:guide orient="horz" pos="4080"/>
        <p:guide orient="horz" pos="3888"/>
        <p:guide pos="240"/>
        <p:guide pos="5520"/>
      </p:guideLst>
    </p:cSldViewPr>
  </p:slideViewPr>
  <p:outlineViewPr>
    <p:cViewPr>
      <p:scale>
        <a:sx n="33" d="100"/>
        <a:sy n="33" d="100"/>
      </p:scale>
      <p:origin x="0" y="0"/>
    </p:cViewPr>
    <p:sldLst>
      <p:sld r:id="rId1" collapse="1"/>
      <p:sld r:id="rId2" collapse="1"/>
      <p:sld r:id="rId3" collapse="1"/>
      <p:sld r:id="rId4" collapse="1"/>
      <p:sld r:id="rId5" collapse="1"/>
      <p:sld r:id="rId6"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5" d="100"/>
          <a:sy n="65" d="100"/>
        </p:scale>
        <p:origin x="-2904" y="-108"/>
      </p:cViewPr>
      <p:guideLst>
        <p:guide orient="horz" pos="3103"/>
        <p:guide pos="2116"/>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slide" Target="slides/slide4.xml"/><Relationship Id="rId1" Type="http://schemas.openxmlformats.org/officeDocument/2006/relationships/slide" Target="slides/slide1.xml"/><Relationship Id="rId6" Type="http://schemas.openxmlformats.org/officeDocument/2006/relationships/slide" Target="slides/slide22.xml"/><Relationship Id="rId5" Type="http://schemas.openxmlformats.org/officeDocument/2006/relationships/slide" Target="slides/slide10.xml"/><Relationship Id="rId4"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6674" name="Rectangle 2"/>
          <p:cNvSpPr>
            <a:spLocks noGrp="1" noChangeArrowheads="1"/>
          </p:cNvSpPr>
          <p:nvPr>
            <p:ph type="hdr" sz="quarter"/>
          </p:nvPr>
        </p:nvSpPr>
        <p:spPr bwMode="auto">
          <a:xfrm>
            <a:off x="0"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p>
        </p:txBody>
      </p:sp>
      <p:sp>
        <p:nvSpPr>
          <p:cNvPr id="156675" name="Rectangle 3"/>
          <p:cNvSpPr>
            <a:spLocks noGrp="1" noChangeArrowheads="1"/>
          </p:cNvSpPr>
          <p:nvPr>
            <p:ph type="dt" sz="quarter" idx="1"/>
          </p:nvPr>
        </p:nvSpPr>
        <p:spPr bwMode="auto">
          <a:xfrm>
            <a:off x="3806825"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p>
        </p:txBody>
      </p:sp>
      <p:sp>
        <p:nvSpPr>
          <p:cNvPr id="156676" name="Rectangle 4"/>
          <p:cNvSpPr>
            <a:spLocks noGrp="1" noChangeArrowheads="1"/>
          </p:cNvSpPr>
          <p:nvPr>
            <p:ph type="ftr" sz="quarter" idx="2"/>
          </p:nvPr>
        </p:nvSpPr>
        <p:spPr bwMode="auto">
          <a:xfrm>
            <a:off x="0"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p>
        </p:txBody>
      </p:sp>
      <p:sp>
        <p:nvSpPr>
          <p:cNvPr id="156677" name="Rectangle 5"/>
          <p:cNvSpPr>
            <a:spLocks noGrp="1" noChangeArrowheads="1"/>
          </p:cNvSpPr>
          <p:nvPr>
            <p:ph type="sldNum" sz="quarter" idx="3"/>
          </p:nvPr>
        </p:nvSpPr>
        <p:spPr bwMode="auto">
          <a:xfrm>
            <a:off x="3806825"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F1E4DB45-F5CE-4CAE-B0ED-255993A4C60F}"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36867" name="Rectangle 3"/>
          <p:cNvSpPr>
            <a:spLocks noGrp="1" noChangeArrowheads="1"/>
          </p:cNvSpPr>
          <p:nvPr>
            <p:ph type="dt" idx="1"/>
          </p:nvPr>
        </p:nvSpPr>
        <p:spPr bwMode="auto">
          <a:xfrm>
            <a:off x="3806825"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29700" name="Rectangle 4"/>
          <p:cNvSpPr>
            <a:spLocks noChangeArrowheads="1" noTextEdit="1"/>
          </p:cNvSpPr>
          <p:nvPr>
            <p:ph type="sldImg" idx="2"/>
          </p:nvPr>
        </p:nvSpPr>
        <p:spPr bwMode="auto">
          <a:xfrm>
            <a:off x="896938" y="739775"/>
            <a:ext cx="4926012" cy="3694113"/>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895350" y="4679950"/>
            <a:ext cx="4927600" cy="4433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36871" name="Rectangle 7"/>
          <p:cNvSpPr>
            <a:spLocks noGrp="1" noChangeArrowheads="1"/>
          </p:cNvSpPr>
          <p:nvPr>
            <p:ph type="sldNum" sz="quarter" idx="5"/>
          </p:nvPr>
        </p:nvSpPr>
        <p:spPr bwMode="auto">
          <a:xfrm>
            <a:off x="3806825"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CD48A0C8-2302-47D5-827C-EA8E43E50A5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endParaRPr lang="en-US" smtClean="0"/>
          </a:p>
        </p:txBody>
      </p:sp>
      <p:sp>
        <p:nvSpPr>
          <p:cNvPr id="30724" name="Slide Number Placeholder 3"/>
          <p:cNvSpPr>
            <a:spLocks noGrp="1"/>
          </p:cNvSpPr>
          <p:nvPr>
            <p:ph type="sldNum" sz="quarter" idx="5"/>
          </p:nvPr>
        </p:nvSpPr>
        <p:spPr>
          <a:noFill/>
        </p:spPr>
        <p:txBody>
          <a:bodyPr/>
          <a:lstStyle/>
          <a:p>
            <a:fld id="{21E2E117-29E1-4B5D-B9D0-0814BDC092BB}" type="slidenum">
              <a:rPr lang="en-GB"/>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smtClean="0"/>
          </a:p>
        </p:txBody>
      </p:sp>
      <p:sp>
        <p:nvSpPr>
          <p:cNvPr id="31748" name="Slide Number Placeholder 3"/>
          <p:cNvSpPr>
            <a:spLocks noGrp="1"/>
          </p:cNvSpPr>
          <p:nvPr>
            <p:ph type="sldNum" sz="quarter" idx="5"/>
          </p:nvPr>
        </p:nvSpPr>
        <p:spPr>
          <a:noFill/>
        </p:spPr>
        <p:txBody>
          <a:bodyPr/>
          <a:lstStyle/>
          <a:p>
            <a:fld id="{EFE3FBEE-9CC5-4634-B39B-E4DDBFAF3D4C}" type="slidenum">
              <a:rPr lang="en-GB"/>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pPr eaLnBrk="1" hangingPunct="1"/>
            <a:endParaRPr lang="en-US" smtClean="0"/>
          </a:p>
        </p:txBody>
      </p:sp>
      <p:sp>
        <p:nvSpPr>
          <p:cNvPr id="32772" name="Slide Number Placeholder 3"/>
          <p:cNvSpPr>
            <a:spLocks noGrp="1"/>
          </p:cNvSpPr>
          <p:nvPr>
            <p:ph type="sldNum" sz="quarter" idx="5"/>
          </p:nvPr>
        </p:nvSpPr>
        <p:spPr>
          <a:noFill/>
        </p:spPr>
        <p:txBody>
          <a:bodyPr/>
          <a:lstStyle/>
          <a:p>
            <a:fld id="{3365AA5A-0080-4F0A-8767-8FA66A3F6D5D}" type="slidenum">
              <a:rPr lang="en-GB"/>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pPr eaLnBrk="1" hangingPunct="1"/>
            <a:endParaRPr lang="en-US" smtClean="0"/>
          </a:p>
        </p:txBody>
      </p:sp>
      <p:sp>
        <p:nvSpPr>
          <p:cNvPr id="33796" name="Slide Number Placeholder 3"/>
          <p:cNvSpPr>
            <a:spLocks noGrp="1"/>
          </p:cNvSpPr>
          <p:nvPr>
            <p:ph type="sldNum" sz="quarter" idx="5"/>
          </p:nvPr>
        </p:nvSpPr>
        <p:spPr>
          <a:noFill/>
        </p:spPr>
        <p:txBody>
          <a:bodyPr/>
          <a:lstStyle/>
          <a:p>
            <a:fld id="{1E5C407E-1704-47A7-B148-77C10EB84046}" type="slidenum">
              <a:rPr lang="en-GB"/>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E71A4831-4A2D-4FE6-9717-35E7544931DB}" type="slidenum">
              <a:rPr lang="en-GB"/>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endParaRPr lang="en-US" smtClean="0"/>
          </a:p>
        </p:txBody>
      </p:sp>
      <p:sp>
        <p:nvSpPr>
          <p:cNvPr id="35844" name="Slide Number Placeholder 3"/>
          <p:cNvSpPr>
            <a:spLocks noGrp="1"/>
          </p:cNvSpPr>
          <p:nvPr>
            <p:ph type="sldNum" sz="quarter" idx="5"/>
          </p:nvPr>
        </p:nvSpPr>
        <p:spPr>
          <a:noFill/>
        </p:spPr>
        <p:txBody>
          <a:bodyPr/>
          <a:lstStyle/>
          <a:p>
            <a:fld id="{8AEA3FF4-BF48-4C40-B77D-657A2A680A9B}" type="slidenum">
              <a:rPr lang="en-GB"/>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pPr eaLnBrk="1" hangingPunct="1"/>
            <a:endParaRPr lang="en-US" smtClean="0"/>
          </a:p>
        </p:txBody>
      </p:sp>
      <p:sp>
        <p:nvSpPr>
          <p:cNvPr id="36868" name="Slide Number Placeholder 3"/>
          <p:cNvSpPr>
            <a:spLocks noGrp="1"/>
          </p:cNvSpPr>
          <p:nvPr>
            <p:ph type="sldNum" sz="quarter" idx="5"/>
          </p:nvPr>
        </p:nvSpPr>
        <p:spPr>
          <a:noFill/>
        </p:spPr>
        <p:txBody>
          <a:bodyPr/>
          <a:lstStyle/>
          <a:p>
            <a:fld id="{B6A14D06-CA58-41DF-ABB3-D6D0964ADF0E}" type="slidenum">
              <a:rPr lang="en-GB"/>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pPr eaLnBrk="1" hangingPunct="1"/>
            <a:endParaRPr lang="en-US" smtClean="0"/>
          </a:p>
        </p:txBody>
      </p:sp>
      <p:sp>
        <p:nvSpPr>
          <p:cNvPr id="37892" name="Slide Number Placeholder 3"/>
          <p:cNvSpPr>
            <a:spLocks noGrp="1"/>
          </p:cNvSpPr>
          <p:nvPr>
            <p:ph type="sldNum" sz="quarter" idx="5"/>
          </p:nvPr>
        </p:nvSpPr>
        <p:spPr>
          <a:noFill/>
        </p:spPr>
        <p:txBody>
          <a:bodyPr/>
          <a:lstStyle/>
          <a:p>
            <a:fld id="{CCE69E40-4268-4242-B781-3577B592C0F3}" type="slidenum">
              <a:rPr lang="en-GB"/>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pPr eaLnBrk="1" hangingPunct="1"/>
            <a:endParaRPr lang="en-US" smtClean="0"/>
          </a:p>
        </p:txBody>
      </p:sp>
      <p:sp>
        <p:nvSpPr>
          <p:cNvPr id="38916" name="Slide Number Placeholder 3"/>
          <p:cNvSpPr>
            <a:spLocks noGrp="1"/>
          </p:cNvSpPr>
          <p:nvPr>
            <p:ph type="sldNum" sz="quarter" idx="5"/>
          </p:nvPr>
        </p:nvSpPr>
        <p:spPr>
          <a:noFill/>
        </p:spPr>
        <p:txBody>
          <a:bodyPr/>
          <a:lstStyle/>
          <a:p>
            <a:fld id="{27764C53-E31B-4E2C-A660-6CD6183051AB}" type="slidenum">
              <a:rPr lang="en-GB"/>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pPr eaLnBrk="1" hangingPunct="1"/>
            <a:endParaRPr lang="en-US" smtClean="0"/>
          </a:p>
        </p:txBody>
      </p:sp>
      <p:sp>
        <p:nvSpPr>
          <p:cNvPr id="39940" name="Slide Number Placeholder 3"/>
          <p:cNvSpPr>
            <a:spLocks noGrp="1"/>
          </p:cNvSpPr>
          <p:nvPr>
            <p:ph type="sldNum" sz="quarter" idx="5"/>
          </p:nvPr>
        </p:nvSpPr>
        <p:spPr>
          <a:noFill/>
        </p:spPr>
        <p:txBody>
          <a:bodyPr/>
          <a:lstStyle/>
          <a:p>
            <a:fld id="{CAF2F38F-60D6-41F4-B1E0-375A0E8EFBEB}" type="slidenum">
              <a:rPr lang="en-GB"/>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p:spPr>
        <p:txBody>
          <a:bodyPr/>
          <a:lstStyle/>
          <a:p>
            <a:pPr eaLnBrk="1" hangingPunct="1"/>
            <a:endParaRPr lang="en-US" smtClean="0"/>
          </a:p>
        </p:txBody>
      </p:sp>
      <p:sp>
        <p:nvSpPr>
          <p:cNvPr id="40964" name="Slide Number Placeholder 3"/>
          <p:cNvSpPr>
            <a:spLocks noGrp="1"/>
          </p:cNvSpPr>
          <p:nvPr>
            <p:ph type="sldNum" sz="quarter" idx="5"/>
          </p:nvPr>
        </p:nvSpPr>
        <p:spPr>
          <a:noFill/>
        </p:spPr>
        <p:txBody>
          <a:bodyPr/>
          <a:lstStyle/>
          <a:p>
            <a:fld id="{ABF4B7B4-283A-436A-BE99-014070E06765}" type="slidenum">
              <a:rPr lang="en-GB"/>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p:spPr>
        <p:txBody>
          <a:bodyPr/>
          <a:lstStyle/>
          <a:p>
            <a:pPr eaLnBrk="1" hangingPunct="1"/>
            <a:endParaRPr lang="en-US" smtClean="0"/>
          </a:p>
        </p:txBody>
      </p:sp>
      <p:sp>
        <p:nvSpPr>
          <p:cNvPr id="41988" name="Slide Number Placeholder 3"/>
          <p:cNvSpPr>
            <a:spLocks noGrp="1"/>
          </p:cNvSpPr>
          <p:nvPr>
            <p:ph type="sldNum" sz="quarter" idx="5"/>
          </p:nvPr>
        </p:nvSpPr>
        <p:spPr>
          <a:noFill/>
        </p:spPr>
        <p:txBody>
          <a:bodyPr/>
          <a:lstStyle/>
          <a:p>
            <a:fld id="{75C93CC5-CA20-49C9-A29F-CFE7A4F4EBEC}" type="slidenum">
              <a:rPr lang="en-GB"/>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p:spPr>
        <p:txBody>
          <a:bodyPr/>
          <a:lstStyle/>
          <a:p>
            <a:pPr eaLnBrk="1" hangingPunct="1"/>
            <a:endParaRPr lang="en-US" smtClean="0"/>
          </a:p>
        </p:txBody>
      </p:sp>
      <p:sp>
        <p:nvSpPr>
          <p:cNvPr id="43012" name="Slide Number Placeholder 3"/>
          <p:cNvSpPr>
            <a:spLocks noGrp="1"/>
          </p:cNvSpPr>
          <p:nvPr>
            <p:ph type="sldNum" sz="quarter" idx="5"/>
          </p:nvPr>
        </p:nvSpPr>
        <p:spPr>
          <a:noFill/>
        </p:spPr>
        <p:txBody>
          <a:bodyPr/>
          <a:lstStyle/>
          <a:p>
            <a:fld id="{2701DBE7-1DC7-4B6B-9D07-DBA84C663D42}" type="slidenum">
              <a:rPr lang="en-GB"/>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p:spPr>
        <p:txBody>
          <a:bodyPr/>
          <a:lstStyle/>
          <a:p>
            <a:pPr eaLnBrk="1" hangingPunct="1"/>
            <a:endParaRPr lang="en-US" smtClean="0"/>
          </a:p>
        </p:txBody>
      </p:sp>
      <p:sp>
        <p:nvSpPr>
          <p:cNvPr id="44036" name="Slide Number Placeholder 3"/>
          <p:cNvSpPr>
            <a:spLocks noGrp="1"/>
          </p:cNvSpPr>
          <p:nvPr>
            <p:ph type="sldNum" sz="quarter" idx="5"/>
          </p:nvPr>
        </p:nvSpPr>
        <p:spPr>
          <a:noFill/>
        </p:spPr>
        <p:txBody>
          <a:bodyPr/>
          <a:lstStyle/>
          <a:p>
            <a:fld id="{F22D0727-A0D9-4666-AE2D-239AF933C69C}" type="slidenum">
              <a:rPr lang="en-GB"/>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p:spPr>
        <p:txBody>
          <a:bodyPr/>
          <a:lstStyle/>
          <a:p>
            <a:pPr eaLnBrk="1" hangingPunct="1"/>
            <a:endParaRPr lang="en-US" smtClean="0"/>
          </a:p>
        </p:txBody>
      </p:sp>
      <p:sp>
        <p:nvSpPr>
          <p:cNvPr id="45060" name="Slide Number Placeholder 3"/>
          <p:cNvSpPr>
            <a:spLocks noGrp="1"/>
          </p:cNvSpPr>
          <p:nvPr>
            <p:ph type="sldNum" sz="quarter" idx="5"/>
          </p:nvPr>
        </p:nvSpPr>
        <p:spPr>
          <a:noFill/>
        </p:spPr>
        <p:txBody>
          <a:bodyPr/>
          <a:lstStyle/>
          <a:p>
            <a:fld id="{662A75B3-F93B-4797-ADB1-753899BBB031}" type="slidenum">
              <a:rPr lang="en-GB"/>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p:spPr>
        <p:txBody>
          <a:bodyPr/>
          <a:lstStyle/>
          <a:p>
            <a:pPr eaLnBrk="1" hangingPunct="1"/>
            <a:endParaRPr lang="en-US" smtClean="0"/>
          </a:p>
        </p:txBody>
      </p:sp>
      <p:sp>
        <p:nvSpPr>
          <p:cNvPr id="46084" name="Slide Number Placeholder 3"/>
          <p:cNvSpPr>
            <a:spLocks noGrp="1"/>
          </p:cNvSpPr>
          <p:nvPr>
            <p:ph type="sldNum" sz="quarter" idx="5"/>
          </p:nvPr>
        </p:nvSpPr>
        <p:spPr>
          <a:noFill/>
        </p:spPr>
        <p:txBody>
          <a:bodyPr/>
          <a:lstStyle/>
          <a:p>
            <a:fld id="{1F988127-2D8B-4F66-9857-B3AF09A0568D}" type="slidenum">
              <a:rPr lang="en-GB"/>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pPr eaLnBrk="1" hangingPunct="1"/>
            <a:endParaRPr lang="en-US" smtClean="0"/>
          </a:p>
        </p:txBody>
      </p:sp>
      <p:sp>
        <p:nvSpPr>
          <p:cNvPr id="47108" name="Slide Number Placeholder 3"/>
          <p:cNvSpPr>
            <a:spLocks noGrp="1"/>
          </p:cNvSpPr>
          <p:nvPr>
            <p:ph type="sldNum" sz="quarter" idx="5"/>
          </p:nvPr>
        </p:nvSpPr>
        <p:spPr>
          <a:noFill/>
        </p:spPr>
        <p:txBody>
          <a:bodyPr/>
          <a:lstStyle/>
          <a:p>
            <a:fld id="{8B8F6E75-C14E-4D66-A1BE-F867E6E733B4}" type="slidenum">
              <a:rPr lang="en-GB"/>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pPr eaLnBrk="1" hangingPunct="1"/>
            <a:endParaRPr lang="en-US" smtClean="0"/>
          </a:p>
        </p:txBody>
      </p:sp>
      <p:sp>
        <p:nvSpPr>
          <p:cNvPr id="48132" name="Slide Number Placeholder 3"/>
          <p:cNvSpPr>
            <a:spLocks noGrp="1"/>
          </p:cNvSpPr>
          <p:nvPr>
            <p:ph type="sldNum" sz="quarter" idx="5"/>
          </p:nvPr>
        </p:nvSpPr>
        <p:spPr>
          <a:noFill/>
        </p:spPr>
        <p:txBody>
          <a:bodyPr/>
          <a:lstStyle/>
          <a:p>
            <a:fld id="{CB11DA41-1177-4C92-B705-939F26B6C5E6}" type="slidenum">
              <a:rPr lang="en-GB"/>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p:spPr>
        <p:txBody>
          <a:bodyPr/>
          <a:lstStyle/>
          <a:p>
            <a:pPr eaLnBrk="1" hangingPunct="1"/>
            <a:endParaRPr lang="en-US" smtClean="0"/>
          </a:p>
        </p:txBody>
      </p:sp>
      <p:sp>
        <p:nvSpPr>
          <p:cNvPr id="49156" name="Slide Number Placeholder 3"/>
          <p:cNvSpPr>
            <a:spLocks noGrp="1"/>
          </p:cNvSpPr>
          <p:nvPr>
            <p:ph type="sldNum" sz="quarter" idx="5"/>
          </p:nvPr>
        </p:nvSpPr>
        <p:spPr>
          <a:noFill/>
        </p:spPr>
        <p:txBody>
          <a:bodyPr/>
          <a:lstStyle/>
          <a:p>
            <a:fld id="{626D09A1-4607-4B57-8DB1-BFAE4CE0ECBC}" type="slidenum">
              <a:rPr lang="en-GB"/>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p:spPr>
        <p:txBody>
          <a:bodyPr/>
          <a:lstStyle/>
          <a:p>
            <a:pPr eaLnBrk="1" hangingPunct="1"/>
            <a:endParaRPr lang="en-US" smtClean="0"/>
          </a:p>
        </p:txBody>
      </p:sp>
      <p:sp>
        <p:nvSpPr>
          <p:cNvPr id="50180" name="Slide Number Placeholder 3"/>
          <p:cNvSpPr>
            <a:spLocks noGrp="1"/>
          </p:cNvSpPr>
          <p:nvPr>
            <p:ph type="sldNum" sz="quarter" idx="5"/>
          </p:nvPr>
        </p:nvSpPr>
        <p:spPr>
          <a:noFill/>
        </p:spPr>
        <p:txBody>
          <a:bodyPr/>
          <a:lstStyle/>
          <a:p>
            <a:fld id="{0924965D-4F74-4FEB-881C-51441609260B}" type="slidenum">
              <a:rPr lang="en-GB"/>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81000" y="1600200"/>
            <a:ext cx="41148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1148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67500" y="762000"/>
            <a:ext cx="2095500" cy="5181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81000" y="762000"/>
            <a:ext cx="6134100" cy="5181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9"/>
          <p:cNvSpPr>
            <a:spLocks noGrp="1" noChangeArrowheads="1"/>
          </p:cNvSpPr>
          <p:nvPr>
            <p:ph type="title"/>
          </p:nvPr>
        </p:nvSpPr>
        <p:spPr bwMode="auto">
          <a:xfrm>
            <a:off x="381000" y="762000"/>
            <a:ext cx="8382000" cy="838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051" name="Rectangle 10"/>
          <p:cNvSpPr>
            <a:spLocks noGrp="1" noChangeArrowheads="1"/>
          </p:cNvSpPr>
          <p:nvPr>
            <p:ph type="body" idx="1"/>
          </p:nvPr>
        </p:nvSpPr>
        <p:spPr bwMode="auto">
          <a:xfrm>
            <a:off x="381000" y="1600200"/>
            <a:ext cx="8382000" cy="4343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3000" b="1">
          <a:solidFill>
            <a:schemeClr val="tx2"/>
          </a:solidFill>
          <a:latin typeface="+mj-lt"/>
          <a:ea typeface="+mj-ea"/>
          <a:cs typeface="+mj-cs"/>
        </a:defRPr>
      </a:lvl1pPr>
      <a:lvl2pPr algn="ctr" rtl="0" eaLnBrk="0" fontAlgn="base" hangingPunct="0">
        <a:spcBef>
          <a:spcPct val="0"/>
        </a:spcBef>
        <a:spcAft>
          <a:spcPct val="0"/>
        </a:spcAft>
        <a:defRPr sz="3000" b="1">
          <a:solidFill>
            <a:schemeClr val="tx2"/>
          </a:solidFill>
          <a:latin typeface="Arial" pitchFamily="34" charset="0"/>
        </a:defRPr>
      </a:lvl2pPr>
      <a:lvl3pPr algn="ctr" rtl="0" eaLnBrk="0" fontAlgn="base" hangingPunct="0">
        <a:spcBef>
          <a:spcPct val="0"/>
        </a:spcBef>
        <a:spcAft>
          <a:spcPct val="0"/>
        </a:spcAft>
        <a:defRPr sz="3000" b="1">
          <a:solidFill>
            <a:schemeClr val="tx2"/>
          </a:solidFill>
          <a:latin typeface="Arial" pitchFamily="34" charset="0"/>
        </a:defRPr>
      </a:lvl3pPr>
      <a:lvl4pPr algn="ctr" rtl="0" eaLnBrk="0" fontAlgn="base" hangingPunct="0">
        <a:spcBef>
          <a:spcPct val="0"/>
        </a:spcBef>
        <a:spcAft>
          <a:spcPct val="0"/>
        </a:spcAft>
        <a:defRPr sz="3000" b="1">
          <a:solidFill>
            <a:schemeClr val="tx2"/>
          </a:solidFill>
          <a:latin typeface="Arial" pitchFamily="34" charset="0"/>
        </a:defRPr>
      </a:lvl4pPr>
      <a:lvl5pPr algn="ctr" rtl="0" eaLnBrk="0" fontAlgn="base" hangingPunct="0">
        <a:spcBef>
          <a:spcPct val="0"/>
        </a:spcBef>
        <a:spcAft>
          <a:spcPct val="0"/>
        </a:spcAft>
        <a:defRPr sz="3000" b="1">
          <a:solidFill>
            <a:schemeClr val="tx2"/>
          </a:solidFill>
          <a:latin typeface="Arial" pitchFamily="34" charset="0"/>
        </a:defRPr>
      </a:lvl5pPr>
      <a:lvl6pPr marL="457200" algn="ctr" rtl="0" fontAlgn="base">
        <a:spcBef>
          <a:spcPct val="0"/>
        </a:spcBef>
        <a:spcAft>
          <a:spcPct val="0"/>
        </a:spcAft>
        <a:defRPr sz="3000" b="1">
          <a:solidFill>
            <a:schemeClr val="tx2"/>
          </a:solidFill>
          <a:latin typeface="Arial" pitchFamily="34" charset="0"/>
        </a:defRPr>
      </a:lvl6pPr>
      <a:lvl7pPr marL="914400" algn="ctr" rtl="0" fontAlgn="base">
        <a:spcBef>
          <a:spcPct val="0"/>
        </a:spcBef>
        <a:spcAft>
          <a:spcPct val="0"/>
        </a:spcAft>
        <a:defRPr sz="3000" b="1">
          <a:solidFill>
            <a:schemeClr val="tx2"/>
          </a:solidFill>
          <a:latin typeface="Arial" pitchFamily="34" charset="0"/>
        </a:defRPr>
      </a:lvl7pPr>
      <a:lvl8pPr marL="1371600" algn="ctr" rtl="0" fontAlgn="base">
        <a:spcBef>
          <a:spcPct val="0"/>
        </a:spcBef>
        <a:spcAft>
          <a:spcPct val="0"/>
        </a:spcAft>
        <a:defRPr sz="3000" b="1">
          <a:solidFill>
            <a:schemeClr val="tx2"/>
          </a:solidFill>
          <a:latin typeface="Arial" pitchFamily="34" charset="0"/>
        </a:defRPr>
      </a:lvl8pPr>
      <a:lvl9pPr marL="1828800" algn="ctr" rtl="0" fontAlgn="base">
        <a:spcBef>
          <a:spcPct val="0"/>
        </a:spcBef>
        <a:spcAft>
          <a:spcPct val="0"/>
        </a:spcAft>
        <a:defRPr sz="3000" b="1">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0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voicegear.net/"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silicon.com/" TargetMode="External"/><Relationship Id="rId4" Type="http://schemas.openxmlformats.org/officeDocument/2006/relationships/hyperlink" Target="http://www.vizzavi.com/"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epm.netratings.com/uk/web/NRpublicreports.toppropertiesmonthly"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hyperlink" Target="../../Workshops/Examples/Google1/google1.html" TargetMode="External"/><Relationship Id="rId5" Type="http://schemas.openxmlformats.org/officeDocument/2006/relationships/hyperlink" Target="../../Workshops/Examples/Google1/yahoo1.html" TargetMode="External"/><Relationship Id="rId4" Type="http://schemas.openxmlformats.org/officeDocument/2006/relationships/oleObject" Target="../embeddings/oleObject1.bin"/></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intagio.coma/"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www.irta.com/" TargetMode="External"/><Relationship Id="rId4" Type="http://schemas.openxmlformats.org/officeDocument/2006/relationships/hyperlink" Target="http://www.bartercard.co.uk/"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globalcomposites.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81000" y="109538"/>
            <a:ext cx="8382000" cy="838200"/>
          </a:xfrm>
        </p:spPr>
        <p:txBody>
          <a:bodyPr/>
          <a:lstStyle/>
          <a:p>
            <a:pPr eaLnBrk="1" hangingPunct="1"/>
            <a:r>
              <a:rPr lang="en-GB" smtClean="0"/>
              <a:t>The e-business environment</a:t>
            </a:r>
            <a:endParaRPr lang="en-US" smtClean="0"/>
          </a:p>
        </p:txBody>
      </p:sp>
      <p:sp>
        <p:nvSpPr>
          <p:cNvPr id="3075" name="Text Box 5"/>
          <p:cNvSpPr txBox="1">
            <a:spLocks noChangeArrowheads="1"/>
          </p:cNvSpPr>
          <p:nvPr/>
        </p:nvSpPr>
        <p:spPr bwMode="auto">
          <a:xfrm>
            <a:off x="282575" y="5903913"/>
            <a:ext cx="8382000" cy="366712"/>
          </a:xfrm>
          <a:prstGeom prst="rect">
            <a:avLst/>
          </a:prstGeom>
          <a:noFill/>
          <a:ln w="9525">
            <a:noFill/>
            <a:miter lim="800000"/>
            <a:headEnd/>
            <a:tailEnd/>
          </a:ln>
        </p:spPr>
        <p:txBody>
          <a:bodyPr>
            <a:spAutoFit/>
          </a:bodyPr>
          <a:lstStyle/>
          <a:p>
            <a:pPr>
              <a:spcBef>
                <a:spcPct val="50000"/>
              </a:spcBef>
            </a:pPr>
            <a:r>
              <a:rPr lang="en-US" sz="1800">
                <a:latin typeface="Arial" pitchFamily="34" charset="0"/>
                <a:cs typeface="Times New Roman" pitchFamily="18" charset="0"/>
              </a:rPr>
              <a:t>The environment in which e-business services are provided</a:t>
            </a:r>
            <a:endParaRPr lang="en-US" sz="1800">
              <a:latin typeface="Arial" pitchFamily="34" charset="0"/>
            </a:endParaRPr>
          </a:p>
        </p:txBody>
      </p:sp>
      <p:pic>
        <p:nvPicPr>
          <p:cNvPr id="3076" name="Picture 6" descr="Fig 2"/>
          <p:cNvPicPr>
            <a:picLocks noChangeAspect="1" noChangeArrowheads="1"/>
          </p:cNvPicPr>
          <p:nvPr/>
        </p:nvPicPr>
        <p:blipFill>
          <a:blip r:embed="rId3"/>
          <a:srcRect/>
          <a:stretch>
            <a:fillRect/>
          </a:stretch>
        </p:blipFill>
        <p:spPr bwMode="auto">
          <a:xfrm>
            <a:off x="258763" y="1006475"/>
            <a:ext cx="8626475" cy="4860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Environment constraints and opportunities</a:t>
            </a:r>
            <a:endParaRPr lang="en-US" smtClean="0"/>
          </a:p>
        </p:txBody>
      </p:sp>
      <p:sp>
        <p:nvSpPr>
          <p:cNvPr id="4099" name="Rectangle 3"/>
          <p:cNvSpPr>
            <a:spLocks noGrp="1" noChangeArrowheads="1"/>
          </p:cNvSpPr>
          <p:nvPr>
            <p:ph type="body" idx="1"/>
          </p:nvPr>
        </p:nvSpPr>
        <p:spPr>
          <a:xfrm>
            <a:off x="381000" y="1600200"/>
            <a:ext cx="8382000" cy="4924425"/>
          </a:xfrm>
        </p:spPr>
        <p:txBody>
          <a:bodyPr/>
          <a:lstStyle/>
          <a:p>
            <a:pPr eaLnBrk="1" hangingPunct="1">
              <a:lnSpc>
                <a:spcPct val="80000"/>
              </a:lnSpc>
            </a:pPr>
            <a:r>
              <a:rPr lang="en-GB" sz="1700" i="1" smtClean="0"/>
              <a:t>Micro-environment</a:t>
            </a:r>
            <a:endParaRPr lang="en-GB" sz="1700" smtClean="0"/>
          </a:p>
          <a:p>
            <a:pPr eaLnBrk="1" hangingPunct="1">
              <a:lnSpc>
                <a:spcPct val="80000"/>
              </a:lnSpc>
            </a:pPr>
            <a:r>
              <a:rPr lang="en-GB" sz="1700" b="1" smtClean="0"/>
              <a:t>Customers</a:t>
            </a:r>
            <a:r>
              <a:rPr lang="en-GB" sz="1700" smtClean="0"/>
              <a:t> – which services are they offering via their web site that your organization could support them in?</a:t>
            </a:r>
          </a:p>
          <a:p>
            <a:pPr eaLnBrk="1" hangingPunct="1">
              <a:lnSpc>
                <a:spcPct val="80000"/>
              </a:lnSpc>
            </a:pPr>
            <a:r>
              <a:rPr lang="en-GB" sz="1700" b="1" smtClean="0"/>
              <a:t>Competitors</a:t>
            </a:r>
            <a:r>
              <a:rPr lang="en-GB" sz="1700" smtClean="0"/>
              <a:t> – need to be benchmarked in order to review the online services they are offering – do they have a competitive advantage?</a:t>
            </a:r>
          </a:p>
          <a:p>
            <a:pPr eaLnBrk="1" hangingPunct="1">
              <a:lnSpc>
                <a:spcPct val="80000"/>
              </a:lnSpc>
            </a:pPr>
            <a:r>
              <a:rPr lang="en-GB" sz="1700" b="1" smtClean="0"/>
              <a:t>Intermediaries</a:t>
            </a:r>
            <a:r>
              <a:rPr lang="en-GB" sz="1700" smtClean="0"/>
              <a:t> – are new or existing intermediaries offering products or services from your competitors while you are not represented?</a:t>
            </a:r>
          </a:p>
          <a:p>
            <a:pPr eaLnBrk="1" hangingPunct="1">
              <a:lnSpc>
                <a:spcPct val="80000"/>
              </a:lnSpc>
            </a:pPr>
            <a:r>
              <a:rPr lang="en-GB" sz="1700" b="1" smtClean="0"/>
              <a:t>Suppliers</a:t>
            </a:r>
            <a:r>
              <a:rPr lang="en-GB" sz="1700" smtClean="0"/>
              <a:t> – are suppliers offering different methods of procurement to competitors that give them a competitive advantage?</a:t>
            </a:r>
            <a:endParaRPr lang="en-GB" sz="1700" i="1" smtClean="0"/>
          </a:p>
          <a:p>
            <a:pPr eaLnBrk="1" hangingPunct="1">
              <a:lnSpc>
                <a:spcPct val="80000"/>
              </a:lnSpc>
            </a:pPr>
            <a:endParaRPr lang="en-GB" sz="1700" i="1" smtClean="0"/>
          </a:p>
          <a:p>
            <a:pPr eaLnBrk="1" hangingPunct="1">
              <a:lnSpc>
                <a:spcPct val="80000"/>
              </a:lnSpc>
            </a:pPr>
            <a:r>
              <a:rPr lang="en-GB" sz="1700" i="1" smtClean="0"/>
              <a:t>Macro-environment</a:t>
            </a:r>
            <a:endParaRPr lang="en-GB" sz="1700" smtClean="0"/>
          </a:p>
          <a:p>
            <a:pPr eaLnBrk="1" hangingPunct="1">
              <a:lnSpc>
                <a:spcPct val="80000"/>
              </a:lnSpc>
            </a:pPr>
            <a:r>
              <a:rPr lang="en-GB" sz="1700" b="1" smtClean="0"/>
              <a:t>Society</a:t>
            </a:r>
            <a:r>
              <a:rPr lang="en-GB" sz="1700" smtClean="0"/>
              <a:t> – what is the ethical and moral consensus on holding personal information?</a:t>
            </a:r>
          </a:p>
          <a:p>
            <a:pPr eaLnBrk="1" hangingPunct="1">
              <a:lnSpc>
                <a:spcPct val="80000"/>
              </a:lnSpc>
            </a:pPr>
            <a:r>
              <a:rPr lang="en-GB" sz="1700" b="1" smtClean="0"/>
              <a:t>Country specific, international legal</a:t>
            </a:r>
            <a:r>
              <a:rPr lang="en-GB" sz="1700" smtClean="0"/>
              <a:t> – what are the local and global legal constraints for example on holding personal information, or taxation rules on sale of goods?</a:t>
            </a:r>
          </a:p>
          <a:p>
            <a:pPr eaLnBrk="1" hangingPunct="1">
              <a:lnSpc>
                <a:spcPct val="80000"/>
              </a:lnSpc>
            </a:pPr>
            <a:r>
              <a:rPr lang="en-GB" sz="1700" b="1" smtClean="0"/>
              <a:t>Country specific, international economic</a:t>
            </a:r>
            <a:r>
              <a:rPr lang="en-GB" sz="1700" smtClean="0"/>
              <a:t> – what are the economic constraints of operating within a country or global constraints?</a:t>
            </a:r>
          </a:p>
          <a:p>
            <a:pPr eaLnBrk="1" hangingPunct="1">
              <a:lnSpc>
                <a:spcPct val="80000"/>
              </a:lnSpc>
            </a:pPr>
            <a:r>
              <a:rPr lang="en-GB" sz="1700" b="1" smtClean="0"/>
              <a:t>Technology</a:t>
            </a:r>
            <a:r>
              <a:rPr lang="en-GB" sz="1700" smtClean="0"/>
              <a:t> – what new technologies are emerging by which to deliver online services such as interactive digital TV and mobile phone-based access?</a:t>
            </a:r>
            <a:endParaRPr lang="en-US" sz="17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z="2600" smtClean="0"/>
              <a:t>Example – personalisation and the e-business environment</a:t>
            </a:r>
            <a:endParaRPr lang="en-US" sz="2600" smtClean="0"/>
          </a:p>
        </p:txBody>
      </p:sp>
      <p:sp>
        <p:nvSpPr>
          <p:cNvPr id="5123" name="Rectangle 3"/>
          <p:cNvSpPr>
            <a:spLocks noGrp="1" noChangeArrowheads="1"/>
          </p:cNvSpPr>
          <p:nvPr>
            <p:ph type="body" idx="1"/>
          </p:nvPr>
        </p:nvSpPr>
        <p:spPr/>
        <p:txBody>
          <a:bodyPr/>
          <a:lstStyle/>
          <a:p>
            <a:pPr eaLnBrk="1" hangingPunct="1"/>
            <a:r>
              <a:rPr lang="en-US" smtClean="0"/>
              <a:t>For each of the environment influences shown, give examples of how it would apply to the topic of personalisation - tailoring information to the customer’s preferences, date and time, special events. Examples include Amazon’s recommendations and emails, customising a web portal with your preferences.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81000" y="107950"/>
            <a:ext cx="8382000" cy="838200"/>
          </a:xfrm>
        </p:spPr>
        <p:txBody>
          <a:bodyPr/>
          <a:lstStyle/>
          <a:p>
            <a:pPr eaLnBrk="1" hangingPunct="1"/>
            <a:r>
              <a:rPr lang="en-GB" smtClean="0"/>
              <a:t>B2B and B2C models</a:t>
            </a:r>
            <a:endParaRPr lang="en-US" smtClean="0"/>
          </a:p>
        </p:txBody>
      </p:sp>
      <p:sp>
        <p:nvSpPr>
          <p:cNvPr id="6147" name="Text Box 5"/>
          <p:cNvSpPr txBox="1">
            <a:spLocks noChangeArrowheads="1"/>
          </p:cNvSpPr>
          <p:nvPr/>
        </p:nvSpPr>
        <p:spPr bwMode="auto">
          <a:xfrm>
            <a:off x="282575" y="5902325"/>
            <a:ext cx="8610600" cy="366713"/>
          </a:xfrm>
          <a:prstGeom prst="rect">
            <a:avLst/>
          </a:prstGeom>
          <a:noFill/>
          <a:ln w="9525">
            <a:noFill/>
            <a:miter lim="800000"/>
            <a:headEnd/>
            <a:tailEnd/>
          </a:ln>
        </p:spPr>
        <p:txBody>
          <a:bodyPr>
            <a:spAutoFit/>
          </a:bodyPr>
          <a:lstStyle/>
          <a:p>
            <a:pPr>
              <a:spcBef>
                <a:spcPct val="50000"/>
              </a:spcBef>
            </a:pPr>
            <a:r>
              <a:rPr lang="en-US" sz="1800">
                <a:latin typeface="Arial" pitchFamily="34" charset="0"/>
                <a:cs typeface="Times New Roman" pitchFamily="18" charset="0"/>
              </a:rPr>
              <a:t>B2B and B2C interactions between an organization, its suppliers and its customers</a:t>
            </a:r>
            <a:endParaRPr lang="en-US" sz="1800">
              <a:latin typeface="Arial" pitchFamily="34" charset="0"/>
            </a:endParaRPr>
          </a:p>
        </p:txBody>
      </p:sp>
      <p:pic>
        <p:nvPicPr>
          <p:cNvPr id="6148" name="Picture 6" descr="Fig 2"/>
          <p:cNvPicPr>
            <a:picLocks noChangeAspect="1" noChangeArrowheads="1"/>
          </p:cNvPicPr>
          <p:nvPr/>
        </p:nvPicPr>
        <p:blipFill>
          <a:blip r:embed="rId3"/>
          <a:srcRect/>
          <a:stretch>
            <a:fillRect/>
          </a:stretch>
        </p:blipFill>
        <p:spPr bwMode="auto">
          <a:xfrm>
            <a:off x="693738" y="838200"/>
            <a:ext cx="7756525" cy="503872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The 6 Phases of E-Commerce Purchase</a:t>
            </a:r>
          </a:p>
        </p:txBody>
      </p:sp>
      <p:sp>
        <p:nvSpPr>
          <p:cNvPr id="7171" name="Rectangle 3"/>
          <p:cNvSpPr>
            <a:spLocks noGrp="1" noChangeArrowheads="1"/>
          </p:cNvSpPr>
          <p:nvPr>
            <p:ph type="body" idx="1"/>
          </p:nvPr>
        </p:nvSpPr>
        <p:spPr/>
        <p:txBody>
          <a:bodyPr/>
          <a:lstStyle/>
          <a:p>
            <a:pPr eaLnBrk="1" hangingPunct="1">
              <a:lnSpc>
                <a:spcPct val="80000"/>
              </a:lnSpc>
              <a:buFontTx/>
              <a:buNone/>
            </a:pPr>
            <a:r>
              <a:rPr lang="en-GB" sz="1700" smtClean="0"/>
              <a:t>• </a:t>
            </a:r>
            <a:r>
              <a:rPr lang="en-GB" sz="1700" b="1" smtClean="0"/>
              <a:t>Phase 1: Research</a:t>
            </a:r>
            <a:r>
              <a:rPr lang="en-GB" sz="1700" smtClean="0"/>
              <a:t>—investigate alternatives, price ranges, and the feature</a:t>
            </a:r>
          </a:p>
          <a:p>
            <a:pPr eaLnBrk="1" hangingPunct="1">
              <a:lnSpc>
                <a:spcPct val="80000"/>
              </a:lnSpc>
              <a:buFontTx/>
              <a:buNone/>
            </a:pPr>
            <a:r>
              <a:rPr lang="en-GB" sz="1700" smtClean="0"/>
              <a:t>sets/services offered.</a:t>
            </a:r>
          </a:p>
          <a:p>
            <a:pPr eaLnBrk="1" hangingPunct="1">
              <a:lnSpc>
                <a:spcPct val="80000"/>
              </a:lnSpc>
              <a:buFontTx/>
              <a:buNone/>
            </a:pPr>
            <a:r>
              <a:rPr lang="en-GB" sz="1700" smtClean="0"/>
              <a:t>• </a:t>
            </a:r>
            <a:r>
              <a:rPr lang="en-GB" sz="1700" b="1" smtClean="0"/>
              <a:t>Phase 2: Relationship</a:t>
            </a:r>
            <a:r>
              <a:rPr lang="en-GB" sz="1700" smtClean="0"/>
              <a:t>—learn more about short-listed companies, get a</a:t>
            </a:r>
          </a:p>
          <a:p>
            <a:pPr eaLnBrk="1" hangingPunct="1">
              <a:lnSpc>
                <a:spcPct val="80000"/>
              </a:lnSpc>
              <a:buFontTx/>
              <a:buNone/>
            </a:pPr>
            <a:r>
              <a:rPr lang="en-GB" sz="1700" smtClean="0"/>
              <a:t>feel for them, call if necessary, and refine research by getting answers to</a:t>
            </a:r>
          </a:p>
          <a:p>
            <a:pPr eaLnBrk="1" hangingPunct="1">
              <a:lnSpc>
                <a:spcPct val="80000"/>
              </a:lnSpc>
              <a:buFontTx/>
              <a:buNone/>
            </a:pPr>
            <a:r>
              <a:rPr lang="en-GB" sz="1700" smtClean="0"/>
              <a:t>specific questions.</a:t>
            </a:r>
          </a:p>
          <a:p>
            <a:pPr eaLnBrk="1" hangingPunct="1">
              <a:lnSpc>
                <a:spcPct val="80000"/>
              </a:lnSpc>
              <a:buFontTx/>
              <a:buNone/>
            </a:pPr>
            <a:r>
              <a:rPr lang="en-GB" sz="1700" smtClean="0"/>
              <a:t>• </a:t>
            </a:r>
            <a:r>
              <a:rPr lang="en-GB" sz="1700" b="1" smtClean="0"/>
              <a:t>Phase 3: Decide</a:t>
            </a:r>
            <a:r>
              <a:rPr lang="en-GB" sz="1700" smtClean="0"/>
              <a:t>—narrow the list of companies and products, and make</a:t>
            </a:r>
          </a:p>
          <a:p>
            <a:pPr eaLnBrk="1" hangingPunct="1">
              <a:lnSpc>
                <a:spcPct val="80000"/>
              </a:lnSpc>
              <a:buFontTx/>
              <a:buNone/>
            </a:pPr>
            <a:r>
              <a:rPr lang="en-GB" sz="1700" smtClean="0"/>
              <a:t>a final decision. Create materials that explain that decision to ensure</a:t>
            </a:r>
          </a:p>
          <a:p>
            <a:pPr eaLnBrk="1" hangingPunct="1">
              <a:lnSpc>
                <a:spcPct val="80000"/>
              </a:lnSpc>
              <a:buFontTx/>
              <a:buNone/>
            </a:pPr>
            <a:r>
              <a:rPr lang="en-GB" sz="1700" smtClean="0"/>
              <a:t>purchase authorisation.</a:t>
            </a:r>
          </a:p>
          <a:p>
            <a:pPr eaLnBrk="1" hangingPunct="1">
              <a:lnSpc>
                <a:spcPct val="80000"/>
              </a:lnSpc>
              <a:buFontTx/>
              <a:buNone/>
            </a:pPr>
            <a:r>
              <a:rPr lang="en-GB" sz="1700" smtClean="0"/>
              <a:t>• </a:t>
            </a:r>
            <a:r>
              <a:rPr lang="en-GB" sz="1700" b="1" smtClean="0"/>
              <a:t>Phase 4: Buy</a:t>
            </a:r>
            <a:r>
              <a:rPr lang="en-GB" sz="1700" smtClean="0"/>
              <a:t>—negotiate price, make purchase.</a:t>
            </a:r>
          </a:p>
          <a:p>
            <a:pPr eaLnBrk="1" hangingPunct="1">
              <a:lnSpc>
                <a:spcPct val="80000"/>
              </a:lnSpc>
              <a:buFontTx/>
              <a:buNone/>
            </a:pPr>
            <a:r>
              <a:rPr lang="en-GB" sz="1700" smtClean="0"/>
              <a:t>• </a:t>
            </a:r>
            <a:r>
              <a:rPr lang="en-GB" sz="1700" b="1" smtClean="0"/>
              <a:t>Phase 5: Support/maintain</a:t>
            </a:r>
            <a:r>
              <a:rPr lang="en-GB" sz="1700" smtClean="0"/>
              <a:t>—buy parts, accessories, or consumables;</a:t>
            </a:r>
          </a:p>
          <a:p>
            <a:pPr eaLnBrk="1" hangingPunct="1">
              <a:lnSpc>
                <a:spcPct val="80000"/>
              </a:lnSpc>
              <a:buFontTx/>
              <a:buNone/>
            </a:pPr>
            <a:r>
              <a:rPr lang="en-GB" sz="1700" smtClean="0"/>
              <a:t>change service contracts to accommodate company growth.</a:t>
            </a:r>
          </a:p>
          <a:p>
            <a:pPr eaLnBrk="1" hangingPunct="1">
              <a:lnSpc>
                <a:spcPct val="80000"/>
              </a:lnSpc>
              <a:buFontTx/>
              <a:buNone/>
            </a:pPr>
            <a:r>
              <a:rPr lang="en-GB" sz="1700" smtClean="0"/>
              <a:t>• </a:t>
            </a:r>
            <a:r>
              <a:rPr lang="en-GB" sz="1700" b="1" smtClean="0"/>
              <a:t>Phase 6: Replace</a:t>
            </a:r>
            <a:r>
              <a:rPr lang="en-GB" sz="1700" smtClean="0"/>
              <a:t>—begin the process again when a service contract ends</a:t>
            </a:r>
          </a:p>
          <a:p>
            <a:pPr eaLnBrk="1" hangingPunct="1">
              <a:lnSpc>
                <a:spcPct val="80000"/>
              </a:lnSpc>
              <a:buFontTx/>
              <a:buNone/>
            </a:pPr>
            <a:r>
              <a:rPr lang="en-GB" sz="1700" smtClean="0"/>
              <a:t>or equipment reaches the end of its life.</a:t>
            </a:r>
          </a:p>
          <a:p>
            <a:pPr eaLnBrk="1" hangingPunct="1">
              <a:lnSpc>
                <a:spcPct val="80000"/>
              </a:lnSpc>
            </a:pPr>
            <a:endParaRPr lang="en-GB" sz="1700" smtClean="0"/>
          </a:p>
          <a:p>
            <a:pPr eaLnBrk="1" hangingPunct="1">
              <a:lnSpc>
                <a:spcPct val="80000"/>
              </a:lnSpc>
              <a:buFontTx/>
              <a:buNone/>
            </a:pPr>
            <a:r>
              <a:rPr lang="en-GB" sz="1700" smtClean="0"/>
              <a:t>Loranger and Nodder, 2006</a:t>
            </a:r>
          </a:p>
          <a:p>
            <a:pPr eaLnBrk="1" hangingPunct="1">
              <a:lnSpc>
                <a:spcPct val="80000"/>
              </a:lnSpc>
              <a:buFontTx/>
              <a:buNone/>
            </a:pPr>
            <a:endParaRPr lang="en-GB" sz="1700" smtClean="0"/>
          </a:p>
          <a:p>
            <a:pPr eaLnBrk="1" hangingPunct="1">
              <a:lnSpc>
                <a:spcPct val="80000"/>
              </a:lnSpc>
              <a:buFontTx/>
              <a:buNone/>
            </a:pPr>
            <a:endParaRPr lang="en-GB" sz="17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1000" y="282575"/>
            <a:ext cx="8382000" cy="838200"/>
          </a:xfrm>
        </p:spPr>
        <p:txBody>
          <a:bodyPr/>
          <a:lstStyle/>
          <a:p>
            <a:pPr eaLnBrk="1" hangingPunct="1"/>
            <a:r>
              <a:rPr lang="en-GB" sz="2600" smtClean="0"/>
              <a:t>Transaction alternatives between </a:t>
            </a:r>
            <a:br>
              <a:rPr lang="en-GB" sz="2600" smtClean="0"/>
            </a:br>
            <a:r>
              <a:rPr lang="en-GB" sz="2600" smtClean="0"/>
              <a:t>businesses and consumers</a:t>
            </a:r>
            <a:endParaRPr lang="en-US" sz="2600" smtClean="0"/>
          </a:p>
        </p:txBody>
      </p:sp>
      <p:sp>
        <p:nvSpPr>
          <p:cNvPr id="8195" name="Text Box 5"/>
          <p:cNvSpPr txBox="1">
            <a:spLocks noChangeArrowheads="1"/>
          </p:cNvSpPr>
          <p:nvPr/>
        </p:nvSpPr>
        <p:spPr bwMode="auto">
          <a:xfrm>
            <a:off x="282575" y="5911850"/>
            <a:ext cx="8534400" cy="366713"/>
          </a:xfrm>
          <a:prstGeom prst="rect">
            <a:avLst/>
          </a:prstGeom>
          <a:noFill/>
          <a:ln w="9525">
            <a:noFill/>
            <a:miter lim="800000"/>
            <a:headEnd/>
            <a:tailEnd/>
          </a:ln>
        </p:spPr>
        <p:txBody>
          <a:bodyPr>
            <a:spAutoFit/>
          </a:bodyPr>
          <a:lstStyle/>
          <a:p>
            <a:pPr>
              <a:spcBef>
                <a:spcPct val="50000"/>
              </a:spcBef>
            </a:pPr>
            <a:r>
              <a:rPr lang="en-US" sz="1800">
                <a:latin typeface="Arial" pitchFamily="34" charset="0"/>
                <a:cs typeface="Times New Roman" pitchFamily="18" charset="0"/>
              </a:rPr>
              <a:t>Summary of transaction alternatives between businesses and consumers</a:t>
            </a:r>
            <a:endParaRPr lang="en-US" sz="1800">
              <a:latin typeface="Arial" pitchFamily="34" charset="0"/>
            </a:endParaRPr>
          </a:p>
        </p:txBody>
      </p:sp>
      <p:pic>
        <p:nvPicPr>
          <p:cNvPr id="8196" name="Picture 6" descr="Fig 2"/>
          <p:cNvPicPr>
            <a:picLocks noChangeAspect="1" noChangeArrowheads="1"/>
          </p:cNvPicPr>
          <p:nvPr/>
        </p:nvPicPr>
        <p:blipFill>
          <a:blip r:embed="rId3"/>
          <a:srcRect/>
          <a:stretch>
            <a:fillRect/>
          </a:stretch>
        </p:blipFill>
        <p:spPr bwMode="auto">
          <a:xfrm>
            <a:off x="1244600" y="1247775"/>
            <a:ext cx="6654800" cy="469582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B2B and B2C characteristics</a:t>
            </a:r>
            <a:endParaRPr lang="en-US" smtClean="0"/>
          </a:p>
        </p:txBody>
      </p:sp>
      <p:graphicFrame>
        <p:nvGraphicFramePr>
          <p:cNvPr id="143479" name="Group 119"/>
          <p:cNvGraphicFramePr>
            <a:graphicFrameLocks noGrp="1"/>
          </p:cNvGraphicFramePr>
          <p:nvPr/>
        </p:nvGraphicFramePr>
        <p:xfrm>
          <a:off x="468313" y="1600200"/>
          <a:ext cx="8135937" cy="4627564"/>
        </p:xfrm>
        <a:graphic>
          <a:graphicData uri="http://schemas.openxmlformats.org/drawingml/2006/table">
            <a:tbl>
              <a:tblPr/>
              <a:tblGrid>
                <a:gridCol w="2711450"/>
                <a:gridCol w="2713037"/>
                <a:gridCol w="2711450"/>
              </a:tblGrid>
              <a:tr h="35242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Characteristic</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B2C</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B2B</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5246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Proportion of adopters with access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Low to medium</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High to very high</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0646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Complexity of buying decisions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Relatively simple – individual and influencers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More complex – buying process involves users, specifiers, buyers, etc.</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Channel</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Relatively simple – direct or from retailer</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More complex, direct or via wholesaler, agent or distributor</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572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Purchasing characteristics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Low value, high volume or high value, low volume. May be high involvement</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Similar volume/value. May be high involvement. Repeat orders (rebuys) more common</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5405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Product characteristic</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Often standardized items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Standardized items or bespoke for sale</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81000" y="488950"/>
            <a:ext cx="8382000" cy="838200"/>
          </a:xfrm>
        </p:spPr>
        <p:txBody>
          <a:bodyPr/>
          <a:lstStyle/>
          <a:p>
            <a:pPr eaLnBrk="1" hangingPunct="1"/>
            <a:r>
              <a:rPr lang="en-GB" smtClean="0"/>
              <a:t>Disintermediation</a:t>
            </a:r>
            <a:endParaRPr lang="en-US" smtClean="0"/>
          </a:p>
        </p:txBody>
      </p:sp>
      <p:sp>
        <p:nvSpPr>
          <p:cNvPr id="10243" name="Text Box 5"/>
          <p:cNvSpPr txBox="1">
            <a:spLocks noChangeArrowheads="1"/>
          </p:cNvSpPr>
          <p:nvPr/>
        </p:nvSpPr>
        <p:spPr bwMode="auto">
          <a:xfrm>
            <a:off x="282575" y="5365750"/>
            <a:ext cx="8534400" cy="915988"/>
          </a:xfrm>
          <a:prstGeom prst="rect">
            <a:avLst/>
          </a:prstGeom>
          <a:noFill/>
          <a:ln w="9525">
            <a:noFill/>
            <a:miter lim="800000"/>
            <a:headEnd/>
            <a:tailEnd/>
          </a:ln>
        </p:spPr>
        <p:txBody>
          <a:bodyPr>
            <a:spAutoFit/>
          </a:bodyPr>
          <a:lstStyle/>
          <a:p>
            <a:pPr>
              <a:spcBef>
                <a:spcPct val="50000"/>
              </a:spcBef>
            </a:pPr>
            <a:r>
              <a:rPr lang="en-US" sz="1800">
                <a:latin typeface="Arial" pitchFamily="34" charset="0"/>
                <a:cs typeface="Times New Roman" pitchFamily="18" charset="0"/>
              </a:rPr>
              <a:t>Disintermediation of a consumer distribution channel showing </a:t>
            </a:r>
            <a:r>
              <a:rPr lang="en-GB" sz="1800">
                <a:latin typeface="Arial" pitchFamily="34" charset="0"/>
                <a:cs typeface="Times New Roman" pitchFamily="18" charset="0"/>
              </a:rPr>
              <a:t/>
            </a:r>
            <a:br>
              <a:rPr lang="en-GB" sz="1800">
                <a:latin typeface="Arial" pitchFamily="34" charset="0"/>
                <a:cs typeface="Times New Roman" pitchFamily="18" charset="0"/>
              </a:rPr>
            </a:br>
            <a:r>
              <a:rPr lang="en-US" sz="1800">
                <a:latin typeface="Arial" pitchFamily="34" charset="0"/>
                <a:cs typeface="Times New Roman" pitchFamily="18" charset="0"/>
              </a:rPr>
              <a:t>(a) the original situation, (b) disintermediation omitting the wholesaler, and </a:t>
            </a:r>
            <a:r>
              <a:rPr lang="en-GB" sz="1800">
                <a:latin typeface="Arial" pitchFamily="34" charset="0"/>
                <a:cs typeface="Times New Roman" pitchFamily="18" charset="0"/>
              </a:rPr>
              <a:t/>
            </a:r>
            <a:br>
              <a:rPr lang="en-GB" sz="1800">
                <a:latin typeface="Arial" pitchFamily="34" charset="0"/>
                <a:cs typeface="Times New Roman" pitchFamily="18" charset="0"/>
              </a:rPr>
            </a:br>
            <a:r>
              <a:rPr lang="en-US" sz="1800">
                <a:latin typeface="Arial" pitchFamily="34" charset="0"/>
                <a:cs typeface="Times New Roman" pitchFamily="18" charset="0"/>
              </a:rPr>
              <a:t>(c) disintermediation omitting both wholesaler and retailer</a:t>
            </a:r>
            <a:endParaRPr lang="en-US" sz="1800">
              <a:latin typeface="Arial" pitchFamily="34" charset="0"/>
            </a:endParaRPr>
          </a:p>
        </p:txBody>
      </p:sp>
      <p:pic>
        <p:nvPicPr>
          <p:cNvPr id="10244" name="Picture 6" descr="Fig 2"/>
          <p:cNvPicPr>
            <a:picLocks noChangeAspect="1" noChangeArrowheads="1"/>
          </p:cNvPicPr>
          <p:nvPr/>
        </p:nvPicPr>
        <p:blipFill>
          <a:blip r:embed="rId3"/>
          <a:srcRect/>
          <a:stretch>
            <a:fillRect/>
          </a:stretch>
        </p:blipFill>
        <p:spPr bwMode="auto">
          <a:xfrm>
            <a:off x="133350" y="1438275"/>
            <a:ext cx="8943975" cy="369887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81000" y="457200"/>
            <a:ext cx="8382000" cy="838200"/>
          </a:xfrm>
        </p:spPr>
        <p:txBody>
          <a:bodyPr/>
          <a:lstStyle/>
          <a:p>
            <a:pPr eaLnBrk="1" hangingPunct="1"/>
            <a:r>
              <a:rPr lang="en-GB" smtClean="0"/>
              <a:t>Example – Vauxhall</a:t>
            </a:r>
            <a:endParaRPr lang="en-US" smtClean="0"/>
          </a:p>
        </p:txBody>
      </p:sp>
      <p:pic>
        <p:nvPicPr>
          <p:cNvPr id="11267" name="Picture 9"/>
          <p:cNvPicPr>
            <a:picLocks noChangeAspect="1" noChangeArrowheads="1"/>
          </p:cNvPicPr>
          <p:nvPr/>
        </p:nvPicPr>
        <p:blipFill>
          <a:blip r:embed="rId3"/>
          <a:srcRect/>
          <a:stretch>
            <a:fillRect/>
          </a:stretch>
        </p:blipFill>
        <p:spPr bwMode="auto">
          <a:xfrm>
            <a:off x="1214438" y="1571625"/>
            <a:ext cx="6624637" cy="4729163"/>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a:xfrm>
            <a:off x="381000" y="96838"/>
            <a:ext cx="8382000" cy="838200"/>
          </a:xfrm>
        </p:spPr>
        <p:txBody>
          <a:bodyPr/>
          <a:lstStyle/>
          <a:p>
            <a:pPr eaLnBrk="1" hangingPunct="1"/>
            <a:r>
              <a:rPr lang="en-GB" smtClean="0"/>
              <a:t>Reintermediation </a:t>
            </a:r>
            <a:endParaRPr lang="en-US" smtClean="0"/>
          </a:p>
        </p:txBody>
      </p:sp>
      <p:sp>
        <p:nvSpPr>
          <p:cNvPr id="12291" name="Text Box 1029"/>
          <p:cNvSpPr txBox="1">
            <a:spLocks noChangeArrowheads="1"/>
          </p:cNvSpPr>
          <p:nvPr/>
        </p:nvSpPr>
        <p:spPr bwMode="auto">
          <a:xfrm>
            <a:off x="282575" y="5911850"/>
            <a:ext cx="8610600" cy="366713"/>
          </a:xfrm>
          <a:prstGeom prst="rect">
            <a:avLst/>
          </a:prstGeom>
          <a:noFill/>
          <a:ln w="9525">
            <a:noFill/>
            <a:miter lim="800000"/>
            <a:headEnd/>
            <a:tailEnd/>
          </a:ln>
        </p:spPr>
        <p:txBody>
          <a:bodyPr>
            <a:spAutoFit/>
          </a:bodyPr>
          <a:lstStyle/>
          <a:p>
            <a:pPr>
              <a:spcBef>
                <a:spcPct val="50000"/>
              </a:spcBef>
            </a:pPr>
            <a:r>
              <a:rPr lang="en-US" sz="1800">
                <a:latin typeface="Arial" pitchFamily="34" charset="0"/>
                <a:cs typeface="Times New Roman" pitchFamily="18" charset="0"/>
              </a:rPr>
              <a:t>Reintermediation process: (a) original situation, (b) reintermediation contacts</a:t>
            </a:r>
            <a:endParaRPr lang="en-US" sz="1800">
              <a:latin typeface="Arial" pitchFamily="34" charset="0"/>
            </a:endParaRPr>
          </a:p>
        </p:txBody>
      </p:sp>
      <p:pic>
        <p:nvPicPr>
          <p:cNvPr id="12292" name="Picture 1030" descr="Fig 2"/>
          <p:cNvPicPr>
            <a:picLocks noChangeAspect="1" noChangeArrowheads="1"/>
          </p:cNvPicPr>
          <p:nvPr/>
        </p:nvPicPr>
        <p:blipFill>
          <a:blip r:embed="rId3"/>
          <a:srcRect/>
          <a:stretch>
            <a:fillRect/>
          </a:stretch>
        </p:blipFill>
        <p:spPr bwMode="auto">
          <a:xfrm>
            <a:off x="1706563" y="860425"/>
            <a:ext cx="5730875" cy="4962525"/>
          </a:xfrm>
          <a:prstGeom prst="rect">
            <a:avLst/>
          </a:prstGeom>
          <a:noFill/>
          <a:ln w="9525">
            <a:noFill/>
            <a:miter lim="800000"/>
            <a:headEnd/>
            <a:tailEnd/>
          </a:ln>
        </p:spPr>
      </p:pic>
      <p:sp>
        <p:nvSpPr>
          <p:cNvPr id="12293" name="Text Box 1031"/>
          <p:cNvSpPr txBox="1">
            <a:spLocks noChangeArrowheads="1"/>
          </p:cNvSpPr>
          <p:nvPr/>
        </p:nvSpPr>
        <p:spPr bwMode="auto">
          <a:xfrm>
            <a:off x="6172200" y="1447800"/>
            <a:ext cx="3124200" cy="457200"/>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381000" y="533400"/>
            <a:ext cx="8382000" cy="838200"/>
          </a:xfrm>
        </p:spPr>
        <p:txBody>
          <a:bodyPr/>
          <a:lstStyle/>
          <a:p>
            <a:pPr eaLnBrk="1" hangingPunct="1"/>
            <a:r>
              <a:rPr lang="en-US" smtClean="0"/>
              <a:t>Example - Kelkoo</a:t>
            </a:r>
            <a:endParaRPr lang="en-GB" smtClean="0"/>
          </a:p>
        </p:txBody>
      </p:sp>
      <p:pic>
        <p:nvPicPr>
          <p:cNvPr id="13315" name="Picture 5"/>
          <p:cNvPicPr>
            <a:picLocks noChangeAspect="1" noChangeArrowheads="1"/>
          </p:cNvPicPr>
          <p:nvPr/>
        </p:nvPicPr>
        <p:blipFill>
          <a:blip r:embed="rId3"/>
          <a:srcRect/>
          <a:stretch>
            <a:fillRect/>
          </a:stretch>
        </p:blipFill>
        <p:spPr bwMode="auto">
          <a:xfrm>
            <a:off x="1285875" y="1571625"/>
            <a:ext cx="6148388" cy="4732338"/>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Countermediation</a:t>
            </a:r>
            <a:endParaRPr lang="en-US" smtClean="0"/>
          </a:p>
        </p:txBody>
      </p:sp>
      <p:sp>
        <p:nvSpPr>
          <p:cNvPr id="14339" name="Rectangle 4"/>
          <p:cNvSpPr>
            <a:spLocks noGrp="1" noChangeArrowheads="1"/>
          </p:cNvSpPr>
          <p:nvPr>
            <p:ph type="body" idx="1"/>
          </p:nvPr>
        </p:nvSpPr>
        <p:spPr>
          <a:noFill/>
        </p:spPr>
        <p:txBody>
          <a:bodyPr/>
          <a:lstStyle/>
          <a:p>
            <a:pPr eaLnBrk="1" hangingPunct="1"/>
            <a:r>
              <a:rPr lang="en-US" smtClean="0"/>
              <a:t>Creation of a new intermediary</a:t>
            </a:r>
          </a:p>
          <a:p>
            <a:pPr eaLnBrk="1" hangingPunct="1"/>
            <a:r>
              <a:rPr lang="en-US" smtClean="0"/>
              <a:t>Example:</a:t>
            </a:r>
          </a:p>
          <a:p>
            <a:pPr lvl="1" eaLnBrk="1" hangingPunct="1"/>
            <a:r>
              <a:rPr lang="en-US" smtClean="0"/>
              <a:t>B&amp;Q </a:t>
            </a:r>
            <a:r>
              <a:rPr lang="en-US" u="sng" smtClean="0"/>
              <a:t>www.diy.com</a:t>
            </a:r>
            <a:endParaRPr lang="en-US" smtClean="0"/>
          </a:p>
          <a:p>
            <a:pPr lvl="1" eaLnBrk="1" hangingPunct="1"/>
            <a:r>
              <a:rPr lang="en-US" smtClean="0"/>
              <a:t>Opodo </a:t>
            </a:r>
            <a:r>
              <a:rPr lang="en-US" u="sng" smtClean="0"/>
              <a:t>www.opodo.com</a:t>
            </a:r>
            <a:endParaRPr lang="en-US" smtClean="0"/>
          </a:p>
          <a:p>
            <a:pPr lvl="1" eaLnBrk="1" hangingPunct="1"/>
            <a:r>
              <a:rPr lang="en-US" smtClean="0"/>
              <a:t>Boots </a:t>
            </a:r>
            <a:r>
              <a:rPr lang="en-US" u="sng" smtClean="0"/>
              <a:t>www.wellbeing.com</a:t>
            </a:r>
            <a:r>
              <a:rPr lang="en-US" smtClean="0"/>
              <a:t> </a:t>
            </a:r>
            <a:r>
              <a:rPr lang="en-US" u="sng" smtClean="0"/>
              <a:t>www.handbag.com</a:t>
            </a:r>
            <a:r>
              <a:rPr lang="en-US" smtClean="0"/>
              <a:t>   </a:t>
            </a:r>
          </a:p>
          <a:p>
            <a:pPr lvl="1" eaLnBrk="1" hangingPunct="1"/>
            <a:r>
              <a:rPr lang="en-US" smtClean="0"/>
              <a:t>Ford, Daimler</a:t>
            </a:r>
            <a:r>
              <a:rPr lang="en-GB" smtClean="0"/>
              <a:t>Chrysler</a:t>
            </a:r>
            <a:r>
              <a:rPr lang="en-US" smtClean="0"/>
              <a:t> (</a:t>
            </a:r>
            <a:r>
              <a:rPr lang="en-US" u="sng" smtClean="0"/>
              <a:t>www.covisint.com</a:t>
            </a:r>
            <a:r>
              <a:rPr lang="en-US" smtClean="0"/>
              <a:t>)</a:t>
            </a:r>
          </a:p>
          <a:p>
            <a:pPr eaLnBrk="1" hangingPunct="1"/>
            <a:r>
              <a:rPr lang="en-GB" smtClean="0"/>
              <a:t>Partnering with existing intermediary – Mortgage broker Charcol and Freeserve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p:txBody>
          <a:bodyPr/>
          <a:lstStyle/>
          <a:p>
            <a:pPr eaLnBrk="1" hangingPunct="1"/>
            <a:r>
              <a:rPr lang="en-GB" smtClean="0"/>
              <a:t>Portals</a:t>
            </a:r>
            <a:endParaRPr lang="en-US" smtClean="0"/>
          </a:p>
        </p:txBody>
      </p:sp>
      <p:sp>
        <p:nvSpPr>
          <p:cNvPr id="15363" name="Rectangle 1028"/>
          <p:cNvSpPr>
            <a:spLocks noGrp="1" noChangeArrowheads="1"/>
          </p:cNvSpPr>
          <p:nvPr>
            <p:ph type="body" idx="1"/>
          </p:nvPr>
        </p:nvSpPr>
        <p:spPr>
          <a:xfrm>
            <a:off x="1116013" y="2060575"/>
            <a:ext cx="6761162" cy="3794125"/>
          </a:xfrm>
          <a:solidFill>
            <a:srgbClr val="FFFF00"/>
          </a:solidFill>
          <a:ln>
            <a:solidFill>
              <a:srgbClr val="9933FF"/>
            </a:solidFill>
          </a:ln>
        </p:spPr>
        <p:txBody>
          <a:bodyPr lIns="92048" tIns="46026" rIns="92048" bIns="46026"/>
          <a:lstStyle/>
          <a:p>
            <a:pPr eaLnBrk="1" hangingPunct="1">
              <a:lnSpc>
                <a:spcPct val="80000"/>
              </a:lnSpc>
              <a:buFontTx/>
              <a:buNone/>
            </a:pPr>
            <a:r>
              <a:rPr lang="en-US" sz="2600" smtClean="0"/>
              <a:t>	Q1. Define portal</a:t>
            </a:r>
            <a:br>
              <a:rPr lang="en-US" sz="2600" smtClean="0"/>
            </a:br>
            <a:endParaRPr lang="en-US" sz="2600" smtClean="0"/>
          </a:p>
          <a:p>
            <a:pPr eaLnBrk="1" hangingPunct="1">
              <a:lnSpc>
                <a:spcPct val="80000"/>
              </a:lnSpc>
              <a:buFontTx/>
              <a:buNone/>
            </a:pPr>
            <a:r>
              <a:rPr lang="en-US" sz="2600" smtClean="0"/>
              <a:t>	</a:t>
            </a:r>
            <a:r>
              <a:rPr lang="en-GB" sz="2600" smtClean="0"/>
              <a:t>Q</a:t>
            </a:r>
            <a:r>
              <a:rPr lang="en-US" sz="2600" smtClean="0"/>
              <a:t>2</a:t>
            </a:r>
            <a:r>
              <a:rPr lang="en-GB" sz="2600" smtClean="0"/>
              <a:t>. Is a search engine the same as a portal?</a:t>
            </a:r>
            <a:r>
              <a:rPr lang="en-US" sz="2600" smtClean="0"/>
              <a:t> </a:t>
            </a:r>
            <a:r>
              <a:rPr lang="en-GB" sz="2600" smtClean="0"/>
              <a:t>Yes, No</a:t>
            </a:r>
            <a:r>
              <a:rPr lang="en-US" sz="2600" smtClean="0"/>
              <a:t/>
            </a:r>
            <a:br>
              <a:rPr lang="en-US" sz="2600" smtClean="0"/>
            </a:br>
            <a:r>
              <a:rPr lang="en-US" sz="2600" smtClean="0"/>
              <a:t/>
            </a:r>
            <a:br>
              <a:rPr lang="en-US" sz="2600" smtClean="0"/>
            </a:br>
            <a:r>
              <a:rPr lang="en-GB" sz="2600" smtClean="0"/>
              <a:t>Q</a:t>
            </a:r>
            <a:r>
              <a:rPr lang="en-US" sz="2600" smtClean="0"/>
              <a:t>3</a:t>
            </a:r>
            <a:r>
              <a:rPr lang="en-GB" sz="2600" smtClean="0"/>
              <a:t>. Is a search engine the same as a directory?</a:t>
            </a:r>
            <a:r>
              <a:rPr lang="en-US" sz="2600" smtClean="0"/>
              <a:t> </a:t>
            </a:r>
            <a:r>
              <a:rPr lang="en-GB" sz="2600" smtClean="0"/>
              <a:t>Yes, No </a:t>
            </a:r>
            <a:r>
              <a:rPr lang="en-US" sz="2600" smtClean="0"/>
              <a:t/>
            </a:r>
            <a:br>
              <a:rPr lang="en-US" sz="2600" smtClean="0"/>
            </a:br>
            <a:endParaRPr lang="en-US" sz="2600" smtClean="0"/>
          </a:p>
          <a:p>
            <a:pPr eaLnBrk="1" hangingPunct="1">
              <a:lnSpc>
                <a:spcPct val="80000"/>
              </a:lnSpc>
              <a:buFontTx/>
              <a:buNone/>
            </a:pPr>
            <a:r>
              <a:rPr lang="en-US" sz="2600" smtClean="0"/>
              <a:t>	Q4. List search engines / portals you use and explain why</a:t>
            </a:r>
          </a:p>
          <a:p>
            <a:pPr eaLnBrk="1" hangingPunct="1">
              <a:lnSpc>
                <a:spcPct val="80000"/>
              </a:lnSpc>
              <a:buFontTx/>
              <a:buNone/>
            </a:pPr>
            <a:endParaRPr lang="en-US" sz="2600" smtClean="0"/>
          </a:p>
          <a:p>
            <a:pPr eaLnBrk="1" hangingPunct="1">
              <a:lnSpc>
                <a:spcPct val="80000"/>
              </a:lnSpc>
              <a:buFontTx/>
              <a:buNone/>
            </a:pPr>
            <a:endParaRPr lang="en-GB" sz="2600" smtClean="0">
              <a:solidFill>
                <a:srgbClr val="00339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ChangeArrowheads="1"/>
          </p:cNvSpPr>
          <p:nvPr/>
        </p:nvSpPr>
        <p:spPr bwMode="auto">
          <a:xfrm>
            <a:off x="4572000" y="1676400"/>
            <a:ext cx="3581400" cy="685800"/>
          </a:xfrm>
          <a:prstGeom prst="rect">
            <a:avLst/>
          </a:prstGeom>
          <a:solidFill>
            <a:srgbClr val="FFFF99"/>
          </a:solidFill>
          <a:ln w="12700">
            <a:solidFill>
              <a:schemeClr val="bg2"/>
            </a:solidFill>
            <a:miter lim="800000"/>
            <a:headEnd/>
            <a:tailEnd/>
          </a:ln>
        </p:spPr>
        <p:txBody>
          <a:bodyPr wrap="none" anchor="ctr"/>
          <a:lstStyle/>
          <a:p>
            <a:pPr algn="ctr"/>
            <a:r>
              <a:rPr lang="en-US" sz="2800" b="1">
                <a:solidFill>
                  <a:srgbClr val="000080"/>
                </a:solidFill>
                <a:latin typeface="Arial" pitchFamily="34" charset="0"/>
              </a:rPr>
              <a:t>Search engines</a:t>
            </a:r>
            <a:endParaRPr lang="en-GB" sz="2800" b="1">
              <a:solidFill>
                <a:srgbClr val="000080"/>
              </a:solidFill>
              <a:latin typeface="Arial" pitchFamily="34" charset="0"/>
            </a:endParaRPr>
          </a:p>
        </p:txBody>
      </p:sp>
      <p:sp>
        <p:nvSpPr>
          <p:cNvPr id="16387" name="Rectangle 5"/>
          <p:cNvSpPr>
            <a:spLocks noChangeArrowheads="1"/>
          </p:cNvSpPr>
          <p:nvPr/>
        </p:nvSpPr>
        <p:spPr bwMode="auto">
          <a:xfrm>
            <a:off x="4572000" y="2438400"/>
            <a:ext cx="3581400" cy="685800"/>
          </a:xfrm>
          <a:prstGeom prst="rect">
            <a:avLst/>
          </a:prstGeom>
          <a:solidFill>
            <a:srgbClr val="FFFF99"/>
          </a:solidFill>
          <a:ln w="12700">
            <a:solidFill>
              <a:schemeClr val="bg2"/>
            </a:solidFill>
            <a:miter lim="800000"/>
            <a:headEnd/>
            <a:tailEnd/>
          </a:ln>
        </p:spPr>
        <p:txBody>
          <a:bodyPr wrap="none" anchor="ctr"/>
          <a:lstStyle/>
          <a:p>
            <a:pPr algn="ctr"/>
            <a:r>
              <a:rPr lang="en-US" sz="2800" b="1">
                <a:solidFill>
                  <a:srgbClr val="000080"/>
                </a:solidFill>
                <a:latin typeface="Arial" pitchFamily="34" charset="0"/>
              </a:rPr>
              <a:t>Directories </a:t>
            </a:r>
            <a:endParaRPr lang="en-GB" sz="2800" b="1">
              <a:solidFill>
                <a:srgbClr val="000080"/>
              </a:solidFill>
              <a:latin typeface="Arial" pitchFamily="34" charset="0"/>
            </a:endParaRPr>
          </a:p>
        </p:txBody>
      </p:sp>
      <p:sp>
        <p:nvSpPr>
          <p:cNvPr id="16388" name="Rectangle 6"/>
          <p:cNvSpPr>
            <a:spLocks noChangeArrowheads="1"/>
          </p:cNvSpPr>
          <p:nvPr/>
        </p:nvSpPr>
        <p:spPr bwMode="auto">
          <a:xfrm>
            <a:off x="4572000" y="3200400"/>
            <a:ext cx="3581400" cy="685800"/>
          </a:xfrm>
          <a:prstGeom prst="rect">
            <a:avLst/>
          </a:prstGeom>
          <a:solidFill>
            <a:srgbClr val="FFFF99"/>
          </a:solidFill>
          <a:ln w="12700">
            <a:solidFill>
              <a:schemeClr val="bg2"/>
            </a:solidFill>
            <a:miter lim="800000"/>
            <a:headEnd/>
            <a:tailEnd/>
          </a:ln>
        </p:spPr>
        <p:txBody>
          <a:bodyPr wrap="none" anchor="ctr"/>
          <a:lstStyle/>
          <a:p>
            <a:pPr algn="ctr"/>
            <a:r>
              <a:rPr lang="en-US" sz="2800" b="1">
                <a:solidFill>
                  <a:srgbClr val="000080"/>
                </a:solidFill>
                <a:latin typeface="Arial" pitchFamily="34" charset="0"/>
              </a:rPr>
              <a:t>News aggregators </a:t>
            </a:r>
            <a:endParaRPr lang="en-GB" sz="2800" b="1">
              <a:solidFill>
                <a:srgbClr val="000080"/>
              </a:solidFill>
              <a:latin typeface="Arial" pitchFamily="34" charset="0"/>
            </a:endParaRPr>
          </a:p>
        </p:txBody>
      </p:sp>
      <p:sp>
        <p:nvSpPr>
          <p:cNvPr id="16389" name="Rectangle 9"/>
          <p:cNvSpPr>
            <a:spLocks noChangeArrowheads="1"/>
          </p:cNvSpPr>
          <p:nvPr/>
        </p:nvSpPr>
        <p:spPr bwMode="auto">
          <a:xfrm>
            <a:off x="4572000" y="4000500"/>
            <a:ext cx="3581400" cy="685800"/>
          </a:xfrm>
          <a:prstGeom prst="rect">
            <a:avLst/>
          </a:prstGeom>
          <a:solidFill>
            <a:srgbClr val="FFFF99"/>
          </a:solidFill>
          <a:ln w="12700">
            <a:solidFill>
              <a:schemeClr val="bg2"/>
            </a:solidFill>
            <a:miter lim="800000"/>
            <a:headEnd/>
            <a:tailEnd/>
          </a:ln>
        </p:spPr>
        <p:txBody>
          <a:bodyPr wrap="none" anchor="ctr"/>
          <a:lstStyle/>
          <a:p>
            <a:pPr algn="ctr"/>
            <a:r>
              <a:rPr lang="en-US" sz="2800" b="1">
                <a:solidFill>
                  <a:srgbClr val="000080"/>
                </a:solidFill>
                <a:latin typeface="Arial" pitchFamily="34" charset="0"/>
              </a:rPr>
              <a:t>Exchanges</a:t>
            </a:r>
            <a:endParaRPr lang="en-GB" sz="2800" b="1">
              <a:solidFill>
                <a:srgbClr val="000080"/>
              </a:solidFill>
              <a:latin typeface="Arial" pitchFamily="34" charset="0"/>
            </a:endParaRPr>
          </a:p>
        </p:txBody>
      </p:sp>
      <p:sp>
        <p:nvSpPr>
          <p:cNvPr id="16390" name="Rectangle 10"/>
          <p:cNvSpPr>
            <a:spLocks noChangeArrowheads="1"/>
          </p:cNvSpPr>
          <p:nvPr/>
        </p:nvSpPr>
        <p:spPr bwMode="auto">
          <a:xfrm>
            <a:off x="4572000" y="914400"/>
            <a:ext cx="3581400" cy="685800"/>
          </a:xfrm>
          <a:prstGeom prst="rect">
            <a:avLst/>
          </a:prstGeom>
          <a:solidFill>
            <a:srgbClr val="FFFF99"/>
          </a:solidFill>
          <a:ln w="12700">
            <a:solidFill>
              <a:schemeClr val="bg2"/>
            </a:solidFill>
            <a:miter lim="800000"/>
            <a:headEnd/>
            <a:tailEnd/>
          </a:ln>
        </p:spPr>
        <p:txBody>
          <a:bodyPr wrap="none" anchor="ctr"/>
          <a:lstStyle/>
          <a:p>
            <a:pPr algn="ctr"/>
            <a:r>
              <a:rPr lang="en-US" sz="2800" b="1">
                <a:solidFill>
                  <a:srgbClr val="000080"/>
                </a:solidFill>
                <a:latin typeface="Arial" pitchFamily="34" charset="0"/>
              </a:rPr>
              <a:t>Meta services</a:t>
            </a:r>
            <a:endParaRPr lang="en-GB" sz="2800" b="1">
              <a:solidFill>
                <a:srgbClr val="000080"/>
              </a:solidFill>
              <a:latin typeface="Arial" pitchFamily="34" charset="0"/>
            </a:endParaRPr>
          </a:p>
        </p:txBody>
      </p:sp>
      <p:sp>
        <p:nvSpPr>
          <p:cNvPr id="16391" name="Text Box 11"/>
          <p:cNvSpPr txBox="1">
            <a:spLocks noChangeArrowheads="1"/>
          </p:cNvSpPr>
          <p:nvPr/>
        </p:nvSpPr>
        <p:spPr bwMode="auto">
          <a:xfrm>
            <a:off x="720725" y="2122488"/>
            <a:ext cx="2717800" cy="3081337"/>
          </a:xfrm>
          <a:prstGeom prst="rect">
            <a:avLst/>
          </a:prstGeom>
          <a:noFill/>
          <a:ln w="12700">
            <a:noFill/>
            <a:miter lim="800000"/>
            <a:headEnd/>
            <a:tailEnd/>
          </a:ln>
        </p:spPr>
        <p:txBody>
          <a:bodyPr wrap="none">
            <a:spAutoFit/>
          </a:bodyPr>
          <a:lstStyle/>
          <a:p>
            <a:r>
              <a:rPr lang="en-US" sz="2800" b="1">
                <a:solidFill>
                  <a:srgbClr val="9933FF"/>
                </a:solidFill>
                <a:latin typeface="Arial" pitchFamily="34" charset="0"/>
              </a:rPr>
              <a:t>Portal</a:t>
            </a:r>
          </a:p>
          <a:p>
            <a:endParaRPr lang="en-US" sz="2800" b="1">
              <a:solidFill>
                <a:srgbClr val="9933FF"/>
              </a:solidFill>
              <a:latin typeface="Arial" pitchFamily="34" charset="0"/>
            </a:endParaRPr>
          </a:p>
          <a:p>
            <a:r>
              <a:rPr lang="en-US" sz="2800" b="1">
                <a:solidFill>
                  <a:srgbClr val="9933FF"/>
                </a:solidFill>
                <a:latin typeface="Arial" pitchFamily="34" charset="0"/>
              </a:rPr>
              <a:t>‘A gateway to </a:t>
            </a:r>
          </a:p>
          <a:p>
            <a:r>
              <a:rPr lang="en-US" sz="2800" b="1">
                <a:solidFill>
                  <a:srgbClr val="9933FF"/>
                </a:solidFill>
                <a:latin typeface="Arial" pitchFamily="34" charset="0"/>
              </a:rPr>
              <a:t>information </a:t>
            </a:r>
          </a:p>
          <a:p>
            <a:r>
              <a:rPr lang="en-US" sz="2800" b="1">
                <a:solidFill>
                  <a:srgbClr val="9933FF"/>
                </a:solidFill>
                <a:latin typeface="Arial" pitchFamily="34" charset="0"/>
              </a:rPr>
              <a:t>resources and </a:t>
            </a:r>
          </a:p>
          <a:p>
            <a:r>
              <a:rPr lang="en-US" sz="2800" b="1">
                <a:solidFill>
                  <a:srgbClr val="9933FF"/>
                </a:solidFill>
                <a:latin typeface="Arial" pitchFamily="34" charset="0"/>
              </a:rPr>
              <a:t>services’</a:t>
            </a:r>
          </a:p>
          <a:p>
            <a:endParaRPr lang="en-GB" sz="2800" b="1">
              <a:solidFill>
                <a:srgbClr val="9933FF"/>
              </a:solidFill>
              <a:latin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Types of portal</a:t>
            </a:r>
            <a:endParaRPr lang="en-US" smtClean="0"/>
          </a:p>
        </p:txBody>
      </p:sp>
      <p:graphicFrame>
        <p:nvGraphicFramePr>
          <p:cNvPr id="125065" name="Group 137"/>
          <p:cNvGraphicFramePr>
            <a:graphicFrameLocks noGrp="1"/>
          </p:cNvGraphicFramePr>
          <p:nvPr/>
        </p:nvGraphicFramePr>
        <p:xfrm>
          <a:off x="2051050" y="1700213"/>
          <a:ext cx="5167313" cy="4451350"/>
        </p:xfrm>
        <a:graphic>
          <a:graphicData uri="http://schemas.openxmlformats.org/drawingml/2006/table">
            <a:tbl>
              <a:tblPr/>
              <a:tblGrid>
                <a:gridCol w="1722438"/>
                <a:gridCol w="1722437"/>
                <a:gridCol w="1722438"/>
              </a:tblGrid>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Type of portal</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Characteristics</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Access portal</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Associated with ISP</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Freeserve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www.freeserve.net</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Horizontal or functional portal </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Range of services: search engines, directories, news recruitment, personal information management, shopping, etc.</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Yahoo!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www.yahoo.com</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Excite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www.excite.com</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Lycos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www.lycos.com</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492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Vertical</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May cover a single function e.g.:</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Times New Roman" pitchFamily="18" charset="0"/>
                        <a:buChar char="–"/>
                        <a:tabLst>
                          <a:tab pos="228600" algn="l"/>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news</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and industry sector</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Moreover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www.moreover.com</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SciQuest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www.sciquest.com</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492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Geographical (region, country, local area)</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May be:</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horizontal</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vertical</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Yahoo! country versions Countyweb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www.countyweb.com</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016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Marketplace</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May be:</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horizontal</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vertical</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geographical</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CommerceOne</a:t>
                      </a:r>
                      <a:b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www.commerceone.net</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PlasticsNet (</a:t>
                      </a:r>
                      <a:r>
                        <a:rPr kumimoji="0" lang="en-GB" sz="10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www.plastics.net</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540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Media type</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Voice portal</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Wireless portal</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a:r>
                      <a:b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Streaming media portal</a:t>
                      </a:r>
                      <a:endParaRPr kumimoji="0" lang="en-GB"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Verizon VoiceGear (</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hlinkClick r:id="rId3"/>
                        </a:rPr>
                        <a:t>www.voicegear.net</a:t>
                      </a:r>
                      <a:r>
                        <a:rPr kumimoji="0" lang="en-GB"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Vodafone Vizzavi</a:t>
                      </a:r>
                      <a:b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hlinkClick r:id="rId4"/>
                        </a:rPr>
                        <a:t>www.vizzavi.com</a:t>
                      </a: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10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Silicon</a:t>
                      </a:r>
                      <a:b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hlinkClick r:id="rId5"/>
                        </a:rPr>
                        <a:t>www.silicon.com</a:t>
                      </a:r>
                      <a:r>
                        <a:rPr kumimoji="0" lang="es-ES" sz="10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s-ES" sz="24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81000" y="120650"/>
            <a:ext cx="8382000" cy="838200"/>
          </a:xfrm>
        </p:spPr>
        <p:txBody>
          <a:bodyPr/>
          <a:lstStyle/>
          <a:p>
            <a:pPr eaLnBrk="1" hangingPunct="1"/>
            <a:r>
              <a:rPr lang="en-GB" smtClean="0"/>
              <a:t>Importance of portals</a:t>
            </a:r>
            <a:endParaRPr lang="en-US" smtClean="0"/>
          </a:p>
        </p:txBody>
      </p:sp>
      <p:graphicFrame>
        <p:nvGraphicFramePr>
          <p:cNvPr id="126118" name="Group 166"/>
          <p:cNvGraphicFramePr>
            <a:graphicFrameLocks noGrp="1"/>
          </p:cNvGraphicFramePr>
          <p:nvPr/>
        </p:nvGraphicFramePr>
        <p:xfrm>
          <a:off x="1239838" y="1127125"/>
          <a:ext cx="8208962" cy="4894263"/>
        </p:xfrm>
        <a:graphic>
          <a:graphicData uri="http://schemas.openxmlformats.org/drawingml/2006/table">
            <a:tbl>
              <a:tblPr/>
              <a:tblGrid>
                <a:gridCol w="815975"/>
                <a:gridCol w="1325562"/>
                <a:gridCol w="731838"/>
                <a:gridCol w="1295400"/>
                <a:gridCol w="1143000"/>
                <a:gridCol w="2897187"/>
              </a:tblGrid>
              <a:tr h="255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Rank</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cap="fla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Property</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Unique visitors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Reach in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Ave time</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cap="flat">
                      <a:noFill/>
                    </a:lnT>
                    <a:lnB>
                      <a:noFill/>
                    </a:lnB>
                    <a:lnTlToBr>
                      <a:noFill/>
                    </a:lnTlToBr>
                    <a:lnBlToTr>
                      <a:noFill/>
                    </a:lnBlToTr>
                    <a:noFill/>
                  </a:tcPr>
                </a:tc>
              </a:tr>
              <a:tr h="36671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1</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MSN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7,924,421</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47.0</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00:39:24</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2</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Microsoft</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6,910,303</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40.9</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00:09:48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3</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Yahoo!</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6,196,878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36.7</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00:32:27</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4</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Google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5,935,960</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35.17</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00:15:47</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5</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AOL Time Warner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5,083,892</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30.1</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00:18:55</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6</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Wanadoo (Freeserve)</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4,853,630</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28.8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00:13:09</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7</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British Telecom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4,145,338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24.6</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00:20:22</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Amazon</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3,757,606</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22.3</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00:12:58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9</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BBC</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3,399,175</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20.14</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00:17:28</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35242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10</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Ask Jeeves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3,270,176</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19.4</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00:11:09</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a:noFill/>
                    </a:lnL>
                    <a:lnR cap="flat">
                      <a:noFill/>
                    </a:lnR>
                    <a:lnT>
                      <a:noFill/>
                    </a:lnT>
                    <a:lnB>
                      <a:noFill/>
                    </a:lnB>
                    <a:lnTlToBr>
                      <a:noFill/>
                    </a:lnTlToBr>
                    <a:lnBlToTr>
                      <a:noFill/>
                    </a:lnBlToTr>
                    <a:noFill/>
                  </a:tcPr>
                </a:tc>
              </a:tr>
              <a:tr h="24447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3800" b="0" i="0" u="none" strike="noStrike" cap="none" normalizeH="0" baseline="0" smtClean="0">
                        <a:ln>
                          <a:noFill/>
                        </a:ln>
                        <a:solidFill>
                          <a:schemeClr val="tx1"/>
                        </a:solidFill>
                        <a:effectLst/>
                        <a:latin typeface="Arial" pitchFamily="34" charset="0"/>
                      </a:endParaRPr>
                    </a:p>
                  </a:txBody>
                  <a:tcPr horzOverflow="overflow">
                    <a:lnL cap="flat">
                      <a:noFill/>
                    </a:lnL>
                    <a:lnR>
                      <a:noFill/>
                    </a:lnR>
                    <a:lnT>
                      <a:noFill/>
                    </a:lnT>
                    <a:lnB cap="flat">
                      <a:noFill/>
                    </a:lnB>
                    <a:lnTlToBr>
                      <a:noFill/>
                    </a:lnTlToBr>
                    <a:lnBlToTr>
                      <a:noFill/>
                    </a:lnBlToTr>
                    <a:noFill/>
                  </a:tcPr>
                </a:tc>
                <a:tc hMerge="1">
                  <a:txBody>
                    <a:bodyPr/>
                    <a:lstStyle/>
                    <a:p>
                      <a:endParaRPr lang="en-GB"/>
                    </a:p>
                  </a:txBody>
                  <a:tcPr/>
                </a:tc>
                <a:tc gridSpan="4">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en-GB" sz="3600" b="0" i="0" u="none" strike="noStrike" cap="none" normalizeH="0" baseline="0" smtClean="0">
                        <a:ln>
                          <a:noFill/>
                        </a:ln>
                        <a:solidFill>
                          <a:schemeClr val="tx1"/>
                        </a:solidFill>
                        <a:effectLst/>
                        <a:latin typeface="Times" pitchFamily="18" charset="0"/>
                      </a:endParaRPr>
                    </a:p>
                  </a:txBody>
                  <a:tcPr anchor="ctr" horzOverflow="overflow">
                    <a:lnL>
                      <a:noFill/>
                    </a:lnL>
                    <a:lnR cap="flat">
                      <a:noFill/>
                    </a:lnR>
                    <a:lnT>
                      <a:noFill/>
                    </a:lnT>
                    <a:lnB cap="flat">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r>
            </a:tbl>
          </a:graphicData>
        </a:graphic>
      </p:graphicFrame>
      <p:sp>
        <p:nvSpPr>
          <p:cNvPr id="18493" name="Text Box 154"/>
          <p:cNvSpPr txBox="1">
            <a:spLocks noChangeArrowheads="1"/>
          </p:cNvSpPr>
          <p:nvPr/>
        </p:nvSpPr>
        <p:spPr bwMode="auto">
          <a:xfrm>
            <a:off x="300038" y="5518150"/>
            <a:ext cx="14700250" cy="730250"/>
          </a:xfrm>
          <a:prstGeom prst="rect">
            <a:avLst/>
          </a:prstGeom>
          <a:noFill/>
          <a:ln w="9525">
            <a:noFill/>
            <a:miter lim="800000"/>
            <a:headEnd/>
            <a:tailEnd/>
          </a:ln>
        </p:spPr>
        <p:txBody>
          <a:bodyPr>
            <a:spAutoFit/>
          </a:bodyPr>
          <a:lstStyle/>
          <a:p>
            <a:r>
              <a:rPr lang="en-US" sz="1400"/>
              <a:t>Nielsen//NetRatings  – top 10 domains web properties in the UK (June 2000 measurement period, at home panel), </a:t>
            </a:r>
          </a:p>
          <a:p>
            <a:r>
              <a:rPr lang="en-US" sz="1400"/>
              <a:t>September 2002 (</a:t>
            </a:r>
            <a:r>
              <a:rPr lang="en-US" sz="1400">
                <a:hlinkClick r:id="rId3"/>
              </a:rPr>
              <a:t>http://epm.netratings.com/uk/web/NRpublicreports.toppropertiesmonthly</a:t>
            </a:r>
            <a:r>
              <a:rPr lang="en-US" sz="1400"/>
              <a:t>). Data for other countries </a:t>
            </a:r>
            <a:r>
              <a:rPr lang="en-GB" sz="1400"/>
              <a:t/>
            </a:r>
            <a:br>
              <a:rPr lang="en-GB" sz="1400"/>
            </a:br>
            <a:r>
              <a:rPr lang="en-US" sz="1400"/>
              <a:t>available at: </a:t>
            </a:r>
            <a:r>
              <a:rPr lang="en-US" sz="1400" u="sng"/>
              <a:t>www.mediametrix.com</a:t>
            </a:r>
            <a:r>
              <a:rPr lang="en-US" sz="1400"/>
              <a:t> </a:t>
            </a:r>
            <a:r>
              <a:rPr lang="en-US" sz="1400" u="sng"/>
              <a:t>http://www.nielsen-netratings.com/hot_off_the_net_i.jsp</a:t>
            </a:r>
            <a:r>
              <a:rPr lang="en-US" sz="1400"/>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4"/>
          <p:cNvGraphicFramePr>
            <a:graphicFrameLocks noChangeAspect="1"/>
          </p:cNvGraphicFramePr>
          <p:nvPr/>
        </p:nvGraphicFramePr>
        <p:xfrm>
          <a:off x="579438" y="782638"/>
          <a:ext cx="7073900" cy="5557837"/>
        </p:xfrm>
        <a:graphic>
          <a:graphicData uri="http://schemas.openxmlformats.org/presentationml/2006/ole">
            <p:oleObj spid="_x0000_s1026" name="VISIO" r:id="rId4" imgW="7072920" imgH="5557320" progId="Visio.Drawing.4">
              <p:embed/>
            </p:oleObj>
          </a:graphicData>
        </a:graphic>
      </p:graphicFrame>
      <p:sp>
        <p:nvSpPr>
          <p:cNvPr id="1027" name="Line 5"/>
          <p:cNvSpPr>
            <a:spLocks noChangeShapeType="1"/>
          </p:cNvSpPr>
          <p:nvPr/>
        </p:nvSpPr>
        <p:spPr bwMode="auto">
          <a:xfrm flipV="1">
            <a:off x="4657725" y="5791200"/>
            <a:ext cx="685800" cy="304800"/>
          </a:xfrm>
          <a:prstGeom prst="line">
            <a:avLst/>
          </a:prstGeom>
          <a:noFill/>
          <a:ln w="12700">
            <a:solidFill>
              <a:schemeClr val="bg2"/>
            </a:solidFill>
            <a:round/>
            <a:headEnd/>
            <a:tailEnd/>
          </a:ln>
        </p:spPr>
        <p:txBody>
          <a:bodyPr wrap="none" anchor="ctr">
            <a:spAutoFit/>
          </a:bodyPr>
          <a:lstStyle/>
          <a:p>
            <a:endParaRPr lang="en-GB"/>
          </a:p>
        </p:txBody>
      </p:sp>
      <p:sp>
        <p:nvSpPr>
          <p:cNvPr id="1028" name="Line 6"/>
          <p:cNvSpPr>
            <a:spLocks noChangeShapeType="1"/>
          </p:cNvSpPr>
          <p:nvPr/>
        </p:nvSpPr>
        <p:spPr bwMode="auto">
          <a:xfrm flipV="1">
            <a:off x="4657725" y="3657600"/>
            <a:ext cx="685800" cy="1371600"/>
          </a:xfrm>
          <a:prstGeom prst="line">
            <a:avLst/>
          </a:prstGeom>
          <a:noFill/>
          <a:ln w="12700">
            <a:solidFill>
              <a:schemeClr val="bg2"/>
            </a:solidFill>
            <a:round/>
            <a:headEnd/>
            <a:tailEnd/>
          </a:ln>
        </p:spPr>
        <p:txBody>
          <a:bodyPr anchor="ctr">
            <a:spAutoFit/>
          </a:bodyPr>
          <a:lstStyle/>
          <a:p>
            <a:endParaRPr lang="en-GB"/>
          </a:p>
        </p:txBody>
      </p:sp>
      <p:sp>
        <p:nvSpPr>
          <p:cNvPr id="1029" name="Text Box 7"/>
          <p:cNvSpPr txBox="1">
            <a:spLocks noChangeArrowheads="1"/>
          </p:cNvSpPr>
          <p:nvPr/>
        </p:nvSpPr>
        <p:spPr bwMode="auto">
          <a:xfrm>
            <a:off x="5311775" y="1216025"/>
            <a:ext cx="3779838" cy="1187450"/>
          </a:xfrm>
          <a:prstGeom prst="rect">
            <a:avLst/>
          </a:prstGeom>
          <a:noFill/>
          <a:ln w="12700">
            <a:noFill/>
            <a:miter lim="800000"/>
            <a:headEnd/>
            <a:tailEnd/>
          </a:ln>
        </p:spPr>
        <p:txBody>
          <a:bodyPr>
            <a:spAutoFit/>
          </a:bodyPr>
          <a:lstStyle/>
          <a:p>
            <a:r>
              <a:rPr lang="en-US" u="sng">
                <a:solidFill>
                  <a:schemeClr val="bg2"/>
                </a:solidFill>
                <a:latin typeface="Arial" pitchFamily="34" charset="0"/>
              </a:rPr>
              <a:t>Invisible web</a:t>
            </a:r>
            <a:br>
              <a:rPr lang="en-US" u="sng">
                <a:solidFill>
                  <a:schemeClr val="bg2"/>
                </a:solidFill>
                <a:latin typeface="Arial" pitchFamily="34" charset="0"/>
              </a:rPr>
            </a:br>
            <a:r>
              <a:rPr lang="en-US">
                <a:solidFill>
                  <a:schemeClr val="bg2"/>
                </a:solidFill>
                <a:latin typeface="Arial" pitchFamily="34" charset="0"/>
              </a:rPr>
              <a:t>Not indexed by search</a:t>
            </a:r>
            <a:br>
              <a:rPr lang="en-US">
                <a:solidFill>
                  <a:schemeClr val="bg2"/>
                </a:solidFill>
                <a:latin typeface="Arial" pitchFamily="34" charset="0"/>
              </a:rPr>
            </a:br>
            <a:r>
              <a:rPr lang="en-US">
                <a:solidFill>
                  <a:schemeClr val="bg2"/>
                </a:solidFill>
                <a:latin typeface="Arial" pitchFamily="34" charset="0"/>
              </a:rPr>
              <a:t>engines</a:t>
            </a:r>
            <a:endParaRPr lang="en-US" sz="900">
              <a:solidFill>
                <a:schemeClr val="bg2"/>
              </a:solidFill>
              <a:latin typeface="Arial" pitchFamily="34" charset="0"/>
            </a:endParaRPr>
          </a:p>
        </p:txBody>
      </p:sp>
      <p:sp>
        <p:nvSpPr>
          <p:cNvPr id="1030" name="Text Box 8"/>
          <p:cNvSpPr txBox="1">
            <a:spLocks noChangeArrowheads="1"/>
          </p:cNvSpPr>
          <p:nvPr/>
        </p:nvSpPr>
        <p:spPr bwMode="white">
          <a:xfrm rot="10747158">
            <a:off x="1106488" y="3452813"/>
            <a:ext cx="393700" cy="204787"/>
          </a:xfrm>
          <a:prstGeom prst="rect">
            <a:avLst/>
          </a:prstGeom>
          <a:solidFill>
            <a:schemeClr val="bg1"/>
          </a:solidFill>
          <a:ln w="12700">
            <a:noFill/>
            <a:miter lim="800000"/>
            <a:headEnd/>
            <a:tailEnd/>
          </a:ln>
        </p:spPr>
        <p:txBody>
          <a:bodyPr rot="10800000" wrap="none"/>
          <a:lstStyle/>
          <a:p>
            <a:pPr algn="ctr"/>
            <a:endParaRPr lang="en-US" sz="2800">
              <a:solidFill>
                <a:srgbClr val="000080"/>
              </a:solidFill>
              <a:latin typeface="Arial" pitchFamily="34" charset="0"/>
            </a:endParaRPr>
          </a:p>
        </p:txBody>
      </p:sp>
      <p:sp>
        <p:nvSpPr>
          <p:cNvPr id="1031" name="Line 9"/>
          <p:cNvSpPr>
            <a:spLocks noChangeShapeType="1"/>
          </p:cNvSpPr>
          <p:nvPr/>
        </p:nvSpPr>
        <p:spPr bwMode="auto">
          <a:xfrm flipH="1">
            <a:off x="4581525" y="1493838"/>
            <a:ext cx="760413" cy="914400"/>
          </a:xfrm>
          <a:prstGeom prst="line">
            <a:avLst/>
          </a:prstGeom>
          <a:noFill/>
          <a:ln w="12700">
            <a:solidFill>
              <a:schemeClr val="bg2"/>
            </a:solidFill>
            <a:round/>
            <a:headEnd/>
            <a:tailEnd/>
          </a:ln>
        </p:spPr>
        <p:txBody>
          <a:bodyPr wrap="none" anchor="ctr"/>
          <a:lstStyle/>
          <a:p>
            <a:endParaRPr lang="en-GB"/>
          </a:p>
        </p:txBody>
      </p:sp>
      <p:sp>
        <p:nvSpPr>
          <p:cNvPr id="1032" name="Text Box 10"/>
          <p:cNvSpPr txBox="1">
            <a:spLocks noChangeArrowheads="1"/>
          </p:cNvSpPr>
          <p:nvPr/>
        </p:nvSpPr>
        <p:spPr bwMode="auto">
          <a:xfrm rot="-5400000">
            <a:off x="1180307" y="3364706"/>
            <a:ext cx="325438" cy="396875"/>
          </a:xfrm>
          <a:prstGeom prst="rect">
            <a:avLst/>
          </a:prstGeom>
          <a:noFill/>
          <a:ln w="12700">
            <a:noFill/>
            <a:miter lim="800000"/>
            <a:headEnd/>
            <a:tailEnd/>
          </a:ln>
        </p:spPr>
        <p:txBody>
          <a:bodyPr wrap="none">
            <a:spAutoFit/>
          </a:bodyPr>
          <a:lstStyle/>
          <a:p>
            <a:pPr algn="ctr"/>
            <a:r>
              <a:rPr lang="en-GB" sz="2000" b="1">
                <a:solidFill>
                  <a:schemeClr val="bg2"/>
                </a:solidFill>
                <a:latin typeface="Arial" pitchFamily="34" charset="0"/>
              </a:rPr>
              <a:t>5</a:t>
            </a:r>
          </a:p>
        </p:txBody>
      </p:sp>
      <p:sp>
        <p:nvSpPr>
          <p:cNvPr id="1033" name="Text Box 11"/>
          <p:cNvSpPr txBox="1">
            <a:spLocks noChangeArrowheads="1"/>
          </p:cNvSpPr>
          <p:nvPr/>
        </p:nvSpPr>
        <p:spPr bwMode="auto">
          <a:xfrm>
            <a:off x="7666038" y="4538663"/>
            <a:ext cx="1216025" cy="457200"/>
          </a:xfrm>
          <a:prstGeom prst="rect">
            <a:avLst/>
          </a:prstGeom>
          <a:noFill/>
          <a:ln w="12700">
            <a:noFill/>
            <a:miter lim="800000"/>
            <a:headEnd/>
            <a:tailEnd/>
          </a:ln>
        </p:spPr>
        <p:txBody>
          <a:bodyPr wrap="none">
            <a:spAutoFit/>
          </a:bodyPr>
          <a:lstStyle/>
          <a:p>
            <a:pPr algn="ctr"/>
            <a:r>
              <a:rPr lang="en-GB" b="1" i="1">
                <a:solidFill>
                  <a:srgbClr val="000080"/>
                </a:solidFill>
                <a:latin typeface="Arial" pitchFamily="34" charset="0"/>
                <a:hlinkClick r:id="rId5" action="ppaction://hlinkfile"/>
              </a:rPr>
              <a:t>Yahoo!</a:t>
            </a:r>
            <a:endParaRPr lang="en-US" b="1" i="1">
              <a:solidFill>
                <a:srgbClr val="000080"/>
              </a:solidFill>
              <a:latin typeface="Arial" pitchFamily="34" charset="0"/>
            </a:endParaRPr>
          </a:p>
        </p:txBody>
      </p:sp>
      <p:sp>
        <p:nvSpPr>
          <p:cNvPr id="1034" name="Text Box 12"/>
          <p:cNvSpPr txBox="1">
            <a:spLocks noChangeArrowheads="1"/>
          </p:cNvSpPr>
          <p:nvPr/>
        </p:nvSpPr>
        <p:spPr bwMode="auto">
          <a:xfrm>
            <a:off x="7618413" y="2895600"/>
            <a:ext cx="1231900" cy="457200"/>
          </a:xfrm>
          <a:prstGeom prst="rect">
            <a:avLst/>
          </a:prstGeom>
          <a:noFill/>
          <a:ln w="12700">
            <a:noFill/>
            <a:miter lim="800000"/>
            <a:headEnd/>
            <a:tailEnd/>
          </a:ln>
        </p:spPr>
        <p:txBody>
          <a:bodyPr wrap="none">
            <a:spAutoFit/>
          </a:bodyPr>
          <a:lstStyle/>
          <a:p>
            <a:pPr algn="ctr"/>
            <a:r>
              <a:rPr lang="en-GB" b="1" i="1">
                <a:solidFill>
                  <a:srgbClr val="000080"/>
                </a:solidFill>
                <a:latin typeface="Arial" pitchFamily="34" charset="0"/>
                <a:hlinkClick r:id="rId6" action="ppaction://hlinkfile"/>
              </a:rPr>
              <a:t>Google</a:t>
            </a:r>
            <a:endParaRPr lang="en-US" b="1" i="1">
              <a:solidFill>
                <a:srgbClr val="000080"/>
              </a:solidFill>
              <a:latin typeface="Arial" pitchFamily="34" charset="0"/>
            </a:endParaRPr>
          </a:p>
        </p:txBody>
      </p:sp>
      <p:sp>
        <p:nvSpPr>
          <p:cNvPr id="1035" name="Rectangle 14"/>
          <p:cNvSpPr>
            <a:spLocks noGrp="1" noChangeArrowheads="1"/>
          </p:cNvSpPr>
          <p:nvPr/>
        </p:nvSpPr>
        <p:spPr bwMode="auto">
          <a:xfrm>
            <a:off x="381000" y="109538"/>
            <a:ext cx="8382000" cy="838200"/>
          </a:xfrm>
          <a:prstGeom prst="rect">
            <a:avLst/>
          </a:prstGeom>
          <a:noFill/>
          <a:ln w="9525">
            <a:noFill/>
            <a:miter lim="800000"/>
            <a:headEnd/>
            <a:tailEnd/>
          </a:ln>
        </p:spPr>
        <p:txBody>
          <a:bodyPr anchor="ctr"/>
          <a:lstStyle/>
          <a:p>
            <a:pPr algn="ctr"/>
            <a:r>
              <a:rPr lang="en-GB" sz="3000" b="1">
                <a:solidFill>
                  <a:schemeClr val="tx2"/>
                </a:solidFill>
                <a:latin typeface="Arial" pitchFamily="34" charset="0"/>
              </a:rPr>
              <a:t>Methods for finding web pages</a:t>
            </a:r>
            <a:endParaRPr lang="en-US" sz="3000" b="1">
              <a:solidFill>
                <a:schemeClr val="tx2"/>
              </a:solidFill>
              <a:latin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lstStyle/>
          <a:p>
            <a:pPr eaLnBrk="1" hangingPunct="1"/>
            <a:r>
              <a:rPr lang="en-GB" smtClean="0"/>
              <a:t>Location of trading</a:t>
            </a:r>
            <a:endParaRPr lang="en-US" smtClean="0"/>
          </a:p>
        </p:txBody>
      </p:sp>
      <p:sp>
        <p:nvSpPr>
          <p:cNvPr id="19459" name="Text Box 1091"/>
          <p:cNvSpPr txBox="1">
            <a:spLocks noChangeArrowheads="1"/>
          </p:cNvSpPr>
          <p:nvPr/>
        </p:nvSpPr>
        <p:spPr bwMode="auto">
          <a:xfrm>
            <a:off x="381000" y="1752600"/>
            <a:ext cx="8382000" cy="457200"/>
          </a:xfrm>
          <a:prstGeom prst="rect">
            <a:avLst/>
          </a:prstGeom>
          <a:noFill/>
          <a:ln w="9525">
            <a:noFill/>
            <a:miter lim="800000"/>
            <a:headEnd/>
            <a:tailEnd/>
          </a:ln>
        </p:spPr>
        <p:txBody>
          <a:bodyPr>
            <a:spAutoFit/>
          </a:bodyPr>
          <a:lstStyle/>
          <a:p>
            <a:pPr>
              <a:spcBef>
                <a:spcPct val="50000"/>
              </a:spcBef>
            </a:pPr>
            <a:endParaRPr lang="en-US"/>
          </a:p>
        </p:txBody>
      </p:sp>
      <p:graphicFrame>
        <p:nvGraphicFramePr>
          <p:cNvPr id="149602" name="Group 1122"/>
          <p:cNvGraphicFramePr>
            <a:graphicFrameLocks noGrp="1"/>
          </p:cNvGraphicFramePr>
          <p:nvPr/>
        </p:nvGraphicFramePr>
        <p:xfrm>
          <a:off x="490538" y="1752600"/>
          <a:ext cx="8153400" cy="4038600"/>
        </p:xfrm>
        <a:graphic>
          <a:graphicData uri="http://schemas.openxmlformats.org/drawingml/2006/table">
            <a:tbl>
              <a:tblPr/>
              <a:tblGrid>
                <a:gridCol w="1752600"/>
                <a:gridCol w="381000"/>
                <a:gridCol w="6019800"/>
              </a:tblGrid>
              <a:tr h="40386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Place of purchase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A. Seller controlled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B. Seller oriented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C. Neutral</a:t>
                      </a:r>
                      <a:endParaRPr kumimoji="0" lang="en-US" sz="1400" b="0" i="0" u="none" strike="noStrike" cap="none" normalizeH="0" baseline="0" smtClean="0">
                        <a:ln>
                          <a:noFill/>
                        </a:ln>
                        <a:solidFill>
                          <a:schemeClr val="tx1"/>
                        </a:solidFill>
                        <a:effectLst/>
                        <a:latin typeface="Arial" pitchFamily="34" charset="0"/>
                      </a:endParaRPr>
                    </a:p>
                  </a:txBody>
                  <a:tcPr horzOverflow="overflow">
                    <a:lnL cap="flat">
                      <a:noFill/>
                    </a:lnL>
                    <a:lnR>
                      <a:noFill/>
                    </a:lnR>
                    <a:lnT cap="fla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v</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v</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v</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v</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v</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v</a:t>
                      </a:r>
                      <a:endParaRPr kumimoji="0" lang="en-US" sz="1400" b="0" i="1" u="none" strike="noStrike" cap="none" normalizeH="0" baseline="0" smtClean="0">
                        <a:ln>
                          <a:noFill/>
                        </a:ln>
                        <a:solidFill>
                          <a:schemeClr val="tx1"/>
                        </a:solidFill>
                        <a:effectLst/>
                        <a:latin typeface="Arial" pitchFamily="34" charset="0"/>
                      </a:endParaRPr>
                    </a:p>
                  </a:txBody>
                  <a:tcPr horzOverflow="overflow">
                    <a:lnL>
                      <a:noFill/>
                    </a:lnL>
                    <a:lnR>
                      <a:noFill/>
                    </a:lnR>
                    <a:lnT cap="fla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1" u="none" strike="noStrike" cap="none" normalizeH="0" baseline="0" smtClean="0">
                          <a:ln>
                            <a:noFill/>
                          </a:ln>
                          <a:solidFill>
                            <a:schemeClr val="tx1"/>
                          </a:solidFill>
                          <a:effectLst/>
                          <a:latin typeface="Arial" pitchFamily="34" charset="0"/>
                        </a:rPr>
                        <a:t>Example of sites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1"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Vendor sites, i.e. home site of organization selling products, e.g. </a:t>
                      </a:r>
                      <a:r>
                        <a:rPr kumimoji="0" lang="en-GB" sz="1400" b="0" i="0" u="sng" strike="noStrike" cap="none" normalizeH="0" baseline="0" smtClean="0">
                          <a:ln>
                            <a:noFill/>
                          </a:ln>
                          <a:solidFill>
                            <a:schemeClr val="tx1"/>
                          </a:solidFill>
                          <a:effectLst/>
                          <a:latin typeface="Arial" pitchFamily="34" charset="0"/>
                        </a:rPr>
                        <a:t>www.del.com</a:t>
                      </a:r>
                      <a:r>
                        <a:rPr kumimoji="0" lang="en-GB" sz="1400" b="0" i="0" u="none" strike="noStrike" cap="none" normalizeH="0" baseline="0" smtClean="0">
                          <a:ln>
                            <a:noFill/>
                          </a:ln>
                          <a:solidFill>
                            <a:schemeClr val="tx1"/>
                          </a:solidFill>
                          <a:effectLst/>
                          <a:latin typeface="Arial" pitchFamily="34"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Intermediaries controlled by third-parties to the seller such as distributers and agents, e.g. Opodo (</a:t>
                      </a:r>
                      <a:r>
                        <a:rPr kumimoji="0" lang="en-GB" sz="1400" b="0" i="0" u="sng" strike="noStrike" cap="none" normalizeH="0" baseline="0" smtClean="0">
                          <a:ln>
                            <a:noFill/>
                          </a:ln>
                          <a:solidFill>
                            <a:schemeClr val="tx1"/>
                          </a:solidFill>
                          <a:effectLst/>
                          <a:latin typeface="Arial" pitchFamily="34" charset="0"/>
                        </a:rPr>
                        <a:t>www.opodo.net</a:t>
                      </a:r>
                      <a:r>
                        <a:rPr kumimoji="0" lang="en-GB" sz="1400" b="0" i="0" u="none" strike="noStrike" cap="none" normalizeH="0" baseline="0" smtClean="0">
                          <a:ln>
                            <a:noFill/>
                          </a:ln>
                          <a:solidFill>
                            <a:schemeClr val="tx1"/>
                          </a:solidFill>
                          <a:effectLst/>
                          <a:latin typeface="Arial" pitchFamily="34" charset="0"/>
                        </a:rPr>
                        <a:t>) represents the main air carriers.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Intermediaries not controlled by buyer’s industry (e.g. industry net </a:t>
                      </a:r>
                      <a:r>
                        <a:rPr kumimoji="0" lang="en-GB" sz="1400" b="0" i="0" u="sng" strike="noStrike" cap="none" normalizeH="0" baseline="0" smtClean="0">
                          <a:ln>
                            <a:noFill/>
                          </a:ln>
                          <a:solidFill>
                            <a:schemeClr val="tx1"/>
                          </a:solidFill>
                          <a:effectLst/>
                          <a:latin typeface="Arial" pitchFamily="34" charset="0"/>
                        </a:rPr>
                        <a:t>www.commerceone.com</a:t>
                      </a:r>
                      <a:r>
                        <a:rPr kumimoji="0" lang="en-GB" sz="1400" b="0" i="0" u="none" strike="noStrike" cap="none" normalizeH="0" baseline="0" smtClean="0">
                          <a:ln>
                            <a:noFill/>
                          </a:ln>
                          <a:solidFill>
                            <a:schemeClr val="tx1"/>
                          </a:solidFill>
                          <a:effectLst/>
                          <a:latin typeface="Arial" pitchFamily="34"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Product specific search engines (e.g. CNET (</a:t>
                      </a:r>
                      <a:r>
                        <a:rPr kumimoji="0" lang="en-GB" sz="1400" b="0" i="0" u="sng" strike="noStrike" cap="none" normalizeH="0" baseline="0" smtClean="0">
                          <a:ln>
                            <a:noFill/>
                          </a:ln>
                          <a:solidFill>
                            <a:schemeClr val="tx1"/>
                          </a:solidFill>
                          <a:effectLst/>
                          <a:latin typeface="Arial" pitchFamily="34" charset="0"/>
                        </a:rPr>
                        <a:t>www.computer.com</a:t>
                      </a:r>
                      <a:r>
                        <a:rPr kumimoji="0" lang="en-GB" sz="1400" b="0" i="0" u="none" strike="noStrike" cap="none" normalizeH="0" baseline="0" smtClean="0">
                          <a:ln>
                            <a:noFill/>
                          </a:ln>
                          <a:solidFill>
                            <a:schemeClr val="tx1"/>
                          </a:solidFill>
                          <a:effectLst/>
                          <a:latin typeface="Arial" pitchFamily="34"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Comparison sites, e.g. Barclay Square/Shopsmart (</a:t>
                      </a:r>
                      <a:r>
                        <a:rPr kumimoji="0" lang="en-GB" sz="1400" b="0" i="0" u="sng" strike="noStrike" cap="none" normalizeH="0" baseline="0" smtClean="0">
                          <a:ln>
                            <a:noFill/>
                          </a:ln>
                          <a:solidFill>
                            <a:schemeClr val="tx1"/>
                          </a:solidFill>
                          <a:effectLst/>
                          <a:latin typeface="Arial" pitchFamily="34" charset="0"/>
                        </a:rPr>
                        <a:t>www.barclaysquare.com</a:t>
                      </a:r>
                      <a:r>
                        <a:rPr kumimoji="0" lang="en-GB" sz="1400" b="0" i="0" u="none" strike="noStrike" cap="none" normalizeH="0" baseline="0" smtClean="0">
                          <a:ln>
                            <a:noFill/>
                          </a:ln>
                          <a:solidFill>
                            <a:schemeClr val="tx1"/>
                          </a:solidFill>
                          <a:effectLst/>
                          <a:latin typeface="Arial" pitchFamily="34"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smtClean="0">
                        <a:ln>
                          <a:noFill/>
                        </a:ln>
                        <a:solidFill>
                          <a:schemeClr val="tx1"/>
                        </a:solidFill>
                        <a:effectLst/>
                        <a:latin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rPr>
                        <a:t>Auction space, e.g. uBid (</a:t>
                      </a:r>
                      <a:r>
                        <a:rPr kumimoji="0" lang="en-GB" sz="1400" b="0" i="0" u="sng" strike="noStrike" cap="none" normalizeH="0" baseline="0" smtClean="0">
                          <a:ln>
                            <a:noFill/>
                          </a:ln>
                          <a:solidFill>
                            <a:schemeClr val="tx1"/>
                          </a:solidFill>
                          <a:effectLst/>
                          <a:latin typeface="Arial" pitchFamily="34" charset="0"/>
                        </a:rPr>
                        <a:t>www.ubid.com</a:t>
                      </a:r>
                      <a:r>
                        <a:rPr kumimoji="0" lang="en-GB" sz="1400" b="0" i="0" u="none" strike="noStrike" cap="none" normalizeH="0" baseline="0" smtClean="0">
                          <a:ln>
                            <a:noFill/>
                          </a:ln>
                          <a:solidFill>
                            <a:schemeClr val="tx1"/>
                          </a:solidFill>
                          <a:effectLst/>
                          <a:latin typeface="Arial" pitchFamily="34" charset="0"/>
                        </a:rPr>
                        <a:t>).</a:t>
                      </a:r>
                      <a:endParaRPr kumimoji="0" lang="en-US" sz="1400" b="0" i="0" u="none" strike="noStrike" cap="none" normalizeH="0" baseline="0" smtClean="0">
                        <a:ln>
                          <a:noFill/>
                        </a:ln>
                        <a:solidFill>
                          <a:schemeClr val="tx1"/>
                        </a:solidFill>
                        <a:effectLst/>
                        <a:latin typeface="Arial" pitchFamily="34" charset="0"/>
                      </a:endParaRPr>
                    </a:p>
                  </a:txBody>
                  <a:tcPr horzOverflow="overflow">
                    <a:lnL>
                      <a:noFill/>
                    </a:lnL>
                    <a:lnR cap="flat">
                      <a:noFill/>
                    </a:lnR>
                    <a:lnT cap="flat">
                      <a:noFill/>
                    </a:lnT>
                    <a:lnB cap="flat">
                      <a:noFill/>
                    </a:lnB>
                    <a:lnTlToBr>
                      <a:noFill/>
                    </a:lnTlToBr>
                    <a:lnBlToTr>
                      <a:noFill/>
                    </a:lnBlToTr>
                    <a:noFill/>
                  </a:tcPr>
                </a:tc>
              </a:tr>
            </a:tbl>
          </a:graphicData>
        </a:graphic>
      </p:graphicFrame>
      <p:sp>
        <p:nvSpPr>
          <p:cNvPr id="19464" name="Line 1121"/>
          <p:cNvSpPr>
            <a:spLocks noChangeShapeType="1"/>
          </p:cNvSpPr>
          <p:nvPr/>
        </p:nvSpPr>
        <p:spPr bwMode="auto">
          <a:xfrm>
            <a:off x="609600" y="2286000"/>
            <a:ext cx="7924800" cy="0"/>
          </a:xfrm>
          <a:prstGeom prst="line">
            <a:avLst/>
          </a:prstGeom>
          <a:noFill/>
          <a:ln w="9525">
            <a:solidFill>
              <a:schemeClr val="tx1"/>
            </a:solidFill>
            <a:round/>
            <a:headEnd/>
            <a:tailEnd/>
          </a:ln>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81000" y="107950"/>
            <a:ext cx="8382000" cy="838200"/>
          </a:xfrm>
        </p:spPr>
        <p:txBody>
          <a:bodyPr/>
          <a:lstStyle/>
          <a:p>
            <a:pPr eaLnBrk="1" hangingPunct="1"/>
            <a:r>
              <a:rPr lang="en-GB" smtClean="0"/>
              <a:t>Trading arrangements</a:t>
            </a:r>
            <a:endParaRPr lang="en-US" smtClean="0"/>
          </a:p>
        </p:txBody>
      </p:sp>
      <p:graphicFrame>
        <p:nvGraphicFramePr>
          <p:cNvPr id="128097" name="Group 97"/>
          <p:cNvGraphicFramePr>
            <a:graphicFrameLocks noGrp="1"/>
          </p:cNvGraphicFramePr>
          <p:nvPr/>
        </p:nvGraphicFramePr>
        <p:xfrm>
          <a:off x="385763" y="885825"/>
          <a:ext cx="8372475" cy="5283200"/>
        </p:xfrm>
        <a:graphic>
          <a:graphicData uri="http://schemas.openxmlformats.org/drawingml/2006/table">
            <a:tbl>
              <a:tblPr/>
              <a:tblGrid>
                <a:gridCol w="4222750"/>
                <a:gridCol w="4149725"/>
              </a:tblGrid>
              <a:tr h="36671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Commercial (trading) mechanism</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Online transaction mechanism of Nunes et al. (2000)</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1915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 Negotiated deal </a:t>
                      </a:r>
                      <a:endParaRPr kumimoji="0" lang="en-GB" sz="14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 Can use similar mechanism to auction as on Commerce One(</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www.commerceone.net</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Negotiation – bargaining between single seller and buyer. Continuous replenishment – ongoing fulfilment of orders under pre-set terms</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9372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 Brokered deal </a:t>
                      </a:r>
                      <a:endParaRPr kumimoji="0" lang="en-GB" sz="14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 Intermediaries such as Screentrade (</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www.screentrade.co.uk</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Achieved through online intermediaries offering auction and pure markets online</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207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 Auction </a:t>
                      </a:r>
                      <a:endParaRPr kumimoji="0" lang="en-GB" sz="14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Examples: C2C: E-bay (</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www.ebay.com</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a:t>
                      </a:r>
                      <a:b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B2B: Industry to Industry (</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rPr>
                        <a:t>www.assetauctions.freemarkets.com</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Seller auction – buyers’ bids determine final price of sellers’ offerings. Buyer auction – buyers request prices from multiple sellers. Reverse – buyers post desired price for seller acceptance</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9372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4. Fixed price sale </a:t>
                      </a:r>
                      <a:endParaRPr kumimoji="0" lang="en-GB" sz="14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 All e-tailers</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Static call – online catalogue with fixed prices Dynamic call – online catalogue with continuously updated prices and features </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9372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5. Pure markets </a:t>
                      </a:r>
                      <a:endParaRPr kumimoji="0" lang="en-GB" sz="14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 Electronic share dealing</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Spot – buyers’ and sellers’ bids clear instantly </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207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6. Barter </a:t>
                      </a:r>
                      <a:b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Example: </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hlinkClick r:id="rId3"/>
                        </a:rPr>
                        <a:t>www.intagio.com</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and</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rPr>
                        <a:t> </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hlinkClick r:id="rId4"/>
                        </a:rPr>
                        <a:t>www.bartercard.co.uk</a:t>
                      </a:r>
                      <a:r>
                        <a:rPr kumimoji="0" lang="en-GB" sz="1400" b="0" i="0" u="sng" strike="noStrike" cap="none" normalizeH="0" baseline="0" smtClean="0">
                          <a:ln>
                            <a:noFill/>
                          </a:ln>
                          <a:solidFill>
                            <a:schemeClr val="tx1"/>
                          </a:solidFill>
                          <a:effectLst/>
                          <a:latin typeface="Arial" pitchFamily="34" charset="0"/>
                          <a:ea typeface="Times New Roman" pitchFamily="18" charset="0"/>
                          <a:cs typeface="Arial" pitchFamily="34" charset="0"/>
                        </a:rPr>
                        <a:t> </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Barter – buyers and sellers exchange goods. According to the International Reciprocal Trade Association (</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hlinkClick r:id="rId5"/>
                        </a:rPr>
                        <a:t>www.irta.com</a:t>
                      </a:r>
                      <a:r>
                        <a:rPr kumimoji="0" lang="en-GB"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barter trade was over $9 billion in 2002.</a:t>
                      </a:r>
                      <a:endParaRPr kumimoji="0" lang="en-GB" sz="32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lstStyle/>
          <a:p>
            <a:pPr eaLnBrk="1" hangingPunct="1"/>
            <a:r>
              <a:rPr lang="en-GB" smtClean="0"/>
              <a:t>Business model</a:t>
            </a:r>
            <a:endParaRPr lang="en-US" smtClean="0"/>
          </a:p>
        </p:txBody>
      </p:sp>
      <p:sp>
        <p:nvSpPr>
          <p:cNvPr id="21507" name="Rectangle 1027"/>
          <p:cNvSpPr>
            <a:spLocks noGrp="1" noChangeArrowheads="1"/>
          </p:cNvSpPr>
          <p:nvPr>
            <p:ph type="body" idx="1"/>
          </p:nvPr>
        </p:nvSpPr>
        <p:spPr/>
        <p:txBody>
          <a:bodyPr/>
          <a:lstStyle/>
          <a:p>
            <a:pPr eaLnBrk="1" hangingPunct="1">
              <a:buFontTx/>
              <a:buNone/>
            </a:pPr>
            <a:r>
              <a:rPr lang="en-US" smtClean="0"/>
              <a:t>Timmers (1999) defines a ‘business model’ as:</a:t>
            </a:r>
            <a:endParaRPr lang="en-US" i="1" smtClean="0"/>
          </a:p>
          <a:p>
            <a:pPr eaLnBrk="1" hangingPunct="1">
              <a:buFontTx/>
              <a:buNone/>
            </a:pPr>
            <a:endParaRPr lang="en-US" i="1" smtClean="0"/>
          </a:p>
          <a:p>
            <a:pPr eaLnBrk="1" hangingPunct="1">
              <a:buFontTx/>
              <a:buNone/>
            </a:pPr>
            <a:r>
              <a:rPr lang="en-US" i="1" smtClean="0"/>
              <a:t>	An architecture for product, service and information flows, including a description of the various business actors and their roles; and a description of the potential benefits for the various business actors; and a description of the sources of revenue.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t>Reverse (Dutch) Auction</a:t>
            </a:r>
          </a:p>
        </p:txBody>
      </p:sp>
      <p:sp>
        <p:nvSpPr>
          <p:cNvPr id="22531" name="Rectangle 3"/>
          <p:cNvSpPr>
            <a:spLocks noGrp="1" noChangeArrowheads="1"/>
          </p:cNvSpPr>
          <p:nvPr>
            <p:ph type="body" idx="1"/>
          </p:nvPr>
        </p:nvSpPr>
        <p:spPr/>
        <p:txBody>
          <a:bodyPr/>
          <a:lstStyle/>
          <a:p>
            <a:pPr eaLnBrk="1" hangingPunct="1"/>
            <a:endParaRPr lang="en-US" smtClean="0"/>
          </a:p>
        </p:txBody>
      </p:sp>
      <p:pic>
        <p:nvPicPr>
          <p:cNvPr id="22532" name="Picture 5" descr="161127042_2f55dd8f0a"/>
          <p:cNvPicPr>
            <a:picLocks noChangeAspect="1" noChangeArrowheads="1"/>
          </p:cNvPicPr>
          <p:nvPr/>
        </p:nvPicPr>
        <p:blipFill>
          <a:blip r:embed="rId2"/>
          <a:srcRect/>
          <a:stretch>
            <a:fillRect/>
          </a:stretch>
        </p:blipFill>
        <p:spPr bwMode="auto">
          <a:xfrm>
            <a:off x="1476375" y="1628775"/>
            <a:ext cx="6269038" cy="4702175"/>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81000" y="109538"/>
            <a:ext cx="8382000" cy="838200"/>
          </a:xfrm>
        </p:spPr>
        <p:txBody>
          <a:bodyPr/>
          <a:lstStyle/>
          <a:p>
            <a:pPr eaLnBrk="1" hangingPunct="1"/>
            <a:r>
              <a:rPr lang="en-GB" smtClean="0"/>
              <a:t>Business models</a:t>
            </a:r>
            <a:endParaRPr lang="en-US" smtClean="0"/>
          </a:p>
        </p:txBody>
      </p:sp>
      <p:sp>
        <p:nvSpPr>
          <p:cNvPr id="23555" name="Text Box 5"/>
          <p:cNvSpPr txBox="1">
            <a:spLocks noChangeArrowheads="1"/>
          </p:cNvSpPr>
          <p:nvPr/>
        </p:nvSpPr>
        <p:spPr bwMode="auto">
          <a:xfrm>
            <a:off x="282575" y="5903913"/>
            <a:ext cx="8382000" cy="366712"/>
          </a:xfrm>
          <a:prstGeom prst="rect">
            <a:avLst/>
          </a:prstGeom>
          <a:noFill/>
          <a:ln w="9525">
            <a:noFill/>
            <a:miter lim="800000"/>
            <a:headEnd/>
            <a:tailEnd/>
          </a:ln>
        </p:spPr>
        <p:txBody>
          <a:bodyPr>
            <a:spAutoFit/>
          </a:bodyPr>
          <a:lstStyle/>
          <a:p>
            <a:pPr>
              <a:spcBef>
                <a:spcPct val="50000"/>
              </a:spcBef>
            </a:pPr>
            <a:r>
              <a:rPr lang="en-US" sz="1800" b="1">
                <a:latin typeface="Arial" pitchFamily="34" charset="0"/>
                <a:cs typeface="Times New Roman" pitchFamily="18" charset="0"/>
              </a:rPr>
              <a:t>Figure 2.11</a:t>
            </a:r>
            <a:r>
              <a:rPr lang="en-GB" sz="1800">
                <a:latin typeface="Arial" pitchFamily="34" charset="0"/>
                <a:cs typeface="Times New Roman" pitchFamily="18" charset="0"/>
              </a:rPr>
              <a:t>  </a:t>
            </a:r>
            <a:r>
              <a:rPr lang="en-US" sz="1800">
                <a:latin typeface="Arial" pitchFamily="34" charset="0"/>
                <a:cs typeface="Times New Roman" pitchFamily="18" charset="0"/>
              </a:rPr>
              <a:t>Alternative perspectives on business models</a:t>
            </a:r>
          </a:p>
        </p:txBody>
      </p:sp>
      <p:pic>
        <p:nvPicPr>
          <p:cNvPr id="23556" name="Picture 6" descr="Fig 2"/>
          <p:cNvPicPr>
            <a:picLocks noChangeAspect="1" noChangeArrowheads="1"/>
          </p:cNvPicPr>
          <p:nvPr/>
        </p:nvPicPr>
        <p:blipFill>
          <a:blip r:embed="rId2"/>
          <a:srcRect/>
          <a:stretch>
            <a:fillRect/>
          </a:stretch>
        </p:blipFill>
        <p:spPr bwMode="auto">
          <a:xfrm>
            <a:off x="1752600" y="914400"/>
            <a:ext cx="5638800" cy="494030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Reverse auction example</a:t>
            </a:r>
            <a:endParaRPr lang="en-US" smtClean="0"/>
          </a:p>
        </p:txBody>
      </p:sp>
      <p:sp>
        <p:nvSpPr>
          <p:cNvPr id="24579" name="Rectangle 3"/>
          <p:cNvSpPr>
            <a:spLocks noGrp="1" noChangeArrowheads="1"/>
          </p:cNvSpPr>
          <p:nvPr>
            <p:ph type="body" idx="1"/>
          </p:nvPr>
        </p:nvSpPr>
        <p:spPr/>
        <p:txBody>
          <a:bodyPr/>
          <a:lstStyle/>
          <a:p>
            <a:pPr eaLnBrk="1" hangingPunct="1"/>
            <a:r>
              <a:rPr lang="en-US" sz="2600" smtClean="0"/>
              <a:t>Through 2001 there were over 512 online auction bidding events processed for DaimlerChrysler on vendor supported portal Covisint (www.covisint.com) amounting to approximately </a:t>
            </a:r>
            <a:r>
              <a:rPr lang="en-GB" sz="2600" smtClean="0"/>
              <a:t>€10</a:t>
            </a:r>
            <a:r>
              <a:rPr lang="en-US" sz="2600" smtClean="0"/>
              <a:t> billion. That is a third of their total procurement volume. In May 2001, DaimlerChrysler staged the largest online bidding event ever, with an order volume of </a:t>
            </a:r>
            <a:r>
              <a:rPr lang="en-GB" sz="2600" smtClean="0"/>
              <a:t>€</a:t>
            </a:r>
            <a:r>
              <a:rPr lang="en-US" sz="2600" smtClean="0"/>
              <a:t>3.5 billion in just four days. As well as savings in material purchasing prices, DaimlerChrysler also reduced throughput times in purchasing by 80 percent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Revenue models</a:t>
            </a:r>
            <a:endParaRPr lang="en-US" smtClean="0"/>
          </a:p>
        </p:txBody>
      </p:sp>
      <p:sp>
        <p:nvSpPr>
          <p:cNvPr id="25603" name="Rectangle 3"/>
          <p:cNvSpPr>
            <a:spLocks noGrp="1" noChangeArrowheads="1"/>
          </p:cNvSpPr>
          <p:nvPr>
            <p:ph type="body" idx="1"/>
          </p:nvPr>
        </p:nvSpPr>
        <p:spPr/>
        <p:txBody>
          <a:bodyPr/>
          <a:lstStyle/>
          <a:p>
            <a:pPr eaLnBrk="1" hangingPunct="1">
              <a:lnSpc>
                <a:spcPct val="90000"/>
              </a:lnSpc>
            </a:pPr>
            <a:r>
              <a:rPr lang="en-US" sz="2600" smtClean="0"/>
              <a:t>Visit the Global Composites site and explore the different opportunities for revenue generation (see the Business Directory for company listings). You should include current and future possiblities for revenue generation.</a:t>
            </a:r>
          </a:p>
          <a:p>
            <a:pPr eaLnBrk="1" hangingPunct="1">
              <a:lnSpc>
                <a:spcPct val="90000"/>
              </a:lnSpc>
            </a:pPr>
            <a:endParaRPr lang="en-GB" sz="2600" smtClean="0"/>
          </a:p>
          <a:p>
            <a:pPr eaLnBrk="1" hangingPunct="1">
              <a:lnSpc>
                <a:spcPct val="90000"/>
              </a:lnSpc>
            </a:pPr>
            <a:r>
              <a:rPr lang="en-US" sz="2600" smtClean="0"/>
              <a:t>Global Composites </a:t>
            </a:r>
            <a:r>
              <a:rPr lang="en-US" sz="2600" u="sng" smtClean="0"/>
              <a:t>(</a:t>
            </a:r>
            <a:r>
              <a:rPr lang="en-US" sz="2600" u="sng" smtClean="0">
                <a:hlinkClick r:id="rId2"/>
              </a:rPr>
              <a:t>www.</a:t>
            </a:r>
            <a:r>
              <a:rPr lang="en-US" sz="2600" smtClean="0">
                <a:hlinkClick r:id="rId2"/>
              </a:rPr>
              <a:t>globalcomposites</a:t>
            </a:r>
            <a:r>
              <a:rPr lang="en-US" sz="2600" u="sng" smtClean="0">
                <a:hlinkClick r:id="rId2"/>
              </a:rPr>
              <a:t>.com</a:t>
            </a:r>
            <a:r>
              <a:rPr lang="en-US" sz="2600" u="sng" smtClean="0"/>
              <a:t>) </a:t>
            </a:r>
            <a:r>
              <a:rPr lang="en-US" sz="2600" smtClean="0"/>
              <a:t>is a business-to-business intermediary providing resources for over 10,000 professionals in the composites industry.More than 2000 companies are listed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026"/>
          <p:cNvSpPr>
            <a:spLocks noGrp="1" noChangeArrowheads="1"/>
          </p:cNvSpPr>
          <p:nvPr>
            <p:ph type="title"/>
          </p:nvPr>
        </p:nvSpPr>
        <p:spPr/>
        <p:txBody>
          <a:bodyPr/>
          <a:lstStyle/>
          <a:p>
            <a:pPr eaLnBrk="1" hangingPunct="1"/>
            <a:r>
              <a:rPr lang="en-GB" smtClean="0"/>
              <a:t>Revenue model answers</a:t>
            </a:r>
            <a:endParaRPr lang="en-US" smtClean="0"/>
          </a:p>
        </p:txBody>
      </p:sp>
      <p:sp>
        <p:nvSpPr>
          <p:cNvPr id="26627" name="Rectangle 1027"/>
          <p:cNvSpPr>
            <a:spLocks noGrp="1" noChangeArrowheads="1"/>
          </p:cNvSpPr>
          <p:nvPr>
            <p:ph type="body" idx="1"/>
          </p:nvPr>
        </p:nvSpPr>
        <p:spPr/>
        <p:txBody>
          <a:bodyPr/>
          <a:lstStyle/>
          <a:p>
            <a:pPr eaLnBrk="1" hangingPunct="1">
              <a:lnSpc>
                <a:spcPct val="80000"/>
              </a:lnSpc>
            </a:pPr>
            <a:r>
              <a:rPr lang="en-GB" sz="1700" smtClean="0"/>
              <a:t>Simple listings are free, but more sophisticated company profiles with web links are charged for</a:t>
            </a:r>
          </a:p>
          <a:p>
            <a:pPr eaLnBrk="1" hangingPunct="1">
              <a:lnSpc>
                <a:spcPct val="80000"/>
              </a:lnSpc>
            </a:pPr>
            <a:r>
              <a:rPr lang="en-GB" sz="1700" smtClean="0"/>
              <a:t>Banner advertising in different categories can be used to generate revenue</a:t>
            </a:r>
          </a:p>
          <a:p>
            <a:pPr eaLnBrk="1" hangingPunct="1">
              <a:lnSpc>
                <a:spcPct val="80000"/>
              </a:lnSpc>
            </a:pPr>
            <a:r>
              <a:rPr lang="en-GB" sz="1700" smtClean="0"/>
              <a:t>Sponsorship of e-newsletters</a:t>
            </a:r>
          </a:p>
          <a:p>
            <a:pPr eaLnBrk="1" hangingPunct="1">
              <a:lnSpc>
                <a:spcPct val="80000"/>
              </a:lnSpc>
            </a:pPr>
            <a:r>
              <a:rPr lang="en-GB" sz="1700" smtClean="0"/>
              <a:t>Commission on affiliate referrals to company sites</a:t>
            </a:r>
          </a:p>
          <a:p>
            <a:pPr eaLnBrk="1" hangingPunct="1">
              <a:lnSpc>
                <a:spcPct val="80000"/>
              </a:lnSpc>
            </a:pPr>
            <a:r>
              <a:rPr lang="en-GB" sz="1700" smtClean="0"/>
              <a:t>Fees for hosting an e-commerce shop-front (future possibility)</a:t>
            </a:r>
          </a:p>
          <a:p>
            <a:pPr eaLnBrk="1" hangingPunct="1">
              <a:lnSpc>
                <a:spcPct val="80000"/>
              </a:lnSpc>
            </a:pPr>
            <a:r>
              <a:rPr lang="en-GB" sz="1700" smtClean="0"/>
              <a:t>Commission on sales occurring at the site (future possibility)</a:t>
            </a:r>
          </a:p>
          <a:p>
            <a:pPr eaLnBrk="1" hangingPunct="1">
              <a:lnSpc>
                <a:spcPct val="80000"/>
              </a:lnSpc>
            </a:pPr>
            <a:r>
              <a:rPr lang="en-GB" sz="1700" smtClean="0"/>
              <a:t>Commission on auctions (future possibility)</a:t>
            </a:r>
            <a:endParaRPr lang="en-US" sz="1700" smtClean="0"/>
          </a:p>
          <a:p>
            <a:pPr eaLnBrk="1" hangingPunct="1">
              <a:lnSpc>
                <a:spcPct val="80000"/>
              </a:lnSpc>
            </a:pPr>
            <a:r>
              <a:rPr lang="en-US" sz="1700" smtClean="0"/>
              <a:t>Note that there is a careful balance for this business type of generating revenue and not discouraging potential suppliers or buyers. For this reason the service is free to buyers and sellers can list minimum services. </a:t>
            </a:r>
          </a:p>
          <a:p>
            <a:pPr eaLnBrk="1" hangingPunct="1">
              <a:lnSpc>
                <a:spcPct val="80000"/>
              </a:lnSpc>
            </a:pPr>
            <a:endParaRPr lang="en-US" sz="1700" smtClean="0"/>
          </a:p>
          <a:p>
            <a:pPr eaLnBrk="1" hangingPunct="1">
              <a:lnSpc>
                <a:spcPct val="80000"/>
              </a:lnSpc>
            </a:pPr>
            <a:r>
              <a:rPr lang="en-US" sz="1700" smtClean="0"/>
              <a:t>Revenue models will use a combination of techniques as follows:</a:t>
            </a:r>
            <a:endParaRPr lang="en-GB" sz="1700" smtClean="0"/>
          </a:p>
          <a:p>
            <a:pPr eaLnBrk="1" hangingPunct="1">
              <a:lnSpc>
                <a:spcPct val="80000"/>
              </a:lnSpc>
            </a:pPr>
            <a:r>
              <a:rPr lang="en-GB" sz="1700" smtClean="0"/>
              <a:t>Online commerce – sale of products (direct or indirect)</a:t>
            </a:r>
          </a:p>
          <a:p>
            <a:pPr eaLnBrk="1" hangingPunct="1">
              <a:lnSpc>
                <a:spcPct val="80000"/>
              </a:lnSpc>
            </a:pPr>
            <a:r>
              <a:rPr lang="en-GB" sz="1700" smtClean="0"/>
              <a:t>Online commerce – sale of digital services (can be on subscription basis or pay per view)</a:t>
            </a:r>
            <a:endParaRPr lang="en-US" sz="1700" smtClean="0"/>
          </a:p>
          <a:p>
            <a:pPr eaLnBrk="1" hangingPunct="1">
              <a:lnSpc>
                <a:spcPct val="80000"/>
              </a:lnSpc>
            </a:pPr>
            <a:r>
              <a:rPr lang="en-US" sz="1700" smtClean="0"/>
              <a:t>Ad revenue through banner advertising or sponsorship of content/services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6"/>
          <p:cNvSpPr>
            <a:spLocks noGrp="1" noChangeArrowheads="1"/>
          </p:cNvSpPr>
          <p:nvPr>
            <p:ph type="title"/>
          </p:nvPr>
        </p:nvSpPr>
        <p:spPr>
          <a:xfrm>
            <a:off x="381000" y="609600"/>
            <a:ext cx="8382000" cy="838200"/>
          </a:xfrm>
        </p:spPr>
        <p:txBody>
          <a:bodyPr/>
          <a:lstStyle/>
          <a:p>
            <a:pPr eaLnBrk="1" hangingPunct="1"/>
            <a:r>
              <a:rPr lang="en-GB" smtClean="0"/>
              <a:t>Learning from the dot coms</a:t>
            </a:r>
            <a:endParaRPr lang="en-US" smtClean="0"/>
          </a:p>
        </p:txBody>
      </p:sp>
      <p:graphicFrame>
        <p:nvGraphicFramePr>
          <p:cNvPr id="150658" name="Group 1154"/>
          <p:cNvGraphicFramePr>
            <a:graphicFrameLocks noGrp="1"/>
          </p:cNvGraphicFramePr>
          <p:nvPr/>
        </p:nvGraphicFramePr>
        <p:xfrm>
          <a:off x="500063" y="1981200"/>
          <a:ext cx="8137525" cy="4175125"/>
        </p:xfrm>
        <a:graphic>
          <a:graphicData uri="http://schemas.openxmlformats.org/drawingml/2006/table">
            <a:tbl>
              <a:tblPr/>
              <a:tblGrid>
                <a:gridCol w="2770187"/>
                <a:gridCol w="2211388"/>
                <a:gridCol w="1577975"/>
                <a:gridCol w="1577975"/>
              </a:tblGrid>
              <a:tr h="914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42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Thomson Travel</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lastminute.com</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r>
              <a:tr h="7445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Formed</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1965</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1998</a:t>
                      </a:r>
                      <a:endParaRPr kumimoji="0" lang="en-GB" sz="18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FY 2000 </a:t>
                      </a:r>
                      <a:endParaRPr kumimoji="0" lang="en-GB" sz="18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2002</a:t>
                      </a:r>
                      <a:endParaRPr kumimoji="0" lang="en-GB" sz="18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FY 2002</a:t>
                      </a:r>
                      <a:endParaRPr kumimoji="0" lang="en-GB" sz="18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159861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Turnover</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 billion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£2.6 million</a:t>
                      </a:r>
                      <a:endParaRPr kumimoji="0" lang="en-GB" sz="18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18.4 m</a:t>
                      </a:r>
                      <a:b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b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(on Total Transaction Value of 124.2m)</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587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Profit/loss</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£77 million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£6 million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£53 million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587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Market capitalization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£980 million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£700 million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£ 200 million</a:t>
                      </a:r>
                      <a:endParaRPr kumimoji="0" lang="en-GB" sz="4000" b="0" i="0" u="none" strike="noStrike" cap="none" normalizeH="0" baseline="0" smtClean="0">
                        <a:ln>
                          <a:noFill/>
                        </a:ln>
                        <a:solidFill>
                          <a:schemeClr val="tx1"/>
                        </a:solidFill>
                        <a:effectLst/>
                        <a:latin typeface="Times"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7683" name="Text Box 1155"/>
          <p:cNvSpPr txBox="1">
            <a:spLocks noChangeArrowheads="1"/>
          </p:cNvSpPr>
          <p:nvPr/>
        </p:nvSpPr>
        <p:spPr bwMode="auto">
          <a:xfrm>
            <a:off x="1239838" y="1352550"/>
            <a:ext cx="3192462" cy="457200"/>
          </a:xfrm>
          <a:prstGeom prst="rect">
            <a:avLst/>
          </a:prstGeom>
          <a:noFill/>
          <a:ln w="9525">
            <a:noFill/>
            <a:miter lim="800000"/>
            <a:headEnd/>
            <a:tailEnd/>
          </a:ln>
        </p:spPr>
        <p:txBody>
          <a:bodyPr wrap="none">
            <a:spAutoFit/>
          </a:bodyPr>
          <a:lstStyle/>
          <a:p>
            <a:r>
              <a:rPr lang="en-GB"/>
              <a:t>Explain these financials!</a:t>
            </a: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p:cNvSpPr>
            <a:spLocks noGrp="1" noChangeArrowheads="1"/>
          </p:cNvSpPr>
          <p:nvPr>
            <p:ph type="title"/>
          </p:nvPr>
        </p:nvSpPr>
        <p:spPr/>
        <p:txBody>
          <a:bodyPr/>
          <a:lstStyle/>
          <a:p>
            <a:pPr eaLnBrk="1" hangingPunct="1"/>
            <a:r>
              <a:rPr lang="en-GB" smtClean="0"/>
              <a:t>Dot com lessons – can you add to these?</a:t>
            </a:r>
            <a:endParaRPr lang="en-US" smtClean="0"/>
          </a:p>
        </p:txBody>
      </p:sp>
      <p:sp>
        <p:nvSpPr>
          <p:cNvPr id="28675" name="Rectangle 1027"/>
          <p:cNvSpPr>
            <a:spLocks noGrp="1" noChangeArrowheads="1"/>
          </p:cNvSpPr>
          <p:nvPr>
            <p:ph type="body" idx="1"/>
          </p:nvPr>
        </p:nvSpPr>
        <p:spPr/>
        <p:txBody>
          <a:bodyPr/>
          <a:lstStyle/>
          <a:p>
            <a:pPr marL="571500" indent="-571500" eaLnBrk="1" hangingPunct="1">
              <a:lnSpc>
                <a:spcPct val="80000"/>
              </a:lnSpc>
              <a:buFontTx/>
              <a:buAutoNum type="arabicPeriod"/>
            </a:pPr>
            <a:r>
              <a:rPr lang="en-GB" sz="2600" smtClean="0"/>
              <a:t>Explore new business and revenue models.</a:t>
            </a:r>
          </a:p>
          <a:p>
            <a:pPr marL="571500" indent="-571500" eaLnBrk="1" hangingPunct="1">
              <a:lnSpc>
                <a:spcPct val="80000"/>
              </a:lnSpc>
              <a:buFontTx/>
              <a:buAutoNum type="arabicPeriod"/>
            </a:pPr>
            <a:r>
              <a:rPr lang="en-GB" sz="2600" smtClean="0"/>
              <a:t>Perform continuous scanning of the marketplace and respond rapidly.</a:t>
            </a:r>
          </a:p>
          <a:p>
            <a:pPr marL="571500" indent="-571500" eaLnBrk="1" hangingPunct="1">
              <a:lnSpc>
                <a:spcPct val="80000"/>
              </a:lnSpc>
              <a:buFontTx/>
              <a:buAutoNum type="arabicPeriod"/>
            </a:pPr>
            <a:r>
              <a:rPr lang="en-GB" sz="2600" smtClean="0"/>
              <a:t>Set up partner networks to leverage the expertise and reputation of specialists.</a:t>
            </a:r>
          </a:p>
          <a:p>
            <a:pPr marL="571500" indent="-571500" eaLnBrk="1" hangingPunct="1">
              <a:lnSpc>
                <a:spcPct val="80000"/>
              </a:lnSpc>
              <a:buFontTx/>
              <a:buAutoNum type="arabicPeriod"/>
            </a:pPr>
            <a:r>
              <a:rPr lang="en-GB" sz="2600" smtClean="0"/>
              <a:t>The real world is still important for product promotion and fulfilment.</a:t>
            </a:r>
            <a:endParaRPr lang="en-US" sz="2600" smtClean="0"/>
          </a:p>
          <a:p>
            <a:pPr marL="571500" indent="-571500" eaLnBrk="1" hangingPunct="1">
              <a:lnSpc>
                <a:spcPct val="80000"/>
              </a:lnSpc>
              <a:buFontTx/>
              <a:buAutoNum type="arabicPeriod"/>
            </a:pPr>
            <a:r>
              <a:rPr lang="en-US" sz="2600" smtClean="0"/>
              <a:t>Examine the payback and return on investment of new approaches carefully. </a:t>
            </a:r>
          </a:p>
        </p:txBody>
      </p:sp>
    </p:spTree>
  </p:cSld>
  <p:clrMapOvr>
    <a:masterClrMapping/>
  </p:clrMapOvr>
</p:sld>
</file>

<file path=ppt/theme/theme1.xml><?xml version="1.0" encoding="utf-8"?>
<a:theme xmlns:a="http://schemas.openxmlformats.org/drawingml/2006/main" name="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2351</TotalTime>
  <Words>1612</Words>
  <Application>Microsoft PowerPoint</Application>
  <PresentationFormat>On-screen Show (4:3)</PresentationFormat>
  <Paragraphs>321</Paragraphs>
  <Slides>27</Slides>
  <Notes>20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2" baseType="lpstr">
      <vt:lpstr>Times</vt:lpstr>
      <vt:lpstr>Arial</vt:lpstr>
      <vt:lpstr>Times New Roman</vt:lpstr>
      <vt:lpstr>Blank</vt:lpstr>
      <vt:lpstr>VISIO 4 Drawing</vt:lpstr>
      <vt:lpstr>The e-business environment</vt:lpstr>
      <vt:lpstr>Environment constraints and opportunities</vt:lpstr>
      <vt:lpstr>Example – personalisation and the e-business environment</vt:lpstr>
      <vt:lpstr>B2B and B2C models</vt:lpstr>
      <vt:lpstr>The 6 Phases of E-Commerce Purchase</vt:lpstr>
      <vt:lpstr>Transaction alternatives between  businesses and consumers</vt:lpstr>
      <vt:lpstr>B2B and B2C characteristics</vt:lpstr>
      <vt:lpstr>Disintermediation</vt:lpstr>
      <vt:lpstr>Example – Vauxhall</vt:lpstr>
      <vt:lpstr>Reintermediation </vt:lpstr>
      <vt:lpstr>Example - Kelkoo</vt:lpstr>
      <vt:lpstr>Countermediation</vt:lpstr>
      <vt:lpstr>Portals</vt:lpstr>
      <vt:lpstr>Slide 14</vt:lpstr>
      <vt:lpstr>Types of portal</vt:lpstr>
      <vt:lpstr>Importance of portals</vt:lpstr>
      <vt:lpstr>Slide 17</vt:lpstr>
      <vt:lpstr>Location of trading</vt:lpstr>
      <vt:lpstr>Trading arrangements</vt:lpstr>
      <vt:lpstr>Business model</vt:lpstr>
      <vt:lpstr>Reverse (Dutch) Auction</vt:lpstr>
      <vt:lpstr>Business models</vt:lpstr>
      <vt:lpstr>Reverse auction example</vt:lpstr>
      <vt:lpstr>Revenue models</vt:lpstr>
      <vt:lpstr>Revenue model answers</vt:lpstr>
      <vt:lpstr>Learning from the dot coms</vt:lpstr>
      <vt:lpstr>Dot com lessons – can you add to these?</vt:lpstr>
    </vt:vector>
  </TitlesOfParts>
  <Company>FP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sc-sm</cp:lastModifiedBy>
  <cp:revision>53</cp:revision>
  <cp:lastPrinted>2002-06-07T15:13:42Z</cp:lastPrinted>
  <dcterms:created xsi:type="dcterms:W3CDTF">2002-01-09T07:28:14Z</dcterms:created>
  <dcterms:modified xsi:type="dcterms:W3CDTF">2011-10-13T14:51:16Z</dcterms:modified>
</cp:coreProperties>
</file>