
<file path=[Content_Types].xml><?xml version="1.0" encoding="utf-8"?>
<Types xmlns="http://schemas.openxmlformats.org/package/2006/content-types">
  <Default Extension="xml" ContentType="application/xml"/>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08"/>
    <p:restoredTop sz="63927"/>
  </p:normalViewPr>
  <p:slideViewPr>
    <p:cSldViewPr snapToGrid="0">
      <p:cViewPr varScale="1">
        <p:scale>
          <a:sx n="81" d="100"/>
          <a:sy n="81" d="100"/>
        </p:scale>
        <p:origin x="1984"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119be3ccd40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119be3ccd40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11e4db7667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11e4db766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119be3ccd40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119be3ccd40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19be3ccd40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19be3ccd40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119be3ccd40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119be3ccd40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11772d710a1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11772d710a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1772d710a1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1772d710a1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11772d710a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11772d710a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1185ed26c38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1185ed26c38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smtClean="0">
              <a:solidFill>
                <a:srgbClr val="202124"/>
              </a:solidFill>
              <a:highlight>
                <a:srgbClr val="FFFFFF"/>
              </a:highlight>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1772d710a1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1772d710a1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1185ed26c3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1185ed26c3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00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185ed26c38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1185ed26c38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050" dirty="0">
              <a:solidFill>
                <a:srgbClr val="333333"/>
              </a:solidFill>
              <a:highlight>
                <a:srgbClr val="FFFFFF"/>
              </a:highlight>
              <a:latin typeface="Open Sans"/>
              <a:ea typeface="Open Sans"/>
              <a:cs typeface="Open Sans"/>
              <a:sym typeface="Open San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119be3ccd40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119be3ccd40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1d5ed7a02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1d5ed7a02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1e4db76671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11e4db76671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dirty="0">
              <a:solidFill>
                <a:schemeClr val="dk1"/>
              </a:solidFill>
              <a:highlight>
                <a:srgbClr val="FFFFFF"/>
              </a:highlight>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1e4db76671_0_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1e4db76671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11f5068f46c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11f5068f46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11d5ed7a02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11d5ed7a02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500"/>
              </a:spcBef>
              <a:spcAft>
                <a:spcPts val="0"/>
              </a:spcAft>
              <a:buNone/>
            </a:pPr>
            <a:endParaRPr b="1" u="sng"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19be3ccd40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19be3ccd40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11772d710a1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11772d710a1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4013" y="756700"/>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1" name="Google Shape;11;p2"/>
          <p:cNvSpPr/>
          <p:nvPr/>
        </p:nvSpPr>
        <p:spPr>
          <a:xfrm rot="10800000">
            <a:off x="5318350" y="32667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2" name="Google Shape;12;p2"/>
          <p:cNvSpPr txBox="1">
            <a:spLocks noGrp="1"/>
          </p:cNvSpPr>
          <p:nvPr>
            <p:ph type="ctrTitle"/>
          </p:nvPr>
        </p:nvSpPr>
        <p:spPr>
          <a:xfrm>
            <a:off x="3044700" y="1444255"/>
            <a:ext cx="3054600" cy="1537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3" name="Google Shape;13;p2"/>
          <p:cNvSpPr txBox="1">
            <a:spLocks noGrp="1"/>
          </p:cNvSpPr>
          <p:nvPr>
            <p:ph type="subTitle" idx="1"/>
          </p:nvPr>
        </p:nvSpPr>
        <p:spPr>
          <a:xfrm>
            <a:off x="3044700" y="3116580"/>
            <a:ext cx="3054600" cy="7014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Font typeface="Economica"/>
              <a:buNone/>
              <a:defRPr sz="2100">
                <a:latin typeface="Economica"/>
                <a:ea typeface="Economica"/>
                <a:cs typeface="Economica"/>
                <a:sym typeface="Economica"/>
              </a:defRPr>
            </a:lvl1pPr>
            <a:lvl2pPr lvl="1" algn="ctr">
              <a:lnSpc>
                <a:spcPct val="100000"/>
              </a:lnSpc>
              <a:spcBef>
                <a:spcPts val="0"/>
              </a:spcBef>
              <a:spcAft>
                <a:spcPts val="0"/>
              </a:spcAft>
              <a:buSzPts val="2100"/>
              <a:buFont typeface="Economica"/>
              <a:buNone/>
              <a:defRPr sz="2100">
                <a:latin typeface="Economica"/>
                <a:ea typeface="Economica"/>
                <a:cs typeface="Economica"/>
                <a:sym typeface="Economica"/>
              </a:defRPr>
            </a:lvl2pPr>
            <a:lvl3pPr lvl="2" algn="ctr">
              <a:lnSpc>
                <a:spcPct val="100000"/>
              </a:lnSpc>
              <a:spcBef>
                <a:spcPts val="0"/>
              </a:spcBef>
              <a:spcAft>
                <a:spcPts val="0"/>
              </a:spcAft>
              <a:buSzPts val="2100"/>
              <a:buFont typeface="Economica"/>
              <a:buNone/>
              <a:defRPr sz="2100">
                <a:latin typeface="Economica"/>
                <a:ea typeface="Economica"/>
                <a:cs typeface="Economica"/>
                <a:sym typeface="Economica"/>
              </a:defRPr>
            </a:lvl3pPr>
            <a:lvl4pPr lvl="3" algn="ctr">
              <a:lnSpc>
                <a:spcPct val="100000"/>
              </a:lnSpc>
              <a:spcBef>
                <a:spcPts val="0"/>
              </a:spcBef>
              <a:spcAft>
                <a:spcPts val="0"/>
              </a:spcAft>
              <a:buSzPts val="2100"/>
              <a:buFont typeface="Economica"/>
              <a:buNone/>
              <a:defRPr sz="2100">
                <a:latin typeface="Economica"/>
                <a:ea typeface="Economica"/>
                <a:cs typeface="Economica"/>
                <a:sym typeface="Economica"/>
              </a:defRPr>
            </a:lvl4pPr>
            <a:lvl5pPr lvl="4" algn="ctr">
              <a:lnSpc>
                <a:spcPct val="100000"/>
              </a:lnSpc>
              <a:spcBef>
                <a:spcPts val="0"/>
              </a:spcBef>
              <a:spcAft>
                <a:spcPts val="0"/>
              </a:spcAft>
              <a:buSzPts val="2100"/>
              <a:buFont typeface="Economica"/>
              <a:buNone/>
              <a:defRPr sz="2100">
                <a:latin typeface="Economica"/>
                <a:ea typeface="Economica"/>
                <a:cs typeface="Economica"/>
                <a:sym typeface="Economica"/>
              </a:defRPr>
            </a:lvl5pPr>
            <a:lvl6pPr lvl="5" algn="ctr">
              <a:lnSpc>
                <a:spcPct val="100000"/>
              </a:lnSpc>
              <a:spcBef>
                <a:spcPts val="0"/>
              </a:spcBef>
              <a:spcAft>
                <a:spcPts val="0"/>
              </a:spcAft>
              <a:buSzPts val="2100"/>
              <a:buFont typeface="Economica"/>
              <a:buNone/>
              <a:defRPr sz="2100">
                <a:latin typeface="Economica"/>
                <a:ea typeface="Economica"/>
                <a:cs typeface="Economica"/>
                <a:sym typeface="Economica"/>
              </a:defRPr>
            </a:lvl6pPr>
            <a:lvl7pPr lvl="6" algn="ctr">
              <a:lnSpc>
                <a:spcPct val="100000"/>
              </a:lnSpc>
              <a:spcBef>
                <a:spcPts val="0"/>
              </a:spcBef>
              <a:spcAft>
                <a:spcPts val="0"/>
              </a:spcAft>
              <a:buSzPts val="2100"/>
              <a:buFont typeface="Economica"/>
              <a:buNone/>
              <a:defRPr sz="2100">
                <a:latin typeface="Economica"/>
                <a:ea typeface="Economica"/>
                <a:cs typeface="Economica"/>
                <a:sym typeface="Economica"/>
              </a:defRPr>
            </a:lvl7pPr>
            <a:lvl8pPr lvl="7" algn="ctr">
              <a:lnSpc>
                <a:spcPct val="100000"/>
              </a:lnSpc>
              <a:spcBef>
                <a:spcPts val="0"/>
              </a:spcBef>
              <a:spcAft>
                <a:spcPts val="0"/>
              </a:spcAft>
              <a:buSzPts val="2100"/>
              <a:buFont typeface="Economica"/>
              <a:buNone/>
              <a:defRPr sz="2100">
                <a:latin typeface="Economica"/>
                <a:ea typeface="Economica"/>
                <a:cs typeface="Economica"/>
                <a:sym typeface="Economica"/>
              </a:defRPr>
            </a:lvl8pPr>
            <a:lvl9pPr lvl="8" algn="ctr">
              <a:lnSpc>
                <a:spcPct val="100000"/>
              </a:lnSpc>
              <a:spcBef>
                <a:spcPts val="0"/>
              </a:spcBef>
              <a:spcAft>
                <a:spcPts val="0"/>
              </a:spcAft>
              <a:buSzPts val="2100"/>
              <a:buFont typeface="Economica"/>
              <a:buNone/>
              <a:defRPr sz="2100">
                <a:latin typeface="Economica"/>
                <a:ea typeface="Economica"/>
                <a:cs typeface="Economica"/>
                <a:sym typeface="Economica"/>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flipH="1">
            <a:off x="7595938" y="4602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7" name="Google Shape;17;p3"/>
          <p:cNvSpPr/>
          <p:nvPr/>
        </p:nvSpPr>
        <p:spPr>
          <a:xfrm rot="10800000" flipH="1">
            <a:off x="466425" y="35583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8" name="Google Shape;18;p3"/>
          <p:cNvSpPr txBox="1">
            <a:spLocks noGrp="1"/>
          </p:cNvSpPr>
          <p:nvPr>
            <p:ph type="title"/>
          </p:nvPr>
        </p:nvSpPr>
        <p:spPr>
          <a:xfrm>
            <a:off x="773700" y="1806450"/>
            <a:ext cx="7596600" cy="1530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4"/>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7" name="Google Shape;27;p5"/>
          <p:cNvSpPr txBox="1">
            <a:spLocks noGrp="1"/>
          </p:cNvSpPr>
          <p:nvPr>
            <p:ph type="body" idx="1"/>
          </p:nvPr>
        </p:nvSpPr>
        <p:spPr>
          <a:xfrm>
            <a:off x="311700" y="1225225"/>
            <a:ext cx="3999900" cy="3354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225225"/>
            <a:ext cx="3999900" cy="3354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 name="Google Shape;35;p7"/>
          <p:cNvSpPr txBox="1">
            <a:spLocks noGrp="1"/>
          </p:cNvSpPr>
          <p:nvPr>
            <p:ph type="body" idx="1"/>
          </p:nvPr>
        </p:nvSpPr>
        <p:spPr>
          <a:xfrm>
            <a:off x="311700" y="1399400"/>
            <a:ext cx="2808000" cy="2784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6" name="Google Shape;36;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8"/>
          <p:cNvSpPr txBox="1">
            <a:spLocks noGrp="1"/>
          </p:cNvSpPr>
          <p:nvPr>
            <p:ph type="title"/>
          </p:nvPr>
        </p:nvSpPr>
        <p:spPr>
          <a:xfrm>
            <a:off x="490250" y="450150"/>
            <a:ext cx="5878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p:nvPr/>
        </p:nvSpPr>
        <p:spPr>
          <a:xfrm>
            <a:off x="4572000" y="-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4" name="Google Shape;44;p9"/>
          <p:cNvSpPr txBox="1">
            <a:spLocks noGrp="1"/>
          </p:cNvSpPr>
          <p:nvPr>
            <p:ph type="title"/>
          </p:nvPr>
        </p:nvSpPr>
        <p:spPr>
          <a:xfrm>
            <a:off x="265500" y="9292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a:solidFill>
                  <a:schemeClr val="lt2"/>
                </a:solidFill>
              </a:defRPr>
            </a:lvl1pPr>
            <a:lvl2pPr lvl="1" algn="ctr">
              <a:spcBef>
                <a:spcPts val="0"/>
              </a:spcBef>
              <a:spcAft>
                <a:spcPts val="0"/>
              </a:spcAft>
              <a:buClr>
                <a:schemeClr val="lt2"/>
              </a:buClr>
              <a:buSzPts val="4200"/>
              <a:buNone/>
              <a:defRPr>
                <a:solidFill>
                  <a:schemeClr val="lt2"/>
                </a:solidFill>
              </a:defRPr>
            </a:lvl2pPr>
            <a:lvl3pPr lvl="2" algn="ctr">
              <a:spcBef>
                <a:spcPts val="0"/>
              </a:spcBef>
              <a:spcAft>
                <a:spcPts val="0"/>
              </a:spcAft>
              <a:buClr>
                <a:schemeClr val="lt2"/>
              </a:buClr>
              <a:buSzPts val="4200"/>
              <a:buNone/>
              <a:defRPr>
                <a:solidFill>
                  <a:schemeClr val="lt2"/>
                </a:solidFill>
              </a:defRPr>
            </a:lvl3pPr>
            <a:lvl4pPr lvl="3" algn="ctr">
              <a:spcBef>
                <a:spcPts val="0"/>
              </a:spcBef>
              <a:spcAft>
                <a:spcPts val="0"/>
              </a:spcAft>
              <a:buClr>
                <a:schemeClr val="lt2"/>
              </a:buClr>
              <a:buSzPts val="4200"/>
              <a:buNone/>
              <a:defRPr>
                <a:solidFill>
                  <a:schemeClr val="lt2"/>
                </a:solidFill>
              </a:defRPr>
            </a:lvl4pPr>
            <a:lvl5pPr lvl="4" algn="ctr">
              <a:spcBef>
                <a:spcPts val="0"/>
              </a:spcBef>
              <a:spcAft>
                <a:spcPts val="0"/>
              </a:spcAft>
              <a:buClr>
                <a:schemeClr val="lt2"/>
              </a:buClr>
              <a:buSzPts val="4200"/>
              <a:buNone/>
              <a:defRPr>
                <a:solidFill>
                  <a:schemeClr val="lt2"/>
                </a:solidFill>
              </a:defRPr>
            </a:lvl5pPr>
            <a:lvl6pPr lvl="5" algn="ctr">
              <a:spcBef>
                <a:spcPts val="0"/>
              </a:spcBef>
              <a:spcAft>
                <a:spcPts val="0"/>
              </a:spcAft>
              <a:buClr>
                <a:schemeClr val="lt2"/>
              </a:buClr>
              <a:buSzPts val="4200"/>
              <a:buNone/>
              <a:defRPr>
                <a:solidFill>
                  <a:schemeClr val="lt2"/>
                </a:solidFill>
              </a:defRPr>
            </a:lvl6pPr>
            <a:lvl7pPr lvl="6" algn="ctr">
              <a:spcBef>
                <a:spcPts val="0"/>
              </a:spcBef>
              <a:spcAft>
                <a:spcPts val="0"/>
              </a:spcAft>
              <a:buClr>
                <a:schemeClr val="lt2"/>
              </a:buClr>
              <a:buSzPts val="4200"/>
              <a:buNone/>
              <a:defRPr>
                <a:solidFill>
                  <a:schemeClr val="lt2"/>
                </a:solidFill>
              </a:defRPr>
            </a:lvl7pPr>
            <a:lvl8pPr lvl="7" algn="ctr">
              <a:spcBef>
                <a:spcPts val="0"/>
              </a:spcBef>
              <a:spcAft>
                <a:spcPts val="0"/>
              </a:spcAft>
              <a:buClr>
                <a:schemeClr val="lt2"/>
              </a:buClr>
              <a:buSzPts val="4200"/>
              <a:buNone/>
              <a:defRPr>
                <a:solidFill>
                  <a:schemeClr val="lt2"/>
                </a:solidFill>
              </a:defRPr>
            </a:lvl8pPr>
            <a:lvl9pPr lvl="8" algn="ctr">
              <a:spcBef>
                <a:spcPts val="0"/>
              </a:spcBef>
              <a:spcAft>
                <a:spcPts val="0"/>
              </a:spcAft>
              <a:buClr>
                <a:schemeClr val="lt2"/>
              </a:buClr>
              <a:buSzPts val="4200"/>
              <a:buNone/>
              <a:defRPr>
                <a:solidFill>
                  <a:schemeClr val="lt2"/>
                </a:solidFill>
              </a:defRPr>
            </a:lvl9pPr>
          </a:lstStyle>
          <a:p>
            <a:endParaRPr/>
          </a:p>
        </p:txBody>
      </p:sp>
      <p:sp>
        <p:nvSpPr>
          <p:cNvPr id="45" name="Google Shape;45;p9"/>
          <p:cNvSpPr txBox="1">
            <a:spLocks noGrp="1"/>
          </p:cNvSpPr>
          <p:nvPr>
            <p:ph type="subTitle" idx="1"/>
          </p:nvPr>
        </p:nvSpPr>
        <p:spPr>
          <a:xfrm>
            <a:off x="265500" y="2769001"/>
            <a:ext cx="4045200" cy="1574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Font typeface="Economica"/>
              <a:buNone/>
              <a:defRPr sz="2400">
                <a:latin typeface="Economica"/>
                <a:ea typeface="Economica"/>
                <a:cs typeface="Economica"/>
                <a:sym typeface="Economica"/>
              </a:defRPr>
            </a:lvl1pPr>
            <a:lvl2pPr lvl="1" algn="ctr">
              <a:lnSpc>
                <a:spcPct val="100000"/>
              </a:lnSpc>
              <a:spcBef>
                <a:spcPts val="0"/>
              </a:spcBef>
              <a:spcAft>
                <a:spcPts val="0"/>
              </a:spcAft>
              <a:buSzPts val="2400"/>
              <a:buFont typeface="Economica"/>
              <a:buNone/>
              <a:defRPr sz="2400">
                <a:latin typeface="Economica"/>
                <a:ea typeface="Economica"/>
                <a:cs typeface="Economica"/>
                <a:sym typeface="Economica"/>
              </a:defRPr>
            </a:lvl2pPr>
            <a:lvl3pPr lvl="2" algn="ctr">
              <a:lnSpc>
                <a:spcPct val="100000"/>
              </a:lnSpc>
              <a:spcBef>
                <a:spcPts val="0"/>
              </a:spcBef>
              <a:spcAft>
                <a:spcPts val="0"/>
              </a:spcAft>
              <a:buSzPts val="2400"/>
              <a:buFont typeface="Economica"/>
              <a:buNone/>
              <a:defRPr sz="2400">
                <a:latin typeface="Economica"/>
                <a:ea typeface="Economica"/>
                <a:cs typeface="Economica"/>
                <a:sym typeface="Economica"/>
              </a:defRPr>
            </a:lvl3pPr>
            <a:lvl4pPr lvl="3" algn="ctr">
              <a:lnSpc>
                <a:spcPct val="100000"/>
              </a:lnSpc>
              <a:spcBef>
                <a:spcPts val="0"/>
              </a:spcBef>
              <a:spcAft>
                <a:spcPts val="0"/>
              </a:spcAft>
              <a:buSzPts val="2400"/>
              <a:buFont typeface="Economica"/>
              <a:buNone/>
              <a:defRPr sz="2400">
                <a:latin typeface="Economica"/>
                <a:ea typeface="Economica"/>
                <a:cs typeface="Economica"/>
                <a:sym typeface="Economica"/>
              </a:defRPr>
            </a:lvl4pPr>
            <a:lvl5pPr lvl="4" algn="ctr">
              <a:lnSpc>
                <a:spcPct val="100000"/>
              </a:lnSpc>
              <a:spcBef>
                <a:spcPts val="0"/>
              </a:spcBef>
              <a:spcAft>
                <a:spcPts val="0"/>
              </a:spcAft>
              <a:buSzPts val="2400"/>
              <a:buFont typeface="Economica"/>
              <a:buNone/>
              <a:defRPr sz="2400">
                <a:latin typeface="Economica"/>
                <a:ea typeface="Economica"/>
                <a:cs typeface="Economica"/>
                <a:sym typeface="Economica"/>
              </a:defRPr>
            </a:lvl5pPr>
            <a:lvl6pPr lvl="5" algn="ctr">
              <a:lnSpc>
                <a:spcPct val="100000"/>
              </a:lnSpc>
              <a:spcBef>
                <a:spcPts val="0"/>
              </a:spcBef>
              <a:spcAft>
                <a:spcPts val="0"/>
              </a:spcAft>
              <a:buSzPts val="2400"/>
              <a:buFont typeface="Economica"/>
              <a:buNone/>
              <a:defRPr sz="2400">
                <a:latin typeface="Economica"/>
                <a:ea typeface="Economica"/>
                <a:cs typeface="Economica"/>
                <a:sym typeface="Economica"/>
              </a:defRPr>
            </a:lvl6pPr>
            <a:lvl7pPr lvl="6" algn="ctr">
              <a:lnSpc>
                <a:spcPct val="100000"/>
              </a:lnSpc>
              <a:spcBef>
                <a:spcPts val="0"/>
              </a:spcBef>
              <a:spcAft>
                <a:spcPts val="0"/>
              </a:spcAft>
              <a:buSzPts val="2400"/>
              <a:buFont typeface="Economica"/>
              <a:buNone/>
              <a:defRPr sz="2400">
                <a:latin typeface="Economica"/>
                <a:ea typeface="Economica"/>
                <a:cs typeface="Economica"/>
                <a:sym typeface="Economica"/>
              </a:defRPr>
            </a:lvl7pPr>
            <a:lvl8pPr lvl="7" algn="ctr">
              <a:lnSpc>
                <a:spcPct val="100000"/>
              </a:lnSpc>
              <a:spcBef>
                <a:spcPts val="0"/>
              </a:spcBef>
              <a:spcAft>
                <a:spcPts val="0"/>
              </a:spcAft>
              <a:buSzPts val="2400"/>
              <a:buFont typeface="Economica"/>
              <a:buNone/>
              <a:defRPr sz="2400">
                <a:latin typeface="Economica"/>
                <a:ea typeface="Economica"/>
                <a:cs typeface="Economica"/>
                <a:sym typeface="Economica"/>
              </a:defRPr>
            </a:lvl8pPr>
            <a:lvl9pPr lvl="8" algn="ctr">
              <a:lnSpc>
                <a:spcPct val="100000"/>
              </a:lnSpc>
              <a:spcBef>
                <a:spcPts val="0"/>
              </a:spcBef>
              <a:spcAft>
                <a:spcPts val="0"/>
              </a:spcAft>
              <a:buSzPts val="2400"/>
              <a:buFont typeface="Economica"/>
              <a:buNone/>
              <a:defRPr sz="2400">
                <a:latin typeface="Economica"/>
                <a:ea typeface="Economica"/>
                <a:cs typeface="Economica"/>
                <a:sym typeface="Economica"/>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9500" y="42189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Economica"/>
              <a:buNone/>
              <a:defRPr sz="2400">
                <a:latin typeface="Economica"/>
                <a:ea typeface="Economica"/>
                <a:cs typeface="Economica"/>
                <a:sym typeface="Economica"/>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sp>
        <p:nvSpPr>
          <p:cNvPr id="52" name="Google Shape;52;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11"/>
          <p:cNvSpPr txBox="1">
            <a:spLocks noGrp="1"/>
          </p:cNvSpPr>
          <p:nvPr>
            <p:ph type="title" hasCustomPrompt="1"/>
          </p:nvPr>
        </p:nvSpPr>
        <p:spPr>
          <a:xfrm>
            <a:off x="311700" y="957125"/>
            <a:ext cx="8520600" cy="21288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2"/>
              </a:buClr>
              <a:buSzPts val="16000"/>
              <a:buNone/>
              <a:defRPr sz="16000">
                <a:solidFill>
                  <a:schemeClr val="lt2"/>
                </a:solidFill>
              </a:defRPr>
            </a:lvl1pPr>
            <a:lvl2pPr lvl="1" algn="ctr">
              <a:spcBef>
                <a:spcPts val="0"/>
              </a:spcBef>
              <a:spcAft>
                <a:spcPts val="0"/>
              </a:spcAft>
              <a:buClr>
                <a:schemeClr val="lt2"/>
              </a:buClr>
              <a:buSzPts val="16000"/>
              <a:buNone/>
              <a:defRPr sz="16000">
                <a:solidFill>
                  <a:schemeClr val="lt2"/>
                </a:solidFill>
              </a:defRPr>
            </a:lvl2pPr>
            <a:lvl3pPr lvl="2" algn="ctr">
              <a:spcBef>
                <a:spcPts val="0"/>
              </a:spcBef>
              <a:spcAft>
                <a:spcPts val="0"/>
              </a:spcAft>
              <a:buClr>
                <a:schemeClr val="lt2"/>
              </a:buClr>
              <a:buSzPts val="16000"/>
              <a:buNone/>
              <a:defRPr sz="16000">
                <a:solidFill>
                  <a:schemeClr val="lt2"/>
                </a:solidFill>
              </a:defRPr>
            </a:lvl3pPr>
            <a:lvl4pPr lvl="3" algn="ctr">
              <a:spcBef>
                <a:spcPts val="0"/>
              </a:spcBef>
              <a:spcAft>
                <a:spcPts val="0"/>
              </a:spcAft>
              <a:buClr>
                <a:schemeClr val="lt2"/>
              </a:buClr>
              <a:buSzPts val="16000"/>
              <a:buNone/>
              <a:defRPr sz="16000">
                <a:solidFill>
                  <a:schemeClr val="lt2"/>
                </a:solidFill>
              </a:defRPr>
            </a:lvl4pPr>
            <a:lvl5pPr lvl="4" algn="ctr">
              <a:spcBef>
                <a:spcPts val="0"/>
              </a:spcBef>
              <a:spcAft>
                <a:spcPts val="0"/>
              </a:spcAft>
              <a:buClr>
                <a:schemeClr val="lt2"/>
              </a:buClr>
              <a:buSzPts val="16000"/>
              <a:buNone/>
              <a:defRPr sz="16000">
                <a:solidFill>
                  <a:schemeClr val="lt2"/>
                </a:solidFill>
              </a:defRPr>
            </a:lvl5pPr>
            <a:lvl6pPr lvl="5" algn="ctr">
              <a:spcBef>
                <a:spcPts val="0"/>
              </a:spcBef>
              <a:spcAft>
                <a:spcPts val="0"/>
              </a:spcAft>
              <a:buClr>
                <a:schemeClr val="lt2"/>
              </a:buClr>
              <a:buSzPts val="16000"/>
              <a:buNone/>
              <a:defRPr sz="16000">
                <a:solidFill>
                  <a:schemeClr val="lt2"/>
                </a:solidFill>
              </a:defRPr>
            </a:lvl6pPr>
            <a:lvl7pPr lvl="6" algn="ctr">
              <a:spcBef>
                <a:spcPts val="0"/>
              </a:spcBef>
              <a:spcAft>
                <a:spcPts val="0"/>
              </a:spcAft>
              <a:buClr>
                <a:schemeClr val="lt2"/>
              </a:buClr>
              <a:buSzPts val="16000"/>
              <a:buNone/>
              <a:defRPr sz="16000">
                <a:solidFill>
                  <a:schemeClr val="lt2"/>
                </a:solidFill>
              </a:defRPr>
            </a:lvl7pPr>
            <a:lvl8pPr lvl="7" algn="ctr">
              <a:spcBef>
                <a:spcPts val="0"/>
              </a:spcBef>
              <a:spcAft>
                <a:spcPts val="0"/>
              </a:spcAft>
              <a:buClr>
                <a:schemeClr val="lt2"/>
              </a:buClr>
              <a:buSzPts val="16000"/>
              <a:buNone/>
              <a:defRPr sz="16000">
                <a:solidFill>
                  <a:schemeClr val="lt2"/>
                </a:solidFill>
              </a:defRPr>
            </a:lvl8pPr>
            <a:lvl9pPr lvl="8" algn="ctr">
              <a:spcBef>
                <a:spcPts val="0"/>
              </a:spcBef>
              <a:spcAft>
                <a:spcPts val="0"/>
              </a:spcAft>
              <a:buClr>
                <a:schemeClr val="lt2"/>
              </a:buClr>
              <a:buSzPts val="16000"/>
              <a:buNone/>
              <a:defRPr sz="16000">
                <a:solidFill>
                  <a:schemeClr val="lt2"/>
                </a:solidFill>
              </a:defRPr>
            </a:lvl9pPr>
          </a:lstStyle>
          <a:p>
            <a:r>
              <a:t>xx%</a:t>
            </a:r>
          </a:p>
        </p:txBody>
      </p:sp>
      <p:sp>
        <p:nvSpPr>
          <p:cNvPr id="54" name="Google Shape;54;p11"/>
          <p:cNvSpPr txBox="1">
            <a:spLocks noGrp="1"/>
          </p:cNvSpPr>
          <p:nvPr>
            <p:ph type="body" idx="1"/>
          </p:nvPr>
        </p:nvSpPr>
        <p:spPr>
          <a:xfrm>
            <a:off x="311700" y="316200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lux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1pPr>
            <a:lvl2pPr lvl="1">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2pPr>
            <a:lvl3pPr lvl="2">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3pPr>
            <a:lvl4pPr lvl="3">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4pPr>
            <a:lvl5pPr lvl="4">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5pPr>
            <a:lvl6pPr lvl="5">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6pPr>
            <a:lvl7pPr lvl="6">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7pPr>
            <a:lvl8pPr lvl="7">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8pPr>
            <a:lvl9pPr lvl="8">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9pPr>
          </a:lstStyle>
          <a:p>
            <a:endParaRPr/>
          </a:p>
        </p:txBody>
      </p:sp>
      <p:sp>
        <p:nvSpPr>
          <p:cNvPr id="7" name="Google Shape;7;p1"/>
          <p:cNvSpPr txBox="1">
            <a:spLocks noGrp="1"/>
          </p:cNvSpPr>
          <p:nvPr>
            <p:ph type="body" idx="1"/>
          </p:nvPr>
        </p:nvSpPr>
        <p:spPr>
          <a:xfrm>
            <a:off x="311700" y="1225225"/>
            <a:ext cx="8520600" cy="3354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marL="914400" lvl="1"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15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Economica"/>
                <a:ea typeface="Economica"/>
                <a:cs typeface="Economica"/>
                <a:sym typeface="Economica"/>
              </a:defRPr>
            </a:lvl1pPr>
            <a:lvl2pPr lvl="1" algn="r">
              <a:buNone/>
              <a:defRPr sz="1000">
                <a:solidFill>
                  <a:schemeClr val="dk1"/>
                </a:solidFill>
                <a:latin typeface="Economica"/>
                <a:ea typeface="Economica"/>
                <a:cs typeface="Economica"/>
                <a:sym typeface="Economica"/>
              </a:defRPr>
            </a:lvl2pPr>
            <a:lvl3pPr lvl="2" algn="r">
              <a:buNone/>
              <a:defRPr sz="1000">
                <a:solidFill>
                  <a:schemeClr val="dk1"/>
                </a:solidFill>
                <a:latin typeface="Economica"/>
                <a:ea typeface="Economica"/>
                <a:cs typeface="Economica"/>
                <a:sym typeface="Economica"/>
              </a:defRPr>
            </a:lvl3pPr>
            <a:lvl4pPr lvl="3" algn="r">
              <a:buNone/>
              <a:defRPr sz="1000">
                <a:solidFill>
                  <a:schemeClr val="dk1"/>
                </a:solidFill>
                <a:latin typeface="Economica"/>
                <a:ea typeface="Economica"/>
                <a:cs typeface="Economica"/>
                <a:sym typeface="Economica"/>
              </a:defRPr>
            </a:lvl4pPr>
            <a:lvl5pPr lvl="4" algn="r">
              <a:buNone/>
              <a:defRPr sz="1000">
                <a:solidFill>
                  <a:schemeClr val="dk1"/>
                </a:solidFill>
                <a:latin typeface="Economica"/>
                <a:ea typeface="Economica"/>
                <a:cs typeface="Economica"/>
                <a:sym typeface="Economica"/>
              </a:defRPr>
            </a:lvl5pPr>
            <a:lvl6pPr lvl="5" algn="r">
              <a:buNone/>
              <a:defRPr sz="1000">
                <a:solidFill>
                  <a:schemeClr val="dk1"/>
                </a:solidFill>
                <a:latin typeface="Economica"/>
                <a:ea typeface="Economica"/>
                <a:cs typeface="Economica"/>
                <a:sym typeface="Economica"/>
              </a:defRPr>
            </a:lvl6pPr>
            <a:lvl7pPr lvl="6" algn="r">
              <a:buNone/>
              <a:defRPr sz="1000">
                <a:solidFill>
                  <a:schemeClr val="dk1"/>
                </a:solidFill>
                <a:latin typeface="Economica"/>
                <a:ea typeface="Economica"/>
                <a:cs typeface="Economica"/>
                <a:sym typeface="Economica"/>
              </a:defRPr>
            </a:lvl7pPr>
            <a:lvl8pPr lvl="7" algn="r">
              <a:buNone/>
              <a:defRPr sz="1000">
                <a:solidFill>
                  <a:schemeClr val="dk1"/>
                </a:solidFill>
                <a:latin typeface="Economica"/>
                <a:ea typeface="Economica"/>
                <a:cs typeface="Economica"/>
                <a:sym typeface="Economica"/>
              </a:defRPr>
            </a:lvl8pPr>
            <a:lvl9pPr lvl="8" algn="r">
              <a:buNone/>
              <a:defRPr sz="1000">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docs.google.com/forms/d/e/1FAIpQLSeHO3WISCB07DSiHfS9MpXdlmGFLx4KaImMNuWYneNERdf8oA/viewform?usp=sf_lin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213300" y="1340625"/>
            <a:ext cx="4167600" cy="10002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ADHD</a:t>
            </a:r>
            <a:endParaRPr/>
          </a:p>
        </p:txBody>
      </p:sp>
      <p:sp>
        <p:nvSpPr>
          <p:cNvPr id="63" name="Google Shape;63;p13"/>
          <p:cNvSpPr txBox="1">
            <a:spLocks noGrp="1"/>
          </p:cNvSpPr>
          <p:nvPr>
            <p:ph type="subTitle" idx="1"/>
          </p:nvPr>
        </p:nvSpPr>
        <p:spPr>
          <a:xfrm>
            <a:off x="65500" y="2340825"/>
            <a:ext cx="3985500" cy="2541600"/>
          </a:xfrm>
          <a:prstGeom prst="rect">
            <a:avLst/>
          </a:prstGeom>
        </p:spPr>
        <p:txBody>
          <a:bodyPr spcFirstLastPara="1" wrap="square" lIns="91425" tIns="91425" rIns="91425" bIns="91425" anchor="t" anchorCtr="0">
            <a:normAutofit lnSpcReduction="10000"/>
          </a:bodyPr>
          <a:lstStyle/>
          <a:p>
            <a:pPr marL="0" lvl="0" indent="0" algn="ctr" rtl="0">
              <a:spcBef>
                <a:spcPts val="0"/>
              </a:spcBef>
              <a:spcAft>
                <a:spcPts val="0"/>
              </a:spcAft>
              <a:buNone/>
            </a:pPr>
            <a:r>
              <a:rPr lang="en"/>
              <a:t>‘Identify a specific area of ALN and present an intervention that would constitute effective practice in supporting these needs. Research to support the proposal and demonstrate how the adoption of this approach would be implemented in your setting.’</a:t>
            </a:r>
            <a:endParaRPr/>
          </a:p>
        </p:txBody>
      </p:sp>
      <p:pic>
        <p:nvPicPr>
          <p:cNvPr id="64" name="Google Shape;64;p13"/>
          <p:cNvPicPr preferRelativeResize="0"/>
          <p:nvPr/>
        </p:nvPicPr>
        <p:blipFill>
          <a:blip r:embed="rId3">
            <a:alphaModFix/>
          </a:blip>
          <a:stretch>
            <a:fillRect/>
          </a:stretch>
        </p:blipFill>
        <p:spPr>
          <a:xfrm>
            <a:off x="4572000" y="472375"/>
            <a:ext cx="4305776" cy="2422001"/>
          </a:xfrm>
          <a:prstGeom prst="rect">
            <a:avLst/>
          </a:prstGeom>
          <a:noFill/>
          <a:ln>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dirty="0"/>
              <a:t>Gibbs’ Reflective Cycle- Description</a:t>
            </a:r>
            <a:endParaRPr dirty="0"/>
          </a:p>
        </p:txBody>
      </p:sp>
      <p:sp>
        <p:nvSpPr>
          <p:cNvPr id="70" name="Google Shape;70;p14"/>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t>-Currently work in a secondary school that has approximately 1700 pupils on role. </a:t>
            </a:r>
            <a:endParaRPr dirty="0"/>
          </a:p>
          <a:p>
            <a:pPr marL="0" lvl="0" indent="0" algn="l" rtl="0">
              <a:spcBef>
                <a:spcPts val="1200"/>
              </a:spcBef>
              <a:spcAft>
                <a:spcPts val="0"/>
              </a:spcAft>
              <a:buNone/>
            </a:pPr>
            <a:r>
              <a:rPr lang="en" dirty="0"/>
              <a:t>-Current role: Head of Year 9</a:t>
            </a:r>
            <a:endParaRPr dirty="0"/>
          </a:p>
          <a:p>
            <a:pPr marL="0" lvl="0" indent="0" algn="l" rtl="0">
              <a:spcBef>
                <a:spcPts val="1200"/>
              </a:spcBef>
              <a:spcAft>
                <a:spcPts val="0"/>
              </a:spcAft>
              <a:buNone/>
            </a:pPr>
            <a:r>
              <a:rPr lang="en" dirty="0"/>
              <a:t>-18.9% of pupils are receive free school meals</a:t>
            </a:r>
            <a:endParaRPr dirty="0"/>
          </a:p>
          <a:p>
            <a:pPr marL="0" lvl="0" indent="0" algn="l" rtl="0">
              <a:spcBef>
                <a:spcPts val="1200"/>
              </a:spcBef>
              <a:spcAft>
                <a:spcPts val="0"/>
              </a:spcAft>
              <a:buNone/>
            </a:pPr>
            <a:r>
              <a:rPr lang="en" dirty="0"/>
              <a:t>-47% speak fluent Welsh</a:t>
            </a:r>
            <a:endParaRPr dirty="0"/>
          </a:p>
          <a:p>
            <a:pPr marL="0" lvl="0" indent="0" algn="l" rtl="0">
              <a:spcBef>
                <a:spcPts val="1200"/>
              </a:spcBef>
              <a:spcAft>
                <a:spcPts val="0"/>
              </a:spcAft>
              <a:buNone/>
            </a:pPr>
            <a:r>
              <a:rPr lang="en" dirty="0"/>
              <a:t>-6% of pupils have a statement (compared with 2.2% across Wales)</a:t>
            </a:r>
            <a:endParaRPr dirty="0"/>
          </a:p>
          <a:p>
            <a:pPr marL="0" lvl="0" indent="0" algn="l" rtl="0">
              <a:spcBef>
                <a:spcPts val="1200"/>
              </a:spcBef>
              <a:spcAft>
                <a:spcPts val="1200"/>
              </a:spcAft>
              <a:buNone/>
            </a:pPr>
            <a:r>
              <a:rPr lang="en" dirty="0"/>
              <a:t>-30% have special educational needs, which is higher than the Welsh average of 22.9%</a:t>
            </a:r>
            <a:endParaRPr dirty="0"/>
          </a:p>
        </p:txBody>
      </p:sp>
      <p:sp>
        <p:nvSpPr>
          <p:cNvPr id="71" name="Google Shape;71;p14"/>
          <p:cNvSpPr txBox="1"/>
          <p:nvPr/>
        </p:nvSpPr>
        <p:spPr>
          <a:xfrm>
            <a:off x="7313175" y="4627625"/>
            <a:ext cx="1593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Open Sans"/>
                <a:ea typeface="Open Sans"/>
                <a:cs typeface="Open Sans"/>
                <a:sym typeface="Open Sans"/>
              </a:rPr>
              <a:t>(Estyn, 2019)</a:t>
            </a:r>
            <a:endParaRPr>
              <a:latin typeface="Open Sans"/>
              <a:ea typeface="Open Sans"/>
              <a:cs typeface="Open Sans"/>
              <a:sym typeface="Open Sans"/>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a:t>Reason for choosing ADHD</a:t>
            </a:r>
            <a:endParaRPr/>
          </a:p>
        </p:txBody>
      </p:sp>
      <p:sp>
        <p:nvSpPr>
          <p:cNvPr id="77" name="Google Shape;77;p15"/>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fontScale="92500"/>
          </a:bodyPr>
          <a:lstStyle/>
          <a:p>
            <a:pPr marL="0" lvl="0" indent="0" algn="l" rtl="0">
              <a:spcBef>
                <a:spcPts val="0"/>
              </a:spcBef>
              <a:spcAft>
                <a:spcPts val="0"/>
              </a:spcAft>
              <a:buNone/>
            </a:pPr>
            <a:r>
              <a:rPr lang="en" dirty="0"/>
              <a:t>Empirical evidence shows a number of pupils in school displaying ADHD related behaviours who do not have an ADHD diagnosis. </a:t>
            </a:r>
            <a:endParaRPr dirty="0"/>
          </a:p>
          <a:p>
            <a:pPr marL="0" lvl="0" indent="0" algn="l" rtl="0">
              <a:spcBef>
                <a:spcPts val="1200"/>
              </a:spcBef>
              <a:spcAft>
                <a:spcPts val="0"/>
              </a:spcAft>
              <a:buNone/>
            </a:pPr>
            <a:r>
              <a:rPr lang="en" u="sng" dirty="0"/>
              <a:t>Raised the following questions:</a:t>
            </a:r>
            <a:endParaRPr u="sng" dirty="0"/>
          </a:p>
          <a:p>
            <a:pPr marL="0" lvl="0" indent="0" algn="l" rtl="0">
              <a:spcBef>
                <a:spcPts val="1200"/>
              </a:spcBef>
              <a:spcAft>
                <a:spcPts val="0"/>
              </a:spcAft>
              <a:buNone/>
            </a:pPr>
            <a:r>
              <a:rPr lang="en" dirty="0"/>
              <a:t>-Are pupils going through mainstream education in Wales being un diagnosed with ADHD? </a:t>
            </a:r>
            <a:endParaRPr dirty="0"/>
          </a:p>
          <a:p>
            <a:pPr marL="0" lvl="0" indent="0" algn="l" rtl="0">
              <a:spcBef>
                <a:spcPts val="1200"/>
              </a:spcBef>
              <a:spcAft>
                <a:spcPts val="0"/>
              </a:spcAft>
              <a:buNone/>
            </a:pPr>
            <a:r>
              <a:rPr lang="en" dirty="0"/>
              <a:t>-Are pupils therefore not receiving the support they need?</a:t>
            </a:r>
            <a:endParaRPr dirty="0"/>
          </a:p>
          <a:p>
            <a:pPr marL="0" lvl="0" indent="0" algn="l" rtl="0">
              <a:spcBef>
                <a:spcPts val="1200"/>
              </a:spcBef>
              <a:spcAft>
                <a:spcPts val="0"/>
              </a:spcAft>
              <a:buNone/>
            </a:pPr>
            <a:r>
              <a:rPr lang="en" dirty="0"/>
              <a:t>-What impact is this having on their learning?</a:t>
            </a:r>
            <a:endParaRPr dirty="0"/>
          </a:p>
          <a:p>
            <a:pPr marL="0" lvl="0" indent="0" algn="l" rtl="0">
              <a:spcBef>
                <a:spcPts val="1200"/>
              </a:spcBef>
              <a:spcAft>
                <a:spcPts val="1200"/>
              </a:spcAft>
              <a:buNone/>
            </a:pPr>
            <a:r>
              <a:rPr lang="en" dirty="0"/>
              <a:t>-Do pupils need a ‘diagnosis’ to receive the necessary support?</a:t>
            </a:r>
            <a:endParaRPr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a:t>Gibbs’ Reflective Cycle- Feelings</a:t>
            </a:r>
            <a:endParaRPr/>
          </a:p>
        </p:txBody>
      </p:sp>
      <p:sp>
        <p:nvSpPr>
          <p:cNvPr id="83" name="Google Shape;83;p16"/>
          <p:cNvSpPr txBox="1">
            <a:spLocks noGrp="1"/>
          </p:cNvSpPr>
          <p:nvPr>
            <p:ph type="body" idx="1"/>
          </p:nvPr>
        </p:nvSpPr>
        <p:spPr>
          <a:xfrm>
            <a:off x="311700" y="1152475"/>
            <a:ext cx="8520600" cy="3858000"/>
          </a:xfrm>
          <a:prstGeom prst="rect">
            <a:avLst/>
          </a:prstGeom>
        </p:spPr>
        <p:txBody>
          <a:bodyPr spcFirstLastPara="1" wrap="square" lIns="91425" tIns="91425" rIns="91425" bIns="91425" anchor="t" anchorCtr="0">
            <a:normAutofit fontScale="77500" lnSpcReduction="20000"/>
          </a:bodyPr>
          <a:lstStyle/>
          <a:p>
            <a:pPr marL="0" lvl="0" indent="0" algn="just" rtl="0">
              <a:spcBef>
                <a:spcPts val="0"/>
              </a:spcBef>
              <a:spcAft>
                <a:spcPts val="0"/>
              </a:spcAft>
              <a:buClr>
                <a:schemeClr val="dk1"/>
              </a:buClr>
              <a:buSzPct val="57894"/>
              <a:buFont typeface="Arial"/>
              <a:buNone/>
            </a:pPr>
            <a:r>
              <a:rPr lang="en" sz="1900" b="1" dirty="0">
                <a:solidFill>
                  <a:schemeClr val="dk1"/>
                </a:solidFill>
              </a:rPr>
              <a:t>Undiagnosed and/or untreated ADHD in children</a:t>
            </a:r>
            <a:endParaRPr sz="1900" b="1" dirty="0">
              <a:solidFill>
                <a:schemeClr val="dk1"/>
              </a:solidFill>
            </a:endParaRPr>
          </a:p>
          <a:p>
            <a:pPr marL="0" lvl="0" indent="0" algn="just" rtl="0">
              <a:spcBef>
                <a:spcPts val="0"/>
              </a:spcBef>
              <a:spcAft>
                <a:spcPts val="0"/>
              </a:spcAft>
              <a:buClr>
                <a:schemeClr val="dk1"/>
              </a:buClr>
              <a:buSzPct val="57894"/>
              <a:buFont typeface="Arial"/>
              <a:buNone/>
            </a:pPr>
            <a:r>
              <a:rPr lang="en" sz="1900" dirty="0">
                <a:solidFill>
                  <a:schemeClr val="dk1"/>
                </a:solidFill>
              </a:rPr>
              <a:t>If children are not diagnosed and subsequently treated for ADHD they may struggle with the following:</a:t>
            </a:r>
            <a:endParaRPr sz="1900" dirty="0">
              <a:solidFill>
                <a:schemeClr val="dk1"/>
              </a:solidFill>
            </a:endParaRPr>
          </a:p>
          <a:p>
            <a:pPr marL="0" lvl="0" indent="0" algn="just" rtl="0">
              <a:spcBef>
                <a:spcPts val="0"/>
              </a:spcBef>
              <a:spcAft>
                <a:spcPts val="0"/>
              </a:spcAft>
              <a:buClr>
                <a:schemeClr val="dk1"/>
              </a:buClr>
              <a:buSzPct val="57894"/>
              <a:buFont typeface="Arial"/>
              <a:buNone/>
            </a:pPr>
            <a:r>
              <a:rPr lang="en" sz="1900" dirty="0">
                <a:solidFill>
                  <a:schemeClr val="dk1"/>
                </a:solidFill>
              </a:rPr>
              <a:t>​</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Making friends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Keeping friends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May have short term memory challenges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Struggle with attending to conversation</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Interrupt others conversation in order to get their point across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Overreact to certain situations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Are often the victim of bullying or are bullies themselves</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Maybe unreliable and have difficulty following through</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Keeping up with academic tasks in the classroom</a:t>
            </a:r>
            <a:endParaRPr sz="1900" dirty="0">
              <a:solidFill>
                <a:schemeClr val="dk1"/>
              </a:solidFill>
            </a:endParaRPr>
          </a:p>
          <a:p>
            <a:pPr marL="533400" lvl="0" indent="-313055" algn="l" rtl="0">
              <a:spcBef>
                <a:spcPts val="0"/>
              </a:spcBef>
              <a:spcAft>
                <a:spcPts val="0"/>
              </a:spcAft>
              <a:buClr>
                <a:schemeClr val="dk1"/>
              </a:buClr>
              <a:buSzPct val="100000"/>
              <a:buChar char="●"/>
            </a:pPr>
            <a:r>
              <a:rPr lang="en" sz="1900" dirty="0">
                <a:solidFill>
                  <a:schemeClr val="dk1"/>
                </a:solidFill>
              </a:rPr>
              <a:t>Have problems sleeping at night</a:t>
            </a:r>
            <a:endParaRPr sz="1900" dirty="0">
              <a:solidFill>
                <a:schemeClr val="dk1"/>
              </a:solidFill>
            </a:endParaRPr>
          </a:p>
          <a:p>
            <a:pPr marL="0" lvl="0" indent="0" algn="l" rtl="0">
              <a:spcBef>
                <a:spcPts val="0"/>
              </a:spcBef>
              <a:spcAft>
                <a:spcPts val="0"/>
              </a:spcAft>
              <a:buNone/>
            </a:pPr>
            <a:endParaRPr sz="1900" dirty="0">
              <a:solidFill>
                <a:schemeClr val="dk1"/>
              </a:solidFill>
            </a:endParaRPr>
          </a:p>
          <a:p>
            <a:pPr marL="0" lvl="0" indent="0" algn="l" rtl="0">
              <a:spcBef>
                <a:spcPts val="0"/>
              </a:spcBef>
              <a:spcAft>
                <a:spcPts val="0"/>
              </a:spcAft>
              <a:buNone/>
            </a:pPr>
            <a:r>
              <a:rPr lang="en-GB" sz="1900" dirty="0" smtClean="0"/>
              <a:t>(</a:t>
            </a:r>
            <a:r>
              <a:rPr lang="en" sz="1900" dirty="0" smtClean="0"/>
              <a:t>ADHD </a:t>
            </a:r>
            <a:r>
              <a:rPr lang="en" sz="1900" dirty="0"/>
              <a:t>Coaching, </a:t>
            </a:r>
            <a:r>
              <a:rPr lang="en" dirty="0" smtClean="0"/>
              <a:t>2022</a:t>
            </a:r>
            <a:r>
              <a:rPr lang="en" dirty="0"/>
              <a:t>)</a:t>
            </a:r>
            <a:endParaRPr dirty="0"/>
          </a:p>
          <a:p>
            <a:pPr marL="0" lvl="0" indent="0" algn="l" rtl="0">
              <a:spcBef>
                <a:spcPts val="1200"/>
              </a:spcBef>
              <a:spcAft>
                <a:spcPts val="1200"/>
              </a:spcAft>
              <a:buNone/>
            </a:pPr>
            <a:endParaRPr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a:t>Gibbs’ Reflective Cycle- Evaluation</a:t>
            </a:r>
            <a:endParaRPr/>
          </a:p>
        </p:txBody>
      </p:sp>
      <p:sp>
        <p:nvSpPr>
          <p:cNvPr id="89" name="Google Shape;89;p17"/>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200" dirty="0">
                <a:highlight>
                  <a:srgbClr val="FFFFFF"/>
                </a:highlight>
                <a:latin typeface="+mn-lt"/>
                <a:ea typeface="Arial"/>
                <a:cs typeface="Arial"/>
                <a:sym typeface="Arial"/>
              </a:rPr>
              <a:t>-’In the UK, a research survey of 10,438 children between the ages of 5 and 15 years found that 3.62% of boys and 0.85% of girls had ADHD.’</a:t>
            </a:r>
            <a:endParaRPr sz="1200" dirty="0">
              <a:highlight>
                <a:srgbClr val="FFFFFF"/>
              </a:highlight>
              <a:latin typeface="+mn-lt"/>
              <a:ea typeface="Arial"/>
              <a:cs typeface="Arial"/>
              <a:sym typeface="Arial"/>
            </a:endParaRPr>
          </a:p>
          <a:p>
            <a:pPr marL="0" lvl="0" indent="0" algn="l" rtl="0">
              <a:spcBef>
                <a:spcPts val="1200"/>
              </a:spcBef>
              <a:spcAft>
                <a:spcPts val="0"/>
              </a:spcAft>
              <a:buNone/>
            </a:pPr>
            <a:r>
              <a:rPr lang="en" sz="1200" dirty="0">
                <a:highlight>
                  <a:srgbClr val="FFFFFF"/>
                </a:highlight>
                <a:latin typeface="+mn-lt"/>
                <a:ea typeface="Arial"/>
                <a:cs typeface="Arial"/>
                <a:sym typeface="Arial"/>
              </a:rPr>
              <a:t>-’Global prevalence is considered to be between 2 and 7% with an average of 5%.’ </a:t>
            </a:r>
            <a:endParaRPr sz="1200" dirty="0">
              <a:highlight>
                <a:srgbClr val="FFFFFF"/>
              </a:highlight>
              <a:latin typeface="+mn-lt"/>
              <a:ea typeface="Arial"/>
              <a:cs typeface="Arial"/>
              <a:sym typeface="Arial"/>
            </a:endParaRPr>
          </a:p>
          <a:p>
            <a:pPr marL="0" lvl="0" indent="0" algn="l" rtl="0">
              <a:spcBef>
                <a:spcPts val="1200"/>
              </a:spcBef>
              <a:spcAft>
                <a:spcPts val="0"/>
              </a:spcAft>
              <a:buNone/>
            </a:pPr>
            <a:r>
              <a:rPr lang="en" sz="1200" dirty="0">
                <a:highlight>
                  <a:srgbClr val="FFFFFF"/>
                </a:highlight>
                <a:latin typeface="+mn-lt"/>
                <a:ea typeface="Arial"/>
                <a:cs typeface="Arial"/>
                <a:sym typeface="Arial"/>
              </a:rPr>
              <a:t>-’The challenge for getting an exact incidence is that different countries, organisations, and professionals draw the line in different places for where they consider impairment to start, and therefore where they consider naming ADHD.’ </a:t>
            </a:r>
            <a:endParaRPr sz="1200" dirty="0">
              <a:highlight>
                <a:srgbClr val="FFFFFF"/>
              </a:highlight>
              <a:latin typeface="+mn-lt"/>
              <a:ea typeface="Arial"/>
              <a:cs typeface="Arial"/>
              <a:sym typeface="Arial"/>
            </a:endParaRPr>
          </a:p>
          <a:p>
            <a:pPr marL="0" lvl="0" indent="0" algn="l" rtl="0">
              <a:spcBef>
                <a:spcPts val="1200"/>
              </a:spcBef>
              <a:spcAft>
                <a:spcPts val="0"/>
              </a:spcAft>
              <a:buNone/>
            </a:pPr>
            <a:r>
              <a:rPr lang="en" sz="1200" dirty="0">
                <a:highlight>
                  <a:srgbClr val="FFFFFF"/>
                </a:highlight>
                <a:latin typeface="+mn-lt"/>
                <a:ea typeface="Arial"/>
                <a:cs typeface="Arial"/>
                <a:sym typeface="Arial"/>
              </a:rPr>
              <a:t>-’Research conducted in Newcastle showed prevalence of 11% when asking about the symptoms but not looking for impairment. Then with impairment they found 6.7% with moderately low impairment, 4.2% for moderate impairments, and 1.4% for severe pervasive impairment.’</a:t>
            </a:r>
            <a:endParaRPr sz="1200" dirty="0">
              <a:solidFill>
                <a:srgbClr val="666666"/>
              </a:solidFill>
              <a:highlight>
                <a:srgbClr val="FFFFFF"/>
              </a:highlight>
              <a:latin typeface="+mn-lt"/>
            </a:endParaRPr>
          </a:p>
          <a:p>
            <a:pPr marL="0" lvl="0" indent="0" algn="l" rtl="0">
              <a:spcBef>
                <a:spcPts val="1200"/>
              </a:spcBef>
              <a:spcAft>
                <a:spcPts val="1200"/>
              </a:spcAft>
              <a:buNone/>
            </a:pPr>
            <a:r>
              <a:rPr lang="en-GB" sz="1200" dirty="0" smtClean="0">
                <a:solidFill>
                  <a:schemeClr val="tx1"/>
                </a:solidFill>
                <a:highlight>
                  <a:srgbClr val="FFFFFF"/>
                </a:highlight>
                <a:latin typeface="+mn-lt"/>
              </a:rPr>
              <a:t>(ADHD UK, 2022)</a:t>
            </a:r>
            <a:endParaRPr sz="1200" dirty="0">
              <a:solidFill>
                <a:schemeClr val="tx1"/>
              </a:solidFill>
              <a:highlight>
                <a:srgbClr val="FFFFFF"/>
              </a:highlight>
              <a:latin typeface="+mn-l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subTitle" idx="1"/>
          </p:nvPr>
        </p:nvSpPr>
        <p:spPr>
          <a:xfrm>
            <a:off x="259475" y="131850"/>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a:t>Research shows that…</a:t>
            </a:r>
            <a:endParaRPr/>
          </a:p>
        </p:txBody>
      </p:sp>
      <p:sp>
        <p:nvSpPr>
          <p:cNvPr id="95" name="Google Shape;95;p18"/>
          <p:cNvSpPr txBox="1"/>
          <p:nvPr/>
        </p:nvSpPr>
        <p:spPr>
          <a:xfrm>
            <a:off x="6926300" y="2821050"/>
            <a:ext cx="1738500" cy="203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dirty="0"/>
              <a:t>‘Teachers are more likely to perceive a child with an ADHD label less favorably with respect to intelligence, personality and behaviour’ (</a:t>
            </a:r>
            <a:r>
              <a:rPr lang="en" sz="1200" dirty="0" err="1"/>
              <a:t>Batzle</a:t>
            </a:r>
            <a:r>
              <a:rPr lang="en" sz="1200" dirty="0"/>
              <a:t>, </a:t>
            </a:r>
            <a:r>
              <a:rPr lang="en" sz="1200" dirty="0" err="1"/>
              <a:t>Weyandt</a:t>
            </a:r>
            <a:r>
              <a:rPr lang="en" sz="1200" dirty="0"/>
              <a:t>, </a:t>
            </a:r>
            <a:r>
              <a:rPr lang="en" sz="1200" dirty="0" err="1"/>
              <a:t>Janusis</a:t>
            </a:r>
            <a:r>
              <a:rPr lang="en" sz="1200" dirty="0"/>
              <a:t> &amp; </a:t>
            </a:r>
            <a:r>
              <a:rPr lang="en" sz="1200" dirty="0" err="1"/>
              <a:t>devietti</a:t>
            </a:r>
            <a:r>
              <a:rPr lang="en" sz="1200" dirty="0"/>
              <a:t>, 2010). </a:t>
            </a:r>
            <a:endParaRPr sz="1200" dirty="0"/>
          </a:p>
        </p:txBody>
      </p:sp>
      <p:sp>
        <p:nvSpPr>
          <p:cNvPr id="96" name="Google Shape;96;p18"/>
          <p:cNvSpPr txBox="1"/>
          <p:nvPr/>
        </p:nvSpPr>
        <p:spPr>
          <a:xfrm>
            <a:off x="6665375" y="131850"/>
            <a:ext cx="2114700" cy="2216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dirty="0"/>
              <a:t>‘As a function of their ADHD symptoms, children with this disorder experience a variety of difficulties in school settings, including problems with behaviour control, academic achievement, and peer relationships’ (Barkley, 2006; </a:t>
            </a:r>
            <a:r>
              <a:rPr lang="en" sz="1200" dirty="0" err="1"/>
              <a:t>DuPaul</a:t>
            </a:r>
            <a:r>
              <a:rPr lang="en" sz="1200" dirty="0"/>
              <a:t> &amp; Stoner, 2003; </a:t>
            </a:r>
            <a:r>
              <a:rPr lang="en" sz="1200" dirty="0" err="1"/>
              <a:t>Weyandt</a:t>
            </a:r>
            <a:r>
              <a:rPr lang="en" sz="1200" dirty="0"/>
              <a:t>, in press). </a:t>
            </a:r>
            <a:endParaRPr sz="1200" dirty="0"/>
          </a:p>
        </p:txBody>
      </p:sp>
      <p:sp>
        <p:nvSpPr>
          <p:cNvPr id="97" name="Google Shape;97;p18"/>
          <p:cNvSpPr txBox="1"/>
          <p:nvPr/>
        </p:nvSpPr>
        <p:spPr>
          <a:xfrm>
            <a:off x="3705575" y="2402050"/>
            <a:ext cx="24804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dirty="0"/>
              <a:t>‘Youth with ADHD are disproportionately likely to have low GPA, be assigned to remedial classes, fail classes, be rated by teachers as underperforming and as having behaviour problems, and to drop out of school’ (Kent et al., 2011). </a:t>
            </a:r>
            <a:endParaRPr sz="1200" dirty="0"/>
          </a:p>
        </p:txBody>
      </p:sp>
      <p:sp>
        <p:nvSpPr>
          <p:cNvPr id="98" name="Google Shape;98;p18"/>
          <p:cNvSpPr txBox="1"/>
          <p:nvPr/>
        </p:nvSpPr>
        <p:spPr>
          <a:xfrm>
            <a:off x="3228300" y="1008250"/>
            <a:ext cx="3015600" cy="10065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1200"/>
              </a:spcAft>
              <a:buClr>
                <a:schemeClr val="dk1"/>
              </a:buClr>
              <a:buSzPts val="1100"/>
              <a:buFont typeface="Arial"/>
              <a:buNone/>
            </a:pPr>
            <a:r>
              <a:rPr lang="en" sz="1200" dirty="0">
                <a:solidFill>
                  <a:schemeClr val="dk1"/>
                </a:solidFill>
              </a:rPr>
              <a:t>‘ADHD is associated with the majority of behaviour problems in general education, elementary school settings’ (Harrison, </a:t>
            </a:r>
            <a:r>
              <a:rPr lang="en" sz="1200" dirty="0" err="1">
                <a:solidFill>
                  <a:schemeClr val="dk1"/>
                </a:solidFill>
              </a:rPr>
              <a:t>VVannest</a:t>
            </a:r>
            <a:r>
              <a:rPr lang="en" sz="1200" dirty="0">
                <a:solidFill>
                  <a:schemeClr val="dk1"/>
                </a:solidFill>
              </a:rPr>
              <a:t>, Davis &amp; Reynolds, 2012). </a:t>
            </a:r>
            <a:endParaRPr sz="1200" dirty="0">
              <a:solidFill>
                <a:schemeClr val="dk1"/>
              </a:solidFill>
            </a:endParaRPr>
          </a:p>
        </p:txBody>
      </p:sp>
      <p:sp>
        <p:nvSpPr>
          <p:cNvPr id="99" name="Google Shape;99;p18"/>
          <p:cNvSpPr txBox="1"/>
          <p:nvPr/>
        </p:nvSpPr>
        <p:spPr>
          <a:xfrm>
            <a:off x="418550" y="2402050"/>
            <a:ext cx="2546700" cy="2424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50">
                <a:solidFill>
                  <a:srgbClr val="333333"/>
                </a:solidFill>
                <a:highlight>
                  <a:srgbClr val="FCFCFC"/>
                </a:highlight>
                <a:latin typeface="Georgia"/>
                <a:ea typeface="Georgia"/>
                <a:cs typeface="Georgia"/>
                <a:sym typeface="Georgia"/>
              </a:rPr>
              <a:t>‘</a:t>
            </a:r>
            <a:r>
              <a:rPr lang="en" sz="1200">
                <a:solidFill>
                  <a:srgbClr val="333333"/>
                </a:solidFill>
                <a:highlight>
                  <a:srgbClr val="FCFCFC"/>
                </a:highlight>
              </a:rPr>
              <a:t>Results indicated that adolescents with ADHD experienced significant academic impairment in high school relative to comparison adolescents, including lower overall and main academic subject grade point averages (GPA), lower levels of class placement (e.g. remedial vs. honors), and higher rates of course failure.’  Kent, K.M., Pelham, W.E., Molina, B.S.G. </a:t>
            </a:r>
            <a:r>
              <a:rPr lang="en" sz="1200" i="1">
                <a:solidFill>
                  <a:srgbClr val="333333"/>
                </a:solidFill>
                <a:highlight>
                  <a:srgbClr val="FCFCFC"/>
                </a:highlight>
              </a:rPr>
              <a:t>et al. (2011).</a:t>
            </a:r>
            <a:endParaRPr sz="12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subTitle" idx="1"/>
          </p:nvPr>
        </p:nvSpPr>
        <p:spPr>
          <a:xfrm>
            <a:off x="311700" y="203775"/>
            <a:ext cx="8520600" cy="7926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 sz="1950" b="1">
                <a:solidFill>
                  <a:schemeClr val="dk1"/>
                </a:solidFill>
                <a:latin typeface="Roboto"/>
                <a:ea typeface="Roboto"/>
                <a:cs typeface="Roboto"/>
                <a:sym typeface="Roboto"/>
              </a:rPr>
              <a:t>Inattentive symptoms of ADHD </a:t>
            </a:r>
            <a:endParaRPr>
              <a:solidFill>
                <a:schemeClr val="dk1"/>
              </a:solidFill>
            </a:endParaRPr>
          </a:p>
        </p:txBody>
      </p:sp>
      <p:sp>
        <p:nvSpPr>
          <p:cNvPr id="105" name="Google Shape;105;p19"/>
          <p:cNvSpPr txBox="1"/>
          <p:nvPr/>
        </p:nvSpPr>
        <p:spPr>
          <a:xfrm>
            <a:off x="2887575" y="889600"/>
            <a:ext cx="5535300" cy="4114500"/>
          </a:xfrm>
          <a:prstGeom prst="rect">
            <a:avLst/>
          </a:prstGeom>
          <a:noFill/>
          <a:ln>
            <a:noFill/>
          </a:ln>
        </p:spPr>
        <p:txBody>
          <a:bodyPr spcFirstLastPara="1" wrap="square" lIns="91425" tIns="91425" rIns="91425" bIns="91425" anchor="t" anchorCtr="0">
            <a:spAutoFit/>
          </a:bodyPr>
          <a:lstStyle/>
          <a:p>
            <a:pPr marL="457200" lvl="0" indent="-314325" algn="l" rtl="0">
              <a:lnSpc>
                <a:spcPct val="115000"/>
              </a:lnSpc>
              <a:spcBef>
                <a:spcPts val="1800"/>
              </a:spcBef>
              <a:spcAft>
                <a:spcPts val="0"/>
              </a:spcAft>
              <a:buClr>
                <a:schemeClr val="dk1"/>
              </a:buClr>
              <a:buSzPts val="1350"/>
              <a:buFont typeface="Roboto"/>
              <a:buChar char="●"/>
            </a:pPr>
            <a:r>
              <a:rPr lang="en" sz="1350">
                <a:solidFill>
                  <a:schemeClr val="dk1"/>
                </a:solidFill>
                <a:latin typeface="Roboto"/>
                <a:ea typeface="Roboto"/>
                <a:cs typeface="Roboto"/>
                <a:sym typeface="Roboto"/>
              </a:rPr>
              <a:t>Makes careless mistakes in school work, overlooks details </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Is easily distracted or sidetracked</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Has difficulty following instructions</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Doesn’t seem to be listening when spoken to directly</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Has trouble organizing tasks and possessions</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Often fails to finish work in school or chores in the classroom</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Often avoids or resists tasks that require sustained mental effort, including doing homework</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Often loses homework assignments, books, jackets, backpacks, sports equipment</a:t>
            </a:r>
            <a:endParaRPr sz="1350">
              <a:solidFill>
                <a:schemeClr val="dk1"/>
              </a:solidFill>
              <a:latin typeface="Roboto"/>
              <a:ea typeface="Roboto"/>
              <a:cs typeface="Roboto"/>
              <a:sym typeface="Roboto"/>
            </a:endParaRPr>
          </a:p>
          <a:p>
            <a:pPr marL="0" lvl="0" indent="0" algn="l" rtl="0">
              <a:lnSpc>
                <a:spcPct val="115000"/>
              </a:lnSpc>
              <a:spcBef>
                <a:spcPts val="2400"/>
              </a:spcBef>
              <a:spcAft>
                <a:spcPts val="0"/>
              </a:spcAft>
              <a:buNone/>
            </a:pPr>
            <a:r>
              <a:rPr lang="en" sz="1350">
                <a:solidFill>
                  <a:schemeClr val="dk1"/>
                </a:solidFill>
                <a:latin typeface="Roboto"/>
                <a:ea typeface="Roboto"/>
                <a:cs typeface="Roboto"/>
                <a:sym typeface="Roboto"/>
              </a:rPr>
              <a:t>Child Mind (2022)</a:t>
            </a:r>
            <a:endParaRPr sz="1350">
              <a:solidFill>
                <a:schemeClr val="dk1"/>
              </a:solidFill>
              <a:latin typeface="Roboto"/>
              <a:ea typeface="Roboto"/>
              <a:cs typeface="Roboto"/>
              <a:sym typeface="Roboto"/>
            </a:endParaRPr>
          </a:p>
          <a:p>
            <a:pPr marL="0" lvl="0" indent="0" algn="l" rtl="0">
              <a:lnSpc>
                <a:spcPct val="115000"/>
              </a:lnSpc>
              <a:spcBef>
                <a:spcPts val="2400"/>
              </a:spcBef>
              <a:spcAft>
                <a:spcPts val="0"/>
              </a:spcAft>
              <a:buNone/>
            </a:pPr>
            <a:endParaRPr sz="1350">
              <a:latin typeface="Roboto"/>
              <a:ea typeface="Roboto"/>
              <a:cs typeface="Roboto"/>
              <a:sym typeface="Roboto"/>
            </a:endParaRPr>
          </a:p>
          <a:p>
            <a:pPr marL="0" lvl="0" indent="0" algn="l" rtl="0">
              <a:spcBef>
                <a:spcPts val="1800"/>
              </a:spcBef>
              <a:spcAft>
                <a:spcPts val="0"/>
              </a:spcAft>
              <a:buNone/>
            </a:pPr>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subTitle" idx="1"/>
          </p:nvPr>
        </p:nvSpPr>
        <p:spPr>
          <a:xfrm>
            <a:off x="311700" y="203775"/>
            <a:ext cx="8520600" cy="7926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 sz="1700" b="1">
                <a:solidFill>
                  <a:schemeClr val="dk1"/>
                </a:solidFill>
                <a:latin typeface="Roboto"/>
                <a:ea typeface="Roboto"/>
                <a:cs typeface="Roboto"/>
                <a:sym typeface="Roboto"/>
              </a:rPr>
              <a:t>Hyperactive or impulsive symptoms of ADHD</a:t>
            </a:r>
            <a:endParaRPr sz="1700" b="1">
              <a:solidFill>
                <a:schemeClr val="dk1"/>
              </a:solidFill>
              <a:latin typeface="Roboto"/>
              <a:ea typeface="Roboto"/>
              <a:cs typeface="Roboto"/>
              <a:sym typeface="Roboto"/>
            </a:endParaRPr>
          </a:p>
          <a:p>
            <a:pPr marL="0" lvl="0" indent="0" algn="ctr" rtl="0">
              <a:spcBef>
                <a:spcPts val="0"/>
              </a:spcBef>
              <a:spcAft>
                <a:spcPts val="0"/>
              </a:spcAft>
              <a:buNone/>
            </a:pPr>
            <a:endParaRPr b="1"/>
          </a:p>
        </p:txBody>
      </p:sp>
      <p:sp>
        <p:nvSpPr>
          <p:cNvPr id="111" name="Google Shape;111;p20"/>
          <p:cNvSpPr txBox="1"/>
          <p:nvPr/>
        </p:nvSpPr>
        <p:spPr>
          <a:xfrm>
            <a:off x="2770925" y="779875"/>
            <a:ext cx="6125700" cy="3875400"/>
          </a:xfrm>
          <a:prstGeom prst="rect">
            <a:avLst/>
          </a:prstGeom>
          <a:noFill/>
          <a:ln>
            <a:noFill/>
          </a:ln>
        </p:spPr>
        <p:txBody>
          <a:bodyPr spcFirstLastPara="1" wrap="square" lIns="91425" tIns="91425" rIns="91425" bIns="91425" anchor="t" anchorCtr="0">
            <a:spAutoFit/>
          </a:bodyPr>
          <a:lstStyle/>
          <a:p>
            <a:pPr marL="457200" lvl="0" indent="-314325" algn="l" rtl="0">
              <a:lnSpc>
                <a:spcPct val="115000"/>
              </a:lnSpc>
              <a:spcBef>
                <a:spcPts val="1800"/>
              </a:spcBef>
              <a:spcAft>
                <a:spcPts val="0"/>
              </a:spcAft>
              <a:buClr>
                <a:schemeClr val="dk1"/>
              </a:buClr>
              <a:buSzPts val="1350"/>
              <a:buFont typeface="Roboto"/>
              <a:buChar char="●"/>
            </a:pPr>
            <a:r>
              <a:rPr lang="en" sz="1350">
                <a:solidFill>
                  <a:schemeClr val="dk1"/>
                </a:solidFill>
                <a:latin typeface="Roboto"/>
                <a:ea typeface="Roboto"/>
                <a:cs typeface="Roboto"/>
                <a:sym typeface="Roboto"/>
              </a:rPr>
              <a:t>Often fidgets or squirms</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Has trouble staying in his seat</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Runs and climbs where it’s inappropriate</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Has trouble playing quietly</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Is extremely impatient, can’t wait for his turn</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Always seems to be “on the go” or “driven by a motor”</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Talks excessively</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Blurts out answers before a question is completed</a:t>
            </a:r>
            <a:endParaRPr sz="1350">
              <a:solidFill>
                <a:schemeClr val="dk1"/>
              </a:solidFill>
              <a:latin typeface="Roboto"/>
              <a:ea typeface="Roboto"/>
              <a:cs typeface="Roboto"/>
              <a:sym typeface="Roboto"/>
            </a:endParaRPr>
          </a:p>
          <a:p>
            <a:pPr marL="457200" lvl="0" indent="-314325" algn="l" rtl="0">
              <a:lnSpc>
                <a:spcPct val="115000"/>
              </a:lnSpc>
              <a:spcBef>
                <a:spcPts val="0"/>
              </a:spcBef>
              <a:spcAft>
                <a:spcPts val="0"/>
              </a:spcAft>
              <a:buClr>
                <a:schemeClr val="dk1"/>
              </a:buClr>
              <a:buSzPts val="1350"/>
              <a:buFont typeface="Roboto"/>
              <a:buChar char="●"/>
            </a:pPr>
            <a:r>
              <a:rPr lang="en" sz="1350">
                <a:solidFill>
                  <a:schemeClr val="dk1"/>
                </a:solidFill>
                <a:latin typeface="Roboto"/>
                <a:ea typeface="Roboto"/>
                <a:cs typeface="Roboto"/>
                <a:sym typeface="Roboto"/>
              </a:rPr>
              <a:t>Interrupts or intrudes on others conversations, activities, possessions</a:t>
            </a:r>
            <a:endParaRPr sz="1350">
              <a:solidFill>
                <a:schemeClr val="dk1"/>
              </a:solidFill>
              <a:latin typeface="Roboto"/>
              <a:ea typeface="Roboto"/>
              <a:cs typeface="Roboto"/>
              <a:sym typeface="Roboto"/>
            </a:endParaRPr>
          </a:p>
          <a:p>
            <a:pPr marL="0" lvl="0" indent="0" algn="l" rtl="0">
              <a:lnSpc>
                <a:spcPct val="115000"/>
              </a:lnSpc>
              <a:spcBef>
                <a:spcPts val="2400"/>
              </a:spcBef>
              <a:spcAft>
                <a:spcPts val="0"/>
              </a:spcAft>
              <a:buNone/>
            </a:pPr>
            <a:r>
              <a:rPr lang="en" sz="1350">
                <a:solidFill>
                  <a:schemeClr val="dk1"/>
                </a:solidFill>
                <a:latin typeface="Roboto"/>
                <a:ea typeface="Roboto"/>
                <a:cs typeface="Roboto"/>
                <a:sym typeface="Roboto"/>
              </a:rPr>
              <a:t>Child Mind (2022)</a:t>
            </a:r>
            <a:endParaRPr sz="1350">
              <a:solidFill>
                <a:schemeClr val="dk1"/>
              </a:solidFill>
              <a:latin typeface="Roboto"/>
              <a:ea typeface="Roboto"/>
              <a:cs typeface="Roboto"/>
              <a:sym typeface="Roboto"/>
            </a:endParaRPr>
          </a:p>
          <a:p>
            <a:pPr marL="457200" lvl="0" indent="0" algn="l" rtl="0">
              <a:lnSpc>
                <a:spcPct val="115000"/>
              </a:lnSpc>
              <a:spcBef>
                <a:spcPts val="2400"/>
              </a:spcBef>
              <a:spcAft>
                <a:spcPts val="0"/>
              </a:spcAft>
              <a:buNone/>
            </a:pPr>
            <a:endParaRPr sz="1350">
              <a:latin typeface="Roboto"/>
              <a:ea typeface="Roboto"/>
              <a:cs typeface="Roboto"/>
              <a:sym typeface="Roboto"/>
            </a:endParaRPr>
          </a:p>
          <a:p>
            <a:pPr marL="0" lvl="0" indent="0" algn="l" rtl="0">
              <a:spcBef>
                <a:spcPts val="1800"/>
              </a:spcBef>
              <a:spcAft>
                <a:spcPts val="0"/>
              </a:spcAft>
              <a:buNone/>
            </a:pPr>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1"/>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a:t>Recognising ADHD in the Classroom</a:t>
            </a:r>
            <a:endParaRPr/>
          </a:p>
        </p:txBody>
      </p:sp>
      <p:sp>
        <p:nvSpPr>
          <p:cNvPr id="117" name="Google Shape;117;p21"/>
          <p:cNvSpPr txBox="1">
            <a:spLocks noGrp="1"/>
          </p:cNvSpPr>
          <p:nvPr>
            <p:ph type="body" idx="1"/>
          </p:nvPr>
        </p:nvSpPr>
        <p:spPr>
          <a:xfrm>
            <a:off x="7005600" y="4023675"/>
            <a:ext cx="1901100" cy="5193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1200"/>
              </a:spcAft>
              <a:buNone/>
            </a:pPr>
            <a:r>
              <a:rPr lang="en"/>
              <a:t>CHADD (2022)</a:t>
            </a:r>
            <a:endParaRPr/>
          </a:p>
        </p:txBody>
      </p:sp>
      <p:pic>
        <p:nvPicPr>
          <p:cNvPr id="118" name="Google Shape;118;p21"/>
          <p:cNvPicPr preferRelativeResize="0"/>
          <p:nvPr/>
        </p:nvPicPr>
        <p:blipFill>
          <a:blip r:embed="rId3">
            <a:alphaModFix/>
          </a:blip>
          <a:stretch>
            <a:fillRect/>
          </a:stretch>
        </p:blipFill>
        <p:spPr>
          <a:xfrm>
            <a:off x="700425" y="1233126"/>
            <a:ext cx="7743150" cy="2677249"/>
          </a:xfrm>
          <a:prstGeom prst="rect">
            <a:avLst/>
          </a:prstGeom>
          <a:noFill/>
          <a:ln>
            <a:noFill/>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311700" y="417525"/>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a:t> Gibbs’ Reflective Cycle- Analysis of Interventions		</a:t>
            </a:r>
            <a:endParaRPr/>
          </a:p>
        </p:txBody>
      </p:sp>
      <p:sp>
        <p:nvSpPr>
          <p:cNvPr id="124" name="Google Shape;124;p22"/>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b="1" dirty="0"/>
              <a:t>Psychoactive</a:t>
            </a:r>
            <a:r>
              <a:rPr lang="en" dirty="0"/>
              <a:t> </a:t>
            </a:r>
            <a:r>
              <a:rPr lang="en-GB" b="1" dirty="0" smtClean="0"/>
              <a:t>medication</a:t>
            </a:r>
            <a:r>
              <a:rPr lang="en-GB" dirty="0" smtClean="0"/>
              <a:t> </a:t>
            </a:r>
            <a:r>
              <a:rPr lang="en" dirty="0" smtClean="0"/>
              <a:t>e.g</a:t>
            </a:r>
            <a:r>
              <a:rPr lang="en" dirty="0"/>
              <a:t>. </a:t>
            </a:r>
            <a:r>
              <a:rPr lang="en" dirty="0" err="1"/>
              <a:t>behavioural</a:t>
            </a:r>
            <a:r>
              <a:rPr lang="en" dirty="0"/>
              <a:t> therapy, counselling, training interventions (organisational skills training, social skills training, or training of executive functions such as working memory). </a:t>
            </a:r>
            <a:endParaRPr dirty="0"/>
          </a:p>
          <a:p>
            <a:pPr marL="457200" lvl="0" indent="-342900" algn="l" rtl="0">
              <a:spcBef>
                <a:spcPts val="0"/>
              </a:spcBef>
              <a:spcAft>
                <a:spcPts val="0"/>
              </a:spcAft>
              <a:buSzPts val="1800"/>
              <a:buChar char="-"/>
            </a:pPr>
            <a:r>
              <a:rPr lang="en" b="1" dirty="0"/>
              <a:t>Psychological therapy</a:t>
            </a:r>
            <a:r>
              <a:rPr lang="en" dirty="0"/>
              <a:t> e.g. single subject design studies (Outcome measure i.e. academic, </a:t>
            </a:r>
            <a:r>
              <a:rPr lang="en" dirty="0" err="1"/>
              <a:t>behavioural</a:t>
            </a:r>
            <a:r>
              <a:rPr lang="en" dirty="0"/>
              <a:t>, social and it’s source i.e. observation, teacher rating, parent rating, archival data). </a:t>
            </a:r>
            <a:endParaRPr dirty="0"/>
          </a:p>
          <a:p>
            <a:pPr marL="457200" lvl="0" indent="-342900" algn="l" rtl="0">
              <a:spcBef>
                <a:spcPts val="0"/>
              </a:spcBef>
              <a:spcAft>
                <a:spcPts val="0"/>
              </a:spcAft>
              <a:buSzPts val="1800"/>
              <a:buChar char="-"/>
            </a:pPr>
            <a:r>
              <a:rPr lang="en" b="1" dirty="0" smtClean="0"/>
              <a:t>Academic</a:t>
            </a:r>
            <a:r>
              <a:rPr lang="en-GB" b="1" dirty="0" smtClean="0"/>
              <a:t>/ Behavioural</a:t>
            </a:r>
            <a:r>
              <a:rPr lang="en" b="1" dirty="0" smtClean="0"/>
              <a:t> </a:t>
            </a:r>
            <a:r>
              <a:rPr lang="en" b="1" dirty="0"/>
              <a:t>intervention </a:t>
            </a:r>
            <a:r>
              <a:rPr lang="en" dirty="0"/>
              <a:t>e.g. using clear commands, modifying teacher attention and praising a child being good</a:t>
            </a:r>
            <a:r>
              <a:rPr lang="en" b="1" dirty="0"/>
              <a:t>.</a:t>
            </a:r>
            <a:endParaRPr b="1" dirty="0"/>
          </a:p>
          <a:p>
            <a:pPr marL="0" lvl="0" indent="0" algn="l" rtl="0">
              <a:spcBef>
                <a:spcPts val="1200"/>
              </a:spcBef>
              <a:spcAft>
                <a:spcPts val="1200"/>
              </a:spcAft>
              <a:buNone/>
            </a:pPr>
            <a:r>
              <a:rPr lang="en" dirty="0"/>
              <a:t>Fabiano and Pyle (2018)</a:t>
            </a:r>
            <a:endParaRPr dirty="0"/>
          </a:p>
        </p:txBody>
      </p:sp>
      <p:pic>
        <p:nvPicPr>
          <p:cNvPr id="125" name="Google Shape;125;p22"/>
          <p:cNvPicPr preferRelativeResize="0"/>
          <p:nvPr/>
        </p:nvPicPr>
        <p:blipFill>
          <a:blip r:embed="rId3">
            <a:alphaModFix/>
          </a:blip>
          <a:stretch>
            <a:fillRect/>
          </a:stretch>
        </p:blipFill>
        <p:spPr>
          <a:xfrm>
            <a:off x="6176598" y="3638723"/>
            <a:ext cx="1600625" cy="1141725"/>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3"/>
          <p:cNvSpPr txBox="1">
            <a:spLocks noGrp="1"/>
          </p:cNvSpPr>
          <p:nvPr>
            <p:ph type="title"/>
          </p:nvPr>
        </p:nvSpPr>
        <p:spPr>
          <a:xfrm>
            <a:off x="311700" y="430225"/>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a:t>Effective Interventions for ADHD in School Settings </a:t>
            </a:r>
            <a:endParaRPr dirty="0"/>
          </a:p>
        </p:txBody>
      </p:sp>
      <p:sp>
        <p:nvSpPr>
          <p:cNvPr id="131" name="Google Shape;131;p23"/>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t>Since the majority of youth with ADHD spend most of their time in a school setting, one way that can be used to address these concerns is to use multi-tiered systems of support such as Response to Intervention (RTI) or Positive </a:t>
            </a:r>
            <a:r>
              <a:rPr lang="en" dirty="0" err="1"/>
              <a:t>behavioural</a:t>
            </a:r>
            <a:r>
              <a:rPr lang="en" dirty="0"/>
              <a:t> Interventions and supports to outline intervention strategies and supports in a systematic manner. </a:t>
            </a:r>
            <a:endParaRPr dirty="0"/>
          </a:p>
          <a:p>
            <a:pPr marL="0" lvl="0" indent="0" algn="l" rtl="0">
              <a:spcBef>
                <a:spcPts val="1200"/>
              </a:spcBef>
              <a:spcAft>
                <a:spcPts val="0"/>
              </a:spcAft>
              <a:buNone/>
            </a:pPr>
            <a:endParaRPr dirty="0"/>
          </a:p>
          <a:p>
            <a:pPr marL="0" lvl="0" indent="0" algn="l" rtl="0">
              <a:spcBef>
                <a:spcPts val="1200"/>
              </a:spcBef>
              <a:spcAft>
                <a:spcPts val="0"/>
              </a:spcAft>
              <a:buNone/>
            </a:pPr>
            <a:endParaRPr dirty="0"/>
          </a:p>
          <a:p>
            <a:pPr marL="457200" lvl="0" indent="0" algn="l" rtl="0">
              <a:spcBef>
                <a:spcPts val="1200"/>
              </a:spcBef>
              <a:spcAft>
                <a:spcPts val="1200"/>
              </a:spcAft>
              <a:buNone/>
            </a:pPr>
            <a:endParaRPr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4"/>
          <p:cNvSpPr txBox="1">
            <a:spLocks noGrp="1"/>
          </p:cNvSpPr>
          <p:nvPr>
            <p:ph type="title"/>
          </p:nvPr>
        </p:nvSpPr>
        <p:spPr>
          <a:xfrm>
            <a:off x="311700" y="680500"/>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endParaRPr/>
          </a:p>
          <a:p>
            <a:pPr marL="0" lvl="0" indent="0" algn="l" rtl="0">
              <a:spcBef>
                <a:spcPts val="0"/>
              </a:spcBef>
              <a:spcAft>
                <a:spcPts val="0"/>
              </a:spcAft>
              <a:buNone/>
            </a:pPr>
            <a:r>
              <a:rPr lang="en"/>
              <a:t>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
              <a:t>Response to Intervention (RTI) model</a:t>
            </a:r>
            <a:endParaRPr/>
          </a:p>
          <a:p>
            <a:pPr marL="0" lvl="0" indent="0" algn="l" rtl="0">
              <a:spcBef>
                <a:spcPts val="0"/>
              </a:spcBef>
              <a:spcAft>
                <a:spcPts val="0"/>
              </a:spcAft>
              <a:buNone/>
            </a:pPr>
            <a:endParaRPr/>
          </a:p>
        </p:txBody>
      </p:sp>
      <p:pic>
        <p:nvPicPr>
          <p:cNvPr id="137" name="Google Shape;137;p24"/>
          <p:cNvPicPr preferRelativeResize="0"/>
          <p:nvPr/>
        </p:nvPicPr>
        <p:blipFill>
          <a:blip r:embed="rId3">
            <a:alphaModFix/>
          </a:blip>
          <a:stretch>
            <a:fillRect/>
          </a:stretch>
        </p:blipFill>
        <p:spPr>
          <a:xfrm>
            <a:off x="3805975" y="1101225"/>
            <a:ext cx="5026324" cy="2224150"/>
          </a:xfrm>
          <a:prstGeom prst="rect">
            <a:avLst/>
          </a:prstGeom>
          <a:noFill/>
          <a:ln>
            <a:noFill/>
          </a:ln>
        </p:spPr>
      </p:pic>
      <p:sp>
        <p:nvSpPr>
          <p:cNvPr id="138" name="Google Shape;138;p24"/>
          <p:cNvSpPr txBox="1"/>
          <p:nvPr/>
        </p:nvSpPr>
        <p:spPr>
          <a:xfrm>
            <a:off x="390300" y="1151300"/>
            <a:ext cx="3025500" cy="212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t>‘Promote the implementation of interventions within the general education setting prior to special education referral, potentially helping students with ADHD receive the support needed without waiting for a special education classification’ (Fabiano and Pyle, 2018).</a:t>
            </a:r>
            <a:endParaRPr/>
          </a:p>
        </p:txBody>
      </p:sp>
      <p:sp>
        <p:nvSpPr>
          <p:cNvPr id="139" name="Google Shape;139;p24"/>
          <p:cNvSpPr txBox="1"/>
          <p:nvPr/>
        </p:nvSpPr>
        <p:spPr>
          <a:xfrm>
            <a:off x="6813000" y="3325375"/>
            <a:ext cx="20193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 sz="1900">
                <a:solidFill>
                  <a:schemeClr val="dk1"/>
                </a:solidFill>
              </a:rPr>
              <a:t>(Pearson, 2010)</a:t>
            </a:r>
            <a:endParaRPr sz="50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5"/>
          <p:cNvSpPr txBox="1">
            <a:spLocks noGrp="1"/>
          </p:cNvSpPr>
          <p:nvPr>
            <p:ph type="title"/>
          </p:nvPr>
        </p:nvSpPr>
        <p:spPr>
          <a:xfrm>
            <a:off x="311700" y="520100"/>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a:t>Three-Tiered Model of Positive Behavioral Interventions and Support</a:t>
            </a:r>
            <a:endParaRPr/>
          </a:p>
        </p:txBody>
      </p:sp>
      <p:pic>
        <p:nvPicPr>
          <p:cNvPr id="145" name="Google Shape;145;p25"/>
          <p:cNvPicPr preferRelativeResize="0"/>
          <p:nvPr/>
        </p:nvPicPr>
        <p:blipFill>
          <a:blip r:embed="rId3">
            <a:alphaModFix/>
          </a:blip>
          <a:stretch>
            <a:fillRect/>
          </a:stretch>
        </p:blipFill>
        <p:spPr>
          <a:xfrm>
            <a:off x="619548" y="1427437"/>
            <a:ext cx="3578252" cy="3283874"/>
          </a:xfrm>
          <a:prstGeom prst="rect">
            <a:avLst/>
          </a:prstGeom>
          <a:noFill/>
          <a:ln>
            <a:noFill/>
          </a:ln>
        </p:spPr>
      </p:pic>
      <p:sp>
        <p:nvSpPr>
          <p:cNvPr id="146" name="Google Shape;146;p25"/>
          <p:cNvSpPr txBox="1"/>
          <p:nvPr/>
        </p:nvSpPr>
        <p:spPr>
          <a:xfrm>
            <a:off x="5116375" y="1707225"/>
            <a:ext cx="3255000" cy="2724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600" dirty="0">
                <a:solidFill>
                  <a:srgbClr val="333333"/>
                </a:solidFill>
                <a:highlight>
                  <a:srgbClr val="FFFFFF"/>
                </a:highlight>
              </a:rPr>
              <a:t>‘Schools apply this model as a way to align to academic, </a:t>
            </a:r>
            <a:r>
              <a:rPr lang="en" sz="1600" dirty="0" err="1">
                <a:solidFill>
                  <a:srgbClr val="333333"/>
                </a:solidFill>
                <a:highlight>
                  <a:srgbClr val="FFFFFF"/>
                </a:highlight>
              </a:rPr>
              <a:t>behavioural</a:t>
            </a:r>
            <a:r>
              <a:rPr lang="en" sz="1600" dirty="0">
                <a:solidFill>
                  <a:srgbClr val="333333"/>
                </a:solidFill>
                <a:highlight>
                  <a:srgbClr val="FFFFFF"/>
                </a:highlight>
              </a:rPr>
              <a:t>, social, and emotional supports to improve education for all students. It’s important to remember these tiers refer to levels of support students receive, not to students themselves’.</a:t>
            </a:r>
            <a:endParaRPr sz="1600" dirty="0">
              <a:solidFill>
                <a:srgbClr val="333333"/>
              </a:solidFill>
              <a:highlight>
                <a:srgbClr val="FFFFFF"/>
              </a:highlight>
            </a:endParaRPr>
          </a:p>
          <a:p>
            <a:pPr marL="0" lvl="0" indent="0" algn="l" rtl="0">
              <a:spcBef>
                <a:spcPts val="0"/>
              </a:spcBef>
              <a:spcAft>
                <a:spcPts val="0"/>
              </a:spcAft>
              <a:buNone/>
            </a:pPr>
            <a:endParaRPr sz="1050" dirty="0">
              <a:solidFill>
                <a:srgbClr val="333333"/>
              </a:solidFill>
              <a:highlight>
                <a:srgbClr val="FFFFFF"/>
              </a:highlight>
              <a:latin typeface="Open Sans"/>
              <a:ea typeface="Open Sans"/>
              <a:cs typeface="Open Sans"/>
              <a:sym typeface="Open Sans"/>
            </a:endParaRPr>
          </a:p>
          <a:p>
            <a:pPr marL="0" lvl="0" indent="0" algn="l" rtl="0">
              <a:spcBef>
                <a:spcPts val="0"/>
              </a:spcBef>
              <a:spcAft>
                <a:spcPts val="0"/>
              </a:spcAft>
              <a:buNone/>
            </a:pPr>
            <a:endParaRPr sz="1050" dirty="0">
              <a:solidFill>
                <a:srgbClr val="333333"/>
              </a:solidFill>
              <a:highlight>
                <a:srgbClr val="FFFFFF"/>
              </a:highlight>
              <a:latin typeface="Open Sans"/>
              <a:ea typeface="Open Sans"/>
              <a:cs typeface="Open Sans"/>
              <a:sym typeface="Open Sans"/>
            </a:endParaRPr>
          </a:p>
        </p:txBody>
      </p:sp>
      <p:sp>
        <p:nvSpPr>
          <p:cNvPr id="147" name="Google Shape;147;p25"/>
          <p:cNvSpPr txBox="1"/>
          <p:nvPr/>
        </p:nvSpPr>
        <p:spPr>
          <a:xfrm>
            <a:off x="7221300" y="4431525"/>
            <a:ext cx="1611000" cy="438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 sz="1650">
                <a:solidFill>
                  <a:srgbClr val="333333"/>
                </a:solidFill>
                <a:highlight>
                  <a:schemeClr val="lt1"/>
                </a:highlight>
              </a:rPr>
              <a:t>(RESA, 2022)</a:t>
            </a:r>
            <a:endParaRPr sz="160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6"/>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GB" dirty="0" smtClean="0"/>
              <a:t>Academic/ </a:t>
            </a:r>
            <a:r>
              <a:rPr lang="en" dirty="0" smtClean="0"/>
              <a:t>Behavioural </a:t>
            </a:r>
            <a:r>
              <a:rPr lang="en" dirty="0"/>
              <a:t>Interventions </a:t>
            </a:r>
            <a:endParaRPr dirty="0"/>
          </a:p>
        </p:txBody>
      </p:sp>
      <p:sp>
        <p:nvSpPr>
          <p:cNvPr id="153" name="Google Shape;153;p26"/>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Clr>
                <a:schemeClr val="dk1"/>
              </a:buClr>
              <a:buSzPct val="53448"/>
              <a:buFont typeface="Arial"/>
              <a:buNone/>
            </a:pPr>
            <a:r>
              <a:rPr lang="en" sz="2058" b="1" dirty="0"/>
              <a:t>Self management approaches</a:t>
            </a:r>
            <a:r>
              <a:rPr lang="en" dirty="0"/>
              <a:t>- ‘interventions that are implemented by the student and are designed to increase the self-control of behaviour’.</a:t>
            </a:r>
            <a:endParaRPr sz="2058" b="1" dirty="0"/>
          </a:p>
          <a:p>
            <a:pPr marL="0" lvl="0" indent="0" algn="l" rtl="0">
              <a:spcBef>
                <a:spcPts val="1200"/>
              </a:spcBef>
              <a:spcAft>
                <a:spcPts val="0"/>
              </a:spcAft>
              <a:buNone/>
            </a:pPr>
            <a:r>
              <a:rPr lang="en" sz="2058" b="1" dirty="0"/>
              <a:t>Antecedent based strategies</a:t>
            </a:r>
            <a:r>
              <a:rPr lang="en" dirty="0"/>
              <a:t> - ‘involve the manipulation of events that precede target behaviour in an attempt to prevent problematic behaviour from occurring’. </a:t>
            </a:r>
            <a:endParaRPr dirty="0"/>
          </a:p>
          <a:p>
            <a:pPr marL="0" lvl="0" indent="0" algn="l" rtl="0">
              <a:spcBef>
                <a:spcPts val="1200"/>
              </a:spcBef>
              <a:spcAft>
                <a:spcPts val="0"/>
              </a:spcAft>
              <a:buNone/>
            </a:pPr>
            <a:r>
              <a:rPr lang="en" sz="2058" b="1" dirty="0"/>
              <a:t>Consequent based strategies</a:t>
            </a:r>
            <a:r>
              <a:rPr lang="en" dirty="0"/>
              <a:t>- ‘involve manipulation of events that occur after a target behaviour in an attempt to either increase the probability that adaptive responding will occur or decrease the probability of the problematic behaviour’.</a:t>
            </a:r>
            <a:endParaRPr dirty="0"/>
          </a:p>
          <a:p>
            <a:pPr marL="0" lvl="0" indent="0" algn="l" rtl="0">
              <a:spcBef>
                <a:spcPts val="1200"/>
              </a:spcBef>
              <a:spcAft>
                <a:spcPts val="0"/>
              </a:spcAft>
              <a:buNone/>
            </a:pPr>
            <a:endParaRPr dirty="0"/>
          </a:p>
          <a:p>
            <a:pPr marL="5029200" lvl="0" indent="457200" algn="l" rtl="0">
              <a:spcBef>
                <a:spcPts val="1200"/>
              </a:spcBef>
              <a:spcAft>
                <a:spcPts val="1200"/>
              </a:spcAft>
              <a:buClr>
                <a:schemeClr val="dk1"/>
              </a:buClr>
              <a:buSzPct val="61111"/>
              <a:buFont typeface="Arial"/>
              <a:buNone/>
            </a:pPr>
            <a:r>
              <a:rPr lang="en" dirty="0"/>
              <a:t>(</a:t>
            </a:r>
            <a:r>
              <a:rPr lang="en" dirty="0" err="1"/>
              <a:t>DuPaul</a:t>
            </a:r>
            <a:r>
              <a:rPr lang="en" dirty="0"/>
              <a:t> and </a:t>
            </a:r>
            <a:r>
              <a:rPr lang="en" dirty="0" err="1"/>
              <a:t>Weyandt</a:t>
            </a:r>
            <a:r>
              <a:rPr lang="en" dirty="0"/>
              <a:t>, 2006)</a:t>
            </a:r>
            <a:endParaRPr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7"/>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a:t>Self Management Techniques </a:t>
            </a:r>
            <a:endParaRPr/>
          </a:p>
        </p:txBody>
      </p:sp>
      <p:sp>
        <p:nvSpPr>
          <p:cNvPr id="159" name="Google Shape;159;p27"/>
          <p:cNvSpPr txBox="1">
            <a:spLocks noGrp="1"/>
          </p:cNvSpPr>
          <p:nvPr>
            <p:ph type="body" idx="1"/>
          </p:nvPr>
        </p:nvSpPr>
        <p:spPr>
          <a:xfrm>
            <a:off x="311700" y="1225225"/>
            <a:ext cx="8520600" cy="3786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latin typeface="Arial"/>
                <a:ea typeface="Arial"/>
                <a:cs typeface="Arial"/>
                <a:sym typeface="Arial"/>
              </a:rPr>
              <a:t>-Encourage pupils to take responsibility for their own behaviour.</a:t>
            </a:r>
            <a:endParaRPr dirty="0">
              <a:latin typeface="Arial"/>
              <a:ea typeface="Arial"/>
              <a:cs typeface="Arial"/>
              <a:sym typeface="Arial"/>
            </a:endParaRPr>
          </a:p>
          <a:p>
            <a:pPr marL="0" lvl="0" indent="0" algn="l" rtl="0">
              <a:spcBef>
                <a:spcPts val="1200"/>
              </a:spcBef>
              <a:spcAft>
                <a:spcPts val="0"/>
              </a:spcAft>
              <a:buNone/>
            </a:pPr>
            <a:r>
              <a:rPr lang="en" dirty="0">
                <a:latin typeface="Arial"/>
                <a:ea typeface="Arial"/>
                <a:cs typeface="Arial"/>
                <a:sym typeface="Arial"/>
              </a:rPr>
              <a:t>-Most effective in conjunction with successful teacher mediated </a:t>
            </a:r>
            <a:r>
              <a:rPr lang="en" dirty="0" err="1">
                <a:latin typeface="Arial"/>
                <a:ea typeface="Arial"/>
                <a:cs typeface="Arial"/>
                <a:sym typeface="Arial"/>
              </a:rPr>
              <a:t>behavioural</a:t>
            </a:r>
            <a:r>
              <a:rPr lang="en" dirty="0">
                <a:latin typeface="Arial"/>
                <a:ea typeface="Arial"/>
                <a:cs typeface="Arial"/>
                <a:sym typeface="Arial"/>
              </a:rPr>
              <a:t> approaches. </a:t>
            </a:r>
            <a:endParaRPr dirty="0">
              <a:latin typeface="Arial"/>
              <a:ea typeface="Arial"/>
              <a:cs typeface="Arial"/>
              <a:sym typeface="Arial"/>
            </a:endParaRPr>
          </a:p>
          <a:p>
            <a:pPr marL="0" lvl="0" indent="0" algn="l" rtl="0">
              <a:spcBef>
                <a:spcPts val="1200"/>
              </a:spcBef>
              <a:spcAft>
                <a:spcPts val="0"/>
              </a:spcAft>
              <a:buNone/>
            </a:pPr>
            <a:r>
              <a:rPr lang="en" b="1" dirty="0">
                <a:latin typeface="Arial"/>
                <a:ea typeface="Arial"/>
                <a:cs typeface="Arial"/>
                <a:sym typeface="Arial"/>
              </a:rPr>
              <a:t>Intervention</a:t>
            </a:r>
            <a:r>
              <a:rPr lang="en" dirty="0">
                <a:latin typeface="Arial"/>
                <a:ea typeface="Arial"/>
                <a:cs typeface="Arial"/>
                <a:sym typeface="Arial"/>
              </a:rPr>
              <a:t>: Students are taught to evaluate their own classroom behaviour using a Likert Scale. Teachers would use the same Likert scale to evaluate student performance. </a:t>
            </a:r>
            <a:r>
              <a:rPr lang="en" dirty="0">
                <a:solidFill>
                  <a:srgbClr val="1A1A1A"/>
                </a:solidFill>
                <a:highlight>
                  <a:srgbClr val="FFFFFF"/>
                </a:highlight>
                <a:latin typeface="Arial"/>
                <a:ea typeface="Arial"/>
                <a:cs typeface="Arial"/>
                <a:sym typeface="Arial"/>
              </a:rPr>
              <a:t>Token reinforcement programs and teachers’ feedback are often used as self-reinforcement interventions also.</a:t>
            </a:r>
            <a:endParaRPr dirty="0">
              <a:latin typeface="Arial"/>
              <a:ea typeface="Arial"/>
              <a:cs typeface="Arial"/>
              <a:sym typeface="Arial"/>
            </a:endParaRPr>
          </a:p>
          <a:p>
            <a:pPr marL="3657600" lvl="0" indent="457200" algn="l" rtl="0">
              <a:spcBef>
                <a:spcPts val="1200"/>
              </a:spcBef>
              <a:spcAft>
                <a:spcPts val="0"/>
              </a:spcAft>
              <a:buNone/>
            </a:pPr>
            <a:r>
              <a:rPr lang="en" dirty="0"/>
              <a:t>(</a:t>
            </a:r>
            <a:r>
              <a:rPr lang="en" dirty="0" err="1"/>
              <a:t>DuPaul</a:t>
            </a:r>
            <a:r>
              <a:rPr lang="en" dirty="0"/>
              <a:t>, </a:t>
            </a:r>
            <a:r>
              <a:rPr lang="en" dirty="0" err="1"/>
              <a:t>Weyandt</a:t>
            </a:r>
            <a:r>
              <a:rPr lang="en" dirty="0"/>
              <a:t> and </a:t>
            </a:r>
            <a:r>
              <a:rPr lang="en" dirty="0" err="1"/>
              <a:t>Janusis</a:t>
            </a:r>
            <a:r>
              <a:rPr lang="en" dirty="0"/>
              <a:t>: 2001)</a:t>
            </a:r>
            <a:endParaRPr dirty="0"/>
          </a:p>
          <a:p>
            <a:pPr marL="3657600" lvl="0" indent="457200" algn="l" rtl="0">
              <a:spcBef>
                <a:spcPts val="1200"/>
              </a:spcBef>
              <a:spcAft>
                <a:spcPts val="0"/>
              </a:spcAft>
              <a:buNone/>
            </a:pPr>
            <a:endParaRPr dirty="0"/>
          </a:p>
          <a:p>
            <a:pPr marL="0" lvl="0" indent="0" algn="l" rtl="0">
              <a:spcBef>
                <a:spcPts val="1200"/>
              </a:spcBef>
              <a:spcAft>
                <a:spcPts val="1200"/>
              </a:spcAft>
              <a:buNone/>
            </a:pPr>
            <a:endParaRPr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8"/>
          <p:cNvSpPr txBox="1">
            <a:spLocks noGrp="1"/>
          </p:cNvSpPr>
          <p:nvPr>
            <p:ph type="title"/>
          </p:nvPr>
        </p:nvSpPr>
        <p:spPr>
          <a:xfrm>
            <a:off x="311700" y="578850"/>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a:t>How can token reinforcement be implemented in School A?</a:t>
            </a:r>
            <a:endParaRPr/>
          </a:p>
        </p:txBody>
      </p:sp>
      <p:sp>
        <p:nvSpPr>
          <p:cNvPr id="165" name="Google Shape;165;p28"/>
          <p:cNvSpPr txBox="1">
            <a:spLocks noGrp="1"/>
          </p:cNvSpPr>
          <p:nvPr>
            <p:ph type="body" idx="1"/>
          </p:nvPr>
        </p:nvSpPr>
        <p:spPr>
          <a:xfrm>
            <a:off x="311700" y="1619625"/>
            <a:ext cx="3829500" cy="3195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070" b="1" dirty="0">
                <a:latin typeface="Arial"/>
                <a:ea typeface="Arial"/>
                <a:cs typeface="Arial"/>
                <a:sym typeface="Arial"/>
              </a:rPr>
              <a:t>Class Charts</a:t>
            </a:r>
            <a:endParaRPr sz="2070" b="1" dirty="0">
              <a:latin typeface="Arial"/>
              <a:ea typeface="Arial"/>
              <a:cs typeface="Arial"/>
              <a:sym typeface="Arial"/>
            </a:endParaRPr>
          </a:p>
          <a:p>
            <a:pPr marL="0" lvl="0" indent="0" algn="l" rtl="0">
              <a:spcBef>
                <a:spcPts val="1200"/>
              </a:spcBef>
              <a:spcAft>
                <a:spcPts val="0"/>
              </a:spcAft>
              <a:buNone/>
            </a:pPr>
            <a:r>
              <a:rPr lang="en" sz="1600" dirty="0">
                <a:latin typeface="Arial"/>
                <a:ea typeface="Arial"/>
                <a:cs typeface="Arial"/>
                <a:sym typeface="Arial"/>
              </a:rPr>
              <a:t>Token reinforcement can be effectively enforced using school A’s behaviour system, Class Charts.</a:t>
            </a:r>
            <a:endParaRPr dirty="0"/>
          </a:p>
          <a:p>
            <a:pPr marL="0" lvl="0" indent="0" algn="l" rtl="0">
              <a:spcBef>
                <a:spcPts val="1200"/>
              </a:spcBef>
              <a:spcAft>
                <a:spcPts val="0"/>
              </a:spcAft>
              <a:buNone/>
            </a:pPr>
            <a:r>
              <a:rPr lang="en" sz="1500" dirty="0">
                <a:highlight>
                  <a:srgbClr val="FFFFFF"/>
                </a:highlight>
                <a:latin typeface="Arial"/>
                <a:ea typeface="Arial"/>
                <a:cs typeface="Arial"/>
                <a:sym typeface="Arial"/>
              </a:rPr>
              <a:t>‘</a:t>
            </a:r>
            <a:endParaRPr sz="1500" dirty="0">
              <a:highlight>
                <a:srgbClr val="FFFFFF"/>
              </a:highlight>
              <a:latin typeface="Arial"/>
              <a:ea typeface="Arial"/>
              <a:cs typeface="Arial"/>
              <a:sym typeface="Arial"/>
            </a:endParaRPr>
          </a:p>
          <a:p>
            <a:pPr marL="0" lvl="0" indent="0" algn="l" rtl="0">
              <a:spcBef>
                <a:spcPts val="1200"/>
              </a:spcBef>
              <a:spcAft>
                <a:spcPts val="0"/>
              </a:spcAft>
              <a:buNone/>
            </a:pPr>
            <a:endParaRPr sz="1500" dirty="0">
              <a:solidFill>
                <a:srgbClr val="1A1A1A"/>
              </a:solidFill>
              <a:highlight>
                <a:srgbClr val="FFFFFF"/>
              </a:highlight>
              <a:latin typeface="Arial"/>
              <a:ea typeface="Arial"/>
              <a:cs typeface="Arial"/>
              <a:sym typeface="Arial"/>
            </a:endParaRPr>
          </a:p>
          <a:p>
            <a:pPr marL="0" lvl="0" indent="0" algn="l" rtl="0">
              <a:spcBef>
                <a:spcPts val="1200"/>
              </a:spcBef>
              <a:spcAft>
                <a:spcPts val="0"/>
              </a:spcAft>
              <a:buNone/>
            </a:pPr>
            <a:endParaRPr sz="1500" dirty="0">
              <a:solidFill>
                <a:srgbClr val="1A1A1A"/>
              </a:solidFill>
              <a:highlight>
                <a:srgbClr val="FFFFFF"/>
              </a:highlight>
              <a:latin typeface="Arial"/>
              <a:ea typeface="Arial"/>
              <a:cs typeface="Arial"/>
              <a:sym typeface="Arial"/>
            </a:endParaRPr>
          </a:p>
          <a:p>
            <a:pPr marL="0" lvl="0" indent="0" algn="l" rtl="0">
              <a:spcBef>
                <a:spcPts val="1200"/>
              </a:spcBef>
              <a:spcAft>
                <a:spcPts val="1200"/>
              </a:spcAft>
              <a:buNone/>
            </a:pPr>
            <a:endParaRPr sz="1500" dirty="0">
              <a:solidFill>
                <a:srgbClr val="1A1A1A"/>
              </a:solidFill>
              <a:highlight>
                <a:srgbClr val="FFFFFF"/>
              </a:highlight>
              <a:latin typeface="Arial"/>
              <a:ea typeface="Arial"/>
              <a:cs typeface="Arial"/>
              <a:sym typeface="Arial"/>
            </a:endParaRPr>
          </a:p>
        </p:txBody>
      </p:sp>
      <p:pic>
        <p:nvPicPr>
          <p:cNvPr id="166" name="Google Shape;166;p28"/>
          <p:cNvPicPr preferRelativeResize="0"/>
          <p:nvPr/>
        </p:nvPicPr>
        <p:blipFill>
          <a:blip r:embed="rId3">
            <a:alphaModFix/>
          </a:blip>
          <a:stretch>
            <a:fillRect/>
          </a:stretch>
        </p:blipFill>
        <p:spPr>
          <a:xfrm>
            <a:off x="4403300" y="1410150"/>
            <a:ext cx="4147436" cy="3195301"/>
          </a:xfrm>
          <a:prstGeom prst="rect">
            <a:avLst/>
          </a:prstGeom>
          <a:noFill/>
          <a:ln>
            <a:no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9"/>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a:t>How can a Likert Scale be implemented in School A? </a:t>
            </a:r>
            <a:endParaRPr/>
          </a:p>
        </p:txBody>
      </p:sp>
      <p:pic>
        <p:nvPicPr>
          <p:cNvPr id="172" name="Google Shape;172;p29"/>
          <p:cNvPicPr preferRelativeResize="0"/>
          <p:nvPr/>
        </p:nvPicPr>
        <p:blipFill>
          <a:blip r:embed="rId3">
            <a:alphaModFix/>
          </a:blip>
          <a:stretch>
            <a:fillRect/>
          </a:stretch>
        </p:blipFill>
        <p:spPr>
          <a:xfrm>
            <a:off x="4103846" y="1147225"/>
            <a:ext cx="4302103" cy="3776950"/>
          </a:xfrm>
          <a:prstGeom prst="rect">
            <a:avLst/>
          </a:prstGeom>
          <a:noFill/>
          <a:ln>
            <a:noFill/>
          </a:ln>
        </p:spPr>
      </p:pic>
      <p:sp>
        <p:nvSpPr>
          <p:cNvPr id="173" name="Google Shape;173;p29"/>
          <p:cNvSpPr txBox="1"/>
          <p:nvPr/>
        </p:nvSpPr>
        <p:spPr>
          <a:xfrm>
            <a:off x="673750" y="1478950"/>
            <a:ext cx="24813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Open Sans"/>
                <a:ea typeface="Open Sans"/>
                <a:cs typeface="Open Sans"/>
                <a:sym typeface="Open Sans"/>
              </a:rPr>
              <a:t>The pupils would have specific targets that they would rate to evaluate their own performance throughout the day.</a:t>
            </a:r>
            <a:endParaRPr>
              <a:latin typeface="Open Sans"/>
              <a:ea typeface="Open Sans"/>
              <a:cs typeface="Open Sans"/>
              <a:sym typeface="Open Sans"/>
            </a:endParaRPr>
          </a:p>
        </p:txBody>
      </p:sp>
      <p:cxnSp>
        <p:nvCxnSpPr>
          <p:cNvPr id="174" name="Google Shape;174;p29"/>
          <p:cNvCxnSpPr/>
          <p:nvPr/>
        </p:nvCxnSpPr>
        <p:spPr>
          <a:xfrm rot="10800000" flipH="1">
            <a:off x="2908625" y="2366400"/>
            <a:ext cx="756000" cy="131400"/>
          </a:xfrm>
          <a:prstGeom prst="straightConnector1">
            <a:avLst/>
          </a:prstGeom>
          <a:noFill/>
          <a:ln w="28575" cap="flat" cmpd="sng">
            <a:solidFill>
              <a:schemeClr val="dk1"/>
            </a:solidFill>
            <a:prstDash val="solid"/>
            <a:round/>
            <a:headEnd type="none" w="med" len="med"/>
            <a:tailEnd type="stealth" w="med" len="med"/>
          </a:ln>
        </p:spPr>
      </p:cxn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30"/>
          <p:cNvSpPr txBox="1">
            <a:spLocks noGrp="1"/>
          </p:cNvSpPr>
          <p:nvPr>
            <p:ph type="title"/>
          </p:nvPr>
        </p:nvSpPr>
        <p:spPr>
          <a:xfrm>
            <a:off x="311700" y="544525"/>
            <a:ext cx="8520600" cy="8313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Clr>
                <a:schemeClr val="dk1"/>
              </a:buClr>
              <a:buSzPct val="26190"/>
              <a:buFont typeface="Arial"/>
              <a:buNone/>
            </a:pPr>
            <a:r>
              <a:rPr lang="en"/>
              <a:t>How can token reinforcement as a Likert Scale be implemented in School A?</a:t>
            </a:r>
            <a:endParaRPr/>
          </a:p>
        </p:txBody>
      </p:sp>
      <p:sp>
        <p:nvSpPr>
          <p:cNvPr id="180" name="Google Shape;180;p30"/>
          <p:cNvSpPr txBox="1"/>
          <p:nvPr/>
        </p:nvSpPr>
        <p:spPr>
          <a:xfrm>
            <a:off x="821650" y="1740450"/>
            <a:ext cx="70827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dirty="0">
                <a:solidFill>
                  <a:schemeClr val="hlink"/>
                </a:solidFill>
                <a:hlinkClick r:id="rId3"/>
              </a:rPr>
              <a:t>https://docs.google.com/forms/d/e/1FAIpQLSeHO3WISCB07DSiHfS9MpXdlmGFLx4KaImMNuWYneNERdf8oA/viewform?usp=sf_link</a:t>
            </a:r>
            <a:endParaRPr dirty="0"/>
          </a:p>
          <a:p>
            <a:pPr marL="0" lvl="0" indent="0" algn="l" rtl="0">
              <a:spcBef>
                <a:spcPts val="0"/>
              </a:spcBef>
              <a:spcAft>
                <a:spcPts val="0"/>
              </a:spcAft>
              <a:buNone/>
            </a:pPr>
            <a:endParaRPr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1"/>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dirty="0"/>
              <a:t>Behavioural Approaches  </a:t>
            </a:r>
            <a:endParaRPr dirty="0"/>
          </a:p>
        </p:txBody>
      </p:sp>
      <p:sp>
        <p:nvSpPr>
          <p:cNvPr id="186" name="Google Shape;186;p31"/>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1"/>
              </a:buClr>
              <a:buSzPts val="1100"/>
              <a:buFont typeface="Arial"/>
              <a:buNone/>
            </a:pPr>
            <a:r>
              <a:rPr lang="en" dirty="0">
                <a:latin typeface="Arial"/>
                <a:ea typeface="Arial"/>
                <a:cs typeface="Arial"/>
                <a:sym typeface="Arial"/>
              </a:rPr>
              <a:t>-As previously stated, self management techniques are most effective in conjunction with successful teacher mediated </a:t>
            </a:r>
            <a:r>
              <a:rPr lang="en" dirty="0" err="1">
                <a:latin typeface="Arial"/>
                <a:ea typeface="Arial"/>
                <a:cs typeface="Arial"/>
                <a:sym typeface="Arial"/>
              </a:rPr>
              <a:t>behavioural</a:t>
            </a:r>
            <a:r>
              <a:rPr lang="en" dirty="0">
                <a:latin typeface="Arial"/>
                <a:ea typeface="Arial"/>
                <a:cs typeface="Arial"/>
                <a:sym typeface="Arial"/>
              </a:rPr>
              <a:t> approaches. </a:t>
            </a:r>
            <a:endParaRPr b="1" dirty="0"/>
          </a:p>
          <a:p>
            <a:pPr marL="0" lvl="0" indent="0" algn="l" rtl="0">
              <a:spcBef>
                <a:spcPts val="1200"/>
              </a:spcBef>
              <a:spcAft>
                <a:spcPts val="0"/>
              </a:spcAft>
              <a:buNone/>
            </a:pPr>
            <a:r>
              <a:rPr lang="en" u="sng" dirty="0"/>
              <a:t>Antecedent strategies include:</a:t>
            </a:r>
            <a:endParaRPr u="sng" dirty="0"/>
          </a:p>
          <a:p>
            <a:pPr marL="0" lvl="0" indent="0" algn="l" rtl="0">
              <a:spcBef>
                <a:spcPts val="1200"/>
              </a:spcBef>
              <a:spcAft>
                <a:spcPts val="0"/>
              </a:spcAft>
              <a:buNone/>
            </a:pPr>
            <a:r>
              <a:rPr lang="en" dirty="0"/>
              <a:t>-</a:t>
            </a:r>
            <a:r>
              <a:rPr lang="en" sz="1700" b="1" dirty="0"/>
              <a:t>Choice Making Interventions</a:t>
            </a:r>
            <a:endParaRPr sz="1700" b="1" dirty="0"/>
          </a:p>
          <a:p>
            <a:pPr marL="0" lvl="0" indent="0" algn="l" rtl="0">
              <a:spcBef>
                <a:spcPts val="1200"/>
              </a:spcBef>
              <a:spcAft>
                <a:spcPts val="0"/>
              </a:spcAft>
              <a:buNone/>
            </a:pPr>
            <a:r>
              <a:rPr lang="en" dirty="0"/>
              <a:t>-</a:t>
            </a:r>
            <a:r>
              <a:rPr lang="en" sz="1700" b="1" dirty="0"/>
              <a:t>Modify task assignments- </a:t>
            </a:r>
            <a:r>
              <a:rPr lang="en" dirty="0"/>
              <a:t>Task modification is used to enhance the academic performance of children identified with ADHD. </a:t>
            </a:r>
            <a:endParaRPr sz="1100" dirty="0">
              <a:solidFill>
                <a:srgbClr val="1A1A1A"/>
              </a:solidFill>
              <a:highlight>
                <a:schemeClr val="lt1"/>
              </a:highlight>
              <a:latin typeface="Arial"/>
              <a:ea typeface="Arial"/>
              <a:cs typeface="Arial"/>
              <a:sym typeface="Arial"/>
            </a:endParaRPr>
          </a:p>
          <a:p>
            <a:pPr marL="0" lvl="0" indent="0" algn="l" rtl="0">
              <a:spcBef>
                <a:spcPts val="1200"/>
              </a:spcBef>
              <a:spcAft>
                <a:spcPts val="1200"/>
              </a:spcAft>
              <a:buNone/>
            </a:pPr>
            <a:r>
              <a:rPr lang="en" dirty="0"/>
              <a:t>-</a:t>
            </a:r>
            <a:r>
              <a:rPr lang="en" sz="1700" b="1" dirty="0"/>
              <a:t>Active teaching of classroom rules</a:t>
            </a:r>
            <a:r>
              <a:rPr lang="en" dirty="0"/>
              <a:t>- Children with ADHD will learn best when clear expectations are fully communicated. </a:t>
            </a:r>
            <a:endParaRPr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2"/>
          <p:cNvSpPr txBox="1">
            <a:spLocks noGrp="1"/>
          </p:cNvSpPr>
          <p:nvPr>
            <p:ph type="title"/>
          </p:nvPr>
        </p:nvSpPr>
        <p:spPr>
          <a:xfrm>
            <a:off x="311700" y="39212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sz="3200" dirty="0"/>
              <a:t>Gibbs’ Reflective Cycle- Conclusion/Action Plan</a:t>
            </a:r>
            <a:endParaRPr sz="3200" dirty="0"/>
          </a:p>
        </p:txBody>
      </p:sp>
      <p:sp>
        <p:nvSpPr>
          <p:cNvPr id="192" name="Google Shape;192;p32"/>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dirty="0"/>
              <a:t>-Proactive and Reactive Interventions= Success in supporting ADHD/ADHD related behaviours </a:t>
            </a:r>
            <a:endParaRPr dirty="0"/>
          </a:p>
          <a:p>
            <a:pPr marL="0" lvl="0" indent="0" algn="l" rtl="0">
              <a:spcBef>
                <a:spcPts val="1200"/>
              </a:spcBef>
              <a:spcAft>
                <a:spcPts val="0"/>
              </a:spcAft>
              <a:buNone/>
            </a:pPr>
            <a:r>
              <a:rPr lang="en" dirty="0"/>
              <a:t>-Focusing on one particular type of event will not be effective in addressing difficult behaviours displayed by pupils with ADHD</a:t>
            </a:r>
            <a:endParaRPr dirty="0"/>
          </a:p>
          <a:p>
            <a:pPr marL="0" lvl="0" indent="0" algn="l" rtl="0">
              <a:spcBef>
                <a:spcPts val="1200"/>
              </a:spcBef>
              <a:spcAft>
                <a:spcPts val="0"/>
              </a:spcAft>
              <a:buNone/>
            </a:pPr>
            <a:r>
              <a:rPr lang="en" dirty="0"/>
              <a:t>-Improve knowledge of staff</a:t>
            </a:r>
            <a:endParaRPr dirty="0"/>
          </a:p>
          <a:p>
            <a:pPr marL="0" lvl="0" indent="0" algn="l" rtl="0">
              <a:spcBef>
                <a:spcPts val="1200"/>
              </a:spcBef>
              <a:spcAft>
                <a:spcPts val="0"/>
              </a:spcAft>
              <a:buNone/>
            </a:pPr>
            <a:r>
              <a:rPr lang="en" dirty="0"/>
              <a:t>-Develop better home-school partnerships</a:t>
            </a:r>
            <a:endParaRPr dirty="0"/>
          </a:p>
          <a:p>
            <a:pPr marL="0" lvl="0" indent="0" algn="l" rtl="0">
              <a:spcBef>
                <a:spcPts val="1200"/>
              </a:spcBef>
              <a:spcAft>
                <a:spcPts val="1200"/>
              </a:spcAft>
              <a:buNone/>
            </a:pPr>
            <a:r>
              <a:rPr lang="en" dirty="0" smtClean="0"/>
              <a:t>-</a:t>
            </a:r>
            <a:r>
              <a:rPr lang="en-GB" dirty="0" smtClean="0"/>
              <a:t>School A already use token reinforcement in the form of a Daily Report Card, these should now be used in conjunction with self management </a:t>
            </a:r>
            <a:r>
              <a:rPr lang="en-GB" dirty="0" smtClean="0"/>
              <a:t>techniques</a:t>
            </a:r>
          </a:p>
          <a:p>
            <a:pPr marL="0" lvl="0" indent="0" algn="l" rtl="0">
              <a:spcBef>
                <a:spcPts val="1200"/>
              </a:spcBef>
              <a:spcAft>
                <a:spcPts val="1200"/>
              </a:spcAft>
              <a:buNone/>
            </a:pPr>
            <a:r>
              <a:rPr lang="en-GB" dirty="0" smtClean="0"/>
              <a:t>-Pupils </a:t>
            </a:r>
            <a:r>
              <a:rPr lang="en-GB" dirty="0" smtClean="0"/>
              <a:t>who display ADHD related behaviours do not need a diagnosis to receive support in the form of self management and behavioural </a:t>
            </a:r>
            <a:r>
              <a:rPr lang="en-GB" dirty="0" smtClean="0"/>
              <a:t>interventions</a:t>
            </a:r>
          </a:p>
          <a:p>
            <a:pPr marL="0" lvl="0" indent="0" algn="l" rtl="0">
              <a:spcBef>
                <a:spcPts val="1200"/>
              </a:spcBef>
              <a:spcAft>
                <a:spcPts val="1200"/>
              </a:spcAft>
              <a:buNone/>
            </a:pPr>
            <a:r>
              <a:rPr lang="en-GB" dirty="0" smtClean="0"/>
              <a:t>-Schools will become responsible for completing referrals for ADHD as part of the ALN reform. This is currently still in draft.</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3"/>
          <p:cNvSpPr txBox="1">
            <a:spLocks noGrp="1"/>
          </p:cNvSpPr>
          <p:nvPr>
            <p:ph type="title"/>
          </p:nvPr>
        </p:nvSpPr>
        <p:spPr>
          <a:xfrm>
            <a:off x="311700" y="-293675"/>
            <a:ext cx="8520600" cy="831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sz="2500" u="sng"/>
              <a:t>References</a:t>
            </a:r>
            <a:endParaRPr sz="2500" u="sng"/>
          </a:p>
        </p:txBody>
      </p:sp>
      <p:sp>
        <p:nvSpPr>
          <p:cNvPr id="198" name="Google Shape;198;p33"/>
          <p:cNvSpPr txBox="1">
            <a:spLocks noGrp="1"/>
          </p:cNvSpPr>
          <p:nvPr>
            <p:ph type="body" idx="1"/>
          </p:nvPr>
        </p:nvSpPr>
        <p:spPr>
          <a:xfrm>
            <a:off x="311700" y="583225"/>
            <a:ext cx="8520600" cy="45765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700" dirty="0">
                <a:highlight>
                  <a:srgbClr val="FFFFFF"/>
                </a:highlight>
                <a:latin typeface="Arial"/>
                <a:ea typeface="Arial"/>
                <a:cs typeface="Arial"/>
                <a:sym typeface="Arial"/>
              </a:rPr>
              <a:t>2019. </a:t>
            </a:r>
            <a:r>
              <a:rPr lang="en" sz="700" i="1" dirty="0" err="1">
                <a:highlight>
                  <a:srgbClr val="FFFFFF"/>
                </a:highlight>
                <a:latin typeface="Arial"/>
                <a:ea typeface="Arial"/>
                <a:cs typeface="Arial"/>
                <a:sym typeface="Arial"/>
              </a:rPr>
              <a:t>Estyn</a:t>
            </a:r>
            <a:r>
              <a:rPr lang="en" sz="700" i="1" dirty="0">
                <a:highlight>
                  <a:srgbClr val="FFFFFF"/>
                </a:highlight>
                <a:latin typeface="Arial"/>
                <a:ea typeface="Arial"/>
                <a:cs typeface="Arial"/>
                <a:sym typeface="Arial"/>
              </a:rPr>
              <a:t> Report</a:t>
            </a:r>
            <a:r>
              <a:rPr lang="en" sz="700" dirty="0">
                <a:highlight>
                  <a:srgbClr val="FFFFFF"/>
                </a:highlight>
                <a:latin typeface="Arial"/>
                <a:ea typeface="Arial"/>
                <a:cs typeface="Arial"/>
                <a:sym typeface="Arial"/>
              </a:rPr>
              <a:t>. [</a:t>
            </a:r>
            <a:r>
              <a:rPr lang="en" sz="700" dirty="0" err="1">
                <a:highlight>
                  <a:srgbClr val="FFFFFF"/>
                </a:highlight>
                <a:latin typeface="Arial"/>
                <a:ea typeface="Arial"/>
                <a:cs typeface="Arial"/>
                <a:sym typeface="Arial"/>
              </a:rPr>
              <a:t>ebook</a:t>
            </a:r>
            <a:r>
              <a:rPr lang="en" sz="700" dirty="0">
                <a:highlight>
                  <a:srgbClr val="FFFFFF"/>
                </a:highlight>
                <a:latin typeface="Arial"/>
                <a:ea typeface="Arial"/>
                <a:cs typeface="Arial"/>
                <a:sym typeface="Arial"/>
              </a:rPr>
              <a:t>] </a:t>
            </a:r>
            <a:r>
              <a:rPr lang="en" sz="700" dirty="0" err="1">
                <a:highlight>
                  <a:srgbClr val="FFFFFF"/>
                </a:highlight>
                <a:latin typeface="Arial"/>
                <a:ea typeface="Arial"/>
                <a:cs typeface="Arial"/>
                <a:sym typeface="Arial"/>
              </a:rPr>
              <a:t>Estyn</a:t>
            </a:r>
            <a:r>
              <a:rPr lang="en" sz="700" dirty="0">
                <a:highlight>
                  <a:srgbClr val="FFFFFF"/>
                </a:highlight>
                <a:latin typeface="Arial"/>
                <a:ea typeface="Arial"/>
                <a:cs typeface="Arial"/>
                <a:sym typeface="Arial"/>
              </a:rPr>
              <a:t>, Her Majesty’s Inspectorate for Education and Training in Wales, pp.2-3. Available at: &lt;https://</a:t>
            </a:r>
            <a:r>
              <a:rPr lang="en" sz="700" dirty="0" err="1">
                <a:highlight>
                  <a:srgbClr val="FFFFFF"/>
                </a:highlight>
                <a:latin typeface="Arial"/>
                <a:ea typeface="Arial"/>
                <a:cs typeface="Arial"/>
                <a:sym typeface="Arial"/>
              </a:rPr>
              <a:t>www.estyn.gov.wales</a:t>
            </a:r>
            <a:r>
              <a:rPr lang="en" sz="700" dirty="0">
                <a:highlight>
                  <a:srgbClr val="FFFFFF"/>
                </a:highlight>
                <a:latin typeface="Arial"/>
                <a:ea typeface="Arial"/>
                <a:cs typeface="Arial"/>
                <a:sym typeface="Arial"/>
              </a:rPr>
              <a:t>/system/files/2021-08/Inspection%20report%20Ysgol%20Dyffryn%20Aman%202019.pdf&gt; [Accessed 13 March 2022].</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Adhdcoaching.org</a:t>
            </a:r>
            <a:r>
              <a:rPr lang="en" sz="700" dirty="0">
                <a:highlight>
                  <a:srgbClr val="FFFFFF"/>
                </a:highlight>
                <a:latin typeface="Arial"/>
                <a:ea typeface="Arial"/>
                <a:cs typeface="Arial"/>
                <a:sym typeface="Arial"/>
              </a:rPr>
              <a:t>. 2022. </a:t>
            </a:r>
            <a:r>
              <a:rPr lang="en" sz="700" i="1" dirty="0">
                <a:highlight>
                  <a:srgbClr val="FFFFFF"/>
                </a:highlight>
                <a:latin typeface="Arial"/>
                <a:ea typeface="Arial"/>
                <a:cs typeface="Arial"/>
                <a:sym typeface="Arial"/>
              </a:rPr>
              <a:t>ADHD Facts</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www.adhdcoaching.org</a:t>
            </a:r>
            <a:r>
              <a:rPr lang="en" sz="700" dirty="0">
                <a:highlight>
                  <a:srgbClr val="FFFFFF"/>
                </a:highlight>
                <a:latin typeface="Arial"/>
                <a:ea typeface="Arial"/>
                <a:cs typeface="Arial"/>
                <a:sym typeface="Arial"/>
              </a:rPr>
              <a:t>/</a:t>
            </a:r>
            <a:r>
              <a:rPr lang="en" sz="700" dirty="0" err="1">
                <a:highlight>
                  <a:srgbClr val="FFFFFF"/>
                </a:highlight>
                <a:latin typeface="Arial"/>
                <a:ea typeface="Arial"/>
                <a:cs typeface="Arial"/>
                <a:sym typeface="Arial"/>
              </a:rPr>
              <a:t>adhdfacts</a:t>
            </a:r>
            <a:r>
              <a:rPr lang="en" sz="700" dirty="0">
                <a:highlight>
                  <a:srgbClr val="FFFFFF"/>
                </a:highlight>
                <a:latin typeface="Arial"/>
                <a:ea typeface="Arial"/>
                <a:cs typeface="Arial"/>
                <a:sym typeface="Arial"/>
              </a:rPr>
              <a:t>&gt; [Accessed 14 March 2022]</a:t>
            </a:r>
            <a:endParaRPr sz="700" dirty="0">
              <a:highlight>
                <a:srgbClr val="FFFFFF"/>
              </a:highlight>
              <a:latin typeface="Arial"/>
              <a:ea typeface="Arial"/>
              <a:cs typeface="Arial"/>
              <a:sym typeface="Arial"/>
            </a:endParaRPr>
          </a:p>
          <a:p>
            <a:pPr marL="0" lvl="0" indent="0" algn="l" rtl="0">
              <a:lnSpc>
                <a:spcPct val="100000"/>
              </a:lnSpc>
              <a:spcBef>
                <a:spcPts val="1200"/>
              </a:spcBef>
              <a:spcAft>
                <a:spcPts val="0"/>
              </a:spcAft>
              <a:buClr>
                <a:schemeClr val="dk1"/>
              </a:buClr>
              <a:buSzPts val="1100"/>
              <a:buFont typeface="Arial"/>
              <a:buNone/>
            </a:pPr>
            <a:r>
              <a:rPr lang="en" sz="700" dirty="0">
                <a:highlight>
                  <a:srgbClr val="FFFFFF"/>
                </a:highlight>
                <a:latin typeface="Arial"/>
                <a:ea typeface="Arial"/>
                <a:cs typeface="Arial"/>
                <a:sym typeface="Arial"/>
              </a:rPr>
              <a:t>CHADD. 2022. </a:t>
            </a:r>
            <a:r>
              <a:rPr lang="en" sz="700" i="1" dirty="0">
                <a:highlight>
                  <a:srgbClr val="FFFFFF"/>
                </a:highlight>
                <a:latin typeface="Arial"/>
                <a:ea typeface="Arial"/>
                <a:cs typeface="Arial"/>
                <a:sym typeface="Arial"/>
              </a:rPr>
              <a:t>Classroom Accommodations - CHADD</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chadd.org</a:t>
            </a:r>
            <a:r>
              <a:rPr lang="en" sz="700" dirty="0">
                <a:highlight>
                  <a:srgbClr val="FFFFFF"/>
                </a:highlight>
                <a:latin typeface="Arial"/>
                <a:ea typeface="Arial"/>
                <a:cs typeface="Arial"/>
                <a:sym typeface="Arial"/>
              </a:rPr>
              <a:t>/for-educators/classroom-accommodations/&gt; [Accessed 8 March 2022].</a:t>
            </a:r>
            <a:endParaRPr sz="700" dirty="0">
              <a:highlight>
                <a:srgbClr val="FFFFFF"/>
              </a:highlight>
              <a:latin typeface="Arial"/>
              <a:ea typeface="Arial"/>
              <a:cs typeface="Arial"/>
              <a:sym typeface="Arial"/>
            </a:endParaRPr>
          </a:p>
          <a:p>
            <a:pPr marL="0" lvl="0" indent="0" algn="l" rtl="0">
              <a:lnSpc>
                <a:spcPct val="100000"/>
              </a:lnSpc>
              <a:spcBef>
                <a:spcPts val="1200"/>
              </a:spcBef>
              <a:spcAft>
                <a:spcPts val="0"/>
              </a:spcAft>
              <a:buClr>
                <a:schemeClr val="dk1"/>
              </a:buClr>
              <a:buSzPts val="1100"/>
              <a:buFont typeface="Arial"/>
              <a:buNone/>
            </a:pPr>
            <a:r>
              <a:rPr lang="en" sz="700" dirty="0">
                <a:highlight>
                  <a:srgbClr val="FFFFFF"/>
                </a:highlight>
                <a:latin typeface="Arial"/>
                <a:ea typeface="Arial"/>
                <a:cs typeface="Arial"/>
                <a:sym typeface="Arial"/>
              </a:rPr>
              <a:t>CHADD. 2022. </a:t>
            </a:r>
            <a:r>
              <a:rPr lang="en" sz="700" i="1" dirty="0">
                <a:highlight>
                  <a:srgbClr val="FFFFFF"/>
                </a:highlight>
                <a:latin typeface="Arial"/>
                <a:ea typeface="Arial"/>
                <a:cs typeface="Arial"/>
                <a:sym typeface="Arial"/>
              </a:rPr>
              <a:t>Overview - CHADD</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chadd.org</a:t>
            </a:r>
            <a:r>
              <a:rPr lang="en" sz="700" dirty="0">
                <a:highlight>
                  <a:srgbClr val="FFFFFF"/>
                </a:highlight>
                <a:latin typeface="Arial"/>
                <a:ea typeface="Arial"/>
                <a:cs typeface="Arial"/>
                <a:sym typeface="Arial"/>
              </a:rPr>
              <a:t>/for-educators/overview/&gt; [Accessed 18 March 2022].</a:t>
            </a:r>
            <a:endParaRPr sz="700" dirty="0">
              <a:highlight>
                <a:srgbClr val="FFFFFF"/>
              </a:highlight>
              <a:latin typeface="Arial"/>
              <a:ea typeface="Arial"/>
              <a:cs typeface="Arial"/>
              <a:sym typeface="Arial"/>
            </a:endParaRPr>
          </a:p>
          <a:p>
            <a:pPr marL="0" lvl="0" indent="0" algn="l" rtl="0">
              <a:lnSpc>
                <a:spcPct val="100000"/>
              </a:lnSpc>
              <a:spcBef>
                <a:spcPts val="1200"/>
              </a:spcBef>
              <a:spcAft>
                <a:spcPts val="0"/>
              </a:spcAft>
              <a:buClr>
                <a:schemeClr val="dk1"/>
              </a:buClr>
              <a:buSzPts val="1100"/>
              <a:buFont typeface="Arial"/>
              <a:buNone/>
            </a:pPr>
            <a:r>
              <a:rPr lang="en" sz="700" dirty="0">
                <a:highlight>
                  <a:srgbClr val="FFFFFF"/>
                </a:highlight>
                <a:latin typeface="Arial"/>
                <a:ea typeface="Arial"/>
                <a:cs typeface="Arial"/>
                <a:sym typeface="Arial"/>
              </a:rPr>
              <a:t>Child Mind Institute. 2022. </a:t>
            </a:r>
            <a:r>
              <a:rPr lang="en" sz="700" i="1" dirty="0">
                <a:highlight>
                  <a:srgbClr val="FFFFFF"/>
                </a:highlight>
                <a:latin typeface="Arial"/>
                <a:ea typeface="Arial"/>
                <a:cs typeface="Arial"/>
                <a:sym typeface="Arial"/>
              </a:rPr>
              <a:t>What's ADHD (and What's Not) in the Classroom - Child Mind Institute</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childmind.org</a:t>
            </a:r>
            <a:r>
              <a:rPr lang="en" sz="700" dirty="0">
                <a:highlight>
                  <a:srgbClr val="FFFFFF"/>
                </a:highlight>
                <a:latin typeface="Arial"/>
                <a:ea typeface="Arial"/>
                <a:cs typeface="Arial"/>
                <a:sym typeface="Arial"/>
              </a:rPr>
              <a:t>/article/</a:t>
            </a:r>
            <a:r>
              <a:rPr lang="en" sz="700" dirty="0" err="1">
                <a:highlight>
                  <a:srgbClr val="FFFFFF"/>
                </a:highlight>
                <a:latin typeface="Arial"/>
                <a:ea typeface="Arial"/>
                <a:cs typeface="Arial"/>
                <a:sym typeface="Arial"/>
              </a:rPr>
              <a:t>whats</a:t>
            </a:r>
            <a:r>
              <a:rPr lang="en" sz="700" dirty="0">
                <a:highlight>
                  <a:srgbClr val="FFFFFF"/>
                </a:highlight>
                <a:latin typeface="Arial"/>
                <a:ea typeface="Arial"/>
                <a:cs typeface="Arial"/>
                <a:sym typeface="Arial"/>
              </a:rPr>
              <a:t>-</a:t>
            </a:r>
            <a:r>
              <a:rPr lang="en" sz="700" dirty="0" err="1">
                <a:highlight>
                  <a:srgbClr val="FFFFFF"/>
                </a:highlight>
                <a:latin typeface="Arial"/>
                <a:ea typeface="Arial"/>
                <a:cs typeface="Arial"/>
                <a:sym typeface="Arial"/>
              </a:rPr>
              <a:t>adhd</a:t>
            </a:r>
            <a:r>
              <a:rPr lang="en" sz="700" dirty="0">
                <a:highlight>
                  <a:srgbClr val="FFFFFF"/>
                </a:highlight>
                <a:latin typeface="Arial"/>
                <a:ea typeface="Arial"/>
                <a:cs typeface="Arial"/>
                <a:sym typeface="Arial"/>
              </a:rPr>
              <a:t>-and-</a:t>
            </a:r>
            <a:r>
              <a:rPr lang="en" sz="700" dirty="0" err="1">
                <a:highlight>
                  <a:srgbClr val="FFFFFF"/>
                </a:highlight>
                <a:latin typeface="Arial"/>
                <a:ea typeface="Arial"/>
                <a:cs typeface="Arial"/>
                <a:sym typeface="Arial"/>
              </a:rPr>
              <a:t>whats</a:t>
            </a:r>
            <a:r>
              <a:rPr lang="en" sz="700" dirty="0">
                <a:highlight>
                  <a:srgbClr val="FFFFFF"/>
                </a:highlight>
                <a:latin typeface="Arial"/>
                <a:ea typeface="Arial"/>
                <a:cs typeface="Arial"/>
                <a:sym typeface="Arial"/>
              </a:rPr>
              <a:t>-not-in-the-classroom/&gt; [Accessed 12 March 2022].</a:t>
            </a:r>
            <a:endParaRPr sz="700" dirty="0">
              <a:highlight>
                <a:srgbClr val="FFFFFF"/>
              </a:highlight>
              <a:latin typeface="Arial"/>
              <a:ea typeface="Arial"/>
              <a:cs typeface="Arial"/>
              <a:sym typeface="Arial"/>
            </a:endParaRPr>
          </a:p>
          <a:p>
            <a:pPr marL="0" lvl="0" indent="0" algn="l" rtl="0">
              <a:lnSpc>
                <a:spcPct val="100000"/>
              </a:lnSpc>
              <a:spcBef>
                <a:spcPts val="1200"/>
              </a:spcBef>
              <a:spcAft>
                <a:spcPts val="0"/>
              </a:spcAft>
              <a:buClr>
                <a:schemeClr val="dk1"/>
              </a:buClr>
              <a:buSzPts val="1100"/>
              <a:buFont typeface="Arial"/>
              <a:buNone/>
            </a:pPr>
            <a:r>
              <a:rPr lang="en" sz="700" dirty="0">
                <a:highlight>
                  <a:srgbClr val="FFFFFF"/>
                </a:highlight>
                <a:latin typeface="Arial"/>
                <a:ea typeface="Arial"/>
                <a:cs typeface="Arial"/>
                <a:sym typeface="Arial"/>
              </a:rPr>
              <a:t>Daley, D. and Birchwood, J., 2009. ADHD and academic performance: why does ADHD impact on academic performance and what can be done to support ADHD children in the classroom?. </a:t>
            </a:r>
            <a:r>
              <a:rPr lang="en" sz="700" i="1" dirty="0">
                <a:highlight>
                  <a:srgbClr val="FFFFFF"/>
                </a:highlight>
                <a:latin typeface="Arial"/>
                <a:ea typeface="Arial"/>
                <a:cs typeface="Arial"/>
                <a:sym typeface="Arial"/>
              </a:rPr>
              <a:t>Child: Care, Health and Development</a:t>
            </a:r>
            <a:r>
              <a:rPr lang="en" sz="700" dirty="0">
                <a:highlight>
                  <a:srgbClr val="FFFFFF"/>
                </a:highlight>
                <a:latin typeface="Arial"/>
                <a:ea typeface="Arial"/>
                <a:cs typeface="Arial"/>
                <a:sym typeface="Arial"/>
              </a:rPr>
              <a:t>, 36(4), pp.455-464.</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DuPaul</a:t>
            </a:r>
            <a:r>
              <a:rPr lang="en" sz="700" dirty="0">
                <a:highlight>
                  <a:srgbClr val="FFFFFF"/>
                </a:highlight>
                <a:latin typeface="Arial"/>
                <a:ea typeface="Arial"/>
                <a:cs typeface="Arial"/>
                <a:sym typeface="Arial"/>
              </a:rPr>
              <a:t>, G. and </a:t>
            </a:r>
            <a:r>
              <a:rPr lang="en" sz="700" dirty="0" err="1">
                <a:highlight>
                  <a:srgbClr val="FFFFFF"/>
                </a:highlight>
                <a:latin typeface="Arial"/>
                <a:ea typeface="Arial"/>
                <a:cs typeface="Arial"/>
                <a:sym typeface="Arial"/>
              </a:rPr>
              <a:t>Weyandt</a:t>
            </a:r>
            <a:r>
              <a:rPr lang="en" sz="700" dirty="0">
                <a:highlight>
                  <a:srgbClr val="FFFFFF"/>
                </a:highlight>
                <a:latin typeface="Arial"/>
                <a:ea typeface="Arial"/>
                <a:cs typeface="Arial"/>
                <a:sym typeface="Arial"/>
              </a:rPr>
              <a:t>, L., 2006. School‐based Intervention for Children with Attention Deficit Hyperactivity Disorder: Effects on academic, social, and </a:t>
            </a:r>
            <a:r>
              <a:rPr lang="en" sz="700" dirty="0" err="1">
                <a:highlight>
                  <a:srgbClr val="FFFFFF"/>
                </a:highlight>
                <a:latin typeface="Arial"/>
                <a:ea typeface="Arial"/>
                <a:cs typeface="Arial"/>
                <a:sym typeface="Arial"/>
              </a:rPr>
              <a:t>behavioural</a:t>
            </a:r>
            <a:r>
              <a:rPr lang="en" sz="700" dirty="0">
                <a:highlight>
                  <a:srgbClr val="FFFFFF"/>
                </a:highlight>
                <a:latin typeface="Arial"/>
                <a:ea typeface="Arial"/>
                <a:cs typeface="Arial"/>
                <a:sym typeface="Arial"/>
              </a:rPr>
              <a:t> functioning. </a:t>
            </a:r>
            <a:r>
              <a:rPr lang="en" sz="700" i="1" dirty="0">
                <a:highlight>
                  <a:srgbClr val="FFFFFF"/>
                </a:highlight>
                <a:latin typeface="Arial"/>
                <a:ea typeface="Arial"/>
                <a:cs typeface="Arial"/>
                <a:sym typeface="Arial"/>
              </a:rPr>
              <a:t>International Journal of Disability, Development and Education</a:t>
            </a:r>
            <a:r>
              <a:rPr lang="en" sz="700" dirty="0">
                <a:highlight>
                  <a:srgbClr val="FFFFFF"/>
                </a:highlight>
                <a:latin typeface="Arial"/>
                <a:ea typeface="Arial"/>
                <a:cs typeface="Arial"/>
                <a:sym typeface="Arial"/>
              </a:rPr>
              <a:t>, 53(2), pp.161-176.</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DuPaul</a:t>
            </a:r>
            <a:r>
              <a:rPr lang="en" sz="700" dirty="0">
                <a:highlight>
                  <a:srgbClr val="FFFFFF"/>
                </a:highlight>
                <a:latin typeface="Arial"/>
                <a:ea typeface="Arial"/>
                <a:cs typeface="Arial"/>
                <a:sym typeface="Arial"/>
              </a:rPr>
              <a:t>, G., </a:t>
            </a:r>
            <a:r>
              <a:rPr lang="en" sz="700" dirty="0" err="1">
                <a:highlight>
                  <a:srgbClr val="FFFFFF"/>
                </a:highlight>
                <a:latin typeface="Arial"/>
                <a:ea typeface="Arial"/>
                <a:cs typeface="Arial"/>
                <a:sym typeface="Arial"/>
              </a:rPr>
              <a:t>Weyandt</a:t>
            </a:r>
            <a:r>
              <a:rPr lang="en" sz="700" dirty="0">
                <a:highlight>
                  <a:srgbClr val="FFFFFF"/>
                </a:highlight>
                <a:latin typeface="Arial"/>
                <a:ea typeface="Arial"/>
                <a:cs typeface="Arial"/>
                <a:sym typeface="Arial"/>
              </a:rPr>
              <a:t>, L. and </a:t>
            </a:r>
            <a:r>
              <a:rPr lang="en" sz="700" dirty="0" err="1">
                <a:highlight>
                  <a:srgbClr val="FFFFFF"/>
                </a:highlight>
                <a:latin typeface="Arial"/>
                <a:ea typeface="Arial"/>
                <a:cs typeface="Arial"/>
                <a:sym typeface="Arial"/>
              </a:rPr>
              <a:t>Janusis</a:t>
            </a:r>
            <a:r>
              <a:rPr lang="en" sz="700" dirty="0">
                <a:highlight>
                  <a:srgbClr val="FFFFFF"/>
                </a:highlight>
                <a:latin typeface="Arial"/>
                <a:ea typeface="Arial"/>
                <a:cs typeface="Arial"/>
                <a:sym typeface="Arial"/>
              </a:rPr>
              <a:t>, G., 2011. ADHD in the Classroom: Effective Intervention Strategies. </a:t>
            </a:r>
            <a:r>
              <a:rPr lang="en" sz="700" i="1" dirty="0">
                <a:highlight>
                  <a:srgbClr val="FFFFFF"/>
                </a:highlight>
                <a:latin typeface="Arial"/>
                <a:ea typeface="Arial"/>
                <a:cs typeface="Arial"/>
                <a:sym typeface="Arial"/>
              </a:rPr>
              <a:t>Theory Into Practice</a:t>
            </a:r>
            <a:r>
              <a:rPr lang="en" sz="700" dirty="0">
                <a:highlight>
                  <a:srgbClr val="FFFFFF"/>
                </a:highlight>
                <a:latin typeface="Arial"/>
                <a:ea typeface="Arial"/>
                <a:cs typeface="Arial"/>
                <a:sym typeface="Arial"/>
              </a:rPr>
              <a:t>, 50(1), pp.35-42.</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highlight>
                  <a:srgbClr val="FFFFFF"/>
                </a:highlight>
                <a:latin typeface="Arial"/>
                <a:ea typeface="Arial"/>
                <a:cs typeface="Arial"/>
                <a:sym typeface="Arial"/>
              </a:rPr>
              <a:t>Fabiano, G. and Pyle, K., 2018. Best Practices in School Mental Health for Attention-Deficit/Hyperactivity Disorder: A Framework for Intervention. </a:t>
            </a:r>
            <a:r>
              <a:rPr lang="en" sz="700" i="1" dirty="0">
                <a:highlight>
                  <a:srgbClr val="FFFFFF"/>
                </a:highlight>
                <a:latin typeface="Arial"/>
                <a:ea typeface="Arial"/>
                <a:cs typeface="Arial"/>
                <a:sym typeface="Arial"/>
              </a:rPr>
              <a:t>School Mental Health</a:t>
            </a:r>
            <a:r>
              <a:rPr lang="en" sz="700" dirty="0">
                <a:highlight>
                  <a:srgbClr val="FFFFFF"/>
                </a:highlight>
                <a:latin typeface="Arial"/>
                <a:ea typeface="Arial"/>
                <a:cs typeface="Arial"/>
                <a:sym typeface="Arial"/>
              </a:rPr>
              <a:t>, 11(1), pp.72-91.</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Images.pearsonclinical.com</a:t>
            </a:r>
            <a:r>
              <a:rPr lang="en" sz="700" dirty="0">
                <a:highlight>
                  <a:srgbClr val="FFFFFF"/>
                </a:highlight>
                <a:latin typeface="Arial"/>
                <a:ea typeface="Arial"/>
                <a:cs typeface="Arial"/>
                <a:sym typeface="Arial"/>
              </a:rPr>
              <a:t>. 2022. </a:t>
            </a:r>
            <a:r>
              <a:rPr lang="en" sz="700" i="1" dirty="0">
                <a:highlight>
                  <a:srgbClr val="FFFFFF"/>
                </a:highlight>
                <a:latin typeface="Arial"/>
                <a:ea typeface="Arial"/>
                <a:cs typeface="Arial"/>
                <a:sym typeface="Arial"/>
              </a:rPr>
              <a:t>Role of Assessment in RTI – using assessments at each of the RTI tiers</a:t>
            </a:r>
            <a:r>
              <a:rPr lang="en" sz="700" dirty="0">
                <a:highlight>
                  <a:srgbClr val="FFFFFF"/>
                </a:highlight>
                <a:latin typeface="Arial"/>
                <a:ea typeface="Arial"/>
                <a:cs typeface="Arial"/>
                <a:sym typeface="Arial"/>
              </a:rPr>
              <a:t>. [online] Available at: &lt;http://</a:t>
            </a:r>
            <a:r>
              <a:rPr lang="en" sz="700" dirty="0" err="1">
                <a:highlight>
                  <a:srgbClr val="FFFFFF"/>
                </a:highlight>
                <a:latin typeface="Arial"/>
                <a:ea typeface="Arial"/>
                <a:cs typeface="Arial"/>
                <a:sym typeface="Arial"/>
              </a:rPr>
              <a:t>images.pearsonclinical.com</a:t>
            </a:r>
            <a:r>
              <a:rPr lang="en" sz="700" dirty="0">
                <a:highlight>
                  <a:srgbClr val="FFFFFF"/>
                </a:highlight>
                <a:latin typeface="Arial"/>
                <a:ea typeface="Arial"/>
                <a:cs typeface="Arial"/>
                <a:sym typeface="Arial"/>
              </a:rPr>
              <a:t>/images/ca/</a:t>
            </a:r>
            <a:r>
              <a:rPr lang="en" sz="700" dirty="0" err="1">
                <a:highlight>
                  <a:srgbClr val="FFFFFF"/>
                </a:highlight>
                <a:latin typeface="Arial"/>
                <a:ea typeface="Arial"/>
                <a:cs typeface="Arial"/>
                <a:sym typeface="Arial"/>
              </a:rPr>
              <a:t>rti</a:t>
            </a:r>
            <a:r>
              <a:rPr lang="en" sz="700" dirty="0">
                <a:highlight>
                  <a:srgbClr val="FFFFFF"/>
                </a:highlight>
                <a:latin typeface="Arial"/>
                <a:ea typeface="Arial"/>
                <a:cs typeface="Arial"/>
                <a:sym typeface="Arial"/>
              </a:rPr>
              <a:t>/</a:t>
            </a:r>
            <a:r>
              <a:rPr lang="en" sz="700" dirty="0" err="1">
                <a:highlight>
                  <a:srgbClr val="FFFFFF"/>
                </a:highlight>
                <a:latin typeface="Arial"/>
                <a:ea typeface="Arial"/>
                <a:cs typeface="Arial"/>
                <a:sym typeface="Arial"/>
              </a:rPr>
              <a:t>RTI_role.htm</a:t>
            </a:r>
            <a:r>
              <a:rPr lang="en" sz="700" dirty="0">
                <a:highlight>
                  <a:srgbClr val="FFFFFF"/>
                </a:highlight>
                <a:latin typeface="Arial"/>
                <a:ea typeface="Arial"/>
                <a:cs typeface="Arial"/>
                <a:sym typeface="Arial"/>
              </a:rPr>
              <a:t>&gt; [Accessed 16 March 2022].</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highlight>
                  <a:srgbClr val="FFFFFF"/>
                </a:highlight>
                <a:latin typeface="Arial"/>
                <a:ea typeface="Arial"/>
                <a:cs typeface="Arial"/>
                <a:sym typeface="Arial"/>
              </a:rPr>
              <a:t>Inclusive Education. 2022. </a:t>
            </a:r>
            <a:r>
              <a:rPr lang="en" sz="700" i="1" dirty="0">
                <a:highlight>
                  <a:srgbClr val="FFFFFF"/>
                </a:highlight>
                <a:latin typeface="Arial"/>
                <a:ea typeface="Arial"/>
                <a:cs typeface="Arial"/>
                <a:sym typeface="Arial"/>
              </a:rPr>
              <a:t>Present information in different ways</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inclusive.tki.org.nz</a:t>
            </a:r>
            <a:r>
              <a:rPr lang="en" sz="700" dirty="0">
                <a:highlight>
                  <a:srgbClr val="FFFFFF"/>
                </a:highlight>
                <a:latin typeface="Arial"/>
                <a:ea typeface="Arial"/>
                <a:cs typeface="Arial"/>
                <a:sym typeface="Arial"/>
              </a:rPr>
              <a:t>/guides/</a:t>
            </a:r>
            <a:r>
              <a:rPr lang="en" sz="700" dirty="0" err="1">
                <a:highlight>
                  <a:srgbClr val="FFFFFF"/>
                </a:highlight>
                <a:latin typeface="Arial"/>
                <a:ea typeface="Arial"/>
                <a:cs typeface="Arial"/>
                <a:sym typeface="Arial"/>
              </a:rPr>
              <a:t>adhd</a:t>
            </a:r>
            <a:r>
              <a:rPr lang="en" sz="700" dirty="0">
                <a:highlight>
                  <a:srgbClr val="FFFFFF"/>
                </a:highlight>
                <a:latin typeface="Arial"/>
                <a:ea typeface="Arial"/>
                <a:cs typeface="Arial"/>
                <a:sym typeface="Arial"/>
              </a:rPr>
              <a:t>-and-learning/present-information-in-different-ways-secondary/#useful-resources-2571&gt; [Accessed 7 March 2022].</a:t>
            </a:r>
            <a:endParaRPr sz="700" dirty="0">
              <a:highlight>
                <a:srgbClr val="FFFFFF"/>
              </a:highlight>
              <a:latin typeface="Arial"/>
              <a:ea typeface="Arial"/>
              <a:cs typeface="Arial"/>
              <a:sym typeface="Arial"/>
            </a:endParaRPr>
          </a:p>
          <a:p>
            <a:pPr marL="0" lvl="0" indent="0" algn="l" rtl="0">
              <a:lnSpc>
                <a:spcPct val="100000"/>
              </a:lnSpc>
              <a:spcBef>
                <a:spcPts val="1200"/>
              </a:spcBef>
              <a:spcAft>
                <a:spcPts val="0"/>
              </a:spcAft>
              <a:buClr>
                <a:schemeClr val="dk1"/>
              </a:buClr>
              <a:buSzPts val="1100"/>
              <a:buFont typeface="Arial"/>
              <a:buNone/>
            </a:pPr>
            <a:r>
              <a:rPr lang="en" sz="700" dirty="0">
                <a:solidFill>
                  <a:srgbClr val="333333"/>
                </a:solidFill>
                <a:highlight>
                  <a:srgbClr val="FCFCFC"/>
                </a:highlight>
                <a:latin typeface="Arial"/>
                <a:ea typeface="Arial"/>
                <a:cs typeface="Arial"/>
                <a:sym typeface="Arial"/>
              </a:rPr>
              <a:t>Kent, K.M., Pelham, W.E., Molina, B.S.G. </a:t>
            </a:r>
            <a:r>
              <a:rPr lang="en" sz="700" i="1" dirty="0">
                <a:solidFill>
                  <a:srgbClr val="333333"/>
                </a:solidFill>
                <a:highlight>
                  <a:srgbClr val="FCFCFC"/>
                </a:highlight>
                <a:latin typeface="Arial"/>
                <a:ea typeface="Arial"/>
                <a:cs typeface="Arial"/>
                <a:sym typeface="Arial"/>
              </a:rPr>
              <a:t>et al.</a:t>
            </a:r>
            <a:r>
              <a:rPr lang="en" sz="700" dirty="0">
                <a:solidFill>
                  <a:srgbClr val="333333"/>
                </a:solidFill>
                <a:highlight>
                  <a:srgbClr val="FCFCFC"/>
                </a:highlight>
                <a:latin typeface="Arial"/>
                <a:ea typeface="Arial"/>
                <a:cs typeface="Arial"/>
                <a:sym typeface="Arial"/>
              </a:rPr>
              <a:t> The Academic Experience of Male High School Students with ADHD. </a:t>
            </a:r>
            <a:r>
              <a:rPr lang="en" sz="700" i="1" dirty="0">
                <a:solidFill>
                  <a:srgbClr val="333333"/>
                </a:solidFill>
                <a:highlight>
                  <a:srgbClr val="FCFCFC"/>
                </a:highlight>
                <a:latin typeface="Arial"/>
                <a:ea typeface="Arial"/>
                <a:cs typeface="Arial"/>
                <a:sym typeface="Arial"/>
              </a:rPr>
              <a:t>J </a:t>
            </a:r>
            <a:r>
              <a:rPr lang="en" sz="700" i="1" dirty="0" err="1">
                <a:solidFill>
                  <a:srgbClr val="333333"/>
                </a:solidFill>
                <a:highlight>
                  <a:srgbClr val="FCFCFC"/>
                </a:highlight>
                <a:latin typeface="Arial"/>
                <a:ea typeface="Arial"/>
                <a:cs typeface="Arial"/>
                <a:sym typeface="Arial"/>
              </a:rPr>
              <a:t>Abnorm</a:t>
            </a:r>
            <a:r>
              <a:rPr lang="en" sz="700" i="1" dirty="0">
                <a:solidFill>
                  <a:srgbClr val="333333"/>
                </a:solidFill>
                <a:highlight>
                  <a:srgbClr val="FCFCFC"/>
                </a:highlight>
                <a:latin typeface="Arial"/>
                <a:ea typeface="Arial"/>
                <a:cs typeface="Arial"/>
                <a:sym typeface="Arial"/>
              </a:rPr>
              <a:t> Child </a:t>
            </a:r>
            <a:r>
              <a:rPr lang="en" sz="700" i="1" dirty="0" err="1">
                <a:solidFill>
                  <a:srgbClr val="333333"/>
                </a:solidFill>
                <a:highlight>
                  <a:srgbClr val="FCFCFC"/>
                </a:highlight>
                <a:latin typeface="Arial"/>
                <a:ea typeface="Arial"/>
                <a:cs typeface="Arial"/>
                <a:sym typeface="Arial"/>
              </a:rPr>
              <a:t>Psychol</a:t>
            </a:r>
            <a:r>
              <a:rPr lang="en" sz="700" dirty="0">
                <a:solidFill>
                  <a:srgbClr val="333333"/>
                </a:solidFill>
                <a:highlight>
                  <a:srgbClr val="FCFCFC"/>
                </a:highlight>
                <a:latin typeface="Arial"/>
                <a:ea typeface="Arial"/>
                <a:cs typeface="Arial"/>
                <a:sym typeface="Arial"/>
              </a:rPr>
              <a:t> 39, 451–462 (2011). </a:t>
            </a:r>
            <a:endParaRPr sz="700" dirty="0">
              <a:solidFill>
                <a:srgbClr val="333333"/>
              </a:solidFill>
              <a:highlight>
                <a:srgbClr val="FCFCFC"/>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Pbis.org</a:t>
            </a:r>
            <a:r>
              <a:rPr lang="en" sz="700" dirty="0">
                <a:highlight>
                  <a:srgbClr val="FFFFFF"/>
                </a:highlight>
                <a:latin typeface="Arial"/>
                <a:ea typeface="Arial"/>
                <a:cs typeface="Arial"/>
                <a:sym typeface="Arial"/>
              </a:rPr>
              <a:t>. 2022. </a:t>
            </a:r>
            <a:r>
              <a:rPr lang="en" sz="700" i="1" dirty="0">
                <a:highlight>
                  <a:srgbClr val="FFFFFF"/>
                </a:highlight>
                <a:latin typeface="Arial"/>
                <a:ea typeface="Arial"/>
                <a:cs typeface="Arial"/>
                <a:sym typeface="Arial"/>
              </a:rPr>
              <a:t>Center on PBIS | Tiered Framework</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www.pbis.org</a:t>
            </a:r>
            <a:r>
              <a:rPr lang="en" sz="700" dirty="0">
                <a:highlight>
                  <a:srgbClr val="FFFFFF"/>
                </a:highlight>
                <a:latin typeface="Arial"/>
                <a:ea typeface="Arial"/>
                <a:cs typeface="Arial"/>
                <a:sym typeface="Arial"/>
              </a:rPr>
              <a:t>/</a:t>
            </a:r>
            <a:r>
              <a:rPr lang="en" sz="700" dirty="0" err="1">
                <a:highlight>
                  <a:srgbClr val="FFFFFF"/>
                </a:highlight>
                <a:latin typeface="Arial"/>
                <a:ea typeface="Arial"/>
                <a:cs typeface="Arial"/>
                <a:sym typeface="Arial"/>
              </a:rPr>
              <a:t>pbis</a:t>
            </a:r>
            <a:r>
              <a:rPr lang="en" sz="700" dirty="0">
                <a:highlight>
                  <a:srgbClr val="FFFFFF"/>
                </a:highlight>
                <a:latin typeface="Arial"/>
                <a:ea typeface="Arial"/>
                <a:cs typeface="Arial"/>
                <a:sym typeface="Arial"/>
              </a:rPr>
              <a:t>/tiered-framework#:~:text=Three%20Tiers%20of%20Support,improve%20education%20for%20all%20students&gt; [Accessed 18 March 2022].</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Resa.net</a:t>
            </a:r>
            <a:r>
              <a:rPr lang="en" sz="700" dirty="0">
                <a:highlight>
                  <a:srgbClr val="FFFFFF"/>
                </a:highlight>
                <a:latin typeface="Arial"/>
                <a:ea typeface="Arial"/>
                <a:cs typeface="Arial"/>
                <a:sym typeface="Arial"/>
              </a:rPr>
              <a:t>. 2022. </a:t>
            </a:r>
            <a:r>
              <a:rPr lang="en" sz="700" i="1" dirty="0">
                <a:highlight>
                  <a:srgbClr val="FFFFFF"/>
                </a:highlight>
                <a:latin typeface="Arial"/>
                <a:ea typeface="Arial"/>
                <a:cs typeface="Arial"/>
                <a:sym typeface="Arial"/>
              </a:rPr>
              <a:t>PBIS - Wayne RESA</a:t>
            </a:r>
            <a:r>
              <a:rPr lang="en" sz="700" dirty="0">
                <a:highlight>
                  <a:srgbClr val="FFFFFF"/>
                </a:highlight>
                <a:latin typeface="Arial"/>
                <a:ea typeface="Arial"/>
                <a:cs typeface="Arial"/>
                <a:sym typeface="Arial"/>
              </a:rPr>
              <a:t>. [online] Available at: &lt;https://</a:t>
            </a:r>
            <a:r>
              <a:rPr lang="en" sz="700" dirty="0" err="1">
                <a:highlight>
                  <a:srgbClr val="FFFFFF"/>
                </a:highlight>
                <a:latin typeface="Arial"/>
                <a:ea typeface="Arial"/>
                <a:cs typeface="Arial"/>
                <a:sym typeface="Arial"/>
              </a:rPr>
              <a:t>www.resa.net</a:t>
            </a:r>
            <a:r>
              <a:rPr lang="en" sz="700" dirty="0">
                <a:highlight>
                  <a:srgbClr val="FFFFFF"/>
                </a:highlight>
                <a:latin typeface="Arial"/>
                <a:ea typeface="Arial"/>
                <a:cs typeface="Arial"/>
                <a:sym typeface="Arial"/>
              </a:rPr>
              <a:t>/teaching-learning/</a:t>
            </a:r>
            <a:r>
              <a:rPr lang="en" sz="700" dirty="0" err="1">
                <a:highlight>
                  <a:srgbClr val="FFFFFF"/>
                </a:highlight>
                <a:latin typeface="Arial"/>
                <a:ea typeface="Arial"/>
                <a:cs typeface="Arial"/>
                <a:sym typeface="Arial"/>
              </a:rPr>
              <a:t>pbis</a:t>
            </a:r>
            <a:r>
              <a:rPr lang="en" sz="700" dirty="0">
                <a:highlight>
                  <a:srgbClr val="FFFFFF"/>
                </a:highlight>
                <a:latin typeface="Arial"/>
                <a:ea typeface="Arial"/>
                <a:cs typeface="Arial"/>
                <a:sym typeface="Arial"/>
              </a:rPr>
              <a:t>&gt; [Accessed 21 March 2022].</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a:latin typeface="Arial"/>
                <a:ea typeface="Arial"/>
                <a:cs typeface="Arial"/>
                <a:sym typeface="Arial"/>
              </a:rPr>
              <a:t> </a:t>
            </a:r>
            <a:endParaRPr sz="700" dirty="0">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r>
              <a:rPr lang="en" sz="700" dirty="0" err="1">
                <a:highlight>
                  <a:srgbClr val="FFFFFF"/>
                </a:highlight>
                <a:latin typeface="Arial"/>
                <a:ea typeface="Arial"/>
                <a:cs typeface="Arial"/>
                <a:sym typeface="Arial"/>
              </a:rPr>
              <a:t>Tegtmejer</a:t>
            </a:r>
            <a:r>
              <a:rPr lang="en" sz="700" dirty="0">
                <a:highlight>
                  <a:srgbClr val="FFFFFF"/>
                </a:highlight>
                <a:latin typeface="Arial"/>
                <a:ea typeface="Arial"/>
                <a:cs typeface="Arial"/>
                <a:sym typeface="Arial"/>
              </a:rPr>
              <a:t>, T., 2019. ADHD as a classroom diagnosis. An exploratory study of teachers’ strategies for addressing ‘ADHD classroom behaviour’. </a:t>
            </a:r>
            <a:r>
              <a:rPr lang="en" sz="700" i="1" dirty="0">
                <a:highlight>
                  <a:srgbClr val="FFFFFF"/>
                </a:highlight>
                <a:latin typeface="Arial"/>
                <a:ea typeface="Arial"/>
                <a:cs typeface="Arial"/>
                <a:sym typeface="Arial"/>
              </a:rPr>
              <a:t>Emotional and Behavioural Difficulties</a:t>
            </a:r>
            <a:r>
              <a:rPr lang="en" sz="700" dirty="0">
                <a:highlight>
                  <a:srgbClr val="FFFFFF"/>
                </a:highlight>
                <a:latin typeface="Arial"/>
                <a:ea typeface="Arial"/>
                <a:cs typeface="Arial"/>
                <a:sym typeface="Arial"/>
              </a:rPr>
              <a:t>, 24(3), pp.239-253.</a:t>
            </a:r>
            <a:endParaRPr sz="700" dirty="0">
              <a:highlight>
                <a:srgbClr val="FFFFFF"/>
              </a:highlight>
              <a:latin typeface="Arial"/>
              <a:ea typeface="Arial"/>
              <a:cs typeface="Arial"/>
              <a:sym typeface="Arial"/>
            </a:endParaRPr>
          </a:p>
          <a:p>
            <a:pPr marL="0" lvl="0" indent="0" algn="l" rtl="0">
              <a:lnSpc>
                <a:spcPct val="100000"/>
              </a:lnSpc>
              <a:spcBef>
                <a:spcPts val="0"/>
              </a:spcBef>
              <a:spcAft>
                <a:spcPts val="0"/>
              </a:spcAft>
              <a:buClr>
                <a:schemeClr val="dk1"/>
              </a:buClr>
              <a:buSzPts val="1100"/>
              <a:buFont typeface="Arial"/>
              <a:buNone/>
            </a:pPr>
            <a:endParaRPr sz="700" dirty="0">
              <a:highlight>
                <a:srgbClr val="FFFFFF"/>
              </a:highlight>
              <a:latin typeface="Arial"/>
              <a:ea typeface="Arial"/>
              <a:cs typeface="Arial"/>
              <a:sym typeface="Aria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Luxe">
  <a:themeElements>
    <a:clrScheme name="Luxe">
      <a:dk1>
        <a:srgbClr val="000000"/>
      </a:dk1>
      <a:lt1>
        <a:srgbClr val="FFFFFF"/>
      </a:lt1>
      <a:dk2>
        <a:srgbClr val="B7B7B7"/>
      </a:dk2>
      <a:lt2>
        <a:srgbClr val="CCA677"/>
      </a:lt2>
      <a:accent1>
        <a:srgbClr val="5D4037"/>
      </a:accent1>
      <a:accent2>
        <a:srgbClr val="455A64"/>
      </a:accent2>
      <a:accent3>
        <a:srgbClr val="57BB8A"/>
      </a:accent3>
      <a:accent4>
        <a:srgbClr val="78909C"/>
      </a:accent4>
      <a:accent5>
        <a:srgbClr val="607D8B"/>
      </a:accent5>
      <a:accent6>
        <a:srgbClr val="DCE755"/>
      </a:accent6>
      <a:hlink>
        <a:srgbClr val="607D8B"/>
      </a:hlink>
      <a:folHlink>
        <a:srgbClr val="607D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195</TotalTime>
  <Words>2006</Words>
  <Application>Microsoft Macintosh PowerPoint</Application>
  <PresentationFormat>On-screen Show (16:9)</PresentationFormat>
  <Paragraphs>148</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Economica</vt:lpstr>
      <vt:lpstr>Georgia</vt:lpstr>
      <vt:lpstr>Open Sans</vt:lpstr>
      <vt:lpstr>Roboto</vt:lpstr>
      <vt:lpstr>Arial</vt:lpstr>
      <vt:lpstr>Luxe</vt:lpstr>
      <vt:lpstr>ADHD</vt:lpstr>
      <vt:lpstr>Gibbs’ Reflective Cycle- Description</vt:lpstr>
      <vt:lpstr>Reason for choosing ADHD</vt:lpstr>
      <vt:lpstr>Gibbs’ Reflective Cycle- Feelings</vt:lpstr>
      <vt:lpstr>Gibbs’ Reflective Cycle- Evaluation</vt:lpstr>
      <vt:lpstr>PowerPoint Presentation</vt:lpstr>
      <vt:lpstr>PowerPoint Presentation</vt:lpstr>
      <vt:lpstr>PowerPoint Presentation</vt:lpstr>
      <vt:lpstr>Recognising ADHD in the Classroom</vt:lpstr>
      <vt:lpstr> Gibbs’ Reflective Cycle- Analysis of Interventions  </vt:lpstr>
      <vt:lpstr>Effective Interventions for ADHD in School Settings </vt:lpstr>
      <vt:lpstr>         Response to Intervention (RTI) model </vt:lpstr>
      <vt:lpstr>Three-Tiered Model of Positive Behavioral Interventions and Support</vt:lpstr>
      <vt:lpstr>Academic/ Behavioural Interventions </vt:lpstr>
      <vt:lpstr>Self Management Techniques </vt:lpstr>
      <vt:lpstr>How can token reinforcement be implemented in School A?</vt:lpstr>
      <vt:lpstr>How can a Likert Scale be implemented in School A? </vt:lpstr>
      <vt:lpstr>How can token reinforcement as a Likert Scale be implemented in School A?</vt:lpstr>
      <vt:lpstr>Behavioural Approaches  </vt:lpstr>
      <vt:lpstr>Gibbs’ Reflective Cycle- Conclusion/Action Plan</vt:lpstr>
      <vt:lpstr>References</vt:lpstr>
    </vt:vector>
  </TitlesOfParts>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ADHD</dc:title>
  <cp:lastModifiedBy>Leah Samuel</cp:lastModifiedBy>
  <cp:revision>13</cp:revision>
  <cp:lastPrinted>2022-03-28T19:56:12Z</cp:lastPrinted>
  <dcterms:modified xsi:type="dcterms:W3CDTF">2022-03-29T09:56:02Z</dcterms:modified>
</cp:coreProperties>
</file>