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3"/>
  </p:notesMasterIdLst>
  <p:sldIdLst>
    <p:sldId id="257" r:id="rId2"/>
    <p:sldId id="274" r:id="rId3"/>
    <p:sldId id="256" r:id="rId4"/>
    <p:sldId id="275" r:id="rId5"/>
    <p:sldId id="258" r:id="rId6"/>
    <p:sldId id="271" r:id="rId7"/>
    <p:sldId id="272" r:id="rId8"/>
    <p:sldId id="276" r:id="rId9"/>
    <p:sldId id="277" r:id="rId10"/>
    <p:sldId id="273" r:id="rId11"/>
    <p:sldId id="27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2966" autoAdjust="0"/>
  </p:normalViewPr>
  <p:slideViewPr>
    <p:cSldViewPr snapToGrid="0">
      <p:cViewPr varScale="1">
        <p:scale>
          <a:sx n="55" d="100"/>
          <a:sy n="55" d="100"/>
        </p:scale>
        <p:origin x="1096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A37E04-BEA1-4250-AF2A-4664DE303BB9}" type="datetimeFigureOut">
              <a:rPr lang="en-IN" smtClean="0"/>
              <a:t>07-07-2025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D9965E-6B30-422D-8429-6F1B15F7160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118811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CF375A-ACC7-4577-BAB3-CDF92940F776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163793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CF375A-ACC7-4577-BAB3-CDF92940F776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810833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CF375A-ACC7-4577-BAB3-CDF92940F776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061080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E8980E-017C-4B76-9260-3EFB911F91C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08098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4F4671-9072-01B5-ECE2-3CF217E391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F9E86C0-09B9-E860-A562-973324F264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4CCF1F-B243-DABA-79C9-72A54A2A74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961CDF-F0E2-7DD7-F71F-EEBC53B2D5F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E8980E-017C-4B76-9260-3EFB911F91C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25812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D0064B-6D61-A03F-9127-F0261BCB6F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34C85A3-33C5-F094-8118-6C283B9D6D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12A6DE-3A96-E46B-20CB-9E3996A038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ADA29D-CCDC-3FEF-FB98-D4AA664BEB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E8980E-017C-4B76-9260-3EFB911F91C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6418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DCF623-3C4B-3F54-1E2D-5A586AD9E1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6DE35D-CCC7-55D1-60D1-6A8939888C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81D28E-E343-C343-B273-FEAC10E122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A5DE63-0B08-3FF9-D368-84A58392E1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E8980E-017C-4B76-9260-3EFB911F91C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7810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AE59C7-4E10-4495-E8D4-1F331B3E5C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2B925F-A2AA-D0B9-A1C2-DDE0F93828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A97FC65-9301-AFA9-BE6D-F72B2188E1F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9AE6F9-AF4C-9BF3-9826-1A3C625720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E8980E-017C-4B76-9260-3EFB911F91C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89102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6B78B0-110D-0389-49E1-63CE9857A1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43EA3C-ACDA-178C-54E6-13B643488D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17EA5C-F895-346C-DF39-478A020AA8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8C726F-A4A2-53C0-FCCD-45C9391108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E8980E-017C-4B76-9260-3EFB911F91C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6183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74933-F555-21A7-C661-5E7A1D6F47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BD0AB3-CDFC-8C51-833A-ED2C447AE8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62AB4-CAA6-1AA8-E7DF-BBC6E7D3F2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812D5-58BB-45B2-BDFB-B5BAE00192A2}" type="datetimeFigureOut">
              <a:rPr lang="en-IN" smtClean="0"/>
              <a:t>07-07-2025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0403DD-1359-5CA2-850D-A24B52B958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F2192D-E2D5-90FA-B2E5-2DDEAAC3A6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CAB83-914D-4E72-ABDD-EB61A9C81A9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409881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31287-6BA1-24F6-0580-6974C8B8DC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FDF405-0357-8A04-6EA6-2D0DBA08FE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A2CC3-4E1B-CB33-E56F-B6EFA457E4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812D5-58BB-45B2-BDFB-B5BAE00192A2}" type="datetimeFigureOut">
              <a:rPr lang="en-IN" smtClean="0"/>
              <a:t>07-07-2025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4A874B-BADA-CE70-07E3-FE9A397A0F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ADD25D-1E70-4846-0D76-D61F868F0F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CAB83-914D-4E72-ABDD-EB61A9C81A9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52429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0FF52-0D3C-3E86-78A4-C8B8ECAA3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D622F3-4F39-BFC2-4F41-13E74DB186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91CB4F-719A-EBD0-179A-229D2F9498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812D5-58BB-45B2-BDFB-B5BAE00192A2}" type="datetimeFigureOut">
              <a:rPr lang="en-IN" smtClean="0"/>
              <a:t>07-07-2025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E34AAC-F4DC-AB76-40A3-F6D6A1C123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F9D423-CF7F-9804-B5D1-C80A399667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CAB83-914D-4E72-ABDD-EB61A9C81A9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561546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1A501-B465-3395-885A-9C6F99B949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071F9B-1A3A-D2B8-3F5F-9BE085E4ED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9044C6-E9DC-EF0A-E9AE-B66EC02E3B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E47815-A718-F25E-4992-698A3E2485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812D5-58BB-45B2-BDFB-B5BAE00192A2}" type="datetimeFigureOut">
              <a:rPr lang="en-IN" smtClean="0"/>
              <a:t>07-07-2025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C288B5-54C8-FC65-8B18-7CD314B652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4FAB78-8F1D-D9C7-9D24-01860EF656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CAB83-914D-4E72-ABDD-EB61A9C81A9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613000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78122-F19C-F832-31EA-9381F2293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B1A37E-9D2A-1A5A-5C6C-380E4EF955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9ED889-1F29-CE72-33A1-C2315C56D7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216CF80-F5D5-1D48-9EBF-FFCA3DD326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AAF4B8-2EC8-3418-BEE0-CC2269A6DC6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D75493-ABF9-B191-0EA3-C19FD9ED04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812D5-58BB-45B2-BDFB-B5BAE00192A2}" type="datetimeFigureOut">
              <a:rPr lang="en-IN" smtClean="0"/>
              <a:t>07-07-2025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458D231-037C-2542-4AE0-F2D0C83DE8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C4C8209-0517-8CA3-B485-F5F30AB4B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CAB83-914D-4E72-ABDD-EB61A9C81A9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00698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D0886-040E-D92F-7BC6-52FCF82A7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56639B-F44C-CC75-55B4-4E4145267C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812D5-58BB-45B2-BDFB-B5BAE00192A2}" type="datetimeFigureOut">
              <a:rPr lang="en-IN" smtClean="0"/>
              <a:t>07-07-2025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8A7437-5F76-0A27-941A-3C4D30F6E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54F6EA-1833-D338-8DF4-2F4103E405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CAB83-914D-4E72-ABDD-EB61A9C81A9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8403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01F219-3CB5-6907-7E8D-E95007C388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812D5-58BB-45B2-BDFB-B5BAE00192A2}" type="datetimeFigureOut">
              <a:rPr lang="en-IN" smtClean="0"/>
              <a:t>07-07-2025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71E9E7-649F-5EDD-17B1-D01735FC31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735F97-E466-377F-E4E4-879F54501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CAB83-914D-4E72-ABDD-EB61A9C81A9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773124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1F5C5-A842-9A1F-1981-36BC90C7F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9A595-3FCD-F32A-230E-47DA624E93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F3D184-EABF-B103-A687-054EBFFC57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35EC5-7DF2-C2FC-FEDE-988710BE1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812D5-58BB-45B2-BDFB-B5BAE00192A2}" type="datetimeFigureOut">
              <a:rPr lang="en-IN" smtClean="0"/>
              <a:t>07-07-2025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41A272-0D83-1B49-2F0E-312E84568C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E76B00-364A-27CD-0359-D8399F3DFA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CAB83-914D-4E72-ABDD-EB61A9C81A9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29541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B8F44-99F6-B915-03BF-849DB274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BBA3BD7-D8C8-3C05-1B11-8A463BC587C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7839D9-28AF-56AA-97F1-5941569E12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502C72-FD29-3AAA-6FDB-50002472D0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812D5-58BB-45B2-BDFB-B5BAE00192A2}" type="datetimeFigureOut">
              <a:rPr lang="en-IN" smtClean="0"/>
              <a:t>07-07-2025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2DEBCF-4DBF-2F8F-191D-577F70F5F4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984596-A414-096C-B90D-2A08C2C38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CAB83-914D-4E72-ABDD-EB61A9C81A9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653902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E2C70-B05B-D9D2-194F-0385FFFB1F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1E7120-5B3B-86D4-CD48-7E72B6DD2D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B6450-D440-9EC4-9D8A-B87AEF003C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812D5-58BB-45B2-BDFB-B5BAE00192A2}" type="datetimeFigureOut">
              <a:rPr lang="en-IN" smtClean="0"/>
              <a:t>07-07-2025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31CA74-2807-A7D6-507B-8F766A1FD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228346-06D3-81A8-9585-607DE357D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CAB83-914D-4E72-ABDD-EB61A9C81A9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62194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230F98F-4570-B09D-08E3-F675601C36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7915F1-CC3F-F524-0EC0-41B2E30736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345FB5-3F45-727F-47FA-3E252BDF21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812D5-58BB-45B2-BDFB-B5BAE00192A2}" type="datetimeFigureOut">
              <a:rPr lang="en-IN" smtClean="0"/>
              <a:t>07-07-2025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233BEE-1D7D-0534-22A5-555247B77E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D65ECC-3D0E-48E9-EB9E-3FDD668B84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CAB83-914D-4E72-ABDD-EB61A9C81A9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050485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5000"/>
            <a:lum/>
          </a:blip>
          <a:srcRect/>
          <a:stretch>
            <a:fillRect t="-11000" b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6C3F9-33B5-6849-925F-A5A3A7FEF2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120B67-722C-067D-32AF-C88CE3BD3F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51DE60-FE99-52E7-2A0E-DEF4131800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3812D5-58BB-45B2-BDFB-B5BAE00192A2}" type="datetimeFigureOut">
              <a:rPr lang="en-IN" smtClean="0"/>
              <a:t>07-07-2025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AC40A1-C566-C453-B916-4F23AE03906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A02B1F-F660-DFC3-264F-6FB59ABB83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ACAB83-914D-4E72-ABDD-EB61A9C81A9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208419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95126-3505-AA25-14D1-8CCCFC7AA2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18572" y="1646705"/>
            <a:ext cx="10329442" cy="3564589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Name: International Business Communications </a:t>
            </a:r>
            <a:br>
              <a:rPr lang="en-I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LCBB6001</a:t>
            </a:r>
            <a:br>
              <a:rPr lang="en-I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Iulian Neagu</a:t>
            </a:r>
            <a:br>
              <a:rPr lang="en-I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2107401</a:t>
            </a:r>
            <a:b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 Name: Samson Oladejo</a:t>
            </a:r>
            <a:b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09209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20C3D9-8A1E-8CB2-A9FE-4805AF7BBE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35E6B69-C0F1-C754-B857-52D60412FE5F}"/>
              </a:ext>
            </a:extLst>
          </p:cNvPr>
          <p:cNvSpPr txBox="1"/>
          <p:nvPr/>
        </p:nvSpPr>
        <p:spPr>
          <a:xfrm>
            <a:off x="1735393" y="914722"/>
            <a:ext cx="8721213" cy="50285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  <a:p>
            <a:pPr algn="ctr">
              <a:lnSpc>
                <a:spcPct val="150000"/>
              </a:lnSpc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Introduction………………………………………………………………..……….3</a:t>
            </a:r>
          </a:p>
          <a:p>
            <a:pPr algn="just">
              <a:lnSpc>
                <a:spcPct val="150000"/>
              </a:lnSpc>
            </a:pPr>
            <a:r>
              <a:rPr lang="en-GB" kern="0" dirty="0">
                <a:latin typeface="Times New Roman" panose="02020603050405020304" pitchFamily="18" charset="0"/>
              </a:rPr>
              <a:t>Defining culture and its various elements…………………………………</a:t>
            </a:r>
            <a:r>
              <a:rPr lang="en-IN" kern="0" dirty="0">
                <a:latin typeface="Times New Roman" panose="02020603050405020304" pitchFamily="18" charset="0"/>
              </a:rPr>
              <a:t>……….4</a:t>
            </a:r>
          </a:p>
          <a:p>
            <a:pPr algn="just">
              <a:lnSpc>
                <a:spcPct val="150000"/>
              </a:lnSpc>
            </a:pPr>
            <a:r>
              <a:rPr lang="en-GB" kern="0" dirty="0">
                <a:latin typeface="Times New Roman" panose="02020603050405020304" pitchFamily="18" charset="0"/>
              </a:rPr>
              <a:t>Discussing one theoretical underpinning of the impact of culture</a:t>
            </a:r>
            <a:r>
              <a:rPr lang="en-IN" kern="0">
                <a:latin typeface="Times New Roman" panose="02020603050405020304" pitchFamily="18" charset="0"/>
              </a:rPr>
              <a:t>………..........….</a:t>
            </a:r>
            <a:r>
              <a:rPr lang="en-IN" kern="0" dirty="0">
                <a:latin typeface="Times New Roman" panose="02020603050405020304" pitchFamily="18" charset="0"/>
              </a:rPr>
              <a:t>5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Discussing the cultural elements based on the Chinese to overcome……………………………………………….. 6-7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Negotiation Strategies for successful deal……………………………………………8-9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Conclusion……………………………………………………………………………..10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References……………………………………………………………………………...11	</a:t>
            </a:r>
          </a:p>
          <a:p>
            <a:pPr algn="ctr">
              <a:lnSpc>
                <a:spcPct val="150000"/>
              </a:lnSpc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47350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2037143-6DA3-78C7-A55D-A9F8A5E73A89}"/>
              </a:ext>
            </a:extLst>
          </p:cNvPr>
          <p:cNvSpPr txBox="1"/>
          <p:nvPr/>
        </p:nvSpPr>
        <p:spPr>
          <a:xfrm>
            <a:off x="943897" y="0"/>
            <a:ext cx="6096000" cy="9271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3200" b="1" kern="0" dirty="0">
                <a:effectLst/>
                <a:latin typeface="Times New Roman" panose="02020603050405020304" pitchFamily="18" charset="0"/>
              </a:rPr>
              <a:t>Introduction </a:t>
            </a:r>
            <a:endParaRPr lang="en-IN" sz="3200" b="1" kern="0" dirty="0">
              <a:effectLst/>
              <a:latin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43B5226-C016-7CF0-B82B-BB7388A4842D}"/>
              </a:ext>
            </a:extLst>
          </p:cNvPr>
          <p:cNvSpPr txBox="1"/>
          <p:nvPr/>
        </p:nvSpPr>
        <p:spPr>
          <a:xfrm>
            <a:off x="943897" y="1568502"/>
            <a:ext cx="5692877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Cultural differences impact the negotiation process significantly by affecting decision-making processes, relationship building, time perception and communication approaches. </a:t>
            </a:r>
          </a:p>
          <a:p>
            <a:pPr algn="just"/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respective presentation will discuss the description of culture and its necessary elements. </a:t>
            </a:r>
          </a:p>
          <a:p>
            <a:pPr algn="just"/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One theoretical underpinning related to the culture will be elucidated here. </a:t>
            </a:r>
          </a:p>
          <a:p>
            <a:pPr algn="just"/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Furthermore, negotiation strategies for successful partnerships and deals between the UK company and the Chinese firm will also be stated here. 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026" name="Picture 2" descr="Conducting Cross-cultural Negotiations">
            <a:extLst>
              <a:ext uri="{FF2B5EF4-FFF2-40B4-BE49-F238E27FC236}">
                <a16:creationId xmlns:a16="http://schemas.microsoft.com/office/drawing/2014/main" id="{02F1AA62-4992-D220-E104-AEECBCFF58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2581" y="1714500"/>
            <a:ext cx="4876799" cy="3429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891023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8B89FF0-58A6-4E33-2820-7FC7D1797AD6}"/>
              </a:ext>
            </a:extLst>
          </p:cNvPr>
          <p:cNvSpPr txBox="1"/>
          <p:nvPr/>
        </p:nvSpPr>
        <p:spPr>
          <a:xfrm>
            <a:off x="830253" y="358499"/>
            <a:ext cx="10515599" cy="9271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3200" b="1" kern="0" dirty="0">
                <a:effectLst/>
                <a:latin typeface="Times New Roman" panose="02020603050405020304" pitchFamily="18" charset="0"/>
              </a:rPr>
              <a:t>Defining culture and its various elements  </a:t>
            </a:r>
            <a:endParaRPr lang="en-IN" sz="3200" b="1" kern="0" dirty="0">
              <a:effectLst/>
              <a:latin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9E05D0-8873-5CD8-DF55-5101B56A6CE1}"/>
              </a:ext>
            </a:extLst>
          </p:cNvPr>
          <p:cNvSpPr txBox="1"/>
          <p:nvPr/>
        </p:nvSpPr>
        <p:spPr>
          <a:xfrm>
            <a:off x="5257798" y="1714958"/>
            <a:ext cx="60960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Culture refers to beliefs, values, shared behaviours and material objects representing the characteristics and living standards of a group of people. </a:t>
            </a:r>
          </a:p>
          <a:p>
            <a:pPr algn="just"/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Various core elements of culture are symbols, language, norms, values and artefacts.</a:t>
            </a:r>
          </a:p>
          <a:p>
            <a:pPr algn="just"/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Norms can be formal and informal that control the behaviour of people within a society.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Artefacts or material objects are used or created by a specific culture, reflecting its daily life, art, technology and clothing. 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690D578-D1BE-B04D-7FC4-FE4BDED1C8AF}"/>
              </a:ext>
            </a:extLst>
          </p:cNvPr>
          <p:cNvSpPr txBox="1"/>
          <p:nvPr/>
        </p:nvSpPr>
        <p:spPr>
          <a:xfrm>
            <a:off x="1990572" y="5376872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(Gorton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al.,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2022). </a:t>
            </a:r>
            <a:endParaRPr lang="en-IN" sz="1400" dirty="0"/>
          </a:p>
        </p:txBody>
      </p:sp>
      <p:pic>
        <p:nvPicPr>
          <p:cNvPr id="3074" name="Picture 2" descr="Nigerian Culture and its Counterproductive Elements | by Tomori Uriel |  Medium">
            <a:extLst>
              <a:ext uri="{FF2B5EF4-FFF2-40B4-BE49-F238E27FC236}">
                <a16:creationId xmlns:a16="http://schemas.microsoft.com/office/drawing/2014/main" id="{34338787-6FF7-99B5-AF30-0DEFA17072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2397" y="1618130"/>
            <a:ext cx="3686175" cy="36099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30515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7E039DB-31EA-A8FA-CE3A-BA587F4FE892}"/>
              </a:ext>
            </a:extLst>
          </p:cNvPr>
          <p:cNvSpPr txBox="1"/>
          <p:nvPr/>
        </p:nvSpPr>
        <p:spPr>
          <a:xfrm>
            <a:off x="766915" y="425253"/>
            <a:ext cx="8790039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3200" b="1" kern="0" dirty="0">
                <a:effectLst/>
                <a:latin typeface="Times New Roman" panose="02020603050405020304" pitchFamily="18" charset="0"/>
              </a:rPr>
              <a:t>Discussing one theoretical underpinning of the impact of culture</a:t>
            </a:r>
            <a:endParaRPr lang="en-IN" sz="3200" b="1" kern="0" dirty="0">
              <a:effectLst/>
              <a:latin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16313F-8C53-89A0-EA09-17C8EB788570}"/>
              </a:ext>
            </a:extLst>
          </p:cNvPr>
          <p:cNvSpPr txBox="1"/>
          <p:nvPr/>
        </p:nvSpPr>
        <p:spPr>
          <a:xfrm>
            <a:off x="766915" y="2125067"/>
            <a:ext cx="60960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Individualism vs. Collectivism: 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 respective British company should prioritise the collectivist culture of China for building positive relationships.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Power Distance: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firm must avoid the authority and control of power of one individual and show respect for senior professionals of the Chinese team. 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Long-Term Orientation: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mentioned UK company must demonstrate commitment and patience to create long-term relationships with the Chinese team. 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189206-61EE-FB2C-E7EC-5D9F451287CD}"/>
              </a:ext>
            </a:extLst>
          </p:cNvPr>
          <p:cNvSpPr txBox="1"/>
          <p:nvPr/>
        </p:nvSpPr>
        <p:spPr>
          <a:xfrm>
            <a:off x="9035845" y="5734354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(Wang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al.,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2021).  </a:t>
            </a:r>
            <a:endParaRPr lang="en-IN" sz="1400" dirty="0"/>
          </a:p>
        </p:txBody>
      </p:sp>
      <p:pic>
        <p:nvPicPr>
          <p:cNvPr id="2050" name="Picture 2" descr="Hofstede's Cultural Dimensions EXPLAINED with EXAMPLES | B2U">
            <a:extLst>
              <a:ext uri="{FF2B5EF4-FFF2-40B4-BE49-F238E27FC236}">
                <a16:creationId xmlns:a16="http://schemas.microsoft.com/office/drawing/2014/main" id="{15E77338-F128-5E86-696F-B08B5E8194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3187" y="2299739"/>
            <a:ext cx="4513007" cy="32416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09152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63A71D-F03B-46CA-B531-537D2D99E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787" y="127819"/>
            <a:ext cx="10726994" cy="840660"/>
          </a:xfrm>
        </p:spPr>
        <p:txBody>
          <a:bodyPr>
            <a:noAutofit/>
          </a:bodyPr>
          <a:lstStyle/>
          <a:p>
            <a:pPr algn="just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Discussing the cultural elements based on the Chinese to overcome</a:t>
            </a:r>
            <a:endParaRPr lang="en-IN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C2FA2E-B117-2D12-76D7-B45D4D8A64A5}"/>
              </a:ext>
            </a:extLst>
          </p:cNvPr>
          <p:cNvSpPr txBox="1"/>
          <p:nvPr/>
        </p:nvSpPr>
        <p:spPr>
          <a:xfrm>
            <a:off x="501445" y="1465093"/>
            <a:ext cx="6479457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discussed cultural elements on the basis of Chinese to overcome </a:t>
            </a:r>
          </a:p>
          <a:p>
            <a:pPr algn="just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Building strong and trusting relationship is essential for businesses in the UK.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UK culture also respect the personal space of the employees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(amberstudent, 2025)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Chinses business culture is rooted in tradition and focuses on hierarchy and harmony.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While collaborating with the Chinese firm, the businesses in the UK requires to consider the Chinese business culture in order to ensure they build long-lasting and successful business relationships to ensure better growth and market entry. 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 descr="Science and Security: Setting the Direction for the UK's Research  Relationship with China | RAND">
            <a:extLst>
              <a:ext uri="{FF2B5EF4-FFF2-40B4-BE49-F238E27FC236}">
                <a16:creationId xmlns:a16="http://schemas.microsoft.com/office/drawing/2014/main" id="{83029250-5A7A-ECA8-4A15-3B443CCBE1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1119" y="2458228"/>
            <a:ext cx="4317591" cy="2538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2375E62-B04F-40CE-3327-EFAA6845FA2A}"/>
              </a:ext>
            </a:extLst>
          </p:cNvPr>
          <p:cNvSpPr txBox="1"/>
          <p:nvPr/>
        </p:nvSpPr>
        <p:spPr>
          <a:xfrm>
            <a:off x="8878529" y="5336146"/>
            <a:ext cx="227125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(amberstudent, 2025)</a:t>
            </a:r>
            <a:endParaRPr lang="en-IN" sz="1400" dirty="0"/>
          </a:p>
        </p:txBody>
      </p:sp>
    </p:spTree>
    <p:extLst>
      <p:ext uri="{BB962C8B-B14F-4D97-AF65-F5344CB8AC3E}">
        <p14:creationId xmlns:p14="http://schemas.microsoft.com/office/powerpoint/2010/main" val="34523045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4C63E0-5CC5-04F8-A70F-BFC6F07E0A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1E9E7-D5C9-C527-6FAC-2FB13DA22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787" y="127819"/>
            <a:ext cx="10726994" cy="580104"/>
          </a:xfrm>
        </p:spPr>
        <p:txBody>
          <a:bodyPr>
            <a:noAutofit/>
          </a:bodyPr>
          <a:lstStyle/>
          <a:p>
            <a:pPr algn="just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Contd…</a:t>
            </a:r>
            <a:endParaRPr lang="en-IN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232CCB-F2F2-BA63-D924-ED5DFDD1EF24}"/>
              </a:ext>
            </a:extLst>
          </p:cNvPr>
          <p:cNvSpPr txBox="1"/>
          <p:nvPr/>
        </p:nvSpPr>
        <p:spPr>
          <a:xfrm>
            <a:off x="422787" y="820871"/>
            <a:ext cx="6833419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Ways to overcome the cultural elements</a:t>
            </a:r>
          </a:p>
          <a:p>
            <a:pPr algn="just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electronic company Toshiba is required to understand the work ethics and importance of societal values of China while collaborating with the Chinese firm.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Chinese culture also follows the 996-working hour, which is required to be adopted by the UK firm, as the working hour in the UK is 8hrs per day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(HSBC, 2025)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Chinese work culture emphasises on longer hours, hard work, and respect for the concept of hierarchy, which is different from UK working culture.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Furthermore, the UK culture focuses on individualism, whereas, the Chines culture emphasises on collectivism.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Therefore, while collaborating with the Chinese firm, it is important for Toshiba to adopt the concept of collectivism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(Lansonplace, 2022)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0" name="Picture 2" descr="Tips] Understanding Chinese Work Culture! (Working in China) : r/China">
            <a:extLst>
              <a:ext uri="{FF2B5EF4-FFF2-40B4-BE49-F238E27FC236}">
                <a16:creationId xmlns:a16="http://schemas.microsoft.com/office/drawing/2014/main" id="{8508F01B-E1C2-9C45-A38E-F9152C1EE7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9161" y="1927121"/>
            <a:ext cx="4227871" cy="3170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114FBAA-CDC6-9B1B-5DAF-409EB40BAAC2}"/>
              </a:ext>
            </a:extLst>
          </p:cNvPr>
          <p:cNvSpPr txBox="1"/>
          <p:nvPr/>
        </p:nvSpPr>
        <p:spPr>
          <a:xfrm>
            <a:off x="9085007" y="5390225"/>
            <a:ext cx="206477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(Lansonplace, 2022)</a:t>
            </a:r>
            <a:endParaRPr lang="en-IN" sz="1400" dirty="0"/>
          </a:p>
        </p:txBody>
      </p:sp>
    </p:spTree>
    <p:extLst>
      <p:ext uri="{BB962C8B-B14F-4D97-AF65-F5344CB8AC3E}">
        <p14:creationId xmlns:p14="http://schemas.microsoft.com/office/powerpoint/2010/main" val="12093965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3CBA7B-D414-02C0-5BD2-572143C5C0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C8828-E517-5E2A-C87C-C33970BE5C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787" y="127819"/>
            <a:ext cx="10726994" cy="840660"/>
          </a:xfrm>
        </p:spPr>
        <p:txBody>
          <a:bodyPr>
            <a:noAutofit/>
          </a:bodyPr>
          <a:lstStyle/>
          <a:p>
            <a:r>
              <a:rPr lang="en-I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Negotiation Strategies for a successful deal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2179BC-AFBF-A0F0-3E30-1EFB26B16562}"/>
              </a:ext>
            </a:extLst>
          </p:cNvPr>
          <p:cNvSpPr txBox="1"/>
          <p:nvPr/>
        </p:nvSpPr>
        <p:spPr>
          <a:xfrm>
            <a:off x="5063066" y="1161366"/>
            <a:ext cx="6980902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Proper Preparation</a:t>
            </a:r>
          </a:p>
          <a:p>
            <a:pPr algn="ctr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Negotiating with any company is a very crucial step to achieve the most success, hence, before starting the negotiation process, thorough research is very crucial.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Also, research helps to understand and consider all the best and worst-case scenarios, which increases the effectiveness of the negotiation.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Setting realistic expectations</a:t>
            </a:r>
          </a:p>
          <a:p>
            <a:pPr algn="ctr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One effective negotiating tactic that can be used by Toshiba to foster mutual understanding, credibility, and trust is setting reasonable expectations. 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strategy facilitates agreement-making and fosters collaboration by keeping the emphasis on values rather than impractical demands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6E389B4-4B11-A5FD-D60D-25B87ECAC2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87" y="1756236"/>
            <a:ext cx="4637454" cy="393336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C114321-2995-F8E5-A1B6-D70B2199053A}"/>
              </a:ext>
            </a:extLst>
          </p:cNvPr>
          <p:cNvSpPr txBox="1"/>
          <p:nvPr/>
        </p:nvSpPr>
        <p:spPr>
          <a:xfrm>
            <a:off x="422787" y="5778014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(Forbes, 2025)</a:t>
            </a:r>
            <a:endParaRPr lang="en-IN" sz="1400" dirty="0"/>
          </a:p>
        </p:txBody>
      </p:sp>
    </p:spTree>
    <p:extLst>
      <p:ext uri="{BB962C8B-B14F-4D97-AF65-F5344CB8AC3E}">
        <p14:creationId xmlns:p14="http://schemas.microsoft.com/office/powerpoint/2010/main" val="10182456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92755B-DA87-BD9C-00C3-66FA31BE35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4B7DE-C9AC-0190-ACE2-56579B90A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787" y="127819"/>
            <a:ext cx="10726994" cy="580104"/>
          </a:xfrm>
        </p:spPr>
        <p:txBody>
          <a:bodyPr>
            <a:noAutofit/>
          </a:bodyPr>
          <a:lstStyle/>
          <a:p>
            <a:pPr algn="just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Contd…</a:t>
            </a:r>
            <a:endParaRPr lang="en-IN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A76B61-285A-F078-8FEA-5BE22A189820}"/>
              </a:ext>
            </a:extLst>
          </p:cNvPr>
          <p:cNvSpPr txBox="1"/>
          <p:nvPr/>
        </p:nvSpPr>
        <p:spPr>
          <a:xfrm>
            <a:off x="0" y="707923"/>
            <a:ext cx="6512232" cy="55502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800"/>
              </a:spcAft>
            </a:pPr>
            <a:r>
              <a:rPr lang="en-IN" sz="1800" b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Active listening</a:t>
            </a:r>
          </a:p>
          <a:p>
            <a:pPr algn="ctr">
              <a:spcAft>
                <a:spcPts val="800"/>
              </a:spcAft>
            </a:pPr>
            <a:endParaRPr lang="en-IN" sz="18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strong negotiating tactic that promotes cooperation, establishes trust, and reveals important information is active listening. </a:t>
            </a:r>
          </a:p>
          <a:p>
            <a:pPr marL="285750" indent="-2857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IN" sz="18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Additionally, miscommunication and misunderstandings are frequent deal-breakers that can be avoided with active listening.</a:t>
            </a:r>
          </a:p>
          <a:p>
            <a:pPr marL="285750" indent="-2857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IN" sz="18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800"/>
              </a:spcAft>
            </a:pPr>
            <a:r>
              <a:rPr lang="en-IN" sz="1800" b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Strategic Use of silence and time </a:t>
            </a:r>
          </a:p>
          <a:p>
            <a:pPr algn="ctr">
              <a:spcAft>
                <a:spcPts val="800"/>
              </a:spcAft>
            </a:pPr>
            <a:endParaRPr lang="en-IN" sz="18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Strategic use of timing and silence during negotiations changes the balance of power and makes room for deliberate decision-making. </a:t>
            </a:r>
          </a:p>
          <a:p>
            <a:pPr marL="285750" indent="-2857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IN" sz="18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Additionally, Toshiba can more effectively pace negotiations if it is aware of the other party's deadlines or level of urgency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A47B8EF-FC44-F1C0-2A9D-59D53E53EF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9162" y="1739786"/>
            <a:ext cx="5101105" cy="385363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BBBB260-E2FA-2951-CB4D-4FCE5CB9DFC9}"/>
              </a:ext>
            </a:extLst>
          </p:cNvPr>
          <p:cNvSpPr txBox="1"/>
          <p:nvPr/>
        </p:nvSpPr>
        <p:spPr>
          <a:xfrm>
            <a:off x="6769162" y="5888828"/>
            <a:ext cx="611869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(Taplin, 2023)</a:t>
            </a:r>
            <a:endParaRPr lang="en-IN" sz="1400" dirty="0"/>
          </a:p>
        </p:txBody>
      </p:sp>
    </p:spTree>
    <p:extLst>
      <p:ext uri="{BB962C8B-B14F-4D97-AF65-F5344CB8AC3E}">
        <p14:creationId xmlns:p14="http://schemas.microsoft.com/office/powerpoint/2010/main" val="19788231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EC0388-337E-A64B-7388-00FD7E441B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DB495-8963-D4BC-B638-06B561652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787" y="127819"/>
            <a:ext cx="10726994" cy="580104"/>
          </a:xfrm>
        </p:spPr>
        <p:txBody>
          <a:bodyPr>
            <a:noAutofit/>
          </a:bodyPr>
          <a:lstStyle/>
          <a:p>
            <a:pPr algn="just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IN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00CC39-0D29-7262-8280-56ABE36C508D}"/>
              </a:ext>
            </a:extLst>
          </p:cNvPr>
          <p:cNvSpPr txBox="1"/>
          <p:nvPr/>
        </p:nvSpPr>
        <p:spPr>
          <a:xfrm>
            <a:off x="422787" y="1097870"/>
            <a:ext cx="6833419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above section has focused on different elements of culture such as language, symbol, norms, artifacts, and others.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impact of culture while collaborating with Chinese firm and Toshiba has been discussed here with the implementation of Hofstede’s cultural model.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difference between individualism and collectivism in the context of the UK and China has been depicted here.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Furthermore, the cultural elements such as working hours, hierarchy model, and others on the basis of Chines has also been discussed in the above section.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negotiation strategies for the success of the deals have been elucidated in the above section.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Based on the discussion, it can be said that with cross-cultural training, the collaboration between the aforesaid businesses can be effective. 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6" name="Picture 4" descr="Elements of Culture PowerPoint and Google Slides Template - PPT Slides">
            <a:extLst>
              <a:ext uri="{FF2B5EF4-FFF2-40B4-BE49-F238E27FC236}">
                <a16:creationId xmlns:a16="http://schemas.microsoft.com/office/drawing/2014/main" id="{74E14234-E606-D9F9-199B-53CFB057AB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8657" y="2585883"/>
            <a:ext cx="4218039" cy="237264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70584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FBAE96-8593-93A3-8193-C4F2B2241E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8BEC4-EAD0-5485-8160-B6BEB4728C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9606" y="0"/>
            <a:ext cx="2165398" cy="580104"/>
          </a:xfrm>
        </p:spPr>
        <p:txBody>
          <a:bodyPr>
            <a:noAutofit/>
          </a:bodyPr>
          <a:lstStyle/>
          <a:p>
            <a:pPr algn="just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IN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660189-8909-E5A1-637F-8011EB5B04C2}"/>
              </a:ext>
            </a:extLst>
          </p:cNvPr>
          <p:cNvSpPr txBox="1"/>
          <p:nvPr/>
        </p:nvSpPr>
        <p:spPr>
          <a:xfrm>
            <a:off x="305427" y="864406"/>
            <a:ext cx="11581145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amberstudent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(2025).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UK's Work Culture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https://amberstudent.com/blog/post/the-uk-work-culture-explained [Accessed 11 June 2025].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forbes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(2025).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 Effective Negotiation Strategies From Top Business Experts.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[Online]Available at: https://www.forbes.com/councils/forbesbusinessdevelopmentcouncil/2025/06/09/20-effective-negotiation-strategies-from-top-business-experts/[Accessed 12 June 2025].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Gibson, B., (2025).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Top Negotiation Strategies for Strategic Communication Success.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[Online]Available at: https://www.vistage.com/research-center/business-growth-strategy/six-successful-strategies-for-negotiation/[Accessed 12 June 2025].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Gong, C. and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Ribiere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V., (2021). Developing a unified definition of digital transformation. </a:t>
            </a:r>
            <a:r>
              <a:rPr lang="en-GB" sz="16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Technovation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102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p.102217.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Gorton, G.B., Grennan, J. and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Zentefis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A.K., (2022). Corporate culture.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Annual Review of Financial Economics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14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pp.535-561.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HSBC, (2025).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Guide to China's Business Culture and Etiquette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https://www.businessgo.hsbc.com/en/article/a-guide-to-chinas-business-culture-and-etiquette [Accessed 11 June 2025].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Lansonplace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(2022).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Chinese Culture 101: A Guide to China’s Business Culture &amp; Etiquette.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[Online] Available at: https://lansonplace.com/chinese-culture-101-a-guide-to-chinas-business-culture-etiquette/ [Accessed 11 June 2025].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Taplin, S., (2023).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Power Of Silence: Negotiating Tactics Used By Top Tech Leaders.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[Online] Available at: https://www.forbes.com/councils/forbestechcouncil/2023/09/29/the-power-of-silence-negotiating-tactics-used-by-top-tech-leaders/[Accessed 12 June 2025].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Wang, P.,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Kuah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A.T., Lu, Q., Wong, C., Thirumaran, K., Adegbite, E. and Kendall, W., (2021). The impact of value perceptions on purchase intention of sustainable luxury brands in China and the UK.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Brand Management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28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p.325.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Workforce, (2023).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Power of Active Listening in Business Negotiations.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[Online] Available at: https://omnicard.in/blogs/the-power-of-active-listening-in-business-negotiations[Accessed 12 June 2025].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Zhang, B., (2021). A Comparison between Pedagogical Approaches in UK and China.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Comparative and International Higher Education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(5), pp.232-242.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67458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1362</Words>
  <Application>Microsoft Office PowerPoint</Application>
  <PresentationFormat>Widescreen</PresentationFormat>
  <Paragraphs>119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Office Theme</vt:lpstr>
      <vt:lpstr>Module Name: International Business Communications  Module Code: LCBB6001 Student Name: Iulian Neagu Student ID: 2107401 Lecturer Name: Samson Oladejo </vt:lpstr>
      <vt:lpstr>PowerPoint Presentation</vt:lpstr>
      <vt:lpstr>PowerPoint Presentation</vt:lpstr>
      <vt:lpstr>PowerPoint Presentation</vt:lpstr>
      <vt:lpstr>PowerPoint Presentation</vt:lpstr>
      <vt:lpstr>Discussing the cultural elements based on the Chinese to overcome</vt:lpstr>
      <vt:lpstr>Contd…</vt:lpstr>
      <vt:lpstr>Negotiation Strategies for a successful deal </vt:lpstr>
      <vt:lpstr>Contd…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2025-06-18T13:09:53Z</dcterms:created>
  <dcterms:modified xsi:type="dcterms:W3CDTF">2025-07-07T21:15:37Z</dcterms:modified>
</cp:coreProperties>
</file>