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712" r:id="rId4"/>
  </p:sldMasterIdLst>
  <p:notesMasterIdLst>
    <p:notesMasterId r:id="rId44"/>
  </p:notesMasterIdLst>
  <p:sldIdLst>
    <p:sldId id="257" r:id="rId5"/>
    <p:sldId id="801" r:id="rId6"/>
    <p:sldId id="783" r:id="rId7"/>
    <p:sldId id="710" r:id="rId8"/>
    <p:sldId id="799" r:id="rId9"/>
    <p:sldId id="800" r:id="rId10"/>
    <p:sldId id="739" r:id="rId11"/>
    <p:sldId id="804" r:id="rId12"/>
    <p:sldId id="803" r:id="rId13"/>
    <p:sldId id="802" r:id="rId14"/>
    <p:sldId id="643" r:id="rId15"/>
    <p:sldId id="648" r:id="rId16"/>
    <p:sldId id="758" r:id="rId17"/>
    <p:sldId id="271" r:id="rId18"/>
    <p:sldId id="759" r:id="rId19"/>
    <p:sldId id="273" r:id="rId20"/>
    <p:sldId id="785" r:id="rId21"/>
    <p:sldId id="786" r:id="rId22"/>
    <p:sldId id="787" r:id="rId23"/>
    <p:sldId id="788" r:id="rId24"/>
    <p:sldId id="789" r:id="rId25"/>
    <p:sldId id="767" r:id="rId26"/>
    <p:sldId id="762" r:id="rId27"/>
    <p:sldId id="279" r:id="rId28"/>
    <p:sldId id="763" r:id="rId29"/>
    <p:sldId id="281" r:id="rId30"/>
    <p:sldId id="282" r:id="rId31"/>
    <p:sldId id="285" r:id="rId32"/>
    <p:sldId id="283" r:id="rId33"/>
    <p:sldId id="284" r:id="rId34"/>
    <p:sldId id="765" r:id="rId35"/>
    <p:sldId id="286" r:id="rId36"/>
    <p:sldId id="287" r:id="rId37"/>
    <p:sldId id="768" r:id="rId38"/>
    <p:sldId id="290" r:id="rId39"/>
    <p:sldId id="289" r:id="rId40"/>
    <p:sldId id="769" r:id="rId41"/>
    <p:sldId id="770" r:id="rId42"/>
    <p:sldId id="779" r:id="rId4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24" autoAdjust="0"/>
    <p:restoredTop sz="94619" autoAdjust="0"/>
  </p:normalViewPr>
  <p:slideViewPr>
    <p:cSldViewPr snapToGrid="0">
      <p:cViewPr varScale="1">
        <p:scale>
          <a:sx n="83" d="100"/>
          <a:sy n="83" d="100"/>
        </p:scale>
        <p:origin x="547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8303B2-6492-41C6-B72B-ADC2B32DB1E2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B8B7B6-E3BA-4A0D-9A2A-6CFC733A39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02176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FA0ACE7-29A8-47D3-A7D9-257B711D8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920DE-5A52-4E8B-9E59-8391DB272E65}" type="datetime1">
              <a:rPr lang="en-US" smtClean="0"/>
              <a:t>11/20/2024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EC604B9-52E9-4810-8359-47206518D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898A89F-CA25-400F-B05A-AECBF2517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00175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36344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70E6237-3456-439F-802D-3BA93FC7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3F76D-149D-469F-A83C-0BFE296457DD}" type="datetime1">
              <a:rPr lang="en-US" smtClean="0"/>
              <a:t>11/20/2024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356D3B5-6063-4A89-B88F-9D3043916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2B78BF7-69D3-4CE0-A631-50EFD41EE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24434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2393950"/>
            <a:ext cx="11029615" cy="214746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582016-5696-4A93-887F-BBB3B9002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96DB5-DD13-45D7-8DB7-2B3524211970}" type="datetime1">
              <a:rPr lang="en-US" smtClean="0"/>
              <a:t>11/20/2024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57CFCD5-1192-4E18-8A8F-29E153B44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39A109E-5018-4794-92B3-FD5E5BCD9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6809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194767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6039" y="2228003"/>
            <a:ext cx="5194769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14FA5-224A-4681-8940-4E5D3B8B918A}" type="datetime1">
              <a:rPr lang="en-US" smtClean="0"/>
              <a:t>11/20/2024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33232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5194769" cy="557784"/>
          </a:xfrm>
        </p:spPr>
        <p:txBody>
          <a:bodyPr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194766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6039" y="2250892"/>
            <a:ext cx="5194770" cy="553373"/>
          </a:xfrm>
        </p:spPr>
        <p:txBody>
          <a:bodyPr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6037" y="2926052"/>
            <a:ext cx="5194771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C9E2B-3BF8-413B-94DD-2921A17D2527}" type="datetime1">
              <a:rPr lang="en-US" smtClean="0"/>
              <a:t>11/20/2024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0465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D3037-50B7-40EB-9CC6-A9AE6C5A284B}" type="datetime1">
              <a:rPr lang="en-US" smtClean="0"/>
              <a:t>11/20/2024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9363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BE852-0E8F-40C0-8B39-B122FDD16E46}" type="datetime1">
              <a:rPr lang="en-US" smtClean="0"/>
              <a:t>11/20/2024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94949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601200"/>
            <a:ext cx="3682723" cy="581547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857" y="933450"/>
            <a:ext cx="3031852" cy="1722419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00928" y="1179829"/>
            <a:ext cx="6650991" cy="4658216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7857" y="2836654"/>
            <a:ext cx="3031852" cy="3001392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B919CC2-2A65-446F-B538-9E62490354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56916"/>
            <a:ext cx="2844799" cy="365125"/>
          </a:xfrm>
        </p:spPr>
        <p:txBody>
          <a:bodyPr/>
          <a:lstStyle/>
          <a:p>
            <a:fld id="{605A881E-E600-45A1-B7F7-57381DC16BB4}" type="datetime1">
              <a:rPr lang="en-US" smtClean="0"/>
              <a:t>11/20/2024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72412AE-119E-4982-8B24-63365EFCA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52590"/>
            <a:ext cx="691721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FC4BB19-6AD1-45CF-9F99-00B109890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56916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17666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641350"/>
            <a:ext cx="11290859" cy="3651249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998148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04E75-3EEB-44A1-8BFD-5EF793EFC1AB}" type="datetime1">
              <a:rPr lang="en-US" smtClean="0"/>
              <a:t>11/20/2024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32895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CAEC3-DE29-4474-90D4-EC670E3DF8DD}" type="datetime1">
              <a:rPr lang="en-US" smtClean="0"/>
              <a:t>11/20/2024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35911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058151" y="599725"/>
            <a:ext cx="3687316" cy="581695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204200" y="863600"/>
            <a:ext cx="3124200" cy="4807326"/>
          </a:xfrm>
        </p:spPr>
        <p:txBody>
          <a:bodyPr vert="eaVert" anchor="ctr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863600"/>
            <a:ext cx="7161625" cy="4807326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423B97-A5D4-47B9-8861-73B3707A04CF}"/>
              </a:ext>
            </a:extLst>
          </p:cNvPr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AEC0421-37B4-4481-A10D-69FDF5EC7909}"/>
              </a:ext>
            </a:extLst>
          </p:cNvPr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265B5-9F97-4F1E-99E9-74F7B7E62337}"/>
              </a:ext>
            </a:extLst>
          </p:cNvPr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C74A470-3BD3-4F33-80E5-67E6E87FC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A63FD-744A-403F-9C14-0782DAED1037}" type="datetime1">
              <a:rPr lang="en-US" smtClean="0"/>
              <a:t>11/20/2024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3A30BA-DB50-4D7D-BCDE-17D20FB35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76FF9E58-C0B2-436B-A21C-DB45A00D65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88496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8AE4632D-170A-48CC-BD23-5D20B56EBA51}" type="datetime1">
              <a:rPr lang="en-US" smtClean="0"/>
              <a:t>11/20/2024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0008978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6" r:id="rId1"/>
    <p:sldLayoutId id="2147483757" r:id="rId2"/>
    <p:sldLayoutId id="2147483758" r:id="rId3"/>
    <p:sldLayoutId id="2147483759" r:id="rId4"/>
    <p:sldLayoutId id="2147483711" r:id="rId5"/>
    <p:sldLayoutId id="2147483760" r:id="rId6"/>
    <p:sldLayoutId id="2147483762" r:id="rId7"/>
    <p:sldLayoutId id="2147483706" r:id="rId8"/>
    <p:sldLayoutId id="2147483709" r:id="rId9"/>
    <p:sldLayoutId id="2147483707" r:id="rId10"/>
    <p:sldLayoutId id="2147483708" r:id="rId11"/>
  </p:sldLayoutIdLst>
  <p:hf hdr="0" dt="0"/>
  <p:txStyles>
    <p:titleStyle>
      <a:lvl1pPr algn="l" defTabSz="457200" rtl="0" eaLnBrk="1" latinLnBrk="0" hangingPunct="1">
        <a:lnSpc>
          <a:spcPct val="100000"/>
        </a:lnSpc>
        <a:spcBef>
          <a:spcPct val="0"/>
        </a:spcBef>
        <a:buNone/>
        <a:defRPr sz="28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5hENFA3CJUY" TargetMode="External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hyperlink" Target="https://youtu.be/xcTtQ0hiHbE" TargetMode="Externa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6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6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6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6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PYJ22-YYNW8" TargetMode="External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26B4480E-B7FF-4481-890E-043A69AE6F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79394E1F-0B5F-497D-B2A6-8383A2A548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8068" y="457200"/>
            <a:ext cx="3703320" cy="5935133"/>
            <a:chOff x="438068" y="457200"/>
            <a:chExt cx="3703320" cy="5935133"/>
          </a:xfrm>
        </p:grpSpPr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1F1FF39A-AC3C-4066-9D4C-519AA22812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601201"/>
              <a:ext cx="3702134" cy="5791132"/>
            </a:xfrm>
            <a:prstGeom prst="rect">
              <a:avLst/>
            </a:prstGeom>
            <a:solidFill>
              <a:srgbClr val="465359">
                <a:alpha val="97000"/>
              </a:srgbClr>
            </a:solidFill>
            <a:ln w="6350" cmpd="sng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64C13BAB-7C00-4D21-A857-E3D41C0A2A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C21E816-31F5-48BB-BD02-D15F2F18B48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4200" y="1524001"/>
            <a:ext cx="3412067" cy="347838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Strategic and Agile Business Management</a:t>
            </a:r>
            <a:r>
              <a:rPr lang="en-GB" b="0" i="0" dirty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BMMB7027D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35D6E6B-3353-491C-A3C6-F278D6CED8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4200" y="5145513"/>
            <a:ext cx="3412067" cy="73882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>
                    <a:alpha val="75000"/>
                  </a:srgbClr>
                </a:solidFill>
              </a:rPr>
              <a:t>Daniela Hellyer</a:t>
            </a:r>
          </a:p>
          <a:p>
            <a:r>
              <a:rPr lang="en-US" dirty="0">
                <a:solidFill>
                  <a:srgbClr val="FFFFFF">
                    <a:alpha val="75000"/>
                  </a:srgbClr>
                </a:solidFill>
              </a:rPr>
              <a:t>November 2024</a:t>
            </a:r>
          </a:p>
        </p:txBody>
      </p:sp>
      <p:pic>
        <p:nvPicPr>
          <p:cNvPr id="5" name="Picture 4" descr="White bulbs with a yellow one standing out">
            <a:extLst>
              <a:ext uri="{FF2B5EF4-FFF2-40B4-BE49-F238E27FC236}">
                <a16:creationId xmlns:a16="http://schemas.microsoft.com/office/drawing/2014/main" id="{4667020F-7E64-66F2-1E53-1C5EAA4A0B30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65053" y="1159372"/>
            <a:ext cx="6764864" cy="451554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80E539C-4C1E-9B9A-5EAD-978A92102920}"/>
              </a:ext>
            </a:extLst>
          </p:cNvPr>
          <p:cNvSpPr txBox="1"/>
          <p:nvPr/>
        </p:nvSpPr>
        <p:spPr>
          <a:xfrm>
            <a:off x="4908884" y="4261282"/>
            <a:ext cx="649705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rgbClr val="FFC000"/>
                </a:solidFill>
              </a:rPr>
              <a:t>Organisational Structure &amp; Incentives</a:t>
            </a:r>
          </a:p>
        </p:txBody>
      </p:sp>
    </p:spTree>
    <p:extLst>
      <p:ext uri="{BB962C8B-B14F-4D97-AF65-F5344CB8AC3E}">
        <p14:creationId xmlns:p14="http://schemas.microsoft.com/office/powerpoint/2010/main" val="24758055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579590"/>
          </a:xfrm>
        </p:spPr>
        <p:txBody>
          <a:bodyPr/>
          <a:lstStyle/>
          <a:p>
            <a:r>
              <a:rPr lang="en-GB" dirty="0"/>
              <a:t>This week we will focus on…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764959" y="1490308"/>
            <a:ext cx="10662081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Topics: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800100" marR="0" lvl="1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Welcome</a:t>
            </a:r>
          </a:p>
          <a:p>
            <a:pPr marL="800100" marR="0" lvl="1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Introduction to strategy</a:t>
            </a:r>
          </a:p>
          <a:p>
            <a:pPr marL="800100" marR="0" lvl="1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lang="en-GB" dirty="0">
                <a:solidFill>
                  <a:prstClr val="black"/>
                </a:solidFill>
                <a:latin typeface="Franklin Gothic Book" panose="020B0502020104020203"/>
              </a:rPr>
              <a:t>S</a:t>
            </a: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trategic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 management</a:t>
            </a:r>
          </a:p>
          <a:p>
            <a:pPr marL="800100" marR="0" lvl="1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Strategic analysis</a:t>
            </a:r>
          </a:p>
          <a:p>
            <a:pPr marL="800100" marR="0" lvl="1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Competitive strategy</a:t>
            </a:r>
          </a:p>
          <a:p>
            <a:pPr marL="800100" marR="0" lvl="1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Strategic capabilities</a:t>
            </a:r>
          </a:p>
          <a:p>
            <a:pPr marL="800100" marR="0" lvl="1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lang="en-GB" dirty="0">
                <a:solidFill>
                  <a:prstClr val="black"/>
                </a:solidFill>
                <a:latin typeface="Franklin Gothic Book" panose="020B0502020104020203"/>
              </a:rPr>
              <a:t>Organisational structure</a:t>
            </a:r>
          </a:p>
          <a:p>
            <a:pPr marL="800100" marR="0" lvl="1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lang="en-GB" dirty="0">
                <a:solidFill>
                  <a:prstClr val="black"/>
                </a:solidFill>
                <a:latin typeface="Franklin Gothic Book" panose="020B0502020104020203"/>
              </a:rPr>
              <a:t>Incentives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800100" marR="0" lvl="1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F832EC1D-417E-F2D2-258A-AE9A0724B7E0}"/>
              </a:ext>
            </a:extLst>
          </p:cNvPr>
          <p:cNvSpPr/>
          <p:nvPr/>
        </p:nvSpPr>
        <p:spPr>
          <a:xfrm>
            <a:off x="438096" y="3740726"/>
            <a:ext cx="6917210" cy="581890"/>
          </a:xfrm>
          <a:prstGeom prst="roundRect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575452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3B56F4-E239-2FCE-E789-AF50683CEC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brief recap from our last sessions…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A3F1B5-4715-9F9F-141E-578822C8846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8CF6164-F883-4B4E-3452-EE52B77A88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A377D85-5537-41DE-CA2F-DD7BB6D48E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89133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15B080-E6A0-93DF-09B0-C09881B765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Strategic capabilities – resources &amp; competences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657F0B9-9182-CE60-23BA-6FF19DDB26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(Johnson et al (2011), 9e)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900D6D-EA29-791E-572E-DA7611E7BA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7" name="Picture 12" descr="Table-3-1">
            <a:extLst>
              <a:ext uri="{FF2B5EF4-FFF2-40B4-BE49-F238E27FC236}">
                <a16:creationId xmlns:a16="http://schemas.microsoft.com/office/drawing/2014/main" id="{B9CE8F3E-75D8-F775-FD2C-A75362060A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806992" y="2139616"/>
            <a:ext cx="8353425" cy="3738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24797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AF5C90-69AC-1886-2D23-F17A60592B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Strategic analysis tools and frameworks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762546E-8983-2ECA-77D7-86994317A1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D4BCF63-4D0E-4E2D-8DED-84224388F2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F907959-ED41-2A69-F757-D66788BBABFB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02289" y="2381347"/>
            <a:ext cx="1973465" cy="139622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9DF5483-0E23-730E-5930-080E5D0D6C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1843565" y="4140736"/>
            <a:ext cx="1973465" cy="16527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692AEE4-C758-5AEA-D2F1-86BA0C4ADE62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015742" y="2015910"/>
            <a:ext cx="2328330" cy="1999791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F72B707-65DE-E659-0D4C-3531222D1B45}"/>
              </a:ext>
            </a:extLst>
          </p:cNvPr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766765" y="2724623"/>
            <a:ext cx="3045892" cy="1614322"/>
          </a:xfrm>
          <a:prstGeom prst="rect">
            <a:avLst/>
          </a:prstGeom>
        </p:spPr>
      </p:pic>
      <p:pic>
        <p:nvPicPr>
          <p:cNvPr id="11" name="Picture 9" descr="M06NF006">
            <a:extLst>
              <a:ext uri="{FF2B5EF4-FFF2-40B4-BE49-F238E27FC236}">
                <a16:creationId xmlns:a16="http://schemas.microsoft.com/office/drawing/2014/main" id="{C22723C4-1CA4-E53F-4642-812D19F2EA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999349" y="4338944"/>
            <a:ext cx="2862322" cy="23406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221F274F-462F-4772-8A9E-56FE4508A724}"/>
              </a:ext>
            </a:extLst>
          </p:cNvPr>
          <p:cNvSpPr txBox="1"/>
          <p:nvPr/>
        </p:nvSpPr>
        <p:spPr>
          <a:xfrm>
            <a:off x="136942" y="2432139"/>
            <a:ext cx="172983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PESTEL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64C6015-D316-765D-B9B2-EEE6EE6F2093}"/>
              </a:ext>
            </a:extLst>
          </p:cNvPr>
          <p:cNvSpPr txBox="1"/>
          <p:nvPr/>
        </p:nvSpPr>
        <p:spPr>
          <a:xfrm>
            <a:off x="133165" y="4683342"/>
            <a:ext cx="172983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Porter’s Five Forces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C6AB1A5-B8EF-D827-E39F-058A54C9C93B}"/>
              </a:ext>
            </a:extLst>
          </p:cNvPr>
          <p:cNvSpPr txBox="1"/>
          <p:nvPr/>
        </p:nvSpPr>
        <p:spPr>
          <a:xfrm>
            <a:off x="4117523" y="2432139"/>
            <a:ext cx="197126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SWOT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4FE21EB-5E73-2367-7616-C9E3DF4B0EB6}"/>
              </a:ext>
            </a:extLst>
          </p:cNvPr>
          <p:cNvSpPr txBox="1"/>
          <p:nvPr/>
        </p:nvSpPr>
        <p:spPr>
          <a:xfrm>
            <a:off x="4117523" y="4657788"/>
            <a:ext cx="197126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Bowman’s Strategic Clock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9F374B7-5252-7412-BF87-147DB3B8544F}"/>
              </a:ext>
            </a:extLst>
          </p:cNvPr>
          <p:cNvSpPr txBox="1"/>
          <p:nvPr/>
        </p:nvSpPr>
        <p:spPr>
          <a:xfrm>
            <a:off x="9395116" y="2260581"/>
            <a:ext cx="197126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Ansoff Matrix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6D61549-FE0C-F396-BD5F-7C080CFAC3BB}"/>
              </a:ext>
            </a:extLst>
          </p:cNvPr>
          <p:cNvSpPr txBox="1"/>
          <p:nvPr/>
        </p:nvSpPr>
        <p:spPr>
          <a:xfrm>
            <a:off x="359863" y="2949116"/>
            <a:ext cx="11866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Macro Environment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DF4E6E6-D8EE-98C0-8560-AB219778539C}"/>
              </a:ext>
            </a:extLst>
          </p:cNvPr>
          <p:cNvSpPr txBox="1"/>
          <p:nvPr/>
        </p:nvSpPr>
        <p:spPr>
          <a:xfrm>
            <a:off x="364871" y="5463135"/>
            <a:ext cx="11866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Industry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Environment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3827E09-9C5D-B463-3744-13D31B6D62ED}"/>
              </a:ext>
            </a:extLst>
          </p:cNvPr>
          <p:cNvSpPr txBox="1"/>
          <p:nvPr/>
        </p:nvSpPr>
        <p:spPr>
          <a:xfrm>
            <a:off x="4502343" y="2941994"/>
            <a:ext cx="11866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Internal / External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Environment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6F10D93E-CD21-3130-EFA5-BF48E55DF938}"/>
              </a:ext>
            </a:extLst>
          </p:cNvPr>
          <p:cNvSpPr txBox="1"/>
          <p:nvPr/>
        </p:nvSpPr>
        <p:spPr>
          <a:xfrm>
            <a:off x="4502342" y="5360302"/>
            <a:ext cx="11866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Market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Strategy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00B33628-CAD3-E7F9-4C38-6CDA5F661AA7}"/>
              </a:ext>
            </a:extLst>
          </p:cNvPr>
          <p:cNvSpPr txBox="1"/>
          <p:nvPr/>
        </p:nvSpPr>
        <p:spPr>
          <a:xfrm>
            <a:off x="9865692" y="4402877"/>
            <a:ext cx="11866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Growth Strategies</a:t>
            </a:r>
          </a:p>
        </p:txBody>
      </p:sp>
    </p:spTree>
    <p:extLst>
      <p:ext uri="{BB962C8B-B14F-4D97-AF65-F5344CB8AC3E}">
        <p14:creationId xmlns:p14="http://schemas.microsoft.com/office/powerpoint/2010/main" val="32128599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188AD8-6BF9-BDA4-8BE9-D80E635612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0AE790-0413-33B3-815C-0326EE388A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Strategic analysis tools and frameworks</a:t>
            </a:r>
            <a:br>
              <a:rPr lang="en-GB" dirty="0"/>
            </a:br>
            <a:r>
              <a:rPr lang="en-GB" dirty="0"/>
              <a:t>ACHIEVING (sustainable) COMPETITIVE ADVANTAGE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C98855B-ECE5-F958-F3EC-64E5EEAE4F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43F4CC-1DBB-EE29-3757-DF3AA7D6A5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333180E-5AB8-E515-B3C3-B31EEE5E8A3E}"/>
              </a:ext>
            </a:extLst>
          </p:cNvPr>
          <p:cNvSpPr txBox="1"/>
          <p:nvPr/>
        </p:nvSpPr>
        <p:spPr>
          <a:xfrm>
            <a:off x="2019008" y="2224416"/>
            <a:ext cx="172983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VRIO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2A70D06-1D81-A23E-6AD7-36BA1C69C520}"/>
              </a:ext>
            </a:extLst>
          </p:cNvPr>
          <p:cNvSpPr txBox="1"/>
          <p:nvPr/>
        </p:nvSpPr>
        <p:spPr>
          <a:xfrm>
            <a:off x="5864552" y="4110704"/>
            <a:ext cx="20416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VALUE SYSTEM ANALYSIS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9FFFD9A-5E37-BAD8-F46E-1449D7F25450}"/>
              </a:ext>
            </a:extLst>
          </p:cNvPr>
          <p:cNvSpPr txBox="1"/>
          <p:nvPr/>
        </p:nvSpPr>
        <p:spPr>
          <a:xfrm>
            <a:off x="237174" y="4110704"/>
            <a:ext cx="197126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VALUE</a:t>
            </a:r>
            <a:r>
              <a:rPr kumimoji="0" lang="en-GB" sz="2000" b="1" i="0" u="none" strike="noStrike" kern="1200" cap="none" spc="0" normalizeH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 CHAIN</a:t>
            </a:r>
            <a:endParaRPr kumimoji="0" lang="en-GB" sz="20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966F503-E799-0470-6996-8CFD75BAC3D5}"/>
              </a:ext>
            </a:extLst>
          </p:cNvPr>
          <p:cNvSpPr txBox="1"/>
          <p:nvPr/>
        </p:nvSpPr>
        <p:spPr>
          <a:xfrm>
            <a:off x="2290609" y="2610238"/>
            <a:ext cx="118663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solidFill>
                  <a:prstClr val="black"/>
                </a:solidFill>
                <a:latin typeface="Franklin Gothic Book" panose="020B0502020104020203"/>
              </a:rPr>
              <a:t>Achieving Sustainable Competitive Advantage</a:t>
            </a: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9E34690-92F2-10C6-7F99-44A6DBD960AB}"/>
              </a:ext>
            </a:extLst>
          </p:cNvPr>
          <p:cNvSpPr txBox="1"/>
          <p:nvPr/>
        </p:nvSpPr>
        <p:spPr>
          <a:xfrm>
            <a:off x="5917178" y="5031380"/>
            <a:ext cx="20416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GB" sz="1200" dirty="0">
                <a:solidFill>
                  <a:prstClr val="black"/>
                </a:solidFill>
              </a:rPr>
              <a:t>Set of inter-organisational links and relationships that are necessary to create a product or service.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728D7C7D-802A-C230-76A2-C78736B5CC54}"/>
              </a:ext>
            </a:extLst>
          </p:cNvPr>
          <p:cNvSpPr txBox="1"/>
          <p:nvPr/>
        </p:nvSpPr>
        <p:spPr>
          <a:xfrm>
            <a:off x="318060" y="5031379"/>
            <a:ext cx="177496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solidFill>
                  <a:prstClr val="black"/>
                </a:solidFill>
                <a:latin typeface="Franklin Gothic Book" panose="020B0502020104020203"/>
              </a:rPr>
              <a:t>Analysis of Value Creation as Part of Primary &amp; Secondary Activities</a:t>
            </a: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3" name="Picture 4" descr="Y:\08VOL4\Graphics\Powerpoint\PE_UK\PE528-JOHNSON\Final files\GIF\ch04\M04NF002.gif">
            <a:extLst>
              <a:ext uri="{FF2B5EF4-FFF2-40B4-BE49-F238E27FC236}">
                <a16:creationId xmlns:a16="http://schemas.microsoft.com/office/drawing/2014/main" id="{36E5277D-CBC6-424A-5F30-60B278A544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670587" y="2269567"/>
            <a:ext cx="4434769" cy="1376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02E6B261-64E6-9A9C-9131-DCCD102E8641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312389" y="4099878"/>
            <a:ext cx="3133633" cy="2538243"/>
          </a:xfrm>
          <a:prstGeom prst="rect">
            <a:avLst/>
          </a:prstGeom>
        </p:spPr>
      </p:pic>
      <p:pic>
        <p:nvPicPr>
          <p:cNvPr id="23" name="Picture 11" descr="Shape, polygon&#10;&#10;Description automatically generated">
            <a:extLst>
              <a:ext uri="{FF2B5EF4-FFF2-40B4-BE49-F238E27FC236}">
                <a16:creationId xmlns:a16="http://schemas.microsoft.com/office/drawing/2014/main" id="{C40B6981-33B5-EA63-6B20-D812B32658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8056491" y="4382015"/>
            <a:ext cx="3307906" cy="1663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252572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163F73-5EC8-8764-071D-3B3232EC9C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Achieving sustainable competitive advantage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1439B00-82C6-D64F-8837-8358F31F0C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F78F523-3A39-5CB7-11BF-E502CB461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7" name="Picture 4" descr="Y:\08VOL4\Graphics\Powerpoint\PE_UK\PE528-JOHNSON\Final files\GIF\ch04\M04NF002.gif">
            <a:extLst>
              <a:ext uri="{FF2B5EF4-FFF2-40B4-BE49-F238E27FC236}">
                <a16:creationId xmlns:a16="http://schemas.microsoft.com/office/drawing/2014/main" id="{81951B86-0A21-6EA3-E156-9A3E896B94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88276" y="2601157"/>
            <a:ext cx="8170997" cy="29564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CB474C4A-8651-0C8A-CDD4-09B722C3C8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84961" y="1339273"/>
            <a:ext cx="2529796" cy="47333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44532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D930F4-A5BE-FD2B-86C1-37EE5C3513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Your </a:t>
            </a:r>
            <a:r>
              <a:rPr lang="en-GB" dirty="0" err="1"/>
              <a:t>vrio</a:t>
            </a:r>
            <a:r>
              <a:rPr lang="en-GB" dirty="0"/>
              <a:t> analysis examples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FABAA3F-37B6-543E-49A4-EB000041EE2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4EAE6D0-3EE0-046B-ABEB-5D7B4EC5B3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F67E9BC-8C2A-5EC6-B5D2-4FCB31852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5517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12F529-66D1-B9C9-A264-58980EFC6E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45603A-9322-28FD-2672-C8AFFDD7B2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TESLA'S VRIO ANALYSIS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4F15018-1265-DB38-9AF6-7F175A75CE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C2C73B-48A4-C7DD-B291-7214A2D6FE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9</a:t>
            </a:fld>
            <a:endParaRPr lang="en-US" dirty="0"/>
          </a:p>
        </p:txBody>
      </p:sp>
      <p:pic>
        <p:nvPicPr>
          <p:cNvPr id="5" name="table">
            <a:extLst>
              <a:ext uri="{FF2B5EF4-FFF2-40B4-BE49-F238E27FC236}">
                <a16:creationId xmlns:a16="http://schemas.microsoft.com/office/drawing/2014/main" id="{87DC127F-A198-39D7-F833-D02B226DA2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2558" y="2327579"/>
            <a:ext cx="8626994" cy="2725634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73FDE0DF-28CF-6479-033A-79C16F761CD1}"/>
              </a:ext>
            </a:extLst>
          </p:cNvPr>
          <p:cNvSpPr/>
          <p:nvPr/>
        </p:nvSpPr>
        <p:spPr>
          <a:xfrm>
            <a:off x="452557" y="508004"/>
            <a:ext cx="1734016" cy="766618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/>
              <a:t>Reah</a:t>
            </a: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8AF8CDC-7135-F101-1E7C-6AF197445A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84961" y="1339273"/>
            <a:ext cx="2529796" cy="47333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99106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2C66A81-A2C5-329F-F327-4E27305E78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AF39D6A-FBE7-B884-43B4-1D64A9F159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10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E74AF20-85F3-0272-CE64-E7852D8703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530" y="868457"/>
            <a:ext cx="8299385" cy="5920581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E45038E9-86F6-45A6-03CB-26486FC2F2C6}"/>
              </a:ext>
            </a:extLst>
          </p:cNvPr>
          <p:cNvSpPr/>
          <p:nvPr/>
        </p:nvSpPr>
        <p:spPr>
          <a:xfrm>
            <a:off x="347471" y="637310"/>
            <a:ext cx="1734016" cy="1145309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Florentina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F0F22A6-B159-3A62-A40C-AC5D67E702D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84961" y="1339273"/>
            <a:ext cx="2529796" cy="47333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17008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E2C33E-2D44-4079-3CEB-05D4151582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1507414"/>
            <a:ext cx="3742155" cy="3903332"/>
          </a:xfrm>
        </p:spPr>
        <p:txBody>
          <a:bodyPr anchor="t">
            <a:normAutofit/>
          </a:bodyPr>
          <a:lstStyle/>
          <a:p>
            <a:r>
              <a:rPr lang="en-GB" sz="4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The</a:t>
            </a:r>
            <a:br>
              <a:rPr lang="en-GB" sz="40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GB" sz="4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exploring</a:t>
            </a:r>
            <a:br>
              <a:rPr lang="en-GB" sz="40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GB" sz="4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Strategy framework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5E3CE5-006B-43CE-4CB6-787B04860A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5951810"/>
            <a:ext cx="1052510" cy="365125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8" name="Picture 8">
            <a:extLst>
              <a:ext uri="{FF2B5EF4-FFF2-40B4-BE49-F238E27FC236}">
                <a16:creationId xmlns:a16="http://schemas.microsoft.com/office/drawing/2014/main" id="{A7369885-BE58-30BC-D21D-9821CCA30D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5537" y="655738"/>
            <a:ext cx="7383713" cy="59661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Footer Placeholder 1">
            <a:extLst>
              <a:ext uri="{FF2B5EF4-FFF2-40B4-BE49-F238E27FC236}">
                <a16:creationId xmlns:a16="http://schemas.microsoft.com/office/drawing/2014/main" id="{2BDB2100-F836-2AE9-5A45-4B8D8728FCED}"/>
              </a:ext>
            </a:extLst>
          </p:cNvPr>
          <p:cNvSpPr txBox="1">
            <a:spLocks/>
          </p:cNvSpPr>
          <p:nvPr/>
        </p:nvSpPr>
        <p:spPr>
          <a:xfrm>
            <a:off x="5255710" y="6543155"/>
            <a:ext cx="6184900" cy="30682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spcBef>
                <a:spcPct val="20000"/>
              </a:spcBef>
              <a:buChar char="•"/>
              <a:defRPr sz="3200" kern="1200" cap="all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000" b="0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Johnson, Whittington, Scholes, Angwin, </a:t>
            </a:r>
            <a:r>
              <a:rPr kumimoji="0" lang="en-GB" altLang="en-US" sz="1000" b="0" i="0" u="none" strike="noStrike" kern="1200" cap="all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Regner</a:t>
            </a:r>
            <a:r>
              <a:rPr kumimoji="0" lang="en-GB" altLang="en-US" sz="1000" b="0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(2017)</a:t>
            </a:r>
          </a:p>
        </p:txBody>
      </p:sp>
    </p:spTree>
    <p:extLst>
      <p:ext uri="{BB962C8B-B14F-4D97-AF65-F5344CB8AC3E}">
        <p14:creationId xmlns:p14="http://schemas.microsoft.com/office/powerpoint/2010/main" val="21696016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C9FF0B-372E-AC37-0741-E9380D7DBC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1" y="702156"/>
            <a:ext cx="11352349" cy="1188720"/>
          </a:xfrm>
        </p:spPr>
        <p:txBody>
          <a:bodyPr/>
          <a:lstStyle/>
          <a:p>
            <a:r>
              <a:rPr lang="en-GB" dirty="0"/>
              <a:t>The strategy check list – fundamental questions in strategy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970425-FF7F-6167-F90F-53800D492A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56ECED-45A5-0695-ECD9-7213A19ED0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7" name="Footer Placeholder 1">
            <a:extLst>
              <a:ext uri="{FF2B5EF4-FFF2-40B4-BE49-F238E27FC236}">
                <a16:creationId xmlns:a16="http://schemas.microsoft.com/office/drawing/2014/main" id="{32C2EA60-1744-6216-A204-FC47520A47CA}"/>
              </a:ext>
            </a:extLst>
          </p:cNvPr>
          <p:cNvSpPr txBox="1">
            <a:spLocks/>
          </p:cNvSpPr>
          <p:nvPr/>
        </p:nvSpPr>
        <p:spPr>
          <a:xfrm>
            <a:off x="2793247" y="6002432"/>
            <a:ext cx="6184900" cy="30682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spcBef>
                <a:spcPct val="20000"/>
              </a:spcBef>
              <a:buChar char="•"/>
              <a:defRPr sz="3200" kern="1200" cap="all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000" b="0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Johnson, Whittington, Scholes, Angwin, </a:t>
            </a:r>
            <a:r>
              <a:rPr kumimoji="0" lang="en-GB" altLang="en-US" sz="1000" b="0" i="0" u="none" strike="noStrike" kern="1200" cap="all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Regner</a:t>
            </a:r>
            <a:r>
              <a:rPr kumimoji="0" lang="en-GB" altLang="en-US" sz="1000" b="0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(2017)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85D9E96-F14E-1D0A-881F-BF656E0A73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194" y="2237874"/>
            <a:ext cx="11748946" cy="33173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000139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579590"/>
          </a:xfrm>
        </p:spPr>
        <p:txBody>
          <a:bodyPr/>
          <a:lstStyle/>
          <a:p>
            <a:r>
              <a:rPr lang="en-GB" dirty="0"/>
              <a:t>business structure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764959" y="1499186"/>
            <a:ext cx="1066208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There are two parts to Business Structure: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6F81198-89C5-105F-F2D2-8663BE59B669}"/>
              </a:ext>
            </a:extLst>
          </p:cNvPr>
          <p:cNvSpPr txBox="1"/>
          <p:nvPr/>
        </p:nvSpPr>
        <p:spPr>
          <a:xfrm>
            <a:off x="1101845" y="2695354"/>
            <a:ext cx="610908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b="1" dirty="0">
                <a:solidFill>
                  <a:srgbClr val="0070C0"/>
                </a:solidFill>
                <a:latin typeface="Franklin Gothic Book" panose="020B0502020104020203"/>
              </a:rPr>
              <a:t>O</a:t>
            </a:r>
            <a:r>
              <a:rPr kumimoji="0" lang="en-GB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rganisational</a:t>
            </a: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 </a:t>
            </a:r>
            <a:r>
              <a:rPr lang="en-GB" b="1" dirty="0">
                <a:solidFill>
                  <a:srgbClr val="0070C0"/>
                </a:solidFill>
                <a:latin typeface="Franklin Gothic Book" panose="020B0502020104020203"/>
              </a:rPr>
              <a:t>S</a:t>
            </a:r>
            <a:r>
              <a:rPr kumimoji="0" lang="en-GB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tructure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:</a:t>
            </a:r>
          </a:p>
          <a:p>
            <a:pPr marL="742950" lvl="1" indent="-285750">
              <a:buFont typeface="Arial" panose="020B0604020202020204" pitchFamily="34" charset="0"/>
              <a:buChar char="•"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team structures and human resources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C0817D6-8C90-3CB5-0C94-31899A5D0E94}"/>
              </a:ext>
            </a:extLst>
          </p:cNvPr>
          <p:cNvSpPr txBox="1"/>
          <p:nvPr/>
        </p:nvSpPr>
        <p:spPr>
          <a:xfrm>
            <a:off x="1101845" y="4031577"/>
            <a:ext cx="592459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Operational </a:t>
            </a:r>
            <a:r>
              <a:rPr lang="en-GB" b="1" dirty="0">
                <a:solidFill>
                  <a:srgbClr val="0070C0"/>
                </a:solidFill>
                <a:latin typeface="Franklin Gothic Book" panose="020B0502020104020203"/>
              </a:rPr>
              <a:t>S</a:t>
            </a:r>
            <a:r>
              <a:rPr kumimoji="0" lang="en-GB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tructure</a:t>
            </a: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:</a:t>
            </a:r>
          </a:p>
          <a:p>
            <a:pPr marL="742950" lvl="1" indent="-285750">
              <a:buFont typeface="Arial" panose="020B0604020202020204" pitchFamily="34" charset="0"/>
              <a:buChar char="•"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company’s processes, mainly focussed on output</a:t>
            </a:r>
          </a:p>
        </p:txBody>
      </p:sp>
      <p:pic>
        <p:nvPicPr>
          <p:cNvPr id="9" name="Picture 8" descr="Matchsticks dropped on the table">
            <a:extLst>
              <a:ext uri="{FF2B5EF4-FFF2-40B4-BE49-F238E27FC236}">
                <a16:creationId xmlns:a16="http://schemas.microsoft.com/office/drawing/2014/main" id="{429FB88E-5C35-4D5A-FF80-07D96C7054B2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154780" y="2625433"/>
            <a:ext cx="3856872" cy="23294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938997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0" kern="1200" cap="all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rPr>
              <a:t>Organisational structure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A4CA679-3546-4E14-8FB8-F57168C37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44D16E90-7C64-4C04-A50A-B866A1A92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DBE4DD59-5AA2-46C6-B6A8-9B4C62D198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60CE81C-67DC-489E-BFFB-877C80B854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3" y="2180496"/>
            <a:ext cx="5404639" cy="4045683"/>
          </a:xfrm>
          <a:prstGeom prst="rect">
            <a:avLst/>
          </a:prstGeom>
          <a:solidFill>
            <a:srgbClr val="FFFFFF">
              <a:alpha val="80000"/>
            </a:srgbClr>
          </a:solidFill>
          <a:ln w="38100">
            <a:solidFill>
              <a:srgbClr val="46535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One in a crowd">
            <a:extLst>
              <a:ext uri="{FF2B5EF4-FFF2-40B4-BE49-F238E27FC236}">
                <a16:creationId xmlns:a16="http://schemas.microsoft.com/office/drawing/2014/main" id="{AD397D2C-7AC8-D678-85EC-E47DCF7E5DC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-2"/>
          <a:stretch/>
        </p:blipFill>
        <p:spPr>
          <a:xfrm>
            <a:off x="611392" y="2347105"/>
            <a:ext cx="5074920" cy="371246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6340830" y="2340864"/>
            <a:ext cx="5269977" cy="363448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marR="0" lvl="0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b="1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Organisation’s structure</a:t>
            </a:r>
            <a:r>
              <a:rPr kumimoji="0" lang="en-US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:</a:t>
            </a:r>
          </a:p>
          <a:p>
            <a:pPr marL="742950" marR="0" lvl="1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Organisation of various assets, employees and locations to deliver its product/servicer offering</a:t>
            </a:r>
          </a:p>
          <a:p>
            <a:pPr marL="742950" marR="0" lvl="1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Key building block of corporate design</a:t>
            </a:r>
          </a:p>
          <a:p>
            <a:pPr marL="742950" marR="0" lvl="1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Divides up tasks and duties</a:t>
            </a:r>
          </a:p>
          <a:p>
            <a:pPr marL="742950" marR="0" lvl="1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Can consist of organisational hierarchy, reporting structures and communication channels</a:t>
            </a:r>
          </a:p>
          <a:p>
            <a:pPr marL="742950" marR="0" lvl="1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Best illustrated by </a:t>
            </a:r>
            <a:r>
              <a:rPr lang="en-US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organisational</a:t>
            </a: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charts</a:t>
            </a:r>
            <a:endParaRPr kumimoji="0" lang="en-US" b="0" i="0" u="none" strike="noStrike" cap="none" spc="0" normalizeH="0" baseline="0" noProof="0" dirty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CCA074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b="0" i="0" u="none" strike="noStrike" cap="none" spc="0" normalizeH="0" baseline="0" noProof="0" smtClean="0">
                <a:ln>
                  <a:noFill/>
                </a:ln>
                <a:solidFill>
                  <a:srgbClr val="CCA074"/>
                </a:solidFill>
                <a:effectLst/>
                <a:uLnTx/>
                <a:uFillTx/>
              </a:rPr>
              <a:pPr marR="0" lvl="0" indent="0" defTabSz="457200" fontAlgn="auto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US" b="0" i="0" u="none" strike="noStrike" cap="none" spc="0" normalizeH="0" baseline="0" noProof="0">
              <a:ln>
                <a:noFill/>
              </a:ln>
              <a:solidFill>
                <a:srgbClr val="CCA074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413838265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1115184"/>
          </a:xfrm>
        </p:spPr>
        <p:txBody>
          <a:bodyPr/>
          <a:lstStyle/>
          <a:p>
            <a:r>
              <a:rPr lang="en-GB" dirty="0"/>
              <a:t>Organisational structure has four key elements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347866" y="2104659"/>
            <a:ext cx="6421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There are four key elements of organisational structure: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D9B40198-DDA5-43F1-AA3E-F8813E57641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91459652"/>
              </p:ext>
            </p:extLst>
          </p:nvPr>
        </p:nvGraphicFramePr>
        <p:xfrm>
          <a:off x="399435" y="2942691"/>
          <a:ext cx="6089598" cy="3048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661976">
                  <a:extLst>
                    <a:ext uri="{9D8B030D-6E8A-4147-A177-3AD203B41FA5}">
                      <a16:colId xmlns:a16="http://schemas.microsoft.com/office/drawing/2014/main" val="2408847184"/>
                    </a:ext>
                  </a:extLst>
                </a:gridCol>
                <a:gridCol w="4427622">
                  <a:extLst>
                    <a:ext uri="{9D8B030D-6E8A-4147-A177-3AD203B41FA5}">
                      <a16:colId xmlns:a16="http://schemas.microsoft.com/office/drawing/2014/main" val="170235626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rgbClr val="0070C0"/>
                          </a:solidFill>
                        </a:rPr>
                        <a:t>Specialisation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Degree to which a task is divided into separate jobs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May refer to the division of labour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648745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rgbClr val="0070C0"/>
                          </a:solidFill>
                        </a:rPr>
                        <a:t>Formalisation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Degree to which employee behaviour is influenced and controlled by codified rules and procedures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7031786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rgbClr val="0070C0"/>
                          </a:solidFill>
                        </a:rPr>
                        <a:t>Centralisation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Extent to which decision-making duties are concentrated at the top of an organisation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846853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rgbClr val="0070C0"/>
                          </a:solidFill>
                        </a:rPr>
                        <a:t>Hierarchy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Formal reporting structure within an organisation that delineates who reports to whom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9653597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9769D4D0-E04A-5C24-63B5-F563D357A4BE}"/>
              </a:ext>
            </a:extLst>
          </p:cNvPr>
          <p:cNvSpPr txBox="1"/>
          <p:nvPr/>
        </p:nvSpPr>
        <p:spPr>
          <a:xfrm>
            <a:off x="7010400" y="2359912"/>
            <a:ext cx="4387516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Important to consider: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Each of the four elements is important for the effectiveness of an organisation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They must be matched to organisation’s: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stage of development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culture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leadership style and industry</a:t>
            </a:r>
          </a:p>
          <a:p>
            <a:pPr marR="0" lvl="1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Organisational structure is dynamic and must evolve over time to reflect levels of maturity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6976891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1BB56EB9-078F-4952-AC1F-149C7A0AE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D3772EE4-ED5E-4D3A-A306-B22CF86678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601200"/>
            <a:ext cx="3703320" cy="578936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2280" y="944752"/>
            <a:ext cx="3259016" cy="146269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600" b="0" kern="1200" cap="all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types of general Organisational structure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10058680-D07C-4893-B2B7-91543F18AB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7B42427A-0A1F-4A55-8705-D9179F1E0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EE54A6FE-D8CB-48A3-900B-053D4EBD3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671513" y="2536031"/>
            <a:ext cx="3123783" cy="3671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285750" marR="0" lvl="0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b="0" i="0" u="none" strike="noStrike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There are five types of general structures:</a:t>
            </a:r>
          </a:p>
          <a:p>
            <a:pPr marL="800100" marR="0" lvl="1" indent="-34290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b="1" i="0" u="none" strike="noStrike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Simple Structure</a:t>
            </a:r>
          </a:p>
          <a:p>
            <a:pPr marL="800100" marR="0" lvl="1" indent="-34290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b="1" i="0" u="none" strike="noStrike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Functional Structure</a:t>
            </a:r>
          </a:p>
          <a:p>
            <a:pPr marL="800100" marR="0" lvl="1" indent="-34290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b="1" i="0" u="none" strike="noStrike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Multidivisional Structure</a:t>
            </a:r>
          </a:p>
          <a:p>
            <a:pPr marL="800100" marR="0" lvl="1" indent="-34290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b="1" i="0" u="none" strike="noStrike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Matrix Structure</a:t>
            </a:r>
          </a:p>
          <a:p>
            <a:pPr marL="800100" marR="0" lvl="1" indent="-34290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b="1" i="0" u="none" strike="noStrike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Virtual Structure</a:t>
            </a:r>
          </a:p>
        </p:txBody>
      </p:sp>
      <p:pic>
        <p:nvPicPr>
          <p:cNvPr id="8" name="Picture 6" descr="Web of wires connecting pins">
            <a:extLst>
              <a:ext uri="{FF2B5EF4-FFF2-40B4-BE49-F238E27FC236}">
                <a16:creationId xmlns:a16="http://schemas.microsoft.com/office/drawing/2014/main" id="{D707540B-EC52-2AA9-7879-F7F133D2FB7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241830" y="601200"/>
            <a:ext cx="7503636" cy="5789365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chemeClr val="bg1">
                  <a:lumMod val="75000"/>
                  <a:lumOff val="2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b="0" i="0" u="none" strike="noStrike" cap="none" spc="0" normalizeH="0" baseline="0" noProof="0">
                <a:ln>
                  <a:noFill/>
                </a:ln>
                <a:solidFill>
                  <a:schemeClr val="bg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pPr marR="0" lvl="0" indent="0" defTabSz="457200" fontAlgn="auto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US" b="0" i="0" u="none" strike="noStrike" cap="none" spc="0" normalizeH="0" baseline="0" noProof="0">
              <a:ln>
                <a:noFill/>
              </a:ln>
              <a:solidFill>
                <a:schemeClr val="bg1">
                  <a:lumMod val="75000"/>
                  <a:lumOff val="25000"/>
                </a:schemeClr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7055441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F875149D-F692-45DA-8324-D5E0193D5F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0B19935-C760-4698-9DD1-973C8A428D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08990612-E008-4F02-AEBB-B140BE753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310A41F-3A14-4150-B6CF-0A577DDDEA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7B89EEFD-93BC-4ACF-962C-E6279E72B0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1436" y="723899"/>
            <a:ext cx="3703320" cy="5666666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189" y="1209184"/>
            <a:ext cx="3089189" cy="473441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Simple / Flat </a:t>
            </a:r>
            <a:r>
              <a:rPr lang="en-US" dirty="0" err="1">
                <a:solidFill>
                  <a:srgbClr val="FFFFFF"/>
                </a:solidFill>
              </a:rPr>
              <a:t>Organisational</a:t>
            </a:r>
            <a:r>
              <a:rPr lang="en-US" dirty="0">
                <a:solidFill>
                  <a:srgbClr val="FFFFFF"/>
                </a:solidFill>
              </a:rPr>
              <a:t> structure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4561870" y="3009896"/>
            <a:ext cx="7183597" cy="31523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Flat hierarchy / authority is </a:t>
            </a:r>
            <a:r>
              <a:rPr kumimoji="0" lang="en-US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centralised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 in a single person</a:t>
            </a: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Low </a:t>
            </a:r>
            <a:r>
              <a:rPr kumimoji="0" lang="en-US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centralisation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: decisions are taken by various people</a:t>
            </a:r>
            <a:endParaRPr kumimoji="0" lang="en-US" sz="1600" b="1" i="1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Low degree of formality</a:t>
            </a: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Efficient communication</a:t>
            </a: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Higher level of employee engagement</a:t>
            </a: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Little </a:t>
            </a:r>
            <a:r>
              <a:rPr kumimoji="0" lang="en-US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specialisation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 but cost effective</a:t>
            </a: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Little opportunity for progression</a:t>
            </a: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Is most basic and often used for start-ups and small businesses</a:t>
            </a: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Structure is often slow to catch up with changing demands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5123343-9CD5-4AE8-A90D-2D64B8346C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73793" y="1024234"/>
            <a:ext cx="7183597" cy="1759982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E6A452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E6A452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E6A452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51827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F875149D-F692-45DA-8324-D5E0193D5F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0B19935-C760-4698-9DD1-973C8A428D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8990612-E008-4F02-AEBB-B140BE753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310A41F-3A14-4150-B6CF-0A577DDDEA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7B89EEFD-93BC-4ACF-962C-E6279E72B0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1436" y="723899"/>
            <a:ext cx="3703320" cy="5666666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189" y="1209184"/>
            <a:ext cx="3089189" cy="473441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Functional / hierarchical </a:t>
            </a:r>
            <a:r>
              <a:rPr lang="en-US" dirty="0" err="1">
                <a:solidFill>
                  <a:srgbClr val="FFFFFF"/>
                </a:solidFill>
              </a:rPr>
              <a:t>Organisational</a:t>
            </a:r>
            <a:r>
              <a:rPr lang="en-US" dirty="0">
                <a:solidFill>
                  <a:srgbClr val="FFFFFF"/>
                </a:solidFill>
              </a:rPr>
              <a:t> structure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4561870" y="2825414"/>
            <a:ext cx="7183597" cy="343100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Allows a higher level of </a:t>
            </a:r>
            <a:r>
              <a:rPr kumimoji="0" lang="en-US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specialisation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 and expertise</a:t>
            </a: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With multiple hierarchical layers, this structure outlines:</a:t>
            </a:r>
          </a:p>
          <a:p>
            <a:pPr marL="1200150" marR="0" lvl="2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600" b="1" i="1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Span of control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: the number of employees that a manager has responsibility for</a:t>
            </a:r>
          </a:p>
          <a:p>
            <a:pPr marL="1200150" marR="0" lvl="2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GB" sz="1600" b="1" i="1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Chain of command 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connecting multiple management levels: the route by which communication flows from the top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Clear accountability and o</a:t>
            </a:r>
            <a:r>
              <a:rPr kumimoji="0" lang="en-US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pportunities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 for promotion</a:t>
            </a: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Communication can be slow, can be very costly and bureaucratic</a:t>
            </a: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Common for production of </a:t>
            </a:r>
            <a:r>
              <a:rPr kumimoji="0" lang="en-US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standardised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 goods and services</a:t>
            </a: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Also, nearly all public sector </a:t>
            </a:r>
            <a:r>
              <a:rPr kumimoji="0" lang="en-US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organisations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 operate with Functional Structures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D1D4FFD-74EF-4D49-BEC4-F1C69CA8F4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6509" y="896831"/>
            <a:ext cx="7183597" cy="1580391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E69A2F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E69A2F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E69A2F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00535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F875149D-F692-45DA-8324-D5E0193D5F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0B19935-C760-4698-9DD1-973C8A428D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08990612-E008-4F02-AEBB-B140BE753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310A41F-3A14-4150-B6CF-0A577DDDEA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7B89EEFD-93BC-4ACF-962C-E6279E72B0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1436" y="723899"/>
            <a:ext cx="3703320" cy="5666666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189" y="1209184"/>
            <a:ext cx="3089189" cy="473441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Multidivisional Organisational structure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4561870" y="3050005"/>
            <a:ext cx="7183597" cy="31523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Consists of several distinct Strategic Business Units (SBUs), each with their own profit and loss responsibility</a:t>
            </a: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Could be a large corporation which is a network of SBUs</a:t>
            </a: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Each SBU is run independently of one another, with own responsibility for performance</a:t>
            </a: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Centralised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 decision making</a:t>
            </a: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Danger: tendency towards ‘silo’ development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5C1E8F1-D78E-49AF-9A18-019BE069D6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26192" y="1029175"/>
            <a:ext cx="7183597" cy="1921613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E8A649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E8A649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E8A649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968618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F875149D-F692-45DA-8324-D5E0193D5F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0B19935-C760-4698-9DD1-973C8A428D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8990612-E008-4F02-AEBB-B140BE753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310A41F-3A14-4150-B6CF-0A577DDDEA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7B89EEFD-93BC-4ACF-962C-E6279E72B0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1436" y="723899"/>
            <a:ext cx="3703320" cy="5666666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189" y="1209184"/>
            <a:ext cx="3089189" cy="473441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matrix Organisational structure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4233009" y="3651587"/>
            <a:ext cx="7549919" cy="2705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Combines Functional and Multidivisional Structure</a:t>
            </a: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Includes traditional departments</a:t>
            </a: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Great </a:t>
            </a:r>
            <a:r>
              <a:rPr kumimoji="0" lang="en-US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utilisation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 of expertise across the whole </a:t>
            </a:r>
            <a:r>
              <a:rPr kumimoji="0" lang="en-US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organisation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Deploys temporary or permanent project teams across functional areas</a:t>
            </a: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Effective communication</a:t>
            </a: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Challenges: can create confusion (e.g. reporting to two bosses/departments)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Image source: www.researchgate.net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5697E1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5697E1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3CC437A-B6DA-3A7A-A52D-E27511E827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4042" y="850927"/>
            <a:ext cx="5397623" cy="30817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684882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F875149D-F692-45DA-8324-D5E0193D5F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0B19935-C760-4698-9DD1-973C8A428D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8990612-E008-4F02-AEBB-B140BE753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310A41F-3A14-4150-B6CF-0A577DDDEA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7B89EEFD-93BC-4ACF-962C-E6279E72B0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1436" y="723899"/>
            <a:ext cx="3703320" cy="5666666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189" y="1209184"/>
            <a:ext cx="3089189" cy="473441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virtual </a:t>
            </a:r>
            <a:r>
              <a:rPr lang="en-US" dirty="0" err="1">
                <a:solidFill>
                  <a:srgbClr val="FFFFFF"/>
                </a:solidFill>
              </a:rPr>
              <a:t>Organisational</a:t>
            </a:r>
            <a:r>
              <a:rPr lang="en-US" dirty="0">
                <a:solidFill>
                  <a:srgbClr val="FFFFFF"/>
                </a:solidFill>
              </a:rPr>
              <a:t> structure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4561870" y="884320"/>
            <a:ext cx="7183597" cy="28646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Also called a ‘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Network or Modular’ structure</a:t>
            </a: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A small core organisation that operates primarily through outsourcing of key business activities</a:t>
            </a: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Example: 21st century movie industry:</a:t>
            </a: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Many movie houses now operate virtually</a:t>
            </a: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Enabled by latest technology…</a:t>
            </a: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Allows each project to be run by talent best suited, anywhere geographically</a:t>
            </a: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Very effective for managing overhead costs and long-term financial risk</a:t>
            </a: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Needs strong leadership, clear communication</a:t>
            </a: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Challenges: difficult managing culture and shared goals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5697E1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5697E1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5697E1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1026" name="Picture 2" descr="113,714 Film Production Stock Photos, Pictures &amp; Royalty-Free Images -  iStock">
            <a:extLst>
              <a:ext uri="{FF2B5EF4-FFF2-40B4-BE49-F238E27FC236}">
                <a16:creationId xmlns:a16="http://schemas.microsoft.com/office/drawing/2014/main" id="{F93BA8E1-D37F-9FCF-1398-9B70428971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340395" y="3841040"/>
            <a:ext cx="3534401" cy="2356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3802602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BB53F82-F191-4EEB-AB7B-F69E634FA3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EBEE3C-DDCD-7E9E-D5C1-9E3B37C855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>
            <a:normAutofit/>
          </a:bodyPr>
          <a:lstStyle/>
          <a:p>
            <a:r>
              <a:rPr lang="en-GB" dirty="0"/>
              <a:t>Organisational structure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616AA08-3831-473D-B61B-89484A33CF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431B918-3A1C-46BA-9430-CAD97D9DA0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400935A-2F82-4DC4-A4E1-E12EFB8C27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3D5D599-1CAE-4C92-B5AE-8E51AF6D47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3" y="2180496"/>
            <a:ext cx="5404639" cy="4045683"/>
          </a:xfrm>
          <a:prstGeom prst="rect">
            <a:avLst/>
          </a:prstGeom>
          <a:solidFill>
            <a:schemeClr val="bg1"/>
          </a:solidFill>
          <a:ln w="38100">
            <a:solidFill>
              <a:srgbClr val="46535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1125B5B-8DB5-828B-1139-7B94F53FAB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0698" y="3111404"/>
            <a:ext cx="4748741" cy="21806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454373-1A0F-64EE-BFA0-361EE26D67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5805" y="2180496"/>
            <a:ext cx="5275001" cy="4045683"/>
          </a:xfrm>
        </p:spPr>
        <p:txBody>
          <a:bodyPr>
            <a:normAutofit/>
          </a:bodyPr>
          <a:lstStyle/>
          <a:p>
            <a:r>
              <a:rPr lang="en-GB" dirty="0"/>
              <a:t>How Apple is organised for innovation</a:t>
            </a:r>
          </a:p>
          <a:p>
            <a:r>
              <a:rPr lang="en-GB" dirty="0"/>
              <a:t>Watch this video and take notes:</a:t>
            </a:r>
          </a:p>
          <a:p>
            <a:pPr lvl="1"/>
            <a:r>
              <a:rPr lang="en-GB" dirty="0"/>
              <a:t>What are the key messages that you take away from this?</a:t>
            </a:r>
          </a:p>
          <a:p>
            <a:pPr lvl="1"/>
            <a:r>
              <a:rPr lang="en-GB" dirty="0"/>
              <a:t>We will discuss this together after the video.</a:t>
            </a:r>
          </a:p>
          <a:p>
            <a:r>
              <a:rPr lang="en-GB" dirty="0">
                <a:hlinkClick r:id="rId3"/>
              </a:rPr>
              <a:t>https://youtu.be/5hENFA3CJUY</a:t>
            </a:r>
            <a:endParaRPr lang="en-GB" dirty="0"/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ECC10-77B6-D3CE-B6BD-8F23F410FE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all" spc="0" normalizeH="0" baseline="0" noProof="0" dirty="0">
                <a:ln>
                  <a:noFill/>
                </a:ln>
                <a:solidFill>
                  <a:srgbClr val="BD1F1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4.:35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3D3442-880C-3F92-5B53-779107CACC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BD1F1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BD1F14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95A6D6B-F046-1228-0874-D5EAFE737A9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502657" y="2180496"/>
            <a:ext cx="1242810" cy="9309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520079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BB53F82-F191-4EEB-AB7B-F69E634FA3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EBEE3C-DDCD-7E9E-D5C1-9E3B37C855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>
            <a:normAutofit/>
          </a:bodyPr>
          <a:lstStyle/>
          <a:p>
            <a:r>
              <a:rPr lang="en-GB" dirty="0"/>
              <a:t>Organisational structure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616AA08-3831-473D-B61B-89484A33CF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431B918-3A1C-46BA-9430-CAD97D9DA0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400935A-2F82-4DC4-A4E1-E12EFB8C27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3D5D599-1CAE-4C92-B5AE-8E51AF6D47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3" y="2180496"/>
            <a:ext cx="5404639" cy="4045683"/>
          </a:xfrm>
          <a:prstGeom prst="rect">
            <a:avLst/>
          </a:prstGeom>
          <a:solidFill>
            <a:schemeClr val="bg1"/>
          </a:solidFill>
          <a:ln w="38100">
            <a:solidFill>
              <a:srgbClr val="46535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454373-1A0F-64EE-BFA0-361EE26D67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5805" y="2180496"/>
            <a:ext cx="5275001" cy="4045683"/>
          </a:xfrm>
        </p:spPr>
        <p:txBody>
          <a:bodyPr>
            <a:normAutofit/>
          </a:bodyPr>
          <a:lstStyle/>
          <a:p>
            <a:r>
              <a:rPr lang="en-GB" dirty="0"/>
              <a:t>Steve Jobs on Apple’s organisational structure</a:t>
            </a:r>
          </a:p>
          <a:p>
            <a:r>
              <a:rPr lang="en-GB" dirty="0"/>
              <a:t>Watch this video and take notes:</a:t>
            </a:r>
          </a:p>
          <a:p>
            <a:pPr lvl="1"/>
            <a:r>
              <a:rPr lang="en-GB" dirty="0"/>
              <a:t>What are the key messages that you take away from this?</a:t>
            </a:r>
          </a:p>
          <a:p>
            <a:pPr lvl="1"/>
            <a:r>
              <a:rPr lang="en-GB" dirty="0"/>
              <a:t>We will discuss this together after the video.</a:t>
            </a:r>
          </a:p>
          <a:p>
            <a:r>
              <a:rPr lang="en-GB" dirty="0">
                <a:hlinkClick r:id="rId2"/>
              </a:rPr>
              <a:t>https://youtu.be/xcTtQ0hiHbE</a:t>
            </a:r>
            <a:endParaRPr lang="en-GB" dirty="0"/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ECC10-77B6-D3CE-B6BD-8F23F410FE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all" spc="0" normalizeH="0" baseline="0" noProof="0" dirty="0">
                <a:ln>
                  <a:noFill/>
                </a:ln>
                <a:solidFill>
                  <a:srgbClr val="BD1F1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1:28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3D3442-880C-3F92-5B53-779107CACC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BD1F1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BD1F14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4FE4DDD-918B-1798-E4CF-1EAC565D80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5460" y="2729136"/>
            <a:ext cx="3886372" cy="29110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806486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579590"/>
          </a:xfrm>
        </p:spPr>
        <p:txBody>
          <a:bodyPr/>
          <a:lstStyle/>
          <a:p>
            <a:r>
              <a:rPr lang="en-GB" dirty="0"/>
              <a:t>Organisational structure – summary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764959" y="1499186"/>
            <a:ext cx="10662081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The </a:t>
            </a:r>
            <a:r>
              <a:rPr kumimoji="0" lang="en-GB" sz="1700" b="1" i="1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four key elements of organisational structure </a:t>
            </a: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include:</a:t>
            </a:r>
          </a:p>
          <a:p>
            <a:pPr marL="1200150" marR="0" lvl="2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Specialisation</a:t>
            </a:r>
          </a:p>
          <a:p>
            <a:pPr marL="1200150" marR="0" lvl="2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Formalisation</a:t>
            </a:r>
          </a:p>
          <a:p>
            <a:pPr marL="1200150" marR="0" lvl="2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Centralisation</a:t>
            </a:r>
          </a:p>
          <a:p>
            <a:pPr marL="1200150" marR="0" lvl="2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Hierarchy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1657350" lvl="3" indent="-285750">
              <a:buFont typeface="Arial" panose="020B0604020202020204" pitchFamily="34" charset="0"/>
              <a:buChar char="•"/>
              <a:defRPr/>
            </a:pP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Each element plays a role in the effectiveness of a company, and needs to match:</a:t>
            </a:r>
          </a:p>
          <a:p>
            <a:pPr marL="2114550" lvl="4" indent="-285750">
              <a:buFont typeface="Arial" panose="020B0604020202020204" pitchFamily="34" charset="0"/>
              <a:buChar char="•"/>
              <a:defRPr/>
            </a:pP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Stage of development</a:t>
            </a:r>
          </a:p>
          <a:p>
            <a:pPr marL="2114550" lvl="4" indent="-285750">
              <a:buFont typeface="Arial" panose="020B0604020202020204" pitchFamily="34" charset="0"/>
              <a:buChar char="•"/>
              <a:defRPr/>
            </a:pP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Culture</a:t>
            </a:r>
          </a:p>
          <a:p>
            <a:pPr marL="2114550" lvl="4" indent="-285750">
              <a:buFont typeface="Arial" panose="020B0604020202020204" pitchFamily="34" charset="0"/>
              <a:buChar char="•"/>
              <a:defRPr/>
            </a:pP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Leadership style</a:t>
            </a:r>
          </a:p>
          <a:p>
            <a:pPr marL="2114550" lvl="4" indent="-285750">
              <a:buFont typeface="Arial" panose="020B0604020202020204" pitchFamily="34" charset="0"/>
              <a:buChar char="•"/>
              <a:defRPr/>
            </a:pP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Industry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The </a:t>
            </a:r>
            <a:r>
              <a:rPr kumimoji="0" lang="en-GB" sz="1700" b="1" i="1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five types of general organisational structure </a:t>
            </a: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include:</a:t>
            </a:r>
          </a:p>
          <a:p>
            <a:pPr marL="1200150" marR="0" lvl="2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Simple</a:t>
            </a:r>
          </a:p>
          <a:p>
            <a:pPr marL="1200150" marR="0" lvl="2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Functional</a:t>
            </a:r>
          </a:p>
          <a:p>
            <a:pPr marL="1200150" marR="0" lvl="2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Multidivisional</a:t>
            </a:r>
          </a:p>
          <a:p>
            <a:pPr marL="1200150" marR="0" lvl="2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Matrix</a:t>
            </a:r>
          </a:p>
          <a:p>
            <a:pPr marL="1200150" marR="0" lvl="2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Virtual</a:t>
            </a:r>
          </a:p>
          <a:p>
            <a:pPr marL="1200150" marR="0" lvl="2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4315415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0" kern="1200" cap="all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rPr>
              <a:t>incentives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581193" y="2340864"/>
            <a:ext cx="8216578" cy="363448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Organisations operate according to reward and control systems.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We will look at systems, approaches, strategies and mechanisms that work as organisation design elements: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800100" marR="0" lvl="1" indent="-3429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Control &amp; Reward Systems</a:t>
            </a:r>
          </a:p>
          <a:p>
            <a:pPr marL="800100" marR="0" lvl="1" indent="-3429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Motivation Strategies</a:t>
            </a:r>
          </a:p>
          <a:p>
            <a:pPr marL="800100" marR="0" lvl="1" indent="-3429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Reward Strategies</a:t>
            </a: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defRPr/>
            </a:pPr>
            <a:endParaRPr kumimoji="0" lang="en-GB" b="1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defRPr/>
            </a:pPr>
            <a:r>
              <a:rPr kumimoji="0" lang="en-GB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Q: Why do you think the right incentive strategies are important for an organisation?</a:t>
            </a:r>
          </a:p>
          <a:p>
            <a:pPr marL="800100" marR="0" lvl="1" indent="-3429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7" name="Picture 6" descr="Star feedback notification">
            <a:extLst>
              <a:ext uri="{FF2B5EF4-FFF2-40B4-BE49-F238E27FC236}">
                <a16:creationId xmlns:a16="http://schemas.microsoft.com/office/drawing/2014/main" id="{5CC07AF6-5DB6-084F-CEE7-CFE3E270D1FF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514170" y="2521258"/>
            <a:ext cx="3220630" cy="3178206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3195233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579590"/>
          </a:xfrm>
        </p:spPr>
        <p:txBody>
          <a:bodyPr/>
          <a:lstStyle/>
          <a:p>
            <a:r>
              <a:rPr lang="en-GB"/>
              <a:t>control &amp; Reward systems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764959" y="1499186"/>
            <a:ext cx="10662081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The d</a:t>
            </a: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evelopment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 of control and reward systems is an additional mode of designing an organisation to execute strategy effectively.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Control and Reward Systems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refer to </a:t>
            </a:r>
            <a:r>
              <a:rPr kumimoji="0" lang="en-GB" sz="18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internal governance mechanisms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to </a:t>
            </a:r>
            <a:r>
              <a:rPr kumimoji="0" lang="en-GB" sz="18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align incentives of the company's owners and employees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They are classified into two types of controls: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1200150" marR="0" lvl="2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Input Controls</a:t>
            </a:r>
          </a:p>
          <a:p>
            <a:pPr marL="1657350" marR="0" lvl="3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Prescribe and control how employees </a:t>
            </a:r>
            <a:r>
              <a:rPr kumimoji="0" lang="en-GB" sz="18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act and behave</a:t>
            </a:r>
          </a:p>
          <a:p>
            <a:pPr marL="1657350" marR="0" lvl="3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Define and direct </a:t>
            </a:r>
            <a:r>
              <a:rPr kumimoji="0" lang="en-GB" sz="18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employee behaviour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through explicit rules and procedures</a:t>
            </a:r>
          </a:p>
          <a:p>
            <a:pPr marL="1200150" marR="0" lvl="2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1200150" marR="0" lvl="2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Output Controls</a:t>
            </a:r>
          </a:p>
          <a:p>
            <a:pPr marL="1657350" marR="0" lvl="3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Incentivise employees toward </a:t>
            </a:r>
            <a:r>
              <a:rPr kumimoji="0" lang="en-GB" sz="18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desirable objectives</a:t>
            </a:r>
          </a:p>
          <a:p>
            <a:pPr marL="1657350" marR="0" lvl="3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Linked to performance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26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2393038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input controls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581193" y="2180496"/>
            <a:ext cx="6917210" cy="404568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285750" marR="0" lvl="0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Input Controls</a:t>
            </a: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Are used to define and direct employee </a:t>
            </a:r>
            <a:r>
              <a:rPr kumimoji="0" lang="en-US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behaviour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 through a set of explicit rules and standard operating procedures</a:t>
            </a: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Examples of input controls:</a:t>
            </a:r>
          </a:p>
          <a:p>
            <a:pPr marL="1200150" marR="0" lvl="2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Budget setting for a particular unit, division or project</a:t>
            </a:r>
          </a:p>
          <a:p>
            <a:pPr marL="1200150" marR="0" lvl="2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Standard Operating Procedures (SOPs) provide rules and procedures for activities and </a:t>
            </a:r>
            <a:r>
              <a:rPr kumimoji="0" lang="en-US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behaviours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 within an </a:t>
            </a:r>
            <a:r>
              <a:rPr kumimoji="0" lang="en-US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organisation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1200150" marR="0" lvl="2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600" b="1" i="1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Must be updated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according to changes occurring within </a:t>
            </a:r>
            <a:r>
              <a:rPr kumimoji="0" lang="en-US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organisation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 as well as changes in strategy</a:t>
            </a:r>
          </a:p>
        </p:txBody>
      </p:sp>
      <p:pic>
        <p:nvPicPr>
          <p:cNvPr id="7" name="Picture 6" descr="Volume sliders">
            <a:extLst>
              <a:ext uri="{FF2B5EF4-FFF2-40B4-BE49-F238E27FC236}">
                <a16:creationId xmlns:a16="http://schemas.microsoft.com/office/drawing/2014/main" id="{6E707E66-37F2-62C8-7EAF-AE8F4578FDE4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363915" y="2977837"/>
            <a:ext cx="3059782" cy="2447825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27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9377756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F5975C-CDFF-80F4-6D57-7966CA9C82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C91B4C-3C06-949D-CA60-6C81D8539C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201" y="702156"/>
            <a:ext cx="7011413" cy="10138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0" kern="1200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Output controls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12109B4-E442-87F0-E97A-51A80985A86B}"/>
              </a:ext>
            </a:extLst>
          </p:cNvPr>
          <p:cNvSpPr txBox="1"/>
          <p:nvPr/>
        </p:nvSpPr>
        <p:spPr>
          <a:xfrm>
            <a:off x="584200" y="1896533"/>
            <a:ext cx="7011413" cy="396226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285750" marR="0" lvl="0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Output Controls:</a:t>
            </a:r>
          </a:p>
          <a:p>
            <a:pPr marL="285750" marR="0" lvl="0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Define expected results (outputs) that employees should be striving toward</a:t>
            </a: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They are typically specific metrics/objectives</a:t>
            </a: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Examples: sales targets, return on capital targets, and geographic expansion targets</a:t>
            </a: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It is often left to the employees to decide how to a</a:t>
            </a: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chieve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 the expected results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108EFC7-CFF1-56C2-F7FD-7D321A5A56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4200" y="5951811"/>
            <a:ext cx="4989875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DEE346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512DF7-12B6-E8CA-34AD-4AE11FB35C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264400" y="5956137"/>
            <a:ext cx="544874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DEE346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28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DEE346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7" name="Picture 6" descr="Oil lamps with sweets, coins, and spices">
            <a:extLst>
              <a:ext uri="{FF2B5EF4-FFF2-40B4-BE49-F238E27FC236}">
                <a16:creationId xmlns:a16="http://schemas.microsoft.com/office/drawing/2014/main" id="{38860042-8B76-C833-B762-AE8216AE40A8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1"/>
          <a:stretch/>
        </p:blipFill>
        <p:spPr>
          <a:xfrm>
            <a:off x="8042147" y="601201"/>
            <a:ext cx="3703320" cy="5774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84015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02156"/>
            <a:ext cx="6309003" cy="10138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0" kern="1200" cap="all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Performance management system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581194" y="1896533"/>
            <a:ext cx="6309003" cy="396226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Performance Management System</a:t>
            </a: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Is a set of activities, </a:t>
            </a:r>
            <a:r>
              <a:rPr kumimoji="0" lang="en-US" sz="1800" b="1" i="1" u="none" strike="noStrike" kern="1200" cap="none" spc="0" normalizeH="0" baseline="0" noProof="0" dirty="0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integrated into the entire business model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, that ensure that goals are being met effectively and efficiently</a:t>
            </a: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Operational effectiveness is often only measured in: profit, revenue and business growth for all stakeholders</a:t>
            </a: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The challenge with that is that there is no easy spotting of opportunities for improving efficiency and learning valuable lessons day by day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3" y="5951811"/>
            <a:ext cx="42774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576780" y="5956137"/>
            <a:ext cx="544874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29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9" name="Picture 8" descr="Close up of metal cogs in lock">
            <a:extLst>
              <a:ext uri="{FF2B5EF4-FFF2-40B4-BE49-F238E27FC236}">
                <a16:creationId xmlns:a16="http://schemas.microsoft.com/office/drawing/2014/main" id="{617A5341-6ED8-6EE8-F0BF-727EA3CB1838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521283" y="10"/>
            <a:ext cx="467071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064896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579590"/>
          </a:xfrm>
        </p:spPr>
        <p:txBody>
          <a:bodyPr/>
          <a:lstStyle/>
          <a:p>
            <a:r>
              <a:rPr lang="en-GB" dirty="0"/>
              <a:t>Implementation of Performance Management System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764959" y="1499186"/>
            <a:ext cx="5758687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Implementation of Performance Management System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Planned commitment, and building the system is a strategic decision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Resources must be allocated to make it function properly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Successful implementation requires: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Agree to </a:t>
            </a:r>
            <a:r>
              <a:rPr kumimoji="0" lang="en-GB" sz="18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basing decisions on data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, not instinct or internal ‘politics’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Devote time to design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the system (weeks to a few months)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Run it </a:t>
            </a:r>
            <a:r>
              <a:rPr kumimoji="0" lang="en-GB" sz="18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regularly, review results, act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upon them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Fully formulated mission and vision, since the PMS relies on a clear roadmap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30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1CE0CB4-0986-49E8-B199-06336A837E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3646" y="1245766"/>
            <a:ext cx="4903395" cy="5196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581679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Performance management system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581193" y="2180496"/>
            <a:ext cx="6917210" cy="40456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Benefits of the system:</a:t>
            </a: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Select what to measure to get a clear picture of progress towards strategy</a:t>
            </a: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Learn about strengths and opportunities for improvement, by </a:t>
            </a: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analysing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 performance data</a:t>
            </a: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Create a learning culture across the entire </a:t>
            </a: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organisation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Communicate externally about the performance and impact achieved, keeping stakeholders informed</a:t>
            </a: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Securing further investment based on data-based evidence</a:t>
            </a:r>
          </a:p>
        </p:txBody>
      </p:sp>
      <p:pic>
        <p:nvPicPr>
          <p:cNvPr id="7" name="Picture 6" descr="Sketchbook painting of color wheel with pallet and brush">
            <a:extLst>
              <a:ext uri="{FF2B5EF4-FFF2-40B4-BE49-F238E27FC236}">
                <a16:creationId xmlns:a16="http://schemas.microsoft.com/office/drawing/2014/main" id="{F26D2A98-50CA-5B90-4379-3844A7EB8F86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363915" y="3180547"/>
            <a:ext cx="3059782" cy="2042404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F4A628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F4A628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31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F4A628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5446296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579590"/>
          </a:xfrm>
        </p:spPr>
        <p:txBody>
          <a:bodyPr>
            <a:normAutofit/>
          </a:bodyPr>
          <a:lstStyle/>
          <a:p>
            <a:r>
              <a:rPr lang="en-GB" dirty="0"/>
              <a:t>motivation strategies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764959" y="1499186"/>
            <a:ext cx="10662081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What is Motivation? 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is the process of stimulating people to actions to accomplish goals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can be seen as the “willingness to exert high levels of effort to reach organisational goals, conditioned by the efforts ability to satisfy some individual need”.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is the art of getting employees to do what a manager wants them to do because the employees want to do it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In the workplace context, these include: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A desire for money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Success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Recognition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Job-satisfaction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Teamwork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32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2807224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579590"/>
          </a:xfrm>
        </p:spPr>
        <p:txBody>
          <a:bodyPr>
            <a:normAutofit/>
          </a:bodyPr>
          <a:lstStyle/>
          <a:p>
            <a:r>
              <a:rPr lang="en-GB" dirty="0"/>
              <a:t>motivation strategies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764959" y="1964404"/>
            <a:ext cx="5328063" cy="37548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7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Model of Motivation Approaches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7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Model illustrates intrinsic and extrinsic motivation strategies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700" b="1" i="1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Intrinsic</a:t>
            </a: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: relates to internal elements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700" b="1" i="1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Extrinsic</a:t>
            </a: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: intention to </a:t>
            </a:r>
            <a:r>
              <a:rPr lang="en-GB" sz="1700" dirty="0">
                <a:solidFill>
                  <a:prstClr val="black"/>
                </a:solidFill>
                <a:latin typeface="Franklin Gothic Book" panose="020B0502020104020203"/>
              </a:rPr>
              <a:t>external elements</a:t>
            </a:r>
            <a:endParaRPr kumimoji="0" lang="en-GB" sz="1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The two elements behind the drivers of these tactics </a:t>
            </a:r>
            <a:r>
              <a:rPr kumimoji="0" lang="en-GB" sz="17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ar</a:t>
            </a:r>
            <a:r>
              <a:rPr lang="en-GB" sz="1700" dirty="0">
                <a:solidFill>
                  <a:prstClr val="black"/>
                </a:solidFill>
                <a:latin typeface="Franklin Gothic Book" panose="020B0502020104020203"/>
              </a:rPr>
              <a:t>e related to either: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GB" sz="1700" dirty="0">
              <a:solidFill>
                <a:prstClr val="black"/>
              </a:solidFill>
              <a:latin typeface="Franklin Gothic Book" panose="020B0502020104020203"/>
            </a:endParaRPr>
          </a:p>
          <a:p>
            <a:pPr marL="742950" lvl="1" indent="-285750">
              <a:buFont typeface="Arial" panose="020B0604020202020204" pitchFamily="34" charset="0"/>
              <a:buChar char="•"/>
              <a:defRPr/>
            </a:pPr>
            <a:r>
              <a:rPr kumimoji="0" lang="en-GB" sz="1700" b="1" i="1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pain/fear </a:t>
            </a: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or</a:t>
            </a:r>
          </a:p>
          <a:p>
            <a:pPr marL="742950" lvl="1" indent="-285750">
              <a:buFont typeface="Arial" panose="020B0604020202020204" pitchFamily="34" charset="0"/>
              <a:buChar char="•"/>
              <a:defRPr/>
            </a:pPr>
            <a:r>
              <a:rPr kumimoji="0" lang="en-GB" sz="1700" b="1" i="1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pleasure/growth </a:t>
            </a:r>
            <a:endParaRPr kumimoji="0" lang="en-GB" sz="1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33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0E45953-6E35-4A1D-8C7F-2F4A4BD5CF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3022" y="1499185"/>
            <a:ext cx="5779277" cy="47028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437610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579590"/>
          </a:xfrm>
        </p:spPr>
        <p:txBody>
          <a:bodyPr>
            <a:normAutofit/>
          </a:bodyPr>
          <a:lstStyle/>
          <a:p>
            <a:r>
              <a:rPr lang="en-GB" dirty="0"/>
              <a:t>motivation strategies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764959" y="2028572"/>
            <a:ext cx="5328063" cy="40164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7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Negative Approaches: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Extrinsic: use threats or punishments to coerce workplace behaviour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Intrinsic: can prey on employees’ internal self-doubts or anxiety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700" b="1" i="1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Positive Approaches: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Extrinsic: look towards extrinsic rewards that create pleasure, such as rewards and bonuses (pay incentives)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Intrinsic: can tap into employee energy etc.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34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0E45953-6E35-4A1D-8C7F-2F4A4BD5CF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3022" y="1499185"/>
            <a:ext cx="5779277" cy="4702831"/>
          </a:xfrm>
          <a:prstGeom prst="rect">
            <a:avLst/>
          </a:prstGeom>
        </p:spPr>
      </p:pic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E89B53C6-0506-29FF-26D7-0DE74678E09D}"/>
              </a:ext>
            </a:extLst>
          </p:cNvPr>
          <p:cNvSpPr/>
          <p:nvPr/>
        </p:nvSpPr>
        <p:spPr>
          <a:xfrm>
            <a:off x="6553200" y="1716505"/>
            <a:ext cx="2518611" cy="4130842"/>
          </a:xfrm>
          <a:prstGeom prst="roundRect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573FEF6D-9820-2EB3-B54B-FEB5B8072A50}"/>
              </a:ext>
            </a:extLst>
          </p:cNvPr>
          <p:cNvSpPr/>
          <p:nvPr/>
        </p:nvSpPr>
        <p:spPr>
          <a:xfrm>
            <a:off x="9095871" y="1716505"/>
            <a:ext cx="2518611" cy="4130842"/>
          </a:xfrm>
          <a:prstGeom prst="roundRect">
            <a:avLst/>
          </a:prstGeom>
          <a:noFill/>
          <a:ln w="762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0158337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reward strategies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6335805" y="2180496"/>
            <a:ext cx="5275001" cy="40456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b="1" i="0" u="none" strike="noStrike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Rewards:</a:t>
            </a:r>
          </a:p>
          <a:p>
            <a:pPr marL="285750" marR="0" lvl="0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endParaRPr kumimoji="0" lang="en-US" b="0" i="0" u="none" strike="noStrike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</a:endParaRPr>
          </a:p>
          <a:p>
            <a:pPr marL="742950" marR="0" lvl="1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b="0" i="0" u="none" strike="noStrike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are an act or promise for greater employee action</a:t>
            </a:r>
          </a:p>
          <a:p>
            <a:pPr marL="742950" marR="0" lvl="1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b="0" i="0" u="none" strike="noStrike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are given in addition to wages</a:t>
            </a:r>
          </a:p>
          <a:p>
            <a:pPr marL="742950" marR="0" lvl="1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b="0" i="0" u="none" strike="noStrike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and the hope to receive them are a powerful incentive to motivate employees towards workplace or organisational goals</a:t>
            </a:r>
          </a:p>
          <a:p>
            <a:pPr marL="742950" marR="0" lvl="1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b="0" i="0" u="none" strike="noStrike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are beyond monetary incentive, such as job satisfaction, job security, job promotion, and pride in accomplishment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E0B48C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b="0" i="0" u="none" strike="noStrike" cap="none" spc="0" normalizeH="0" baseline="0" noProof="0" smtClean="0">
                <a:ln>
                  <a:noFill/>
                </a:ln>
                <a:solidFill>
                  <a:srgbClr val="E0B48C"/>
                </a:solidFill>
                <a:effectLst/>
                <a:uLnTx/>
                <a:uFillTx/>
              </a:rPr>
              <a:pPr marR="0" lvl="0" indent="0" defTabSz="457200" fontAlgn="auto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35</a:t>
            </a:fld>
            <a:endParaRPr kumimoji="0" lang="en-US" b="0" i="0" u="none" strike="noStrike" cap="none" spc="0" normalizeH="0" baseline="0" noProof="0">
              <a:ln>
                <a:noFill/>
              </a:ln>
              <a:solidFill>
                <a:srgbClr val="E0B48C"/>
              </a:solidFill>
              <a:effectLst/>
              <a:uLnTx/>
              <a:uFillTx/>
            </a:endParaRPr>
          </a:p>
        </p:txBody>
      </p:sp>
      <p:pic>
        <p:nvPicPr>
          <p:cNvPr id="9" name="Picture 8" descr="Colorful patterned shapes">
            <a:extLst>
              <a:ext uri="{FF2B5EF4-FFF2-40B4-BE49-F238E27FC236}">
                <a16:creationId xmlns:a16="http://schemas.microsoft.com/office/drawing/2014/main" id="{1F93BA53-3851-6CB8-C279-D67497A2489C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86590" y="2797475"/>
            <a:ext cx="4287522" cy="28725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301026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579590"/>
          </a:xfrm>
        </p:spPr>
        <p:txBody>
          <a:bodyPr>
            <a:normAutofit/>
          </a:bodyPr>
          <a:lstStyle/>
          <a:p>
            <a:r>
              <a:rPr lang="en-GB" dirty="0"/>
              <a:t>reward strategies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Superannuation: e.g. </a:t>
            </a:r>
            <a:r>
              <a:rPr kumimoji="0" lang="en-GB" sz="900" b="0" i="0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life, total and permanent disability (TPD) if insured at work</a:t>
            </a: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36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FD307D3-48BD-439F-8C57-BA88C92094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91915" y="1301066"/>
            <a:ext cx="8562609" cy="50685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897694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Benefits of reward strategies</a:t>
            </a:r>
          </a:p>
        </p:txBody>
      </p:sp>
      <p:pic>
        <p:nvPicPr>
          <p:cNvPr id="7" name="Picture 6" descr="Arrows pointing towards different directions">
            <a:extLst>
              <a:ext uri="{FF2B5EF4-FFF2-40B4-BE49-F238E27FC236}">
                <a16:creationId xmlns:a16="http://schemas.microsoft.com/office/drawing/2014/main" id="{36302198-162F-CE1B-2815-4D8A993F6A82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80698" y="2866166"/>
            <a:ext cx="4748741" cy="267116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6335805" y="2180496"/>
            <a:ext cx="5275001" cy="40456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400" b="1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Benefits of Reward Strategies:</a:t>
            </a:r>
          </a:p>
          <a:p>
            <a:pPr marL="285750" marR="0" lvl="0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endParaRPr kumimoji="0" lang="en-US" sz="1400" b="0" i="0" u="none" strike="noStrike" cap="none" spc="0" normalizeH="0" baseline="0" noProof="0" dirty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</a:endParaRP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4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Attracting and keeping the desired quality/mix of employees</a:t>
            </a: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4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Ensure equal treatment</a:t>
            </a: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4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Motivate employees to improve their performance</a:t>
            </a: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4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Reinforce the </a:t>
            </a:r>
            <a:r>
              <a:rPr kumimoji="0" lang="en-US" sz="1400" b="0" i="0" u="none" strike="noStrike" cap="none" spc="0" normalizeH="0" baseline="0" noProof="0" dirty="0" err="1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organisation’s</a:t>
            </a:r>
            <a:r>
              <a:rPr kumimoji="0" lang="en-US" sz="14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 key values, desired culture</a:t>
            </a: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4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Drive and reinforce desired employee </a:t>
            </a:r>
            <a:r>
              <a:rPr kumimoji="0" lang="en-US" sz="1400" b="0" i="0" u="none" strike="noStrike" cap="none" spc="0" normalizeH="0" baseline="0" noProof="0" dirty="0" err="1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behaviour</a:t>
            </a:r>
            <a:endParaRPr kumimoji="0" lang="en-US" sz="1400" b="0" i="0" u="none" strike="noStrike" cap="none" spc="0" normalizeH="0" baseline="0" noProof="0" dirty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</a:endParaRP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4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Ensure remuneration is maintained at the desired competitive level</a:t>
            </a: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4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Control remuneration costs and ensure optimum value for investment spent</a:t>
            </a: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4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Comply with legal requirements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5392A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b="0" i="0" u="none" strike="noStrike" cap="none" spc="0" normalizeH="0" baseline="0" noProof="0" smtClean="0">
                <a:ln>
                  <a:noFill/>
                </a:ln>
                <a:solidFill>
                  <a:srgbClr val="5392A2"/>
                </a:solidFill>
                <a:effectLst/>
                <a:uLnTx/>
                <a:uFillTx/>
              </a:rPr>
              <a:pPr marR="0" lvl="0" indent="0" defTabSz="457200" fontAlgn="auto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37</a:t>
            </a:fld>
            <a:endParaRPr kumimoji="0" lang="en-US" b="0" i="0" u="none" strike="noStrike" cap="none" spc="0" normalizeH="0" baseline="0" noProof="0">
              <a:ln>
                <a:noFill/>
              </a:ln>
              <a:solidFill>
                <a:srgbClr val="5392A2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270009508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EBEE3C-DDCD-7E9E-D5C1-9E3B37C855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>
            <a:normAutofit/>
          </a:bodyPr>
          <a:lstStyle/>
          <a:p>
            <a:r>
              <a:rPr lang="en-GB" dirty="0"/>
              <a:t>How to create a happy workforce</a:t>
            </a:r>
          </a:p>
        </p:txBody>
      </p:sp>
      <p:pic>
        <p:nvPicPr>
          <p:cNvPr id="1026" name="Picture 2" descr="What Makes a Powerful TED Talk? - Claire Doole Communications">
            <a:extLst>
              <a:ext uri="{FF2B5EF4-FFF2-40B4-BE49-F238E27FC236}">
                <a16:creationId xmlns:a16="http://schemas.microsoft.com/office/drawing/2014/main" id="{B235942C-87CF-D154-731A-A8C57A9D6E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780698" y="2889910"/>
            <a:ext cx="4748741" cy="26236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454373-1A0F-64EE-BFA0-361EE26D67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5805" y="2180496"/>
            <a:ext cx="5275001" cy="4045683"/>
          </a:xfrm>
        </p:spPr>
        <p:txBody>
          <a:bodyPr>
            <a:normAutofit/>
          </a:bodyPr>
          <a:lstStyle/>
          <a:p>
            <a:r>
              <a:rPr lang="en-GB" dirty="0"/>
              <a:t>Watch this video and take notes:</a:t>
            </a:r>
          </a:p>
          <a:p>
            <a:pPr lvl="1"/>
            <a:r>
              <a:rPr lang="en-GB" dirty="0"/>
              <a:t>What are the key messages that you take away from this?</a:t>
            </a:r>
          </a:p>
          <a:p>
            <a:pPr lvl="1"/>
            <a:r>
              <a:rPr lang="en-GB" dirty="0"/>
              <a:t>We will discuss this together after the video.</a:t>
            </a:r>
          </a:p>
          <a:p>
            <a:r>
              <a:rPr lang="en-GB" dirty="0">
                <a:hlinkClick r:id="rId3"/>
              </a:rPr>
              <a:t>https://youtu.be/PYJ22-YYNW8</a:t>
            </a:r>
            <a:endParaRPr lang="en-GB" dirty="0"/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ECC10-77B6-D3CE-B6BD-8F23F410FE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b="0" i="0" u="none" strike="noStrike" kern="1200" cap="all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4:09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3D3442-880C-3F92-5B53-779107CACC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b="0" i="0" u="none" strike="noStrike" kern="1200" cap="none" spc="0" normalizeH="0" baseline="0" noProof="0" smtClean="0">
                <a:ln>
                  <a:noFill/>
                </a:ln>
                <a:solidFill>
                  <a:srgbClr val="EC140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defTabSz="914400" rtl="0" eaLnBrk="1" fontAlgn="auto" latinLnBrk="0" hangingPunct="1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38</a:t>
            </a:fld>
            <a:endParaRPr kumimoji="0" lang="en-US" b="0" i="0" u="none" strike="noStrike" kern="1200" cap="none" spc="0" normalizeH="0" baseline="0" noProof="0">
              <a:ln>
                <a:noFill/>
              </a:ln>
              <a:solidFill>
                <a:srgbClr val="EC1400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3428816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44F2DD-E328-4EBE-F7BC-9EBAEED93F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This is the end of our</a:t>
            </a:r>
            <a:br>
              <a:rPr lang="en-GB" dirty="0"/>
            </a:br>
            <a:r>
              <a:rPr lang="en-GB" dirty="0"/>
              <a:t>organisational structure &amp; incentives session </a:t>
            </a:r>
            <a:r>
              <a:rPr lang="en-GB" dirty="0">
                <a:sym typeface="Wingdings" panose="05000000000000000000" pitchFamily="2" charset="2"/>
              </a:rPr>
              <a:t>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7D6C9B-2909-4164-3E9F-C472CBCD539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D30401E-C1DC-1403-D684-BC60FAA969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2C887F-532C-63FC-5544-F5A956DE4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39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252685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VTI">
  <a:themeElements>
    <a:clrScheme name="Blue II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Dividend">
      <a:majorFont>
        <a:latin typeface="Franklin Gothic Demi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VTI" id="{97558BDE-0B66-457C-BB6F-7B1B22DAA9B8}" vid="{F53508A3-AC60-448A-AF37-934D5F1A0D5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41E7CA09-9778-4414-AE97-8064B12DA30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27BD4C1-B6B1-4715-ABF9-E660A51A4EA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D289AE2-D2AE-49D1-AFAC-3A79F6794255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{C2AA1F26-50D4-4A29-A703-40C744C528EE}tf33552983_win32</Template>
  <TotalTime>4271</TotalTime>
  <Words>1790</Words>
  <Application>Microsoft Office PowerPoint</Application>
  <PresentationFormat>Widescreen</PresentationFormat>
  <Paragraphs>339</Paragraphs>
  <Slides>39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6" baseType="lpstr">
      <vt:lpstr>Arial</vt:lpstr>
      <vt:lpstr>Calibri</vt:lpstr>
      <vt:lpstr>Franklin Gothic Book</vt:lpstr>
      <vt:lpstr>Franklin Gothic Demi</vt:lpstr>
      <vt:lpstr>Wingdings</vt:lpstr>
      <vt:lpstr>Wingdings 2</vt:lpstr>
      <vt:lpstr>DividendVTI</vt:lpstr>
      <vt:lpstr>Strategic and Agile Business ManagementBMMB7027D</vt:lpstr>
      <vt:lpstr>This week we will focus on…</vt:lpstr>
      <vt:lpstr>A brief recap from our last sessions…</vt:lpstr>
      <vt:lpstr>Strategic capabilities – resources &amp; competences</vt:lpstr>
      <vt:lpstr>Strategic analysis tools and frameworks</vt:lpstr>
      <vt:lpstr>Strategic analysis tools and frameworks ACHIEVING (sustainable) COMPETITIVE ADVANTAGE</vt:lpstr>
      <vt:lpstr>Achieving sustainable competitive advantage</vt:lpstr>
      <vt:lpstr>Your vrio analysis examples</vt:lpstr>
      <vt:lpstr>TESLA'S VRIO ANALYSIS</vt:lpstr>
      <vt:lpstr>PowerPoint Presentation</vt:lpstr>
      <vt:lpstr>The exploring Strategy framework</vt:lpstr>
      <vt:lpstr>The strategy check list – fundamental questions in strategy</vt:lpstr>
      <vt:lpstr>business structure</vt:lpstr>
      <vt:lpstr>Organisational structure</vt:lpstr>
      <vt:lpstr>Organisational structure has four key elements</vt:lpstr>
      <vt:lpstr>types of general Organisational structure</vt:lpstr>
      <vt:lpstr>Simple / Flat Organisational structure</vt:lpstr>
      <vt:lpstr>Functional / hierarchical Organisational structure</vt:lpstr>
      <vt:lpstr>Multidivisional Organisational structure</vt:lpstr>
      <vt:lpstr>matrix Organisational structure</vt:lpstr>
      <vt:lpstr>virtual Organisational structure</vt:lpstr>
      <vt:lpstr>Organisational structure</vt:lpstr>
      <vt:lpstr>Organisational structure</vt:lpstr>
      <vt:lpstr>Organisational structure – summary</vt:lpstr>
      <vt:lpstr>incentives</vt:lpstr>
      <vt:lpstr>control &amp; Reward systems</vt:lpstr>
      <vt:lpstr>input controls</vt:lpstr>
      <vt:lpstr>Output controls</vt:lpstr>
      <vt:lpstr>Performance management system</vt:lpstr>
      <vt:lpstr>Implementation of Performance Management System</vt:lpstr>
      <vt:lpstr>Performance management system</vt:lpstr>
      <vt:lpstr>motivation strategies</vt:lpstr>
      <vt:lpstr>motivation strategies</vt:lpstr>
      <vt:lpstr>motivation strategies</vt:lpstr>
      <vt:lpstr>reward strategies</vt:lpstr>
      <vt:lpstr>reward strategies</vt:lpstr>
      <vt:lpstr>Benefits of reward strategies</vt:lpstr>
      <vt:lpstr>How to create a happy workforce</vt:lpstr>
      <vt:lpstr>This is the end of our organisational structure &amp; incentives session 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Lorem Ipsum</dc:title>
  <dc:creator>D Hellyer</dc:creator>
  <cp:lastModifiedBy>Daniela Hellyer</cp:lastModifiedBy>
  <cp:revision>257</cp:revision>
  <dcterms:created xsi:type="dcterms:W3CDTF">2021-11-30T09:35:50Z</dcterms:created>
  <dcterms:modified xsi:type="dcterms:W3CDTF">2024-11-20T10:28:19Z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