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58" r:id="rId4"/>
    <p:sldId id="259" r:id="rId5"/>
    <p:sldId id="260" r:id="rId6"/>
    <p:sldId id="261" r:id="rId7"/>
    <p:sldId id="262" r:id="rId8"/>
    <p:sldId id="264" r:id="rId9"/>
    <p:sldId id="266" r:id="rId10"/>
    <p:sldId id="26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82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5" d="100"/>
          <a:sy n="55" d="100"/>
        </p:scale>
        <p:origin x="-2118"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4555AD-CB63-4513-B722-6C6F3C7C18A3}" type="datetimeFigureOut">
              <a:rPr lang="en-US" smtClean="0"/>
              <a:t>3/12/2020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495FE3-728F-4A1A-9CD8-66650D4DF5DD}"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botawa.co.uk/wp-content/uploads/2012/09/BOTAWA-Logo.jpg"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“development that meets the needs of the present without compromising the ability of future generations to meet their own needs” (</a:t>
            </a:r>
            <a:r>
              <a:rPr lang="en-GB" dirty="0" err="1" smtClean="0"/>
              <a:t>Brundtland</a:t>
            </a:r>
            <a:r>
              <a:rPr lang="en-GB" dirty="0" smtClean="0"/>
              <a:t> commission, WCED 1987:43.) This definition is problematic, however, as the notion of ‘needs’ is so subjective. For example, people in parts of the western world, such as Wales, and people in less developed countries such as many parts of Africa, might have very different views of what ‘needs’ means.</a:t>
            </a:r>
          </a:p>
          <a:p>
            <a:r>
              <a:rPr lang="en-GB" dirty="0" smtClean="0"/>
              <a:t>Everything we do in our everyday lives has some relation to sustainable development, and it is the decisions and choices that we have to make every day that truly have an impact on whether development is sustainable or not. </a:t>
            </a:r>
          </a:p>
          <a:p>
            <a:r>
              <a:rPr lang="en-GB" dirty="0" smtClean="0"/>
              <a:t>“Education for global citizenship enables [young people] to develop the knowledge, skills and values needed for securing a just and sustainable world in which all may fulfil their potential” (Oxfam, 2006, Education for Global Citizenship: A guide for schools)</a:t>
            </a:r>
          </a:p>
          <a:p>
            <a:r>
              <a:rPr lang="en-GB" dirty="0" smtClean="0"/>
              <a:t>Global Citizenship is about understanding the need to tackle injustice and inequality, and having the desire and ability to work actively to do so. It is about valuing the Earth as precious and unique, and safeguarding the future for those coming after us</a:t>
            </a:r>
          </a:p>
          <a:p>
            <a:r>
              <a:rPr lang="en-GB" dirty="0" smtClean="0"/>
              <a:t>In January 2000 the National Assembly for Wales launched a major consultation document, 'Sustainable Wales – Learning to Live Differently', which set out plans to achieve a sustainable Wales (National Assembly for Wales, 2000). This became formalized and Wales now has a statutory requirement, within their constitution, to take the principle of sustainable development into full account in developing its policies and practices. </a:t>
            </a:r>
          </a:p>
          <a:p>
            <a:r>
              <a:rPr lang="en-GB" dirty="0" smtClean="0"/>
              <a:t>ESDGC is relevant to everything that we all do in our day to day lives. It is about making positive choices about ways of living, working, travelling, eating, running our homes, clothing ourselves and thinking about others. Everything we do has an impact on the environment and in turn on other humans; others that are here and now in our lives, or who live somewhere else in the world, or who don’t even exist yet (future generations). As such ESDGC is not something that can be bolted on to the work we do already, or the lives we live; it must be embedded within our day to day lives, wherever we are, whatever the choices we are making.</a:t>
            </a:r>
            <a:endParaRPr lang="en-GB" dirty="0"/>
          </a:p>
        </p:txBody>
      </p:sp>
      <p:sp>
        <p:nvSpPr>
          <p:cNvPr id="4" name="Slide Number Placeholder 3"/>
          <p:cNvSpPr>
            <a:spLocks noGrp="1"/>
          </p:cNvSpPr>
          <p:nvPr>
            <p:ph type="sldNum" sz="quarter" idx="10"/>
          </p:nvPr>
        </p:nvSpPr>
        <p:spPr/>
        <p:txBody>
          <a:bodyPr/>
          <a:lstStyle/>
          <a:p>
            <a:fld id="{14495FE3-728F-4A1A-9CD8-66650D4DF5DD}"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1998 nine key concepts were identified by the Welsh Assembly Government's Education for Sustainable Development Panel and the Global Citizenship Working Group (this would later become one body: the ESDGC Panel) that would underpin ESDGC </a:t>
            </a:r>
            <a:endParaRPr lang="en-GB" dirty="0"/>
          </a:p>
        </p:txBody>
      </p:sp>
      <p:sp>
        <p:nvSpPr>
          <p:cNvPr id="4" name="Slide Number Placeholder 3"/>
          <p:cNvSpPr>
            <a:spLocks noGrp="1"/>
          </p:cNvSpPr>
          <p:nvPr>
            <p:ph type="sldNum" sz="quarter" idx="10"/>
          </p:nvPr>
        </p:nvSpPr>
        <p:spPr/>
        <p:txBody>
          <a:bodyPr/>
          <a:lstStyle/>
          <a:p>
            <a:fld id="{14495FE3-728F-4A1A-9CD8-66650D4DF5DD}"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2007 the Welsh Assembly Government's ESDGC Panel developed 7 themes for the purpose of providing direction. Whilst the 7 themes are often seen as the key tool for ESDGC it is important to consider them alongside the 9 concepts. Equally, many of the themes and concepts overlap; any one activity might cover several themes and concepts and it's important to emphasise this in keeping with the interdependent nature of the issues within ESDGC.</a:t>
            </a:r>
          </a:p>
          <a:p>
            <a:r>
              <a:rPr lang="en-GB" dirty="0" smtClean="0"/>
              <a:t>The need to ensure a better quality</a:t>
            </a:r>
            <a:r>
              <a:rPr lang="en-GB" baseline="0" dirty="0" smtClean="0"/>
              <a:t> of life for all now and into the future, whilst living within the limits of supporting eco systems (</a:t>
            </a:r>
            <a:r>
              <a:rPr lang="en-GB" baseline="0" dirty="0" err="1" smtClean="0"/>
              <a:t>Agyman</a:t>
            </a:r>
            <a:r>
              <a:rPr lang="en-GB" baseline="0" dirty="0" smtClean="0"/>
              <a:t> et al, 2003, pg 2)</a:t>
            </a:r>
          </a:p>
          <a:p>
            <a:r>
              <a:rPr lang="en-GB" baseline="0" dirty="0" smtClean="0"/>
              <a:t>Development that meets the needs of the present without compromising the ability of the future generations to meet their own needs.</a:t>
            </a:r>
            <a:endParaRPr lang="en-GB" dirty="0"/>
          </a:p>
        </p:txBody>
      </p:sp>
      <p:sp>
        <p:nvSpPr>
          <p:cNvPr id="4" name="Slide Number Placeholder 3"/>
          <p:cNvSpPr>
            <a:spLocks noGrp="1"/>
          </p:cNvSpPr>
          <p:nvPr>
            <p:ph type="sldNum" sz="quarter" idx="10"/>
          </p:nvPr>
        </p:nvSpPr>
        <p:spPr/>
        <p:txBody>
          <a:bodyPr/>
          <a:lstStyle/>
          <a:p>
            <a:fld id="{14495FE3-728F-4A1A-9CD8-66650D4DF5DD}"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 alternative approach, increasingly common internationally, focuses more directly on the expected outcomes of learning. Its proponents argue that learning is shaped by much more than individual subjects and syllabuses, and that </a:t>
            </a:r>
            <a:r>
              <a:rPr lang="en-GB" dirty="0" err="1" smtClean="0"/>
              <a:t>fulfillment</a:t>
            </a:r>
            <a:r>
              <a:rPr lang="en-GB" dirty="0" smtClean="0"/>
              <a:t> of the purposes of the curriculum requires approaches which are more directly relevant to emerging personal, social and economic needs. In this approach, the curriculum is often framed in terms of the key skills, capacities or competences that will be developed in children and young people. </a:t>
            </a:r>
          </a:p>
          <a:p>
            <a:endParaRPr lang="en-GB" dirty="0"/>
          </a:p>
        </p:txBody>
      </p:sp>
      <p:sp>
        <p:nvSpPr>
          <p:cNvPr id="4" name="Slide Number Placeholder 3"/>
          <p:cNvSpPr>
            <a:spLocks noGrp="1"/>
          </p:cNvSpPr>
          <p:nvPr>
            <p:ph type="sldNum" sz="quarter" idx="10"/>
          </p:nvPr>
        </p:nvSpPr>
        <p:spPr/>
        <p:txBody>
          <a:bodyPr/>
          <a:lstStyle/>
          <a:p>
            <a:fld id="{14495FE3-728F-4A1A-9CD8-66650D4DF5DD}"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BOTAWA is a partnership between schools in </a:t>
            </a:r>
            <a:r>
              <a:rPr lang="en-GB" sz="1200" b="0" i="0" kern="1200" dirty="0" err="1" smtClean="0">
                <a:solidFill>
                  <a:schemeClr val="tx1"/>
                </a:solidFill>
                <a:latin typeface="+mn-lt"/>
                <a:ea typeface="+mn-ea"/>
                <a:cs typeface="+mn-cs"/>
              </a:rPr>
              <a:t>Mochudi</a:t>
            </a:r>
            <a:r>
              <a:rPr lang="en-GB" sz="1200" b="0" i="0" kern="1200" dirty="0" smtClean="0">
                <a:solidFill>
                  <a:schemeClr val="tx1"/>
                </a:solidFill>
                <a:latin typeface="+mn-lt"/>
                <a:ea typeface="+mn-ea"/>
                <a:cs typeface="+mn-cs"/>
              </a:rPr>
              <a:t> Botswana, </a:t>
            </a:r>
            <a:r>
              <a:rPr lang="en-GB" sz="1200" b="0" i="0" kern="1200" dirty="0" err="1" smtClean="0">
                <a:solidFill>
                  <a:schemeClr val="tx1"/>
                </a:solidFill>
                <a:latin typeface="+mn-lt"/>
                <a:ea typeface="+mn-ea"/>
                <a:cs typeface="+mn-cs"/>
              </a:rPr>
              <a:t>Moshi</a:t>
            </a:r>
            <a:r>
              <a:rPr lang="en-GB" sz="1200" b="0" i="0" kern="1200" dirty="0" smtClean="0">
                <a:solidFill>
                  <a:schemeClr val="tx1"/>
                </a:solidFill>
                <a:latin typeface="+mn-lt"/>
                <a:ea typeface="+mn-ea"/>
                <a:cs typeface="+mn-cs"/>
              </a:rPr>
              <a:t> Tanzania and Bridgend Wales which began in 2006 as a British Council Connecting Classrooms project.</a:t>
            </a:r>
          </a:p>
          <a:p>
            <a:pPr fontAlgn="base"/>
            <a:r>
              <a:rPr lang="en-GB" sz="1200" b="1" i="0" u="sng" kern="1200" dirty="0" smtClean="0">
                <a:solidFill>
                  <a:schemeClr val="tx1"/>
                </a:solidFill>
                <a:latin typeface="+mn-lt"/>
                <a:ea typeface="+mn-ea"/>
                <a:cs typeface="+mn-cs"/>
              </a:rPr>
              <a:t>OBJECTIVES</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To develop friendship between the young people of Tanzania, Botswana and Wales.</a:t>
            </a:r>
          </a:p>
          <a:p>
            <a:pPr fontAlgn="base"/>
            <a:r>
              <a:rPr lang="en-GB" sz="1200" b="0" i="0" kern="1200" dirty="0" smtClean="0">
                <a:solidFill>
                  <a:schemeClr val="tx1"/>
                </a:solidFill>
                <a:latin typeface="+mn-lt"/>
                <a:ea typeface="+mn-ea"/>
                <a:cs typeface="+mn-cs"/>
              </a:rPr>
              <a:t>To promote an understanding of the life and the cultures of other communities by encouraging pupils to both learn about the wider world and to reflect upon their own lives.</a:t>
            </a:r>
          </a:p>
          <a:p>
            <a:pPr fontAlgn="base"/>
            <a:r>
              <a:rPr lang="en-GB" sz="1200" b="0" i="0" kern="1200" dirty="0" smtClean="0">
                <a:solidFill>
                  <a:schemeClr val="tx1"/>
                </a:solidFill>
                <a:latin typeface="+mn-lt"/>
                <a:ea typeface="+mn-ea"/>
                <a:cs typeface="+mn-cs"/>
              </a:rPr>
              <a:t>To plan small-scale student-student research and information exchange projects.</a:t>
            </a:r>
          </a:p>
          <a:p>
            <a:pPr fontAlgn="base"/>
            <a:r>
              <a:rPr lang="en-GB" sz="1200" b="0" i="0" kern="1200" dirty="0" smtClean="0">
                <a:solidFill>
                  <a:schemeClr val="tx1"/>
                </a:solidFill>
                <a:latin typeface="+mn-lt"/>
                <a:ea typeface="+mn-ea"/>
                <a:cs typeface="+mn-cs"/>
              </a:rPr>
              <a:t>To develop specific learning outcomes which are directly linked to the global dimension, citizenship and sustainability aspects of the curriculum.</a:t>
            </a:r>
          </a:p>
          <a:p>
            <a:pPr fontAlgn="base"/>
            <a:r>
              <a:rPr lang="en-GB" sz="1200" b="0" i="0" kern="1200" dirty="0" smtClean="0">
                <a:solidFill>
                  <a:schemeClr val="tx1"/>
                </a:solidFill>
                <a:latin typeface="+mn-lt"/>
                <a:ea typeface="+mn-ea"/>
                <a:cs typeface="+mn-cs"/>
              </a:rPr>
              <a:t>To cultivate a physical exchange of teachers between the countries, which contributes to staff continuous professional development, making them better practitioners.</a:t>
            </a:r>
          </a:p>
          <a:p>
            <a:pPr fontAlgn="base"/>
            <a:r>
              <a:rPr lang="en-GB" sz="1200" b="0" i="0" kern="1200" dirty="0" smtClean="0">
                <a:solidFill>
                  <a:schemeClr val="tx1"/>
                </a:solidFill>
                <a:latin typeface="+mn-lt"/>
                <a:ea typeface="+mn-ea"/>
                <a:cs typeface="+mn-cs"/>
              </a:rPr>
              <a:t>To generate active contributions from all project participants.</a:t>
            </a:r>
          </a:p>
          <a:p>
            <a:pPr fontAlgn="base"/>
            <a:r>
              <a:rPr lang="en-GB" sz="1200" b="0" i="0" kern="1200" dirty="0" smtClean="0">
                <a:solidFill>
                  <a:schemeClr val="tx1"/>
                </a:solidFill>
                <a:latin typeface="+mn-lt"/>
                <a:ea typeface="+mn-ea"/>
                <a:cs typeface="+mn-cs"/>
              </a:rPr>
              <a:t>To include the whole school and the local community in order to create a sustainable partnership.</a:t>
            </a:r>
          </a:p>
          <a:p>
            <a:pPr fontAlgn="base"/>
            <a:r>
              <a:rPr lang="en-GB" sz="1200" b="0" i="0" kern="1200" dirty="0" smtClean="0">
                <a:solidFill>
                  <a:schemeClr val="tx1"/>
                </a:solidFill>
                <a:latin typeface="+mn-lt"/>
                <a:ea typeface="+mn-ea"/>
                <a:cs typeface="+mn-cs"/>
              </a:rPr>
              <a:t>To enhance international co-operation and intercultural understanding.</a:t>
            </a:r>
          </a:p>
          <a:p>
            <a:r>
              <a:rPr lang="en-GB" sz="1200" b="0" i="0" kern="1200" dirty="0" smtClean="0">
                <a:solidFill>
                  <a:schemeClr val="tx1"/>
                </a:solidFill>
                <a:latin typeface="+mn-lt"/>
                <a:ea typeface="+mn-ea"/>
                <a:cs typeface="+mn-cs"/>
                <a:hlinkClick r:id="rId3"/>
              </a:rPr>
              <a:t/>
            </a:r>
            <a:br>
              <a:rPr lang="en-GB" sz="1200" b="0" i="0" kern="1200" dirty="0" smtClean="0">
                <a:solidFill>
                  <a:schemeClr val="tx1"/>
                </a:solidFill>
                <a:latin typeface="+mn-lt"/>
                <a:ea typeface="+mn-ea"/>
                <a:cs typeface="+mn-cs"/>
                <a:hlinkClick r:id="rId3"/>
              </a:rPr>
            </a:br>
            <a:endParaRPr lang="en-GB" dirty="0"/>
          </a:p>
        </p:txBody>
      </p:sp>
      <p:sp>
        <p:nvSpPr>
          <p:cNvPr id="4" name="Slide Number Placeholder 3"/>
          <p:cNvSpPr>
            <a:spLocks noGrp="1"/>
          </p:cNvSpPr>
          <p:nvPr>
            <p:ph type="sldNum" sz="quarter" idx="10"/>
          </p:nvPr>
        </p:nvSpPr>
        <p:spPr/>
        <p:txBody>
          <a:bodyPr/>
          <a:lstStyle/>
          <a:p>
            <a:fld id="{14495FE3-728F-4A1A-9CD8-66650D4DF5DD}"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495FE3-728F-4A1A-9CD8-66650D4DF5DD}"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School ESDGC policy links to UNCRC Rights of the child Article</a:t>
            </a:r>
            <a:r>
              <a:rPr lang="en-GB" baseline="0" dirty="0" smtClean="0"/>
              <a:t> 1 –every child under the age of 18 has all the rights in the convention, Article 2 – All children have these rights, </a:t>
            </a:r>
            <a:r>
              <a:rPr lang="en-GB" baseline="0" dirty="0" err="1" smtClean="0"/>
              <a:t>Artcile</a:t>
            </a:r>
            <a:r>
              <a:rPr lang="en-GB" baseline="0" dirty="0" smtClean="0"/>
              <a:t> 28 every child has the right to an education, Article29 – education must develop every child’s personality, talents and abilities to their full potential, Article 42 – every child has the right to know their.</a:t>
            </a:r>
          </a:p>
          <a:p>
            <a:r>
              <a:rPr lang="en-GB" baseline="0" dirty="0" smtClean="0"/>
              <a:t>Adopted may 2012 </a:t>
            </a:r>
            <a:r>
              <a:rPr lang="en-GB" baseline="0" dirty="0" err="1" smtClean="0"/>
              <a:t>las</a:t>
            </a:r>
            <a:r>
              <a:rPr lang="en-GB" baseline="0" dirty="0" smtClean="0"/>
              <a:t> reviewed </a:t>
            </a:r>
            <a:r>
              <a:rPr lang="en-GB" baseline="0" dirty="0" err="1" smtClean="0"/>
              <a:t>june</a:t>
            </a:r>
            <a:r>
              <a:rPr lang="en-GB" baseline="0" dirty="0" smtClean="0"/>
              <a:t> 2018 next review </a:t>
            </a:r>
            <a:r>
              <a:rPr lang="en-GB" baseline="0" dirty="0" err="1" smtClean="0"/>
              <a:t>june</a:t>
            </a:r>
            <a:r>
              <a:rPr lang="en-GB" baseline="0" dirty="0" smtClean="0"/>
              <a:t> 2020 .</a:t>
            </a:r>
          </a:p>
          <a:p>
            <a:r>
              <a:rPr lang="en-GB" dirty="0" smtClean="0"/>
              <a:t>We were thrilled this year to be awarded the Rights Respecting Schools Silver accreditation, the continuation of our eco-schools platinum award and our continued recognition in the Welsh Network of Healthy Schools. These awards reflect our school values, help our pupils to become ethical, informed citizens and demonstrate the commitment and effort of everyone working at </a:t>
            </a:r>
            <a:r>
              <a:rPr lang="en-GB" dirty="0" err="1" smtClean="0"/>
              <a:t>Heronsbridge</a:t>
            </a:r>
            <a:r>
              <a:rPr lang="en-GB" dirty="0" smtClean="0"/>
              <a:t> – past and present. Our school Coffee shop supports fair-trade by using ingredients for cooking and selling a range of products in the coffee shop. Our </a:t>
            </a:r>
            <a:r>
              <a:rPr lang="en-GB" dirty="0" err="1" smtClean="0"/>
              <a:t>Fairtrade</a:t>
            </a:r>
            <a:r>
              <a:rPr lang="en-GB" dirty="0" smtClean="0"/>
              <a:t> trolley round and Hospitality events also all use fair-trade products. We purchase our products from </a:t>
            </a:r>
            <a:r>
              <a:rPr lang="en-GB" dirty="0" err="1" smtClean="0"/>
              <a:t>Castell</a:t>
            </a:r>
            <a:r>
              <a:rPr lang="en-GB" dirty="0" smtClean="0"/>
              <a:t> Howell and </a:t>
            </a:r>
            <a:r>
              <a:rPr lang="en-GB" dirty="0" err="1" smtClean="0"/>
              <a:t>Traidcraft</a:t>
            </a:r>
            <a:r>
              <a:rPr lang="en-GB" dirty="0" smtClean="0"/>
              <a:t>. </a:t>
            </a:r>
            <a:r>
              <a:rPr lang="en-GB" dirty="0" err="1" smtClean="0"/>
              <a:t>Traidcraft</a:t>
            </a:r>
            <a:r>
              <a:rPr lang="en-GB" dirty="0" smtClean="0"/>
              <a:t> are the original fair-trade pioneers in the UK advocating the importance of organic farming, sustainability, and transparency to the lives of grower and artisans around the world. This year we have led a very focused Rights Respecting ethos in school. The school council have worked directly with the Super Ambassadors team to make a “5 Top Tips” to be shared in all primary schools across Wales. Our Primary representatives met Sally Holland, The Children’s Commissioner for Wales, when they attended the Super Ambassadors learning event in the Millennium Centre, Cardiff</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4495FE3-728F-4A1A-9CD8-66650D4DF5DD}" type="slidenum">
              <a:rPr lang="en-GB" smtClean="0"/>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E8CDFC9F-D7FA-4EF3-9617-821793032759}" type="datetimeFigureOut">
              <a:rPr lang="en-US" smtClean="0"/>
              <a:pPr/>
              <a:t>3/11/2020</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FF6D19A4-7363-474E-92C0-C81897BDB744}"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E8CDFC9F-D7FA-4EF3-9617-821793032759}" type="datetimeFigureOut">
              <a:rPr lang="en-US" smtClean="0"/>
              <a:pPr/>
              <a:t>3/11/2020</a:t>
            </a:fld>
            <a:endParaRPr lang="en-GB"/>
          </a:p>
        </p:txBody>
      </p:sp>
      <p:sp>
        <p:nvSpPr>
          <p:cNvPr id="9" name="Slide Number Placeholder 8"/>
          <p:cNvSpPr>
            <a:spLocks noGrp="1"/>
          </p:cNvSpPr>
          <p:nvPr>
            <p:ph type="sldNum" sz="quarter" idx="15"/>
          </p:nvPr>
        </p:nvSpPr>
        <p:spPr/>
        <p:txBody>
          <a:bodyPr rtlCol="0"/>
          <a:lstStyle/>
          <a:p>
            <a:fld id="{FF6D19A4-7363-474E-92C0-C81897BDB744}"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E8CDFC9F-D7FA-4EF3-9617-821793032759}" type="datetimeFigureOut">
              <a:rPr lang="en-US" smtClean="0"/>
              <a:pPr/>
              <a:t>3/11/2020</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FF6D19A4-7363-474E-92C0-C81897BDB74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8CDFC9F-D7FA-4EF3-9617-821793032759}" type="datetimeFigureOut">
              <a:rPr lang="en-US" smtClean="0"/>
              <a:pPr/>
              <a:t>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6D19A4-7363-474E-92C0-C81897BDB744}"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E8CDFC9F-D7FA-4EF3-9617-821793032759}" type="datetimeFigureOut">
              <a:rPr lang="en-US" smtClean="0"/>
              <a:pPr/>
              <a:t>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6D19A4-7363-474E-92C0-C81897BDB744}"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E8CDFC9F-D7FA-4EF3-9617-821793032759}" type="datetimeFigureOut">
              <a:rPr lang="en-US" smtClean="0"/>
              <a:pPr/>
              <a:t>3/11/2020</a:t>
            </a:fld>
            <a:endParaRPr lang="en-GB"/>
          </a:p>
        </p:txBody>
      </p:sp>
      <p:sp>
        <p:nvSpPr>
          <p:cNvPr id="7" name="Slide Number Placeholder 6"/>
          <p:cNvSpPr>
            <a:spLocks noGrp="1"/>
          </p:cNvSpPr>
          <p:nvPr>
            <p:ph type="sldNum" sz="quarter" idx="11"/>
          </p:nvPr>
        </p:nvSpPr>
        <p:spPr/>
        <p:txBody>
          <a:bodyPr rtlCol="0"/>
          <a:lstStyle/>
          <a:p>
            <a:fld id="{FF6D19A4-7363-474E-92C0-C81897BDB744}"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CDFC9F-D7FA-4EF3-9617-821793032759}" type="datetimeFigureOut">
              <a:rPr lang="en-US" smtClean="0"/>
              <a:pPr/>
              <a:t>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6D19A4-7363-474E-92C0-C81897BDB74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E8CDFC9F-D7FA-4EF3-9617-821793032759}" type="datetimeFigureOut">
              <a:rPr lang="en-US" smtClean="0"/>
              <a:pPr/>
              <a:t>3/11/2020</a:t>
            </a:fld>
            <a:endParaRPr lang="en-GB"/>
          </a:p>
        </p:txBody>
      </p:sp>
      <p:sp>
        <p:nvSpPr>
          <p:cNvPr id="22" name="Slide Number Placeholder 21"/>
          <p:cNvSpPr>
            <a:spLocks noGrp="1"/>
          </p:cNvSpPr>
          <p:nvPr>
            <p:ph type="sldNum" sz="quarter" idx="15"/>
          </p:nvPr>
        </p:nvSpPr>
        <p:spPr/>
        <p:txBody>
          <a:bodyPr rtlCol="0"/>
          <a:lstStyle/>
          <a:p>
            <a:fld id="{FF6D19A4-7363-474E-92C0-C81897BDB744}"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E8CDFC9F-D7FA-4EF3-9617-821793032759}" type="datetimeFigureOut">
              <a:rPr lang="en-US" smtClean="0"/>
              <a:pPr/>
              <a:t>3/11/2020</a:t>
            </a:fld>
            <a:endParaRPr lang="en-GB"/>
          </a:p>
        </p:txBody>
      </p:sp>
      <p:sp>
        <p:nvSpPr>
          <p:cNvPr id="18" name="Slide Number Placeholder 17"/>
          <p:cNvSpPr>
            <a:spLocks noGrp="1"/>
          </p:cNvSpPr>
          <p:nvPr>
            <p:ph type="sldNum" sz="quarter" idx="11"/>
          </p:nvPr>
        </p:nvSpPr>
        <p:spPr/>
        <p:txBody>
          <a:bodyPr rtlCol="0"/>
          <a:lstStyle/>
          <a:p>
            <a:fld id="{FF6D19A4-7363-474E-92C0-C81897BDB744}"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8CDFC9F-D7FA-4EF3-9617-821793032759}" type="datetimeFigureOut">
              <a:rPr lang="en-US" smtClean="0"/>
              <a:pPr/>
              <a:t>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6D19A4-7363-474E-92C0-C81897BDB74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8CDFC9F-D7FA-4EF3-9617-821793032759}" type="datetimeFigureOut">
              <a:rPr lang="en-US" smtClean="0"/>
              <a:pPr/>
              <a:t>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6D19A4-7363-474E-92C0-C81897BDB74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E8CDFC9F-D7FA-4EF3-9617-821793032759}" type="datetimeFigureOut">
              <a:rPr lang="en-US" smtClean="0"/>
              <a:pPr/>
              <a:t>3/11/2020</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F6D19A4-7363-474E-92C0-C81897BDB74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un.or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www.google.com/url?sa=i&amp;url=https://www.pinterest.com/pin/142918988157717869/&amp;psig=AOvVaw0fE0S2tPUpTnmViFD4Wgm-&amp;ust=1583961585583000&amp;source=images&amp;cd=vfe&amp;ved=0CAIQjRxqFwoTCLi4zfrqkOgCFQAAAAAdAAAAABA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12"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jpeg"/><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botawa.org.uk/" TargetMode="External"/><Relationship Id="rId2" Type="http://schemas.openxmlformats.org/officeDocument/2006/relationships/hyperlink" Target="http://www.stanwell.org/school/esdgc" TargetMode="External"/><Relationship Id="rId1" Type="http://schemas.openxmlformats.org/officeDocument/2006/relationships/slideLayout" Target="../slideLayouts/slideLayout2.xml"/><Relationship Id="rId5" Type="http://schemas.openxmlformats.org/officeDocument/2006/relationships/hyperlink" Target="https://sustainabledevelopment.un.org/" TargetMode="External"/><Relationship Id="rId4" Type="http://schemas.openxmlformats.org/officeDocument/2006/relationships/hyperlink" Target="http://www.unicef.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Education for Sustainability and Global Citizenship – Critically Explored.</a:t>
            </a:r>
            <a:endParaRPr lang="en-GB" dirty="0"/>
          </a:p>
        </p:txBody>
      </p:sp>
      <p:sp>
        <p:nvSpPr>
          <p:cNvPr id="3" name="Subtitle 2"/>
          <p:cNvSpPr>
            <a:spLocks noGrp="1"/>
          </p:cNvSpPr>
          <p:nvPr>
            <p:ph type="subTitle" idx="1"/>
          </p:nvPr>
        </p:nvSpPr>
        <p:spPr/>
        <p:txBody>
          <a:bodyPr/>
          <a:lstStyle/>
          <a:p>
            <a:endParaRPr lang="en-GB" dirty="0" smtClean="0"/>
          </a:p>
          <a:p>
            <a:r>
              <a:rPr lang="en-GB" dirty="0" smtClean="0"/>
              <a:t>		(ESDGC)</a:t>
            </a:r>
            <a:endParaRPr lang="en-GB" dirty="0"/>
          </a:p>
        </p:txBody>
      </p:sp>
      <p:pic>
        <p:nvPicPr>
          <p:cNvPr id="13315" name="Picture 3" descr="https://www.un.org/youthenvoy/wp-content/uploads/2016/04/NGO-conference-branding1.png"/>
          <p:cNvPicPr>
            <a:picLocks noChangeAspect="1" noChangeArrowheads="1"/>
          </p:cNvPicPr>
          <p:nvPr/>
        </p:nvPicPr>
        <p:blipFill>
          <a:blip r:embed="rId2"/>
          <a:srcRect/>
          <a:stretch>
            <a:fillRect/>
          </a:stretch>
        </p:blipFill>
        <p:spPr bwMode="auto">
          <a:xfrm>
            <a:off x="3428992" y="350146"/>
            <a:ext cx="3143272" cy="3204906"/>
          </a:xfrm>
          <a:prstGeom prst="rect">
            <a:avLst/>
          </a:prstGeom>
          <a:noFill/>
        </p:spPr>
      </p:pic>
    </p:spTree>
  </p:cSld>
  <p:clrMapOvr>
    <a:masterClrMapping/>
  </p:clrMapOvr>
  <p:transition spd="slow">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5"/>
                                        </p:tgtEl>
                                        <p:attrNameLst>
                                          <p:attrName>style.visibility</p:attrName>
                                        </p:attrNameLst>
                                      </p:cBhvr>
                                      <p:to>
                                        <p:strVal val="visible"/>
                                      </p:to>
                                    </p:set>
                                    <p:anim calcmode="lin" valueType="num">
                                      <p:cBhvr additive="base">
                                        <p:cTn id="7" dur="500" fill="hold"/>
                                        <p:tgtEl>
                                          <p:spTgt spid="13315"/>
                                        </p:tgtEl>
                                        <p:attrNameLst>
                                          <p:attrName>ppt_x</p:attrName>
                                        </p:attrNameLst>
                                      </p:cBhvr>
                                      <p:tavLst>
                                        <p:tav tm="0">
                                          <p:val>
                                            <p:strVal val="#ppt_x"/>
                                          </p:val>
                                        </p:tav>
                                        <p:tav tm="100000">
                                          <p:val>
                                            <p:strVal val="#ppt_x"/>
                                          </p:val>
                                        </p:tav>
                                      </p:tavLst>
                                    </p:anim>
                                    <p:anim calcmode="lin" valueType="num">
                                      <p:cBhvr additive="base">
                                        <p:cTn id="8" dur="500" fill="hold"/>
                                        <p:tgtEl>
                                          <p:spTgt spid="133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ESDGC??</a:t>
            </a:r>
            <a:endParaRPr lang="en-GB" dirty="0"/>
          </a:p>
        </p:txBody>
      </p:sp>
      <p:sp>
        <p:nvSpPr>
          <p:cNvPr id="3" name="Content Placeholder 2"/>
          <p:cNvSpPr>
            <a:spLocks noGrp="1"/>
          </p:cNvSpPr>
          <p:nvPr>
            <p:ph sz="quarter" idx="1"/>
          </p:nvPr>
        </p:nvSpPr>
        <p:spPr>
          <a:xfrm>
            <a:off x="0" y="1571612"/>
            <a:ext cx="3757610" cy="4400568"/>
          </a:xfrm>
        </p:spPr>
        <p:txBody>
          <a:bodyPr>
            <a:noAutofit/>
          </a:bodyPr>
          <a:lstStyle/>
          <a:p>
            <a:r>
              <a:rPr lang="en-GB" sz="2200" dirty="0" smtClean="0">
                <a:solidFill>
                  <a:schemeClr val="accent6"/>
                </a:solidFill>
              </a:rPr>
              <a:t>To embed sustainable development and global citizenship themes and concepts within all areas of teaching and learning. To develop new educational programmes for sustainability. To develop an internationalisation programme. (</a:t>
            </a:r>
            <a:r>
              <a:rPr lang="en-GB" sz="2200" dirty="0" smtClean="0">
                <a:solidFill>
                  <a:schemeClr val="accent6"/>
                </a:solidFill>
                <a:hlinkClick r:id="rId3"/>
              </a:rPr>
              <a:t>www.un.org</a:t>
            </a:r>
            <a:r>
              <a:rPr lang="en-GB" sz="2200" dirty="0" smtClean="0">
                <a:solidFill>
                  <a:schemeClr val="accent6"/>
                </a:solidFill>
              </a:rPr>
              <a:t>) </a:t>
            </a:r>
            <a:endParaRPr lang="en-GB" sz="2200" dirty="0">
              <a:solidFill>
                <a:schemeClr val="accent6"/>
              </a:solidFill>
            </a:endParaRPr>
          </a:p>
        </p:txBody>
      </p:sp>
      <p:pic>
        <p:nvPicPr>
          <p:cNvPr id="14338" name="Picture 2" descr="Image result for WHAT IS education for sustainable development and global citizenship">
            <a:hlinkClick r:id="rId4"/>
          </p:cNvPr>
          <p:cNvPicPr>
            <a:picLocks noChangeAspect="1" noChangeArrowheads="1"/>
          </p:cNvPicPr>
          <p:nvPr/>
        </p:nvPicPr>
        <p:blipFill>
          <a:blip r:embed="rId5"/>
          <a:srcRect/>
          <a:stretch>
            <a:fillRect/>
          </a:stretch>
        </p:blipFill>
        <p:spPr bwMode="auto">
          <a:xfrm>
            <a:off x="3607873" y="1714488"/>
            <a:ext cx="5229789" cy="3857652"/>
          </a:xfrm>
          <a:prstGeom prst="rect">
            <a:avLst/>
          </a:prstGeom>
          <a:noFill/>
        </p:spPr>
      </p:pic>
    </p:spTree>
  </p:cSld>
  <p:clrMapOvr>
    <a:masterClrMapping/>
  </p:clrMapOvr>
  <p:transition>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ESDGC CONCEPTS</a:t>
            </a:r>
            <a:endParaRPr lang="en-GB" dirty="0"/>
          </a:p>
        </p:txBody>
      </p:sp>
      <p:sp>
        <p:nvSpPr>
          <p:cNvPr id="3" name="Content Placeholder 2"/>
          <p:cNvSpPr>
            <a:spLocks noGrp="1"/>
          </p:cNvSpPr>
          <p:nvPr>
            <p:ph sz="quarter" idx="1"/>
          </p:nvPr>
        </p:nvSpPr>
        <p:spPr/>
        <p:txBody>
          <a:bodyPr/>
          <a:lstStyle/>
          <a:p>
            <a:r>
              <a:rPr lang="en-GB" dirty="0" smtClean="0"/>
              <a:t>I</a:t>
            </a:r>
            <a:r>
              <a:rPr lang="en-GB" dirty="0" smtClean="0"/>
              <a:t>nterdependence </a:t>
            </a:r>
          </a:p>
          <a:p>
            <a:r>
              <a:rPr lang="en-GB" dirty="0" smtClean="0"/>
              <a:t>C</a:t>
            </a:r>
            <a:r>
              <a:rPr lang="en-GB" dirty="0" smtClean="0"/>
              <a:t>itizenship </a:t>
            </a:r>
            <a:r>
              <a:rPr lang="en-GB" dirty="0" smtClean="0"/>
              <a:t>and </a:t>
            </a:r>
            <a:r>
              <a:rPr lang="en-GB" dirty="0" smtClean="0"/>
              <a:t>stewardship</a:t>
            </a:r>
            <a:endParaRPr lang="en-GB" dirty="0" smtClean="0"/>
          </a:p>
          <a:p>
            <a:r>
              <a:rPr lang="en-GB" dirty="0" smtClean="0"/>
              <a:t>N</a:t>
            </a:r>
            <a:r>
              <a:rPr lang="en-GB" dirty="0" smtClean="0"/>
              <a:t>eeds </a:t>
            </a:r>
            <a:r>
              <a:rPr lang="en-GB" dirty="0" smtClean="0"/>
              <a:t>and </a:t>
            </a:r>
            <a:r>
              <a:rPr lang="en-GB" dirty="0" smtClean="0"/>
              <a:t>rights</a:t>
            </a:r>
          </a:p>
          <a:p>
            <a:r>
              <a:rPr lang="en-GB" dirty="0" smtClean="0"/>
              <a:t>Diversity</a:t>
            </a:r>
          </a:p>
          <a:p>
            <a:r>
              <a:rPr lang="en-GB" dirty="0" smtClean="0"/>
              <a:t>S</a:t>
            </a:r>
            <a:r>
              <a:rPr lang="en-GB" dirty="0" smtClean="0"/>
              <a:t>ustainable change</a:t>
            </a:r>
          </a:p>
          <a:p>
            <a:r>
              <a:rPr lang="en-GB" dirty="0" smtClean="0"/>
              <a:t>Q</a:t>
            </a:r>
            <a:r>
              <a:rPr lang="en-GB" dirty="0" smtClean="0"/>
              <a:t>uality </a:t>
            </a:r>
            <a:r>
              <a:rPr lang="en-GB" dirty="0" smtClean="0"/>
              <a:t>of </a:t>
            </a:r>
            <a:r>
              <a:rPr lang="en-GB" dirty="0" smtClean="0"/>
              <a:t>life</a:t>
            </a:r>
          </a:p>
          <a:p>
            <a:r>
              <a:rPr lang="en-GB" dirty="0" smtClean="0"/>
              <a:t>U</a:t>
            </a:r>
            <a:r>
              <a:rPr lang="en-GB" dirty="0" smtClean="0"/>
              <a:t>ncertainty </a:t>
            </a:r>
            <a:r>
              <a:rPr lang="en-GB" dirty="0" smtClean="0"/>
              <a:t>and </a:t>
            </a:r>
            <a:r>
              <a:rPr lang="en-GB" dirty="0" smtClean="0"/>
              <a:t>precaution</a:t>
            </a:r>
          </a:p>
          <a:p>
            <a:r>
              <a:rPr lang="en-GB" dirty="0" smtClean="0"/>
              <a:t>V</a:t>
            </a:r>
            <a:r>
              <a:rPr lang="en-GB" dirty="0" smtClean="0"/>
              <a:t>alues </a:t>
            </a:r>
            <a:r>
              <a:rPr lang="en-GB" dirty="0" smtClean="0"/>
              <a:t>and </a:t>
            </a:r>
            <a:r>
              <a:rPr lang="en-GB" dirty="0" smtClean="0"/>
              <a:t>perceptions</a:t>
            </a:r>
          </a:p>
          <a:p>
            <a:r>
              <a:rPr lang="en-GB" dirty="0" smtClean="0"/>
              <a:t>C</a:t>
            </a:r>
            <a:r>
              <a:rPr lang="en-GB" dirty="0" smtClean="0"/>
              <a:t>onflict </a:t>
            </a:r>
            <a:r>
              <a:rPr lang="en-GB" dirty="0" smtClean="0"/>
              <a:t>resolution. </a:t>
            </a:r>
            <a:endParaRPr lang="en-GB" dirty="0"/>
          </a:p>
        </p:txBody>
      </p:sp>
      <p:sp>
        <p:nvSpPr>
          <p:cNvPr id="3074" name="AutoShape 2" descr="Image result for esdg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6" name="AutoShape 4" descr="Image result for esdg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8" name="AutoShape 6" descr="Image result for esdg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0" name="AutoShape 8" descr="Image result for esdg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2" name="AutoShape 10" descr="Image result for esdg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4" name="AutoShape 12" descr="Image result for esdg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6" name="AutoShape 14" descr="Ysgol Stanwell School » ESDGC"/>
          <p:cNvSpPr>
            <a:spLocks noChangeAspect="1" noChangeArrowheads="1"/>
          </p:cNvSpPr>
          <p:nvPr/>
        </p:nvSpPr>
        <p:spPr bwMode="auto">
          <a:xfrm>
            <a:off x="63500" y="-136525"/>
            <a:ext cx="904875" cy="9334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088" name="Picture 16" descr="Ysgol Stanwell School » ESDGC"/>
          <p:cNvPicPr>
            <a:picLocks noChangeAspect="1" noChangeArrowheads="1"/>
          </p:cNvPicPr>
          <p:nvPr/>
        </p:nvPicPr>
        <p:blipFill>
          <a:blip r:embed="rId3"/>
          <a:srcRect/>
          <a:stretch>
            <a:fillRect/>
          </a:stretch>
        </p:blipFill>
        <p:spPr bwMode="auto">
          <a:xfrm>
            <a:off x="5786446" y="2214554"/>
            <a:ext cx="2289897" cy="2362210"/>
          </a:xfrm>
          <a:prstGeom prst="rect">
            <a:avLst/>
          </a:prstGeom>
          <a:noFill/>
        </p:spPr>
      </p:pic>
    </p:spTree>
  </p:cSld>
  <p:clrMapOvr>
    <a:masterClrMapping/>
  </p:clrMapOvr>
  <p:transition>
    <p:pull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88"/>
                                        </p:tgtEl>
                                        <p:attrNameLst>
                                          <p:attrName>style.visibility</p:attrName>
                                        </p:attrNameLst>
                                      </p:cBhvr>
                                      <p:to>
                                        <p:strVal val="visible"/>
                                      </p:to>
                                    </p:set>
                                    <p:animEffect transition="in" filter="fade">
                                      <p:cBhvr>
                                        <p:cTn id="7" dur="2000"/>
                                        <p:tgtEl>
                                          <p:spTgt spid="30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ESDGC Themes </a:t>
            </a:r>
            <a:endParaRPr lang="en-GB" dirty="0"/>
          </a:p>
        </p:txBody>
      </p:sp>
      <p:sp>
        <p:nvSpPr>
          <p:cNvPr id="3" name="Content Placeholder 2"/>
          <p:cNvSpPr>
            <a:spLocks noGrp="1"/>
          </p:cNvSpPr>
          <p:nvPr>
            <p:ph sz="quarter" idx="1"/>
          </p:nvPr>
        </p:nvSpPr>
        <p:spPr/>
        <p:txBody>
          <a:bodyPr/>
          <a:lstStyle/>
          <a:p>
            <a:r>
              <a:rPr lang="en-GB" dirty="0" smtClean="0"/>
              <a:t>Consumption and waste</a:t>
            </a:r>
          </a:p>
          <a:p>
            <a:r>
              <a:rPr lang="en-GB" dirty="0" smtClean="0"/>
              <a:t>Choices and decisions</a:t>
            </a:r>
          </a:p>
          <a:p>
            <a:r>
              <a:rPr lang="en-GB" dirty="0" smtClean="0"/>
              <a:t>Health</a:t>
            </a:r>
          </a:p>
          <a:p>
            <a:r>
              <a:rPr lang="en-GB" dirty="0" smtClean="0"/>
              <a:t>Identity and culture</a:t>
            </a:r>
          </a:p>
          <a:p>
            <a:r>
              <a:rPr lang="en-GB" dirty="0" smtClean="0"/>
              <a:t>The natural environment</a:t>
            </a:r>
          </a:p>
          <a:p>
            <a:r>
              <a:rPr lang="en-GB" dirty="0" smtClean="0"/>
              <a:t>Wealth and poverty</a:t>
            </a:r>
          </a:p>
          <a:p>
            <a:r>
              <a:rPr lang="en-GB" dirty="0" smtClean="0"/>
              <a:t>Climate change</a:t>
            </a:r>
            <a:endParaRPr lang="en-GB" dirty="0"/>
          </a:p>
        </p:txBody>
      </p:sp>
      <p:sp>
        <p:nvSpPr>
          <p:cNvPr id="2050" name="AutoShape 2" descr="Image result for esdgc"/>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52" name="Picture 4" descr="Image result for esdgc"/>
          <p:cNvPicPr>
            <a:picLocks noChangeAspect="1" noChangeArrowheads="1"/>
          </p:cNvPicPr>
          <p:nvPr/>
        </p:nvPicPr>
        <p:blipFill>
          <a:blip r:embed="rId3"/>
          <a:srcRect/>
          <a:stretch>
            <a:fillRect/>
          </a:stretch>
        </p:blipFill>
        <p:spPr bwMode="auto">
          <a:xfrm>
            <a:off x="4450448" y="1643051"/>
            <a:ext cx="4264955" cy="3429023"/>
          </a:xfrm>
          <a:prstGeom prst="rect">
            <a:avLst/>
          </a:prstGeom>
          <a:noFill/>
        </p:spPr>
      </p:pic>
    </p:spTree>
  </p:cSld>
  <p:clrMapOvr>
    <a:masterClrMapping/>
  </p:clrMapOvr>
  <p:transition>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20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Donaldson Report/Successful Futures</a:t>
            </a:r>
            <a:endParaRPr lang="en-GB" dirty="0"/>
          </a:p>
        </p:txBody>
      </p:sp>
      <p:pic>
        <p:nvPicPr>
          <p:cNvPr id="1028" name="Picture 4" descr="4 purposes curriculum change wales"/>
          <p:cNvPicPr>
            <a:picLocks noChangeAspect="1" noChangeArrowheads="1"/>
          </p:cNvPicPr>
          <p:nvPr/>
        </p:nvPicPr>
        <p:blipFill>
          <a:blip r:embed="rId3"/>
          <a:srcRect/>
          <a:stretch>
            <a:fillRect/>
          </a:stretch>
        </p:blipFill>
        <p:spPr bwMode="auto">
          <a:xfrm>
            <a:off x="1071538" y="1428736"/>
            <a:ext cx="6334125" cy="4752976"/>
          </a:xfrm>
          <a:prstGeom prst="rect">
            <a:avLst/>
          </a:prstGeom>
          <a:noFill/>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ttp://www.botawa.co.uk/wp-content/uploads/2012/09/BOTAWA-Logo-1024x522.jpg"/>
          <p:cNvPicPr>
            <a:picLocks noChangeAspect="1" noChangeArrowheads="1"/>
          </p:cNvPicPr>
          <p:nvPr/>
        </p:nvPicPr>
        <p:blipFill>
          <a:blip r:embed="rId3"/>
          <a:srcRect/>
          <a:stretch>
            <a:fillRect/>
          </a:stretch>
        </p:blipFill>
        <p:spPr bwMode="auto">
          <a:xfrm>
            <a:off x="2071670" y="0"/>
            <a:ext cx="4500594" cy="2294248"/>
          </a:xfrm>
          <a:prstGeom prst="rect">
            <a:avLst/>
          </a:prstGeom>
          <a:noFill/>
        </p:spPr>
      </p:pic>
      <p:sp>
        <p:nvSpPr>
          <p:cNvPr id="5" name="Rectangle 4"/>
          <p:cNvSpPr/>
          <p:nvPr/>
        </p:nvSpPr>
        <p:spPr>
          <a:xfrm>
            <a:off x="214282" y="2071678"/>
            <a:ext cx="4572000" cy="2031325"/>
          </a:xfrm>
          <a:prstGeom prst="rect">
            <a:avLst/>
          </a:prstGeom>
        </p:spPr>
        <p:txBody>
          <a:bodyPr>
            <a:spAutoFit/>
          </a:bodyPr>
          <a:lstStyle/>
          <a:p>
            <a:pPr fontAlgn="base"/>
            <a:r>
              <a:rPr lang="en-GB" b="1" u="sng" dirty="0" smtClean="0">
                <a:solidFill>
                  <a:schemeClr val="accent6">
                    <a:lumMod val="75000"/>
                  </a:schemeClr>
                </a:solidFill>
              </a:rPr>
              <a:t>AIM</a:t>
            </a:r>
            <a:endParaRPr lang="en-GB" dirty="0" smtClean="0">
              <a:solidFill>
                <a:schemeClr val="accent6">
                  <a:lumMod val="75000"/>
                </a:schemeClr>
              </a:solidFill>
            </a:endParaRPr>
          </a:p>
          <a:p>
            <a:pPr fontAlgn="base"/>
            <a:r>
              <a:rPr lang="en-GB" b="1" dirty="0" smtClean="0">
                <a:solidFill>
                  <a:schemeClr val="accent6">
                    <a:lumMod val="75000"/>
                  </a:schemeClr>
                </a:solidFill>
              </a:rPr>
              <a:t>To establish a link of friendship between all partner schools, developing awareness and understanding of global issues and helping all participants become more active global citizens</a:t>
            </a:r>
            <a:r>
              <a:rPr lang="en-GB" b="1" dirty="0" smtClean="0"/>
              <a:t>.</a:t>
            </a:r>
            <a:endParaRPr lang="en-GB" dirty="0"/>
          </a:p>
        </p:txBody>
      </p:sp>
      <p:pic>
        <p:nvPicPr>
          <p:cNvPr id="18436" name="Picture 4" descr="http://www.botawa.co.uk/wp-content/uploads/2014/01/ce540519-5084-4305-a480-5d927fca12ce.jpg"/>
          <p:cNvPicPr>
            <a:picLocks noChangeAspect="1" noChangeArrowheads="1"/>
          </p:cNvPicPr>
          <p:nvPr/>
        </p:nvPicPr>
        <p:blipFill>
          <a:blip r:embed="rId4"/>
          <a:srcRect/>
          <a:stretch>
            <a:fillRect/>
          </a:stretch>
        </p:blipFill>
        <p:spPr bwMode="auto">
          <a:xfrm>
            <a:off x="4714876" y="2285992"/>
            <a:ext cx="2786082" cy="2089562"/>
          </a:xfrm>
          <a:prstGeom prst="rect">
            <a:avLst/>
          </a:prstGeom>
          <a:noFill/>
        </p:spPr>
      </p:pic>
      <p:pic>
        <p:nvPicPr>
          <p:cNvPr id="18438" name="Picture 6" descr="http://www.botawa.co.uk/wp-content/uploads/2014/01/Feb2012-396-1024x7681.jpg"/>
          <p:cNvPicPr>
            <a:picLocks noChangeAspect="1" noChangeArrowheads="1"/>
          </p:cNvPicPr>
          <p:nvPr/>
        </p:nvPicPr>
        <p:blipFill>
          <a:blip r:embed="rId5" cstate="print"/>
          <a:srcRect/>
          <a:stretch>
            <a:fillRect/>
          </a:stretch>
        </p:blipFill>
        <p:spPr bwMode="auto">
          <a:xfrm>
            <a:off x="4714876" y="4500570"/>
            <a:ext cx="2786082" cy="2089562"/>
          </a:xfrm>
          <a:prstGeom prst="rect">
            <a:avLst/>
          </a:prstGeom>
          <a:noFill/>
        </p:spPr>
      </p:pic>
      <p:pic>
        <p:nvPicPr>
          <p:cNvPr id="18440" name="Picture 8" descr="http://www.botawa.co.uk/wp-content/uploads/2014/01/9681D088-3AC8-4D24-96FA-8CCFBEB1252F-1024x614.jpg"/>
          <p:cNvPicPr>
            <a:picLocks noChangeAspect="1" noChangeArrowheads="1"/>
          </p:cNvPicPr>
          <p:nvPr/>
        </p:nvPicPr>
        <p:blipFill>
          <a:blip r:embed="rId6" cstate="print"/>
          <a:srcRect/>
          <a:stretch>
            <a:fillRect/>
          </a:stretch>
        </p:blipFill>
        <p:spPr bwMode="auto">
          <a:xfrm>
            <a:off x="428595" y="4500570"/>
            <a:ext cx="3455086" cy="2071702"/>
          </a:xfrm>
          <a:prstGeom prst="rect">
            <a:avLst/>
          </a:prstGeom>
          <a:noFill/>
        </p:spPr>
      </p:pic>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 calcmode="lin" valueType="num">
                                      <p:cBhvr additive="base">
                                        <p:cTn id="7" dur="500" fill="hold"/>
                                        <p:tgtEl>
                                          <p:spTgt spid="18434"/>
                                        </p:tgtEl>
                                        <p:attrNameLst>
                                          <p:attrName>ppt_x</p:attrName>
                                        </p:attrNameLst>
                                      </p:cBhvr>
                                      <p:tavLst>
                                        <p:tav tm="0">
                                          <p:val>
                                            <p:strVal val="#ppt_x"/>
                                          </p:val>
                                        </p:tav>
                                        <p:tav tm="100000">
                                          <p:val>
                                            <p:strVal val="#ppt_x"/>
                                          </p:val>
                                        </p:tav>
                                      </p:tavLst>
                                    </p:anim>
                                    <p:anim calcmode="lin" valueType="num">
                                      <p:cBhvr additive="base">
                                        <p:cTn id="8" dur="500" fill="hold"/>
                                        <p:tgtEl>
                                          <p:spTgt spid="1843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18436"/>
                                        </p:tgtEl>
                                        <p:attrNameLst>
                                          <p:attrName>style.visibility</p:attrName>
                                        </p:attrNameLst>
                                      </p:cBhvr>
                                      <p:to>
                                        <p:strVal val="visible"/>
                                      </p:to>
                                    </p:set>
                                    <p:animEffect transition="in" filter="wipe(down)">
                                      <p:cBhvr>
                                        <p:cTn id="13" dur="500"/>
                                        <p:tgtEl>
                                          <p:spTgt spid="1843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18440"/>
                                        </p:tgtEl>
                                        <p:attrNameLst>
                                          <p:attrName>style.visibility</p:attrName>
                                        </p:attrNameLst>
                                      </p:cBhvr>
                                      <p:to>
                                        <p:strVal val="visible"/>
                                      </p:to>
                                    </p:set>
                                    <p:animEffect transition="in" filter="wipe(down)">
                                      <p:cBhvr>
                                        <p:cTn id="18" dur="500"/>
                                        <p:tgtEl>
                                          <p:spTgt spid="18440"/>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18438"/>
                                        </p:tgtEl>
                                        <p:attrNameLst>
                                          <p:attrName>style.visibility</p:attrName>
                                        </p:attrNameLst>
                                      </p:cBhvr>
                                      <p:to>
                                        <p:strVal val="visible"/>
                                      </p:to>
                                    </p:set>
                                    <p:animEffect transition="in" filter="wipe(down)">
                                      <p:cBhvr>
                                        <p:cTn id="23" dur="500"/>
                                        <p:tgtEl>
                                          <p:spTgt spid="18438"/>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 calcmode="lin" valueType="num">
                                      <p:cBhvr additive="base">
                                        <p:cTn id="28"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5">
                                            <p:txEl>
                                              <p:pRg st="0" end="0"/>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5">
                                            <p:txEl>
                                              <p:pRg st="1" end="1"/>
                                            </p:txEl>
                                          </p:spTgt>
                                        </p:tgtEl>
                                        <p:attrNameLst>
                                          <p:attrName>style.visibility</p:attrName>
                                        </p:attrNameLst>
                                      </p:cBhvr>
                                      <p:to>
                                        <p:strVal val="visible"/>
                                      </p:to>
                                    </p:set>
                                    <p:anim calcmode="lin" valueType="num">
                                      <p:cBhvr additive="base">
                                        <p:cTn id="32"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0" descr="http://www.botawa.co.uk/wp-content/uploads/2014/01/IMGP0390-1024x678.jpg"/>
          <p:cNvPicPr>
            <a:picLocks noChangeAspect="1" noChangeArrowheads="1"/>
          </p:cNvPicPr>
          <p:nvPr/>
        </p:nvPicPr>
        <p:blipFill>
          <a:blip r:embed="rId3"/>
          <a:srcRect/>
          <a:stretch>
            <a:fillRect/>
          </a:stretch>
        </p:blipFill>
        <p:spPr bwMode="auto">
          <a:xfrm>
            <a:off x="285720" y="285728"/>
            <a:ext cx="3711506" cy="2457423"/>
          </a:xfrm>
          <a:prstGeom prst="rect">
            <a:avLst/>
          </a:prstGeom>
          <a:noFill/>
        </p:spPr>
      </p:pic>
      <p:pic>
        <p:nvPicPr>
          <p:cNvPr id="19458" name="Picture 2" descr="http://www.botawa.co.uk/wp-content/uploads/2014/01/IMG_3597.jpg"/>
          <p:cNvPicPr>
            <a:picLocks noChangeAspect="1" noChangeArrowheads="1"/>
          </p:cNvPicPr>
          <p:nvPr/>
        </p:nvPicPr>
        <p:blipFill>
          <a:blip r:embed="rId4"/>
          <a:srcRect/>
          <a:stretch>
            <a:fillRect/>
          </a:stretch>
        </p:blipFill>
        <p:spPr bwMode="auto">
          <a:xfrm>
            <a:off x="357158" y="4429132"/>
            <a:ext cx="3786174" cy="2127970"/>
          </a:xfrm>
          <a:prstGeom prst="rect">
            <a:avLst/>
          </a:prstGeom>
          <a:noFill/>
        </p:spPr>
      </p:pic>
      <p:pic>
        <p:nvPicPr>
          <p:cNvPr id="19460" name="Picture 4" descr="http://www.botawa.co.uk/wp-content/uploads/2014/01/Tanz-332-1024x576.jpg"/>
          <p:cNvPicPr>
            <a:picLocks noChangeAspect="1" noChangeArrowheads="1"/>
          </p:cNvPicPr>
          <p:nvPr/>
        </p:nvPicPr>
        <p:blipFill>
          <a:blip r:embed="rId5"/>
          <a:srcRect/>
          <a:stretch>
            <a:fillRect/>
          </a:stretch>
        </p:blipFill>
        <p:spPr bwMode="auto">
          <a:xfrm>
            <a:off x="4286248" y="285728"/>
            <a:ext cx="4429156" cy="2491400"/>
          </a:xfrm>
          <a:prstGeom prst="rect">
            <a:avLst/>
          </a:prstGeom>
          <a:noFill/>
        </p:spPr>
      </p:pic>
      <p:pic>
        <p:nvPicPr>
          <p:cNvPr id="19462" name="Picture 6" descr="http://www.botawa.co.uk/wp-content/uploads/2014/01/IMG_0491-1024x574.jpg"/>
          <p:cNvPicPr>
            <a:picLocks noChangeAspect="1" noChangeArrowheads="1"/>
          </p:cNvPicPr>
          <p:nvPr/>
        </p:nvPicPr>
        <p:blipFill>
          <a:blip r:embed="rId6"/>
          <a:srcRect/>
          <a:stretch>
            <a:fillRect/>
          </a:stretch>
        </p:blipFill>
        <p:spPr bwMode="auto">
          <a:xfrm>
            <a:off x="4572000" y="4429132"/>
            <a:ext cx="4143404" cy="2143139"/>
          </a:xfrm>
          <a:prstGeom prst="rect">
            <a:avLst/>
          </a:prstGeom>
          <a:noFill/>
        </p:spPr>
      </p:pic>
      <p:pic>
        <p:nvPicPr>
          <p:cNvPr id="19464" name="Picture 8" descr="http://www.botawa.co.uk/wp-content/uploads/2014/01/234F12EE-710A-4FF3-B6C1-F11FA92DF76C-614x1024.jpg"/>
          <p:cNvPicPr>
            <a:picLocks noChangeAspect="1" noChangeArrowheads="1"/>
          </p:cNvPicPr>
          <p:nvPr/>
        </p:nvPicPr>
        <p:blipFill>
          <a:blip r:embed="rId7" cstate="print"/>
          <a:srcRect/>
          <a:stretch>
            <a:fillRect/>
          </a:stretch>
        </p:blipFill>
        <p:spPr bwMode="auto">
          <a:xfrm>
            <a:off x="3357554" y="1714488"/>
            <a:ext cx="1782914" cy="2973460"/>
          </a:xfrm>
          <a:prstGeom prst="rect">
            <a:avLst/>
          </a:prstGeom>
          <a:noFill/>
        </p:spPr>
      </p:pic>
      <p:pic>
        <p:nvPicPr>
          <p:cNvPr id="9" name="Picture 2" descr="http://www.botawa.co.uk/wp-content/uploads/2012/09/BOTAWA-Logo-1024x522.jpg"/>
          <p:cNvPicPr>
            <a:picLocks noChangeAspect="1" noChangeArrowheads="1"/>
          </p:cNvPicPr>
          <p:nvPr/>
        </p:nvPicPr>
        <p:blipFill>
          <a:blip r:embed="rId8" cstate="print"/>
          <a:srcRect/>
          <a:stretch>
            <a:fillRect/>
          </a:stretch>
        </p:blipFill>
        <p:spPr bwMode="auto">
          <a:xfrm>
            <a:off x="5429256" y="2786058"/>
            <a:ext cx="3214710" cy="1638749"/>
          </a:xfrm>
          <a:prstGeom prst="rect">
            <a:avLst/>
          </a:prstGeom>
          <a:noFill/>
        </p:spPr>
      </p:pic>
      <p:sp>
        <p:nvSpPr>
          <p:cNvPr id="10" name="Rectangle 9"/>
          <p:cNvSpPr/>
          <p:nvPr/>
        </p:nvSpPr>
        <p:spPr>
          <a:xfrm>
            <a:off x="285720" y="2928934"/>
            <a:ext cx="2857520" cy="1384995"/>
          </a:xfrm>
          <a:prstGeom prst="rect">
            <a:avLst/>
          </a:prstGeom>
        </p:spPr>
        <p:txBody>
          <a:bodyPr wrap="square">
            <a:spAutoFit/>
          </a:bodyPr>
          <a:lstStyle/>
          <a:p>
            <a:r>
              <a:rPr lang="en-GB" sz="1400" dirty="0" smtClean="0">
                <a:solidFill>
                  <a:schemeClr val="accent6">
                    <a:lumMod val="75000"/>
                  </a:schemeClr>
                </a:solidFill>
              </a:rPr>
              <a:t>BOTAWA is a partnership between schools in </a:t>
            </a:r>
            <a:r>
              <a:rPr lang="en-GB" sz="1400" dirty="0" err="1" smtClean="0">
                <a:solidFill>
                  <a:schemeClr val="accent6">
                    <a:lumMod val="75000"/>
                  </a:schemeClr>
                </a:solidFill>
              </a:rPr>
              <a:t>Mochudi</a:t>
            </a:r>
            <a:r>
              <a:rPr lang="en-GB" sz="1400" dirty="0" smtClean="0">
                <a:solidFill>
                  <a:schemeClr val="accent6">
                    <a:lumMod val="75000"/>
                  </a:schemeClr>
                </a:solidFill>
              </a:rPr>
              <a:t> Botswana, </a:t>
            </a:r>
            <a:r>
              <a:rPr lang="en-GB" sz="1400" dirty="0" err="1" smtClean="0">
                <a:solidFill>
                  <a:schemeClr val="accent6">
                    <a:lumMod val="75000"/>
                  </a:schemeClr>
                </a:solidFill>
              </a:rPr>
              <a:t>Moshi</a:t>
            </a:r>
            <a:r>
              <a:rPr lang="en-GB" sz="1400" dirty="0" smtClean="0">
                <a:solidFill>
                  <a:schemeClr val="accent6">
                    <a:lumMod val="75000"/>
                  </a:schemeClr>
                </a:solidFill>
              </a:rPr>
              <a:t> Tanzania and Bridgend Wales which began in 2006 as a British Council Connecting Classrooms project.</a:t>
            </a:r>
            <a:endParaRPr lang="en-GB" sz="1400" dirty="0">
              <a:solidFill>
                <a:schemeClr val="accent6">
                  <a:lumMod val="75000"/>
                </a:schemeClr>
              </a:solidFill>
            </a:endParaRP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460"/>
                                        </p:tgtEl>
                                        <p:attrNameLst>
                                          <p:attrName>style.visibility</p:attrName>
                                        </p:attrNameLst>
                                      </p:cBhvr>
                                      <p:to>
                                        <p:strVal val="visible"/>
                                      </p:to>
                                    </p:set>
                                    <p:anim calcmode="lin" valueType="num">
                                      <p:cBhvr additive="base">
                                        <p:cTn id="13" dur="500" fill="hold"/>
                                        <p:tgtEl>
                                          <p:spTgt spid="19460"/>
                                        </p:tgtEl>
                                        <p:attrNameLst>
                                          <p:attrName>ppt_x</p:attrName>
                                        </p:attrNameLst>
                                      </p:cBhvr>
                                      <p:tavLst>
                                        <p:tav tm="0">
                                          <p:val>
                                            <p:strVal val="#ppt_x"/>
                                          </p:val>
                                        </p:tav>
                                        <p:tav tm="100000">
                                          <p:val>
                                            <p:strVal val="#ppt_x"/>
                                          </p:val>
                                        </p:tav>
                                      </p:tavLst>
                                    </p:anim>
                                    <p:anim calcmode="lin" valueType="num">
                                      <p:cBhvr additive="base">
                                        <p:cTn id="14" dur="500" fill="hold"/>
                                        <p:tgtEl>
                                          <p:spTgt spid="1946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9458"/>
                                        </p:tgtEl>
                                        <p:attrNameLst>
                                          <p:attrName>style.visibility</p:attrName>
                                        </p:attrNameLst>
                                      </p:cBhvr>
                                      <p:to>
                                        <p:strVal val="visible"/>
                                      </p:to>
                                    </p:set>
                                    <p:anim calcmode="lin" valueType="num">
                                      <p:cBhvr additive="base">
                                        <p:cTn id="19" dur="500" fill="hold"/>
                                        <p:tgtEl>
                                          <p:spTgt spid="19458"/>
                                        </p:tgtEl>
                                        <p:attrNameLst>
                                          <p:attrName>ppt_x</p:attrName>
                                        </p:attrNameLst>
                                      </p:cBhvr>
                                      <p:tavLst>
                                        <p:tav tm="0">
                                          <p:val>
                                            <p:strVal val="#ppt_x"/>
                                          </p:val>
                                        </p:tav>
                                        <p:tav tm="100000">
                                          <p:val>
                                            <p:strVal val="#ppt_x"/>
                                          </p:val>
                                        </p:tav>
                                      </p:tavLst>
                                    </p:anim>
                                    <p:anim calcmode="lin" valueType="num">
                                      <p:cBhvr additive="base">
                                        <p:cTn id="20" dur="500" fill="hold"/>
                                        <p:tgtEl>
                                          <p:spTgt spid="1945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9462"/>
                                        </p:tgtEl>
                                        <p:attrNameLst>
                                          <p:attrName>style.visibility</p:attrName>
                                        </p:attrNameLst>
                                      </p:cBhvr>
                                      <p:to>
                                        <p:strVal val="visible"/>
                                      </p:to>
                                    </p:set>
                                    <p:anim calcmode="lin" valueType="num">
                                      <p:cBhvr additive="base">
                                        <p:cTn id="25" dur="500" fill="hold"/>
                                        <p:tgtEl>
                                          <p:spTgt spid="19462"/>
                                        </p:tgtEl>
                                        <p:attrNameLst>
                                          <p:attrName>ppt_x</p:attrName>
                                        </p:attrNameLst>
                                      </p:cBhvr>
                                      <p:tavLst>
                                        <p:tav tm="0">
                                          <p:val>
                                            <p:strVal val="#ppt_x"/>
                                          </p:val>
                                        </p:tav>
                                        <p:tav tm="100000">
                                          <p:val>
                                            <p:strVal val="#ppt_x"/>
                                          </p:val>
                                        </p:tav>
                                      </p:tavLst>
                                    </p:anim>
                                    <p:anim calcmode="lin" valueType="num">
                                      <p:cBhvr additive="base">
                                        <p:cTn id="26" dur="500" fill="hold"/>
                                        <p:tgtEl>
                                          <p:spTgt spid="1946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9464"/>
                                        </p:tgtEl>
                                        <p:attrNameLst>
                                          <p:attrName>style.visibility</p:attrName>
                                        </p:attrNameLst>
                                      </p:cBhvr>
                                      <p:to>
                                        <p:strVal val="visible"/>
                                      </p:to>
                                    </p:set>
                                    <p:anim calcmode="lin" valueType="num">
                                      <p:cBhvr additive="base">
                                        <p:cTn id="31" dur="500" fill="hold"/>
                                        <p:tgtEl>
                                          <p:spTgt spid="19464"/>
                                        </p:tgtEl>
                                        <p:attrNameLst>
                                          <p:attrName>ppt_x</p:attrName>
                                        </p:attrNameLst>
                                      </p:cBhvr>
                                      <p:tavLst>
                                        <p:tav tm="0">
                                          <p:val>
                                            <p:strVal val="#ppt_x"/>
                                          </p:val>
                                        </p:tav>
                                        <p:tav tm="100000">
                                          <p:val>
                                            <p:strVal val="#ppt_x"/>
                                          </p:val>
                                        </p:tav>
                                      </p:tavLst>
                                    </p:anim>
                                    <p:anim calcmode="lin" valueType="num">
                                      <p:cBhvr additive="base">
                                        <p:cTn id="32" dur="500" fill="hold"/>
                                        <p:tgtEl>
                                          <p:spTgt spid="1946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Image result for esdgc"/>
          <p:cNvPicPr>
            <a:picLocks noChangeAspect="1" noChangeArrowheads="1"/>
          </p:cNvPicPr>
          <p:nvPr/>
        </p:nvPicPr>
        <p:blipFill>
          <a:blip r:embed="rId3"/>
          <a:srcRect/>
          <a:stretch>
            <a:fillRect/>
          </a:stretch>
        </p:blipFill>
        <p:spPr bwMode="auto">
          <a:xfrm>
            <a:off x="428596" y="500042"/>
            <a:ext cx="2686050" cy="1504951"/>
          </a:xfrm>
          <a:prstGeom prst="rect">
            <a:avLst/>
          </a:prstGeom>
          <a:noFill/>
        </p:spPr>
      </p:pic>
      <p:pic>
        <p:nvPicPr>
          <p:cNvPr id="21508" name="Picture 4" descr="Image result for esdgc"/>
          <p:cNvPicPr>
            <a:picLocks noChangeAspect="1" noChangeArrowheads="1"/>
          </p:cNvPicPr>
          <p:nvPr/>
        </p:nvPicPr>
        <p:blipFill>
          <a:blip r:embed="rId4"/>
          <a:srcRect/>
          <a:stretch>
            <a:fillRect/>
          </a:stretch>
        </p:blipFill>
        <p:spPr bwMode="auto">
          <a:xfrm>
            <a:off x="4643438" y="5143512"/>
            <a:ext cx="1500198" cy="1540097"/>
          </a:xfrm>
          <a:prstGeom prst="rect">
            <a:avLst/>
          </a:prstGeom>
          <a:noFill/>
        </p:spPr>
      </p:pic>
      <p:sp>
        <p:nvSpPr>
          <p:cNvPr id="21510" name="AutoShape 6" descr="Image result for unicef gold award schoo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1512" name="AutoShape 8" descr="Image result for unicef gold award schoo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1516" name="AutoShape 12" descr="Image result for unicef silver awar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1518" name="Picture 14" descr="Image result for unicef silver award"/>
          <p:cNvPicPr>
            <a:picLocks noChangeAspect="1" noChangeArrowheads="1"/>
          </p:cNvPicPr>
          <p:nvPr/>
        </p:nvPicPr>
        <p:blipFill>
          <a:blip r:embed="rId5"/>
          <a:srcRect/>
          <a:stretch>
            <a:fillRect/>
          </a:stretch>
        </p:blipFill>
        <p:spPr bwMode="auto">
          <a:xfrm>
            <a:off x="571472" y="3143248"/>
            <a:ext cx="2343150" cy="2286001"/>
          </a:xfrm>
          <a:prstGeom prst="rect">
            <a:avLst/>
          </a:prstGeom>
          <a:noFill/>
        </p:spPr>
      </p:pic>
      <p:pic>
        <p:nvPicPr>
          <p:cNvPr id="21520" name="Picture 16" descr="Image result for forest schools"/>
          <p:cNvPicPr>
            <a:picLocks noChangeAspect="1" noChangeArrowheads="1"/>
          </p:cNvPicPr>
          <p:nvPr/>
        </p:nvPicPr>
        <p:blipFill>
          <a:blip r:embed="rId6"/>
          <a:srcRect/>
          <a:stretch>
            <a:fillRect/>
          </a:stretch>
        </p:blipFill>
        <p:spPr bwMode="auto">
          <a:xfrm>
            <a:off x="5929322" y="500042"/>
            <a:ext cx="2466975" cy="1847851"/>
          </a:xfrm>
          <a:prstGeom prst="rect">
            <a:avLst/>
          </a:prstGeom>
          <a:noFill/>
        </p:spPr>
      </p:pic>
      <p:sp>
        <p:nvSpPr>
          <p:cNvPr id="21524" name="AutoShape 20" descr="Image result for keep wales tidy 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1526" name="Picture 22" descr="Image result for keep wales tidy logo"/>
          <p:cNvPicPr>
            <a:picLocks noChangeAspect="1" noChangeArrowheads="1"/>
          </p:cNvPicPr>
          <p:nvPr/>
        </p:nvPicPr>
        <p:blipFill>
          <a:blip r:embed="rId7"/>
          <a:srcRect/>
          <a:stretch>
            <a:fillRect/>
          </a:stretch>
        </p:blipFill>
        <p:spPr bwMode="auto">
          <a:xfrm>
            <a:off x="3214678" y="3143248"/>
            <a:ext cx="3071834" cy="1839476"/>
          </a:xfrm>
          <a:prstGeom prst="rect">
            <a:avLst/>
          </a:prstGeom>
          <a:noFill/>
        </p:spPr>
      </p:pic>
      <p:sp>
        <p:nvSpPr>
          <p:cNvPr id="21528" name="AutoShape 24" descr="Image result for healthy schools scheme wal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1530" name="Picture 26" descr="Welsh Network of Healthy School Schemes (WNHSS)"/>
          <p:cNvPicPr>
            <a:picLocks noChangeAspect="1" noChangeArrowheads="1"/>
          </p:cNvPicPr>
          <p:nvPr/>
        </p:nvPicPr>
        <p:blipFill>
          <a:blip r:embed="rId8"/>
          <a:srcRect/>
          <a:stretch>
            <a:fillRect/>
          </a:stretch>
        </p:blipFill>
        <p:spPr bwMode="auto">
          <a:xfrm>
            <a:off x="3143240" y="500042"/>
            <a:ext cx="2786082" cy="1546276"/>
          </a:xfrm>
          <a:prstGeom prst="rect">
            <a:avLst/>
          </a:prstGeom>
          <a:noFill/>
        </p:spPr>
      </p:pic>
      <p:pic>
        <p:nvPicPr>
          <p:cNvPr id="21532" name="Picture 28" descr="Image result for learning through landscapes"/>
          <p:cNvPicPr>
            <a:picLocks noChangeAspect="1" noChangeArrowheads="1"/>
          </p:cNvPicPr>
          <p:nvPr/>
        </p:nvPicPr>
        <p:blipFill>
          <a:blip r:embed="rId9"/>
          <a:srcRect/>
          <a:stretch>
            <a:fillRect/>
          </a:stretch>
        </p:blipFill>
        <p:spPr bwMode="auto">
          <a:xfrm>
            <a:off x="6572264" y="2643182"/>
            <a:ext cx="2190750" cy="3124201"/>
          </a:xfrm>
          <a:prstGeom prst="rect">
            <a:avLst/>
          </a:prstGeom>
          <a:noFill/>
        </p:spPr>
      </p:pic>
      <p:sp>
        <p:nvSpPr>
          <p:cNvPr id="21534" name="AutoShape 30" descr="Image result for connecting classrooms 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1536" name="AutoShape 32" descr="Image result for connecting classrooms 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1538" name="AutoShape 34" descr="Image result for connecting classrooms 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1540" name="Picture 36" descr="Image result for connecting classrooms logo"/>
          <p:cNvPicPr>
            <a:picLocks noChangeAspect="1" noChangeArrowheads="1"/>
          </p:cNvPicPr>
          <p:nvPr/>
        </p:nvPicPr>
        <p:blipFill>
          <a:blip r:embed="rId10"/>
          <a:srcRect/>
          <a:stretch>
            <a:fillRect/>
          </a:stretch>
        </p:blipFill>
        <p:spPr bwMode="auto">
          <a:xfrm>
            <a:off x="-24503266" y="11572932"/>
            <a:ext cx="21336000" cy="7219951"/>
          </a:xfrm>
          <a:prstGeom prst="rect">
            <a:avLst/>
          </a:prstGeom>
          <a:noFill/>
        </p:spPr>
      </p:pic>
      <p:pic>
        <p:nvPicPr>
          <p:cNvPr id="21542" name="Picture 38" descr="Image result for connecting classrooms logo"/>
          <p:cNvPicPr>
            <a:picLocks noChangeAspect="1" noChangeArrowheads="1"/>
          </p:cNvPicPr>
          <p:nvPr/>
        </p:nvPicPr>
        <p:blipFill>
          <a:blip r:embed="rId11" cstate="print"/>
          <a:srcRect/>
          <a:stretch>
            <a:fillRect/>
          </a:stretch>
        </p:blipFill>
        <p:spPr bwMode="auto">
          <a:xfrm>
            <a:off x="285720" y="5643578"/>
            <a:ext cx="3857651" cy="907683"/>
          </a:xfrm>
          <a:prstGeom prst="rect">
            <a:avLst/>
          </a:prstGeom>
          <a:noFill/>
        </p:spPr>
      </p:pic>
      <p:pic>
        <p:nvPicPr>
          <p:cNvPr id="21544" name="Picture 40" descr="Image result for international schools intermediate award"/>
          <p:cNvPicPr>
            <a:picLocks noChangeAspect="1" noChangeArrowheads="1"/>
          </p:cNvPicPr>
          <p:nvPr/>
        </p:nvPicPr>
        <p:blipFill>
          <a:blip r:embed="rId12"/>
          <a:srcRect/>
          <a:stretch>
            <a:fillRect/>
          </a:stretch>
        </p:blipFill>
        <p:spPr bwMode="auto">
          <a:xfrm>
            <a:off x="571472" y="2143116"/>
            <a:ext cx="2714604" cy="904868"/>
          </a:xfrm>
          <a:prstGeom prst="rect">
            <a:avLst/>
          </a:prstGeom>
          <a:noFill/>
        </p:spPr>
      </p:pic>
    </p:spTree>
  </p:cSld>
  <p:clrMapOvr>
    <a:masterClrMapping/>
  </p:clrMapOvr>
  <p:transition spd="slow">
    <p:wheel spokes="8"/>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Image result for estyn"/>
          <p:cNvPicPr>
            <a:picLocks noChangeAspect="1" noChangeArrowheads="1"/>
          </p:cNvPicPr>
          <p:nvPr/>
        </p:nvPicPr>
        <p:blipFill>
          <a:blip r:embed="rId2"/>
          <a:srcRect/>
          <a:stretch>
            <a:fillRect/>
          </a:stretch>
        </p:blipFill>
        <p:spPr bwMode="auto">
          <a:xfrm>
            <a:off x="1785918" y="1285860"/>
            <a:ext cx="4929222" cy="3485115"/>
          </a:xfrm>
          <a:prstGeom prst="rect">
            <a:avLst/>
          </a:prstGeom>
          <a:noFill/>
        </p:spPr>
      </p:pic>
      <p:sp>
        <p:nvSpPr>
          <p:cNvPr id="6" name="TextBox 5"/>
          <p:cNvSpPr txBox="1"/>
          <p:nvPr/>
        </p:nvSpPr>
        <p:spPr>
          <a:xfrm>
            <a:off x="428596" y="642918"/>
            <a:ext cx="4643470" cy="923330"/>
          </a:xfrm>
          <a:prstGeom prst="rect">
            <a:avLst/>
          </a:prstGeom>
          <a:noFill/>
        </p:spPr>
        <p:txBody>
          <a:bodyPr wrap="square" rtlCol="0">
            <a:spAutoFit/>
          </a:bodyPr>
          <a:lstStyle/>
          <a:p>
            <a:r>
              <a:rPr lang="en-GB" dirty="0" smtClean="0"/>
              <a:t>Excellent provision fro education for sustainable development and Global citizenship</a:t>
            </a:r>
            <a:endParaRPr lang="en-GB" dirty="0"/>
          </a:p>
        </p:txBody>
      </p:sp>
      <p:sp>
        <p:nvSpPr>
          <p:cNvPr id="7" name="TextBox 6"/>
          <p:cNvSpPr txBox="1"/>
          <p:nvPr/>
        </p:nvSpPr>
        <p:spPr>
          <a:xfrm>
            <a:off x="500035" y="5357826"/>
            <a:ext cx="4857784" cy="646331"/>
          </a:xfrm>
          <a:prstGeom prst="rect">
            <a:avLst/>
          </a:prstGeom>
          <a:noFill/>
        </p:spPr>
        <p:txBody>
          <a:bodyPr wrap="square" rtlCol="0">
            <a:spAutoFit/>
          </a:bodyPr>
          <a:lstStyle/>
          <a:p>
            <a:r>
              <a:rPr lang="en-GB" dirty="0" smtClean="0"/>
              <a:t>Staff promote sustainable development effectively across all aspects of school life</a:t>
            </a:r>
            <a:endParaRPr lang="en-GB" dirty="0"/>
          </a:p>
        </p:txBody>
      </p:sp>
      <p:sp>
        <p:nvSpPr>
          <p:cNvPr id="8" name="TextBox 7"/>
          <p:cNvSpPr txBox="1"/>
          <p:nvPr/>
        </p:nvSpPr>
        <p:spPr>
          <a:xfrm>
            <a:off x="5072066" y="1500174"/>
            <a:ext cx="3672178" cy="646331"/>
          </a:xfrm>
          <a:prstGeom prst="rect">
            <a:avLst/>
          </a:prstGeom>
          <a:noFill/>
        </p:spPr>
        <p:txBody>
          <a:bodyPr wrap="square" rtlCol="0">
            <a:spAutoFit/>
          </a:bodyPr>
          <a:lstStyle/>
          <a:p>
            <a:r>
              <a:rPr lang="en-GB" dirty="0" smtClean="0"/>
              <a:t>Excellent use of grounds to enhance pupils’ learning</a:t>
            </a:r>
            <a:endParaRPr lang="en-GB" dirty="0"/>
          </a:p>
        </p:txBody>
      </p:sp>
      <p:sp>
        <p:nvSpPr>
          <p:cNvPr id="9" name="TextBox 8"/>
          <p:cNvSpPr txBox="1"/>
          <p:nvPr/>
        </p:nvSpPr>
        <p:spPr>
          <a:xfrm>
            <a:off x="6429388" y="3929066"/>
            <a:ext cx="2357422" cy="1200329"/>
          </a:xfrm>
          <a:prstGeom prst="rect">
            <a:avLst/>
          </a:prstGeom>
          <a:noFill/>
        </p:spPr>
        <p:txBody>
          <a:bodyPr wrap="square" rtlCol="0">
            <a:spAutoFit/>
          </a:bodyPr>
          <a:lstStyle/>
          <a:p>
            <a:r>
              <a:rPr lang="en-GB" dirty="0" smtClean="0"/>
              <a:t>International links strengthen pupil understanding of global citizenship</a:t>
            </a:r>
            <a:endParaRPr lang="en-GB" dirty="0"/>
          </a:p>
        </p:txBody>
      </p:sp>
      <p:sp>
        <p:nvSpPr>
          <p:cNvPr id="10" name="TextBox 9"/>
          <p:cNvSpPr txBox="1"/>
          <p:nvPr/>
        </p:nvSpPr>
        <p:spPr>
          <a:xfrm>
            <a:off x="357158" y="3571876"/>
            <a:ext cx="2214578" cy="923330"/>
          </a:xfrm>
          <a:prstGeom prst="rect">
            <a:avLst/>
          </a:prstGeom>
          <a:noFill/>
        </p:spPr>
        <p:txBody>
          <a:bodyPr wrap="square" rtlCol="0">
            <a:spAutoFit/>
          </a:bodyPr>
          <a:lstStyle/>
          <a:p>
            <a:r>
              <a:rPr lang="en-GB" dirty="0" smtClean="0"/>
              <a:t>School links with Botswana and Tanzania</a:t>
            </a:r>
            <a:endParaRPr lang="en-GB" dirty="0"/>
          </a:p>
        </p:txBody>
      </p:sp>
    </p:spTree>
  </p:cSld>
  <p:clrMapOvr>
    <a:masterClrMapping/>
  </p:clrMapOvr>
  <p:transition>
    <p:circl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Referneces</a:t>
            </a:r>
            <a:r>
              <a:rPr lang="en-GB" dirty="0" smtClean="0"/>
              <a:t> </a:t>
            </a:r>
            <a:endParaRPr lang="en-GB" dirty="0"/>
          </a:p>
        </p:txBody>
      </p:sp>
      <p:sp>
        <p:nvSpPr>
          <p:cNvPr id="3" name="Content Placeholder 2"/>
          <p:cNvSpPr>
            <a:spLocks noGrp="1"/>
          </p:cNvSpPr>
          <p:nvPr>
            <p:ph sz="quarter" idx="1"/>
          </p:nvPr>
        </p:nvSpPr>
        <p:spPr>
          <a:xfrm>
            <a:off x="457200" y="1600200"/>
            <a:ext cx="7686700" cy="5043510"/>
          </a:xfrm>
        </p:spPr>
        <p:txBody>
          <a:bodyPr>
            <a:normAutofit fontScale="70000" lnSpcReduction="20000"/>
          </a:bodyPr>
          <a:lstStyle/>
          <a:p>
            <a:r>
              <a:rPr lang="en-GB" dirty="0" smtClean="0"/>
              <a:t>June 2014 - </a:t>
            </a:r>
            <a:r>
              <a:rPr lang="en-GB" dirty="0" err="1" smtClean="0"/>
              <a:t>EstynReport</a:t>
            </a:r>
            <a:r>
              <a:rPr lang="en-GB" dirty="0" smtClean="0"/>
              <a:t> - Retrieved Feb 24th 2019 - www.estyn.gov.wales </a:t>
            </a:r>
            <a:endParaRPr lang="en-GB" dirty="0" smtClean="0"/>
          </a:p>
          <a:p>
            <a:r>
              <a:rPr lang="en-GB" dirty="0" smtClean="0"/>
              <a:t>March </a:t>
            </a:r>
            <a:r>
              <a:rPr lang="en-GB" dirty="0" smtClean="0"/>
              <a:t>2012 - WAG - Education for sustainable development and global </a:t>
            </a:r>
            <a:r>
              <a:rPr lang="en-GB" dirty="0" err="1" smtClean="0"/>
              <a:t>citezenship</a:t>
            </a:r>
            <a:r>
              <a:rPr lang="en-GB" dirty="0" smtClean="0"/>
              <a:t> - retrieved Feb 15th 2019 - www.cymru.gov.uk </a:t>
            </a:r>
            <a:endParaRPr lang="en-GB" dirty="0" smtClean="0"/>
          </a:p>
          <a:p>
            <a:r>
              <a:rPr lang="en-GB" dirty="0" err="1" smtClean="0"/>
              <a:t>n.d</a:t>
            </a:r>
            <a:r>
              <a:rPr lang="en-GB" dirty="0" smtClean="0"/>
              <a:t> </a:t>
            </a:r>
            <a:r>
              <a:rPr lang="en-GB" dirty="0" smtClean="0"/>
              <a:t>-  retrieved </a:t>
            </a:r>
            <a:r>
              <a:rPr lang="en-GB" dirty="0" err="1" smtClean="0"/>
              <a:t>feb</a:t>
            </a:r>
            <a:r>
              <a:rPr lang="en-GB" dirty="0" smtClean="0"/>
              <a:t> 22nd 2019 - </a:t>
            </a:r>
            <a:r>
              <a:rPr lang="en-GB" dirty="0" smtClean="0">
                <a:hlinkClick r:id="rId2"/>
              </a:rPr>
              <a:t>www.stanwell.org/school/esdgc</a:t>
            </a:r>
            <a:endParaRPr lang="en-GB" dirty="0" smtClean="0"/>
          </a:p>
          <a:p>
            <a:r>
              <a:rPr lang="en-GB" dirty="0" smtClean="0"/>
              <a:t> </a:t>
            </a:r>
            <a:r>
              <a:rPr lang="en-GB" dirty="0" err="1" smtClean="0"/>
              <a:t>n.d</a:t>
            </a:r>
            <a:r>
              <a:rPr lang="en-GB" dirty="0" smtClean="0"/>
              <a:t> - </a:t>
            </a:r>
            <a:r>
              <a:rPr lang="en-GB" dirty="0" err="1" smtClean="0"/>
              <a:t>Botawa</a:t>
            </a:r>
            <a:r>
              <a:rPr lang="en-GB" dirty="0" smtClean="0"/>
              <a:t> - Retrieved </a:t>
            </a:r>
            <a:r>
              <a:rPr lang="en-GB" dirty="0" err="1" smtClean="0"/>
              <a:t>feb</a:t>
            </a:r>
            <a:r>
              <a:rPr lang="en-GB" dirty="0" smtClean="0"/>
              <a:t> 14th 2019 - </a:t>
            </a:r>
            <a:r>
              <a:rPr lang="en-GB" dirty="0" smtClean="0">
                <a:hlinkClick r:id="rId3"/>
              </a:rPr>
              <a:t>www.botawa.org.uk</a:t>
            </a:r>
            <a:endParaRPr lang="en-GB" dirty="0" smtClean="0"/>
          </a:p>
          <a:p>
            <a:r>
              <a:rPr lang="en-GB" dirty="0" smtClean="0"/>
              <a:t> </a:t>
            </a:r>
            <a:r>
              <a:rPr lang="en-GB" dirty="0" err="1" smtClean="0"/>
              <a:t>n.d</a:t>
            </a:r>
            <a:r>
              <a:rPr lang="en-GB" dirty="0" smtClean="0"/>
              <a:t> - ESDGC - Retrieved </a:t>
            </a:r>
            <a:r>
              <a:rPr lang="en-GB" dirty="0" err="1" smtClean="0"/>
              <a:t>feb</a:t>
            </a:r>
            <a:r>
              <a:rPr lang="en-GB" dirty="0" smtClean="0"/>
              <a:t> 15th 2019 - https//:</a:t>
            </a:r>
            <a:r>
              <a:rPr lang="en-GB" dirty="0" smtClean="0"/>
              <a:t>www.un.org</a:t>
            </a:r>
          </a:p>
          <a:p>
            <a:r>
              <a:rPr lang="en-GB" dirty="0" smtClean="0"/>
              <a:t> </a:t>
            </a:r>
            <a:r>
              <a:rPr lang="en-GB" dirty="0" err="1" smtClean="0"/>
              <a:t>n.d</a:t>
            </a:r>
            <a:r>
              <a:rPr lang="en-GB" dirty="0" smtClean="0"/>
              <a:t> - retrieved Feb 20th - www.istockphoto.com/gb/photo/ethniccircle </a:t>
            </a:r>
            <a:endParaRPr lang="en-GB" dirty="0" smtClean="0"/>
          </a:p>
          <a:p>
            <a:r>
              <a:rPr lang="en-GB" dirty="0" err="1" smtClean="0"/>
              <a:t>n.d</a:t>
            </a:r>
            <a:r>
              <a:rPr lang="en-GB" dirty="0" smtClean="0"/>
              <a:t> </a:t>
            </a:r>
            <a:r>
              <a:rPr lang="en-GB" dirty="0" smtClean="0"/>
              <a:t>- retrieved Feb 20th - </a:t>
            </a:r>
            <a:r>
              <a:rPr lang="en-GB" dirty="0" smtClean="0">
                <a:hlinkClick r:id="rId4"/>
              </a:rPr>
              <a:t>www.unicef.org</a:t>
            </a:r>
            <a:endParaRPr lang="en-GB" dirty="0" smtClean="0"/>
          </a:p>
          <a:p>
            <a:r>
              <a:rPr lang="en-GB" dirty="0" smtClean="0"/>
              <a:t> </a:t>
            </a:r>
            <a:r>
              <a:rPr lang="en-GB" dirty="0" err="1" smtClean="0"/>
              <a:t>n.d</a:t>
            </a:r>
            <a:r>
              <a:rPr lang="en-GB" dirty="0" smtClean="0"/>
              <a:t> - retrieved </a:t>
            </a:r>
            <a:r>
              <a:rPr lang="en-GB" dirty="0" err="1" smtClean="0"/>
              <a:t>feb</a:t>
            </a:r>
            <a:r>
              <a:rPr lang="en-GB" dirty="0" smtClean="0"/>
              <a:t> 23rd 2019 - www.;earningthroughlandscapes.org </a:t>
            </a:r>
            <a:endParaRPr lang="en-GB" dirty="0" smtClean="0"/>
          </a:p>
          <a:p>
            <a:r>
              <a:rPr lang="en-GB" dirty="0" err="1" smtClean="0"/>
              <a:t>n.d</a:t>
            </a:r>
            <a:r>
              <a:rPr lang="en-GB" dirty="0" smtClean="0"/>
              <a:t> </a:t>
            </a:r>
            <a:r>
              <a:rPr lang="en-GB" dirty="0" smtClean="0"/>
              <a:t>- retrieved Feb 23rd 2019 - www.fairtrade.org </a:t>
            </a:r>
            <a:endParaRPr lang="en-GB" dirty="0" smtClean="0"/>
          </a:p>
          <a:p>
            <a:r>
              <a:rPr lang="en-GB" dirty="0" err="1" smtClean="0"/>
              <a:t>n.d</a:t>
            </a:r>
            <a:r>
              <a:rPr lang="en-GB" dirty="0" smtClean="0"/>
              <a:t> </a:t>
            </a:r>
            <a:r>
              <a:rPr lang="en-GB" dirty="0" smtClean="0"/>
              <a:t>- retrieved Feb 23rd 2019 - www.forestschoolassocation.org </a:t>
            </a:r>
            <a:endParaRPr lang="en-GB" dirty="0" smtClean="0"/>
          </a:p>
          <a:p>
            <a:r>
              <a:rPr lang="en-GB" dirty="0" err="1" smtClean="0"/>
              <a:t>n.d</a:t>
            </a:r>
            <a:r>
              <a:rPr lang="en-GB" dirty="0" smtClean="0"/>
              <a:t> </a:t>
            </a:r>
            <a:r>
              <a:rPr lang="en-GB" dirty="0" smtClean="0"/>
              <a:t>- retrieved </a:t>
            </a:r>
            <a:r>
              <a:rPr lang="en-GB" dirty="0" err="1" smtClean="0"/>
              <a:t>feb</a:t>
            </a:r>
            <a:r>
              <a:rPr lang="en-GB" dirty="0" smtClean="0"/>
              <a:t> 24th 2019 - www.ecoschools.org </a:t>
            </a:r>
            <a:r>
              <a:rPr lang="en-GB" dirty="0" err="1" smtClean="0"/>
              <a:t>n.d</a:t>
            </a:r>
            <a:r>
              <a:rPr lang="en-GB" dirty="0" smtClean="0"/>
              <a:t> - retrieved </a:t>
            </a:r>
            <a:r>
              <a:rPr lang="en-GB" dirty="0" err="1" smtClean="0"/>
              <a:t>feb</a:t>
            </a:r>
            <a:r>
              <a:rPr lang="en-GB" dirty="0" smtClean="0"/>
              <a:t> 24th 2019 - www.keepwalestidy.gov.uk </a:t>
            </a:r>
            <a:endParaRPr lang="en-GB" dirty="0" smtClean="0"/>
          </a:p>
          <a:p>
            <a:r>
              <a:rPr lang="en-GB" dirty="0" err="1" smtClean="0"/>
              <a:t>n.d</a:t>
            </a:r>
            <a:r>
              <a:rPr lang="en-GB" dirty="0" smtClean="0"/>
              <a:t> </a:t>
            </a:r>
            <a:r>
              <a:rPr lang="en-GB" dirty="0" smtClean="0"/>
              <a:t>- </a:t>
            </a:r>
            <a:r>
              <a:rPr lang="en-GB" dirty="0" err="1" smtClean="0"/>
              <a:t>Susutainable</a:t>
            </a:r>
            <a:r>
              <a:rPr lang="en-GB" dirty="0" smtClean="0"/>
              <a:t> Development - Retrieved Feb 16th 2019 - </a:t>
            </a:r>
            <a:r>
              <a:rPr lang="en-GB" dirty="0" smtClean="0">
                <a:hlinkClick r:id="rId5"/>
              </a:rPr>
              <a:t>https://</a:t>
            </a:r>
            <a:r>
              <a:rPr lang="en-GB" dirty="0" smtClean="0">
                <a:hlinkClick r:id="rId5"/>
              </a:rPr>
              <a:t>sustainabledevelopment.un.org</a:t>
            </a:r>
            <a:endParaRPr lang="en-GB" dirty="0" smtClean="0"/>
          </a:p>
          <a:p>
            <a:r>
              <a:rPr lang="en-GB" dirty="0" smtClean="0"/>
              <a:t> </a:t>
            </a:r>
            <a:r>
              <a:rPr lang="en-GB" dirty="0" smtClean="0"/>
              <a:t>Nov 2018 - Oxford university press - </a:t>
            </a:r>
            <a:r>
              <a:rPr lang="en-GB" dirty="0" err="1" smtClean="0"/>
              <a:t>Retreived</a:t>
            </a:r>
            <a:r>
              <a:rPr lang="en-GB" dirty="0" smtClean="0"/>
              <a:t> </a:t>
            </a:r>
            <a:r>
              <a:rPr lang="en-GB" dirty="0" err="1" smtClean="0"/>
              <a:t>feb</a:t>
            </a:r>
            <a:r>
              <a:rPr lang="en-GB" dirty="0" smtClean="0"/>
              <a:t> 14th 2019 - www.educationblog.oup.com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15813</TotalTime>
  <Words>1508</Words>
  <Application>Microsoft Office PowerPoint</Application>
  <PresentationFormat>On-screen Show (4:3)</PresentationFormat>
  <Paragraphs>78</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Oriel</vt:lpstr>
      <vt:lpstr>Education for Sustainability and Global Citizenship – Critically Explored.</vt:lpstr>
      <vt:lpstr>What is ESDGC??</vt:lpstr>
      <vt:lpstr>ESDGC CONCEPTS</vt:lpstr>
      <vt:lpstr>ESDGC Themes </vt:lpstr>
      <vt:lpstr>Donaldson Report/Successful Futures</vt:lpstr>
      <vt:lpstr>Slide 6</vt:lpstr>
      <vt:lpstr>Slide 7</vt:lpstr>
      <vt:lpstr>Slide 8</vt:lpstr>
      <vt:lpstr>Slide 9</vt:lpstr>
      <vt:lpstr>Referneces </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for Sustainability and Global Citizenship – Critically Explored.</dc:title>
  <dc:creator>fujitsu</dc:creator>
  <cp:lastModifiedBy>fujitsu</cp:lastModifiedBy>
  <cp:revision>9</cp:revision>
  <dcterms:created xsi:type="dcterms:W3CDTF">2020-03-10T20:54:21Z</dcterms:created>
  <dcterms:modified xsi:type="dcterms:W3CDTF">2020-03-22T20:13:15Z</dcterms:modified>
</cp:coreProperties>
</file>