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8"/>
  </p:notesMasterIdLst>
  <p:sldIdLst>
    <p:sldId id="382" r:id="rId2"/>
    <p:sldId id="380" r:id="rId3"/>
    <p:sldId id="384" r:id="rId4"/>
    <p:sldId id="258" r:id="rId5"/>
    <p:sldId id="298" r:id="rId6"/>
    <p:sldId id="357" r:id="rId7"/>
    <p:sldId id="372" r:id="rId8"/>
    <p:sldId id="358" r:id="rId9"/>
    <p:sldId id="363" r:id="rId10"/>
    <p:sldId id="299" r:id="rId11"/>
    <p:sldId id="301" r:id="rId12"/>
    <p:sldId id="269" r:id="rId13"/>
    <p:sldId id="371" r:id="rId14"/>
    <p:sldId id="359" r:id="rId15"/>
    <p:sldId id="339" r:id="rId16"/>
    <p:sldId id="38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73" autoAdjust="0"/>
    <p:restoredTop sz="89740" autoAdjust="0"/>
  </p:normalViewPr>
  <p:slideViewPr>
    <p:cSldViewPr snapToGrid="0">
      <p:cViewPr varScale="1">
        <p:scale>
          <a:sx n="92" d="100"/>
          <a:sy n="92" d="100"/>
        </p:scale>
        <p:origin x="46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77313C-C0C7-4B00-9D87-43986C8BA59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D1669A4-0DDF-4C88-A2D2-0712540F73B0}">
      <dgm:prSet/>
      <dgm:spPr>
        <a:solidFill>
          <a:schemeClr val="accent1">
            <a:lumMod val="60000"/>
            <a:lumOff val="40000"/>
          </a:schemeClr>
        </a:solidFill>
        <a:ln>
          <a:solidFill>
            <a:schemeClr val="accent2">
              <a:lumMod val="40000"/>
              <a:lumOff val="60000"/>
            </a:schemeClr>
          </a:solidFill>
        </a:ln>
      </dgm:spPr>
      <dgm:t>
        <a:bodyPr/>
        <a:lstStyle/>
        <a:p>
          <a:pPr rtl="0"/>
          <a:r>
            <a:rPr lang="en-US" dirty="0">
              <a:solidFill>
                <a:srgbClr val="000000"/>
              </a:solidFill>
            </a:rPr>
            <a:t>Traditional </a:t>
          </a:r>
        </a:p>
      </dgm:t>
    </dgm:pt>
    <dgm:pt modelId="{0BCA10E4-5E47-499D-BA33-6D7C3F0BED94}" type="parTrans" cxnId="{E50FD5AC-2FB7-4C3A-BE46-B2E826615D85}">
      <dgm:prSet/>
      <dgm:spPr/>
      <dgm:t>
        <a:bodyPr/>
        <a:lstStyle/>
        <a:p>
          <a:endParaRPr lang="en-US"/>
        </a:p>
      </dgm:t>
    </dgm:pt>
    <dgm:pt modelId="{D43C927C-006E-467D-9F91-1C1FF743B78B}" type="sibTrans" cxnId="{E50FD5AC-2FB7-4C3A-BE46-B2E826615D85}">
      <dgm:prSet/>
      <dgm:spPr/>
      <dgm:t>
        <a:bodyPr/>
        <a:lstStyle/>
        <a:p>
          <a:endParaRPr lang="en-US"/>
        </a:p>
      </dgm:t>
    </dgm:pt>
    <dgm:pt modelId="{7D70D1FF-4AC1-4D43-A005-70AC4F1318C3}">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rPr>
            <a:t>View - Making a sale</a:t>
          </a:r>
        </a:p>
      </dgm:t>
    </dgm:pt>
    <dgm:pt modelId="{E05023C5-62AC-46FB-A4B8-CF6587DFAA81}" type="parTrans" cxnId="{D2F8819B-4BB2-44C7-BE7C-58192F2EB85E}">
      <dgm:prSet/>
      <dgm:spPr/>
      <dgm:t>
        <a:bodyPr/>
        <a:lstStyle/>
        <a:p>
          <a:endParaRPr lang="en-US"/>
        </a:p>
      </dgm:t>
    </dgm:pt>
    <dgm:pt modelId="{86111D32-6F46-4AFA-ABFF-3858498309B9}" type="sibTrans" cxnId="{D2F8819B-4BB2-44C7-BE7C-58192F2EB85E}">
      <dgm:prSet/>
      <dgm:spPr/>
      <dgm:t>
        <a:bodyPr/>
        <a:lstStyle/>
        <a:p>
          <a:endParaRPr lang="en-US"/>
        </a:p>
      </dgm:t>
    </dgm:pt>
    <dgm:pt modelId="{7A8548E0-AE66-4721-851F-DE48BA83CBCA}">
      <dgm:prSet/>
      <dgm:spPr>
        <a:solidFill>
          <a:schemeClr val="accent5">
            <a:lumMod val="40000"/>
            <a:lumOff val="60000"/>
          </a:schemeClr>
        </a:solidFill>
        <a:ln>
          <a:solidFill>
            <a:schemeClr val="accent5">
              <a:lumMod val="40000"/>
              <a:lumOff val="60000"/>
            </a:schemeClr>
          </a:solidFill>
        </a:ln>
      </dgm:spPr>
      <dgm:t>
        <a:bodyPr/>
        <a:lstStyle/>
        <a:p>
          <a:pPr rtl="0"/>
          <a:r>
            <a:rPr lang="en-US" dirty="0">
              <a:solidFill>
                <a:srgbClr val="000000"/>
              </a:solidFill>
            </a:rPr>
            <a:t>Contemporary </a:t>
          </a:r>
        </a:p>
      </dgm:t>
    </dgm:pt>
    <dgm:pt modelId="{F1CD9064-0A36-4524-8EBF-9EFB4AA6FD2A}" type="parTrans" cxnId="{703680C6-DC6D-480D-90E7-EB4BFD6DA1CF}">
      <dgm:prSet/>
      <dgm:spPr/>
      <dgm:t>
        <a:bodyPr/>
        <a:lstStyle/>
        <a:p>
          <a:endParaRPr lang="en-US"/>
        </a:p>
      </dgm:t>
    </dgm:pt>
    <dgm:pt modelId="{8D82F18D-6239-4135-8896-C76700BCEB04}" type="sibTrans" cxnId="{703680C6-DC6D-480D-90E7-EB4BFD6DA1CF}">
      <dgm:prSet/>
      <dgm:spPr/>
      <dgm:t>
        <a:bodyPr/>
        <a:lstStyle/>
        <a:p>
          <a:endParaRPr lang="en-US"/>
        </a:p>
      </dgm:t>
    </dgm:pt>
    <dgm:pt modelId="{9E78B1E4-941E-4133-A310-77A101A31690}">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rPr>
            <a:t>View - Satisfying customer needs</a:t>
          </a:r>
        </a:p>
      </dgm:t>
    </dgm:pt>
    <dgm:pt modelId="{F804E269-959E-4D17-A2A2-180AAB95E18D}" type="parTrans" cxnId="{5B8C7A62-13F4-4E42-81DF-A45176732842}">
      <dgm:prSet/>
      <dgm:spPr/>
      <dgm:t>
        <a:bodyPr/>
        <a:lstStyle/>
        <a:p>
          <a:endParaRPr lang="en-US"/>
        </a:p>
      </dgm:t>
    </dgm:pt>
    <dgm:pt modelId="{7B605632-D77B-4F0D-AE78-2D40A64692FC}" type="sibTrans" cxnId="{5B8C7A62-13F4-4E42-81DF-A45176732842}">
      <dgm:prSet/>
      <dgm:spPr/>
      <dgm:t>
        <a:bodyPr/>
        <a:lstStyle/>
        <a:p>
          <a:endParaRPr lang="en-US"/>
        </a:p>
      </dgm:t>
    </dgm:pt>
    <dgm:pt modelId="{E000D695-483F-4F9C-8E32-041ACEEE53B7}">
      <dgm:prSet custT="1"/>
      <dgm:spPr>
        <a:solidFill>
          <a:schemeClr val="bg1"/>
        </a:solidFill>
        <a:ln>
          <a:solidFill>
            <a:schemeClr val="accent1">
              <a:lumMod val="60000"/>
              <a:lumOff val="40000"/>
              <a:alpha val="90000"/>
            </a:schemeClr>
          </a:solidFill>
        </a:ln>
      </dgm:spPr>
      <dgm:t>
        <a:bodyPr/>
        <a:lstStyle/>
        <a:p>
          <a:pPr rtl="0"/>
          <a:r>
            <a:rPr lang="en-US" sz="2800" dirty="0">
              <a:solidFill>
                <a:schemeClr val="tx1"/>
              </a:solidFill>
            </a:rPr>
            <a:t>Abundance of products in the nearby shopping centers</a:t>
          </a:r>
        </a:p>
      </dgm:t>
    </dgm:pt>
    <dgm:pt modelId="{34400C6C-F010-4DB5-8923-21D6D79D6DF9}" type="parTrans" cxnId="{0B19E020-2151-406F-9F68-5D6A642D99C1}">
      <dgm:prSet/>
      <dgm:spPr/>
      <dgm:t>
        <a:bodyPr/>
        <a:lstStyle/>
        <a:p>
          <a:endParaRPr lang="en-US"/>
        </a:p>
      </dgm:t>
    </dgm:pt>
    <dgm:pt modelId="{38B5106A-4096-44A0-B35F-6A8988F0D634}" type="sibTrans" cxnId="{0B19E020-2151-406F-9F68-5D6A642D99C1}">
      <dgm:prSet/>
      <dgm:spPr/>
      <dgm:t>
        <a:bodyPr/>
        <a:lstStyle/>
        <a:p>
          <a:endParaRPr lang="en-US"/>
        </a:p>
      </dgm:t>
    </dgm:pt>
    <dgm:pt modelId="{C249EBB1-51DD-49F9-8EE8-82FE631C9FE5}">
      <dgm:prSet custT="1"/>
      <dgm:spPr>
        <a:ln>
          <a:solidFill>
            <a:schemeClr val="accent1">
              <a:lumMod val="60000"/>
              <a:lumOff val="40000"/>
              <a:alpha val="90000"/>
            </a:schemeClr>
          </a:solidFill>
        </a:ln>
      </dgm:spPr>
      <dgm:t>
        <a:bodyPr/>
        <a:lstStyle/>
        <a:p>
          <a:pPr rtl="0"/>
          <a:r>
            <a:rPr lang="en-US" sz="2800" dirty="0">
              <a:solidFill>
                <a:schemeClr val="tx1"/>
              </a:solidFill>
            </a:rPr>
            <a:t>Television, magazine, and direct-mail ads</a:t>
          </a:r>
        </a:p>
      </dgm:t>
    </dgm:pt>
    <dgm:pt modelId="{667A6F64-64DB-42D5-980B-C57DAFD75CA2}" type="parTrans" cxnId="{EAA07600-EE2F-4346-BD6A-130EEA7DAE64}">
      <dgm:prSet/>
      <dgm:spPr/>
      <dgm:t>
        <a:bodyPr/>
        <a:lstStyle/>
        <a:p>
          <a:endParaRPr lang="en-US"/>
        </a:p>
      </dgm:t>
    </dgm:pt>
    <dgm:pt modelId="{E1D73721-829C-463F-B628-81FD32525E95}" type="sibTrans" cxnId="{EAA07600-EE2F-4346-BD6A-130EEA7DAE64}">
      <dgm:prSet/>
      <dgm:spPr/>
      <dgm:t>
        <a:bodyPr/>
        <a:lstStyle/>
        <a:p>
          <a:endParaRPr lang="en-US"/>
        </a:p>
      </dgm:t>
    </dgm:pt>
    <dgm:pt modelId="{D0C29CFE-FBF2-4E8F-AB2E-BD1A8B32E157}">
      <dgm:prSet/>
      <dgm:spPr>
        <a:solidFill>
          <a:schemeClr val="bg1">
            <a:alpha val="90000"/>
          </a:schemeClr>
        </a:solidFill>
        <a:ln>
          <a:solidFill>
            <a:schemeClr val="accent5">
              <a:lumMod val="40000"/>
              <a:lumOff val="60000"/>
              <a:alpha val="90000"/>
            </a:schemeClr>
          </a:solidFill>
        </a:ln>
      </dgm:spPr>
      <dgm:t>
        <a:bodyPr/>
        <a:lstStyle/>
        <a:p>
          <a:pPr rtl="0"/>
          <a:r>
            <a:rPr lang="en-US" dirty="0">
              <a:solidFill>
                <a:schemeClr val="tx1"/>
              </a:solidFill>
            </a:rPr>
            <a:t>Imaginative web sites and mobile phone apps, blogs, online videos, and social media</a:t>
          </a:r>
        </a:p>
      </dgm:t>
    </dgm:pt>
    <dgm:pt modelId="{F8FA236E-9585-4094-831B-6BFCFBA9DCF3}" type="parTrans" cxnId="{14285637-8C39-402F-95A0-082AA19E3538}">
      <dgm:prSet/>
      <dgm:spPr/>
      <dgm:t>
        <a:bodyPr/>
        <a:lstStyle/>
        <a:p>
          <a:endParaRPr lang="en-US"/>
        </a:p>
      </dgm:t>
    </dgm:pt>
    <dgm:pt modelId="{E0DD1160-4948-453C-B134-022D74B89798}" type="sibTrans" cxnId="{14285637-8C39-402F-95A0-082AA19E3538}">
      <dgm:prSet/>
      <dgm:spPr/>
      <dgm:t>
        <a:bodyPr/>
        <a:lstStyle/>
        <a:p>
          <a:endParaRPr lang="en-US"/>
        </a:p>
      </dgm:t>
    </dgm:pt>
    <dgm:pt modelId="{4A9443EE-DFCE-4450-A4BD-50405A61BA03}">
      <dgm:prSet/>
      <dgm:spPr>
        <a:ln>
          <a:solidFill>
            <a:schemeClr val="accent5">
              <a:lumMod val="40000"/>
              <a:lumOff val="60000"/>
              <a:alpha val="90000"/>
            </a:schemeClr>
          </a:solidFill>
        </a:ln>
      </dgm:spPr>
      <dgm:t>
        <a:bodyPr/>
        <a:lstStyle/>
        <a:p>
          <a:pPr rtl="0"/>
          <a:r>
            <a:rPr lang="en-US" dirty="0">
              <a:solidFill>
                <a:schemeClr val="tx1"/>
              </a:solidFill>
            </a:rPr>
            <a:t>Reach customers directly, personally, and interactively</a:t>
          </a:r>
        </a:p>
      </dgm:t>
    </dgm:pt>
    <dgm:pt modelId="{5C98EA1A-E6E1-4845-9EC6-CFEE84EE5584}" type="parTrans" cxnId="{43E12BCE-70E1-45FE-A6FC-BC891DD84105}">
      <dgm:prSet/>
      <dgm:spPr/>
      <dgm:t>
        <a:bodyPr/>
        <a:lstStyle/>
        <a:p>
          <a:endParaRPr lang="en-US"/>
        </a:p>
      </dgm:t>
    </dgm:pt>
    <dgm:pt modelId="{6B918D23-54E0-49B1-BE58-1855EAFA10D6}" type="sibTrans" cxnId="{43E12BCE-70E1-45FE-A6FC-BC891DD84105}">
      <dgm:prSet/>
      <dgm:spPr/>
      <dgm:t>
        <a:bodyPr/>
        <a:lstStyle/>
        <a:p>
          <a:endParaRPr lang="en-US"/>
        </a:p>
      </dgm:t>
    </dgm:pt>
    <dgm:pt modelId="{08664003-5EEA-42CB-951A-9A3F70B59264}" type="pres">
      <dgm:prSet presAssocID="{1977313C-C0C7-4B00-9D87-43986C8BA597}" presName="Name0" presStyleCnt="0">
        <dgm:presLayoutVars>
          <dgm:dir/>
          <dgm:animLvl val="lvl"/>
          <dgm:resizeHandles val="exact"/>
        </dgm:presLayoutVars>
      </dgm:prSet>
      <dgm:spPr/>
    </dgm:pt>
    <dgm:pt modelId="{845A50AF-3360-4462-9267-2E743959D4A0}" type="pres">
      <dgm:prSet presAssocID="{5D1669A4-0DDF-4C88-A2D2-0712540F73B0}" presName="composite" presStyleCnt="0"/>
      <dgm:spPr/>
    </dgm:pt>
    <dgm:pt modelId="{5644CD76-8C69-4D58-AD3C-109479F99613}" type="pres">
      <dgm:prSet presAssocID="{5D1669A4-0DDF-4C88-A2D2-0712540F73B0}" presName="parTx" presStyleLbl="alignNode1" presStyleIdx="0" presStyleCnt="2" custScaleY="108357" custLinFactNeighborX="205" custLinFactNeighborY="-2784">
        <dgm:presLayoutVars>
          <dgm:chMax val="0"/>
          <dgm:chPref val="0"/>
          <dgm:bulletEnabled val="1"/>
        </dgm:presLayoutVars>
      </dgm:prSet>
      <dgm:spPr/>
    </dgm:pt>
    <dgm:pt modelId="{14E0F025-BAFE-4697-9F69-141BC3EF819D}" type="pres">
      <dgm:prSet presAssocID="{5D1669A4-0DDF-4C88-A2D2-0712540F73B0}" presName="desTx" presStyleLbl="alignAccFollowNode1" presStyleIdx="0" presStyleCnt="2" custScaleY="86158" custLinFactNeighborX="185" custLinFactNeighborY="-6165">
        <dgm:presLayoutVars>
          <dgm:bulletEnabled val="1"/>
        </dgm:presLayoutVars>
      </dgm:prSet>
      <dgm:spPr/>
    </dgm:pt>
    <dgm:pt modelId="{692A933E-BBA2-4EE5-9100-38EC4E62BD6B}" type="pres">
      <dgm:prSet presAssocID="{D43C927C-006E-467D-9F91-1C1FF743B78B}" presName="space" presStyleCnt="0"/>
      <dgm:spPr/>
    </dgm:pt>
    <dgm:pt modelId="{80BE492E-989E-45C1-89E6-ACF65ACFE12F}" type="pres">
      <dgm:prSet presAssocID="{7A8548E0-AE66-4721-851F-DE48BA83CBCA}" presName="composite" presStyleCnt="0"/>
      <dgm:spPr/>
    </dgm:pt>
    <dgm:pt modelId="{2A7C0689-F131-45F4-A0BF-BEED78A5FB9E}" type="pres">
      <dgm:prSet presAssocID="{7A8548E0-AE66-4721-851F-DE48BA83CBCA}" presName="parTx" presStyleLbl="alignNode1" presStyleIdx="1" presStyleCnt="2">
        <dgm:presLayoutVars>
          <dgm:chMax val="0"/>
          <dgm:chPref val="0"/>
          <dgm:bulletEnabled val="1"/>
        </dgm:presLayoutVars>
      </dgm:prSet>
      <dgm:spPr/>
    </dgm:pt>
    <dgm:pt modelId="{A9BFD191-0F56-4A41-B342-8FA8CCEA47A1}" type="pres">
      <dgm:prSet presAssocID="{7A8548E0-AE66-4721-851F-DE48BA83CBCA}" presName="desTx" presStyleLbl="alignAccFollowNode1" presStyleIdx="1" presStyleCnt="2" custScaleY="89655" custLinFactNeighborX="407" custLinFactNeighborY="-6190">
        <dgm:presLayoutVars>
          <dgm:bulletEnabled val="1"/>
        </dgm:presLayoutVars>
      </dgm:prSet>
      <dgm:spPr/>
    </dgm:pt>
  </dgm:ptLst>
  <dgm:cxnLst>
    <dgm:cxn modelId="{EAA07600-EE2F-4346-BD6A-130EEA7DAE64}" srcId="{5D1669A4-0DDF-4C88-A2D2-0712540F73B0}" destId="{C249EBB1-51DD-49F9-8EE8-82FE631C9FE5}" srcOrd="2" destOrd="0" parTransId="{667A6F64-64DB-42D5-980B-C57DAFD75CA2}" sibTransId="{E1D73721-829C-463F-B628-81FD32525E95}"/>
    <dgm:cxn modelId="{5B4F9A04-366C-4BE2-B6B2-AB018E527EB8}" type="presOf" srcId="{9E78B1E4-941E-4133-A310-77A101A31690}" destId="{A9BFD191-0F56-4A41-B342-8FA8CCEA47A1}" srcOrd="0" destOrd="0" presId="urn:microsoft.com/office/officeart/2005/8/layout/hList1"/>
    <dgm:cxn modelId="{0B19E020-2151-406F-9F68-5D6A642D99C1}" srcId="{5D1669A4-0DDF-4C88-A2D2-0712540F73B0}" destId="{E000D695-483F-4F9C-8E32-041ACEEE53B7}" srcOrd="1" destOrd="0" parTransId="{34400C6C-F010-4DB5-8923-21D6D79D6DF9}" sibTransId="{38B5106A-4096-44A0-B35F-6A8988F0D634}"/>
    <dgm:cxn modelId="{424B402B-CDA2-46D5-BB93-B9E9A1F0C62E}" type="presOf" srcId="{D0C29CFE-FBF2-4E8F-AB2E-BD1A8B32E157}" destId="{A9BFD191-0F56-4A41-B342-8FA8CCEA47A1}" srcOrd="0" destOrd="1" presId="urn:microsoft.com/office/officeart/2005/8/layout/hList1"/>
    <dgm:cxn modelId="{14285637-8C39-402F-95A0-082AA19E3538}" srcId="{7A8548E0-AE66-4721-851F-DE48BA83CBCA}" destId="{D0C29CFE-FBF2-4E8F-AB2E-BD1A8B32E157}" srcOrd="1" destOrd="0" parTransId="{F8FA236E-9585-4094-831B-6BFCFBA9DCF3}" sibTransId="{E0DD1160-4948-453C-B134-022D74B89798}"/>
    <dgm:cxn modelId="{1BD8533B-D3CD-453C-BEBE-DEE7AFA5A501}" type="presOf" srcId="{1977313C-C0C7-4B00-9D87-43986C8BA597}" destId="{08664003-5EEA-42CB-951A-9A3F70B59264}" srcOrd="0" destOrd="0" presId="urn:microsoft.com/office/officeart/2005/8/layout/hList1"/>
    <dgm:cxn modelId="{5B8C7A62-13F4-4E42-81DF-A45176732842}" srcId="{7A8548E0-AE66-4721-851F-DE48BA83CBCA}" destId="{9E78B1E4-941E-4133-A310-77A101A31690}" srcOrd="0" destOrd="0" parTransId="{F804E269-959E-4D17-A2A2-180AAB95E18D}" sibTransId="{7B605632-D77B-4F0D-AE78-2D40A64692FC}"/>
    <dgm:cxn modelId="{1184C249-E594-42C4-90C6-88AEB5AE117D}" type="presOf" srcId="{7A8548E0-AE66-4721-851F-DE48BA83CBCA}" destId="{2A7C0689-F131-45F4-A0BF-BEED78A5FB9E}" srcOrd="0" destOrd="0" presId="urn:microsoft.com/office/officeart/2005/8/layout/hList1"/>
    <dgm:cxn modelId="{77E04051-5358-47DA-92EB-23B342B169C7}" type="presOf" srcId="{4A9443EE-DFCE-4450-A4BD-50405A61BA03}" destId="{A9BFD191-0F56-4A41-B342-8FA8CCEA47A1}" srcOrd="0" destOrd="2" presId="urn:microsoft.com/office/officeart/2005/8/layout/hList1"/>
    <dgm:cxn modelId="{D2F8819B-4BB2-44C7-BE7C-58192F2EB85E}" srcId="{5D1669A4-0DDF-4C88-A2D2-0712540F73B0}" destId="{7D70D1FF-4AC1-4D43-A005-70AC4F1318C3}" srcOrd="0" destOrd="0" parTransId="{E05023C5-62AC-46FB-A4B8-CF6587DFAA81}" sibTransId="{86111D32-6F46-4AFA-ABFF-3858498309B9}"/>
    <dgm:cxn modelId="{B2BD24A0-979E-4500-9611-FFB7D379D9B3}" type="presOf" srcId="{E000D695-483F-4F9C-8E32-041ACEEE53B7}" destId="{14E0F025-BAFE-4697-9F69-141BC3EF819D}" srcOrd="0" destOrd="1" presId="urn:microsoft.com/office/officeart/2005/8/layout/hList1"/>
    <dgm:cxn modelId="{E50FD5AC-2FB7-4C3A-BE46-B2E826615D85}" srcId="{1977313C-C0C7-4B00-9D87-43986C8BA597}" destId="{5D1669A4-0DDF-4C88-A2D2-0712540F73B0}" srcOrd="0" destOrd="0" parTransId="{0BCA10E4-5E47-499D-BA33-6D7C3F0BED94}" sibTransId="{D43C927C-006E-467D-9F91-1C1FF743B78B}"/>
    <dgm:cxn modelId="{D8E979B5-9C3B-4AA4-A0EA-8BDEFA32EF82}" type="presOf" srcId="{7D70D1FF-4AC1-4D43-A005-70AC4F1318C3}" destId="{14E0F025-BAFE-4697-9F69-141BC3EF819D}" srcOrd="0" destOrd="0" presId="urn:microsoft.com/office/officeart/2005/8/layout/hList1"/>
    <dgm:cxn modelId="{703680C6-DC6D-480D-90E7-EB4BFD6DA1CF}" srcId="{1977313C-C0C7-4B00-9D87-43986C8BA597}" destId="{7A8548E0-AE66-4721-851F-DE48BA83CBCA}" srcOrd="1" destOrd="0" parTransId="{F1CD9064-0A36-4524-8EBF-9EFB4AA6FD2A}" sibTransId="{8D82F18D-6239-4135-8896-C76700BCEB04}"/>
    <dgm:cxn modelId="{43E12BCE-70E1-45FE-A6FC-BC891DD84105}" srcId="{7A8548E0-AE66-4721-851F-DE48BA83CBCA}" destId="{4A9443EE-DFCE-4450-A4BD-50405A61BA03}" srcOrd="2" destOrd="0" parTransId="{5C98EA1A-E6E1-4845-9EC6-CFEE84EE5584}" sibTransId="{6B918D23-54E0-49B1-BE58-1855EAFA10D6}"/>
    <dgm:cxn modelId="{674901E5-70C3-41C9-B684-80DEE89754E2}" type="presOf" srcId="{C249EBB1-51DD-49F9-8EE8-82FE631C9FE5}" destId="{14E0F025-BAFE-4697-9F69-141BC3EF819D}" srcOrd="0" destOrd="2" presId="urn:microsoft.com/office/officeart/2005/8/layout/hList1"/>
    <dgm:cxn modelId="{0462C7EF-AE58-4817-BED8-2CB3BE74BB42}" type="presOf" srcId="{5D1669A4-0DDF-4C88-A2D2-0712540F73B0}" destId="{5644CD76-8C69-4D58-AD3C-109479F99613}" srcOrd="0" destOrd="0" presId="urn:microsoft.com/office/officeart/2005/8/layout/hList1"/>
    <dgm:cxn modelId="{E2CD0C5C-B774-407E-BB5C-D585514212A0}" type="presParOf" srcId="{08664003-5EEA-42CB-951A-9A3F70B59264}" destId="{845A50AF-3360-4462-9267-2E743959D4A0}" srcOrd="0" destOrd="0" presId="urn:microsoft.com/office/officeart/2005/8/layout/hList1"/>
    <dgm:cxn modelId="{670EA48A-A05C-4410-9E78-838287E410EF}" type="presParOf" srcId="{845A50AF-3360-4462-9267-2E743959D4A0}" destId="{5644CD76-8C69-4D58-AD3C-109479F99613}" srcOrd="0" destOrd="0" presId="urn:microsoft.com/office/officeart/2005/8/layout/hList1"/>
    <dgm:cxn modelId="{7BBAA9FE-49D9-41F7-B4A9-DCD90EB0001B}" type="presParOf" srcId="{845A50AF-3360-4462-9267-2E743959D4A0}" destId="{14E0F025-BAFE-4697-9F69-141BC3EF819D}" srcOrd="1" destOrd="0" presId="urn:microsoft.com/office/officeart/2005/8/layout/hList1"/>
    <dgm:cxn modelId="{19BC33DE-9075-471C-925B-1B1079DB6210}" type="presParOf" srcId="{08664003-5EEA-42CB-951A-9A3F70B59264}" destId="{692A933E-BBA2-4EE5-9100-38EC4E62BD6B}" srcOrd="1" destOrd="0" presId="urn:microsoft.com/office/officeart/2005/8/layout/hList1"/>
    <dgm:cxn modelId="{247AB5D4-5F59-4B27-B356-BC30E6E81C64}" type="presParOf" srcId="{08664003-5EEA-42CB-951A-9A3F70B59264}" destId="{80BE492E-989E-45C1-89E6-ACF65ACFE12F}" srcOrd="2" destOrd="0" presId="urn:microsoft.com/office/officeart/2005/8/layout/hList1"/>
    <dgm:cxn modelId="{9529ED34-94E1-4089-88D4-119662078D67}" type="presParOf" srcId="{80BE492E-989E-45C1-89E6-ACF65ACFE12F}" destId="{2A7C0689-F131-45F4-A0BF-BEED78A5FB9E}" srcOrd="0" destOrd="0" presId="urn:microsoft.com/office/officeart/2005/8/layout/hList1"/>
    <dgm:cxn modelId="{66CAE8B0-37D2-4893-B8CD-30A42D3D2A56}" type="presParOf" srcId="{80BE492E-989E-45C1-89E6-ACF65ACFE12F}" destId="{A9BFD191-0F56-4A41-B342-8FA8CCEA47A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7CD45D-59DB-4A31-A9DB-ADE7A05A5C3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90B54C6A-8C78-447D-A6EC-5A3694860159}">
      <dgm:prSet custT="1"/>
      <dgm:spPr>
        <a:solidFill>
          <a:schemeClr val="accent1">
            <a:lumMod val="40000"/>
            <a:lumOff val="60000"/>
          </a:schemeClr>
        </a:solidFill>
        <a:ln>
          <a:solidFill>
            <a:srgbClr val="92D050"/>
          </a:solidFill>
        </a:ln>
      </dgm:spPr>
      <dgm:t>
        <a:bodyPr/>
        <a:lstStyle/>
        <a:p>
          <a:pPr rtl="0"/>
          <a:r>
            <a:rPr lang="en-US" sz="3000" b="1" dirty="0">
              <a:solidFill>
                <a:srgbClr val="000000"/>
              </a:solidFill>
            </a:rPr>
            <a:t>Needs</a:t>
          </a:r>
        </a:p>
      </dgm:t>
    </dgm:pt>
    <dgm:pt modelId="{6F8E603A-9E4F-400F-B303-577F6450CF9F}" type="parTrans" cxnId="{E7760C56-B660-45C6-82B4-90241FD936F9}">
      <dgm:prSet/>
      <dgm:spPr/>
      <dgm:t>
        <a:bodyPr/>
        <a:lstStyle/>
        <a:p>
          <a:endParaRPr lang="en-US" sz="2000"/>
        </a:p>
      </dgm:t>
    </dgm:pt>
    <dgm:pt modelId="{29109B9B-8B49-4B8F-997D-7382449C1B12}" type="sibTrans" cxnId="{E7760C56-B660-45C6-82B4-90241FD936F9}">
      <dgm:prSet/>
      <dgm:spPr/>
      <dgm:t>
        <a:bodyPr/>
        <a:lstStyle/>
        <a:p>
          <a:endParaRPr lang="en-US" sz="2000"/>
        </a:p>
      </dgm:t>
    </dgm:pt>
    <dgm:pt modelId="{4AE35709-D1D1-4672-BE81-835061151945}">
      <dgm:prSet custT="1"/>
      <dgm:spPr>
        <a:ln>
          <a:solidFill>
            <a:srgbClr val="92D050"/>
          </a:solidFill>
        </a:ln>
      </dgm:spPr>
      <dgm:t>
        <a:bodyPr/>
        <a:lstStyle/>
        <a:p>
          <a:pPr rtl="0">
            <a:buNone/>
          </a:pPr>
          <a:r>
            <a:rPr lang="en-US" sz="2800" dirty="0"/>
            <a:t>States of felt deprivation</a:t>
          </a:r>
        </a:p>
      </dgm:t>
    </dgm:pt>
    <dgm:pt modelId="{FF2F2AF0-922D-4424-8010-A24C87FCF9E6}" type="parTrans" cxnId="{967DBD69-5379-4DE0-8BAF-D3DAA3531CA7}">
      <dgm:prSet/>
      <dgm:spPr/>
      <dgm:t>
        <a:bodyPr/>
        <a:lstStyle/>
        <a:p>
          <a:endParaRPr lang="en-US" sz="2000"/>
        </a:p>
      </dgm:t>
    </dgm:pt>
    <dgm:pt modelId="{B87130F8-481B-46DD-BEDD-FCD1D06EAF96}" type="sibTrans" cxnId="{967DBD69-5379-4DE0-8BAF-D3DAA3531CA7}">
      <dgm:prSet/>
      <dgm:spPr/>
      <dgm:t>
        <a:bodyPr/>
        <a:lstStyle/>
        <a:p>
          <a:endParaRPr lang="en-US" sz="2000"/>
        </a:p>
      </dgm:t>
    </dgm:pt>
    <dgm:pt modelId="{4C8626EF-BB5C-4078-A6D8-B171F2EEA4AC}">
      <dgm:prSet custT="1"/>
      <dgm:spPr>
        <a:solidFill>
          <a:schemeClr val="accent4">
            <a:lumMod val="40000"/>
            <a:lumOff val="60000"/>
          </a:schemeClr>
        </a:solidFill>
        <a:ln>
          <a:solidFill>
            <a:srgbClr val="92D050"/>
          </a:solidFill>
        </a:ln>
      </dgm:spPr>
      <dgm:t>
        <a:bodyPr/>
        <a:lstStyle/>
        <a:p>
          <a:pPr rtl="0"/>
          <a:r>
            <a:rPr lang="en-US" sz="2800" b="1" dirty="0">
              <a:solidFill>
                <a:srgbClr val="000000"/>
              </a:solidFill>
            </a:rPr>
            <a:t>Wants</a:t>
          </a:r>
        </a:p>
      </dgm:t>
    </dgm:pt>
    <dgm:pt modelId="{256A1CF5-2A06-46B6-B558-B342BE1ABA1F}" type="parTrans" cxnId="{2E2FA8B4-78BA-40DE-9B29-160A4BEE002B}">
      <dgm:prSet/>
      <dgm:spPr/>
      <dgm:t>
        <a:bodyPr/>
        <a:lstStyle/>
        <a:p>
          <a:endParaRPr lang="en-US" sz="2000"/>
        </a:p>
      </dgm:t>
    </dgm:pt>
    <dgm:pt modelId="{0DB7413D-2EE7-43D1-AAE9-F40A342C1DB5}" type="sibTrans" cxnId="{2E2FA8B4-78BA-40DE-9B29-160A4BEE002B}">
      <dgm:prSet/>
      <dgm:spPr/>
      <dgm:t>
        <a:bodyPr/>
        <a:lstStyle/>
        <a:p>
          <a:endParaRPr lang="en-US" sz="2000"/>
        </a:p>
      </dgm:t>
    </dgm:pt>
    <dgm:pt modelId="{EF2FC0B3-116B-4861-9F28-70AB0852A17D}">
      <dgm:prSet custT="1"/>
      <dgm:spPr>
        <a:ln>
          <a:solidFill>
            <a:srgbClr val="92D050"/>
          </a:solidFill>
        </a:ln>
      </dgm:spPr>
      <dgm:t>
        <a:bodyPr/>
        <a:lstStyle/>
        <a:p>
          <a:pPr rtl="0"/>
          <a:r>
            <a:rPr lang="en-US" sz="2800" dirty="0">
              <a:solidFill>
                <a:srgbClr val="000000"/>
              </a:solidFill>
            </a:rPr>
            <a:t>Form taken by human needs when shaped by culture </a:t>
          </a:r>
          <a:r>
            <a:rPr lang="en-US" sz="2800" dirty="0"/>
            <a:t>and individual personality</a:t>
          </a:r>
        </a:p>
      </dgm:t>
    </dgm:pt>
    <dgm:pt modelId="{E2392491-2A66-4F52-93B9-D60DDBCFE6C5}" type="parTrans" cxnId="{F900B249-2E3D-43FA-9CF8-B5E3BA4D7444}">
      <dgm:prSet/>
      <dgm:spPr/>
      <dgm:t>
        <a:bodyPr/>
        <a:lstStyle/>
        <a:p>
          <a:endParaRPr lang="en-US" sz="2000"/>
        </a:p>
      </dgm:t>
    </dgm:pt>
    <dgm:pt modelId="{3FB3950F-2F7C-4271-B963-E2D0EFBAE7FB}" type="sibTrans" cxnId="{F900B249-2E3D-43FA-9CF8-B5E3BA4D7444}">
      <dgm:prSet/>
      <dgm:spPr/>
      <dgm:t>
        <a:bodyPr/>
        <a:lstStyle/>
        <a:p>
          <a:endParaRPr lang="en-US" sz="2000"/>
        </a:p>
      </dgm:t>
    </dgm:pt>
    <dgm:pt modelId="{F035B5DE-E50A-4678-98A6-A3748E51D119}">
      <dgm:prSet custT="1"/>
      <dgm:spPr>
        <a:solidFill>
          <a:schemeClr val="accent5">
            <a:lumMod val="60000"/>
            <a:lumOff val="40000"/>
          </a:schemeClr>
        </a:solidFill>
        <a:ln>
          <a:solidFill>
            <a:srgbClr val="92D050"/>
          </a:solidFill>
        </a:ln>
      </dgm:spPr>
      <dgm:t>
        <a:bodyPr/>
        <a:lstStyle/>
        <a:p>
          <a:pPr rtl="0"/>
          <a:r>
            <a:rPr lang="en-US" sz="2800" b="1" dirty="0">
              <a:solidFill>
                <a:srgbClr val="000000"/>
              </a:solidFill>
            </a:rPr>
            <a:t>Demands</a:t>
          </a:r>
        </a:p>
      </dgm:t>
    </dgm:pt>
    <dgm:pt modelId="{3A9A450E-D494-4F74-9636-EAD4D0598E54}" type="parTrans" cxnId="{B5414013-881E-4499-85B3-3CCE35F79062}">
      <dgm:prSet/>
      <dgm:spPr/>
      <dgm:t>
        <a:bodyPr/>
        <a:lstStyle/>
        <a:p>
          <a:endParaRPr lang="en-US" sz="2000"/>
        </a:p>
      </dgm:t>
    </dgm:pt>
    <dgm:pt modelId="{B76615C7-CCAF-46BF-946D-2E3F41A16F57}" type="sibTrans" cxnId="{B5414013-881E-4499-85B3-3CCE35F79062}">
      <dgm:prSet/>
      <dgm:spPr/>
      <dgm:t>
        <a:bodyPr/>
        <a:lstStyle/>
        <a:p>
          <a:endParaRPr lang="en-US" sz="2000"/>
        </a:p>
      </dgm:t>
    </dgm:pt>
    <dgm:pt modelId="{B270B828-AA9D-426E-8683-2B66B4FD67C0}">
      <dgm:prSet custT="1"/>
      <dgm:spPr>
        <a:ln>
          <a:solidFill>
            <a:srgbClr val="92D050"/>
          </a:solidFill>
        </a:ln>
      </dgm:spPr>
      <dgm:t>
        <a:bodyPr/>
        <a:lstStyle/>
        <a:p>
          <a:pPr rtl="0"/>
          <a:r>
            <a:rPr lang="en-US" sz="2800" dirty="0"/>
            <a:t>Human wants that are backed by buying power</a:t>
          </a:r>
        </a:p>
      </dgm:t>
    </dgm:pt>
    <dgm:pt modelId="{4808A024-5848-409E-AF01-E8D066CB9495}" type="parTrans" cxnId="{C986C912-D9BC-4FDF-854C-DD27E9D6C3FB}">
      <dgm:prSet/>
      <dgm:spPr/>
      <dgm:t>
        <a:bodyPr/>
        <a:lstStyle/>
        <a:p>
          <a:endParaRPr lang="en-US" sz="2000"/>
        </a:p>
      </dgm:t>
    </dgm:pt>
    <dgm:pt modelId="{62478D94-6AD9-43C4-B0F4-07C727164171}" type="sibTrans" cxnId="{C986C912-D9BC-4FDF-854C-DD27E9D6C3FB}">
      <dgm:prSet/>
      <dgm:spPr/>
      <dgm:t>
        <a:bodyPr/>
        <a:lstStyle/>
        <a:p>
          <a:endParaRPr lang="en-US" sz="2000"/>
        </a:p>
      </dgm:t>
    </dgm:pt>
    <dgm:pt modelId="{A418CD6E-CCA3-4281-89C4-3694BFB3C227}">
      <dgm:prSet custT="1"/>
      <dgm:spPr>
        <a:ln>
          <a:solidFill>
            <a:srgbClr val="92D050"/>
          </a:solidFill>
        </a:ln>
      </dgm:spPr>
      <dgm:t>
        <a:bodyPr/>
        <a:lstStyle/>
        <a:p>
          <a:pPr rtl="0"/>
          <a:r>
            <a:rPr lang="en-US" sz="2800" dirty="0">
              <a:solidFill>
                <a:srgbClr val="000000"/>
              </a:solidFill>
            </a:rPr>
            <a:t>Physical needs - Food, clothing, warmth, and safety</a:t>
          </a:r>
        </a:p>
      </dgm:t>
    </dgm:pt>
    <dgm:pt modelId="{55901E53-7841-4629-8510-833125643829}" type="parTrans" cxnId="{9FEA591B-A01A-4EEA-BB87-037BFF5DF80E}">
      <dgm:prSet/>
      <dgm:spPr/>
      <dgm:t>
        <a:bodyPr/>
        <a:lstStyle/>
        <a:p>
          <a:endParaRPr lang="en-US" sz="2000"/>
        </a:p>
      </dgm:t>
    </dgm:pt>
    <dgm:pt modelId="{9DFE1A9B-BB6D-49C4-8E22-3594A8E91CEA}" type="sibTrans" cxnId="{9FEA591B-A01A-4EEA-BB87-037BFF5DF80E}">
      <dgm:prSet/>
      <dgm:spPr/>
      <dgm:t>
        <a:bodyPr/>
        <a:lstStyle/>
        <a:p>
          <a:endParaRPr lang="en-US" sz="2000"/>
        </a:p>
      </dgm:t>
    </dgm:pt>
    <dgm:pt modelId="{C6973EDA-4E3E-4BC7-90A5-897BCEAFC8B0}">
      <dgm:prSet custT="1"/>
      <dgm:spPr/>
      <dgm:t>
        <a:bodyPr/>
        <a:lstStyle/>
        <a:p>
          <a:r>
            <a:rPr lang="en-US" sz="2800" dirty="0">
              <a:solidFill>
                <a:srgbClr val="000000"/>
              </a:solidFill>
            </a:rPr>
            <a:t>Social needs - Belonging and affection</a:t>
          </a:r>
        </a:p>
      </dgm:t>
    </dgm:pt>
    <dgm:pt modelId="{F34FC0BA-BAB7-45C1-B2D5-56355ED3DD5D}" type="parTrans" cxnId="{5792B8DA-9259-4022-B8E5-214C8D0B135B}">
      <dgm:prSet/>
      <dgm:spPr/>
      <dgm:t>
        <a:bodyPr/>
        <a:lstStyle/>
        <a:p>
          <a:endParaRPr lang="en-US" sz="2000"/>
        </a:p>
      </dgm:t>
    </dgm:pt>
    <dgm:pt modelId="{0A2F002A-B0D7-4303-A18A-06E5782161A0}" type="sibTrans" cxnId="{5792B8DA-9259-4022-B8E5-214C8D0B135B}">
      <dgm:prSet/>
      <dgm:spPr/>
      <dgm:t>
        <a:bodyPr/>
        <a:lstStyle/>
        <a:p>
          <a:endParaRPr lang="en-US" sz="2000"/>
        </a:p>
      </dgm:t>
    </dgm:pt>
    <dgm:pt modelId="{DD1B14AE-1223-4929-BB3A-5F7B3C1F2186}">
      <dgm:prSet custT="1"/>
      <dgm:spPr/>
      <dgm:t>
        <a:bodyPr/>
        <a:lstStyle/>
        <a:p>
          <a:r>
            <a:rPr lang="en-US" sz="2800" dirty="0">
              <a:solidFill>
                <a:srgbClr val="000000"/>
              </a:solidFill>
            </a:rPr>
            <a:t>Individual needs - Knowledge and self-expression</a:t>
          </a:r>
        </a:p>
      </dgm:t>
    </dgm:pt>
    <dgm:pt modelId="{93970D59-34F5-4223-BBFB-0334871647DB}" type="parTrans" cxnId="{CC676AD0-A486-4CE3-8628-55568B2C08FF}">
      <dgm:prSet/>
      <dgm:spPr/>
      <dgm:t>
        <a:bodyPr/>
        <a:lstStyle/>
        <a:p>
          <a:endParaRPr lang="en-US" sz="2000"/>
        </a:p>
      </dgm:t>
    </dgm:pt>
    <dgm:pt modelId="{B1F5E1A1-5C5D-476C-83D9-98338800443F}" type="sibTrans" cxnId="{CC676AD0-A486-4CE3-8628-55568B2C08FF}">
      <dgm:prSet/>
      <dgm:spPr/>
      <dgm:t>
        <a:bodyPr/>
        <a:lstStyle/>
        <a:p>
          <a:endParaRPr lang="en-US" sz="2000"/>
        </a:p>
      </dgm:t>
    </dgm:pt>
    <dgm:pt modelId="{DABA458A-2040-460E-989C-028EB8113CF0}" type="pres">
      <dgm:prSet presAssocID="{037CD45D-59DB-4A31-A9DB-ADE7A05A5C35}" presName="linear" presStyleCnt="0">
        <dgm:presLayoutVars>
          <dgm:dir/>
          <dgm:animLvl val="lvl"/>
          <dgm:resizeHandles val="exact"/>
        </dgm:presLayoutVars>
      </dgm:prSet>
      <dgm:spPr/>
    </dgm:pt>
    <dgm:pt modelId="{97666017-89DC-4721-9670-543892172BE6}" type="pres">
      <dgm:prSet presAssocID="{90B54C6A-8C78-447D-A6EC-5A3694860159}" presName="parentLin" presStyleCnt="0"/>
      <dgm:spPr/>
    </dgm:pt>
    <dgm:pt modelId="{1AFF5614-D8A3-4DA8-9426-9BD0232F2563}" type="pres">
      <dgm:prSet presAssocID="{90B54C6A-8C78-447D-A6EC-5A3694860159}" presName="parentLeftMargin" presStyleLbl="node1" presStyleIdx="0" presStyleCnt="3"/>
      <dgm:spPr/>
    </dgm:pt>
    <dgm:pt modelId="{DA5FD410-9789-433F-9CBE-7263E6E47D11}" type="pres">
      <dgm:prSet presAssocID="{90B54C6A-8C78-447D-A6EC-5A3694860159}" presName="parentText" presStyleLbl="node1" presStyleIdx="0" presStyleCnt="3" custLinFactNeighborX="13047" custLinFactNeighborY="-3100">
        <dgm:presLayoutVars>
          <dgm:chMax val="0"/>
          <dgm:bulletEnabled val="1"/>
        </dgm:presLayoutVars>
      </dgm:prSet>
      <dgm:spPr/>
    </dgm:pt>
    <dgm:pt modelId="{CE51844B-5A5E-4594-B39B-2AF0DFE2C750}" type="pres">
      <dgm:prSet presAssocID="{90B54C6A-8C78-447D-A6EC-5A3694860159}" presName="negativeSpace" presStyleCnt="0"/>
      <dgm:spPr/>
    </dgm:pt>
    <dgm:pt modelId="{872796D1-D4FB-4852-82C0-6CDA3F2A3165}" type="pres">
      <dgm:prSet presAssocID="{90B54C6A-8C78-447D-A6EC-5A3694860159}" presName="childText" presStyleLbl="conFgAcc1" presStyleIdx="0" presStyleCnt="3">
        <dgm:presLayoutVars>
          <dgm:bulletEnabled val="1"/>
        </dgm:presLayoutVars>
      </dgm:prSet>
      <dgm:spPr/>
    </dgm:pt>
    <dgm:pt modelId="{AAFC0A3C-7E49-41FB-81E1-3297708C0F3E}" type="pres">
      <dgm:prSet presAssocID="{29109B9B-8B49-4B8F-997D-7382449C1B12}" presName="spaceBetweenRectangles" presStyleCnt="0"/>
      <dgm:spPr/>
    </dgm:pt>
    <dgm:pt modelId="{7BFE0DE7-0C1E-4C4F-95B9-E1F975E18A80}" type="pres">
      <dgm:prSet presAssocID="{4C8626EF-BB5C-4078-A6D8-B171F2EEA4AC}" presName="parentLin" presStyleCnt="0"/>
      <dgm:spPr/>
    </dgm:pt>
    <dgm:pt modelId="{AAAF6BEA-3149-4444-B337-1DCC6CCB5E7B}" type="pres">
      <dgm:prSet presAssocID="{4C8626EF-BB5C-4078-A6D8-B171F2EEA4AC}" presName="parentLeftMargin" presStyleLbl="node1" presStyleIdx="0" presStyleCnt="3"/>
      <dgm:spPr/>
    </dgm:pt>
    <dgm:pt modelId="{522FCFB0-3B7F-4235-B363-67662B4C84CF}" type="pres">
      <dgm:prSet presAssocID="{4C8626EF-BB5C-4078-A6D8-B171F2EEA4AC}" presName="parentText" presStyleLbl="node1" presStyleIdx="1" presStyleCnt="3">
        <dgm:presLayoutVars>
          <dgm:chMax val="0"/>
          <dgm:bulletEnabled val="1"/>
        </dgm:presLayoutVars>
      </dgm:prSet>
      <dgm:spPr/>
    </dgm:pt>
    <dgm:pt modelId="{122A4F56-3C96-4C84-A4E6-63C6A4842F64}" type="pres">
      <dgm:prSet presAssocID="{4C8626EF-BB5C-4078-A6D8-B171F2EEA4AC}" presName="negativeSpace" presStyleCnt="0"/>
      <dgm:spPr/>
    </dgm:pt>
    <dgm:pt modelId="{F767BEE8-E1C7-4A88-ACE4-A1F8564E2CC6}" type="pres">
      <dgm:prSet presAssocID="{4C8626EF-BB5C-4078-A6D8-B171F2EEA4AC}" presName="childText" presStyleLbl="conFgAcc1" presStyleIdx="1" presStyleCnt="3">
        <dgm:presLayoutVars>
          <dgm:bulletEnabled val="1"/>
        </dgm:presLayoutVars>
      </dgm:prSet>
      <dgm:spPr/>
    </dgm:pt>
    <dgm:pt modelId="{50448CE9-96A7-45FC-AFFC-49A541020498}" type="pres">
      <dgm:prSet presAssocID="{0DB7413D-2EE7-43D1-AAE9-F40A342C1DB5}" presName="spaceBetweenRectangles" presStyleCnt="0"/>
      <dgm:spPr/>
    </dgm:pt>
    <dgm:pt modelId="{4080ECCA-EC43-471E-B041-62BDC226C2BD}" type="pres">
      <dgm:prSet presAssocID="{F035B5DE-E50A-4678-98A6-A3748E51D119}" presName="parentLin" presStyleCnt="0"/>
      <dgm:spPr/>
    </dgm:pt>
    <dgm:pt modelId="{B2DAA373-8193-4314-BE98-4F98768660B3}" type="pres">
      <dgm:prSet presAssocID="{F035B5DE-E50A-4678-98A6-A3748E51D119}" presName="parentLeftMargin" presStyleLbl="node1" presStyleIdx="1" presStyleCnt="3"/>
      <dgm:spPr/>
    </dgm:pt>
    <dgm:pt modelId="{6168FC3D-6263-4E36-AE08-ECAC8FD75DCE}" type="pres">
      <dgm:prSet presAssocID="{F035B5DE-E50A-4678-98A6-A3748E51D119}" presName="parentText" presStyleLbl="node1" presStyleIdx="2" presStyleCnt="3">
        <dgm:presLayoutVars>
          <dgm:chMax val="0"/>
          <dgm:bulletEnabled val="1"/>
        </dgm:presLayoutVars>
      </dgm:prSet>
      <dgm:spPr/>
    </dgm:pt>
    <dgm:pt modelId="{4F55EA81-7B39-498E-8DBE-74E01D3EA1A0}" type="pres">
      <dgm:prSet presAssocID="{F035B5DE-E50A-4678-98A6-A3748E51D119}" presName="negativeSpace" presStyleCnt="0"/>
      <dgm:spPr/>
    </dgm:pt>
    <dgm:pt modelId="{97E49DF9-91DA-4265-99D5-F02372F8B0FE}" type="pres">
      <dgm:prSet presAssocID="{F035B5DE-E50A-4678-98A6-A3748E51D119}" presName="childText" presStyleLbl="conFgAcc1" presStyleIdx="2" presStyleCnt="3">
        <dgm:presLayoutVars>
          <dgm:bulletEnabled val="1"/>
        </dgm:presLayoutVars>
      </dgm:prSet>
      <dgm:spPr/>
    </dgm:pt>
  </dgm:ptLst>
  <dgm:cxnLst>
    <dgm:cxn modelId="{C986C912-D9BC-4FDF-854C-DD27E9D6C3FB}" srcId="{F035B5DE-E50A-4678-98A6-A3748E51D119}" destId="{B270B828-AA9D-426E-8683-2B66B4FD67C0}" srcOrd="0" destOrd="0" parTransId="{4808A024-5848-409E-AF01-E8D066CB9495}" sibTransId="{62478D94-6AD9-43C4-B0F4-07C727164171}"/>
    <dgm:cxn modelId="{B5414013-881E-4499-85B3-3CCE35F79062}" srcId="{037CD45D-59DB-4A31-A9DB-ADE7A05A5C35}" destId="{F035B5DE-E50A-4678-98A6-A3748E51D119}" srcOrd="2" destOrd="0" parTransId="{3A9A450E-D494-4F74-9636-EAD4D0598E54}" sibTransId="{B76615C7-CCAF-46BF-946D-2E3F41A16F57}"/>
    <dgm:cxn modelId="{4CEEB717-D2A2-471B-B747-A90BFF231526}" type="presOf" srcId="{4C8626EF-BB5C-4078-A6D8-B171F2EEA4AC}" destId="{522FCFB0-3B7F-4235-B363-67662B4C84CF}" srcOrd="1" destOrd="0" presId="urn:microsoft.com/office/officeart/2005/8/layout/list1"/>
    <dgm:cxn modelId="{9FEA591B-A01A-4EEA-BB87-037BFF5DF80E}" srcId="{4AE35709-D1D1-4672-BE81-835061151945}" destId="{A418CD6E-CCA3-4281-89C4-3694BFB3C227}" srcOrd="0" destOrd="0" parTransId="{55901E53-7841-4629-8510-833125643829}" sibTransId="{9DFE1A9B-BB6D-49C4-8E22-3594A8E91CEA}"/>
    <dgm:cxn modelId="{77574839-FF9A-43EA-BA87-0EC435C4A8B2}" type="presOf" srcId="{4C8626EF-BB5C-4078-A6D8-B171F2EEA4AC}" destId="{AAAF6BEA-3149-4444-B337-1DCC6CCB5E7B}" srcOrd="0" destOrd="0" presId="urn:microsoft.com/office/officeart/2005/8/layout/list1"/>
    <dgm:cxn modelId="{A8DD1D5E-E6FE-4398-9F3D-9A9ABA3FEBD0}" type="presOf" srcId="{A418CD6E-CCA3-4281-89C4-3694BFB3C227}" destId="{872796D1-D4FB-4852-82C0-6CDA3F2A3165}" srcOrd="0" destOrd="1" presId="urn:microsoft.com/office/officeart/2005/8/layout/list1"/>
    <dgm:cxn modelId="{D3C71A41-77B1-41A1-BB15-A812B9959244}" type="presOf" srcId="{DD1B14AE-1223-4929-BB3A-5F7B3C1F2186}" destId="{872796D1-D4FB-4852-82C0-6CDA3F2A3165}" srcOrd="0" destOrd="3" presId="urn:microsoft.com/office/officeart/2005/8/layout/list1"/>
    <dgm:cxn modelId="{32ED2C68-2BEA-4A3F-9D90-3891D08C6E38}" type="presOf" srcId="{037CD45D-59DB-4A31-A9DB-ADE7A05A5C35}" destId="{DABA458A-2040-460E-989C-028EB8113CF0}" srcOrd="0" destOrd="0" presId="urn:microsoft.com/office/officeart/2005/8/layout/list1"/>
    <dgm:cxn modelId="{F900B249-2E3D-43FA-9CF8-B5E3BA4D7444}" srcId="{4C8626EF-BB5C-4078-A6D8-B171F2EEA4AC}" destId="{EF2FC0B3-116B-4861-9F28-70AB0852A17D}" srcOrd="0" destOrd="0" parTransId="{E2392491-2A66-4F52-93B9-D60DDBCFE6C5}" sibTransId="{3FB3950F-2F7C-4271-B963-E2D0EFBAE7FB}"/>
    <dgm:cxn modelId="{967DBD69-5379-4DE0-8BAF-D3DAA3531CA7}" srcId="{90B54C6A-8C78-447D-A6EC-5A3694860159}" destId="{4AE35709-D1D1-4672-BE81-835061151945}" srcOrd="0" destOrd="0" parTransId="{FF2F2AF0-922D-4424-8010-A24C87FCF9E6}" sibTransId="{B87130F8-481B-46DD-BEDD-FCD1D06EAF96}"/>
    <dgm:cxn modelId="{196CEB50-50AF-4A85-8D96-B3B9BAC68A11}" type="presOf" srcId="{F035B5DE-E50A-4678-98A6-A3748E51D119}" destId="{B2DAA373-8193-4314-BE98-4F98768660B3}" srcOrd="0" destOrd="0" presId="urn:microsoft.com/office/officeart/2005/8/layout/list1"/>
    <dgm:cxn modelId="{E7760C56-B660-45C6-82B4-90241FD936F9}" srcId="{037CD45D-59DB-4A31-A9DB-ADE7A05A5C35}" destId="{90B54C6A-8C78-447D-A6EC-5A3694860159}" srcOrd="0" destOrd="0" parTransId="{6F8E603A-9E4F-400F-B303-577F6450CF9F}" sibTransId="{29109B9B-8B49-4B8F-997D-7382449C1B12}"/>
    <dgm:cxn modelId="{D8A7B958-313C-4CB0-8FCC-5215C472F21D}" type="presOf" srcId="{90B54C6A-8C78-447D-A6EC-5A3694860159}" destId="{DA5FD410-9789-433F-9CBE-7263E6E47D11}" srcOrd="1" destOrd="0" presId="urn:microsoft.com/office/officeart/2005/8/layout/list1"/>
    <dgm:cxn modelId="{CB565390-8ACF-4888-867B-D91F97213F2B}" type="presOf" srcId="{90B54C6A-8C78-447D-A6EC-5A3694860159}" destId="{1AFF5614-D8A3-4DA8-9426-9BD0232F2563}" srcOrd="0" destOrd="0" presId="urn:microsoft.com/office/officeart/2005/8/layout/list1"/>
    <dgm:cxn modelId="{1B7318A5-FC5D-43E5-8448-9EC2E8438C9A}" type="presOf" srcId="{F035B5DE-E50A-4678-98A6-A3748E51D119}" destId="{6168FC3D-6263-4E36-AE08-ECAC8FD75DCE}" srcOrd="1" destOrd="0" presId="urn:microsoft.com/office/officeart/2005/8/layout/list1"/>
    <dgm:cxn modelId="{2E2FA8B4-78BA-40DE-9B29-160A4BEE002B}" srcId="{037CD45D-59DB-4A31-A9DB-ADE7A05A5C35}" destId="{4C8626EF-BB5C-4078-A6D8-B171F2EEA4AC}" srcOrd="1" destOrd="0" parTransId="{256A1CF5-2A06-46B6-B558-B342BE1ABA1F}" sibTransId="{0DB7413D-2EE7-43D1-AAE9-F40A342C1DB5}"/>
    <dgm:cxn modelId="{CC676AD0-A486-4CE3-8628-55568B2C08FF}" srcId="{4AE35709-D1D1-4672-BE81-835061151945}" destId="{DD1B14AE-1223-4929-BB3A-5F7B3C1F2186}" srcOrd="2" destOrd="0" parTransId="{93970D59-34F5-4223-BBFB-0334871647DB}" sibTransId="{B1F5E1A1-5C5D-476C-83D9-98338800443F}"/>
    <dgm:cxn modelId="{9F79B4D8-6F2A-49DA-93A3-1BA7B27E0FEC}" type="presOf" srcId="{C6973EDA-4E3E-4BC7-90A5-897BCEAFC8B0}" destId="{872796D1-D4FB-4852-82C0-6CDA3F2A3165}" srcOrd="0" destOrd="2" presId="urn:microsoft.com/office/officeart/2005/8/layout/list1"/>
    <dgm:cxn modelId="{5792B8DA-9259-4022-B8E5-214C8D0B135B}" srcId="{4AE35709-D1D1-4672-BE81-835061151945}" destId="{C6973EDA-4E3E-4BC7-90A5-897BCEAFC8B0}" srcOrd="1" destOrd="0" parTransId="{F34FC0BA-BAB7-45C1-B2D5-56355ED3DD5D}" sibTransId="{0A2F002A-B0D7-4303-A18A-06E5782161A0}"/>
    <dgm:cxn modelId="{BD1AA3E0-46D2-492E-8D8E-0AD829A384DF}" type="presOf" srcId="{EF2FC0B3-116B-4861-9F28-70AB0852A17D}" destId="{F767BEE8-E1C7-4A88-ACE4-A1F8564E2CC6}" srcOrd="0" destOrd="0" presId="urn:microsoft.com/office/officeart/2005/8/layout/list1"/>
    <dgm:cxn modelId="{080BFCF6-4E4F-4BBE-BA5B-05CEA2BD392E}" type="presOf" srcId="{4AE35709-D1D1-4672-BE81-835061151945}" destId="{872796D1-D4FB-4852-82C0-6CDA3F2A3165}" srcOrd="0" destOrd="0" presId="urn:microsoft.com/office/officeart/2005/8/layout/list1"/>
    <dgm:cxn modelId="{DDA9E2FF-D902-46E9-B806-D1A763ECCFB0}" type="presOf" srcId="{B270B828-AA9D-426E-8683-2B66B4FD67C0}" destId="{97E49DF9-91DA-4265-99D5-F02372F8B0FE}" srcOrd="0" destOrd="0" presId="urn:microsoft.com/office/officeart/2005/8/layout/list1"/>
    <dgm:cxn modelId="{BDB270B4-BA73-40B8-B08C-6CE834752F91}" type="presParOf" srcId="{DABA458A-2040-460E-989C-028EB8113CF0}" destId="{97666017-89DC-4721-9670-543892172BE6}" srcOrd="0" destOrd="0" presId="urn:microsoft.com/office/officeart/2005/8/layout/list1"/>
    <dgm:cxn modelId="{C2CF57EC-C1AF-4060-9DE4-BDAD8F861CF1}" type="presParOf" srcId="{97666017-89DC-4721-9670-543892172BE6}" destId="{1AFF5614-D8A3-4DA8-9426-9BD0232F2563}" srcOrd="0" destOrd="0" presId="urn:microsoft.com/office/officeart/2005/8/layout/list1"/>
    <dgm:cxn modelId="{1373AFDE-DA5B-461A-AAD3-D7D12912B39B}" type="presParOf" srcId="{97666017-89DC-4721-9670-543892172BE6}" destId="{DA5FD410-9789-433F-9CBE-7263E6E47D11}" srcOrd="1" destOrd="0" presId="urn:microsoft.com/office/officeart/2005/8/layout/list1"/>
    <dgm:cxn modelId="{B01A135B-E75F-436D-9EF5-AC7C2972B1C3}" type="presParOf" srcId="{DABA458A-2040-460E-989C-028EB8113CF0}" destId="{CE51844B-5A5E-4594-B39B-2AF0DFE2C750}" srcOrd="1" destOrd="0" presId="urn:microsoft.com/office/officeart/2005/8/layout/list1"/>
    <dgm:cxn modelId="{E59D4871-A6A4-4F7C-86A2-6DCA93CB1E8D}" type="presParOf" srcId="{DABA458A-2040-460E-989C-028EB8113CF0}" destId="{872796D1-D4FB-4852-82C0-6CDA3F2A3165}" srcOrd="2" destOrd="0" presId="urn:microsoft.com/office/officeart/2005/8/layout/list1"/>
    <dgm:cxn modelId="{26D9510F-64E5-41AC-8844-A529AF6BB13F}" type="presParOf" srcId="{DABA458A-2040-460E-989C-028EB8113CF0}" destId="{AAFC0A3C-7E49-41FB-81E1-3297708C0F3E}" srcOrd="3" destOrd="0" presId="urn:microsoft.com/office/officeart/2005/8/layout/list1"/>
    <dgm:cxn modelId="{1C6AE018-C254-444A-BDAB-19540C97456F}" type="presParOf" srcId="{DABA458A-2040-460E-989C-028EB8113CF0}" destId="{7BFE0DE7-0C1E-4C4F-95B9-E1F975E18A80}" srcOrd="4" destOrd="0" presId="urn:microsoft.com/office/officeart/2005/8/layout/list1"/>
    <dgm:cxn modelId="{24021B29-9B45-49B8-A6A9-15E267D220CC}" type="presParOf" srcId="{7BFE0DE7-0C1E-4C4F-95B9-E1F975E18A80}" destId="{AAAF6BEA-3149-4444-B337-1DCC6CCB5E7B}" srcOrd="0" destOrd="0" presId="urn:microsoft.com/office/officeart/2005/8/layout/list1"/>
    <dgm:cxn modelId="{A0EF9ABE-9070-433E-AD3F-B19349C95ABD}" type="presParOf" srcId="{7BFE0DE7-0C1E-4C4F-95B9-E1F975E18A80}" destId="{522FCFB0-3B7F-4235-B363-67662B4C84CF}" srcOrd="1" destOrd="0" presId="urn:microsoft.com/office/officeart/2005/8/layout/list1"/>
    <dgm:cxn modelId="{769E37BC-E843-4A29-A46E-BC3F90335E19}" type="presParOf" srcId="{DABA458A-2040-460E-989C-028EB8113CF0}" destId="{122A4F56-3C96-4C84-A4E6-63C6A4842F64}" srcOrd="5" destOrd="0" presId="urn:microsoft.com/office/officeart/2005/8/layout/list1"/>
    <dgm:cxn modelId="{FA965427-DAAB-479D-AE58-8A65795B81F2}" type="presParOf" srcId="{DABA458A-2040-460E-989C-028EB8113CF0}" destId="{F767BEE8-E1C7-4A88-ACE4-A1F8564E2CC6}" srcOrd="6" destOrd="0" presId="urn:microsoft.com/office/officeart/2005/8/layout/list1"/>
    <dgm:cxn modelId="{9EDF3DF9-EE47-4F8D-9ADC-748CFD82882A}" type="presParOf" srcId="{DABA458A-2040-460E-989C-028EB8113CF0}" destId="{50448CE9-96A7-45FC-AFFC-49A541020498}" srcOrd="7" destOrd="0" presId="urn:microsoft.com/office/officeart/2005/8/layout/list1"/>
    <dgm:cxn modelId="{324C3514-4A22-421E-9B58-F73D3A6C1448}" type="presParOf" srcId="{DABA458A-2040-460E-989C-028EB8113CF0}" destId="{4080ECCA-EC43-471E-B041-62BDC226C2BD}" srcOrd="8" destOrd="0" presId="urn:microsoft.com/office/officeart/2005/8/layout/list1"/>
    <dgm:cxn modelId="{261DA209-C984-41FC-A50C-B41A542FF3C5}" type="presParOf" srcId="{4080ECCA-EC43-471E-B041-62BDC226C2BD}" destId="{B2DAA373-8193-4314-BE98-4F98768660B3}" srcOrd="0" destOrd="0" presId="urn:microsoft.com/office/officeart/2005/8/layout/list1"/>
    <dgm:cxn modelId="{496DE253-FEE1-4C41-B200-E08A88D38283}" type="presParOf" srcId="{4080ECCA-EC43-471E-B041-62BDC226C2BD}" destId="{6168FC3D-6263-4E36-AE08-ECAC8FD75DCE}" srcOrd="1" destOrd="0" presId="urn:microsoft.com/office/officeart/2005/8/layout/list1"/>
    <dgm:cxn modelId="{AC30DF00-48F9-4559-A340-FD592EAAB21C}" type="presParOf" srcId="{DABA458A-2040-460E-989C-028EB8113CF0}" destId="{4F55EA81-7B39-498E-8DBE-74E01D3EA1A0}" srcOrd="9" destOrd="0" presId="urn:microsoft.com/office/officeart/2005/8/layout/list1"/>
    <dgm:cxn modelId="{9DE6CAC8-F9B2-4BC8-98A3-7AC874DFC8AB}" type="presParOf" srcId="{DABA458A-2040-460E-989C-028EB8113CF0}" destId="{97E49DF9-91DA-4265-99D5-F02372F8B0FE}" srcOrd="10" destOrd="0" presId="urn:microsoft.com/office/officeart/2005/8/layout/list1"/>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4CD76-8C69-4D58-AD3C-109479F99613}">
      <dsp:nvSpPr>
        <dsp:cNvPr id="0" name=""/>
        <dsp:cNvSpPr/>
      </dsp:nvSpPr>
      <dsp:spPr>
        <a:xfrm>
          <a:off x="10209" y="209221"/>
          <a:ext cx="4955028" cy="998618"/>
        </a:xfrm>
        <a:prstGeom prst="rect">
          <a:avLst/>
        </a:prstGeom>
        <a:solidFill>
          <a:schemeClr val="accent1">
            <a:lumMod val="60000"/>
            <a:lumOff val="40000"/>
          </a:schemeClr>
        </a:solidFill>
        <a:ln w="34925" cap="flat" cmpd="sng" algn="in">
          <a:solidFill>
            <a:schemeClr val="accent2">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US" sz="2900" kern="1200" dirty="0">
              <a:solidFill>
                <a:srgbClr val="000000"/>
              </a:solidFill>
            </a:rPr>
            <a:t>Traditional </a:t>
          </a:r>
        </a:p>
      </dsp:txBody>
      <dsp:txXfrm>
        <a:off x="10209" y="209221"/>
        <a:ext cx="4955028" cy="998618"/>
      </dsp:txXfrm>
    </dsp:sp>
    <dsp:sp modelId="{14E0F025-BAFE-4697-9F69-141BC3EF819D}">
      <dsp:nvSpPr>
        <dsp:cNvPr id="0" name=""/>
        <dsp:cNvSpPr/>
      </dsp:nvSpPr>
      <dsp:spPr>
        <a:xfrm>
          <a:off x="9218" y="1227509"/>
          <a:ext cx="4955028" cy="3706413"/>
        </a:xfrm>
        <a:prstGeom prst="rect">
          <a:avLst/>
        </a:prstGeom>
        <a:solidFill>
          <a:schemeClr val="bg1"/>
        </a:solidFill>
        <a:ln w="34925" cap="flat" cmpd="sng" algn="in">
          <a:solidFill>
            <a:schemeClr val="accent1">
              <a:lumMod val="60000"/>
              <a:lumOff val="4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chemeClr val="tx1"/>
              </a:solidFill>
            </a:rPr>
            <a:t>View - Making a sale</a:t>
          </a:r>
        </a:p>
        <a:p>
          <a:pPr marL="285750" lvl="1" indent="-285750" algn="l" defTabSz="1244600" rtl="0">
            <a:lnSpc>
              <a:spcPct val="90000"/>
            </a:lnSpc>
            <a:spcBef>
              <a:spcPct val="0"/>
            </a:spcBef>
            <a:spcAft>
              <a:spcPct val="15000"/>
            </a:spcAft>
            <a:buChar char="•"/>
          </a:pPr>
          <a:r>
            <a:rPr lang="en-US" sz="2800" kern="1200" dirty="0">
              <a:solidFill>
                <a:schemeClr val="tx1"/>
              </a:solidFill>
            </a:rPr>
            <a:t>Abundance of products in the nearby shopping centers</a:t>
          </a:r>
        </a:p>
        <a:p>
          <a:pPr marL="285750" lvl="1" indent="-285750" algn="l" defTabSz="1244600" rtl="0">
            <a:lnSpc>
              <a:spcPct val="90000"/>
            </a:lnSpc>
            <a:spcBef>
              <a:spcPct val="0"/>
            </a:spcBef>
            <a:spcAft>
              <a:spcPct val="15000"/>
            </a:spcAft>
            <a:buChar char="•"/>
          </a:pPr>
          <a:r>
            <a:rPr lang="en-US" sz="2800" kern="1200" dirty="0">
              <a:solidFill>
                <a:schemeClr val="tx1"/>
              </a:solidFill>
            </a:rPr>
            <a:t>Television, magazine, and direct-mail ads</a:t>
          </a:r>
        </a:p>
      </dsp:txBody>
      <dsp:txXfrm>
        <a:off x="9218" y="1227509"/>
        <a:ext cx="4955028" cy="3706413"/>
      </dsp:txXfrm>
    </dsp:sp>
    <dsp:sp modelId="{2A7C0689-F131-45F4-A0BF-BEED78A5FB9E}">
      <dsp:nvSpPr>
        <dsp:cNvPr id="0" name=""/>
        <dsp:cNvSpPr/>
      </dsp:nvSpPr>
      <dsp:spPr>
        <a:xfrm>
          <a:off x="5648784" y="216523"/>
          <a:ext cx="4955028" cy="921600"/>
        </a:xfrm>
        <a:prstGeom prst="rect">
          <a:avLst/>
        </a:prstGeom>
        <a:solidFill>
          <a:schemeClr val="accent5">
            <a:lumMod val="40000"/>
            <a:lumOff val="60000"/>
          </a:schemeClr>
        </a:solidFill>
        <a:ln w="34925" cap="flat" cmpd="sng" algn="in">
          <a:solidFill>
            <a:schemeClr val="accent5">
              <a:lumMod val="40000"/>
              <a:lumOff val="6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117856" rIns="206248" bIns="117856" numCol="1" spcCol="1270" anchor="ctr" anchorCtr="0">
          <a:noAutofit/>
        </a:bodyPr>
        <a:lstStyle/>
        <a:p>
          <a:pPr marL="0" lvl="0" indent="0" algn="ctr" defTabSz="1289050" rtl="0">
            <a:lnSpc>
              <a:spcPct val="90000"/>
            </a:lnSpc>
            <a:spcBef>
              <a:spcPct val="0"/>
            </a:spcBef>
            <a:spcAft>
              <a:spcPct val="35000"/>
            </a:spcAft>
            <a:buNone/>
          </a:pPr>
          <a:r>
            <a:rPr lang="en-US" sz="2900" kern="1200" dirty="0">
              <a:solidFill>
                <a:srgbClr val="000000"/>
              </a:solidFill>
            </a:rPr>
            <a:t>Contemporary </a:t>
          </a:r>
        </a:p>
      </dsp:txBody>
      <dsp:txXfrm>
        <a:off x="5648784" y="216523"/>
        <a:ext cx="4955028" cy="921600"/>
      </dsp:txXfrm>
    </dsp:sp>
    <dsp:sp modelId="{A9BFD191-0F56-4A41-B342-8FA8CCEA47A1}">
      <dsp:nvSpPr>
        <dsp:cNvPr id="0" name=""/>
        <dsp:cNvSpPr/>
      </dsp:nvSpPr>
      <dsp:spPr>
        <a:xfrm>
          <a:off x="5648836" y="1094352"/>
          <a:ext cx="4955028" cy="3856850"/>
        </a:xfrm>
        <a:prstGeom prst="rect">
          <a:avLst/>
        </a:prstGeom>
        <a:solidFill>
          <a:schemeClr val="bg1">
            <a:alpha val="90000"/>
          </a:schemeClr>
        </a:solidFill>
        <a:ln w="34925" cap="flat" cmpd="sng" algn="in">
          <a:solidFill>
            <a:schemeClr val="accent5">
              <a:lumMod val="40000"/>
              <a:lumOff val="60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86" tIns="154686" rIns="206248" bIns="232029" numCol="1" spcCol="1270" anchor="t" anchorCtr="0">
          <a:noAutofit/>
        </a:bodyPr>
        <a:lstStyle/>
        <a:p>
          <a:pPr marL="285750" lvl="1" indent="-285750" algn="l" defTabSz="1289050" rtl="0">
            <a:lnSpc>
              <a:spcPct val="90000"/>
            </a:lnSpc>
            <a:spcBef>
              <a:spcPct val="0"/>
            </a:spcBef>
            <a:spcAft>
              <a:spcPct val="15000"/>
            </a:spcAft>
            <a:buChar char="•"/>
          </a:pPr>
          <a:r>
            <a:rPr lang="en-US" sz="2900" kern="1200" dirty="0">
              <a:solidFill>
                <a:schemeClr val="tx1"/>
              </a:solidFill>
            </a:rPr>
            <a:t>View - Satisfying customer needs</a:t>
          </a:r>
        </a:p>
        <a:p>
          <a:pPr marL="285750" lvl="1" indent="-285750" algn="l" defTabSz="1289050" rtl="0">
            <a:lnSpc>
              <a:spcPct val="90000"/>
            </a:lnSpc>
            <a:spcBef>
              <a:spcPct val="0"/>
            </a:spcBef>
            <a:spcAft>
              <a:spcPct val="15000"/>
            </a:spcAft>
            <a:buChar char="•"/>
          </a:pPr>
          <a:r>
            <a:rPr lang="en-US" sz="2900" kern="1200" dirty="0">
              <a:solidFill>
                <a:schemeClr val="tx1"/>
              </a:solidFill>
            </a:rPr>
            <a:t>Imaginative web sites and mobile phone apps, blogs, online videos, and social media</a:t>
          </a:r>
        </a:p>
        <a:p>
          <a:pPr marL="285750" lvl="1" indent="-285750" algn="l" defTabSz="1289050" rtl="0">
            <a:lnSpc>
              <a:spcPct val="90000"/>
            </a:lnSpc>
            <a:spcBef>
              <a:spcPct val="0"/>
            </a:spcBef>
            <a:spcAft>
              <a:spcPct val="15000"/>
            </a:spcAft>
            <a:buChar char="•"/>
          </a:pPr>
          <a:r>
            <a:rPr lang="en-US" sz="2900" kern="1200" dirty="0">
              <a:solidFill>
                <a:schemeClr val="tx1"/>
              </a:solidFill>
            </a:rPr>
            <a:t>Reach customers directly, personally, and interactively</a:t>
          </a:r>
        </a:p>
      </dsp:txBody>
      <dsp:txXfrm>
        <a:off x="5648836" y="1094352"/>
        <a:ext cx="4955028" cy="3856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796D1-D4FB-4852-82C0-6CDA3F2A3165}">
      <dsp:nvSpPr>
        <dsp:cNvPr id="0" name=""/>
        <dsp:cNvSpPr/>
      </dsp:nvSpPr>
      <dsp:spPr>
        <a:xfrm>
          <a:off x="0" y="338807"/>
          <a:ext cx="11065960" cy="2268000"/>
        </a:xfrm>
        <a:prstGeom prst="rect">
          <a:avLst/>
        </a:prstGeom>
        <a:solidFill>
          <a:schemeClr val="lt1">
            <a:alpha val="90000"/>
            <a:hueOff val="0"/>
            <a:satOff val="0"/>
            <a:lumOff val="0"/>
            <a:alphaOff val="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858842" tIns="416560" rIns="858842" bIns="199136" numCol="1" spcCol="1270" anchor="t" anchorCtr="0">
          <a:noAutofit/>
        </a:bodyPr>
        <a:lstStyle/>
        <a:p>
          <a:pPr marL="285750" lvl="1" indent="-285750" algn="l" defTabSz="1244600" rtl="0">
            <a:lnSpc>
              <a:spcPct val="90000"/>
            </a:lnSpc>
            <a:spcBef>
              <a:spcPct val="0"/>
            </a:spcBef>
            <a:spcAft>
              <a:spcPct val="15000"/>
            </a:spcAft>
            <a:buNone/>
          </a:pPr>
          <a:r>
            <a:rPr lang="en-US" sz="2800" kern="1200" dirty="0"/>
            <a:t>States of felt deprivation</a:t>
          </a:r>
        </a:p>
        <a:p>
          <a:pPr marL="571500" lvl="2" indent="-285750" algn="l" defTabSz="1244600" rtl="0">
            <a:lnSpc>
              <a:spcPct val="90000"/>
            </a:lnSpc>
            <a:spcBef>
              <a:spcPct val="0"/>
            </a:spcBef>
            <a:spcAft>
              <a:spcPct val="15000"/>
            </a:spcAft>
            <a:buChar char="•"/>
          </a:pPr>
          <a:r>
            <a:rPr lang="en-US" sz="2800" kern="1200" dirty="0">
              <a:solidFill>
                <a:srgbClr val="000000"/>
              </a:solidFill>
            </a:rPr>
            <a:t>Physical needs - Food, clothing, warmth, and safety</a:t>
          </a:r>
        </a:p>
        <a:p>
          <a:pPr marL="571500" lvl="2" indent="-285750" algn="l" defTabSz="1244600">
            <a:lnSpc>
              <a:spcPct val="90000"/>
            </a:lnSpc>
            <a:spcBef>
              <a:spcPct val="0"/>
            </a:spcBef>
            <a:spcAft>
              <a:spcPct val="15000"/>
            </a:spcAft>
            <a:buChar char="•"/>
          </a:pPr>
          <a:r>
            <a:rPr lang="en-US" sz="2800" kern="1200" dirty="0">
              <a:solidFill>
                <a:srgbClr val="000000"/>
              </a:solidFill>
            </a:rPr>
            <a:t>Social needs - Belonging and affection</a:t>
          </a:r>
        </a:p>
        <a:p>
          <a:pPr marL="571500" lvl="2" indent="-285750" algn="l" defTabSz="1244600">
            <a:lnSpc>
              <a:spcPct val="90000"/>
            </a:lnSpc>
            <a:spcBef>
              <a:spcPct val="0"/>
            </a:spcBef>
            <a:spcAft>
              <a:spcPct val="15000"/>
            </a:spcAft>
            <a:buChar char="•"/>
          </a:pPr>
          <a:r>
            <a:rPr lang="en-US" sz="2800" kern="1200" dirty="0">
              <a:solidFill>
                <a:srgbClr val="000000"/>
              </a:solidFill>
            </a:rPr>
            <a:t>Individual needs - Knowledge and self-expression</a:t>
          </a:r>
        </a:p>
      </dsp:txBody>
      <dsp:txXfrm>
        <a:off x="0" y="338807"/>
        <a:ext cx="11065960" cy="2268000"/>
      </dsp:txXfrm>
    </dsp:sp>
    <dsp:sp modelId="{DA5FD410-9789-433F-9CBE-7263E6E47D11}">
      <dsp:nvSpPr>
        <dsp:cNvPr id="0" name=""/>
        <dsp:cNvSpPr/>
      </dsp:nvSpPr>
      <dsp:spPr>
        <a:xfrm>
          <a:off x="625486" y="25305"/>
          <a:ext cx="7746172" cy="590400"/>
        </a:xfrm>
        <a:prstGeom prst="roundRect">
          <a:avLst/>
        </a:prstGeom>
        <a:solidFill>
          <a:schemeClr val="accent1">
            <a:lumMod val="40000"/>
            <a:lumOff val="6000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787" tIns="0" rIns="292787" bIns="0" numCol="1" spcCol="1270" anchor="ctr" anchorCtr="0">
          <a:noAutofit/>
        </a:bodyPr>
        <a:lstStyle/>
        <a:p>
          <a:pPr marL="0" lvl="0" indent="0" algn="l" defTabSz="1333500" rtl="0">
            <a:lnSpc>
              <a:spcPct val="90000"/>
            </a:lnSpc>
            <a:spcBef>
              <a:spcPct val="0"/>
            </a:spcBef>
            <a:spcAft>
              <a:spcPct val="35000"/>
            </a:spcAft>
            <a:buNone/>
          </a:pPr>
          <a:r>
            <a:rPr lang="en-US" sz="3000" b="1" kern="1200" dirty="0">
              <a:solidFill>
                <a:srgbClr val="000000"/>
              </a:solidFill>
            </a:rPr>
            <a:t>Needs</a:t>
          </a:r>
        </a:p>
      </dsp:txBody>
      <dsp:txXfrm>
        <a:off x="654307" y="54126"/>
        <a:ext cx="7688530" cy="532758"/>
      </dsp:txXfrm>
    </dsp:sp>
    <dsp:sp modelId="{F767BEE8-E1C7-4A88-ACE4-A1F8564E2CC6}">
      <dsp:nvSpPr>
        <dsp:cNvPr id="0" name=""/>
        <dsp:cNvSpPr/>
      </dsp:nvSpPr>
      <dsp:spPr>
        <a:xfrm>
          <a:off x="0" y="3010008"/>
          <a:ext cx="11065960" cy="1354500"/>
        </a:xfrm>
        <a:prstGeom prst="rect">
          <a:avLst/>
        </a:prstGeom>
        <a:solidFill>
          <a:schemeClr val="lt1">
            <a:alpha val="90000"/>
            <a:hueOff val="0"/>
            <a:satOff val="0"/>
            <a:lumOff val="0"/>
            <a:alphaOff val="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858842" tIns="416560" rIns="858842" bIns="199136"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solidFill>
                <a:srgbClr val="000000"/>
              </a:solidFill>
            </a:rPr>
            <a:t>Form taken by human needs when shaped by culture </a:t>
          </a:r>
          <a:r>
            <a:rPr lang="en-US" sz="2800" kern="1200" dirty="0"/>
            <a:t>and individual personality</a:t>
          </a:r>
        </a:p>
      </dsp:txBody>
      <dsp:txXfrm>
        <a:off x="0" y="3010008"/>
        <a:ext cx="11065960" cy="1354500"/>
      </dsp:txXfrm>
    </dsp:sp>
    <dsp:sp modelId="{522FCFB0-3B7F-4235-B363-67662B4C84CF}">
      <dsp:nvSpPr>
        <dsp:cNvPr id="0" name=""/>
        <dsp:cNvSpPr/>
      </dsp:nvSpPr>
      <dsp:spPr>
        <a:xfrm>
          <a:off x="553298" y="2714808"/>
          <a:ext cx="7746172" cy="590400"/>
        </a:xfrm>
        <a:prstGeom prst="roundRect">
          <a:avLst/>
        </a:prstGeom>
        <a:solidFill>
          <a:schemeClr val="accent4">
            <a:lumMod val="40000"/>
            <a:lumOff val="6000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787" tIns="0" rIns="292787"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Wants</a:t>
          </a:r>
        </a:p>
      </dsp:txBody>
      <dsp:txXfrm>
        <a:off x="582119" y="2743629"/>
        <a:ext cx="7688530" cy="532758"/>
      </dsp:txXfrm>
    </dsp:sp>
    <dsp:sp modelId="{97E49DF9-91DA-4265-99D5-F02372F8B0FE}">
      <dsp:nvSpPr>
        <dsp:cNvPr id="0" name=""/>
        <dsp:cNvSpPr/>
      </dsp:nvSpPr>
      <dsp:spPr>
        <a:xfrm>
          <a:off x="0" y="4767708"/>
          <a:ext cx="11065960" cy="992250"/>
        </a:xfrm>
        <a:prstGeom prst="rect">
          <a:avLst/>
        </a:prstGeom>
        <a:solidFill>
          <a:schemeClr val="lt1">
            <a:alpha val="90000"/>
            <a:hueOff val="0"/>
            <a:satOff val="0"/>
            <a:lumOff val="0"/>
            <a:alphaOff val="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dsp:style>
      <dsp:txBody>
        <a:bodyPr spcFirstLastPara="0" vert="horz" wrap="square" lIns="858842" tIns="416560" rIns="858842" bIns="199136" numCol="1" spcCol="1270" anchor="t" anchorCtr="0">
          <a:noAutofit/>
        </a:bodyPr>
        <a:lstStyle/>
        <a:p>
          <a:pPr marL="285750" lvl="1" indent="-285750" algn="l" defTabSz="1244600" rtl="0">
            <a:lnSpc>
              <a:spcPct val="90000"/>
            </a:lnSpc>
            <a:spcBef>
              <a:spcPct val="0"/>
            </a:spcBef>
            <a:spcAft>
              <a:spcPct val="15000"/>
            </a:spcAft>
            <a:buChar char="•"/>
          </a:pPr>
          <a:r>
            <a:rPr lang="en-US" sz="2800" kern="1200" dirty="0"/>
            <a:t>Human wants that are backed by buying power</a:t>
          </a:r>
        </a:p>
      </dsp:txBody>
      <dsp:txXfrm>
        <a:off x="0" y="4767708"/>
        <a:ext cx="11065960" cy="992250"/>
      </dsp:txXfrm>
    </dsp:sp>
    <dsp:sp modelId="{6168FC3D-6263-4E36-AE08-ECAC8FD75DCE}">
      <dsp:nvSpPr>
        <dsp:cNvPr id="0" name=""/>
        <dsp:cNvSpPr/>
      </dsp:nvSpPr>
      <dsp:spPr>
        <a:xfrm>
          <a:off x="553298" y="4472508"/>
          <a:ext cx="7746172" cy="590400"/>
        </a:xfrm>
        <a:prstGeom prst="roundRect">
          <a:avLst/>
        </a:prstGeom>
        <a:solidFill>
          <a:schemeClr val="accent5">
            <a:lumMod val="60000"/>
            <a:lumOff val="40000"/>
          </a:schemeClr>
        </a:solidFill>
        <a:ln w="34925" cap="flat" cmpd="sng" algn="in">
          <a:solidFill>
            <a:srgbClr val="92D05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787" tIns="0" rIns="292787" bIns="0" numCol="1" spcCol="1270" anchor="ctr" anchorCtr="0">
          <a:noAutofit/>
        </a:bodyPr>
        <a:lstStyle/>
        <a:p>
          <a:pPr marL="0" lvl="0" indent="0" algn="l" defTabSz="1244600" rtl="0">
            <a:lnSpc>
              <a:spcPct val="90000"/>
            </a:lnSpc>
            <a:spcBef>
              <a:spcPct val="0"/>
            </a:spcBef>
            <a:spcAft>
              <a:spcPct val="35000"/>
            </a:spcAft>
            <a:buNone/>
          </a:pPr>
          <a:r>
            <a:rPr lang="en-US" sz="2800" b="1" kern="1200" dirty="0">
              <a:solidFill>
                <a:srgbClr val="000000"/>
              </a:solidFill>
            </a:rPr>
            <a:t>Demands</a:t>
          </a:r>
        </a:p>
      </dsp:txBody>
      <dsp:txXfrm>
        <a:off x="582119" y="4501329"/>
        <a:ext cx="768853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46FED1-9482-41BD-8397-03C69AA3D83F}"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5428F8-542A-4F7D-BF3D-71D78AFC89C4}" type="slidenum">
              <a:rPr lang="en-GB" smtClean="0"/>
              <a:t>‹#›</a:t>
            </a:fld>
            <a:endParaRPr lang="en-GB"/>
          </a:p>
        </p:txBody>
      </p:sp>
    </p:spTree>
    <p:extLst>
      <p:ext uri="{BB962C8B-B14F-4D97-AF65-F5344CB8AC3E}">
        <p14:creationId xmlns:p14="http://schemas.microsoft.com/office/powerpoint/2010/main" val="957951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marketing-insider.eu/marketing-concept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marketingdonut.co.uk/marketing/marketing-strategy/your-target-market/six-steps-to-defining-your-target-market"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www.business2community.com/digital-marketing/6-marketing-activities-for-small-business-and-mid-market-companies-01336198" TargetMode="External"/><Relationship Id="rId5" Type="http://schemas.openxmlformats.org/officeDocument/2006/relationships/hyperlink" Target="https://www.youtube.com/watch?v=w0EKS2YfLc0" TargetMode="External"/><Relationship Id="rId4" Type="http://schemas.openxmlformats.org/officeDocument/2006/relationships/hyperlink" Target="http://www.entrepreneur.com/article/226146"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a:t>
            </a:fld>
            <a:endParaRPr lang="en-GB"/>
          </a:p>
        </p:txBody>
      </p:sp>
    </p:spTree>
    <p:extLst>
      <p:ext uri="{BB962C8B-B14F-4D97-AF65-F5344CB8AC3E}">
        <p14:creationId xmlns:p14="http://schemas.microsoft.com/office/powerpoint/2010/main" val="243877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AMA = American Marketing Association: </a:t>
            </a:r>
            <a:r>
              <a:rPr lang="en-GB" sz="1200" b="0" i="0" kern="1200" dirty="0">
                <a:solidFill>
                  <a:schemeClr val="tx1"/>
                </a:solidFill>
                <a:effectLst/>
                <a:latin typeface="+mn-lt"/>
                <a:ea typeface="+mn-ea"/>
                <a:cs typeface="+mn-cs"/>
              </a:rPr>
              <a:t>The AMA’s definitions of marketing are reviewed and reapproved/modified every three-years by a panel of five scholars who are active researchers. Due to review and confirm/update definition, but didn’t change from 2013.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CIM = The Chartered Institute of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Marketing bodies. Reputable sources of information. Can be used in assignments as a credible source. </a:t>
            </a:r>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4</a:t>
            </a:fld>
            <a:endParaRPr lang="en-GB"/>
          </a:p>
        </p:txBody>
      </p:sp>
    </p:spTree>
    <p:extLst>
      <p:ext uri="{BB962C8B-B14F-4D97-AF65-F5344CB8AC3E}">
        <p14:creationId xmlns:p14="http://schemas.microsoft.com/office/powerpoint/2010/main" val="1587347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4F08ACB9-1C43-4421-9353-5CC5413A5F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48AEBECA-20E9-4557-8042-744C56A202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Marketing comes in two forms—traditional and contemporary.</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In the traditional form, marketing is seen in abundance at shopping malls and in magazine, television, and direct-mail advertisements. Therefore, marketing in the old sense refers to making a sale—“telling and selling”.</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In the contemporary form, marketers have assembled a host of new marketing approaches—imaginative Web sites, mobile  phone apps, blogs, online videos, and social media. Thus, marketing in the new sense involves satisfying customer needs.</a:t>
            </a:r>
          </a:p>
        </p:txBody>
      </p:sp>
      <p:sp>
        <p:nvSpPr>
          <p:cNvPr id="14340" name="Slide Number Placeholder 3">
            <a:extLst>
              <a:ext uri="{FF2B5EF4-FFF2-40B4-BE49-F238E27FC236}">
                <a16:creationId xmlns:a16="http://schemas.microsoft.com/office/drawing/2014/main" id="{83577EF0-AEC2-4BF4-98A9-584014EDA13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DF64110-6030-49E7-A7AE-DF0DEE957634}" type="slidenum">
              <a:rPr lang="en-US" altLang="en-US" smtClean="0">
                <a:latin typeface="Arial" panose="020B0604020202020204" pitchFamily="34" charset="0"/>
                <a:ea typeface="MS PGothic" panose="020B0600070205080204" pitchFamily="34" charset="-128"/>
              </a:rPr>
              <a:pPr>
                <a:spcBef>
                  <a:spcPct val="0"/>
                </a:spcBef>
              </a:pPr>
              <a:t>5</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 people. You and me. Individuals or groups, but general public</a:t>
            </a:r>
          </a:p>
          <a:p>
            <a:endParaRPr lang="en-GB" dirty="0"/>
          </a:p>
          <a:p>
            <a:r>
              <a:rPr lang="en-GB" dirty="0"/>
              <a:t>Business – B2B sales. Provide product or service for business users. Machinery or outsourcing, marketing or HR E.G.</a:t>
            </a:r>
          </a:p>
          <a:p>
            <a:endParaRPr lang="en-GB" dirty="0"/>
          </a:p>
          <a:p>
            <a:r>
              <a:rPr lang="en-GB" dirty="0"/>
              <a:t>Not for profit – </a:t>
            </a:r>
            <a:r>
              <a:rPr lang="en-GB" b="1" dirty="0"/>
              <a:t>any ideas?</a:t>
            </a:r>
            <a:r>
              <a:rPr lang="en-GB" b="0" dirty="0"/>
              <a:t> Charities, etc.</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Government -</a:t>
            </a:r>
            <a:r>
              <a:rPr lang="en-GB" altLang="en-US" sz="1200" dirty="0"/>
              <a:t> e.g. public health, defence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Public Sector – same as government but on a more local scale. </a:t>
            </a:r>
            <a:r>
              <a:rPr lang="en-GB" altLang="en-US" sz="1200" b="1" dirty="0"/>
              <a:t>Any ideas?</a:t>
            </a:r>
            <a:r>
              <a:rPr lang="en-GB" altLang="en-US" sz="1200" b="0" dirty="0"/>
              <a:t> Councils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0" dirty="0"/>
              <a:t>Global marketing – increasingly a globalised world. </a:t>
            </a:r>
            <a:r>
              <a:rPr lang="en-GB" altLang="en-US" sz="1200" b="0" dirty="0" err="1"/>
              <a:t>Covid</a:t>
            </a:r>
            <a:r>
              <a:rPr lang="en-GB" altLang="en-US" sz="1200" b="0" dirty="0"/>
              <a:t> example of this, if not a nice one.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endParaRPr lang="en-GB"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6</a:t>
            </a:fld>
            <a:endParaRPr lang="en-GB"/>
          </a:p>
        </p:txBody>
      </p:sp>
    </p:spTree>
    <p:extLst>
      <p:ext uri="{BB962C8B-B14F-4D97-AF65-F5344CB8AC3E}">
        <p14:creationId xmlns:p14="http://schemas.microsoft.com/office/powerpoint/2010/main" val="251729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b="1" dirty="0"/>
          </a:p>
        </p:txBody>
      </p:sp>
      <p:sp>
        <p:nvSpPr>
          <p:cNvPr id="4" name="Slide Number Placeholder 3"/>
          <p:cNvSpPr>
            <a:spLocks noGrp="1"/>
          </p:cNvSpPr>
          <p:nvPr>
            <p:ph type="sldNum" sz="quarter" idx="5"/>
          </p:nvPr>
        </p:nvSpPr>
        <p:spPr/>
        <p:txBody>
          <a:bodyPr/>
          <a:lstStyle/>
          <a:p>
            <a:fld id="{325428F8-542A-4F7D-BF3D-71D78AFC89C4}" type="slidenum">
              <a:rPr lang="en-GB" smtClean="0"/>
              <a:t>7</a:t>
            </a:fld>
            <a:endParaRPr lang="en-GB"/>
          </a:p>
        </p:txBody>
      </p:sp>
    </p:spTree>
    <p:extLst>
      <p:ext uri="{BB962C8B-B14F-4D97-AF65-F5344CB8AC3E}">
        <p14:creationId xmlns:p14="http://schemas.microsoft.com/office/powerpoint/2010/main" val="2518613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https://marketing-insider.eu/evolution-of-marketing-theory/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Production Orientation</a:t>
            </a:r>
          </a:p>
          <a:p>
            <a:r>
              <a:rPr lang="en-GB" sz="1200" b="0" i="0" kern="1200" dirty="0">
                <a:solidFill>
                  <a:schemeClr val="tx1"/>
                </a:solidFill>
                <a:effectLst/>
                <a:latin typeface="+mn-lt"/>
                <a:ea typeface="+mn-ea"/>
                <a:cs typeface="+mn-cs"/>
              </a:rPr>
              <a:t>The evolution of marketing theory starts with </a:t>
            </a:r>
            <a:r>
              <a:rPr lang="en-GB" sz="1200" b="0" i="0" u="none" strike="noStrike" kern="1200" dirty="0">
                <a:solidFill>
                  <a:schemeClr val="tx1"/>
                </a:solidFill>
                <a:effectLst/>
                <a:latin typeface="+mn-lt"/>
                <a:ea typeface="+mn-ea"/>
                <a:cs typeface="+mn-cs"/>
                <a:hlinkClick r:id="rId3"/>
              </a:rPr>
              <a:t>production orientation</a:t>
            </a:r>
            <a:r>
              <a:rPr lang="en-GB" sz="1200" b="0" i="0" kern="1200" dirty="0">
                <a:solidFill>
                  <a:schemeClr val="tx1"/>
                </a:solidFill>
                <a:effectLst/>
                <a:latin typeface="+mn-lt"/>
                <a:ea typeface="+mn-ea"/>
                <a:cs typeface="+mn-cs"/>
              </a:rPr>
              <a:t>. Production orientation is the view that the route to corporate success lies in production efficiency, getting production costs as low as possible (usually by manufacturing in very large volume) in order to reduce costs and prices.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orientation had its beginnings at the start of the Industrial Revolution. Up until the nineteenth century, almost everything was hand-made and made to measure. Clothing was produced by tailors to almost exact measurements or was made at home, houses and vehicles were produced to customer specification, and relatively few items were standardized. Producing in this way is relatively expensive, consequently prices were high for most goods and people owned correspondingly fewer things. When machines were introduced to speed up the manufacturing process, costs dropped to perhaps one tenth of the cost of customized products, so that prices could also be cut provided enough goods could be sold.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longer the production run, the lower the costs and consequently the greater the profit: customers were prepared to accept items that were not exactly meeting their needs, since prices were a fraction of what they would have had to pay for the perfect, tailor-made article. For manufacturers, the key to success was therefore ever more efficient (and low-cost) production, but at the cost of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Orientation</a:t>
            </a:r>
          </a:p>
          <a:p>
            <a:r>
              <a:rPr lang="en-GB" sz="1200" b="0" i="0" kern="1200" dirty="0">
                <a:solidFill>
                  <a:schemeClr val="tx1"/>
                </a:solidFill>
                <a:effectLst/>
                <a:latin typeface="+mn-lt"/>
                <a:ea typeface="+mn-ea"/>
                <a:cs typeface="+mn-cs"/>
              </a:rPr>
              <a:t>This concept is based on the idea that manufacturing companies can produce far more goods than the market can accept. So, Sales was born. Sales-oriented companies assume that people do not want to buy goods, and will not do so unless they are persuaded to do so: such companies concentrate on the needs of the seller rather than the needs of the buyer.</a:t>
            </a:r>
          </a:p>
          <a:p>
            <a:endParaRPr lang="en-GB" sz="1200" b="0" i="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hlinkClick r:id="rId3"/>
              </a:rPr>
              <a:t>Sales orientation</a:t>
            </a:r>
            <a:r>
              <a:rPr lang="en-GB" sz="1200" b="0" i="0" kern="1200" dirty="0">
                <a:solidFill>
                  <a:schemeClr val="tx1"/>
                </a:solidFill>
                <a:effectLst/>
                <a:latin typeface="+mn-lt"/>
                <a:ea typeface="+mn-ea"/>
                <a:cs typeface="+mn-cs"/>
              </a:rPr>
              <a:t> relies on several assumptions: first, that customers do not really want to spend their money: second, that they must be persuaded by the use of hard-hitting sales techniques: third, that they will not mind being persuaded and will be happy for the salesperson to call again and persuade them some more: and fourth, that success comes through using aggressive promotional techniques.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Sales orientation is still fairly common, especially in firms selling unsought goods such as home improvements and insurance, and often results in short-term gains. In the longer term, customers will judge the company on the quality of its products and after-sales service, and (ultimately) on value for money. Sales orientation should not be con- fused with the practice of personal selling: successful salespeople do not operate on the basis of persuasion, but rather on the basis of identifying and meeting individual customers’ needs.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Consumer as driver</a:t>
            </a:r>
          </a:p>
          <a:p>
            <a:r>
              <a:rPr lang="en-GB" sz="1200" b="0" i="0" kern="1200" dirty="0">
                <a:solidFill>
                  <a:schemeClr val="tx1"/>
                </a:solidFill>
                <a:effectLst/>
                <a:latin typeface="+mn-lt"/>
                <a:ea typeface="+mn-ea"/>
                <a:cs typeface="+mn-cs"/>
              </a:rPr>
              <a:t>AKA Marketing orientation. Marketing orientation means being driven by customer needs: this is sometimes also called customer orientation. Companies that are truly marketing oriented will always start with the customer’s needs, whatever the business problem. Customers can be grouped according to their different needs, and a slightly different product offered to each group. This type of differentiation allows the company to provide for the needs of a larger group in total, because each target segment of the market is able to satisfy its needs through purchase of one or other of the company’s products.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underlying assumption of marketing orientation is that customers want to satisfy their needs, and will be willing to buy products that do so. Customer need includes a need for information about the products, advice about product usage, availability of products and so forth. Customer need therefore goes beyond the basic core benefits of the product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Marketing orientation also implies that customer needs are the driving force throughout the organization. Decisions within the organization, in every department from manufacture through to delivery, need to be taken in consideration of customer needs at every stage. Quality control in the factory, accurate information given by telephonists and receptionists, and courteous deliveries by drivers all play a part in delivering customer value. Three components can be identified to determine the degree to which a company is marketing-orientated: competitor orientation, customer orientation and inter-functional co-ordination.</a:t>
            </a:r>
          </a:p>
        </p:txBody>
      </p:sp>
      <p:sp>
        <p:nvSpPr>
          <p:cNvPr id="4" name="Slide Number Placeholder 3"/>
          <p:cNvSpPr>
            <a:spLocks noGrp="1"/>
          </p:cNvSpPr>
          <p:nvPr>
            <p:ph type="sldNum" sz="quarter" idx="5"/>
          </p:nvPr>
        </p:nvSpPr>
        <p:spPr/>
        <p:txBody>
          <a:bodyPr/>
          <a:lstStyle/>
          <a:p>
            <a:fld id="{325428F8-542A-4F7D-BF3D-71D78AFC89C4}" type="slidenum">
              <a:rPr lang="en-GB" smtClean="0"/>
              <a:t>8</a:t>
            </a:fld>
            <a:endParaRPr lang="en-GB"/>
          </a:p>
        </p:txBody>
      </p:sp>
    </p:spTree>
    <p:extLst>
      <p:ext uri="{BB962C8B-B14F-4D97-AF65-F5344CB8AC3E}">
        <p14:creationId xmlns:p14="http://schemas.microsoft.com/office/powerpoint/2010/main" val="1827394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6029F10-6410-48B3-B253-4C4066953F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5CC6FAF8-0267-4CF5-85B2-880BDCD1E0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This figure presents a simple, five-step model of the marketing process for creating and capturing customer value</a:t>
            </a:r>
          </a:p>
          <a:p>
            <a:endParaRPr lang="en-US" altLang="en-US" dirty="0">
              <a:solidFill>
                <a:srgbClr val="008000"/>
              </a:solidFill>
              <a:ea typeface="MS PGothic" panose="020B0600070205080204" pitchFamily="34" charset="-128"/>
            </a:endParaRPr>
          </a:p>
          <a:p>
            <a:r>
              <a:rPr lang="en-US" altLang="en-US" dirty="0">
                <a:ea typeface="MS PGothic" panose="020B0600070205080204" pitchFamily="34" charset="-128"/>
              </a:rPr>
              <a:t>In the first four steps, companies work to understand consumers, create customer value, and build strong customer relationships.</a:t>
            </a:r>
          </a:p>
          <a:p>
            <a:endParaRPr lang="en-US" altLang="en-US" dirty="0">
              <a:ea typeface="MS PGothic" panose="020B0600070205080204" pitchFamily="34" charset="-128"/>
            </a:endParaRPr>
          </a:p>
          <a:p>
            <a:r>
              <a:rPr lang="en-US" altLang="en-US" dirty="0">
                <a:ea typeface="MS PGothic" panose="020B0600070205080204" pitchFamily="34" charset="-128"/>
              </a:rPr>
              <a:t>In the final step, companies reap the rewards of creating superior customer value. </a:t>
            </a:r>
            <a:r>
              <a:rPr lang="en-US" altLang="en-US" dirty="0">
                <a:solidFill>
                  <a:srgbClr val="008000"/>
                </a:solidFill>
                <a:ea typeface="MS PGothic" panose="020B0600070205080204" pitchFamily="34" charset="-128"/>
              </a:rPr>
              <a:t>The rewards are in the form of sales, profits, and long-term customer equity.</a:t>
            </a:r>
          </a:p>
        </p:txBody>
      </p:sp>
      <p:sp>
        <p:nvSpPr>
          <p:cNvPr id="18436" name="Slide Number Placeholder 3">
            <a:extLst>
              <a:ext uri="{FF2B5EF4-FFF2-40B4-BE49-F238E27FC236}">
                <a16:creationId xmlns:a16="http://schemas.microsoft.com/office/drawing/2014/main" id="{4D474299-870C-462B-B3FC-9C245E80BB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AA07A05-4A8B-495A-9D24-CCEC90FB7DED}" type="slidenum">
              <a:rPr lang="en-US" altLang="en-US">
                <a:latin typeface="Arial" panose="020B0604020202020204" pitchFamily="34" charset="0"/>
                <a:ea typeface="MS PGothic" panose="020B0600070205080204" pitchFamily="34" charset="-128"/>
              </a:rPr>
              <a:pPr>
                <a:spcBef>
                  <a:spcPct val="0"/>
                </a:spcBef>
              </a:pPr>
              <a:t>10</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A9E07F0-4CF6-4F68-99F8-66429E3520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9A7C4742-5C93-405B-9BEB-A3FBB1A359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solidFill>
                  <a:srgbClr val="008000"/>
                </a:solidFill>
                <a:ea typeface="MS PGothic" panose="020B0600070205080204" pitchFamily="34" charset="-128"/>
              </a:rPr>
              <a:t>Customer needs are the states of felt deprivation. They include basic physical needs for food, clothing, warmth, and safety; social needs for belonging and affection; and individual needs for knowledge and self-expression.</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Wants are the form human needs take as they are shaped by culture and individual personality. </a:t>
            </a:r>
            <a:r>
              <a:rPr lang="en-US" altLang="en-US" dirty="0">
                <a:ea typeface="MS PGothic" panose="020B0600070205080204" pitchFamily="34" charset="-128"/>
              </a:rPr>
              <a:t>For example, an American needs food but wants a Big Mac, French fries, and a soft drink. </a:t>
            </a:r>
            <a:r>
              <a:rPr lang="en-US" altLang="en-US" dirty="0">
                <a:solidFill>
                  <a:srgbClr val="008000"/>
                </a:solidFill>
                <a:ea typeface="MS PGothic" panose="020B0600070205080204" pitchFamily="34" charset="-128"/>
              </a:rPr>
              <a:t>Wants are shaped by one’s society and are described in terms of objects that will satisfy those needs.</a:t>
            </a:r>
          </a:p>
          <a:p>
            <a:endParaRPr lang="en-US" altLang="en-US" dirty="0">
              <a:solidFill>
                <a:srgbClr val="008000"/>
              </a:solidFill>
              <a:ea typeface="MS PGothic" panose="020B0600070205080204" pitchFamily="34" charset="-128"/>
            </a:endParaRPr>
          </a:p>
          <a:p>
            <a:r>
              <a:rPr lang="en-US" altLang="en-US" dirty="0">
                <a:solidFill>
                  <a:srgbClr val="008000"/>
                </a:solidFill>
                <a:ea typeface="MS PGothic" panose="020B0600070205080204" pitchFamily="34" charset="-128"/>
              </a:rPr>
              <a:t>When backed by buying power, wants become demands. Given their wants and resources, people demand products and services with benefits that add up to the most value and satisfaction.</a:t>
            </a:r>
          </a:p>
        </p:txBody>
      </p:sp>
      <p:sp>
        <p:nvSpPr>
          <p:cNvPr id="20484" name="Slide Number Placeholder 3">
            <a:extLst>
              <a:ext uri="{FF2B5EF4-FFF2-40B4-BE49-F238E27FC236}">
                <a16:creationId xmlns:a16="http://schemas.microsoft.com/office/drawing/2014/main" id="{F807F32E-007F-4376-A819-4F56455979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F562AE-0048-49FD-9713-257A22683312}" type="slidenum">
              <a:rPr lang="en-US" altLang="en-US">
                <a:latin typeface="Arial" panose="020B0604020202020204" pitchFamily="34" charset="0"/>
                <a:ea typeface="MS PGothic" panose="020B0600070205080204" pitchFamily="34" charset="-128"/>
              </a:rPr>
              <a:pPr>
                <a:spcBef>
                  <a:spcPct val="0"/>
                </a:spcBef>
              </a:pPr>
              <a:t>11</a:t>
            </a:fld>
            <a:endParaRPr lang="en-US"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 us back to consumer as driver</a:t>
            </a:r>
          </a:p>
          <a:p>
            <a:endParaRPr lang="en-GB" dirty="0"/>
          </a:p>
          <a:p>
            <a:r>
              <a:rPr lang="en-GB" dirty="0"/>
              <a:t>Marketing orientation/concept</a:t>
            </a:r>
          </a:p>
          <a:p>
            <a:endParaRPr lang="en-GB" dirty="0"/>
          </a:p>
          <a:p>
            <a:r>
              <a:rPr lang="en-GB" dirty="0"/>
              <a:t>Consumer wants/needs at the centre</a:t>
            </a:r>
          </a:p>
          <a:p>
            <a:endParaRPr lang="en-GB" dirty="0"/>
          </a:p>
          <a:p>
            <a:pPr algn="just">
              <a:buFont typeface="Arial" panose="020B0604020202020204" pitchFamily="34" charset="0"/>
              <a:buChar char="•"/>
            </a:pPr>
            <a:r>
              <a:rPr lang="en-GB" altLang="en-US" sz="1200" b="1" dirty="0"/>
              <a:t>Customer centred –market sensing and responding: </a:t>
            </a:r>
            <a:r>
              <a:rPr lang="en-GB" altLang="en-US" sz="1200" b="0" dirty="0"/>
              <a:t>Second guessing the way the market will turn and producing goods/service that respond to this. Hard to do. Unexpected development – </a:t>
            </a:r>
            <a:r>
              <a:rPr lang="en-GB" altLang="en-US" sz="1200" b="0" dirty="0" err="1"/>
              <a:t>covid</a:t>
            </a:r>
            <a:r>
              <a:rPr lang="en-GB" altLang="en-US" sz="1200" b="0" dirty="0"/>
              <a:t>. Masks development.</a:t>
            </a:r>
            <a:endParaRPr lang="en-GB" altLang="en-US" sz="1200" b="1" dirty="0"/>
          </a:p>
          <a:p>
            <a:pPr algn="just">
              <a:buFont typeface="Arial" panose="020B0604020202020204" pitchFamily="34" charset="0"/>
              <a:buChar char="•"/>
            </a:pPr>
            <a:r>
              <a:rPr lang="en-GB" altLang="en-US" sz="1200" b="1" dirty="0"/>
              <a:t>Takes an outside-in perspective:</a:t>
            </a:r>
            <a:r>
              <a:rPr lang="en-GB" altLang="en-US" sz="1200" b="0" dirty="0"/>
              <a:t> Looks at what is going on around them, the marketing environment, and responds, as opposed to saying ‘this is what we do’</a:t>
            </a:r>
            <a:endParaRPr lang="en-GB" altLang="en-US" sz="1200" b="1" dirty="0"/>
          </a:p>
          <a:p>
            <a:pPr algn="just">
              <a:buFont typeface="Arial" panose="020B0604020202020204" pitchFamily="34" charset="0"/>
              <a:buChar char="•"/>
            </a:pPr>
            <a:r>
              <a:rPr lang="en-GB" altLang="en-US" sz="1200" b="1" dirty="0"/>
              <a:t>Well-defined market, customer needs and integration of marketing activities: </a:t>
            </a:r>
            <a:r>
              <a:rPr lang="en-GB" altLang="en-US" sz="1200" b="0" dirty="0"/>
              <a:t>Already addressed customer needs. We will look at IMC in Week 8 (I think), but integration of marketing activities, </a:t>
            </a:r>
            <a:r>
              <a:rPr lang="en-GB" altLang="en-US" sz="1200" b="1" i="1" dirty="0"/>
              <a:t>any ideas?</a:t>
            </a:r>
            <a:r>
              <a:rPr lang="en-GB" altLang="en-US" sz="1200" b="0" i="0" u="none" dirty="0"/>
              <a:t> Essentially, ‘singing from same hymn sheet’, all comms saying same thing, same message</a:t>
            </a:r>
            <a:endParaRPr lang="en-GB" altLang="en-US" sz="1200" b="1" dirty="0"/>
          </a:p>
          <a:p>
            <a:pPr algn="just">
              <a:buFont typeface="Arial" panose="020B0604020202020204" pitchFamily="34" charset="0"/>
              <a:buChar char="•"/>
            </a:pPr>
            <a:r>
              <a:rPr lang="en-GB" altLang="en-US" sz="1200" b="1" dirty="0"/>
              <a:t>Creating lasting relationships based on customer value and satisfaction:</a:t>
            </a:r>
            <a:r>
              <a:rPr lang="en-GB" altLang="en-US" sz="1200" b="0" dirty="0"/>
              <a:t> Concerned with after the purchase, repeat business, not just initial sale</a:t>
            </a:r>
            <a:endParaRPr lang="en-GB" altLang="en-US" sz="1200" b="1" dirty="0"/>
          </a:p>
          <a:p>
            <a:pPr algn="just">
              <a:buFont typeface="Arial" panose="020B0604020202020204" pitchFamily="34" charset="0"/>
              <a:buChar char="•"/>
            </a:pPr>
            <a:r>
              <a:rPr lang="en-GB" altLang="en-US" sz="1200" b="1" dirty="0"/>
              <a:t>Delivering better ‘value’ than your competitors: </a:t>
            </a:r>
            <a:r>
              <a:rPr lang="en-GB" altLang="en-US" sz="1200" b="0" dirty="0"/>
              <a:t>Competitive advantage. Value not just cheaper but whole package</a:t>
            </a:r>
            <a:endParaRPr lang="en-GB" altLang="en-US" sz="1200" b="1" dirty="0"/>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12</a:t>
            </a:fld>
            <a:endParaRPr lang="en-GB"/>
          </a:p>
        </p:txBody>
      </p:sp>
    </p:spTree>
    <p:extLst>
      <p:ext uri="{BB962C8B-B14F-4D97-AF65-F5344CB8AC3E}">
        <p14:creationId xmlns:p14="http://schemas.microsoft.com/office/powerpoint/2010/main" val="1345665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i="0" kern="1200" dirty="0">
                <a:solidFill>
                  <a:schemeClr val="tx1"/>
                </a:solidFill>
                <a:effectLst/>
                <a:latin typeface="+mn-lt"/>
                <a:ea typeface="+mn-ea"/>
                <a:cs typeface="+mn-cs"/>
              </a:rPr>
              <a:t>Target Audience</a:t>
            </a:r>
          </a:p>
          <a:p>
            <a:pPr marL="228600" indent="-228600">
              <a:buAutoNum type="arabicPeriod"/>
            </a:pPr>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Who are you trying to reach through your marketing efforts? Who falls into the category defined as </a:t>
            </a:r>
            <a:r>
              <a:rPr lang="en-GB" sz="1200" b="0" i="1" kern="1200" dirty="0">
                <a:solidFill>
                  <a:schemeClr val="tx1"/>
                </a:solidFill>
                <a:effectLst/>
                <a:latin typeface="+mn-lt"/>
                <a:ea typeface="+mn-ea"/>
                <a:cs typeface="+mn-cs"/>
              </a:rPr>
              <a:t>the perfect customer</a:t>
            </a:r>
            <a:r>
              <a:rPr lang="en-GB" sz="1200" b="0" i="0" kern="1200" dirty="0">
                <a:solidFill>
                  <a:schemeClr val="tx1"/>
                </a:solidFill>
                <a:effectLst/>
                <a:latin typeface="+mn-lt"/>
                <a:ea typeface="+mn-ea"/>
                <a:cs typeface="+mn-cs"/>
              </a:rPr>
              <a:t>? This is the first step in every marketing strategy: identify your </a:t>
            </a:r>
            <a:r>
              <a:rPr lang="en-GB" sz="1200" b="0" i="0" u="none"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target audience</a:t>
            </a:r>
            <a:r>
              <a:rPr lang="en-GB" sz="1200" b="0" i="0" kern="1200" dirty="0">
                <a:solidFill>
                  <a:schemeClr val="tx1"/>
                </a:solidFill>
                <a:effectLst/>
                <a:latin typeface="+mn-lt"/>
                <a:ea typeface="+mn-ea"/>
                <a:cs typeface="+mn-cs"/>
              </a:rPr>
              <a:t>. This doesn’t mean you’ll ignore potential buyers who don’t fit into the criteria you set at this stage. Everyone interested in your products and services will still be able to get them, but you should definitely narrow your marketing efforts to the category of people you are most likely to attract.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Levi’s, for example, aims to attract young, vibrant people who love the mix of modern and classic. That’s the customer their whole marketing strategy is focused on.</a:t>
            </a:r>
          </a:p>
          <a:p>
            <a:endParaRPr lang="en-GB" dirty="0"/>
          </a:p>
          <a:p>
            <a:r>
              <a:rPr lang="en-GB" sz="1200" b="0" i="0" kern="1200" dirty="0">
                <a:solidFill>
                  <a:schemeClr val="tx1"/>
                </a:solidFill>
                <a:effectLst/>
                <a:latin typeface="+mn-lt"/>
                <a:ea typeface="+mn-ea"/>
                <a:cs typeface="+mn-cs"/>
              </a:rPr>
              <a:t>When you identify the interests of your target customer, you’ll adjust the overall style of your marketing strategy in a way that suits this category of users. You’ll create the perfect TV ads, you’ll write blog posts in a language they understand, and you’ll easily connect with them via social media.</a:t>
            </a:r>
          </a:p>
          <a:p>
            <a:endParaRPr lang="en-GB" sz="1200" b="1" i="0" u="none"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2. Awareness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ultimate goal of any business is to gain more trust with current clients and achieve better brand awareness among the target audience. Some of the classic ways to boost the awareness for your brand include advertising (TV, newspapers, magazines, and online) and word of mouth. These tactics are not outdated as many contemporary marketers think. You should still consider them as part of your content marketing strategy.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However, in the current market conditions, the concept of building brand awareness is mostly determined through </a:t>
            </a:r>
            <a:r>
              <a:rPr lang="en-GB" sz="1200" b="0" i="0" u="none" strike="noStrik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online marketing techniques</a:t>
            </a:r>
            <a:r>
              <a:rPr lang="en-GB" sz="1200" b="0" i="0" kern="1200" dirty="0">
                <a:solidFill>
                  <a:schemeClr val="tx1"/>
                </a:solidFill>
                <a:effectLst/>
                <a:latin typeface="+mn-lt"/>
                <a:ea typeface="+mn-ea"/>
                <a:cs typeface="+mn-cs"/>
              </a:rPr>
              <a:t>. This means that your business needs a website, as well as a blog where you will post high-quality articles related to your niches. Videos, podcasts, infographics, images, and presentations are also important. Visual and audio content creates lasting impressions.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IKEA = </a:t>
            </a:r>
            <a:r>
              <a:rPr lang="en-GB" dirty="0">
                <a:hlinkClick r:id="rId5"/>
              </a:rPr>
              <a:t>https://www.youtube.com/watch?v=w0EKS2YfLc0</a:t>
            </a: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3. Unique Advantages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brand has to offer a unique advantage if you want your target audience to choose it over competitors’ offers. What are the main things that distinguish your product/service from the similar offer on the market? Your USP. If you cannot identify such advantages, you better think of them as soon as possible. Then, you’ll focus your marketing strategy on promoting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If, for example, you’re promoting new photo editing software, you’ll face huge competition and you’ll have to attract the audience with unique features. The customer wants effectiveness, speed, great choice of filters and editing options, and unique flare that will make the photos different from the mainstream trends. If the description of your offer gets the attention of your target audience, you’ll be one step closer to achieving the goals of your marketing campaign.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Don’t make things too complicated. Elaborate commercials are annoying and counterproductive. You need to identify one or two things that make you different and promote them as much as possible. Is your product cheaper and better than everything else on the market? Well, that’s all your potential clients need.</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Communication with Your Clients</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important to know when and how to communicate with your audience. You cannot simply create social media profiles and use them whenever you have time for them.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connection you develop with your customers is a key aspect for the success of your marketing strategy. Social media is certainly important, but you have to use it strategically. Consider paid advertising on Facebook, Twitter, and other platforms. These ads will be featured in front of a huge audience, so you’ll easily attract a base of followers with this method.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you obtain a decent number of followers, you’ll need to maintain successful communication with them. Don’t make it all about your business. You’ll certainly promote your products and services as the best choice on the market, but you should focus your attention on the needs and wants of your followers. Identify the problems they have and show how your business is a proper solution.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Monitor the activity of your audience and make sure to publish updates during traffic peak times!</a:t>
            </a:r>
          </a:p>
          <a:p>
            <a:pPr fontAlgn="base"/>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Activities</a:t>
            </a:r>
          </a:p>
          <a:p>
            <a:endParaRPr lang="en-GB" sz="1200" b="1"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 you identified your target audience, you started building brand awareness, you have a unique offer and you understood the importance of proper communication. Now you’re left with one factor that connects all previous elements of a good marketing strategy: </a:t>
            </a:r>
            <a:r>
              <a:rPr lang="en-GB" sz="1200" b="0" i="0" u="none" strike="noStrik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activities</a:t>
            </a:r>
            <a:r>
              <a:rPr lang="en-GB" sz="1200" b="0" i="0" kern="1200" dirty="0">
                <a:solidFill>
                  <a:schemeClr val="tx1"/>
                </a:solidFill>
                <a:effectLst/>
                <a:latin typeface="+mn-lt"/>
                <a:ea typeface="+mn-ea"/>
                <a:cs typeface="+mn-cs"/>
              </a:rPr>
              <a:t>.</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 need to inform your target audience about the advantages of your business through a series of activities that include advertising, online presence, seminars, webinars, promotions, giveaways, interviews, and other smart ways of using media. Each and every action you take must maintain the relation with your marketing strategy.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13</a:t>
            </a:fld>
            <a:endParaRPr lang="en-GB"/>
          </a:p>
        </p:txBody>
      </p:sp>
    </p:spTree>
    <p:extLst>
      <p:ext uri="{BB962C8B-B14F-4D97-AF65-F5344CB8AC3E}">
        <p14:creationId xmlns:p14="http://schemas.microsoft.com/office/powerpoint/2010/main" val="2055027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most recent step in the evolution of marketing: Societal Marketing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societal marketing concept</a:t>
            </a:r>
            <a:r>
              <a:rPr lang="en-GB" sz="1200" b="0" i="0" kern="1200" dirty="0">
                <a:solidFill>
                  <a:schemeClr val="tx1"/>
                </a:solidFill>
                <a:effectLst/>
                <a:latin typeface="+mn-lt"/>
                <a:ea typeface="+mn-ea"/>
                <a:cs typeface="+mn-cs"/>
              </a:rPr>
              <a:t> helps to maximize profits for the organization and creates a long-term relationship with customers. It encourages developing products that benefit society in long run and satisfies consumers. So, it considers people, planet and profit / what is bearable, equitable and viable / and therefore what is sustainable. It aims to meet the present needs of consumers and businesses while simultaneously preserving the ability of future generations to meet their needs.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Societal marketing includes the concept that companies have a responsibility for the needs of society as a whole, so should include environmental impact and the impact of their products on non-users. For example, a car manufacturer might aim to make cars quieter in operation, rather than simply improving the soundproofing for its occupants and ignoring the needs of people who live near major roads.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Factors that might be involved in this philosophy often aim at being socially and environmentally responsible, addressing issues such as pollution, employment conditions, safety, corporate social responsibility… Nowadays, the societal marketing concept may be the best of the Marketing Concepts, since it looks at the long-term interests of society and thereby forms a strong basis for an effective marketing strategy. However, it is also the most difficult one of all Marketing Concepts. Companies have to balance three considerations at the same time: the company’s profits, consumer wants, and society’s interests.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https://marketing-insider.eu/marketing-concepts/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25428F8-542A-4F7D-BF3D-71D78AFC89C4}" type="slidenum">
              <a:rPr lang="en-GB" smtClean="0"/>
              <a:t>14</a:t>
            </a:fld>
            <a:endParaRPr lang="en-GB"/>
          </a:p>
        </p:txBody>
      </p:sp>
    </p:spTree>
    <p:extLst>
      <p:ext uri="{BB962C8B-B14F-4D97-AF65-F5344CB8AC3E}">
        <p14:creationId xmlns:p14="http://schemas.microsoft.com/office/powerpoint/2010/main" val="33602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BBAA4EF-7955-462D-8898-9A83E9CBF5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9A5978-92F7-4400-9902-D6D34D905EE6}" type="slidenum">
              <a:rPr lang="en-US" altLang="en-US" smtClean="0">
                <a:ea typeface="ヒラギノ角ゴ Pro W3"/>
                <a:cs typeface="ヒラギノ角ゴ Pro W3"/>
              </a:rPr>
              <a:pPr>
                <a:spcBef>
                  <a:spcPct val="0"/>
                </a:spcBef>
              </a:pPr>
              <a:t>15</a:t>
            </a:fld>
            <a:endParaRPr lang="en-US" altLang="en-US">
              <a:ea typeface="ヒラギノ角ゴ Pro W3"/>
              <a:cs typeface="ヒラギノ角ゴ Pro W3"/>
            </a:endParaRPr>
          </a:p>
        </p:txBody>
      </p:sp>
      <p:sp>
        <p:nvSpPr>
          <p:cNvPr id="44035" name="Rectangle 2">
            <a:extLst>
              <a:ext uri="{FF2B5EF4-FFF2-40B4-BE49-F238E27FC236}">
                <a16:creationId xmlns:a16="http://schemas.microsoft.com/office/drawing/2014/main" id="{6934D610-6E1F-4003-BD4F-42A96ACADF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a:extLst>
              <a:ext uri="{FF2B5EF4-FFF2-40B4-BE49-F238E27FC236}">
                <a16:creationId xmlns:a16="http://schemas.microsoft.com/office/drawing/2014/main" id="{DD971522-D97D-4C4A-BB9C-211DF284CC5B}"/>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a:defRPr/>
            </a:pPr>
            <a:r>
              <a:rPr lang="en-US" altLang="en-US" dirty="0"/>
              <a:t>Marketing is the process of building profitable customer relationships by creating value for customers and capturing value in return</a:t>
            </a:r>
          </a:p>
          <a:p>
            <a:pPr>
              <a:defRPr/>
            </a:pPr>
            <a:endParaRPr lang="en-US" altLang="en-US" dirty="0"/>
          </a:p>
          <a:p>
            <a:pPr>
              <a:defRPr/>
            </a:pPr>
            <a:r>
              <a:rPr lang="en-US" altLang="en-US" dirty="0"/>
              <a:t>The first four steps of the marketing process focus on creating value for customers:</a:t>
            </a:r>
          </a:p>
          <a:p>
            <a:pPr marL="228600" indent="-228600">
              <a:buFont typeface="+mj-lt"/>
              <a:buAutoNum type="arabicPeriod"/>
              <a:defRPr/>
            </a:pPr>
            <a:r>
              <a:rPr lang="en-US" altLang="en-US" dirty="0"/>
              <a:t>The company first gains a full understanding of the marketplace by researching customer needs and managing marketing information.</a:t>
            </a:r>
          </a:p>
          <a:p>
            <a:pPr marL="228600" indent="-228600">
              <a:buFont typeface="+mj-lt"/>
              <a:buAutoNum type="arabicPeriod"/>
              <a:defRPr/>
            </a:pPr>
            <a:r>
              <a:rPr lang="en-US" altLang="en-US" dirty="0"/>
              <a:t>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marL="228600" indent="-228600">
              <a:buFont typeface="+mj-lt"/>
              <a:buAutoNum type="arabicPeriod"/>
              <a:defRPr/>
            </a:pPr>
            <a:r>
              <a:rPr lang="en-US" altLang="en-US" dirty="0"/>
              <a:t>With its marketing strategy chosen, the company now constructs an integrated marketing program—consisting of a blend of the four/seven marketing mix elements—the four/seven Ps—that transforms the marketing strategy into real value for customers. The company develops product offers and creates strong brand identities for them. It prices these offers to create real customer value and distributes the offers to make them available to target consumers.</a:t>
            </a:r>
          </a:p>
          <a:p>
            <a:pPr marL="228600" indent="-228600">
              <a:buFont typeface="+mj-lt"/>
              <a:buAutoNum type="arabicPeriod"/>
              <a:defRPr/>
            </a:pPr>
            <a:r>
              <a:rPr lang="en-US" altLang="en-US" dirty="0"/>
              <a:t>Finally, the company designs promotion programs that communicate the value proposition to target customers and persuade them to act on the market offering.</a:t>
            </a:r>
          </a:p>
          <a:p>
            <a:pPr>
              <a:defRPr/>
            </a:pPr>
            <a:endParaRPr lang="en-US" altLang="en-US" dirty="0"/>
          </a:p>
          <a:p>
            <a:pPr>
              <a:defRPr/>
            </a:pPr>
            <a:endParaRPr lang="en-US" altLang="en-US" dirty="0"/>
          </a:p>
          <a:p>
            <a:pPr>
              <a:defRPr/>
            </a:pPr>
            <a:r>
              <a:rPr lang="en-US" altLang="en-US" dirty="0"/>
              <a:t>The first four steps in the marketing process create value </a:t>
            </a:r>
            <a:r>
              <a:rPr lang="en-US" altLang="en-US" i="1" dirty="0"/>
              <a:t>for</a:t>
            </a:r>
            <a:r>
              <a:rPr lang="en-US" altLang="en-US" dirty="0"/>
              <a:t> customers. In the final step, the company reaps the rewards of its strong customer relationships by capturing value </a:t>
            </a:r>
            <a:r>
              <a:rPr lang="en-US" altLang="en-US" i="1" dirty="0"/>
              <a:t>from</a:t>
            </a:r>
            <a:r>
              <a:rPr lang="en-US" altLang="en-US" dirty="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endParaRPr lang="en-US" altLang="en-US" dirty="0"/>
          </a:p>
          <a:p>
            <a:pPr>
              <a:defRPr/>
            </a:pPr>
            <a:r>
              <a:rPr lang="en-US" altLang="en-US" dirty="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a:p>
          <a:p>
            <a:pPr>
              <a:defRPr/>
            </a:pPr>
            <a:r>
              <a:rPr lang="en-US" altLang="en-US" dirty="0"/>
              <a:t>Essentially, over the course of the term, this is what we’ll be looking at.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8D38747-4367-4BD2-8D51-C97E202738E2}" type="datetime1">
              <a:rPr lang="en-US" smtClean="0"/>
              <a:t>10/3/2023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A98EE3D-8CD1-4C3F-BD1C-C98C9596463C}"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86172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4992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CAE507A8-A5CF-4D38-AB86-7EDDA87A85D4}" type="datetime1">
              <a:rPr lang="en-US" smtClean="0"/>
              <a:t>10/3/2023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42844379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3866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10/3/2023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6622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1457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4722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E0277FD-7DE6-41D4-930D-AC99F5AFE54E}" type="datetime1">
              <a:rPr lang="en-US" smtClean="0"/>
              <a:t>10/3/2023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53882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EA15526-7079-4B7B-987C-1B5FAE11A0FF}" type="datetime1">
              <a:rPr lang="en-US" smtClean="0"/>
              <a:t>10/3/2023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A98EE3D-8CD1-4C3F-BD1C-C98C9596463C}"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4920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4821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9551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73ED0CC-082F-4160-86E5-0D6041F12778}" type="datetime1">
              <a:rPr lang="en-US" smtClean="0"/>
              <a:t>10/3/2023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A98EE3D-8CD1-4C3F-BD1C-C98C9596463C}"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6061592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rketing concept with business graph and chart hand drawing on blackboard">
            <a:extLst>
              <a:ext uri="{FF2B5EF4-FFF2-40B4-BE49-F238E27FC236}">
                <a16:creationId xmlns:a16="http://schemas.microsoft.com/office/drawing/2014/main" id="{0C9118C3-83C9-41CE-944C-E456E6E60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46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7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D73EC-E98F-4431-B017-AA3C89BC9DB9}"/>
              </a:ext>
            </a:extLst>
          </p:cNvPr>
          <p:cNvSpPr>
            <a:spLocks noGrp="1"/>
          </p:cNvSpPr>
          <p:nvPr>
            <p:ph type="title"/>
          </p:nvPr>
        </p:nvSpPr>
        <p:spPr/>
        <p:txBody>
          <a:bodyPr>
            <a:normAutofit/>
          </a:bodyPr>
          <a:lstStyle/>
          <a:p>
            <a:r>
              <a:rPr lang="en-GB" sz="5400" b="1" dirty="0">
                <a:solidFill>
                  <a:schemeClr val="tx1"/>
                </a:solidFill>
              </a:rPr>
              <a:t>Contact details</a:t>
            </a:r>
          </a:p>
        </p:txBody>
      </p:sp>
      <p:sp>
        <p:nvSpPr>
          <p:cNvPr id="3" name="Content Placeholder 2">
            <a:extLst>
              <a:ext uri="{FF2B5EF4-FFF2-40B4-BE49-F238E27FC236}">
                <a16:creationId xmlns:a16="http://schemas.microsoft.com/office/drawing/2014/main" id="{7A78B20E-4BE6-4E40-B388-09B6565D7662}"/>
              </a:ext>
            </a:extLst>
          </p:cNvPr>
          <p:cNvSpPr>
            <a:spLocks noGrp="1"/>
          </p:cNvSpPr>
          <p:nvPr>
            <p:ph idx="1"/>
          </p:nvPr>
        </p:nvSpPr>
        <p:spPr>
          <a:xfrm>
            <a:off x="1371600" y="1943100"/>
            <a:ext cx="10491537" cy="4066674"/>
          </a:xfrm>
        </p:spPr>
        <p:txBody>
          <a:bodyPr>
            <a:noAutofit/>
          </a:bodyPr>
          <a:lstStyle/>
          <a:p>
            <a:pPr marL="0" indent="0">
              <a:buNone/>
            </a:pPr>
            <a:r>
              <a:rPr lang="en-GB" sz="4800" dirty="0">
                <a:solidFill>
                  <a:schemeClr val="tx1"/>
                </a:solidFill>
              </a:rPr>
              <a:t>Gwyneth Jones</a:t>
            </a:r>
          </a:p>
          <a:p>
            <a:pPr marL="0" indent="0">
              <a:buNone/>
            </a:pPr>
            <a:r>
              <a:rPr lang="en-GB" sz="4800" dirty="0">
                <a:solidFill>
                  <a:schemeClr val="tx1"/>
                </a:solidFill>
              </a:rPr>
              <a:t>Gwyneth.jones@uwtsd.ac.uk</a:t>
            </a:r>
          </a:p>
          <a:p>
            <a:pPr marL="0" indent="0">
              <a:buNone/>
            </a:pPr>
            <a:endParaRPr lang="en-GB" sz="4800" dirty="0">
              <a:solidFill>
                <a:schemeClr val="tx1"/>
              </a:solidFill>
            </a:endParaRPr>
          </a:p>
        </p:txBody>
      </p:sp>
    </p:spTree>
    <p:extLst>
      <p:ext uri="{BB962C8B-B14F-4D97-AF65-F5344CB8AC3E}">
        <p14:creationId xmlns:p14="http://schemas.microsoft.com/office/powerpoint/2010/main" val="320879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1295400" y="589548"/>
            <a:ext cx="9601200" cy="1485900"/>
          </a:xfrm>
        </p:spPr>
        <p:txBody>
          <a:bodyPr>
            <a:normAutofit/>
          </a:bodyPr>
          <a:lstStyle/>
          <a:p>
            <a:r>
              <a:rPr lang="en-GB" sz="6600" b="1" dirty="0">
                <a:solidFill>
                  <a:schemeClr val="tx1"/>
                </a:solidFill>
              </a:rPr>
              <a:t>Today’s session:</a:t>
            </a:r>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1295400" y="1847850"/>
            <a:ext cx="10325100" cy="4743450"/>
          </a:xfrm>
        </p:spPr>
        <p:txBody>
          <a:bodyPr>
            <a:normAutofit/>
          </a:bodyPr>
          <a:lstStyle/>
          <a:p>
            <a:pPr>
              <a:buFont typeface="Arial" panose="020B0604020202020204" pitchFamily="34" charset="0"/>
              <a:buChar char="•"/>
            </a:pPr>
            <a:r>
              <a:rPr lang="en-GB" sz="3600" dirty="0">
                <a:solidFill>
                  <a:schemeClr val="tx1"/>
                </a:solidFill>
              </a:rPr>
              <a:t>Definitions of marketing</a:t>
            </a:r>
          </a:p>
          <a:p>
            <a:pPr>
              <a:buFont typeface="Arial" panose="020B0604020202020204" pitchFamily="34" charset="0"/>
              <a:buChar char="•"/>
            </a:pPr>
            <a:r>
              <a:rPr lang="en-GB" sz="3600" dirty="0">
                <a:solidFill>
                  <a:schemeClr val="tx1"/>
                </a:solidFill>
              </a:rPr>
              <a:t>Evolution of marketing</a:t>
            </a:r>
          </a:p>
          <a:p>
            <a:pPr>
              <a:buFont typeface="Arial" panose="020B0604020202020204" pitchFamily="34" charset="0"/>
              <a:buChar char="•"/>
            </a:pPr>
            <a:r>
              <a:rPr lang="en-GB" sz="3600" dirty="0">
                <a:solidFill>
                  <a:schemeClr val="tx1"/>
                </a:solidFill>
              </a:rPr>
              <a:t>Forms of marketing</a:t>
            </a:r>
          </a:p>
          <a:p>
            <a:pPr>
              <a:buFont typeface="Arial" panose="020B0604020202020204" pitchFamily="34" charset="0"/>
              <a:buChar char="•"/>
            </a:pPr>
            <a:r>
              <a:rPr lang="en-GB" sz="3600" dirty="0">
                <a:solidFill>
                  <a:schemeClr val="tx1"/>
                </a:solidFill>
              </a:rPr>
              <a:t>Understanding the market place</a:t>
            </a:r>
          </a:p>
          <a:p>
            <a:pPr>
              <a:buFont typeface="Arial" panose="020B0604020202020204" pitchFamily="34" charset="0"/>
              <a:buChar char="•"/>
            </a:pPr>
            <a:r>
              <a:rPr lang="en-GB" sz="3600" dirty="0">
                <a:solidFill>
                  <a:schemeClr val="tx1"/>
                </a:solidFill>
              </a:rPr>
              <a:t>Components of a good marketing strategy</a:t>
            </a:r>
          </a:p>
          <a:p>
            <a:pPr>
              <a:buFont typeface="Arial" panose="020B0604020202020204" pitchFamily="34" charset="0"/>
              <a:buChar char="•"/>
            </a:pPr>
            <a:r>
              <a:rPr lang="en-GB" sz="3600" dirty="0">
                <a:solidFill>
                  <a:schemeClr val="tx1"/>
                </a:solidFill>
              </a:rPr>
              <a:t>Societal marketing concept</a:t>
            </a:r>
          </a:p>
        </p:txBody>
      </p:sp>
    </p:spTree>
    <p:extLst>
      <p:ext uri="{BB962C8B-B14F-4D97-AF65-F5344CB8AC3E}">
        <p14:creationId xmlns:p14="http://schemas.microsoft.com/office/powerpoint/2010/main" val="28022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AA93DA4-7C77-4EB4-8F0B-C6E7698C9F0C}"/>
              </a:ext>
            </a:extLst>
          </p:cNvPr>
          <p:cNvSpPr>
            <a:spLocks noGrp="1"/>
          </p:cNvSpPr>
          <p:nvPr>
            <p:ph type="title"/>
          </p:nvPr>
        </p:nvSpPr>
        <p:spPr>
          <a:xfrm>
            <a:off x="883920" y="0"/>
            <a:ext cx="8229600" cy="1143000"/>
          </a:xfrm>
        </p:spPr>
        <p:txBody>
          <a:bodyPr>
            <a:normAutofit/>
          </a:bodyPr>
          <a:lstStyle/>
          <a:p>
            <a:r>
              <a:rPr lang="en-GB" altLang="en-US" sz="5400" b="1" dirty="0">
                <a:solidFill>
                  <a:schemeClr val="tx1"/>
                </a:solidFill>
              </a:rPr>
              <a:t>Definitions</a:t>
            </a:r>
          </a:p>
        </p:txBody>
      </p:sp>
      <p:sp>
        <p:nvSpPr>
          <p:cNvPr id="12291" name="Content Placeholder 2">
            <a:extLst>
              <a:ext uri="{FF2B5EF4-FFF2-40B4-BE49-F238E27FC236}">
                <a16:creationId xmlns:a16="http://schemas.microsoft.com/office/drawing/2014/main" id="{A65AF5E5-0B84-4E11-983E-B8882922B032}"/>
              </a:ext>
            </a:extLst>
          </p:cNvPr>
          <p:cNvSpPr>
            <a:spLocks noGrp="1"/>
          </p:cNvSpPr>
          <p:nvPr>
            <p:ph idx="1"/>
          </p:nvPr>
        </p:nvSpPr>
        <p:spPr>
          <a:xfrm>
            <a:off x="1524000" y="1700213"/>
            <a:ext cx="8229600" cy="4525962"/>
          </a:xfrm>
        </p:spPr>
        <p:txBody>
          <a:bodyPr/>
          <a:lstStyle/>
          <a:p>
            <a:endParaRPr lang="en-GB" altLang="en-US" i="1" dirty="0"/>
          </a:p>
          <a:p>
            <a:endParaRPr lang="en-GB" altLang="en-US" sz="1600" dirty="0"/>
          </a:p>
        </p:txBody>
      </p:sp>
      <p:sp>
        <p:nvSpPr>
          <p:cNvPr id="4" name="Rounded Rectangular Callout 3">
            <a:extLst>
              <a:ext uri="{FF2B5EF4-FFF2-40B4-BE49-F238E27FC236}">
                <a16:creationId xmlns:a16="http://schemas.microsoft.com/office/drawing/2014/main" id="{E9D6CE1F-D879-4C9D-8B48-5234FBC3A944}"/>
              </a:ext>
            </a:extLst>
          </p:cNvPr>
          <p:cNvSpPr/>
          <p:nvPr/>
        </p:nvSpPr>
        <p:spPr>
          <a:xfrm>
            <a:off x="883920" y="866775"/>
            <a:ext cx="5298754" cy="535940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just" eaLnBrk="1" hangingPunct="1">
              <a:defRPr/>
            </a:pPr>
            <a:r>
              <a:rPr lang="en-GB" sz="3200" dirty="0"/>
              <a:t>Marketing is the activity, set of institutions, and processes for creating, communicating, delivering, and exchanging offerings that have value for customers, clients, partners, and society at large - </a:t>
            </a:r>
            <a:endParaRPr lang="en-GB" sz="3200" i="1" dirty="0"/>
          </a:p>
          <a:p>
            <a:pPr algn="r" eaLnBrk="1" hangingPunct="1">
              <a:defRPr/>
            </a:pPr>
            <a:r>
              <a:rPr lang="en-GB" sz="3200" i="1" dirty="0"/>
              <a:t>AMA (2017)</a:t>
            </a:r>
          </a:p>
          <a:p>
            <a:pPr algn="ctr" eaLnBrk="1" hangingPunct="1">
              <a:defRPr/>
            </a:pPr>
            <a:endParaRPr lang="en-GB" dirty="0"/>
          </a:p>
        </p:txBody>
      </p:sp>
      <p:sp>
        <p:nvSpPr>
          <p:cNvPr id="6" name="Content Placeholder 3">
            <a:extLst>
              <a:ext uri="{FF2B5EF4-FFF2-40B4-BE49-F238E27FC236}">
                <a16:creationId xmlns:a16="http://schemas.microsoft.com/office/drawing/2014/main" id="{79900F4A-1385-4D73-8A19-D4F6D16AA1E6}"/>
              </a:ext>
            </a:extLst>
          </p:cNvPr>
          <p:cNvSpPr txBox="1">
            <a:spLocks/>
          </p:cNvSpPr>
          <p:nvPr/>
        </p:nvSpPr>
        <p:spPr bwMode="auto">
          <a:xfrm>
            <a:off x="6659880" y="631825"/>
            <a:ext cx="5298754" cy="5359400"/>
          </a:xfrm>
          <a:prstGeom prst="wedgeEllipse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lt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lt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lt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lt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indent="0" algn="ctr">
              <a:buNone/>
              <a:defRPr/>
            </a:pPr>
            <a:r>
              <a:rPr lang="en-GB" sz="2400" dirty="0">
                <a:solidFill>
                  <a:schemeClr val="tx1"/>
                </a:solidFill>
              </a:rPr>
              <a:t>“</a:t>
            </a:r>
            <a:r>
              <a:rPr lang="en-GB" dirty="0">
                <a:solidFill>
                  <a:schemeClr val="tx1"/>
                </a:solidFill>
              </a:rPr>
              <a:t>The management process responsible for identifying, anticipating and satisfying customer requirements profitably”  </a:t>
            </a:r>
            <a:r>
              <a:rPr lang="en-GB" i="1" dirty="0">
                <a:solidFill>
                  <a:schemeClr val="tx1"/>
                </a:solidFill>
              </a:rPr>
              <a:t>                     CIM (2016)</a:t>
            </a:r>
            <a:endParaRPr lang="en-GB"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720EBF3-992E-47DB-A62E-7013F1AECACA}"/>
              </a:ext>
            </a:extLst>
          </p:cNvPr>
          <p:cNvSpPr>
            <a:spLocks noGrp="1"/>
          </p:cNvSpPr>
          <p:nvPr>
            <p:ph type="title"/>
          </p:nvPr>
        </p:nvSpPr>
        <p:spPr>
          <a:xfrm>
            <a:off x="1323974" y="168552"/>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normAutofit/>
          </a:bodyPr>
          <a:lstStyle/>
          <a:p>
            <a:r>
              <a:rPr lang="en-US" altLang="en-US" sz="5400" b="1" dirty="0">
                <a:solidFill>
                  <a:schemeClr val="tx1"/>
                </a:solidFill>
                <a:ea typeface="MS PGothic" panose="020B0600070205080204" pitchFamily="34" charset="-128"/>
              </a:rPr>
              <a:t>Forms of Marketing</a:t>
            </a:r>
          </a:p>
        </p:txBody>
      </p:sp>
      <p:graphicFrame>
        <p:nvGraphicFramePr>
          <p:cNvPr id="5" name="Content Placeholder 4">
            <a:extLst>
              <a:ext uri="{FF2B5EF4-FFF2-40B4-BE49-F238E27FC236}">
                <a16:creationId xmlns:a16="http://schemas.microsoft.com/office/drawing/2014/main" id="{87FDFA79-698F-46F7-AD51-4E19EC5C0930}"/>
              </a:ext>
            </a:extLst>
          </p:cNvPr>
          <p:cNvGraphicFramePr>
            <a:graphicFrameLocks noGrp="1"/>
          </p:cNvGraphicFramePr>
          <p:nvPr>
            <p:ph idx="1"/>
            <p:extLst>
              <p:ext uri="{D42A27DB-BD31-4B8C-83A1-F6EECF244321}">
                <p14:modId xmlns:p14="http://schemas.microsoft.com/office/powerpoint/2010/main" val="1367162685"/>
              </p:ext>
            </p:extLst>
          </p:nvPr>
        </p:nvGraphicFramePr>
        <p:xfrm>
          <a:off x="1323974" y="966787"/>
          <a:ext cx="10603865" cy="5434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ACDB08CB-94C6-457C-834A-9EF8AF744909}"/>
              </a:ext>
            </a:extLst>
          </p:cNvPr>
          <p:cNvSpPr>
            <a:spLocks noGrp="1"/>
          </p:cNvSpPr>
          <p:nvPr>
            <p:ph type="title"/>
          </p:nvPr>
        </p:nvSpPr>
        <p:spPr>
          <a:xfrm>
            <a:off x="1284287" y="174458"/>
            <a:ext cx="8229600" cy="1143000"/>
          </a:xfrm>
        </p:spPr>
        <p:txBody>
          <a:bodyPr>
            <a:normAutofit/>
          </a:bodyPr>
          <a:lstStyle/>
          <a:p>
            <a:r>
              <a:rPr lang="en-GB" altLang="en-US" sz="6000" b="1" dirty="0">
                <a:solidFill>
                  <a:schemeClr val="tx1"/>
                </a:solidFill>
              </a:rPr>
              <a:t>Types of Markets </a:t>
            </a:r>
          </a:p>
        </p:txBody>
      </p:sp>
      <p:sp>
        <p:nvSpPr>
          <p:cNvPr id="21507" name="Content Placeholder 2">
            <a:extLst>
              <a:ext uri="{FF2B5EF4-FFF2-40B4-BE49-F238E27FC236}">
                <a16:creationId xmlns:a16="http://schemas.microsoft.com/office/drawing/2014/main" id="{4AA7AF9B-E5FF-4ACD-9BEA-96C20A51B525}"/>
              </a:ext>
            </a:extLst>
          </p:cNvPr>
          <p:cNvSpPr>
            <a:spLocks noGrp="1"/>
          </p:cNvSpPr>
          <p:nvPr>
            <p:ph idx="1"/>
          </p:nvPr>
        </p:nvSpPr>
        <p:spPr>
          <a:xfrm>
            <a:off x="1933993" y="1269332"/>
            <a:ext cx="10258007" cy="5528510"/>
          </a:xfrm>
        </p:spPr>
        <p:txBody>
          <a:bodyPr>
            <a:normAutofit/>
          </a:bodyPr>
          <a:lstStyle/>
          <a:p>
            <a:pPr algn="just">
              <a:buFont typeface="Arial" panose="020B0604020202020204" pitchFamily="34" charset="0"/>
              <a:buChar char="•"/>
            </a:pPr>
            <a:r>
              <a:rPr lang="en-GB" altLang="en-US" sz="4800" dirty="0">
                <a:solidFill>
                  <a:schemeClr val="tx1"/>
                </a:solidFill>
              </a:rPr>
              <a:t>Consumer</a:t>
            </a:r>
          </a:p>
          <a:p>
            <a:pPr algn="just">
              <a:buFont typeface="Arial" panose="020B0604020202020204" pitchFamily="34" charset="0"/>
              <a:buChar char="•"/>
            </a:pPr>
            <a:r>
              <a:rPr lang="en-GB" altLang="en-US" sz="4800" dirty="0">
                <a:solidFill>
                  <a:schemeClr val="tx1"/>
                </a:solidFill>
              </a:rPr>
              <a:t>Business</a:t>
            </a:r>
          </a:p>
          <a:p>
            <a:pPr algn="just">
              <a:buFont typeface="Arial" panose="020B0604020202020204" pitchFamily="34" charset="0"/>
              <a:buChar char="•"/>
            </a:pPr>
            <a:r>
              <a:rPr lang="en-GB" altLang="en-US" sz="4800" dirty="0">
                <a:solidFill>
                  <a:schemeClr val="tx1"/>
                </a:solidFill>
              </a:rPr>
              <a:t>Not for Profit</a:t>
            </a:r>
          </a:p>
          <a:p>
            <a:pPr algn="just">
              <a:buFont typeface="Arial" panose="020B0604020202020204" pitchFamily="34" charset="0"/>
              <a:buChar char="•"/>
            </a:pPr>
            <a:r>
              <a:rPr lang="en-GB" altLang="en-US" sz="4800" dirty="0">
                <a:solidFill>
                  <a:schemeClr val="tx1"/>
                </a:solidFill>
              </a:rPr>
              <a:t>Government</a:t>
            </a:r>
          </a:p>
          <a:p>
            <a:pPr algn="just">
              <a:buFont typeface="Arial" panose="020B0604020202020204" pitchFamily="34" charset="0"/>
              <a:buChar char="•"/>
            </a:pPr>
            <a:r>
              <a:rPr lang="en-GB" altLang="en-US" sz="4800" dirty="0">
                <a:solidFill>
                  <a:schemeClr val="tx1"/>
                </a:solidFill>
              </a:rPr>
              <a:t>Public Sector </a:t>
            </a:r>
          </a:p>
          <a:p>
            <a:pPr algn="just">
              <a:buFont typeface="Arial" panose="020B0604020202020204" pitchFamily="34" charset="0"/>
              <a:buChar char="•"/>
            </a:pPr>
            <a:r>
              <a:rPr lang="en-GB" altLang="en-US" sz="4800" dirty="0">
                <a:solidFill>
                  <a:schemeClr val="tx1"/>
                </a:solidFill>
              </a:rPr>
              <a:t>Global Markets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518E8-6A37-49FF-B453-F795BF713BCA}"/>
              </a:ext>
            </a:extLst>
          </p:cNvPr>
          <p:cNvSpPr>
            <a:spLocks noGrp="1"/>
          </p:cNvSpPr>
          <p:nvPr>
            <p:ph type="title"/>
          </p:nvPr>
        </p:nvSpPr>
        <p:spPr>
          <a:xfrm>
            <a:off x="894347" y="282386"/>
            <a:ext cx="11518232" cy="1485900"/>
          </a:xfrm>
        </p:spPr>
        <p:txBody>
          <a:bodyPr>
            <a:normAutofit fontScale="90000"/>
          </a:bodyPr>
          <a:lstStyle/>
          <a:p>
            <a:r>
              <a:rPr lang="en-GB" sz="6000" b="1" dirty="0">
                <a:solidFill>
                  <a:schemeClr val="tx1"/>
                </a:solidFill>
              </a:rPr>
              <a:t>Activity: Why is Marketing Important?</a:t>
            </a:r>
          </a:p>
        </p:txBody>
      </p:sp>
      <p:sp>
        <p:nvSpPr>
          <p:cNvPr id="3" name="Content Placeholder 2">
            <a:extLst>
              <a:ext uri="{FF2B5EF4-FFF2-40B4-BE49-F238E27FC236}">
                <a16:creationId xmlns:a16="http://schemas.microsoft.com/office/drawing/2014/main" id="{572C3AAE-3160-4A56-9038-4D7A395400E1}"/>
              </a:ext>
            </a:extLst>
          </p:cNvPr>
          <p:cNvSpPr>
            <a:spLocks noGrp="1"/>
          </p:cNvSpPr>
          <p:nvPr>
            <p:ph idx="1"/>
          </p:nvPr>
        </p:nvSpPr>
        <p:spPr>
          <a:xfrm>
            <a:off x="1371600" y="1349023"/>
            <a:ext cx="10820400" cy="5160432"/>
          </a:xfrm>
        </p:spPr>
        <p:txBody>
          <a:bodyPr>
            <a:normAutofit/>
          </a:bodyPr>
          <a:lstStyle/>
          <a:p>
            <a:endParaRPr lang="en-GB" dirty="0"/>
          </a:p>
          <a:p>
            <a:endParaRPr lang="en-GB" b="1" dirty="0"/>
          </a:p>
          <a:p>
            <a:endParaRPr lang="en-GB" b="1" dirty="0"/>
          </a:p>
          <a:p>
            <a:endParaRPr lang="en-GB" b="1" dirty="0"/>
          </a:p>
          <a:p>
            <a:endParaRPr lang="en-GB" b="1" dirty="0"/>
          </a:p>
          <a:p>
            <a:endParaRPr lang="en-GB" b="1"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D68B592D-508D-4CA5-99D5-2F025380BB78}"/>
              </a:ext>
            </a:extLst>
          </p:cNvPr>
          <p:cNvSpPr txBox="1"/>
          <p:nvPr/>
        </p:nvSpPr>
        <p:spPr>
          <a:xfrm>
            <a:off x="1371600" y="1473201"/>
            <a:ext cx="10563726" cy="3785652"/>
          </a:xfrm>
          <a:prstGeom prst="rect">
            <a:avLst/>
          </a:prstGeom>
          <a:noFill/>
        </p:spPr>
        <p:txBody>
          <a:bodyPr wrap="square" rtlCol="0">
            <a:spAutoFit/>
          </a:bodyPr>
          <a:lstStyle/>
          <a:p>
            <a:r>
              <a:rPr lang="en-GB" sz="4800" dirty="0"/>
              <a:t>List as many reasons as you can why you think marketing is important</a:t>
            </a:r>
          </a:p>
          <a:p>
            <a:pPr marL="742950" indent="-742950">
              <a:buFont typeface="+mj-lt"/>
              <a:buAutoNum type="arabicPeriod"/>
            </a:pPr>
            <a:endParaRPr lang="en-GB" sz="4800" dirty="0"/>
          </a:p>
          <a:p>
            <a:r>
              <a:rPr lang="en-GB" sz="4800" dirty="0"/>
              <a:t>Use examples to support your answers, where possible/appropriate</a:t>
            </a:r>
          </a:p>
        </p:txBody>
      </p:sp>
    </p:spTree>
    <p:extLst>
      <p:ext uri="{BB962C8B-B14F-4D97-AF65-F5344CB8AC3E}">
        <p14:creationId xmlns:p14="http://schemas.microsoft.com/office/powerpoint/2010/main" val="419526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777E8CE-AA72-464B-A951-BC11D7F5AA86}"/>
              </a:ext>
            </a:extLst>
          </p:cNvPr>
          <p:cNvSpPr>
            <a:spLocks noGrp="1"/>
          </p:cNvSpPr>
          <p:nvPr>
            <p:ph type="title"/>
          </p:nvPr>
        </p:nvSpPr>
        <p:spPr>
          <a:xfrm>
            <a:off x="1676400" y="116342"/>
            <a:ext cx="8229600" cy="1143000"/>
          </a:xfrm>
        </p:spPr>
        <p:txBody>
          <a:bodyPr>
            <a:normAutofit/>
          </a:bodyPr>
          <a:lstStyle/>
          <a:p>
            <a:r>
              <a:rPr lang="en-GB" altLang="en-US" sz="5400" b="1" dirty="0">
                <a:solidFill>
                  <a:schemeClr val="tx1"/>
                </a:solidFill>
              </a:rPr>
              <a:t>Evolution of Marketing </a:t>
            </a:r>
          </a:p>
        </p:txBody>
      </p:sp>
      <p:pic>
        <p:nvPicPr>
          <p:cNvPr id="25603" name="Content Placeholder 5">
            <a:extLst>
              <a:ext uri="{FF2B5EF4-FFF2-40B4-BE49-F238E27FC236}">
                <a16:creationId xmlns:a16="http://schemas.microsoft.com/office/drawing/2014/main" id="{F63071F8-8FD0-4794-91D2-88FAC0188DAB}"/>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676400" y="1193801"/>
            <a:ext cx="9136063" cy="502448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F347096-D8F0-44BA-B2D6-9C3681EBB3B7}"/>
              </a:ext>
            </a:extLst>
          </p:cNvPr>
          <p:cNvSpPr>
            <a:spLocks noGrp="1"/>
          </p:cNvSpPr>
          <p:nvPr>
            <p:ph type="title"/>
          </p:nvPr>
        </p:nvSpPr>
        <p:spPr>
          <a:xfrm>
            <a:off x="1018527" y="264026"/>
            <a:ext cx="10735552" cy="1143000"/>
          </a:xfrm>
        </p:spPr>
        <p:txBody>
          <a:bodyPr>
            <a:noAutofit/>
          </a:bodyPr>
          <a:lstStyle/>
          <a:p>
            <a:r>
              <a:rPr lang="en-US" altLang="en-US" sz="4800" b="1" dirty="0">
                <a:solidFill>
                  <a:schemeClr val="tx1"/>
                </a:solidFill>
                <a:ea typeface="MS PGothic" panose="020B0600070205080204" pitchFamily="34" charset="-128"/>
              </a:rPr>
              <a:t>Understanding the Marketplace and Customer Needs</a:t>
            </a:r>
            <a:endParaRPr lang="en-GB" altLang="en-US" sz="4800" b="1" dirty="0">
              <a:solidFill>
                <a:schemeClr val="tx1"/>
              </a:solidFill>
            </a:endParaRPr>
          </a:p>
        </p:txBody>
      </p:sp>
      <p:pic>
        <p:nvPicPr>
          <p:cNvPr id="15363" name="Content Placeholder 3">
            <a:extLst>
              <a:ext uri="{FF2B5EF4-FFF2-40B4-BE49-F238E27FC236}">
                <a16:creationId xmlns:a16="http://schemas.microsoft.com/office/drawing/2014/main" id="{CA22207E-06AC-479B-9AE6-0FE43B63341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73179" y="1810372"/>
            <a:ext cx="8826249" cy="471107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C7CD84A-A610-4BE7-9355-6F739D6D2A5D}"/>
              </a:ext>
            </a:extLst>
          </p:cNvPr>
          <p:cNvSpPr>
            <a:spLocks noGrp="1" noChangeArrowheads="1"/>
          </p:cNvSpPr>
          <p:nvPr>
            <p:ph type="title"/>
          </p:nvPr>
        </p:nvSpPr>
        <p:spPr>
          <a:xfrm>
            <a:off x="723900" y="517859"/>
            <a:ext cx="10744199" cy="1190625"/>
          </a:xfrm>
        </p:spPr>
        <p:txBody>
          <a:bodyPr>
            <a:noAutofit/>
          </a:bodyPr>
          <a:lstStyle/>
          <a:p>
            <a:pPr>
              <a:defRPr/>
            </a:pPr>
            <a:r>
              <a:rPr lang="en-US" sz="4800" b="1" dirty="0">
                <a:solidFill>
                  <a:schemeClr val="tx1"/>
                </a:solidFill>
              </a:rPr>
              <a:t>The Marketing Process: </a:t>
            </a:r>
            <a:br>
              <a:rPr lang="en-US" sz="4800" b="1" dirty="0">
                <a:solidFill>
                  <a:schemeClr val="tx1"/>
                </a:solidFill>
              </a:rPr>
            </a:br>
            <a:r>
              <a:rPr lang="en-US" sz="4800" b="1" dirty="0">
                <a:solidFill>
                  <a:schemeClr val="tx1"/>
                </a:solidFill>
              </a:rPr>
              <a:t>Creating and Capturing Customer Value</a:t>
            </a:r>
            <a:endParaRPr lang="en-US" sz="6000" b="1" dirty="0">
              <a:solidFill>
                <a:schemeClr val="tx1"/>
              </a:solidFill>
            </a:endParaRPr>
          </a:p>
        </p:txBody>
      </p:sp>
      <p:pic>
        <p:nvPicPr>
          <p:cNvPr id="17411" name="Picture 2">
            <a:extLst>
              <a:ext uri="{FF2B5EF4-FFF2-40B4-BE49-F238E27FC236}">
                <a16:creationId xmlns:a16="http://schemas.microsoft.com/office/drawing/2014/main" id="{306176AC-718E-404C-9F3B-A351362DEF1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6568" y="2702469"/>
            <a:ext cx="11847095" cy="2420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BDC2EF6-5DE9-4929-9CC8-E95F1CCF99E6}"/>
              </a:ext>
            </a:extLst>
          </p:cNvPr>
          <p:cNvSpPr>
            <a:spLocks noGrp="1" noChangeArrowheads="1"/>
          </p:cNvSpPr>
          <p:nvPr>
            <p:ph type="title"/>
          </p:nvPr>
        </p:nvSpPr>
        <p:spPr>
          <a:xfrm>
            <a:off x="893428" y="43781"/>
            <a:ext cx="10833350" cy="1143000"/>
          </a:xfrm>
          <a:extLst>
            <a:ext uri="{91240B29-F687-4F45-9708-019B960494DF}">
              <a14:hiddenLine xmlns:a14="http://schemas.microsoft.com/office/drawing/2010/main" w="9525">
                <a:solidFill>
                  <a:srgbClr val="92D050"/>
                </a:solidFill>
                <a:miter lim="800000"/>
                <a:headEnd/>
                <a:tailEnd/>
              </a14:hiddenLine>
            </a:ext>
          </a:extLst>
        </p:spPr>
        <p:txBody>
          <a:bodyPr>
            <a:noAutofit/>
          </a:bodyPr>
          <a:lstStyle/>
          <a:p>
            <a:r>
              <a:rPr lang="en-US" altLang="en-US" sz="4800" b="1" dirty="0">
                <a:solidFill>
                  <a:schemeClr val="tx1"/>
                </a:solidFill>
                <a:ea typeface="MS PGothic" panose="020B0600070205080204" pitchFamily="34" charset="-128"/>
              </a:rPr>
              <a:t>Customer needs, wants and demands</a:t>
            </a:r>
          </a:p>
        </p:txBody>
      </p:sp>
      <p:graphicFrame>
        <p:nvGraphicFramePr>
          <p:cNvPr id="2" name="Content Placeholder 1">
            <a:extLst>
              <a:ext uri="{FF2B5EF4-FFF2-40B4-BE49-F238E27FC236}">
                <a16:creationId xmlns:a16="http://schemas.microsoft.com/office/drawing/2014/main" id="{667C13F8-7625-4CC5-A832-5C78B4AAD059}"/>
              </a:ext>
            </a:extLst>
          </p:cNvPr>
          <p:cNvGraphicFramePr>
            <a:graphicFrameLocks noGrp="1"/>
          </p:cNvGraphicFramePr>
          <p:nvPr>
            <p:ph idx="1"/>
            <p:extLst>
              <p:ext uri="{D42A27DB-BD31-4B8C-83A1-F6EECF244321}">
                <p14:modId xmlns:p14="http://schemas.microsoft.com/office/powerpoint/2010/main" val="705895604"/>
              </p:ext>
            </p:extLst>
          </p:nvPr>
        </p:nvGraphicFramePr>
        <p:xfrm>
          <a:off x="893428" y="866274"/>
          <a:ext cx="11065961" cy="5803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1456940-5409-464D-BF3B-2687D04B654D}"/>
              </a:ext>
            </a:extLst>
          </p:cNvPr>
          <p:cNvSpPr>
            <a:spLocks noGrp="1"/>
          </p:cNvSpPr>
          <p:nvPr>
            <p:ph type="title"/>
          </p:nvPr>
        </p:nvSpPr>
        <p:spPr>
          <a:xfrm>
            <a:off x="1029788" y="336884"/>
            <a:ext cx="9601200" cy="1485900"/>
          </a:xfrm>
        </p:spPr>
        <p:txBody>
          <a:bodyPr>
            <a:normAutofit/>
          </a:bodyPr>
          <a:lstStyle/>
          <a:p>
            <a:r>
              <a:rPr lang="en-GB" altLang="en-US" sz="5400" b="1" dirty="0">
                <a:solidFill>
                  <a:schemeClr val="tx1"/>
                </a:solidFill>
              </a:rPr>
              <a:t>Marketing concept</a:t>
            </a:r>
          </a:p>
        </p:txBody>
      </p:sp>
      <p:sp>
        <p:nvSpPr>
          <p:cNvPr id="26627" name="Content Placeholder 3">
            <a:extLst>
              <a:ext uri="{FF2B5EF4-FFF2-40B4-BE49-F238E27FC236}">
                <a16:creationId xmlns:a16="http://schemas.microsoft.com/office/drawing/2014/main" id="{213A3D89-2ED8-4B56-96E8-9CDE9E8539B0}"/>
              </a:ext>
            </a:extLst>
          </p:cNvPr>
          <p:cNvSpPr>
            <a:spLocks noGrp="1"/>
          </p:cNvSpPr>
          <p:nvPr>
            <p:ph sz="half" idx="2"/>
          </p:nvPr>
        </p:nvSpPr>
        <p:spPr>
          <a:xfrm>
            <a:off x="1169239" y="1194802"/>
            <a:ext cx="10664908" cy="5326314"/>
          </a:xfrm>
        </p:spPr>
        <p:txBody>
          <a:bodyPr>
            <a:normAutofit/>
          </a:bodyPr>
          <a:lstStyle/>
          <a:p>
            <a:pPr algn="just">
              <a:buFont typeface="Arial" panose="020B0604020202020204" pitchFamily="34" charset="0"/>
              <a:buChar char="•"/>
            </a:pPr>
            <a:r>
              <a:rPr lang="en-GB" altLang="en-US" sz="4000" dirty="0">
                <a:solidFill>
                  <a:schemeClr val="tx1"/>
                </a:solidFill>
              </a:rPr>
              <a:t>Customer centred –market sensing and responding</a:t>
            </a:r>
          </a:p>
          <a:p>
            <a:pPr algn="just">
              <a:buFont typeface="Arial" panose="020B0604020202020204" pitchFamily="34" charset="0"/>
              <a:buChar char="•"/>
            </a:pPr>
            <a:r>
              <a:rPr lang="en-GB" altLang="en-US" sz="4000" dirty="0">
                <a:solidFill>
                  <a:schemeClr val="tx1"/>
                </a:solidFill>
              </a:rPr>
              <a:t>Takes an outside-in perspective </a:t>
            </a:r>
          </a:p>
          <a:p>
            <a:pPr algn="just">
              <a:buFont typeface="Arial" panose="020B0604020202020204" pitchFamily="34" charset="0"/>
              <a:buChar char="•"/>
            </a:pPr>
            <a:r>
              <a:rPr lang="en-GB" altLang="en-US" sz="4000" dirty="0">
                <a:solidFill>
                  <a:schemeClr val="tx1"/>
                </a:solidFill>
              </a:rPr>
              <a:t>Well-defined market, customer needs and integration of marketing activities</a:t>
            </a:r>
          </a:p>
          <a:p>
            <a:pPr algn="just">
              <a:buFont typeface="Arial" panose="020B0604020202020204" pitchFamily="34" charset="0"/>
              <a:buChar char="•"/>
            </a:pPr>
            <a:r>
              <a:rPr lang="en-GB" altLang="en-US" sz="4000" dirty="0">
                <a:solidFill>
                  <a:schemeClr val="tx1"/>
                </a:solidFill>
              </a:rPr>
              <a:t>Creating lasting relationships based on customer value and satisfaction</a:t>
            </a:r>
          </a:p>
          <a:p>
            <a:pPr algn="just">
              <a:buFont typeface="Arial" panose="020B0604020202020204" pitchFamily="34" charset="0"/>
              <a:buChar char="•"/>
            </a:pPr>
            <a:r>
              <a:rPr lang="en-GB" altLang="en-US" sz="4000" dirty="0">
                <a:solidFill>
                  <a:schemeClr val="tx1"/>
                </a:solidFill>
              </a:rPr>
              <a:t>Delivering better ‘value’ than your competitors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B603C-E066-4F02-8DD2-19ED81CE5401}"/>
              </a:ext>
            </a:extLst>
          </p:cNvPr>
          <p:cNvSpPr>
            <a:spLocks noGrp="1"/>
          </p:cNvSpPr>
          <p:nvPr>
            <p:ph type="title"/>
          </p:nvPr>
        </p:nvSpPr>
        <p:spPr>
          <a:xfrm>
            <a:off x="1017783" y="277060"/>
            <a:ext cx="10676912" cy="1485900"/>
          </a:xfrm>
        </p:spPr>
        <p:txBody>
          <a:bodyPr>
            <a:normAutofit fontScale="90000"/>
          </a:bodyPr>
          <a:lstStyle/>
          <a:p>
            <a:pPr algn="just"/>
            <a:r>
              <a:rPr lang="en-GB" sz="5400" b="1" dirty="0">
                <a:solidFill>
                  <a:schemeClr val="tx1"/>
                </a:solidFill>
              </a:rPr>
              <a:t>The Components of a Good Marketing Strategy</a:t>
            </a:r>
          </a:p>
        </p:txBody>
      </p:sp>
      <p:sp>
        <p:nvSpPr>
          <p:cNvPr id="3" name="Content Placeholder 2">
            <a:extLst>
              <a:ext uri="{FF2B5EF4-FFF2-40B4-BE49-F238E27FC236}">
                <a16:creationId xmlns:a16="http://schemas.microsoft.com/office/drawing/2014/main" id="{8F492078-19C8-481C-9516-BBEA257EA0F5}"/>
              </a:ext>
            </a:extLst>
          </p:cNvPr>
          <p:cNvSpPr>
            <a:spLocks noGrp="1"/>
          </p:cNvSpPr>
          <p:nvPr>
            <p:ph idx="1"/>
          </p:nvPr>
        </p:nvSpPr>
        <p:spPr>
          <a:xfrm>
            <a:off x="1295400" y="1969909"/>
            <a:ext cx="9601200" cy="4272845"/>
          </a:xfrm>
        </p:spPr>
        <p:txBody>
          <a:bodyPr>
            <a:normAutofit/>
          </a:bodyPr>
          <a:lstStyle/>
          <a:p>
            <a:pPr marL="457200" indent="-457200">
              <a:buFont typeface="+mj-lt"/>
              <a:buAutoNum type="arabicPeriod"/>
            </a:pPr>
            <a:r>
              <a:rPr lang="en-GB" sz="4400" dirty="0">
                <a:solidFill>
                  <a:schemeClr val="tx1"/>
                </a:solidFill>
              </a:rPr>
              <a:t>Target Audience</a:t>
            </a:r>
          </a:p>
          <a:p>
            <a:pPr marL="457200" indent="-457200">
              <a:buFont typeface="+mj-lt"/>
              <a:buAutoNum type="arabicPeriod"/>
            </a:pPr>
            <a:r>
              <a:rPr lang="en-GB" sz="4400" dirty="0">
                <a:solidFill>
                  <a:schemeClr val="tx1"/>
                </a:solidFill>
              </a:rPr>
              <a:t>Awareness </a:t>
            </a:r>
          </a:p>
          <a:p>
            <a:pPr marL="457200" indent="-457200">
              <a:buFont typeface="+mj-lt"/>
              <a:buAutoNum type="arabicPeriod"/>
            </a:pPr>
            <a:r>
              <a:rPr lang="en-GB" sz="4400" dirty="0">
                <a:solidFill>
                  <a:schemeClr val="tx1"/>
                </a:solidFill>
              </a:rPr>
              <a:t>Unique Advantages</a:t>
            </a:r>
          </a:p>
          <a:p>
            <a:pPr marL="457200" indent="-457200">
              <a:buFont typeface="+mj-lt"/>
              <a:buAutoNum type="arabicPeriod"/>
            </a:pPr>
            <a:r>
              <a:rPr lang="en-GB" sz="4400" dirty="0">
                <a:solidFill>
                  <a:schemeClr val="tx1"/>
                </a:solidFill>
              </a:rPr>
              <a:t>Communication with Your Clients</a:t>
            </a:r>
          </a:p>
          <a:p>
            <a:pPr marL="457200" indent="-457200">
              <a:buFont typeface="+mj-lt"/>
              <a:buAutoNum type="arabicPeriod"/>
            </a:pPr>
            <a:r>
              <a:rPr lang="en-GB" sz="4400" dirty="0">
                <a:solidFill>
                  <a:schemeClr val="tx1"/>
                </a:solidFill>
              </a:rPr>
              <a:t>Activities</a:t>
            </a:r>
          </a:p>
          <a:p>
            <a:endParaRPr lang="en-GB" sz="2400" dirty="0"/>
          </a:p>
        </p:txBody>
      </p:sp>
    </p:spTree>
    <p:extLst>
      <p:ext uri="{BB962C8B-B14F-4D97-AF65-F5344CB8AC3E}">
        <p14:creationId xmlns:p14="http://schemas.microsoft.com/office/powerpoint/2010/main" val="126606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29365F4-85EA-48B4-B9A3-5A3779777E6B}"/>
              </a:ext>
            </a:extLst>
          </p:cNvPr>
          <p:cNvSpPr>
            <a:spLocks noGrp="1"/>
          </p:cNvSpPr>
          <p:nvPr>
            <p:ph type="title"/>
          </p:nvPr>
        </p:nvSpPr>
        <p:spPr>
          <a:xfrm>
            <a:off x="818268" y="17279"/>
            <a:ext cx="2669999" cy="2545299"/>
          </a:xfrm>
        </p:spPr>
        <p:txBody>
          <a:bodyPr>
            <a:normAutofit/>
          </a:bodyPr>
          <a:lstStyle/>
          <a:p>
            <a:r>
              <a:rPr lang="en-GB" altLang="en-US" sz="4200" b="1" dirty="0"/>
              <a:t>Societal Marketing Concept </a:t>
            </a:r>
          </a:p>
        </p:txBody>
      </p:sp>
      <p:pic>
        <p:nvPicPr>
          <p:cNvPr id="28675" name="Content Placeholder 3">
            <a:extLst>
              <a:ext uri="{FF2B5EF4-FFF2-40B4-BE49-F238E27FC236}">
                <a16:creationId xmlns:a16="http://schemas.microsoft.com/office/drawing/2014/main" id="{04A38235-50B2-4C69-A759-9F41D57FBF6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231859" y="406399"/>
            <a:ext cx="6838323" cy="6840721"/>
          </a:xfrm>
        </p:spPr>
      </p:pic>
      <p:sp>
        <p:nvSpPr>
          <p:cNvPr id="2" name="TextBox 1">
            <a:extLst>
              <a:ext uri="{FF2B5EF4-FFF2-40B4-BE49-F238E27FC236}">
                <a16:creationId xmlns:a16="http://schemas.microsoft.com/office/drawing/2014/main" id="{CBA8C19C-81BF-4DF1-AD54-C4D8429D761D}"/>
              </a:ext>
            </a:extLst>
          </p:cNvPr>
          <p:cNvSpPr txBox="1"/>
          <p:nvPr/>
        </p:nvSpPr>
        <p:spPr>
          <a:xfrm>
            <a:off x="7721600" y="135456"/>
            <a:ext cx="4775200" cy="5786199"/>
          </a:xfrm>
          <a:prstGeom prst="rect">
            <a:avLst/>
          </a:prstGeom>
          <a:noFill/>
        </p:spPr>
        <p:txBody>
          <a:bodyPr wrap="square" rtlCol="0">
            <a:spAutoFit/>
          </a:bodyPr>
          <a:lstStyle/>
          <a:p>
            <a:r>
              <a:rPr lang="en-GB" altLang="en-US" sz="3200" u="sng" dirty="0"/>
              <a:t>Activity:</a:t>
            </a:r>
          </a:p>
          <a:p>
            <a:pPr marL="457200" indent="-457200">
              <a:buFont typeface="Arial" panose="020B0604020202020204" pitchFamily="34" charset="0"/>
              <a:buChar char="•"/>
            </a:pPr>
            <a:r>
              <a:rPr lang="en-GB" altLang="en-US" sz="3200" dirty="0"/>
              <a:t>Discuss a company/organisation that you think truly demonstrates the Societal Marketing Concept</a:t>
            </a:r>
          </a:p>
          <a:p>
            <a:pPr marL="457200" indent="-457200">
              <a:buFont typeface="Arial" panose="020B0604020202020204" pitchFamily="34" charset="0"/>
              <a:buChar char="•"/>
            </a:pPr>
            <a:r>
              <a:rPr lang="en-GB" altLang="en-US" sz="3200" dirty="0"/>
              <a:t>Be prepared to feedback your choice and justification for your choice</a:t>
            </a:r>
            <a:r>
              <a:rPr lang="en-GB" altLang="en-US" sz="2800" dirty="0"/>
              <a:t>.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4AF5CE6-A712-4050-BDE5-E3AE6EDC0C42}"/>
              </a:ext>
            </a:extLst>
          </p:cNvPr>
          <p:cNvSpPr>
            <a:spLocks noGrp="1" noChangeArrowheads="1"/>
          </p:cNvSpPr>
          <p:nvPr>
            <p:ph type="title"/>
          </p:nvPr>
        </p:nvSpPr>
        <p:spPr>
          <a:xfrm>
            <a:off x="1071033" y="165100"/>
            <a:ext cx="10964334" cy="1143000"/>
          </a:xfrm>
        </p:spPr>
        <p:txBody>
          <a:bodyPr>
            <a:normAutofit/>
          </a:bodyPr>
          <a:lstStyle/>
          <a:p>
            <a:pPr eaLnBrk="1" hangingPunct="1"/>
            <a:r>
              <a:rPr lang="en-US" altLang="en-US" b="1" dirty="0"/>
              <a:t>So, What Is Marketing? Pulling It All Together</a:t>
            </a:r>
          </a:p>
        </p:txBody>
      </p:sp>
      <p:pic>
        <p:nvPicPr>
          <p:cNvPr id="43011" name="Picture 3" descr="fig01_06wo.jpg">
            <a:extLst>
              <a:ext uri="{FF2B5EF4-FFF2-40B4-BE49-F238E27FC236}">
                <a16:creationId xmlns:a16="http://schemas.microsoft.com/office/drawing/2014/main" id="{9484C38C-4FFE-4AED-9E9C-D25D1D4834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81584" y="-74843"/>
            <a:ext cx="10049934" cy="6932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4">
            <a:extLst>
              <a:ext uri="{FF2B5EF4-FFF2-40B4-BE49-F238E27FC236}">
                <a16:creationId xmlns:a16="http://schemas.microsoft.com/office/drawing/2014/main" id="{BE5828D3-0A86-44B6-9378-D6415AE8562E}"/>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CE9D-C115-457B-A71F-4A6B17E2EA6F}"/>
              </a:ext>
            </a:extLst>
          </p:cNvPr>
          <p:cNvSpPr>
            <a:spLocks noGrp="1"/>
          </p:cNvSpPr>
          <p:nvPr>
            <p:ph type="title"/>
          </p:nvPr>
        </p:nvSpPr>
        <p:spPr>
          <a:xfrm>
            <a:off x="1295400" y="589548"/>
            <a:ext cx="9601200" cy="1485900"/>
          </a:xfrm>
        </p:spPr>
        <p:txBody>
          <a:bodyPr>
            <a:normAutofit/>
          </a:bodyPr>
          <a:lstStyle/>
          <a:p>
            <a:r>
              <a:rPr lang="en-GB" sz="6600" b="1" dirty="0">
                <a:solidFill>
                  <a:schemeClr val="tx1"/>
                </a:solidFill>
              </a:rPr>
              <a:t>Summary</a:t>
            </a:r>
          </a:p>
        </p:txBody>
      </p:sp>
      <p:sp>
        <p:nvSpPr>
          <p:cNvPr id="3" name="Content Placeholder 2">
            <a:extLst>
              <a:ext uri="{FF2B5EF4-FFF2-40B4-BE49-F238E27FC236}">
                <a16:creationId xmlns:a16="http://schemas.microsoft.com/office/drawing/2014/main" id="{72D2915E-228F-49B2-8CF4-9411CF629FC5}"/>
              </a:ext>
            </a:extLst>
          </p:cNvPr>
          <p:cNvSpPr>
            <a:spLocks noGrp="1"/>
          </p:cNvSpPr>
          <p:nvPr>
            <p:ph idx="1"/>
          </p:nvPr>
        </p:nvSpPr>
        <p:spPr>
          <a:xfrm>
            <a:off x="1295400" y="1847850"/>
            <a:ext cx="10325100" cy="4743450"/>
          </a:xfrm>
        </p:spPr>
        <p:txBody>
          <a:bodyPr>
            <a:normAutofit/>
          </a:bodyPr>
          <a:lstStyle/>
          <a:p>
            <a:pPr>
              <a:buFont typeface="Arial" panose="020B0604020202020204" pitchFamily="34" charset="0"/>
              <a:buChar char="•"/>
            </a:pPr>
            <a:r>
              <a:rPr lang="en-GB" sz="3600" dirty="0">
                <a:solidFill>
                  <a:schemeClr val="tx1"/>
                </a:solidFill>
              </a:rPr>
              <a:t>Definitions of marketing</a:t>
            </a:r>
          </a:p>
          <a:p>
            <a:pPr>
              <a:buFont typeface="Arial" panose="020B0604020202020204" pitchFamily="34" charset="0"/>
              <a:buChar char="•"/>
            </a:pPr>
            <a:r>
              <a:rPr lang="en-GB" sz="3600" dirty="0">
                <a:solidFill>
                  <a:schemeClr val="tx1"/>
                </a:solidFill>
              </a:rPr>
              <a:t>Evolution of marketing</a:t>
            </a:r>
          </a:p>
          <a:p>
            <a:pPr>
              <a:buFont typeface="Arial" panose="020B0604020202020204" pitchFamily="34" charset="0"/>
              <a:buChar char="•"/>
            </a:pPr>
            <a:r>
              <a:rPr lang="en-GB" sz="3600" dirty="0">
                <a:solidFill>
                  <a:schemeClr val="tx1"/>
                </a:solidFill>
              </a:rPr>
              <a:t>Forms of marketing</a:t>
            </a:r>
          </a:p>
          <a:p>
            <a:pPr>
              <a:buFont typeface="Arial" panose="020B0604020202020204" pitchFamily="34" charset="0"/>
              <a:buChar char="•"/>
            </a:pPr>
            <a:r>
              <a:rPr lang="en-GB" sz="3600" dirty="0">
                <a:solidFill>
                  <a:schemeClr val="tx1"/>
                </a:solidFill>
              </a:rPr>
              <a:t>Understanding the market place</a:t>
            </a:r>
          </a:p>
          <a:p>
            <a:pPr>
              <a:buFont typeface="Arial" panose="020B0604020202020204" pitchFamily="34" charset="0"/>
              <a:buChar char="•"/>
            </a:pPr>
            <a:r>
              <a:rPr lang="en-GB" sz="3600" dirty="0">
                <a:solidFill>
                  <a:schemeClr val="tx1"/>
                </a:solidFill>
              </a:rPr>
              <a:t>Components of a good marketing strategy</a:t>
            </a:r>
          </a:p>
          <a:p>
            <a:pPr>
              <a:buFont typeface="Arial" panose="020B0604020202020204" pitchFamily="34" charset="0"/>
              <a:buChar char="•"/>
            </a:pPr>
            <a:r>
              <a:rPr lang="en-GB" sz="3600" dirty="0">
                <a:solidFill>
                  <a:schemeClr val="tx1"/>
                </a:solidFill>
              </a:rPr>
              <a:t>Societal marketing concept</a:t>
            </a:r>
          </a:p>
        </p:txBody>
      </p:sp>
    </p:spTree>
    <p:extLst>
      <p:ext uri="{BB962C8B-B14F-4D97-AF65-F5344CB8AC3E}">
        <p14:creationId xmlns:p14="http://schemas.microsoft.com/office/powerpoint/2010/main" val="252955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0</TotalTime>
  <Words>3360</Words>
  <Application>Microsoft Office PowerPoint</Application>
  <PresentationFormat>Widescreen</PresentationFormat>
  <Paragraphs>222</Paragraphs>
  <Slides>16</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Franklin Gothic Book</vt:lpstr>
      <vt:lpstr>Crop</vt:lpstr>
      <vt:lpstr>PowerPoint Presentation</vt:lpstr>
      <vt:lpstr>Contact details</vt:lpstr>
      <vt:lpstr>Today’s session:</vt:lpstr>
      <vt:lpstr>Definitions</vt:lpstr>
      <vt:lpstr>Forms of Marketing</vt:lpstr>
      <vt:lpstr>Types of Markets </vt:lpstr>
      <vt:lpstr>Activity: Why is Marketing Important?</vt:lpstr>
      <vt:lpstr>Evolution of Marketing </vt:lpstr>
      <vt:lpstr>Understanding the Marketplace and Customer Needs</vt:lpstr>
      <vt:lpstr>The Marketing Process:  Creating and Capturing Customer Value</vt:lpstr>
      <vt:lpstr>Customer needs, wants and demands</vt:lpstr>
      <vt:lpstr>Marketing concept</vt:lpstr>
      <vt:lpstr>The Components of a Good Marketing Strategy</vt:lpstr>
      <vt:lpstr>Societal Marketing Concept </vt:lpstr>
      <vt:lpstr>So, What Is Marketing? Pulling It All Together</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88</cp:revision>
  <dcterms:created xsi:type="dcterms:W3CDTF">2020-01-29T18:38:13Z</dcterms:created>
  <dcterms:modified xsi:type="dcterms:W3CDTF">2023-10-03T22:38:17Z</dcterms:modified>
</cp:coreProperties>
</file>